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82" r:id="rId2"/>
    <p:sldId id="258" r:id="rId3"/>
    <p:sldId id="291" r:id="rId4"/>
    <p:sldId id="260" r:id="rId5"/>
    <p:sldId id="262" r:id="rId6"/>
    <p:sldId id="283" r:id="rId7"/>
    <p:sldId id="284" r:id="rId8"/>
    <p:sldId id="263" r:id="rId9"/>
    <p:sldId id="285" r:id="rId10"/>
    <p:sldId id="264" r:id="rId11"/>
    <p:sldId id="290" r:id="rId12"/>
    <p:sldId id="286" r:id="rId13"/>
    <p:sldId id="265" r:id="rId14"/>
    <p:sldId id="287" r:id="rId15"/>
    <p:sldId id="266" r:id="rId16"/>
    <p:sldId id="289" r:id="rId17"/>
    <p:sldId id="288" r:id="rId18"/>
    <p:sldId id="272" r:id="rId19"/>
    <p:sldId id="276" r:id="rId20"/>
    <p:sldId id="292" r:id="rId21"/>
    <p:sldId id="293" r:id="rId22"/>
    <p:sldId id="294" r:id="rId23"/>
    <p:sldId id="277" r:id="rId24"/>
    <p:sldId id="274" r:id="rId25"/>
    <p:sldId id="26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snapToGrid="0" snapToObjects="1">
      <p:cViewPr>
        <p:scale>
          <a:sx n="100" d="100"/>
          <a:sy n="100" d="100"/>
        </p:scale>
        <p:origin x="-504"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F2046-4B1C-B74D-A61A-AC0F79D5846B}" type="datetimeFigureOut">
              <a:rPr lang="en-US" smtClean="0"/>
              <a:t>10/18/17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6CC080-08FC-1D47-8EB9-B8BC7185C716}" type="slidenum">
              <a:rPr lang="en-US" smtClean="0"/>
              <a:t>‹#›</a:t>
            </a:fld>
            <a:endParaRPr lang="en-US"/>
          </a:p>
        </p:txBody>
      </p:sp>
    </p:spTree>
    <p:extLst>
      <p:ext uri="{BB962C8B-B14F-4D97-AF65-F5344CB8AC3E}">
        <p14:creationId xmlns:p14="http://schemas.microsoft.com/office/powerpoint/2010/main" val="3612862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20482-999B-BC48-A04F-822D66F3C0C3}" type="datetimeFigureOut">
              <a:rPr lang="en-US" smtClean="0"/>
              <a:t>10/16/17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CBED0-F33E-B64A-8264-C060E760EE70}" type="slidenum">
              <a:rPr lang="en-US" smtClean="0"/>
              <a:t>‹#›</a:t>
            </a:fld>
            <a:endParaRPr lang="en-US"/>
          </a:p>
        </p:txBody>
      </p:sp>
    </p:spTree>
    <p:extLst>
      <p:ext uri="{BB962C8B-B14F-4D97-AF65-F5344CB8AC3E}">
        <p14:creationId xmlns:p14="http://schemas.microsoft.com/office/powerpoint/2010/main" val="2027289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12:35 </a:t>
            </a:r>
            <a:r>
              <a:rPr lang="mr-IN" baseline="0" dirty="0" smtClean="0"/>
              <a:t>–</a:t>
            </a:r>
            <a:r>
              <a:rPr lang="en-US" baseline="0" dirty="0" smtClean="0"/>
              <a:t> 12:37</a:t>
            </a:r>
          </a:p>
          <a:p>
            <a:r>
              <a:rPr lang="en-US" baseline="0" dirty="0" smtClean="0"/>
              <a:t>Reserved for a key question if we received one? If not, just remind people how to submit a Q.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12:37 </a:t>
            </a:r>
            <a:r>
              <a:rPr lang="mr-IN" baseline="0" dirty="0" smtClean="0"/>
              <a:t>–</a:t>
            </a:r>
            <a:r>
              <a:rPr lang="en-US" baseline="0" dirty="0" smtClean="0"/>
              <a:t> 12:40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is the Medicaid Transformation Demonstration? Very brief overview.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is a budget ask and that we successfully ensured that it received authority in the budget.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year is largely protecting it. The final agreement with the Feds is expected soon. </a:t>
            </a: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12:40 </a:t>
            </a:r>
            <a:r>
              <a:rPr lang="mr-IN" baseline="0" dirty="0" smtClean="0"/>
              <a:t>–</a:t>
            </a:r>
            <a:r>
              <a:rPr lang="en-US" baseline="0" dirty="0" smtClean="0"/>
              <a:t> 12:43</a:t>
            </a:r>
          </a:p>
          <a:p>
            <a:pPr algn="l"/>
            <a:endParaRPr lang="en-US" baseline="0" dirty="0" smtClean="0"/>
          </a:p>
          <a:p>
            <a:pPr algn="l"/>
            <a:r>
              <a:rPr lang="en-US" baseline="0" dirty="0" smtClean="0"/>
              <a:t>It is important to make sure LM know what PSH is: </a:t>
            </a:r>
            <a:endParaRPr lang="en-US" sz="600" b="1" dirty="0" smtClean="0">
              <a:solidFill>
                <a:srgbClr val="800000"/>
              </a:solidFill>
              <a:latin typeface="Avenir Book"/>
              <a:cs typeface="Avenir Book"/>
            </a:endParaRPr>
          </a:p>
          <a:p>
            <a:pPr marL="285750" indent="-285750" algn="l">
              <a:buFont typeface="Arial"/>
              <a:buChar char="•"/>
            </a:pPr>
            <a:r>
              <a:rPr lang="en-US" sz="1200" b="0" dirty="0" smtClean="0">
                <a:solidFill>
                  <a:srgbClr val="800000"/>
                </a:solidFill>
                <a:latin typeface="Avenir Book"/>
                <a:cs typeface="Avenir Book"/>
              </a:rPr>
              <a:t>Permanent supportive housing is a nationally recognized, evidence-based best practice that ends homelessness. It permanent, safe, healthy, and affordable housing with services to help people experiencing long-term homelessness access and retain housing—including people with disabilities, young adults and families with high-needs, and elderly adults. </a:t>
            </a:r>
          </a:p>
          <a:p>
            <a:pPr marL="285750" indent="-285750" algn="l">
              <a:buFont typeface="Arial"/>
              <a:buChar char="•"/>
            </a:pPr>
            <a:r>
              <a:rPr lang="en-US" sz="1200" b="0" dirty="0" smtClean="0">
                <a:solidFill>
                  <a:srgbClr val="800000"/>
                </a:solidFill>
                <a:latin typeface="Avenir Book"/>
                <a:cs typeface="Avenir Book"/>
              </a:rPr>
              <a:t>This</a:t>
            </a:r>
            <a:r>
              <a:rPr lang="en-US" sz="1200" b="0" baseline="0" dirty="0" smtClean="0">
                <a:solidFill>
                  <a:srgbClr val="800000"/>
                </a:solidFill>
                <a:latin typeface="Avenir Book"/>
                <a:cs typeface="Avenir Book"/>
              </a:rPr>
              <a:t> a great example of how the cost benefits make a compelling argument even to LM who are not going to otherwise be sold on the life saving and humane arguments for PSH. </a:t>
            </a:r>
          </a:p>
          <a:p>
            <a:pPr marL="285750" indent="-285750" algn="l">
              <a:buFont typeface="Arial"/>
              <a:buChar char="•"/>
            </a:pPr>
            <a:r>
              <a:rPr lang="en-US" sz="1200" b="0" baseline="0" dirty="0" smtClean="0">
                <a:solidFill>
                  <a:srgbClr val="800000"/>
                </a:solidFill>
                <a:latin typeface="Avenir Book"/>
                <a:cs typeface="Avenir Book"/>
              </a:rPr>
              <a:t>Obviously, there are LM who will oppose anything tied to Medicaid Expansion such as this is. Try to steer towards PSH and the cost savings in those scenarios. </a:t>
            </a:r>
            <a:endParaRPr lang="en-US" sz="1200" b="0" dirty="0" smtClean="0">
              <a:solidFill>
                <a:srgbClr val="800000"/>
              </a:solidFill>
              <a:latin typeface="Avenir Book"/>
              <a:cs typeface="Avenir Book"/>
            </a:endParaRP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12:43 </a:t>
            </a:r>
            <a:r>
              <a:rPr lang="mr-IN" baseline="0" dirty="0" smtClean="0"/>
              <a:t>–</a:t>
            </a:r>
            <a:r>
              <a:rPr lang="en-US" baseline="0" dirty="0" smtClean="0"/>
              <a:t> 12:46</a:t>
            </a:r>
          </a:p>
          <a:p>
            <a:endParaRPr lang="en-US" baseline="0" dirty="0" smtClean="0"/>
          </a:p>
          <a:p>
            <a:r>
              <a:rPr lang="en-US" baseline="0" dirty="0" smtClean="0"/>
              <a:t>Briefly share what this is and what the bill will do: </a:t>
            </a:r>
          </a:p>
          <a:p>
            <a:r>
              <a:rPr lang="en-US" baseline="0" dirty="0" smtClean="0"/>
              <a:t>- Outlaw discrimination against tenants using rental assistance or a public benefit to help pay the rent. </a:t>
            </a:r>
          </a:p>
          <a:p>
            <a:r>
              <a:rPr lang="en-US" baseline="0" dirty="0" smtClean="0"/>
              <a:t>- This discrimination is a loophole in our Fair Housing Laws that allows landlords to freely discriminate against people based on race, family status (single parent households with children), the elderly, the disabled and veterans. </a:t>
            </a:r>
          </a:p>
          <a:p>
            <a:r>
              <a:rPr lang="en-US" baseline="0" dirty="0" smtClean="0"/>
              <a:t>- The bill also addresses the attempts of landlords to use income multipliers to get around the protection. Modeled off of Vancouver’s local ordinance, the bill says that if landlords use an minimum income calculation then they have to subtract the value of the rental or income assistance. If you want more information, we can send it to you.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12:46 </a:t>
            </a:r>
            <a:r>
              <a:rPr lang="mr-IN" baseline="0" dirty="0" smtClean="0"/>
              <a:t>–</a:t>
            </a:r>
            <a:r>
              <a:rPr lang="en-US" baseline="0" dirty="0" smtClean="0"/>
              <a:t> 12:48 </a:t>
            </a:r>
          </a:p>
          <a:p>
            <a:endParaRPr lang="en-US" baseline="0" dirty="0" smtClean="0"/>
          </a:p>
          <a:p>
            <a:r>
              <a:rPr lang="en-US" baseline="0" dirty="0" smtClean="0"/>
              <a:t>Focus on the first talking point, and note that we have a briefing paper on the bills that we can share with advocates.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12:48 </a:t>
            </a:r>
            <a:r>
              <a:rPr lang="mr-IN" baseline="0" dirty="0" smtClean="0"/>
              <a:t>–</a:t>
            </a:r>
            <a:r>
              <a:rPr lang="en-US" baseline="0" dirty="0" smtClean="0"/>
              <a:t> 12:51 (for all three slides) </a:t>
            </a:r>
          </a:p>
          <a:p>
            <a:endParaRPr lang="en-US" baseline="0" dirty="0" smtClean="0"/>
          </a:p>
          <a:p>
            <a:r>
              <a:rPr lang="en-US" baseline="0" dirty="0" smtClean="0"/>
              <a:t>Note that HEN was saved from being eliminated. Good job! </a:t>
            </a:r>
          </a:p>
          <a:p>
            <a:r>
              <a:rPr lang="en-US" baseline="0" dirty="0" smtClean="0"/>
              <a:t>Go to next slide to share quickly what the programs are: </a:t>
            </a:r>
          </a:p>
        </p:txBody>
      </p:sp>
      <p:sp>
        <p:nvSpPr>
          <p:cNvPr id="4" name="Slide Number Placeholder 3"/>
          <p:cNvSpPr>
            <a:spLocks noGrp="1"/>
          </p:cNvSpPr>
          <p:nvPr>
            <p:ph type="sldNum" sz="quarter" idx="10"/>
          </p:nvPr>
        </p:nvSpPr>
        <p:spPr/>
        <p:txBody>
          <a:bodyPr/>
          <a:lstStyle/>
          <a:p>
            <a:fld id="{D299F66A-2F5B-0A44-AB88-C9C62CF4FDB8}" type="slidenum">
              <a:rPr lang="en-US" smtClean="0"/>
              <a:t>15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12:48 </a:t>
            </a:r>
            <a:r>
              <a:rPr lang="mr-IN" baseline="0" dirty="0" smtClean="0"/>
              <a:t>–</a:t>
            </a:r>
            <a:r>
              <a:rPr lang="en-US" baseline="0" dirty="0" smtClean="0"/>
              <a:t> 12:51 (for all three slides) </a:t>
            </a:r>
          </a:p>
          <a:p>
            <a:endParaRPr lang="en-US" baseline="0" dirty="0" smtClean="0"/>
          </a:p>
          <a:p>
            <a:r>
              <a:rPr lang="en-US" baseline="0" dirty="0" smtClean="0"/>
              <a:t>MT: Quick, don’t go through all the details. </a:t>
            </a:r>
          </a:p>
          <a:p>
            <a:r>
              <a:rPr lang="en-US" baseline="0" dirty="0" smtClean="0"/>
              <a:t>For reference for folks, in case they aren’t familiar with the programs. </a:t>
            </a:r>
          </a:p>
          <a:p>
            <a:r>
              <a:rPr lang="en-US" baseline="0" dirty="0" smtClean="0"/>
              <a:t>Note that ABD serves elderly immigrants who are in the 5-year waiting period before they can be eligible for federal benefits.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12:48 </a:t>
            </a:r>
            <a:r>
              <a:rPr lang="mr-IN" baseline="0" dirty="0" smtClean="0"/>
              <a:t>–</a:t>
            </a:r>
            <a:r>
              <a:rPr lang="en-US" baseline="0" dirty="0" smtClean="0"/>
              <a:t> 12:51 (for all three slides) </a:t>
            </a:r>
          </a:p>
          <a:p>
            <a:endParaRPr lang="en-US" baseline="0" dirty="0" smtClean="0"/>
          </a:p>
          <a:p>
            <a:r>
              <a:rPr lang="en-US" baseline="0" dirty="0" smtClean="0"/>
              <a:t>Additional talking point (couldn’t fit it in)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800000"/>
                </a:solidFill>
                <a:latin typeface="Avenir Book"/>
                <a:cs typeface="Avenir Book"/>
              </a:rPr>
              <a:t>Washington is reimbursed by the federal government for the full cost of the Aged, Blind, and Disabled (ABD) cash grant when people successfully transition to the federal SSI program. HB 1239 is important because it will help people with permanent disabilities access a higher level of support ($735/month), and it will help the state leverage federal resources to cover the cost of providing the ABD grant. </a:t>
            </a:r>
          </a:p>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18</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DG 12:51 </a:t>
            </a:r>
            <a:r>
              <a:rPr lang="mr-IN" baseline="0" dirty="0" smtClean="0"/>
              <a:t>–</a:t>
            </a:r>
            <a:r>
              <a:rPr lang="en-US" baseline="0" dirty="0" smtClean="0"/>
              <a:t> 1:00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19</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Holding slide.</a:t>
            </a:r>
            <a:r>
              <a:rPr lang="en-US" baseline="0" dirty="0" smtClean="0"/>
              <a:t> Have up while people are </a:t>
            </a:r>
            <a:r>
              <a:rPr lang="en-US" baseline="0" dirty="0" smtClean="0"/>
              <a:t>dialing in.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DG 12:51 </a:t>
            </a:r>
            <a:r>
              <a:rPr lang="mr-IN" baseline="0" dirty="0" smtClean="0"/>
              <a:t>–</a:t>
            </a:r>
            <a:r>
              <a:rPr lang="en-US" baseline="0" dirty="0" smtClean="0"/>
              <a:t> 1:00 </a:t>
            </a:r>
          </a:p>
          <a:p>
            <a:endParaRPr lang="en-US" dirty="0" smtClean="0"/>
          </a:p>
          <a:p>
            <a:r>
              <a:rPr lang="en-US" dirty="0" smtClean="0"/>
              <a:t>Everyone</a:t>
            </a:r>
            <a:r>
              <a:rPr lang="en-US" baseline="0" dirty="0" smtClean="0"/>
              <a:t> </a:t>
            </a:r>
            <a:r>
              <a:rPr lang="en-US" baseline="0" dirty="0" smtClean="0"/>
              <a:t>is in different places with their advocacy, and what advocacy looks like depends</a:t>
            </a:r>
          </a:p>
          <a:p>
            <a:pPr marL="171450" indent="-171450">
              <a:buFont typeface="Arial"/>
              <a:buChar char="•"/>
            </a:pPr>
            <a:r>
              <a:rPr lang="en-US" baseline="0" dirty="0" smtClean="0"/>
              <a:t>needs of the district</a:t>
            </a:r>
          </a:p>
          <a:p>
            <a:pPr marL="171450" indent="-171450">
              <a:buFont typeface="Arial"/>
              <a:buChar char="•"/>
            </a:pPr>
            <a:r>
              <a:rPr lang="en-US" baseline="0" dirty="0" smtClean="0"/>
              <a:t>work that’s being done, </a:t>
            </a:r>
          </a:p>
          <a:p>
            <a:pPr marL="171450" indent="-171450">
              <a:buFont typeface="Arial"/>
              <a:buChar char="•"/>
            </a:pPr>
            <a:r>
              <a:rPr lang="en-US" baseline="0" dirty="0" smtClean="0"/>
              <a:t>resources at your disposal</a:t>
            </a:r>
          </a:p>
          <a:p>
            <a:pPr marL="171450" indent="-171450">
              <a:buFont typeface="Arial"/>
              <a:buChar char="•"/>
            </a:pPr>
            <a:r>
              <a:rPr lang="en-US" baseline="0" dirty="0" smtClean="0"/>
              <a:t>current relationships with lawmakers</a:t>
            </a:r>
          </a:p>
          <a:p>
            <a:pPr marL="0" indent="0">
              <a:buFont typeface="Arial"/>
              <a:buNone/>
            </a:pPr>
            <a:endParaRPr lang="en-US" baseline="0" dirty="0" smtClean="0"/>
          </a:p>
          <a:p>
            <a:pPr marL="0" indent="0">
              <a:buFont typeface="Arial"/>
              <a:buNone/>
            </a:pPr>
            <a:r>
              <a:rPr lang="en-US" baseline="0" dirty="0" smtClean="0"/>
              <a:t>We’ve created an advocacy plan alongside our legislative endorsement process this year to help us understand how to best facilitate your advocacy.</a:t>
            </a:r>
          </a:p>
          <a:p>
            <a:pPr marL="0" indent="0">
              <a:buFont typeface="Arial"/>
              <a:buNone/>
            </a:pPr>
            <a:endParaRPr lang="en-US" baseline="0" dirty="0" smtClean="0"/>
          </a:p>
          <a:p>
            <a:pPr marL="0" indent="0">
              <a:buFont typeface="Arial"/>
              <a:buNone/>
            </a:pPr>
            <a:r>
              <a:rPr lang="en-US" baseline="0" dirty="0" smtClean="0"/>
              <a:t>This helps the Housing Alliance not only understand which advocates are the key stakeholders on some of our vital policies, but how we can best tailor our advocacy support.</a:t>
            </a:r>
          </a:p>
          <a:p>
            <a:pPr marL="0" indent="0">
              <a:buFont typeface="Arial"/>
              <a:buNone/>
            </a:pPr>
            <a:endParaRPr lang="en-US" baseline="0" dirty="0" smtClean="0"/>
          </a:p>
          <a:p>
            <a:pPr marL="0" indent="0">
              <a:buFont typeface="Arial"/>
              <a:buNone/>
            </a:pPr>
            <a:r>
              <a:rPr lang="en-US" baseline="0" dirty="0" smtClean="0"/>
              <a:t>Although we can’t promise to work with each organization individually, we will be referring to this information as we do important work to raise the profile of legislation via seeking testifiers, or finding organizations that may be willing to move lawmakers we are depending on. We’ll also keep this in mind as we promote HHAD and look for board advocates.</a:t>
            </a:r>
          </a:p>
        </p:txBody>
      </p:sp>
      <p:sp>
        <p:nvSpPr>
          <p:cNvPr id="4" name="Slide Number Placeholder 3"/>
          <p:cNvSpPr>
            <a:spLocks noGrp="1"/>
          </p:cNvSpPr>
          <p:nvPr>
            <p:ph type="sldNum" sz="quarter" idx="10"/>
          </p:nvPr>
        </p:nvSpPr>
        <p:spPr/>
        <p:txBody>
          <a:bodyPr/>
          <a:lstStyle/>
          <a:p>
            <a:fld id="{DDDCBED0-F33E-B64A-8264-C060E760EE70}" type="slidenum">
              <a:rPr lang="en-US" smtClean="0"/>
              <a:t>20</a:t>
            </a:fld>
            <a:endParaRPr lang="en-US"/>
          </a:p>
        </p:txBody>
      </p:sp>
    </p:spTree>
    <p:extLst>
      <p:ext uri="{BB962C8B-B14F-4D97-AF65-F5344CB8AC3E}">
        <p14:creationId xmlns:p14="http://schemas.microsoft.com/office/powerpoint/2010/main" val="48356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DG 12:51 </a:t>
            </a:r>
            <a:r>
              <a:rPr lang="mr-IN" baseline="0" dirty="0" smtClean="0"/>
              <a:t>–</a:t>
            </a:r>
            <a:r>
              <a:rPr lang="en-US" baseline="0" dirty="0" smtClean="0"/>
              <a:t> 1:00 </a:t>
            </a:r>
          </a:p>
          <a:p>
            <a:endParaRPr lang="en-US" dirty="0" smtClean="0"/>
          </a:p>
          <a:p>
            <a:r>
              <a:rPr lang="en-US" dirty="0" smtClean="0"/>
              <a:t>As </a:t>
            </a:r>
            <a:r>
              <a:rPr lang="en-US" dirty="0" smtClean="0"/>
              <a:t>advocates,</a:t>
            </a:r>
            <a:r>
              <a:rPr lang="en-US" baseline="0" dirty="0" smtClean="0"/>
              <a:t> you know what you need– and h</a:t>
            </a:r>
            <a:r>
              <a:rPr lang="en-US" dirty="0" smtClean="0"/>
              <a:t>aving</a:t>
            </a:r>
            <a:r>
              <a:rPr lang="en-US" baseline="0" dirty="0" smtClean="0"/>
              <a:t> a more tailored approach is important to us because we want to acknowledge and work to best facilitate the advocacy that is important and possible for you.</a:t>
            </a:r>
          </a:p>
          <a:p>
            <a:endParaRPr lang="en-US" baseline="0" dirty="0" smtClean="0"/>
          </a:p>
          <a:p>
            <a:r>
              <a:rPr lang="en-US" baseline="0" dirty="0" smtClean="0"/>
              <a:t>Whether you are starting to get in the habit of consistently completing and sharing action alerts, or you are a regular HHAD attendee, or you are on the first-name basis with your lawmaker, it is all valuable in contributing to the collective power of our movement.</a:t>
            </a:r>
          </a:p>
          <a:p>
            <a:endParaRPr lang="en-US" baseline="0" dirty="0" smtClean="0"/>
          </a:p>
          <a:p>
            <a:r>
              <a:rPr lang="en-US" baseline="0" dirty="0" smtClean="0"/>
              <a:t>The advocacy plan is meant to facilitate that for the Housing Alliance’s reference, as well as your own to see your power.</a:t>
            </a:r>
          </a:p>
          <a:p>
            <a:endParaRPr lang="en-US" baseline="0" dirty="0" smtClean="0"/>
          </a:p>
          <a:p>
            <a:r>
              <a:rPr lang="en-US" baseline="0" dirty="0" smtClean="0"/>
              <a:t>You’ll notice on this screenshot, we’ve provided some simple questions to inventory that power so to speak:</a:t>
            </a:r>
          </a:p>
          <a:p>
            <a:r>
              <a:rPr lang="en-US" baseline="0" dirty="0" smtClean="0"/>
              <a:t>-do you receive action alerts?</a:t>
            </a:r>
          </a:p>
          <a:p>
            <a:r>
              <a:rPr lang="en-US" baseline="0" dirty="0" smtClean="0"/>
              <a:t>-do you think you have reach to potential advocates?</a:t>
            </a:r>
          </a:p>
          <a:p>
            <a:r>
              <a:rPr lang="en-US" baseline="0" dirty="0" smtClean="0"/>
              <a:t>-do you currently have relationships with lawmakers?</a:t>
            </a:r>
          </a:p>
        </p:txBody>
      </p:sp>
      <p:sp>
        <p:nvSpPr>
          <p:cNvPr id="4" name="Slide Number Placeholder 3"/>
          <p:cNvSpPr>
            <a:spLocks noGrp="1"/>
          </p:cNvSpPr>
          <p:nvPr>
            <p:ph type="sldNum" sz="quarter" idx="10"/>
          </p:nvPr>
        </p:nvSpPr>
        <p:spPr/>
        <p:txBody>
          <a:bodyPr/>
          <a:lstStyle/>
          <a:p>
            <a:fld id="{DDDCBED0-F33E-B64A-8264-C060E760EE70}" type="slidenum">
              <a:rPr lang="en-US" smtClean="0"/>
              <a:t>21</a:t>
            </a:fld>
            <a:endParaRPr lang="en-US"/>
          </a:p>
        </p:txBody>
      </p:sp>
    </p:spTree>
    <p:extLst>
      <p:ext uri="{BB962C8B-B14F-4D97-AF65-F5344CB8AC3E}">
        <p14:creationId xmlns:p14="http://schemas.microsoft.com/office/powerpoint/2010/main" val="75823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DG 12:51 </a:t>
            </a:r>
            <a:r>
              <a:rPr lang="mr-IN" baseline="0" dirty="0" smtClean="0"/>
              <a:t>–</a:t>
            </a:r>
            <a:r>
              <a:rPr lang="en-US" baseline="0" dirty="0" smtClean="0"/>
              <a:t> 1:00 </a:t>
            </a:r>
          </a:p>
          <a:p>
            <a:endParaRPr lang="en-US" dirty="0" smtClean="0"/>
          </a:p>
          <a:p>
            <a:r>
              <a:rPr lang="en-US" dirty="0" smtClean="0"/>
              <a:t>Finally</a:t>
            </a:r>
            <a:r>
              <a:rPr lang="en-US" baseline="0" dirty="0" smtClean="0"/>
              <a:t>, with this last screenshot I want to emphasize that what is especially critical in advocacy this year is that we continue to build relationships with our lawmakers.</a:t>
            </a:r>
          </a:p>
          <a:p>
            <a:endParaRPr lang="en-US" baseline="0" dirty="0" smtClean="0"/>
          </a:p>
          <a:p>
            <a:r>
              <a:rPr lang="en-US" baseline="0" dirty="0" smtClean="0"/>
              <a:t>Given that some of the lawmakers we advocate to this year may be familiar with our legislative priorities, it is vital that we continue to advance their understanding with advocacy activities that drive home the need (especially in their district), the benefits of legislation– particularly how your organization or community would benefit from this policy through providing services, authentic efforts to create a platform for people who have lived experience with homelessness, or creating co-benefits for other issues like closing the equity gap in education or creating better health outcomes.</a:t>
            </a:r>
          </a:p>
          <a:p>
            <a:endParaRPr lang="en-US" baseline="0" dirty="0" smtClean="0"/>
          </a:p>
          <a:p>
            <a:r>
              <a:rPr lang="en-US" baseline="0" dirty="0" smtClean="0"/>
              <a:t>We’ve broken up some of these recommendations into very distinct activities that the Housing Alliance may be able work with you to meet, but also for your organization to put some thought into for your own work.</a:t>
            </a:r>
          </a:p>
        </p:txBody>
      </p:sp>
      <p:sp>
        <p:nvSpPr>
          <p:cNvPr id="4" name="Slide Number Placeholder 3"/>
          <p:cNvSpPr>
            <a:spLocks noGrp="1"/>
          </p:cNvSpPr>
          <p:nvPr>
            <p:ph type="sldNum" sz="quarter" idx="10"/>
          </p:nvPr>
        </p:nvSpPr>
        <p:spPr/>
        <p:txBody>
          <a:bodyPr/>
          <a:lstStyle/>
          <a:p>
            <a:fld id="{DDDCBED0-F33E-B64A-8264-C060E760EE70}" type="slidenum">
              <a:rPr lang="en-US" smtClean="0"/>
              <a:t>22</a:t>
            </a:fld>
            <a:endParaRPr lang="en-US"/>
          </a:p>
        </p:txBody>
      </p:sp>
    </p:spTree>
    <p:extLst>
      <p:ext uri="{BB962C8B-B14F-4D97-AF65-F5344CB8AC3E}">
        <p14:creationId xmlns:p14="http://schemas.microsoft.com/office/powerpoint/2010/main" val="2611761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DG 12:51 </a:t>
            </a:r>
            <a:r>
              <a:rPr lang="mr-IN" baseline="0" dirty="0" smtClean="0"/>
              <a:t>–</a:t>
            </a:r>
            <a:r>
              <a:rPr lang="en-US" baseline="0" dirty="0" smtClean="0"/>
              <a:t> 1:00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DG 12:51 </a:t>
            </a:r>
            <a:r>
              <a:rPr lang="mr-IN" baseline="0" dirty="0" smtClean="0"/>
              <a:t>–</a:t>
            </a:r>
            <a:r>
              <a:rPr lang="en-US" baseline="0" dirty="0" smtClean="0"/>
              <a:t> 1:00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DG 12:51 </a:t>
            </a:r>
            <a:r>
              <a:rPr lang="mr-IN" baseline="0" dirty="0" smtClean="0"/>
              <a:t>–</a:t>
            </a:r>
            <a:r>
              <a:rPr lang="en-US" baseline="0" dirty="0" smtClean="0"/>
              <a:t> 1:00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25</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DG 12:00 </a:t>
            </a:r>
            <a:r>
              <a:rPr lang="mr-IN" baseline="0" dirty="0" smtClean="0"/>
              <a:t>–</a:t>
            </a:r>
            <a:r>
              <a:rPr lang="en-US" baseline="0" dirty="0" smtClean="0"/>
              <a:t> 12:04 Welcome, overview of today’s webinar (agenda), </a:t>
            </a:r>
            <a:r>
              <a:rPr lang="en-US" baseline="0" dirty="0" smtClean="0"/>
              <a:t>and </a:t>
            </a:r>
            <a:r>
              <a:rPr lang="en-US" baseline="0" dirty="0" smtClean="0"/>
              <a:t>webinar trouble shooting (asking questions, etc.)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12:04 </a:t>
            </a:r>
            <a:r>
              <a:rPr lang="mr-IN" baseline="0" dirty="0" smtClean="0"/>
              <a:t>–</a:t>
            </a:r>
            <a:r>
              <a:rPr lang="en-US" baseline="0" dirty="0" smtClean="0"/>
              <a:t> 12:07: Brief intro to the Housing Alliance and Action Fund, and overview of how we set our agenda. Make sure to note our support agenda.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Housing Alliance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Housing Action Fund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 we set our 2018 agenda: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input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PPC (and what that 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Board role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consider if it will have a statewide impact, if it will make a significant impact on access to affordable housing, on homelessness or on equity.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a support agenda where we list additional issues that we endorse, but which other partners lead on. That will be decided in December.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3</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MT 12:07 </a:t>
            </a:r>
            <a:r>
              <a:rPr lang="mr-IN" baseline="0" dirty="0" smtClean="0"/>
              <a:t>–</a:t>
            </a:r>
            <a:r>
              <a:rPr lang="en-US" baseline="0" dirty="0" smtClean="0"/>
              <a:t> 12:12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order to succeed, we need to build housing and homelessness lawmaker champions and we need to reckon with that fact that who in charge matters: The majority sets the agenda in Olympia and decides which bills live or die.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Building champions is both c3 friendly work </a:t>
            </a:r>
            <a:r>
              <a:rPr lang="mr-IN" baseline="0" dirty="0" smtClean="0"/>
              <a:t>–</a:t>
            </a:r>
            <a:r>
              <a:rPr lang="en-US" baseline="0" dirty="0" smtClean="0"/>
              <a:t> meaning you can do it with a c3 hat on (if you work at one, or are a board member). And it is also electoral to get champions elected which you can do as an individual, part of the Housing Alliance Action Fund.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aren’t taking anything for granted for next year, because it has been proven that majorities matter. Many of our key issues have been stymied by the Senate over the last 5 years and we need to try to change that dynamic with a double-pronged strategy of growing more champions and getting more champions elected.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The realm of what is possible will be greatly impacted by the November election results, specifically what happens in the 45th LD which impacts who controls the Senate.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session is short, 60 days, starting on January 8th. This means that there is only half of what we had during the 2017 regular session to move bills through the many step process. This will constrain how many bills get passed.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In November 2018 the whole House of Representatives will be up for re-election and half of the Senate will be too. This just means that many will be weighing their votes with the question of how it will impact their ability to get re-elected.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p:txBody>
      </p:sp>
      <p:sp>
        <p:nvSpPr>
          <p:cNvPr id="4" name="Slide Number Placeholder 3"/>
          <p:cNvSpPr>
            <a:spLocks noGrp="1"/>
          </p:cNvSpPr>
          <p:nvPr>
            <p:ph type="sldNum" sz="quarter" idx="10"/>
          </p:nvPr>
        </p:nvSpPr>
        <p:spPr/>
        <p:txBody>
          <a:bodyPr/>
          <a:lstStyle/>
          <a:p>
            <a:fld id="{D299F66A-2F5B-0A44-AB88-C9C62CF4FDB8}" type="slidenum">
              <a:rPr lang="en-US" smtClean="0"/>
              <a:t>4</a:t>
            </a:fld>
            <a:endParaRPr lang="en-US" dirty="0"/>
          </a:p>
        </p:txBody>
      </p:sp>
    </p:spTree>
    <p:extLst>
      <p:ext uri="{BB962C8B-B14F-4D97-AF65-F5344CB8AC3E}">
        <p14:creationId xmlns:p14="http://schemas.microsoft.com/office/powerpoint/2010/main" val="306938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12:12 </a:t>
            </a:r>
            <a:r>
              <a:rPr lang="mr-IN" baseline="0" dirty="0" smtClean="0"/>
              <a:t>–</a:t>
            </a:r>
            <a:r>
              <a:rPr lang="en-US" baseline="0" dirty="0" smtClean="0"/>
              <a:t> 12:20 (8 min total)</a:t>
            </a:r>
          </a:p>
          <a:p>
            <a:endParaRPr lang="en-US" baseline="0" dirty="0" smtClean="0"/>
          </a:p>
          <a:p>
            <a:r>
              <a:rPr lang="en-US" baseline="0" dirty="0" smtClean="0"/>
              <a:t>- This ask is both to ensure that we maintain the funding level in the agreed upon Capital Budget, but that the legislatures PASS a Capital Budget. </a:t>
            </a:r>
          </a:p>
          <a:p>
            <a:r>
              <a:rPr lang="en-US" baseline="0" dirty="0" smtClean="0"/>
              <a:t>- </a:t>
            </a:r>
            <a:r>
              <a:rPr lang="en-US" baseline="0" dirty="0" err="1" smtClean="0"/>
              <a:t>Hirst</a:t>
            </a:r>
            <a:r>
              <a:rPr lang="en-US" baseline="0" dirty="0" smtClean="0"/>
              <a:t> (very briefly) with focus on unprecedented, unrelated policy issue, we need bipartisan support regardless of what happens in November. 5 R votes needed. </a:t>
            </a:r>
          </a:p>
          <a:p>
            <a:r>
              <a:rPr lang="en-US" baseline="0" dirty="0" smtClean="0"/>
              <a:t>- Supplemental Budget or not? </a:t>
            </a:r>
          </a:p>
          <a:p>
            <a:r>
              <a:rPr lang="en-US" baseline="0" dirty="0" smtClean="0"/>
              <a:t>- Timing of the CB is critical </a:t>
            </a:r>
            <a:r>
              <a:rPr lang="mr-IN" baseline="0" dirty="0" smtClean="0"/>
              <a:t>–</a:t>
            </a:r>
            <a:r>
              <a:rPr lang="en-US" baseline="0" dirty="0" smtClean="0"/>
              <a:t> share what we’ve learned from our survey. </a:t>
            </a:r>
          </a:p>
        </p:txBody>
      </p:sp>
      <p:sp>
        <p:nvSpPr>
          <p:cNvPr id="4" name="Slide Number Placeholder 3"/>
          <p:cNvSpPr>
            <a:spLocks noGrp="1"/>
          </p:cNvSpPr>
          <p:nvPr>
            <p:ph type="sldNum" sz="quarter" idx="10"/>
          </p:nvPr>
        </p:nvSpPr>
        <p:spPr/>
        <p:txBody>
          <a:bodyPr/>
          <a:lstStyle/>
          <a:p>
            <a:fld id="{D299F66A-2F5B-0A44-AB88-C9C62CF4FDB8}" type="slidenum">
              <a:rPr lang="en-US" smtClean="0"/>
              <a:t>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500" dirty="0" smtClean="0"/>
              <a:t>MT 12:20 </a:t>
            </a:r>
            <a:r>
              <a:rPr lang="mr-IN" sz="1500" dirty="0" smtClean="0"/>
              <a:t>–</a:t>
            </a:r>
            <a:r>
              <a:rPr lang="en-US" sz="1500" dirty="0" smtClean="0"/>
              <a:t> 12:21</a:t>
            </a:r>
          </a:p>
          <a:p>
            <a:pPr marL="280391" indent="-280391">
              <a:buFont typeface="Arial" panose="020B0604020202020204" pitchFamily="34" charset="0"/>
              <a:buChar char="•"/>
            </a:pPr>
            <a:r>
              <a:rPr lang="en-US" sz="1500" dirty="0" smtClean="0"/>
              <a:t>Thanks </a:t>
            </a:r>
            <a:r>
              <a:rPr lang="en-US" sz="1500" dirty="0"/>
              <a:t>to the Washington State Department of Commerce for this </a:t>
            </a:r>
            <a:r>
              <a:rPr lang="en-US" sz="1500" dirty="0" smtClean="0"/>
              <a:t>slide</a:t>
            </a:r>
          </a:p>
          <a:p>
            <a:pPr marL="280391" indent="-280391">
              <a:buFont typeface="Arial" panose="020B0604020202020204" pitchFamily="34" charset="0"/>
              <a:buChar char="•"/>
            </a:pPr>
            <a:r>
              <a:rPr lang="en-US" sz="1500" dirty="0" smtClean="0"/>
              <a:t>This is included in the webinar</a:t>
            </a:r>
            <a:r>
              <a:rPr lang="en-US" sz="1500" baseline="0" dirty="0" smtClean="0"/>
              <a:t> so we can show that investments have been made statewide </a:t>
            </a:r>
            <a:endParaRPr lang="en-US" sz="1500" dirty="0" smtClean="0"/>
          </a:p>
          <a:p>
            <a:pPr marL="280391" indent="-280391">
              <a:buFont typeface="Arial" panose="020B0604020202020204" pitchFamily="34" charset="0"/>
              <a:buChar char="•"/>
            </a:pPr>
            <a:endParaRPr lang="en-US" sz="1500" dirty="0"/>
          </a:p>
        </p:txBody>
      </p:sp>
      <p:sp>
        <p:nvSpPr>
          <p:cNvPr id="4" name="Slide Number Placeholder 3"/>
          <p:cNvSpPr>
            <a:spLocks noGrp="1"/>
          </p:cNvSpPr>
          <p:nvPr>
            <p:ph type="sldNum" sz="quarter" idx="10"/>
          </p:nvPr>
        </p:nvSpPr>
        <p:spPr/>
        <p:txBody>
          <a:bodyPr/>
          <a:lstStyle/>
          <a:p>
            <a:fld id="{392C5E4C-FFD2-481F-ABEF-44374F0B70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12:21 </a:t>
            </a:r>
            <a:r>
              <a:rPr lang="mr-IN" baseline="0" dirty="0" smtClean="0"/>
              <a:t>–</a:t>
            </a:r>
            <a:r>
              <a:rPr lang="en-US" baseline="0" dirty="0" smtClean="0"/>
              <a:t> 12:25</a:t>
            </a:r>
          </a:p>
          <a:p>
            <a:endParaRPr lang="en-US" baseline="0" dirty="0" smtClean="0"/>
          </a:p>
          <a:p>
            <a:r>
              <a:rPr lang="en-US" baseline="0" dirty="0" smtClean="0"/>
              <a:t>The most effective messaging starts with a value statement that many would agree with, then states the problem, then offers the solution. Use this frame while crafting your own message, or while personalizing the sample </a:t>
            </a:r>
            <a:r>
              <a:rPr lang="en-US" u="sng" baseline="0" dirty="0" smtClean="0"/>
              <a:t>solution</a:t>
            </a:r>
            <a:r>
              <a:rPr lang="en-US" baseline="0" dirty="0" smtClean="0"/>
              <a:t> talking points that we are talking about today. </a:t>
            </a:r>
          </a:p>
          <a:p>
            <a:endParaRPr lang="en-US" baseline="0" dirty="0" smtClean="0"/>
          </a:p>
          <a:p>
            <a:r>
              <a:rPr lang="en-US" baseline="0" dirty="0" smtClean="0"/>
              <a:t>Briefly review one or two of the talking points. </a:t>
            </a:r>
          </a:p>
          <a:p>
            <a:endParaRPr lang="en-US" baseline="0" dirty="0" smtClean="0"/>
          </a:p>
          <a:p>
            <a:r>
              <a:rPr lang="en-US" baseline="0" dirty="0" smtClean="0"/>
              <a:t>Tell people to be ready to answer questions about cost and if the investments are worth it. If so, you can respond with: </a:t>
            </a:r>
          </a:p>
          <a:p>
            <a:r>
              <a:rPr lang="en-US" baseline="0" dirty="0" smtClean="0"/>
              <a:t>- The HTF investments in housing that is required to remain safe, healthy and affordable for at least 40 years. This is a long-term investment in our communities and the cost today will be spread over those 40 years. </a:t>
            </a:r>
          </a:p>
          <a:p>
            <a:r>
              <a:rPr lang="en-US" baseline="0" dirty="0" smtClean="0"/>
              <a:t>- The state is the biggest driver of costs, it requires that the building of affordable housing provides good, living wage jobs and that each building meets important environmental standards.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12:25 </a:t>
            </a:r>
            <a:r>
              <a:rPr lang="mr-IN" baseline="0" dirty="0" smtClean="0"/>
              <a:t>–</a:t>
            </a:r>
            <a:r>
              <a:rPr lang="en-US" baseline="0" dirty="0" smtClean="0"/>
              <a:t> 12:28 brief overview of the Washington Housing Opportunities Act</a:t>
            </a:r>
          </a:p>
          <a:p>
            <a:endParaRPr lang="en-US" baseline="0" dirty="0" smtClean="0"/>
          </a:p>
          <a:p>
            <a:pPr marL="171450" indent="-171450">
              <a:buFont typeface="Arial"/>
              <a:buChar char="•"/>
            </a:pPr>
            <a:r>
              <a:rPr lang="en-US" baseline="0" dirty="0" smtClean="0"/>
              <a:t>Eliminate the sunset (which was extended to 2023 last session)</a:t>
            </a:r>
          </a:p>
          <a:p>
            <a:pPr marL="171450" indent="-171450">
              <a:buFont typeface="Arial"/>
              <a:buChar char="•"/>
            </a:pPr>
            <a:r>
              <a:rPr lang="en-US" baseline="0" dirty="0" smtClean="0"/>
              <a:t>Fix the 45% mandate</a:t>
            </a:r>
          </a:p>
          <a:p>
            <a:pPr marL="171450" indent="-171450">
              <a:buFont typeface="Arial"/>
              <a:buChar char="•"/>
            </a:pPr>
            <a:r>
              <a:rPr lang="en-US" baseline="0" dirty="0" smtClean="0"/>
              <a:t>Increase dollars for preventing and ending homelessness by increasing the DRF. Note that the amended form makes it a local, </a:t>
            </a:r>
            <a:r>
              <a:rPr lang="en-US" baseline="0" dirty="0" err="1" smtClean="0"/>
              <a:t>councilmanic</a:t>
            </a:r>
            <a:r>
              <a:rPr lang="en-US" baseline="0" dirty="0" smtClean="0"/>
              <a:t> option to increase it by up to $50. The original bill had it as a statewide increase. The compromise was required because of the political constraints of the last legislative session. If the 45</a:t>
            </a:r>
            <a:r>
              <a:rPr lang="en-US" baseline="30000" dirty="0" smtClean="0"/>
              <a:t>th</a:t>
            </a:r>
            <a:r>
              <a:rPr lang="en-US" baseline="0" dirty="0" smtClean="0"/>
              <a:t> LD flips, we may have new opportunities to seek a statewide increase. We are pushing for that. </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MT 12:28 </a:t>
            </a:r>
            <a:r>
              <a:rPr lang="mr-IN" baseline="0" dirty="0" smtClean="0"/>
              <a:t>–</a:t>
            </a:r>
            <a:r>
              <a:rPr lang="en-US" baseline="0" dirty="0" smtClean="0"/>
              <a:t> 12:35</a:t>
            </a:r>
          </a:p>
          <a:p>
            <a:r>
              <a:rPr lang="en-US" baseline="0" dirty="0" smtClean="0"/>
              <a:t>Note that this is just a sampling of our talking points </a:t>
            </a:r>
          </a:p>
          <a:p>
            <a:endParaRPr lang="en-US" baseline="0" dirty="0" smtClean="0"/>
          </a:p>
          <a:p>
            <a:r>
              <a:rPr lang="en-US" baseline="0" dirty="0" smtClean="0"/>
              <a:t>Note that the Realtor opposition, hence the third bullet since they say it would discourage folks from buying a home. Note that there can be a difference between the association and individual realtors</a:t>
            </a:r>
            <a:r>
              <a:rPr lang="mr-IN" baseline="0" dirty="0" smtClean="0"/>
              <a:t>…</a:t>
            </a:r>
            <a:r>
              <a:rPr lang="en-US" baseline="0" dirty="0" smtClean="0"/>
              <a:t>..and that two Realtors testified in favor of the bill (Tonya Henning and Sol </a:t>
            </a:r>
            <a:r>
              <a:rPr lang="en-US" baseline="0" dirty="0" err="1" smtClean="0"/>
              <a:t>Villareal</a:t>
            </a:r>
            <a:r>
              <a:rPr lang="en-US" baseline="0" dirty="0" smtClean="0"/>
              <a:t>) </a:t>
            </a:r>
          </a:p>
          <a:p>
            <a:endParaRPr lang="en-US" baseline="0" dirty="0" smtClean="0"/>
          </a:p>
          <a:p>
            <a:r>
              <a:rPr lang="en-US" baseline="0" dirty="0" smtClean="0"/>
              <a:t>Warn that people will get questions about the effectiveness of these investments. Sample response: </a:t>
            </a:r>
          </a:p>
          <a:p>
            <a:r>
              <a:rPr lang="en-US" baseline="0" dirty="0" smtClean="0"/>
              <a:t>Homelessness has decreased by 18% overall since the fee was enacted. But the rise in recent homelessness is due to the skyrocketing rents and the out of reach housing prices. One accident or sickness threatens many of Washington’s families with homelessness. </a:t>
            </a:r>
          </a:p>
          <a:p>
            <a:endParaRPr lang="en-US" baseline="0" dirty="0" smtClean="0"/>
          </a:p>
          <a:p>
            <a:r>
              <a:rPr lang="en-US" baseline="0" dirty="0" smtClean="0"/>
              <a:t>Note our Drivers of Homelessness fact sheet and that we will share it. </a:t>
            </a:r>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9</a:t>
            </a:fld>
            <a:endParaRPr lang="en-US" dirty="0"/>
          </a:p>
        </p:txBody>
      </p:sp>
    </p:spTree>
    <p:extLst>
      <p:ext uri="{BB962C8B-B14F-4D97-AF65-F5344CB8AC3E}">
        <p14:creationId xmlns:p14="http://schemas.microsoft.com/office/powerpoint/2010/main" val="347075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426296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368736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1286845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3988783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55BD0-B77D-4840-B60C-979A63DCDB8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426506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F55BD0-B77D-4840-B60C-979A63DCDB8C}"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370296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55BD0-B77D-4840-B60C-979A63DCDB8C}" type="datetimeFigureOut">
              <a:rPr lang="en-US" smtClean="0"/>
              <a:t>10/16/17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128418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55BD0-B77D-4840-B60C-979A63DCDB8C}" type="datetimeFigureOut">
              <a:rPr lang="en-US" smtClean="0"/>
              <a:t>10/16/17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39970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55BD0-B77D-4840-B60C-979A63DCDB8C}" type="datetimeFigureOut">
              <a:rPr lang="en-US" smtClean="0"/>
              <a:t>10/16/17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803469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55BD0-B77D-4840-B60C-979A63DCDB8C}"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818979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55BD0-B77D-4840-B60C-979A63DCDB8C}"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590992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55BD0-B77D-4840-B60C-979A63DCDB8C}" type="datetimeFigureOut">
              <a:rPr lang="en-US" smtClean="0"/>
              <a:t>10/16/17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FC11B-E428-CF41-B5AB-72ADC3F58B2B}" type="slidenum">
              <a:rPr lang="en-US" smtClean="0"/>
              <a:t>‹#›</a:t>
            </a:fld>
            <a:endParaRPr lang="en-US"/>
          </a:p>
        </p:txBody>
      </p:sp>
    </p:spTree>
    <p:extLst>
      <p:ext uri="{BB962C8B-B14F-4D97-AF65-F5344CB8AC3E}">
        <p14:creationId xmlns:p14="http://schemas.microsoft.com/office/powerpoint/2010/main" val="177055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456" y="1710264"/>
            <a:ext cx="7882128" cy="4910667"/>
          </a:xfrm>
          <a:gradFill flip="none" rotWithShape="1">
            <a:gsLst>
              <a:gs pos="0">
                <a:schemeClr val="bg1">
                  <a:lumMod val="50000"/>
                </a:schemeClr>
              </a:gs>
              <a:gs pos="100000">
                <a:schemeClr val="bg1"/>
              </a:gs>
            </a:gsLst>
            <a:lin ang="16200000" scaled="0"/>
            <a:tileRect/>
          </a:gradFill>
        </p:spPr>
        <p:txBody>
          <a:bodyPr>
            <a:normAutofit/>
          </a:bodyPr>
          <a:lstStyle/>
          <a:p>
            <a:endParaRPr lang="en-US" sz="2000" b="1" dirty="0" smtClean="0">
              <a:solidFill>
                <a:schemeClr val="dk1"/>
              </a:solidFill>
              <a:latin typeface="Avenir Book"/>
              <a:cs typeface="Avenir Book"/>
            </a:endParaRPr>
          </a:p>
          <a:p>
            <a:r>
              <a:rPr lang="en-US" sz="2000" b="1" dirty="0" smtClean="0">
                <a:solidFill>
                  <a:schemeClr val="dk1"/>
                </a:solidFill>
                <a:latin typeface="Avenir Book"/>
                <a:cs typeface="Avenir Book"/>
              </a:rPr>
              <a:t>Welcome to the webinar!</a:t>
            </a:r>
          </a:p>
          <a:p>
            <a:pPr algn="l"/>
            <a:endParaRPr lang="en-US" sz="1600" b="1" dirty="0" smtClean="0">
              <a:solidFill>
                <a:schemeClr val="dk1"/>
              </a:solidFill>
              <a:latin typeface="Avenir Book"/>
              <a:cs typeface="Avenir Book"/>
            </a:endParaRPr>
          </a:p>
          <a:p>
            <a:pPr algn="l"/>
            <a:r>
              <a:rPr lang="en-US" sz="1600" dirty="0" smtClean="0">
                <a:solidFill>
                  <a:schemeClr val="dk1"/>
                </a:solidFill>
                <a:latin typeface="Avenir Book"/>
                <a:cs typeface="Avenir Book"/>
              </a:rPr>
              <a:t>Please </a:t>
            </a:r>
            <a:r>
              <a:rPr lang="en-US" sz="1600" dirty="0">
                <a:solidFill>
                  <a:schemeClr val="dk1"/>
                </a:solidFill>
                <a:latin typeface="Avenir Book"/>
                <a:cs typeface="Avenir Book"/>
              </a:rPr>
              <a:t>note</a:t>
            </a:r>
            <a:r>
              <a:rPr lang="en-US" sz="1600" dirty="0" smtClean="0">
                <a:solidFill>
                  <a:schemeClr val="dk1"/>
                </a:solidFill>
                <a:latin typeface="Avenir Book"/>
                <a:cs typeface="Avenir Book"/>
              </a:rPr>
              <a:t>:</a:t>
            </a:r>
            <a:br>
              <a:rPr lang="en-US" sz="1600" dirty="0" smtClean="0">
                <a:solidFill>
                  <a:schemeClr val="dk1"/>
                </a:solidFill>
                <a:latin typeface="Avenir Book"/>
                <a:cs typeface="Avenir Book"/>
              </a:rPr>
            </a:br>
            <a:endParaRPr lang="en-US" sz="1600" dirty="0">
              <a:solidFill>
                <a:schemeClr val="dk1"/>
              </a:solidFill>
              <a:latin typeface="Avenir Book"/>
              <a:cs typeface="Avenir Book"/>
            </a:endParaRPr>
          </a:p>
          <a:p>
            <a:pPr marL="285750" indent="-285750" algn="l">
              <a:buFont typeface="Arial"/>
              <a:buChar char="•"/>
            </a:pPr>
            <a:r>
              <a:rPr lang="en-US" sz="1600" dirty="0">
                <a:solidFill>
                  <a:schemeClr val="dk1"/>
                </a:solidFill>
                <a:latin typeface="Avenir Book"/>
                <a:cs typeface="Avenir Book"/>
              </a:rPr>
              <a:t>All participants are muted</a:t>
            </a:r>
            <a:r>
              <a:rPr lang="en-US" sz="1600" dirty="0" smtClean="0">
                <a:solidFill>
                  <a:schemeClr val="dk1"/>
                </a:solidFill>
                <a:latin typeface="Avenir Book"/>
                <a:cs typeface="Avenir Book"/>
              </a:rPr>
              <a:t>.</a:t>
            </a:r>
            <a:br>
              <a:rPr lang="en-US" sz="1600" dirty="0" smtClean="0">
                <a:solidFill>
                  <a:schemeClr val="dk1"/>
                </a:solidFill>
                <a:latin typeface="Avenir Book"/>
                <a:cs typeface="Avenir Book"/>
              </a:rPr>
            </a:br>
            <a:endParaRPr lang="en-US" sz="1600" dirty="0">
              <a:solidFill>
                <a:schemeClr val="dk1"/>
              </a:solidFill>
              <a:latin typeface="Avenir Book"/>
              <a:cs typeface="Avenir Book"/>
            </a:endParaRPr>
          </a:p>
          <a:p>
            <a:pPr marL="285750" indent="-285750" algn="l">
              <a:buFont typeface="Arial"/>
              <a:buChar char="•"/>
            </a:pPr>
            <a:r>
              <a:rPr lang="en-US" sz="1600" dirty="0">
                <a:solidFill>
                  <a:schemeClr val="dk1"/>
                </a:solidFill>
                <a:latin typeface="Avenir Book"/>
                <a:cs typeface="Avenir Book"/>
              </a:rPr>
              <a:t>Questions during the webinar are encouraged! Please submit questions via the control panel to the right. We will do our best to respond during the </a:t>
            </a:r>
            <a:r>
              <a:rPr lang="en-US" sz="1600" dirty="0" smtClean="0">
                <a:solidFill>
                  <a:schemeClr val="dk1"/>
                </a:solidFill>
                <a:latin typeface="Avenir Book"/>
                <a:cs typeface="Avenir Book"/>
              </a:rPr>
              <a:t>webinar, </a:t>
            </a:r>
            <a:r>
              <a:rPr lang="en-US" sz="1600" dirty="0">
                <a:solidFill>
                  <a:schemeClr val="dk1"/>
                </a:solidFill>
                <a:latin typeface="Avenir Book"/>
                <a:cs typeface="Avenir Book"/>
              </a:rPr>
              <a:t>but may need to follow up later over email</a:t>
            </a:r>
            <a:r>
              <a:rPr lang="en-US" sz="1600" dirty="0" smtClean="0">
                <a:solidFill>
                  <a:schemeClr val="dk1"/>
                </a:solidFill>
                <a:latin typeface="Avenir Book"/>
                <a:cs typeface="Avenir Book"/>
              </a:rPr>
              <a:t>.</a:t>
            </a:r>
            <a:br>
              <a:rPr lang="en-US" sz="1600" dirty="0" smtClean="0">
                <a:solidFill>
                  <a:schemeClr val="dk1"/>
                </a:solidFill>
                <a:latin typeface="Avenir Book"/>
                <a:cs typeface="Avenir Book"/>
              </a:rPr>
            </a:br>
            <a:endParaRPr lang="en-US" sz="1600" dirty="0">
              <a:solidFill>
                <a:schemeClr val="dk1"/>
              </a:solidFill>
              <a:latin typeface="Avenir Book"/>
              <a:cs typeface="Avenir Book"/>
            </a:endParaRPr>
          </a:p>
          <a:p>
            <a:pPr marL="285750" indent="-285750" algn="l">
              <a:buFont typeface="Arial"/>
              <a:buChar char="•"/>
            </a:pPr>
            <a:r>
              <a:rPr lang="en-US" sz="1600" dirty="0">
                <a:solidFill>
                  <a:schemeClr val="dk1"/>
                </a:solidFill>
                <a:latin typeface="Avenir Book"/>
                <a:cs typeface="Avenir Book"/>
              </a:rPr>
              <a:t>A recording of this webinar and the slides will be posted at </a:t>
            </a:r>
            <a:r>
              <a:rPr lang="en-US" sz="1600" dirty="0" err="1">
                <a:solidFill>
                  <a:schemeClr val="dk1"/>
                </a:solidFill>
                <a:latin typeface="Avenir Book"/>
                <a:cs typeface="Avenir Book"/>
              </a:rPr>
              <a:t>wliha.org</a:t>
            </a:r>
            <a:r>
              <a:rPr lang="en-US" sz="1600" dirty="0">
                <a:solidFill>
                  <a:schemeClr val="dk1"/>
                </a:solidFill>
                <a:latin typeface="Avenir Book"/>
                <a:cs typeface="Avenir Book"/>
              </a:rPr>
              <a:t>/resources/webinars-and-tools</a:t>
            </a:r>
          </a:p>
          <a:p>
            <a:pPr algn="l"/>
            <a:endParaRPr lang="en-US" sz="1600" dirty="0">
              <a:solidFill>
                <a:schemeClr val="dk1"/>
              </a:solidFill>
              <a:latin typeface="Avenir Book"/>
              <a:cs typeface="Avenir Book"/>
            </a:endParaRPr>
          </a:p>
          <a:p>
            <a:pPr algn="l"/>
            <a:r>
              <a:rPr lang="en-US" sz="1600" dirty="0">
                <a:solidFill>
                  <a:schemeClr val="dk1"/>
                </a:solidFill>
                <a:latin typeface="Avenir Book"/>
                <a:cs typeface="Avenir Book"/>
              </a:rPr>
              <a:t>Thank you for attending! We will begin shortly.</a:t>
            </a:r>
          </a:p>
          <a:p>
            <a:pPr algn="l"/>
            <a:endParaRPr lang="en-US" sz="1600" b="1" dirty="0" smtClean="0">
              <a:solidFill>
                <a:schemeClr val="dk1"/>
              </a:solidFill>
              <a:latin typeface="Avenir Book"/>
              <a:cs typeface="Avenir Book"/>
            </a:endParaRPr>
          </a:p>
        </p:txBody>
      </p:sp>
      <p:sp>
        <p:nvSpPr>
          <p:cNvPr id="6" name="Title 1"/>
          <p:cNvSpPr txBox="1">
            <a:spLocks/>
          </p:cNvSpPr>
          <p:nvPr/>
        </p:nvSpPr>
        <p:spPr>
          <a:xfrm>
            <a:off x="2108220" y="310104"/>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a:t>
            </a:r>
            <a:r>
              <a:rPr lang="en-US" sz="2000" b="1" dirty="0" smtClean="0">
                <a:latin typeface="Avenir Book"/>
                <a:cs typeface="Avenir Book"/>
              </a:rPr>
              <a:t>Learn at Lunch</a:t>
            </a:r>
            <a:br>
              <a:rPr lang="en-US" sz="2000" b="1" dirty="0" smtClean="0">
                <a:latin typeface="Avenir Book"/>
                <a:cs typeface="Avenir Book"/>
              </a:rPr>
            </a:br>
            <a:r>
              <a:rPr lang="en-US" sz="2000" b="1" dirty="0" smtClean="0">
                <a:latin typeface="Avenir Book"/>
                <a:cs typeface="Avenir Book"/>
              </a:rPr>
              <a:t>Advancing 2018 Affordable </a:t>
            </a:r>
            <a:br>
              <a:rPr lang="en-US" sz="2000" b="1" dirty="0" smtClean="0">
                <a:latin typeface="Avenir Book"/>
                <a:cs typeface="Avenir Book"/>
              </a:rPr>
            </a:br>
            <a:r>
              <a:rPr lang="en-US" sz="2000" b="1" dirty="0" smtClean="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1</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543507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endParaRPr lang="en-US" b="1" dirty="0" smtClean="0">
              <a:solidFill>
                <a:srgbClr val="000000"/>
              </a:solidFill>
              <a:latin typeface="Avenir Book"/>
              <a:cs typeface="Avenir Book"/>
            </a:endParaRPr>
          </a:p>
          <a:p>
            <a:endParaRPr lang="en-US" b="1" dirty="0">
              <a:solidFill>
                <a:srgbClr val="000000"/>
              </a:solidFill>
              <a:latin typeface="Avenir Book"/>
              <a:cs typeface="Avenir Book"/>
            </a:endParaRPr>
          </a:p>
          <a:p>
            <a:r>
              <a:rPr lang="en-US" b="1" dirty="0" smtClean="0">
                <a:solidFill>
                  <a:srgbClr val="000000"/>
                </a:solidFill>
                <a:latin typeface="Avenir Book"/>
                <a:cs typeface="Avenir Book"/>
              </a:rPr>
              <a:t>Questions</a:t>
            </a:r>
            <a:endParaRPr lang="en-US" sz="2800" dirty="0">
              <a:solidFill>
                <a:srgbClr val="0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10</a:t>
            </a:fld>
            <a:endParaRPr lang="en-US" dirty="0"/>
          </a:p>
        </p:txBody>
      </p:sp>
      <p:sp>
        <p:nvSpPr>
          <p:cNvPr id="8" name="TextBox 7"/>
          <p:cNvSpPr txBox="1"/>
          <p:nvPr/>
        </p:nvSpPr>
        <p:spPr>
          <a:xfrm>
            <a:off x="3168337" y="584199"/>
            <a:ext cx="4756929"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smtClean="0">
                <a:solidFill>
                  <a:prstClr val="black"/>
                </a:solidFill>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1048070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b="1" dirty="0" smtClean="0">
                <a:solidFill>
                  <a:srgbClr val="000000"/>
                </a:solidFill>
                <a:latin typeface="Avenir Book"/>
                <a:cs typeface="Avenir Book"/>
              </a:rPr>
              <a:t>Leverage federal Medicaid dollars for permanent </a:t>
            </a:r>
            <a:r>
              <a:rPr lang="en-US" b="1" dirty="0">
                <a:solidFill>
                  <a:srgbClr val="000000"/>
                </a:solidFill>
                <a:latin typeface="Avenir Book"/>
                <a:cs typeface="Avenir Book"/>
              </a:rPr>
              <a:t>supportive housing.  </a:t>
            </a:r>
          </a:p>
          <a:p>
            <a:pPr algn="l"/>
            <a:r>
              <a:rPr lang="en-US" sz="2000" b="1" dirty="0" smtClean="0">
                <a:solidFill>
                  <a:srgbClr val="000000"/>
                </a:solidFill>
                <a:latin typeface="Avenir Book"/>
                <a:cs typeface="Avenir Book"/>
              </a:rPr>
              <a:t>			</a:t>
            </a:r>
            <a:r>
              <a:rPr lang="en-US" sz="2000" b="1" u="sng" dirty="0" smtClean="0">
                <a:solidFill>
                  <a:srgbClr val="000000"/>
                </a:solidFill>
                <a:latin typeface="Avenir Book"/>
                <a:cs typeface="Avenir Book"/>
              </a:rPr>
              <a:t>											</a:t>
            </a:r>
            <a:r>
              <a:rPr lang="en-US" sz="2000" b="1" dirty="0" smtClean="0">
                <a:solidFill>
                  <a:srgbClr val="000000"/>
                </a:solidFill>
                <a:latin typeface="Avenir Book"/>
                <a:cs typeface="Avenir Book"/>
              </a:rPr>
              <a:t/>
            </a:r>
            <a:br>
              <a:rPr lang="en-US" sz="2000" b="1" dirty="0" smtClean="0">
                <a:solidFill>
                  <a:srgbClr val="000000"/>
                </a:solidFill>
                <a:latin typeface="Avenir Book"/>
                <a:cs typeface="Avenir Book"/>
              </a:rPr>
            </a:br>
            <a:r>
              <a:rPr lang="en-US" sz="2000" b="1" dirty="0">
                <a:solidFill>
                  <a:srgbClr val="000000"/>
                </a:solidFill>
                <a:latin typeface="Avenir Book"/>
                <a:cs typeface="Avenir Book"/>
              </a:rPr>
              <a:t> </a:t>
            </a:r>
          </a:p>
          <a:p>
            <a:pPr algn="l"/>
            <a:r>
              <a:rPr lang="en-US" sz="2800" dirty="0">
                <a:solidFill>
                  <a:srgbClr val="000000"/>
                </a:solidFill>
                <a:latin typeface="Avenir Book"/>
                <a:cs typeface="Avenir Book"/>
              </a:rPr>
              <a:t>Ensure full Operating Budget authority for the supportive housing services Medicaid benefit in the state’s Medicaid Transformation Demonstration.</a:t>
            </a:r>
            <a:r>
              <a:rPr lang="en-US" sz="2800" dirty="0" smtClean="0">
                <a:solidFill>
                  <a:srgbClr val="000000"/>
                </a:solidFill>
                <a:effectLst/>
                <a:latin typeface="Avenir Book"/>
                <a:cs typeface="Avenir Book"/>
              </a:rPr>
              <a:t> </a:t>
            </a:r>
            <a:endParaRPr lang="en-US" sz="2800" dirty="0">
              <a:solidFill>
                <a:srgbClr val="0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11</a:t>
            </a:fld>
            <a:endParaRPr lang="en-US" dirty="0"/>
          </a:p>
        </p:txBody>
      </p:sp>
      <p:sp>
        <p:nvSpPr>
          <p:cNvPr id="8" name="TextBox 7"/>
          <p:cNvSpPr txBox="1"/>
          <p:nvPr/>
        </p:nvSpPr>
        <p:spPr>
          <a:xfrm>
            <a:off x="3168337" y="584199"/>
            <a:ext cx="4756929"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smtClean="0">
                <a:solidFill>
                  <a:prstClr val="black"/>
                </a:solidFill>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1072513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1800" dirty="0" smtClean="0">
                <a:solidFill>
                  <a:srgbClr val="000000"/>
                </a:solidFill>
                <a:latin typeface="Avenir Book"/>
                <a:cs typeface="Avenir Book"/>
              </a:rPr>
              <a:t>The Ask: Ensure </a:t>
            </a:r>
            <a:r>
              <a:rPr lang="en-US" sz="1800" dirty="0">
                <a:solidFill>
                  <a:srgbClr val="000000"/>
                </a:solidFill>
                <a:latin typeface="Avenir Book"/>
                <a:cs typeface="Avenir Book"/>
              </a:rPr>
              <a:t>full Operating Budget authority for the supportive housing services Medicaid benefit in the state’s Medicaid Transformation Demonstration</a:t>
            </a:r>
            <a:r>
              <a:rPr lang="en-US" sz="1800" dirty="0" smtClean="0">
                <a:solidFill>
                  <a:srgbClr val="000000"/>
                </a:solidFill>
                <a:latin typeface="Avenir Book"/>
                <a:cs typeface="Avenir Book"/>
              </a:rPr>
              <a:t>.</a:t>
            </a:r>
            <a:endParaRPr lang="en-US" sz="1800" dirty="0">
              <a:solidFill>
                <a:srgbClr val="000000"/>
              </a:solidFill>
              <a:latin typeface="Avenir Book"/>
              <a:cs typeface="Avenir Book"/>
            </a:endParaRPr>
          </a:p>
          <a:p>
            <a:r>
              <a:rPr lang="en-US" sz="800" b="1" dirty="0" smtClean="0">
                <a:solidFill>
                  <a:srgbClr val="000000"/>
                </a:solidFill>
                <a:latin typeface="Avenir Book"/>
                <a:cs typeface="Avenir Book"/>
              </a:rPr>
              <a:t>			</a:t>
            </a:r>
            <a:r>
              <a:rPr lang="en-US" sz="800" b="1" u="sng" dirty="0" smtClean="0">
                <a:solidFill>
                  <a:srgbClr val="000000"/>
                </a:solidFill>
                <a:latin typeface="Avenir Book"/>
                <a:cs typeface="Avenir Book"/>
              </a:rPr>
              <a:t>											</a:t>
            </a:r>
            <a:r>
              <a:rPr lang="en-US" sz="800" b="1" dirty="0" smtClean="0">
                <a:solidFill>
                  <a:srgbClr val="000000"/>
                </a:solidFill>
                <a:latin typeface="Avenir Book"/>
                <a:cs typeface="Avenir Book"/>
              </a:rPr>
              <a:t/>
            </a:r>
            <a:br>
              <a:rPr lang="en-US" sz="800" b="1" dirty="0" smtClean="0">
                <a:solidFill>
                  <a:srgbClr val="000000"/>
                </a:solidFill>
                <a:latin typeface="Avenir Book"/>
                <a:cs typeface="Avenir Book"/>
              </a:rPr>
            </a:br>
            <a:endParaRPr lang="en-US" sz="800" b="1" dirty="0">
              <a:solidFill>
                <a:srgbClr val="000000"/>
              </a:solidFill>
              <a:latin typeface="Avenir Book"/>
              <a:cs typeface="Avenir Book"/>
            </a:endParaRPr>
          </a:p>
          <a:p>
            <a:pPr algn="l"/>
            <a:r>
              <a:rPr lang="en-US" sz="1600" b="1" dirty="0" smtClean="0">
                <a:solidFill>
                  <a:srgbClr val="800000"/>
                </a:solidFill>
                <a:latin typeface="Avenir Book"/>
                <a:cs typeface="Avenir Book"/>
              </a:rPr>
              <a:t>Talking points</a:t>
            </a:r>
            <a:r>
              <a:rPr lang="en-US" sz="1600" b="1" dirty="0">
                <a:solidFill>
                  <a:srgbClr val="800000"/>
                </a:solidFill>
                <a:latin typeface="Avenir Book"/>
                <a:cs typeface="Avenir Book"/>
              </a:rPr>
              <a:t> </a:t>
            </a:r>
            <a:r>
              <a:rPr lang="en-US" sz="1600" b="1" dirty="0" smtClean="0">
                <a:solidFill>
                  <a:srgbClr val="800000"/>
                </a:solidFill>
                <a:latin typeface="Avenir Book"/>
                <a:cs typeface="Avenir Book"/>
              </a:rPr>
              <a:t/>
            </a:r>
            <a:br>
              <a:rPr lang="en-US" sz="1600" b="1" dirty="0" smtClean="0">
                <a:solidFill>
                  <a:srgbClr val="800000"/>
                </a:solidFill>
                <a:latin typeface="Avenir Book"/>
                <a:cs typeface="Avenir Book"/>
              </a:rPr>
            </a:br>
            <a:endParaRPr lang="en-US" sz="800" b="1" dirty="0" smtClean="0">
              <a:solidFill>
                <a:srgbClr val="800000"/>
              </a:solidFill>
              <a:latin typeface="Avenir Book"/>
              <a:cs typeface="Avenir Book"/>
            </a:endParaRPr>
          </a:p>
          <a:p>
            <a:pPr marL="285750" indent="-285750" algn="l">
              <a:buFont typeface="Arial"/>
              <a:buChar char="•"/>
            </a:pPr>
            <a:r>
              <a:rPr lang="en-US" sz="1400" dirty="0">
                <a:solidFill>
                  <a:srgbClr val="800000"/>
                </a:solidFill>
                <a:latin typeface="Avenir Book"/>
                <a:cs typeface="Avenir Book"/>
              </a:rPr>
              <a:t>Permanent supportive </a:t>
            </a:r>
            <a:r>
              <a:rPr lang="en-US" sz="1400" dirty="0" smtClean="0">
                <a:solidFill>
                  <a:srgbClr val="800000"/>
                </a:solidFill>
                <a:latin typeface="Avenir Book"/>
                <a:cs typeface="Avenir Book"/>
              </a:rPr>
              <a:t>housing is </a:t>
            </a:r>
            <a:r>
              <a:rPr lang="en-US" sz="1400" dirty="0">
                <a:solidFill>
                  <a:srgbClr val="800000"/>
                </a:solidFill>
                <a:latin typeface="Avenir Book"/>
                <a:cs typeface="Avenir Book"/>
              </a:rPr>
              <a:t>an evidence based housing and </a:t>
            </a:r>
            <a:r>
              <a:rPr lang="en-US" sz="1400" dirty="0" smtClean="0">
                <a:solidFill>
                  <a:srgbClr val="800000"/>
                </a:solidFill>
                <a:latin typeface="Avenir Book"/>
                <a:cs typeface="Avenir Book"/>
              </a:rPr>
              <a:t>services model </a:t>
            </a:r>
            <a:r>
              <a:rPr lang="en-US" sz="1400" dirty="0">
                <a:solidFill>
                  <a:srgbClr val="800000"/>
                </a:solidFill>
                <a:latin typeface="Avenir Book"/>
                <a:cs typeface="Avenir Book"/>
              </a:rPr>
              <a:t>that </a:t>
            </a:r>
            <a:r>
              <a:rPr lang="en-US" sz="1400" dirty="0" smtClean="0">
                <a:solidFill>
                  <a:srgbClr val="800000"/>
                </a:solidFill>
                <a:latin typeface="Avenir Book"/>
                <a:cs typeface="Avenir Book"/>
              </a:rPr>
              <a:t>connects people </a:t>
            </a:r>
            <a:r>
              <a:rPr lang="en-US" sz="1400" dirty="0">
                <a:solidFill>
                  <a:srgbClr val="800000"/>
                </a:solidFill>
                <a:latin typeface="Avenir Book"/>
                <a:cs typeface="Avenir Book"/>
              </a:rPr>
              <a:t>with disabilities who are experiencing chronic homelessness </a:t>
            </a:r>
            <a:r>
              <a:rPr lang="en-US" sz="1400" dirty="0" smtClean="0">
                <a:solidFill>
                  <a:srgbClr val="800000"/>
                </a:solidFill>
                <a:latin typeface="Avenir Book"/>
                <a:cs typeface="Avenir Book"/>
              </a:rPr>
              <a:t>to affordable housing and to health services.</a:t>
            </a:r>
            <a:br>
              <a:rPr lang="en-US" sz="1400" dirty="0" smtClean="0">
                <a:solidFill>
                  <a:srgbClr val="800000"/>
                </a:solidFill>
                <a:latin typeface="Avenir Book"/>
                <a:cs typeface="Avenir Book"/>
              </a:rPr>
            </a:br>
            <a:endParaRPr lang="en-US" sz="800" dirty="0">
              <a:solidFill>
                <a:srgbClr val="800000"/>
              </a:solidFill>
              <a:latin typeface="Avenir Book"/>
              <a:cs typeface="Avenir Book"/>
            </a:endParaRPr>
          </a:p>
          <a:p>
            <a:pPr marL="285750" indent="-285750" algn="l">
              <a:buFont typeface="Arial"/>
              <a:buChar char="•"/>
            </a:pPr>
            <a:r>
              <a:rPr lang="en-US" sz="1400" dirty="0" smtClean="0">
                <a:solidFill>
                  <a:srgbClr val="800000"/>
                </a:solidFill>
                <a:latin typeface="Avenir Book"/>
                <a:cs typeface="Avenir Book"/>
              </a:rPr>
              <a:t>Permanent supportive housing is proven </a:t>
            </a:r>
            <a:r>
              <a:rPr lang="en-US" sz="1400" dirty="0">
                <a:solidFill>
                  <a:srgbClr val="800000"/>
                </a:solidFill>
                <a:latin typeface="Avenir Book"/>
                <a:cs typeface="Avenir Book"/>
              </a:rPr>
              <a:t>to result in a significant return on investment that is often greater than the cost of </a:t>
            </a:r>
            <a:r>
              <a:rPr lang="en-US" sz="1400" dirty="0" smtClean="0">
                <a:solidFill>
                  <a:srgbClr val="800000"/>
                </a:solidFill>
                <a:latin typeface="Avenir Book"/>
                <a:cs typeface="Avenir Book"/>
              </a:rPr>
              <a:t>the housing </a:t>
            </a:r>
            <a:r>
              <a:rPr lang="en-US" sz="1400" dirty="0">
                <a:solidFill>
                  <a:srgbClr val="800000"/>
                </a:solidFill>
                <a:latin typeface="Avenir Book"/>
                <a:cs typeface="Avenir Book"/>
              </a:rPr>
              <a:t>and supportive services. These cost </a:t>
            </a:r>
            <a:r>
              <a:rPr lang="en-US" sz="1400" dirty="0" smtClean="0">
                <a:solidFill>
                  <a:srgbClr val="800000"/>
                </a:solidFill>
                <a:latin typeface="Avenir Book"/>
                <a:cs typeface="Avenir Book"/>
              </a:rPr>
              <a:t>savings </a:t>
            </a:r>
            <a:r>
              <a:rPr lang="en-US" sz="1400" dirty="0">
                <a:solidFill>
                  <a:srgbClr val="800000"/>
                </a:solidFill>
                <a:latin typeface="Avenir Book"/>
                <a:cs typeface="Avenir Book"/>
              </a:rPr>
              <a:t>come from reduced </a:t>
            </a:r>
            <a:r>
              <a:rPr lang="en-US" sz="1400" dirty="0" smtClean="0">
                <a:solidFill>
                  <a:srgbClr val="800000"/>
                </a:solidFill>
                <a:latin typeface="Avenir Book"/>
                <a:cs typeface="Avenir Book"/>
              </a:rPr>
              <a:t>use of </a:t>
            </a:r>
            <a:r>
              <a:rPr lang="en-US" sz="1400" dirty="0">
                <a:solidFill>
                  <a:srgbClr val="800000"/>
                </a:solidFill>
                <a:latin typeface="Avenir Book"/>
                <a:cs typeface="Avenir Book"/>
              </a:rPr>
              <a:t>emergency health services, </a:t>
            </a:r>
            <a:r>
              <a:rPr lang="en-US" sz="1400" dirty="0" smtClean="0">
                <a:solidFill>
                  <a:srgbClr val="800000"/>
                </a:solidFill>
                <a:latin typeface="Avenir Book"/>
                <a:cs typeface="Avenir Book"/>
              </a:rPr>
              <a:t>avoided </a:t>
            </a:r>
            <a:r>
              <a:rPr lang="en-US" sz="1400" dirty="0">
                <a:solidFill>
                  <a:srgbClr val="800000"/>
                </a:solidFill>
                <a:latin typeface="Avenir Book"/>
                <a:cs typeface="Avenir Book"/>
              </a:rPr>
              <a:t>hospitalizations, reduced involvement with the criminal justice system, and a reduced utilization of local emergency </a:t>
            </a:r>
            <a:r>
              <a:rPr lang="en-US" sz="1400" dirty="0" smtClean="0">
                <a:solidFill>
                  <a:srgbClr val="800000"/>
                </a:solidFill>
                <a:latin typeface="Avenir Book"/>
                <a:cs typeface="Avenir Book"/>
              </a:rPr>
              <a:t>response.</a:t>
            </a:r>
            <a:br>
              <a:rPr lang="en-US" sz="1400" dirty="0" smtClean="0">
                <a:solidFill>
                  <a:srgbClr val="800000"/>
                </a:solidFill>
                <a:latin typeface="Avenir Book"/>
                <a:cs typeface="Avenir Book"/>
              </a:rPr>
            </a:br>
            <a:endParaRPr lang="en-US" sz="800" dirty="0" smtClean="0">
              <a:solidFill>
                <a:srgbClr val="800000"/>
              </a:solidFill>
              <a:latin typeface="Avenir Book"/>
              <a:cs typeface="Avenir Book"/>
            </a:endParaRPr>
          </a:p>
          <a:p>
            <a:pPr marL="285750" indent="-285750" algn="l">
              <a:buFont typeface="Arial"/>
              <a:buChar char="•"/>
            </a:pPr>
            <a:r>
              <a:rPr lang="en-US" sz="1400" dirty="0" smtClean="0">
                <a:solidFill>
                  <a:srgbClr val="800000"/>
                </a:solidFill>
                <a:latin typeface="Avenir Book"/>
                <a:cs typeface="Avenir Book"/>
              </a:rPr>
              <a:t>The Medicaid </a:t>
            </a:r>
            <a:r>
              <a:rPr lang="en-US" sz="1400" dirty="0">
                <a:solidFill>
                  <a:srgbClr val="800000"/>
                </a:solidFill>
                <a:latin typeface="Avenir Book"/>
                <a:cs typeface="Avenir Book"/>
              </a:rPr>
              <a:t>Transformation Demonstration </a:t>
            </a:r>
            <a:r>
              <a:rPr lang="en-US" sz="1400" dirty="0" smtClean="0">
                <a:solidFill>
                  <a:srgbClr val="800000"/>
                </a:solidFill>
                <a:latin typeface="Avenir Book"/>
                <a:cs typeface="Avenir Book"/>
              </a:rPr>
              <a:t>is an opportunity for Washington to benefit from federal investments in homelessness which are </a:t>
            </a:r>
            <a:r>
              <a:rPr lang="en-US" sz="1400" dirty="0">
                <a:solidFill>
                  <a:srgbClr val="800000"/>
                </a:solidFill>
                <a:latin typeface="Avenir Book"/>
                <a:cs typeface="Avenir Book"/>
              </a:rPr>
              <a:t>increasingly </a:t>
            </a:r>
            <a:r>
              <a:rPr lang="en-US" sz="1400" dirty="0" smtClean="0">
                <a:solidFill>
                  <a:srgbClr val="800000"/>
                </a:solidFill>
                <a:latin typeface="Avenir Book"/>
                <a:cs typeface="Avenir Book"/>
              </a:rPr>
              <a:t>scarce, and these investments will transform lives while saving the state money. </a:t>
            </a:r>
            <a:endParaRPr lang="en-US" sz="1400" dirty="0">
              <a:solidFill>
                <a:srgbClr val="8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12</a:t>
            </a:fld>
            <a:endParaRPr lang="en-US" dirty="0"/>
          </a:p>
        </p:txBody>
      </p:sp>
      <p:sp>
        <p:nvSpPr>
          <p:cNvPr id="8" name="TextBox 7"/>
          <p:cNvSpPr txBox="1"/>
          <p:nvPr/>
        </p:nvSpPr>
        <p:spPr>
          <a:xfrm>
            <a:off x="3168337" y="584199"/>
            <a:ext cx="4756929"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smtClean="0">
                <a:solidFill>
                  <a:prstClr val="black"/>
                </a:solidFill>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3167660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b="1" dirty="0">
                <a:solidFill>
                  <a:srgbClr val="000000"/>
                </a:solidFill>
                <a:latin typeface="Avenir Book"/>
                <a:cs typeface="Avenir Book"/>
              </a:rPr>
              <a:t>Outlaw discrimination against renters based on use of rental assistance or income </a:t>
            </a:r>
            <a:r>
              <a:rPr lang="en-US" b="1" dirty="0" smtClean="0">
                <a:solidFill>
                  <a:srgbClr val="000000"/>
                </a:solidFill>
                <a:latin typeface="Avenir Book"/>
                <a:cs typeface="Avenir Book"/>
              </a:rPr>
              <a:t>support.</a:t>
            </a:r>
            <a:r>
              <a:rPr lang="en-US" b="1" dirty="0">
                <a:solidFill>
                  <a:srgbClr val="000000"/>
                </a:solidFill>
                <a:latin typeface="Avenir Book"/>
                <a:cs typeface="Avenir Book"/>
              </a:rPr>
              <a:t> </a:t>
            </a:r>
          </a:p>
          <a:p>
            <a:pPr algn="l"/>
            <a:r>
              <a:rPr lang="en-US" sz="2000" b="1" dirty="0" smtClean="0">
                <a:solidFill>
                  <a:srgbClr val="000000"/>
                </a:solidFill>
                <a:latin typeface="Avenir Book"/>
                <a:cs typeface="Avenir Book"/>
              </a:rPr>
              <a:t>			</a:t>
            </a:r>
            <a:r>
              <a:rPr lang="en-US" sz="2000" b="1" u="sng" dirty="0" smtClean="0">
                <a:solidFill>
                  <a:srgbClr val="000000"/>
                </a:solidFill>
                <a:latin typeface="Avenir Book"/>
                <a:cs typeface="Avenir Book"/>
              </a:rPr>
              <a:t>											</a:t>
            </a:r>
            <a:r>
              <a:rPr lang="en-US" sz="2000" b="1" dirty="0" smtClean="0">
                <a:solidFill>
                  <a:srgbClr val="000000"/>
                </a:solidFill>
                <a:latin typeface="Avenir Book"/>
                <a:cs typeface="Avenir Book"/>
              </a:rPr>
              <a:t/>
            </a:r>
            <a:br>
              <a:rPr lang="en-US" sz="2000" b="1" dirty="0" smtClean="0">
                <a:solidFill>
                  <a:srgbClr val="000000"/>
                </a:solidFill>
                <a:latin typeface="Avenir Book"/>
                <a:cs typeface="Avenir Book"/>
              </a:rPr>
            </a:br>
            <a:endParaRPr lang="en-US" sz="2000" b="1" dirty="0" smtClean="0">
              <a:solidFill>
                <a:srgbClr val="000000"/>
              </a:solidFill>
              <a:latin typeface="Avenir Book"/>
              <a:cs typeface="Avenir Book"/>
            </a:endParaRPr>
          </a:p>
          <a:p>
            <a:pPr algn="l"/>
            <a:r>
              <a:rPr lang="en-US" sz="2400" dirty="0" smtClean="0">
                <a:solidFill>
                  <a:srgbClr val="000000"/>
                </a:solidFill>
                <a:latin typeface="Avenir Book"/>
                <a:cs typeface="Avenir Book"/>
              </a:rPr>
              <a:t>Pass HB 1633/</a:t>
            </a:r>
            <a:r>
              <a:rPr lang="en-US" sz="2400" dirty="0" err="1" smtClean="0">
                <a:solidFill>
                  <a:srgbClr val="000000"/>
                </a:solidFill>
                <a:latin typeface="Avenir Book"/>
                <a:cs typeface="Avenir Book"/>
              </a:rPr>
              <a:t>Riccelli</a:t>
            </a:r>
            <a:r>
              <a:rPr lang="en-US" sz="2400" dirty="0" smtClean="0">
                <a:solidFill>
                  <a:srgbClr val="000000"/>
                </a:solidFill>
                <a:latin typeface="Avenir Book"/>
                <a:cs typeface="Avenir Book"/>
              </a:rPr>
              <a:t>, SB 5407/</a:t>
            </a:r>
            <a:r>
              <a:rPr lang="en-US" sz="2400" dirty="0" err="1" smtClean="0">
                <a:solidFill>
                  <a:srgbClr val="000000"/>
                </a:solidFill>
                <a:latin typeface="Avenir Book"/>
                <a:cs typeface="Avenir Book"/>
              </a:rPr>
              <a:t>Frockt</a:t>
            </a:r>
            <a:r>
              <a:rPr lang="en-US" sz="2400" dirty="0" smtClean="0">
                <a:solidFill>
                  <a:srgbClr val="000000"/>
                </a:solidFill>
                <a:latin typeface="Avenir Book"/>
                <a:cs typeface="Avenir Book"/>
              </a:rPr>
              <a:t> to make it unlawful to categorically deny housing to otherwise qualified tenants.</a:t>
            </a:r>
            <a:endParaRPr lang="en-US" sz="2000" dirty="0">
              <a:solidFill>
                <a:srgbClr val="0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13</a:t>
            </a:fld>
            <a:endParaRPr lang="en-US" dirty="0"/>
          </a:p>
        </p:txBody>
      </p:sp>
      <p:sp>
        <p:nvSpPr>
          <p:cNvPr id="8" name="TextBox 7"/>
          <p:cNvSpPr txBox="1"/>
          <p:nvPr/>
        </p:nvSpPr>
        <p:spPr>
          <a:xfrm>
            <a:off x="3302016" y="584199"/>
            <a:ext cx="4797034"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smtClean="0">
                <a:solidFill>
                  <a:prstClr val="black"/>
                </a:solidFill>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1791852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2000" dirty="0" smtClean="0">
                <a:solidFill>
                  <a:srgbClr val="000000"/>
                </a:solidFill>
                <a:latin typeface="Avenir Book"/>
                <a:cs typeface="Avenir Book"/>
              </a:rPr>
              <a:t>The Ask: Pass </a:t>
            </a:r>
            <a:r>
              <a:rPr lang="en-US" sz="2000" dirty="0">
                <a:solidFill>
                  <a:srgbClr val="000000"/>
                </a:solidFill>
                <a:latin typeface="Avenir Book"/>
                <a:cs typeface="Avenir Book"/>
              </a:rPr>
              <a:t>HB 1633/</a:t>
            </a:r>
            <a:r>
              <a:rPr lang="en-US" sz="2000" dirty="0" err="1">
                <a:solidFill>
                  <a:srgbClr val="000000"/>
                </a:solidFill>
                <a:latin typeface="Avenir Book"/>
                <a:cs typeface="Avenir Book"/>
              </a:rPr>
              <a:t>Riccelli</a:t>
            </a:r>
            <a:r>
              <a:rPr lang="en-US" sz="2000" dirty="0">
                <a:solidFill>
                  <a:srgbClr val="000000"/>
                </a:solidFill>
                <a:latin typeface="Avenir Book"/>
                <a:cs typeface="Avenir Book"/>
              </a:rPr>
              <a:t>, SB 5407/</a:t>
            </a:r>
            <a:r>
              <a:rPr lang="en-US" sz="2000" dirty="0" err="1">
                <a:solidFill>
                  <a:srgbClr val="000000"/>
                </a:solidFill>
                <a:latin typeface="Avenir Book"/>
                <a:cs typeface="Avenir Book"/>
              </a:rPr>
              <a:t>Frockt</a:t>
            </a:r>
            <a:r>
              <a:rPr lang="en-US" sz="2000" dirty="0">
                <a:solidFill>
                  <a:srgbClr val="000000"/>
                </a:solidFill>
                <a:latin typeface="Avenir Book"/>
                <a:cs typeface="Avenir Book"/>
              </a:rPr>
              <a:t> to make it unlawful to categorically deny housing to otherwise qualified tenants.</a:t>
            </a:r>
          </a:p>
          <a:p>
            <a:pPr algn="l"/>
            <a:r>
              <a:rPr lang="en-US" sz="800" b="1" dirty="0" smtClean="0">
                <a:solidFill>
                  <a:srgbClr val="000000"/>
                </a:solidFill>
                <a:latin typeface="Avenir Book"/>
                <a:cs typeface="Avenir Book"/>
              </a:rPr>
              <a:t>			</a:t>
            </a:r>
            <a:r>
              <a:rPr lang="en-US" sz="800" b="1" u="sng" dirty="0" smtClean="0">
                <a:solidFill>
                  <a:srgbClr val="000000"/>
                </a:solidFill>
                <a:latin typeface="Avenir Book"/>
                <a:cs typeface="Avenir Book"/>
              </a:rPr>
              <a:t>											</a:t>
            </a:r>
            <a:r>
              <a:rPr lang="en-US" sz="800" b="1" dirty="0" smtClean="0">
                <a:solidFill>
                  <a:srgbClr val="000000"/>
                </a:solidFill>
                <a:latin typeface="Avenir Book"/>
                <a:cs typeface="Avenir Book"/>
              </a:rPr>
              <a:t/>
            </a:r>
            <a:br>
              <a:rPr lang="en-US" sz="800" b="1" dirty="0" smtClean="0">
                <a:solidFill>
                  <a:srgbClr val="000000"/>
                </a:solidFill>
                <a:latin typeface="Avenir Book"/>
                <a:cs typeface="Avenir Book"/>
              </a:rPr>
            </a:br>
            <a:endParaRPr lang="en-US" sz="800" b="1" dirty="0" smtClean="0">
              <a:solidFill>
                <a:srgbClr val="000000"/>
              </a:solidFill>
              <a:latin typeface="Avenir Book"/>
              <a:cs typeface="Avenir Book"/>
            </a:endParaRPr>
          </a:p>
          <a:p>
            <a:pPr algn="l"/>
            <a:r>
              <a:rPr lang="en-US" sz="1600" b="1" dirty="0" smtClean="0">
                <a:solidFill>
                  <a:srgbClr val="800000"/>
                </a:solidFill>
                <a:latin typeface="Avenir Book"/>
                <a:cs typeface="Avenir Book"/>
              </a:rPr>
              <a:t>T</a:t>
            </a:r>
            <a:r>
              <a:rPr lang="en-US" sz="1600" b="1" dirty="0" smtClean="0">
                <a:solidFill>
                  <a:srgbClr val="800000"/>
                </a:solidFill>
                <a:latin typeface="Avenir Book"/>
                <a:cs typeface="Avenir Book"/>
              </a:rPr>
              <a:t>alking points</a:t>
            </a:r>
            <a:br>
              <a:rPr lang="en-US" sz="1600" b="1" dirty="0" smtClean="0">
                <a:solidFill>
                  <a:srgbClr val="800000"/>
                </a:solidFill>
                <a:latin typeface="Avenir Book"/>
                <a:cs typeface="Avenir Book"/>
              </a:rPr>
            </a:br>
            <a:endParaRPr lang="en-US" sz="1600" b="1" dirty="0" smtClean="0">
              <a:solidFill>
                <a:srgbClr val="800000"/>
              </a:solidFill>
              <a:latin typeface="Avenir Book"/>
              <a:cs typeface="Avenir Book"/>
            </a:endParaRPr>
          </a:p>
          <a:p>
            <a:pPr marL="285750" indent="-285750" algn="l">
              <a:buFont typeface="Arial"/>
              <a:buChar char="•"/>
            </a:pPr>
            <a:r>
              <a:rPr lang="en-US" sz="1600" dirty="0" smtClean="0">
                <a:solidFill>
                  <a:srgbClr val="800000"/>
                </a:solidFill>
                <a:latin typeface="Avenir Book"/>
                <a:cs typeface="Avenir Book"/>
              </a:rPr>
              <a:t>Housing </a:t>
            </a:r>
            <a:r>
              <a:rPr lang="en-US" sz="1600" dirty="0">
                <a:solidFill>
                  <a:srgbClr val="800000"/>
                </a:solidFill>
                <a:latin typeface="Avenir Book"/>
                <a:cs typeface="Avenir Book"/>
              </a:rPr>
              <a:t>discrimination based on source of income is a loophole in Washington’s fair housing laws that significantly limits housing options for people of color, single-parent headed households, seniors, veterans, and people with disabilities.</a:t>
            </a:r>
          </a:p>
          <a:p>
            <a:pPr algn="l"/>
            <a:endParaRPr lang="en-US" sz="1600" dirty="0">
              <a:solidFill>
                <a:srgbClr val="800000"/>
              </a:solidFill>
              <a:latin typeface="Avenir Book"/>
              <a:cs typeface="Avenir Book"/>
            </a:endParaRPr>
          </a:p>
          <a:p>
            <a:pPr marL="285750" indent="-285750" algn="l">
              <a:buFont typeface="Arial"/>
              <a:buChar char="•"/>
            </a:pPr>
            <a:r>
              <a:rPr lang="en-US" sz="1600" dirty="0" smtClean="0">
                <a:solidFill>
                  <a:srgbClr val="800000"/>
                </a:solidFill>
                <a:latin typeface="Avenir Book"/>
                <a:cs typeface="Avenir Book"/>
              </a:rPr>
              <a:t>Stereotypes </a:t>
            </a:r>
            <a:r>
              <a:rPr lang="en-US" sz="1600" dirty="0">
                <a:solidFill>
                  <a:srgbClr val="800000"/>
                </a:solidFill>
                <a:latin typeface="Avenir Book"/>
                <a:cs typeface="Avenir Book"/>
              </a:rPr>
              <a:t>and stigmas against low-income tenants create unfair barriers to housing that significantly impair the role of the private for-profit rental market in preventing and ending homelessness. </a:t>
            </a:r>
          </a:p>
          <a:p>
            <a:pPr algn="l"/>
            <a:endParaRPr lang="en-US" sz="1600" dirty="0">
              <a:solidFill>
                <a:srgbClr val="800000"/>
              </a:solidFill>
              <a:latin typeface="Avenir Book"/>
              <a:cs typeface="Avenir Book"/>
            </a:endParaRPr>
          </a:p>
          <a:p>
            <a:pPr marL="285750" indent="-285750" algn="l">
              <a:buFont typeface="Arial"/>
              <a:buChar char="•"/>
            </a:pPr>
            <a:r>
              <a:rPr lang="en-US" sz="1600" dirty="0" smtClean="0">
                <a:solidFill>
                  <a:srgbClr val="800000"/>
                </a:solidFill>
                <a:latin typeface="Avenir Book"/>
                <a:cs typeface="Avenir Book"/>
              </a:rPr>
              <a:t>Outlawing </a:t>
            </a:r>
            <a:r>
              <a:rPr lang="en-US" sz="1600" dirty="0">
                <a:solidFill>
                  <a:srgbClr val="800000"/>
                </a:solidFill>
                <a:latin typeface="Avenir Book"/>
                <a:cs typeface="Avenir Book"/>
              </a:rPr>
              <a:t>discrimination will give low-income households equal opportunity to compete for rental housing, ensuring a more diverse and equitable community. </a:t>
            </a:r>
          </a:p>
          <a:p>
            <a:pPr algn="l"/>
            <a:endParaRPr lang="en-US" sz="1600" b="1" dirty="0" smtClean="0">
              <a:solidFill>
                <a:srgbClr val="8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14</a:t>
            </a:fld>
            <a:endParaRPr lang="en-US" dirty="0"/>
          </a:p>
        </p:txBody>
      </p:sp>
      <p:sp>
        <p:nvSpPr>
          <p:cNvPr id="8" name="TextBox 7"/>
          <p:cNvSpPr txBox="1"/>
          <p:nvPr/>
        </p:nvSpPr>
        <p:spPr>
          <a:xfrm>
            <a:off x="3302016" y="584199"/>
            <a:ext cx="4797034"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smtClean="0">
                <a:solidFill>
                  <a:prstClr val="black"/>
                </a:solidFill>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781035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Autofit/>
          </a:bodyPr>
          <a:lstStyle/>
          <a:p>
            <a:r>
              <a:rPr lang="en-US" sz="2800" b="1" dirty="0">
                <a:solidFill>
                  <a:srgbClr val="000000"/>
                </a:solidFill>
                <a:latin typeface="Avenir Book"/>
                <a:cs typeface="Avenir Book"/>
              </a:rPr>
              <a:t>Protect state rental </a:t>
            </a:r>
            <a:r>
              <a:rPr lang="en-US" sz="2800" b="1" dirty="0" smtClean="0">
                <a:solidFill>
                  <a:srgbClr val="000000"/>
                </a:solidFill>
                <a:latin typeface="Avenir Book"/>
                <a:cs typeface="Avenir Book"/>
              </a:rPr>
              <a:t>&amp; income </a:t>
            </a:r>
            <a:r>
              <a:rPr lang="en-US" sz="2800" b="1" dirty="0">
                <a:solidFill>
                  <a:srgbClr val="000000"/>
                </a:solidFill>
                <a:latin typeface="Avenir Book"/>
                <a:cs typeface="Avenir Book"/>
              </a:rPr>
              <a:t>assistance for disabled, elderly, </a:t>
            </a:r>
            <a:r>
              <a:rPr lang="en-US" sz="2800" b="1" dirty="0" smtClean="0">
                <a:solidFill>
                  <a:srgbClr val="000000"/>
                </a:solidFill>
                <a:latin typeface="Avenir Book"/>
                <a:cs typeface="Avenir Book"/>
              </a:rPr>
              <a:t>low</a:t>
            </a:r>
            <a:r>
              <a:rPr lang="en-US" sz="2800" b="1" dirty="0">
                <a:solidFill>
                  <a:srgbClr val="000000"/>
                </a:solidFill>
                <a:latin typeface="Avenir Book"/>
                <a:cs typeface="Avenir Book"/>
              </a:rPr>
              <a:t>-income </a:t>
            </a:r>
            <a:r>
              <a:rPr lang="en-US" sz="2800" b="1" dirty="0" smtClean="0">
                <a:solidFill>
                  <a:srgbClr val="000000"/>
                </a:solidFill>
                <a:latin typeface="Avenir Book"/>
                <a:cs typeface="Avenir Book"/>
              </a:rPr>
              <a:t>adults: </a:t>
            </a:r>
          </a:p>
          <a:p>
            <a:r>
              <a:rPr lang="en-US" sz="2000" b="1" dirty="0" smtClean="0">
                <a:solidFill>
                  <a:srgbClr val="000000"/>
                </a:solidFill>
                <a:latin typeface="Avenir Book"/>
                <a:cs typeface="Avenir Book"/>
              </a:rPr>
              <a:t>Housing </a:t>
            </a:r>
            <a:r>
              <a:rPr lang="en-US" sz="2000" b="1" dirty="0">
                <a:solidFill>
                  <a:srgbClr val="000000"/>
                </a:solidFill>
                <a:latin typeface="Avenir Book"/>
                <a:cs typeface="Avenir Book"/>
              </a:rPr>
              <a:t>and Essential Needs </a:t>
            </a:r>
            <a:r>
              <a:rPr lang="en-US" sz="2000" b="1" dirty="0" smtClean="0">
                <a:solidFill>
                  <a:srgbClr val="000000"/>
                </a:solidFill>
                <a:latin typeface="Avenir Book"/>
                <a:cs typeface="Avenir Book"/>
              </a:rPr>
              <a:t>Program</a:t>
            </a:r>
            <a:r>
              <a:rPr lang="en-US" sz="2000" b="1" dirty="0">
                <a:solidFill>
                  <a:srgbClr val="000000"/>
                </a:solidFill>
                <a:latin typeface="Avenir Book"/>
                <a:cs typeface="Avenir Book"/>
              </a:rPr>
              <a:t>,</a:t>
            </a:r>
            <a:r>
              <a:rPr lang="en-US" sz="2000" b="1" dirty="0" smtClean="0">
                <a:solidFill>
                  <a:srgbClr val="000000"/>
                </a:solidFill>
                <a:latin typeface="Avenir Book"/>
                <a:cs typeface="Avenir Book"/>
              </a:rPr>
              <a:t> </a:t>
            </a:r>
          </a:p>
          <a:p>
            <a:r>
              <a:rPr lang="en-US" sz="2000" b="1" dirty="0" smtClean="0">
                <a:solidFill>
                  <a:srgbClr val="000000"/>
                </a:solidFill>
                <a:latin typeface="Avenir Book"/>
                <a:cs typeface="Avenir Book"/>
              </a:rPr>
              <a:t>Aged</a:t>
            </a:r>
            <a:r>
              <a:rPr lang="en-US" sz="2000" b="1" dirty="0">
                <a:solidFill>
                  <a:srgbClr val="000000"/>
                </a:solidFill>
                <a:latin typeface="Avenir Book"/>
                <a:cs typeface="Avenir Book"/>
              </a:rPr>
              <a:t>, Blind, and Disabled income </a:t>
            </a:r>
            <a:r>
              <a:rPr lang="en-US" sz="2000" b="1" dirty="0" smtClean="0">
                <a:solidFill>
                  <a:srgbClr val="000000"/>
                </a:solidFill>
                <a:latin typeface="Avenir Book"/>
                <a:cs typeface="Avenir Book"/>
              </a:rPr>
              <a:t>assistance, </a:t>
            </a:r>
          </a:p>
          <a:p>
            <a:r>
              <a:rPr lang="en-US" sz="2000" b="1" dirty="0" smtClean="0">
                <a:solidFill>
                  <a:srgbClr val="000000"/>
                </a:solidFill>
                <a:latin typeface="Avenir Book"/>
                <a:cs typeface="Avenir Book"/>
              </a:rPr>
              <a:t>and </a:t>
            </a:r>
            <a:r>
              <a:rPr lang="en-US" sz="2000" b="1" dirty="0" smtClean="0">
                <a:solidFill>
                  <a:srgbClr val="000000"/>
                </a:solidFill>
                <a:latin typeface="Avenir Book"/>
                <a:cs typeface="Avenir Book"/>
              </a:rPr>
              <a:t>SSI Facilitation Services.</a:t>
            </a:r>
            <a:r>
              <a:rPr lang="en-US" sz="2000" b="1" dirty="0" smtClean="0">
                <a:solidFill>
                  <a:srgbClr val="000000"/>
                </a:solidFill>
                <a:latin typeface="Avenir Book"/>
                <a:cs typeface="Avenir Book"/>
              </a:rPr>
              <a:t/>
            </a:r>
            <a:br>
              <a:rPr lang="en-US" sz="2000" b="1" dirty="0" smtClean="0">
                <a:solidFill>
                  <a:srgbClr val="000000"/>
                </a:solidFill>
                <a:latin typeface="Avenir Book"/>
                <a:cs typeface="Avenir Book"/>
              </a:rPr>
            </a:br>
            <a:r>
              <a:rPr lang="en-US" sz="800" dirty="0" smtClean="0">
                <a:solidFill>
                  <a:srgbClr val="000000"/>
                </a:solidFill>
                <a:latin typeface="Avenir Book"/>
                <a:cs typeface="Avenir Book"/>
              </a:rPr>
              <a:t>			</a:t>
            </a:r>
            <a:r>
              <a:rPr lang="en-US" sz="800" u="sng" dirty="0" smtClean="0">
                <a:solidFill>
                  <a:srgbClr val="000000"/>
                </a:solidFill>
                <a:latin typeface="Avenir Book"/>
                <a:cs typeface="Avenir Book"/>
              </a:rPr>
              <a:t>											</a:t>
            </a:r>
            <a:endParaRPr lang="en-US" sz="800" u="sng" dirty="0" smtClean="0">
              <a:solidFill>
                <a:srgbClr val="000000"/>
              </a:solidFill>
              <a:latin typeface="Avenir Book"/>
              <a:cs typeface="Avenir Book"/>
            </a:endParaRPr>
          </a:p>
          <a:p>
            <a:endParaRPr lang="en-US" sz="800" dirty="0" smtClean="0">
              <a:solidFill>
                <a:srgbClr val="000000"/>
              </a:solidFill>
              <a:latin typeface="Avenir Book"/>
              <a:cs typeface="Avenir Book"/>
            </a:endParaRPr>
          </a:p>
          <a:p>
            <a:pPr marL="342900" indent="-342900" algn="l">
              <a:lnSpc>
                <a:spcPct val="90000"/>
              </a:lnSpc>
              <a:buFont typeface="Wingdings" charset="2"/>
              <a:buChar char="ü"/>
            </a:pPr>
            <a:r>
              <a:rPr lang="en-US" sz="2000" dirty="0" smtClean="0">
                <a:solidFill>
                  <a:srgbClr val="000000"/>
                </a:solidFill>
                <a:latin typeface="Avenir Book"/>
                <a:cs typeface="Avenir Book"/>
              </a:rPr>
              <a:t>Pass </a:t>
            </a:r>
            <a:r>
              <a:rPr lang="en-US" sz="2000" dirty="0">
                <a:solidFill>
                  <a:srgbClr val="000000"/>
                </a:solidFill>
                <a:latin typeface="Avenir Book"/>
                <a:cs typeface="Avenir Book"/>
              </a:rPr>
              <a:t>HB 1239/Sullivan to increase access to medical records for people applying for federal SSI benefits</a:t>
            </a:r>
            <a:r>
              <a:rPr lang="en-US" sz="2000" dirty="0" smtClean="0">
                <a:solidFill>
                  <a:srgbClr val="000000"/>
                </a:solidFill>
                <a:latin typeface="Avenir Book"/>
                <a:cs typeface="Avenir Book"/>
              </a:rPr>
              <a:t>.</a:t>
            </a:r>
            <a:br>
              <a:rPr lang="en-US" sz="2000" dirty="0" smtClean="0">
                <a:solidFill>
                  <a:srgbClr val="000000"/>
                </a:solidFill>
                <a:latin typeface="Avenir Book"/>
                <a:cs typeface="Avenir Book"/>
              </a:rPr>
            </a:br>
            <a:endParaRPr lang="en-US" sz="2000" dirty="0">
              <a:solidFill>
                <a:srgbClr val="000000"/>
              </a:solidFill>
              <a:latin typeface="Avenir Book"/>
              <a:cs typeface="Avenir Book"/>
            </a:endParaRPr>
          </a:p>
          <a:p>
            <a:pPr marL="342900" lvl="0" indent="-342900" algn="l">
              <a:lnSpc>
                <a:spcPct val="90000"/>
              </a:lnSpc>
              <a:buFont typeface="Wingdings" charset="2"/>
              <a:buChar char="ü"/>
            </a:pPr>
            <a:r>
              <a:rPr lang="en-US" sz="2000" dirty="0">
                <a:solidFill>
                  <a:srgbClr val="000000"/>
                </a:solidFill>
                <a:latin typeface="Avenir Book"/>
                <a:cs typeface="Avenir Book"/>
              </a:rPr>
              <a:t>Pass HB 1831/Pettigrew or SB 5609/</a:t>
            </a:r>
            <a:r>
              <a:rPr lang="en-US" sz="2000" dirty="0" err="1">
                <a:solidFill>
                  <a:srgbClr val="000000"/>
                </a:solidFill>
                <a:latin typeface="Avenir Book"/>
                <a:cs typeface="Avenir Book"/>
              </a:rPr>
              <a:t>Darneille</a:t>
            </a:r>
            <a:r>
              <a:rPr lang="en-US" sz="2000" dirty="0">
                <a:solidFill>
                  <a:srgbClr val="000000"/>
                </a:solidFill>
                <a:latin typeface="Avenir Book"/>
                <a:cs typeface="Avenir Book"/>
              </a:rPr>
              <a:t>. Both bills </a:t>
            </a:r>
            <a:r>
              <a:rPr lang="en-US" sz="2000" dirty="0" smtClean="0">
                <a:solidFill>
                  <a:srgbClr val="000000"/>
                </a:solidFill>
                <a:latin typeface="Avenir Book"/>
                <a:cs typeface="Avenir Book"/>
              </a:rPr>
              <a:t>revise</a:t>
            </a:r>
            <a:br>
              <a:rPr lang="en-US" sz="2000" dirty="0" smtClean="0">
                <a:solidFill>
                  <a:srgbClr val="000000"/>
                </a:solidFill>
                <a:latin typeface="Avenir Book"/>
                <a:cs typeface="Avenir Book"/>
              </a:rPr>
            </a:br>
            <a:r>
              <a:rPr lang="en-US" sz="2000" dirty="0" smtClean="0">
                <a:solidFill>
                  <a:srgbClr val="000000"/>
                </a:solidFill>
                <a:latin typeface="Avenir Book"/>
                <a:cs typeface="Avenir Book"/>
              </a:rPr>
              <a:t>resource </a:t>
            </a:r>
            <a:r>
              <a:rPr lang="en-US" sz="2000" dirty="0">
                <a:solidFill>
                  <a:srgbClr val="000000"/>
                </a:solidFill>
                <a:latin typeface="Avenir Book"/>
                <a:cs typeface="Avenir Book"/>
              </a:rPr>
              <a:t>restrictions for public assistance programs</a:t>
            </a:r>
            <a:r>
              <a:rPr lang="en-US" sz="2800" dirty="0">
                <a:solidFill>
                  <a:srgbClr val="000000"/>
                </a:solidFill>
                <a:latin typeface="Avenir Book"/>
                <a:cs typeface="Avenir Book"/>
              </a:rPr>
              <a:t>. </a:t>
            </a:r>
          </a:p>
        </p:txBody>
      </p:sp>
      <p:sp>
        <p:nvSpPr>
          <p:cNvPr id="4" name="Slide Number Placeholder 3"/>
          <p:cNvSpPr>
            <a:spLocks noGrp="1"/>
          </p:cNvSpPr>
          <p:nvPr>
            <p:ph type="sldNum" sz="quarter" idx="12"/>
          </p:nvPr>
        </p:nvSpPr>
        <p:spPr/>
        <p:txBody>
          <a:bodyPr/>
          <a:lstStyle/>
          <a:p>
            <a:fld id="{0B1B7D09-0515-C54E-B570-69489415FE53}" type="slidenum">
              <a:rPr lang="en-US" smtClean="0"/>
              <a:t>15</a:t>
            </a:fld>
            <a:endParaRPr lang="en-US" dirty="0"/>
          </a:p>
        </p:txBody>
      </p:sp>
      <p:sp>
        <p:nvSpPr>
          <p:cNvPr id="8" name="TextBox 7"/>
          <p:cNvSpPr txBox="1"/>
          <p:nvPr/>
        </p:nvSpPr>
        <p:spPr>
          <a:xfrm>
            <a:off x="3288653" y="584199"/>
            <a:ext cx="4623245"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43037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Autofit/>
          </a:bodyPr>
          <a:lstStyle/>
          <a:p>
            <a:pPr algn="l"/>
            <a:r>
              <a:rPr lang="en-US" sz="1800" dirty="0" smtClean="0">
                <a:solidFill>
                  <a:srgbClr val="000000"/>
                </a:solidFill>
                <a:latin typeface="Avenir Book"/>
                <a:cs typeface="Avenir Book"/>
              </a:rPr>
              <a:t>Overview of these key homelessness </a:t>
            </a:r>
            <a:r>
              <a:rPr lang="en-US" sz="1800" dirty="0">
                <a:solidFill>
                  <a:srgbClr val="000000"/>
                </a:solidFill>
                <a:latin typeface="Avenir Book"/>
                <a:cs typeface="Avenir Book"/>
              </a:rPr>
              <a:t>safety net </a:t>
            </a:r>
            <a:r>
              <a:rPr lang="en-US" sz="1800" dirty="0" smtClean="0">
                <a:solidFill>
                  <a:srgbClr val="000000"/>
                </a:solidFill>
                <a:latin typeface="Avenir Book"/>
                <a:cs typeface="Avenir Book"/>
              </a:rPr>
              <a:t>programs:</a:t>
            </a:r>
            <a:endParaRPr lang="en-US" sz="1800" dirty="0">
              <a:solidFill>
                <a:srgbClr val="000000"/>
              </a:solidFill>
              <a:latin typeface="Avenir Book"/>
              <a:cs typeface="Avenir Book"/>
            </a:endParaRPr>
          </a:p>
          <a:p>
            <a:pPr algn="l"/>
            <a:endParaRPr lang="en-US" sz="1800" dirty="0">
              <a:solidFill>
                <a:srgbClr val="000000"/>
              </a:solidFill>
              <a:latin typeface="Avenir Book"/>
              <a:cs typeface="Avenir Book"/>
            </a:endParaRPr>
          </a:p>
          <a:p>
            <a:pPr algn="l"/>
            <a:r>
              <a:rPr lang="en-US" sz="1800" b="1" dirty="0">
                <a:solidFill>
                  <a:srgbClr val="000000"/>
                </a:solidFill>
                <a:latin typeface="Avenir Book"/>
                <a:cs typeface="Avenir Book"/>
              </a:rPr>
              <a:t>Housing &amp; Essential Needs (HEN) Program </a:t>
            </a:r>
            <a:r>
              <a:rPr lang="en-US" sz="1800" dirty="0">
                <a:solidFill>
                  <a:srgbClr val="000000"/>
                </a:solidFill>
                <a:latin typeface="Avenir Book"/>
                <a:cs typeface="Avenir Book"/>
              </a:rPr>
              <a:t>– Housing, utility, and “essential needs” assistance for people with temporary disabilities. HEN provides people with housing assistance while they are recovering. </a:t>
            </a:r>
          </a:p>
          <a:p>
            <a:pPr algn="l"/>
            <a:endParaRPr lang="en-US" sz="800" dirty="0">
              <a:solidFill>
                <a:srgbClr val="000000"/>
              </a:solidFill>
              <a:latin typeface="Avenir Book"/>
              <a:cs typeface="Avenir Book"/>
            </a:endParaRPr>
          </a:p>
          <a:p>
            <a:pPr algn="l"/>
            <a:r>
              <a:rPr lang="en-US" sz="1800" b="1" dirty="0">
                <a:solidFill>
                  <a:srgbClr val="000000"/>
                </a:solidFill>
                <a:latin typeface="Avenir Book"/>
                <a:cs typeface="Avenir Book"/>
              </a:rPr>
              <a:t>Aged, Blind, and Disabled (ABD) Program </a:t>
            </a:r>
            <a:r>
              <a:rPr lang="en-US" sz="1800" dirty="0">
                <a:solidFill>
                  <a:srgbClr val="000000"/>
                </a:solidFill>
                <a:latin typeface="Avenir Book"/>
                <a:cs typeface="Avenir Book"/>
              </a:rPr>
              <a:t>– ABD provides </a:t>
            </a:r>
            <a:r>
              <a:rPr lang="en-US" sz="1800" dirty="0" smtClean="0">
                <a:solidFill>
                  <a:srgbClr val="000000"/>
                </a:solidFill>
                <a:latin typeface="Avenir Book"/>
                <a:cs typeface="Avenir Book"/>
              </a:rPr>
              <a:t>elderly adults and people </a:t>
            </a:r>
            <a:r>
              <a:rPr lang="en-US" sz="1800" dirty="0">
                <a:solidFill>
                  <a:srgbClr val="000000"/>
                </a:solidFill>
                <a:latin typeface="Avenir Book"/>
                <a:cs typeface="Avenir Book"/>
              </a:rPr>
              <a:t>with permanent disabilities who are applying </a:t>
            </a:r>
            <a:r>
              <a:rPr lang="en-US" sz="1800" dirty="0" smtClean="0">
                <a:solidFill>
                  <a:srgbClr val="000000"/>
                </a:solidFill>
                <a:latin typeface="Avenir Book"/>
                <a:cs typeface="Avenir Book"/>
              </a:rPr>
              <a:t>for federal benefits with </a:t>
            </a:r>
            <a:r>
              <a:rPr lang="en-US" sz="1800" dirty="0">
                <a:solidFill>
                  <a:srgbClr val="000000"/>
                </a:solidFill>
                <a:latin typeface="Avenir Book"/>
                <a:cs typeface="Avenir Book"/>
              </a:rPr>
              <a:t>a $197/month cash grant. This grant provides people with basic survival assistance while they are waiting to be accepted to other programs. </a:t>
            </a:r>
          </a:p>
          <a:p>
            <a:pPr algn="l"/>
            <a:endParaRPr lang="en-US" sz="800" dirty="0">
              <a:solidFill>
                <a:srgbClr val="000000"/>
              </a:solidFill>
              <a:latin typeface="Avenir Book"/>
              <a:cs typeface="Avenir Book"/>
            </a:endParaRPr>
          </a:p>
          <a:p>
            <a:pPr algn="l"/>
            <a:r>
              <a:rPr lang="en-US" sz="1800" b="1" dirty="0">
                <a:solidFill>
                  <a:srgbClr val="000000"/>
                </a:solidFill>
                <a:latin typeface="Avenir Book"/>
                <a:cs typeface="Avenir Book"/>
              </a:rPr>
              <a:t>SSI Facilitation Services </a:t>
            </a:r>
            <a:r>
              <a:rPr lang="en-US" sz="1800" dirty="0">
                <a:solidFill>
                  <a:srgbClr val="000000"/>
                </a:solidFill>
                <a:latin typeface="Avenir Book"/>
                <a:cs typeface="Avenir Book"/>
              </a:rPr>
              <a:t>– Services funded by the state to help people with permanent disabilities apply to the federal Supplemental Security Income </a:t>
            </a:r>
            <a:r>
              <a:rPr lang="en-US" sz="1800" dirty="0" smtClean="0">
                <a:solidFill>
                  <a:srgbClr val="000000"/>
                </a:solidFill>
                <a:latin typeface="Avenir Book"/>
                <a:cs typeface="Avenir Book"/>
              </a:rPr>
              <a:t>program.</a:t>
            </a:r>
            <a:endParaRPr lang="en-US" sz="1800" dirty="0">
              <a:solidFill>
                <a:srgbClr val="0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16</a:t>
            </a:fld>
            <a:endParaRPr lang="en-US" dirty="0"/>
          </a:p>
        </p:txBody>
      </p:sp>
      <p:sp>
        <p:nvSpPr>
          <p:cNvPr id="8" name="TextBox 7"/>
          <p:cNvSpPr txBox="1"/>
          <p:nvPr/>
        </p:nvSpPr>
        <p:spPr>
          <a:xfrm>
            <a:off x="3288653" y="584199"/>
            <a:ext cx="4623245"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3885227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Autofit/>
          </a:bodyPr>
          <a:lstStyle/>
          <a:p>
            <a:pPr algn="l">
              <a:lnSpc>
                <a:spcPct val="90000"/>
              </a:lnSpc>
            </a:pPr>
            <a:r>
              <a:rPr lang="en-US" sz="1800" dirty="0" smtClean="0">
                <a:solidFill>
                  <a:srgbClr val="000000"/>
                </a:solidFill>
                <a:latin typeface="Avenir Book"/>
                <a:cs typeface="Avenir Book"/>
              </a:rPr>
              <a:t>The asks: </a:t>
            </a:r>
          </a:p>
          <a:p>
            <a:pPr marL="285750" indent="-285750" algn="l">
              <a:lnSpc>
                <a:spcPct val="90000"/>
              </a:lnSpc>
              <a:buFont typeface="Arial"/>
              <a:buChar char="•"/>
            </a:pPr>
            <a:r>
              <a:rPr lang="en-US" sz="1800" dirty="0" smtClean="0">
                <a:solidFill>
                  <a:srgbClr val="000000"/>
                </a:solidFill>
                <a:latin typeface="Avenir Book"/>
                <a:cs typeface="Avenir Book"/>
              </a:rPr>
              <a:t>Pass </a:t>
            </a:r>
            <a:r>
              <a:rPr lang="en-US" sz="1800" dirty="0">
                <a:solidFill>
                  <a:srgbClr val="000000"/>
                </a:solidFill>
                <a:latin typeface="Avenir Book"/>
                <a:cs typeface="Avenir Book"/>
              </a:rPr>
              <a:t>HB 1239/Sullivan </a:t>
            </a:r>
            <a:r>
              <a:rPr lang="en-US" sz="1800" dirty="0" smtClean="0">
                <a:solidFill>
                  <a:srgbClr val="000000"/>
                </a:solidFill>
                <a:latin typeface="Avenir Book"/>
                <a:cs typeface="Avenir Book"/>
              </a:rPr>
              <a:t>and pass </a:t>
            </a:r>
            <a:r>
              <a:rPr lang="en-US" sz="1800" dirty="0">
                <a:solidFill>
                  <a:srgbClr val="000000"/>
                </a:solidFill>
                <a:latin typeface="Avenir Book"/>
                <a:cs typeface="Avenir Book"/>
              </a:rPr>
              <a:t>HB 1831/Pettigrew or SB 5609/</a:t>
            </a:r>
            <a:r>
              <a:rPr lang="en-US" sz="1800" dirty="0" err="1">
                <a:solidFill>
                  <a:srgbClr val="000000"/>
                </a:solidFill>
                <a:latin typeface="Avenir Book"/>
                <a:cs typeface="Avenir Book"/>
              </a:rPr>
              <a:t>Darneille</a:t>
            </a:r>
            <a:r>
              <a:rPr lang="en-US" sz="1800" dirty="0">
                <a:solidFill>
                  <a:srgbClr val="000000"/>
                </a:solidFill>
                <a:latin typeface="Avenir Book"/>
                <a:cs typeface="Avenir Book"/>
              </a:rPr>
              <a:t>. </a:t>
            </a:r>
            <a:r>
              <a:rPr lang="en-US" sz="1800" dirty="0" smtClean="0">
                <a:solidFill>
                  <a:srgbClr val="000000"/>
                </a:solidFill>
                <a:latin typeface="Avenir Book"/>
                <a:cs typeface="Avenir Book"/>
              </a:rPr>
              <a:t/>
            </a:r>
            <a:br>
              <a:rPr lang="en-US" sz="1800" dirty="0" smtClean="0">
                <a:solidFill>
                  <a:srgbClr val="000000"/>
                </a:solidFill>
                <a:latin typeface="Avenir Book"/>
                <a:cs typeface="Avenir Book"/>
              </a:rPr>
            </a:br>
            <a:r>
              <a:rPr lang="en-US" sz="800" dirty="0" smtClean="0">
                <a:solidFill>
                  <a:srgbClr val="000000"/>
                </a:solidFill>
                <a:latin typeface="Avenir Book"/>
                <a:cs typeface="Avenir Book"/>
              </a:rPr>
              <a:t>			</a:t>
            </a:r>
            <a:r>
              <a:rPr lang="en-US" sz="800" u="sng" dirty="0" smtClean="0">
                <a:solidFill>
                  <a:srgbClr val="000000"/>
                </a:solidFill>
                <a:latin typeface="Avenir Book"/>
                <a:cs typeface="Avenir Book"/>
              </a:rPr>
              <a:t>											</a:t>
            </a:r>
            <a:endParaRPr lang="en-US" sz="800" u="sng" dirty="0" smtClean="0">
              <a:solidFill>
                <a:srgbClr val="000000"/>
              </a:solidFill>
              <a:latin typeface="Avenir Book"/>
              <a:cs typeface="Avenir Book"/>
            </a:endParaRPr>
          </a:p>
          <a:p>
            <a:pPr algn="l"/>
            <a:r>
              <a:rPr lang="en-US" sz="1600" b="1" dirty="0" smtClean="0">
                <a:solidFill>
                  <a:srgbClr val="800000"/>
                </a:solidFill>
                <a:latin typeface="Avenir Book"/>
                <a:cs typeface="Avenir Book"/>
              </a:rPr>
              <a:t>Talking points</a:t>
            </a:r>
          </a:p>
          <a:p>
            <a:pPr marL="285750" indent="-285750" algn="l">
              <a:buFont typeface="Arial"/>
              <a:buChar char="•"/>
            </a:pPr>
            <a:r>
              <a:rPr lang="en-US" sz="1400" dirty="0">
                <a:solidFill>
                  <a:srgbClr val="800000"/>
                </a:solidFill>
                <a:latin typeface="Avenir Book"/>
                <a:cs typeface="Avenir Book"/>
              </a:rPr>
              <a:t>The Housing and Essential </a:t>
            </a:r>
            <a:r>
              <a:rPr lang="en-US" sz="1400" dirty="0" smtClean="0">
                <a:solidFill>
                  <a:srgbClr val="800000"/>
                </a:solidFill>
                <a:latin typeface="Avenir Book"/>
                <a:cs typeface="Avenir Book"/>
              </a:rPr>
              <a:t>Needs </a:t>
            </a:r>
            <a:r>
              <a:rPr lang="en-US" sz="1400" dirty="0">
                <a:solidFill>
                  <a:srgbClr val="800000"/>
                </a:solidFill>
                <a:latin typeface="Avenir Book"/>
                <a:cs typeface="Avenir Book"/>
              </a:rPr>
              <a:t>and Aged Blind (HEN) and Disabled (ABD) programs are an important part of our state's mental health housing safety net. For example, 74.7% of the people who receive ABD assistance and 80.7% of the people who are referred to HEN have a mental illness</a:t>
            </a:r>
            <a:r>
              <a:rPr lang="en-US" sz="1400" dirty="0" smtClean="0">
                <a:solidFill>
                  <a:srgbClr val="800000"/>
                </a:solidFill>
                <a:latin typeface="Avenir Book"/>
                <a:cs typeface="Avenir Book"/>
              </a:rPr>
              <a:t>.</a:t>
            </a:r>
            <a:endParaRPr lang="en-US" sz="1400" dirty="0">
              <a:solidFill>
                <a:srgbClr val="800000"/>
              </a:solidFill>
              <a:latin typeface="Avenir Book"/>
              <a:cs typeface="Avenir Book"/>
            </a:endParaRPr>
          </a:p>
          <a:p>
            <a:pPr marL="285750" indent="-285750" algn="l">
              <a:buFont typeface="Arial"/>
              <a:buChar char="•"/>
            </a:pPr>
            <a:r>
              <a:rPr lang="en-US" sz="1400" dirty="0">
                <a:solidFill>
                  <a:srgbClr val="800000"/>
                </a:solidFill>
                <a:latin typeface="Avenir Book"/>
                <a:cs typeface="Avenir Book"/>
              </a:rPr>
              <a:t>HB 1831 and SB 5609 will help people who are living on very low incomes access housing and meet their basic survival needs by raising the resource eligibility limit for critical housing and basic need programs. Currently, program rules limit a person's resources to $1,000 and a car worth $5,000 or less. No one should have to choose between experiencing homelessness or selling a car they depend on to get to work or take their children to school. These bills help more people access housing and assistance programs while also allowing people to keep more of their resources, so they are better able to reach economic security.</a:t>
            </a:r>
            <a:endParaRPr lang="en-US" sz="1400" dirty="0" smtClean="0">
              <a:solidFill>
                <a:srgbClr val="800000"/>
              </a:solidFill>
              <a:latin typeface="Avenir Book"/>
              <a:cs typeface="Avenir Book"/>
            </a:endParaRPr>
          </a:p>
          <a:p>
            <a:pPr algn="l"/>
            <a:endParaRPr lang="en-US" sz="1600" b="1" dirty="0" smtClean="0">
              <a:solidFill>
                <a:srgbClr val="8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17</a:t>
            </a:fld>
            <a:endParaRPr lang="en-US" dirty="0"/>
          </a:p>
        </p:txBody>
      </p:sp>
      <p:sp>
        <p:nvSpPr>
          <p:cNvPr id="8" name="TextBox 7"/>
          <p:cNvSpPr txBox="1"/>
          <p:nvPr/>
        </p:nvSpPr>
        <p:spPr>
          <a:xfrm>
            <a:off x="3288653" y="584199"/>
            <a:ext cx="4623245"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1141715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67263" y="340724"/>
            <a:ext cx="467259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Learn at Lunch</a:t>
            </a:r>
            <a:br>
              <a:rPr lang="en-US" sz="2000" b="1" dirty="0">
                <a:latin typeface="Avenir Book"/>
                <a:cs typeface="Avenir Book"/>
              </a:rPr>
            </a:br>
            <a:r>
              <a:rPr lang="en-US" sz="2000" b="1" dirty="0">
                <a:latin typeface="Avenir Book"/>
                <a:cs typeface="Avenir Book"/>
              </a:rPr>
              <a:t>Advancing 2018 Affordable </a:t>
            </a:r>
            <a:br>
              <a:rPr lang="en-US" sz="2000" b="1" dirty="0">
                <a:latin typeface="Avenir Book"/>
                <a:cs typeface="Avenir Book"/>
              </a:rPr>
            </a:br>
            <a:r>
              <a:rPr lang="en-US" sz="2000" b="1" dirty="0">
                <a:latin typeface="Avenir Book"/>
                <a:cs typeface="Avenir Book"/>
              </a:rPr>
              <a:t>Housing &amp; Homelessness policies </a:t>
            </a:r>
            <a:endParaRPr lang="en-US" sz="2000" b="1" dirty="0">
              <a:latin typeface="Avenir Book"/>
              <a:cs typeface="Avenir Book"/>
            </a:endParaRPr>
          </a:p>
        </p:txBody>
      </p:sp>
      <p:sp>
        <p:nvSpPr>
          <p:cNvPr id="8" name="Slide Number Placeholder 7"/>
          <p:cNvSpPr>
            <a:spLocks noGrp="1"/>
          </p:cNvSpPr>
          <p:nvPr>
            <p:ph type="sldNum" sz="quarter" idx="12"/>
          </p:nvPr>
        </p:nvSpPr>
        <p:spPr/>
        <p:txBody>
          <a:bodyPr/>
          <a:lstStyle/>
          <a:p>
            <a:fld id="{EF72F695-9E5C-2A46-B9FF-B19EAE0BC431}" type="slidenum">
              <a:rPr lang="en-US" smtClean="0"/>
              <a:t>18</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2" name="Picture 1" descr="Sol testifying on 1570 2.23.1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1739900"/>
            <a:ext cx="8156384" cy="4140200"/>
          </a:xfrm>
          <a:prstGeom prst="rect">
            <a:avLst/>
          </a:prstGeom>
        </p:spPr>
      </p:pic>
      <p:sp>
        <p:nvSpPr>
          <p:cNvPr id="3" name="TextBox 2"/>
          <p:cNvSpPr txBox="1"/>
          <p:nvPr/>
        </p:nvSpPr>
        <p:spPr>
          <a:xfrm>
            <a:off x="735263" y="5946940"/>
            <a:ext cx="7620000" cy="646331"/>
          </a:xfrm>
          <a:prstGeom prst="rect">
            <a:avLst/>
          </a:prstGeom>
          <a:noFill/>
        </p:spPr>
        <p:txBody>
          <a:bodyPr wrap="square" rtlCol="0">
            <a:spAutoFit/>
          </a:bodyPr>
          <a:lstStyle/>
          <a:p>
            <a:r>
              <a:rPr lang="en-US" dirty="0" smtClean="0">
                <a:latin typeface="Avenir Book"/>
                <a:cs typeface="Avenir Book"/>
              </a:rPr>
              <a:t>Sol Villarreal, Realtor and Housing Alliance Board Member testifying in favor of The Washington Housing Opportunities Act, HB 1570/</a:t>
            </a:r>
            <a:r>
              <a:rPr lang="en-US" dirty="0" err="1" smtClean="0">
                <a:latin typeface="Avenir Book"/>
                <a:cs typeface="Avenir Book"/>
              </a:rPr>
              <a:t>Macri</a:t>
            </a:r>
            <a:endParaRPr lang="en-US" dirty="0">
              <a:latin typeface="Avenir Book"/>
              <a:cs typeface="Avenir Book"/>
            </a:endParaRPr>
          </a:p>
        </p:txBody>
      </p:sp>
    </p:spTree>
    <p:extLst>
      <p:ext uri="{BB962C8B-B14F-4D97-AF65-F5344CB8AC3E}">
        <p14:creationId xmlns:p14="http://schemas.microsoft.com/office/powerpoint/2010/main" val="3718641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fontScale="55000" lnSpcReduction="20000"/>
          </a:bodyPr>
          <a:lstStyle/>
          <a:p>
            <a:pPr algn="l"/>
            <a:r>
              <a:rPr lang="en-US" sz="3300" b="1" dirty="0">
                <a:solidFill>
                  <a:schemeClr val="dk1"/>
                </a:solidFill>
                <a:latin typeface="Avenir Book"/>
                <a:cs typeface="Avenir Book"/>
              </a:rPr>
              <a:t>Reminder of 501c3 lobbying allowances </a:t>
            </a:r>
            <a:endParaRPr lang="en-US" sz="3300" b="1" dirty="0" smtClean="0">
              <a:solidFill>
                <a:schemeClr val="dk1"/>
              </a:solidFill>
              <a:latin typeface="Avenir Book"/>
              <a:cs typeface="Avenir Book"/>
            </a:endParaRPr>
          </a:p>
          <a:p>
            <a:pPr algn="l"/>
            <a:endParaRPr lang="en-US" sz="2800" dirty="0">
              <a:solidFill>
                <a:schemeClr val="dk1"/>
              </a:solidFill>
              <a:latin typeface="Avenir Book"/>
              <a:cs typeface="Avenir Book"/>
            </a:endParaRPr>
          </a:p>
          <a:p>
            <a:pPr marL="457200" indent="-457200" algn="l">
              <a:buFont typeface="Wingdings" charset="2"/>
              <a:buChar char="ü"/>
            </a:pPr>
            <a:r>
              <a:rPr lang="en-US" dirty="0">
                <a:solidFill>
                  <a:schemeClr val="tx1"/>
                </a:solidFill>
                <a:latin typeface="Avenir Book"/>
                <a:cs typeface="Avenir Book"/>
              </a:rPr>
              <a:t>Advocacy: Educating on an issue. </a:t>
            </a:r>
            <a:r>
              <a:rPr lang="en-US" dirty="0" smtClean="0">
                <a:solidFill>
                  <a:schemeClr val="tx1"/>
                </a:solidFill>
                <a:latin typeface="Avenir Book"/>
                <a:cs typeface="Avenir Book"/>
              </a:rPr>
              <a:t/>
            </a:r>
            <a:br>
              <a:rPr lang="en-US" dirty="0" smtClean="0">
                <a:solidFill>
                  <a:schemeClr val="tx1"/>
                </a:solidFill>
                <a:latin typeface="Avenir Book"/>
                <a:cs typeface="Avenir Book"/>
              </a:rPr>
            </a:br>
            <a:r>
              <a:rPr lang="en-US" dirty="0" smtClean="0">
                <a:solidFill>
                  <a:schemeClr val="tx1"/>
                </a:solidFill>
                <a:latin typeface="Avenir Book"/>
                <a:cs typeface="Avenir Book"/>
              </a:rPr>
              <a:t>No </a:t>
            </a:r>
            <a:r>
              <a:rPr lang="en-US" dirty="0">
                <a:solidFill>
                  <a:schemeClr val="tx1"/>
                </a:solidFill>
                <a:latin typeface="Avenir Book"/>
                <a:cs typeface="Avenir Book"/>
              </a:rPr>
              <a:t>limits.</a:t>
            </a:r>
          </a:p>
          <a:p>
            <a:pPr marL="457200" indent="-457200" algn="l">
              <a:buFont typeface="Wingdings" charset="2"/>
              <a:buChar char="ü"/>
            </a:pPr>
            <a:endParaRPr lang="en-US" dirty="0">
              <a:solidFill>
                <a:schemeClr val="tx1"/>
              </a:solidFill>
              <a:latin typeface="Avenir Book"/>
              <a:cs typeface="Avenir Book"/>
            </a:endParaRPr>
          </a:p>
          <a:p>
            <a:pPr marL="457200" indent="-457200" algn="l">
              <a:buFont typeface="Wingdings" charset="2"/>
              <a:buChar char="ü"/>
            </a:pPr>
            <a:r>
              <a:rPr lang="en-US" dirty="0">
                <a:solidFill>
                  <a:schemeClr val="tx1"/>
                </a:solidFill>
                <a:latin typeface="Avenir Book"/>
                <a:cs typeface="Avenir Book"/>
              </a:rPr>
              <a:t>Lobbying: Advocating for a specific piece of legislation or budget. </a:t>
            </a:r>
          </a:p>
          <a:p>
            <a:pPr algn="l"/>
            <a:r>
              <a:rPr lang="en-US" dirty="0">
                <a:solidFill>
                  <a:schemeClr val="tx1"/>
                </a:solidFill>
                <a:latin typeface="Avenir Book"/>
                <a:cs typeface="Avenir Book"/>
              </a:rPr>
              <a:t>     </a:t>
            </a:r>
            <a:r>
              <a:rPr lang="en-US" dirty="0" smtClean="0">
                <a:solidFill>
                  <a:schemeClr val="tx1"/>
                </a:solidFill>
                <a:latin typeface="Avenir Book"/>
                <a:cs typeface="Avenir Book"/>
              </a:rPr>
              <a:t>  Some </a:t>
            </a:r>
            <a:r>
              <a:rPr lang="en-US" dirty="0">
                <a:solidFill>
                  <a:schemeClr val="tx1"/>
                </a:solidFill>
                <a:latin typeface="Avenir Book"/>
                <a:cs typeface="Avenir Book"/>
              </a:rPr>
              <a:t>(generous) limits.</a:t>
            </a:r>
          </a:p>
          <a:p>
            <a:pPr marL="457200" indent="-457200" algn="l">
              <a:buFont typeface="Wingdings" charset="2"/>
              <a:buChar char="ü"/>
            </a:pPr>
            <a:endParaRPr lang="en-US" dirty="0">
              <a:solidFill>
                <a:schemeClr val="tx1"/>
              </a:solidFill>
              <a:latin typeface="Avenir Book"/>
              <a:cs typeface="Avenir Book"/>
            </a:endParaRPr>
          </a:p>
          <a:p>
            <a:pPr marL="457200" indent="-457200" algn="l">
              <a:buFont typeface="Wingdings" charset="2"/>
              <a:buChar char="ü"/>
            </a:pPr>
            <a:r>
              <a:rPr lang="en-US" dirty="0">
                <a:solidFill>
                  <a:schemeClr val="tx1"/>
                </a:solidFill>
                <a:latin typeface="Avenir Book"/>
                <a:cs typeface="Avenir Book"/>
              </a:rPr>
              <a:t>Two IRS options: “Substantial Part” test and 501(h) election.</a:t>
            </a:r>
          </a:p>
          <a:p>
            <a:pPr marL="457200" indent="-457200" algn="l">
              <a:buFont typeface="Wingdings" charset="2"/>
              <a:buChar char="ü"/>
            </a:pPr>
            <a:endParaRPr lang="en-US" dirty="0">
              <a:solidFill>
                <a:schemeClr val="tx1"/>
              </a:solidFill>
              <a:latin typeface="Avenir Book"/>
              <a:cs typeface="Avenir Book"/>
            </a:endParaRPr>
          </a:p>
          <a:p>
            <a:pPr marL="457200" indent="-457200" algn="l">
              <a:buFont typeface="Wingdings" charset="2"/>
              <a:buChar char="ü"/>
            </a:pPr>
            <a:r>
              <a:rPr lang="en-US" dirty="0">
                <a:solidFill>
                  <a:schemeClr val="tx1"/>
                </a:solidFill>
                <a:latin typeface="Avenir Book"/>
                <a:cs typeface="Avenir Book"/>
              </a:rPr>
              <a:t>Free lawyers: Alliance For Justice - Bolder Advocacy at </a:t>
            </a:r>
            <a:r>
              <a:rPr lang="en-US" u="sng" dirty="0" err="1">
                <a:solidFill>
                  <a:schemeClr val="tx1"/>
                </a:solidFill>
                <a:latin typeface="Avenir Book"/>
                <a:cs typeface="Avenir Book"/>
              </a:rPr>
              <a:t>www.afj.org</a:t>
            </a:r>
            <a:r>
              <a:rPr lang="en-US" u="sng" dirty="0">
                <a:solidFill>
                  <a:schemeClr val="tx1"/>
                </a:solidFill>
                <a:latin typeface="Avenir Book"/>
                <a:cs typeface="Avenir Book"/>
              </a:rPr>
              <a:t>.</a:t>
            </a:r>
          </a:p>
          <a:p>
            <a:pPr marL="914400" lvl="1" indent="-457200" algn="l">
              <a:buFont typeface="Wingdings" charset="2"/>
              <a:buChar char="ü"/>
            </a:pPr>
            <a:endParaRPr lang="en-US" dirty="0">
              <a:solidFill>
                <a:schemeClr val="tx1"/>
              </a:solidFill>
              <a:latin typeface="Avenir Book"/>
              <a:cs typeface="Avenir Book"/>
            </a:endParaRPr>
          </a:p>
          <a:p>
            <a:pPr marL="457200" indent="-457200" algn="l">
              <a:buFont typeface="Wingdings" charset="2"/>
              <a:buChar char="ü"/>
            </a:pPr>
            <a:r>
              <a:rPr lang="en-US" dirty="0">
                <a:solidFill>
                  <a:schemeClr val="tx1"/>
                </a:solidFill>
                <a:latin typeface="Avenir Book"/>
                <a:cs typeface="Avenir Book"/>
              </a:rPr>
              <a:t>Campaigning: Helping get someone elected. </a:t>
            </a:r>
          </a:p>
          <a:p>
            <a:pPr algn="l"/>
            <a:r>
              <a:rPr lang="en-US" dirty="0">
                <a:solidFill>
                  <a:schemeClr val="tx1"/>
                </a:solidFill>
                <a:latin typeface="Avenir Book"/>
                <a:cs typeface="Avenir Book"/>
              </a:rPr>
              <a:t>     </a:t>
            </a:r>
            <a:r>
              <a:rPr lang="en-US" dirty="0" smtClean="0">
                <a:solidFill>
                  <a:schemeClr val="tx1"/>
                </a:solidFill>
                <a:latin typeface="Avenir Book"/>
                <a:cs typeface="Avenir Book"/>
              </a:rPr>
              <a:t>  Never </a:t>
            </a:r>
            <a:r>
              <a:rPr lang="en-US" dirty="0">
                <a:solidFill>
                  <a:schemeClr val="tx1"/>
                </a:solidFill>
                <a:latin typeface="Avenir Book"/>
                <a:cs typeface="Avenir Book"/>
              </a:rPr>
              <a:t>allowed!</a:t>
            </a:r>
          </a:p>
        </p:txBody>
      </p:sp>
      <p:sp>
        <p:nvSpPr>
          <p:cNvPr id="6" name="Title 1"/>
          <p:cNvSpPr txBox="1">
            <a:spLocks/>
          </p:cNvSpPr>
          <p:nvPr/>
        </p:nvSpPr>
        <p:spPr>
          <a:xfrm>
            <a:off x="2044720" y="165048"/>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Learn at Lunch</a:t>
            </a:r>
            <a:br>
              <a:rPr lang="en-US" sz="2000" b="1" dirty="0">
                <a:latin typeface="Avenir Book"/>
                <a:cs typeface="Avenir Book"/>
              </a:rPr>
            </a:br>
            <a:r>
              <a:rPr lang="en-US" sz="2000" b="1" dirty="0">
                <a:latin typeface="Avenir Book"/>
                <a:cs typeface="Avenir Book"/>
              </a:rPr>
              <a:t>Advancing 2018 Affordable </a:t>
            </a:r>
            <a:br>
              <a:rPr lang="en-US" sz="2000" b="1" dirty="0">
                <a:latin typeface="Avenir Book"/>
                <a:cs typeface="Avenir Book"/>
              </a:rPr>
            </a:br>
            <a:r>
              <a:rPr lang="en-US" sz="2000" b="1" dirty="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19</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932693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095"/>
            <a:ext cx="9144001" cy="6897156"/>
          </a:xfrm>
          <a:prstGeom prst="rect">
            <a:avLst/>
          </a:prstGeom>
        </p:spPr>
      </p:pic>
      <p:sp>
        <p:nvSpPr>
          <p:cNvPr id="2" name="Title 1"/>
          <p:cNvSpPr>
            <a:spLocks noGrp="1"/>
          </p:cNvSpPr>
          <p:nvPr>
            <p:ph type="ctrTitle"/>
          </p:nvPr>
        </p:nvSpPr>
        <p:spPr>
          <a:xfrm>
            <a:off x="2257778" y="182562"/>
            <a:ext cx="6200422" cy="1972079"/>
          </a:xfrm>
        </p:spPr>
        <p:txBody>
          <a:bodyPr>
            <a:noAutofit/>
          </a:bodyPr>
          <a:lstStyle/>
          <a:p>
            <a:r>
              <a:rPr lang="en-US" sz="4000" dirty="0" smtClean="0">
                <a:latin typeface="Helvetica"/>
                <a:cs typeface="Helvetica"/>
              </a:rPr>
              <a:t/>
            </a:r>
            <a:br>
              <a:rPr lang="en-US" sz="4000" dirty="0" smtClean="0">
                <a:latin typeface="Helvetica"/>
                <a:cs typeface="Helvetica"/>
              </a:rPr>
            </a:br>
            <a:r>
              <a:rPr lang="en-US" sz="3200" b="1" dirty="0" smtClean="0"/>
              <a:t> </a:t>
            </a:r>
            <a:r>
              <a:rPr lang="en-US" sz="3200" dirty="0" smtClean="0">
                <a:effectLst/>
              </a:rPr>
              <a:t> </a:t>
            </a:r>
            <a:endParaRPr lang="en-US" sz="3200" i="1" dirty="0"/>
          </a:p>
        </p:txBody>
      </p:sp>
      <p:sp>
        <p:nvSpPr>
          <p:cNvPr id="3" name="Subtitle 2"/>
          <p:cNvSpPr>
            <a:spLocks noGrp="1"/>
          </p:cNvSpPr>
          <p:nvPr>
            <p:ph type="subTitle" idx="1"/>
          </p:nvPr>
        </p:nvSpPr>
        <p:spPr>
          <a:xfrm>
            <a:off x="620889" y="1919111"/>
            <a:ext cx="7972778" cy="4261556"/>
          </a:xfrm>
          <a:noFill/>
        </p:spPr>
        <p:txBody>
          <a:bodyPr>
            <a:normAutofit/>
          </a:bodyPr>
          <a:lstStyle/>
          <a:p>
            <a:endParaRPr lang="en-US" sz="2800" b="1" dirty="0" smtClean="0">
              <a:solidFill>
                <a:schemeClr val="dk1"/>
              </a:solidFill>
              <a:latin typeface="Helvetica"/>
              <a:cs typeface="Helvetica"/>
            </a:endParaRPr>
          </a:p>
          <a:p>
            <a:r>
              <a:rPr lang="en-US" sz="2800" b="1" dirty="0" smtClean="0">
                <a:solidFill>
                  <a:schemeClr val="tx1"/>
                </a:solidFill>
                <a:latin typeface="Helvetica"/>
                <a:cs typeface="Helvetica"/>
              </a:rPr>
              <a:t/>
            </a:r>
            <a:br>
              <a:rPr lang="en-US" sz="2800" b="1" dirty="0" smtClean="0">
                <a:solidFill>
                  <a:schemeClr val="tx1"/>
                </a:solidFill>
                <a:latin typeface="Helvetica"/>
                <a:cs typeface="Helvetica"/>
              </a:rPr>
            </a:br>
            <a:endParaRPr lang="en-US" sz="2800" i="1" dirty="0">
              <a:solidFill>
                <a:srgbClr val="000000"/>
              </a:solidFill>
              <a:latin typeface="Helvetica"/>
              <a:cs typeface="Helvetica"/>
            </a:endParaRPr>
          </a:p>
        </p:txBody>
      </p:sp>
      <p:sp>
        <p:nvSpPr>
          <p:cNvPr id="6" name="Rectangle 5"/>
          <p:cNvSpPr/>
          <p:nvPr/>
        </p:nvSpPr>
        <p:spPr>
          <a:xfrm>
            <a:off x="1718008" y="5708808"/>
            <a:ext cx="6286500" cy="1569660"/>
          </a:xfrm>
          <a:prstGeom prst="rect">
            <a:avLst/>
          </a:prstGeom>
          <a:noFill/>
        </p:spPr>
        <p:txBody>
          <a:bodyPr wrap="square">
            <a:spAutoFit/>
          </a:bodyPr>
          <a:lstStyle/>
          <a:p>
            <a:r>
              <a:rPr lang="en-US" sz="2400" b="1" i="1" dirty="0" smtClean="0">
                <a:solidFill>
                  <a:srgbClr val="FFFFFF"/>
                </a:solidFill>
                <a:latin typeface="Avenir Black"/>
                <a:cs typeface="Avenir Black"/>
              </a:rPr>
              <a:t>Everyone </a:t>
            </a:r>
            <a:r>
              <a:rPr lang="en-US" sz="2400" b="1" i="1" dirty="0">
                <a:solidFill>
                  <a:srgbClr val="FFFFFF"/>
                </a:solidFill>
                <a:latin typeface="Avenir Black"/>
                <a:cs typeface="Avenir Black"/>
              </a:rPr>
              <a:t>should have the opportunity to live in </a:t>
            </a:r>
            <a:r>
              <a:rPr lang="en-US" sz="2400" b="1" i="1" dirty="0" smtClean="0">
                <a:solidFill>
                  <a:srgbClr val="FFFFFF"/>
                </a:solidFill>
                <a:latin typeface="Avenir Black"/>
                <a:cs typeface="Avenir Black"/>
              </a:rPr>
              <a:t>a </a:t>
            </a:r>
            <a:r>
              <a:rPr lang="en-US" sz="2400" b="1" i="1" dirty="0">
                <a:solidFill>
                  <a:srgbClr val="FFFFFF"/>
                </a:solidFill>
                <a:latin typeface="Avenir Black"/>
                <a:cs typeface="Avenir Black"/>
              </a:rPr>
              <a:t>safe, healthy and </a:t>
            </a:r>
            <a:endParaRPr lang="en-US" sz="2400" b="1" i="1" dirty="0" smtClean="0">
              <a:solidFill>
                <a:srgbClr val="FFFFFF"/>
              </a:solidFill>
              <a:latin typeface="Avenir Black"/>
              <a:cs typeface="Avenir Black"/>
            </a:endParaRPr>
          </a:p>
          <a:p>
            <a:r>
              <a:rPr lang="en-US" sz="2400" b="1" i="1" dirty="0" smtClean="0">
                <a:solidFill>
                  <a:srgbClr val="FFFFFF"/>
                </a:solidFill>
                <a:latin typeface="Avenir Black"/>
                <a:cs typeface="Avenir Black"/>
              </a:rPr>
              <a:t>affordable home.</a:t>
            </a:r>
          </a:p>
          <a:p>
            <a:pPr algn="ctr"/>
            <a:endParaRPr lang="en-US" sz="2400" dirty="0">
              <a:solidFill>
                <a:schemeClr val="bg1"/>
              </a:solidFill>
              <a:latin typeface="Avenir Book"/>
              <a:cs typeface="Avenir Book"/>
            </a:endParaRPr>
          </a:p>
        </p:txBody>
      </p:sp>
      <p:sp>
        <p:nvSpPr>
          <p:cNvPr id="5" name="Slide Number Placeholder 4"/>
          <p:cNvSpPr>
            <a:spLocks noGrp="1"/>
          </p:cNvSpPr>
          <p:nvPr>
            <p:ph type="sldNum" sz="quarter" idx="12"/>
          </p:nvPr>
        </p:nvSpPr>
        <p:spPr/>
        <p:txBody>
          <a:bodyPr/>
          <a:lstStyle/>
          <a:p>
            <a:fld id="{EF72F695-9E5C-2A46-B9FF-B19EAE0BC431}" type="slidenum">
              <a:rPr lang="en-US" smtClean="0"/>
              <a:t>2</a:t>
            </a:fld>
            <a:endParaRPr lang="en-US" dirty="0"/>
          </a:p>
        </p:txBody>
      </p:sp>
      <p:sp>
        <p:nvSpPr>
          <p:cNvPr id="10" name="Rectangle 9"/>
          <p:cNvSpPr/>
          <p:nvPr/>
        </p:nvSpPr>
        <p:spPr>
          <a:xfrm>
            <a:off x="210953" y="284162"/>
            <a:ext cx="7154662" cy="1323439"/>
          </a:xfrm>
          <a:prstGeom prst="rect">
            <a:avLst/>
          </a:prstGeom>
          <a:noFill/>
        </p:spPr>
        <p:txBody>
          <a:bodyPr wrap="none">
            <a:spAutoFit/>
          </a:bodyPr>
          <a:lstStyle/>
          <a:p>
            <a:r>
              <a:rPr lang="en-US" sz="4000" b="1" dirty="0" smtClean="0">
                <a:solidFill>
                  <a:schemeClr val="bg1"/>
                </a:solidFill>
                <a:latin typeface="Avenir Black"/>
                <a:cs typeface="Avenir Black"/>
              </a:rPr>
              <a:t>The Washington Low Income </a:t>
            </a:r>
          </a:p>
          <a:p>
            <a:r>
              <a:rPr lang="en-US" sz="4000" b="1" dirty="0" smtClean="0">
                <a:solidFill>
                  <a:schemeClr val="bg1"/>
                </a:solidFill>
                <a:latin typeface="Avenir Black"/>
                <a:cs typeface="Avenir Black"/>
              </a:rPr>
              <a:t>Housing Alliance </a:t>
            </a:r>
            <a:endParaRPr lang="en-US" sz="4000" dirty="0">
              <a:solidFill>
                <a:schemeClr val="bg1"/>
              </a:solidFill>
              <a:latin typeface="Avenir Black"/>
              <a:cs typeface="Avenir Black"/>
            </a:endParaRPr>
          </a:p>
        </p:txBody>
      </p:sp>
    </p:spTree>
    <p:extLst>
      <p:ext uri="{BB962C8B-B14F-4D97-AF65-F5344CB8AC3E}">
        <p14:creationId xmlns:p14="http://schemas.microsoft.com/office/powerpoint/2010/main" val="4055618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10-17 at 8.25.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21" y="0"/>
            <a:ext cx="7343620" cy="6858000"/>
          </a:xfrm>
          <a:prstGeom prst="rect">
            <a:avLst/>
          </a:prstGeom>
        </p:spPr>
      </p:pic>
    </p:spTree>
    <p:extLst>
      <p:ext uri="{BB962C8B-B14F-4D97-AF65-F5344CB8AC3E}">
        <p14:creationId xmlns:p14="http://schemas.microsoft.com/office/powerpoint/2010/main" val="7269738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0-17 at 8.22.00 PM.png"/>
          <p:cNvPicPr>
            <a:picLocks noGrp="1" noChangeAspect="1"/>
          </p:cNvPicPr>
          <p:nvPr>
            <p:ph idx="4294967295"/>
          </p:nvPr>
        </p:nvPicPr>
        <p:blipFill>
          <a:blip r:embed="rId3">
            <a:extLst>
              <a:ext uri="{28A0092B-C50C-407E-A947-70E740481C1C}">
                <a14:useLocalDpi xmlns:a14="http://schemas.microsoft.com/office/drawing/2010/main" val="0"/>
              </a:ext>
            </a:extLst>
          </a:blip>
          <a:srcRect l="-32800" r="-32800"/>
          <a:stretch>
            <a:fillRect/>
          </a:stretch>
        </p:blipFill>
        <p:spPr>
          <a:xfrm>
            <a:off x="-1450510" y="0"/>
            <a:ext cx="12060119" cy="6858000"/>
          </a:xfrm>
        </p:spPr>
      </p:pic>
    </p:spTree>
    <p:extLst>
      <p:ext uri="{BB962C8B-B14F-4D97-AF65-F5344CB8AC3E}">
        <p14:creationId xmlns:p14="http://schemas.microsoft.com/office/powerpoint/2010/main" val="39335664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0-17 at 9.10.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32" y="0"/>
            <a:ext cx="7087518" cy="6858000"/>
          </a:xfrm>
          <a:prstGeom prst="rect">
            <a:avLst/>
          </a:prstGeom>
        </p:spPr>
      </p:pic>
    </p:spTree>
    <p:extLst>
      <p:ext uri="{BB962C8B-B14F-4D97-AF65-F5344CB8AC3E}">
        <p14:creationId xmlns:p14="http://schemas.microsoft.com/office/powerpoint/2010/main" val="25393919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fontScale="70000" lnSpcReduction="20000"/>
          </a:bodyPr>
          <a:lstStyle/>
          <a:p>
            <a:r>
              <a:rPr lang="en-US" sz="2800" dirty="0" smtClean="0">
                <a:solidFill>
                  <a:schemeClr val="tx1"/>
                </a:solidFill>
                <a:latin typeface="Avenir Book"/>
                <a:cs typeface="Avenir Book"/>
              </a:rPr>
              <a:t>Preparation for the 2018 Legislative Session:</a:t>
            </a:r>
            <a:endParaRPr lang="en-US" sz="2800" dirty="0" smtClean="0">
              <a:solidFill>
                <a:schemeClr val="tx1"/>
              </a:solidFill>
              <a:latin typeface="Avenir Book"/>
              <a:cs typeface="Avenir Book"/>
            </a:endParaRPr>
          </a:p>
          <a:p>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What’s the lawmaker’s position on homelessness and affordable housing issues?</a:t>
            </a:r>
          </a:p>
          <a:p>
            <a:pPr algn="l"/>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Does the lawmaker serve on any key policy committees</a:t>
            </a:r>
            <a:r>
              <a:rPr lang="en-US" sz="2800" dirty="0" smtClean="0">
                <a:solidFill>
                  <a:schemeClr val="tx1"/>
                </a:solidFill>
                <a:latin typeface="Avenir Book"/>
                <a:cs typeface="Avenir Book"/>
              </a:rPr>
              <a:t>? Do they hold </a:t>
            </a:r>
            <a:r>
              <a:rPr lang="en-US" sz="2800" dirty="0">
                <a:solidFill>
                  <a:schemeClr val="tx1"/>
                </a:solidFill>
                <a:latin typeface="Avenir Book"/>
                <a:cs typeface="Avenir Book"/>
              </a:rPr>
              <a:t>a leadership </a:t>
            </a:r>
            <a:r>
              <a:rPr lang="en-US" sz="2800" dirty="0" smtClean="0">
                <a:solidFill>
                  <a:schemeClr val="tx1"/>
                </a:solidFill>
                <a:latin typeface="Avenir Book"/>
                <a:cs typeface="Avenir Book"/>
              </a:rPr>
              <a:t>position within their caucus?</a:t>
            </a:r>
            <a:endParaRPr lang="en-US" sz="2800" dirty="0">
              <a:solidFill>
                <a:schemeClr val="tx1"/>
              </a:solidFill>
              <a:latin typeface="Avenir Book"/>
              <a:cs typeface="Avenir Book"/>
            </a:endParaRPr>
          </a:p>
          <a:p>
            <a:pPr marL="457200" indent="-457200" algn="l">
              <a:buFont typeface="Arial"/>
              <a:buChar char="•"/>
            </a:pPr>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What’s the lawmaker’s voting record on the legislation you care about? </a:t>
            </a:r>
          </a:p>
          <a:p>
            <a:pPr marL="457200" indent="-457200" algn="l">
              <a:buFont typeface="Arial"/>
              <a:buChar char="•"/>
            </a:pPr>
            <a:endParaRPr lang="en-US" sz="2800" dirty="0">
              <a:solidFill>
                <a:schemeClr val="tx1"/>
              </a:solidFill>
              <a:latin typeface="Avenir Book"/>
              <a:cs typeface="Avenir Book"/>
            </a:endParaRPr>
          </a:p>
          <a:p>
            <a:pPr marL="457200" indent="-457200" algn="l">
              <a:buFont typeface="Arial"/>
              <a:buChar char="•"/>
            </a:pPr>
            <a:r>
              <a:rPr lang="en-US" sz="2800" dirty="0">
                <a:solidFill>
                  <a:schemeClr val="tx1"/>
                </a:solidFill>
                <a:latin typeface="Avenir Book"/>
                <a:cs typeface="Avenir Book"/>
              </a:rPr>
              <a:t>What policy issues does the lawmaker have a history of supporting and opposing? </a:t>
            </a:r>
          </a:p>
        </p:txBody>
      </p:sp>
      <p:sp>
        <p:nvSpPr>
          <p:cNvPr id="6" name="Title 1"/>
          <p:cNvSpPr txBox="1">
            <a:spLocks/>
          </p:cNvSpPr>
          <p:nvPr/>
        </p:nvSpPr>
        <p:spPr>
          <a:xfrm>
            <a:off x="2044720" y="178491"/>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Learn at Lunch</a:t>
            </a:r>
            <a:br>
              <a:rPr lang="en-US" sz="2000" b="1" dirty="0">
                <a:latin typeface="Avenir Book"/>
                <a:cs typeface="Avenir Book"/>
              </a:rPr>
            </a:br>
            <a:r>
              <a:rPr lang="en-US" sz="2000" b="1" dirty="0">
                <a:latin typeface="Avenir Book"/>
                <a:cs typeface="Avenir Book"/>
              </a:rPr>
              <a:t>Advancing 2018 Affordable </a:t>
            </a:r>
            <a:br>
              <a:rPr lang="en-US" sz="2000" b="1" dirty="0">
                <a:latin typeface="Avenir Book"/>
                <a:cs typeface="Avenir Book"/>
              </a:rPr>
            </a:br>
            <a:r>
              <a:rPr lang="en-US" sz="2000" b="1" dirty="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23</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684940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0" y="1535244"/>
            <a:ext cx="8504767" cy="4658124"/>
          </a:xfrm>
          <a:gradFill flip="none" rotWithShape="1">
            <a:gsLst>
              <a:gs pos="0">
                <a:schemeClr val="bg1">
                  <a:lumMod val="50000"/>
                </a:schemeClr>
              </a:gs>
              <a:gs pos="100000">
                <a:schemeClr val="bg1"/>
              </a:gs>
            </a:gsLst>
            <a:lin ang="16200000" scaled="0"/>
            <a:tileRect/>
          </a:gradFill>
        </p:spPr>
        <p:txBody>
          <a:bodyPr>
            <a:normAutofit/>
          </a:bodyPr>
          <a:lstStyle/>
          <a:p>
            <a:r>
              <a:rPr lang="en-US" b="1" dirty="0" smtClean="0">
                <a:solidFill>
                  <a:schemeClr val="tx1"/>
                </a:solidFill>
                <a:latin typeface="Avenir Book"/>
                <a:cs typeface="Avenir Book"/>
              </a:rPr>
              <a:t>Housing &amp; Homelessness Advocacy Day </a:t>
            </a:r>
          </a:p>
          <a:p>
            <a:r>
              <a:rPr lang="en-US" b="1" dirty="0" smtClean="0">
                <a:solidFill>
                  <a:schemeClr val="tx1"/>
                </a:solidFill>
                <a:latin typeface="Avenir Book"/>
                <a:cs typeface="Avenir Book"/>
              </a:rPr>
              <a:t>February 1, 2018</a:t>
            </a:r>
          </a:p>
          <a:p>
            <a:endParaRPr lang="en-US" sz="2800" b="1" dirty="0">
              <a:solidFill>
                <a:schemeClr val="tx1"/>
              </a:solidFill>
              <a:cs typeface="Avenir Book"/>
            </a:endParaRPr>
          </a:p>
        </p:txBody>
      </p:sp>
      <p:sp>
        <p:nvSpPr>
          <p:cNvPr id="6" name="Title 1"/>
          <p:cNvSpPr txBox="1">
            <a:spLocks/>
          </p:cNvSpPr>
          <p:nvPr/>
        </p:nvSpPr>
        <p:spPr>
          <a:xfrm>
            <a:off x="2006620" y="194930"/>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Learn at Lunch</a:t>
            </a:r>
            <a:br>
              <a:rPr lang="en-US" sz="2000" b="1" dirty="0">
                <a:latin typeface="Avenir Book"/>
                <a:cs typeface="Avenir Book"/>
              </a:rPr>
            </a:br>
            <a:r>
              <a:rPr lang="en-US" sz="2000" b="1" dirty="0">
                <a:latin typeface="Avenir Book"/>
                <a:cs typeface="Avenir Book"/>
              </a:rPr>
              <a:t>Advancing 2018 Affordable </a:t>
            </a:r>
            <a:br>
              <a:rPr lang="en-US" sz="2000" b="1" dirty="0">
                <a:latin typeface="Avenir Book"/>
                <a:cs typeface="Avenir Book"/>
              </a:rPr>
            </a:br>
            <a:r>
              <a:rPr lang="en-US" sz="2000" b="1" dirty="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24</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4" name="Picture 3" descr="HHAD pictur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718558"/>
            <a:ext cx="8593667" cy="3656250"/>
          </a:xfrm>
          <a:prstGeom prst="rect">
            <a:avLst/>
          </a:prstGeom>
        </p:spPr>
      </p:pic>
    </p:spTree>
    <p:extLst>
      <p:ext uri="{BB962C8B-B14F-4D97-AF65-F5344CB8AC3E}">
        <p14:creationId xmlns:p14="http://schemas.microsoft.com/office/powerpoint/2010/main" val="2323798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456" y="1710264"/>
            <a:ext cx="7882128" cy="4910667"/>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2800" b="1" dirty="0" smtClean="0">
                <a:solidFill>
                  <a:schemeClr val="dk1"/>
                </a:solidFill>
                <a:latin typeface="Avenir Book"/>
                <a:cs typeface="Avenir Book"/>
              </a:rPr>
              <a:t>Thank you for </a:t>
            </a:r>
            <a:r>
              <a:rPr lang="en-US" sz="2800" b="1" dirty="0" smtClean="0">
                <a:solidFill>
                  <a:schemeClr val="dk1"/>
                </a:solidFill>
                <a:latin typeface="Avenir Book"/>
                <a:cs typeface="Avenir Book"/>
              </a:rPr>
              <a:t>attending!</a:t>
            </a:r>
            <a:endParaRPr lang="en-US" sz="2800" b="1" dirty="0" smtClean="0">
              <a:solidFill>
                <a:schemeClr val="dk1"/>
              </a:solidFill>
              <a:latin typeface="Avenir Book"/>
              <a:cs typeface="Avenir Book"/>
            </a:endParaRPr>
          </a:p>
          <a:p>
            <a:pPr algn="l"/>
            <a:endParaRPr lang="en-US" sz="2800" b="1" dirty="0">
              <a:solidFill>
                <a:schemeClr val="dk1"/>
              </a:solidFill>
              <a:latin typeface="Avenir Book"/>
              <a:cs typeface="Avenir Book"/>
            </a:endParaRPr>
          </a:p>
          <a:p>
            <a:pPr algn="l"/>
            <a:r>
              <a:rPr lang="en-US" sz="2400" dirty="0" smtClean="0">
                <a:solidFill>
                  <a:schemeClr val="dk1"/>
                </a:solidFill>
                <a:latin typeface="Avenir Book"/>
                <a:cs typeface="Avenir Book"/>
              </a:rPr>
              <a:t>Michele Thomas, Director of Policy &amp; Advocacy </a:t>
            </a:r>
          </a:p>
          <a:p>
            <a:pPr algn="l"/>
            <a:r>
              <a:rPr lang="en-US" sz="2400" dirty="0" smtClean="0">
                <a:solidFill>
                  <a:schemeClr val="dk1"/>
                </a:solidFill>
                <a:latin typeface="Avenir Book"/>
                <a:cs typeface="Avenir Book"/>
              </a:rPr>
              <a:t>Michele@wliha.org</a:t>
            </a:r>
          </a:p>
          <a:p>
            <a:pPr algn="l"/>
            <a:endParaRPr lang="en-US" sz="2400" dirty="0">
              <a:solidFill>
                <a:schemeClr val="dk1"/>
              </a:solidFill>
              <a:latin typeface="Avenir Book"/>
              <a:cs typeface="Avenir Book"/>
            </a:endParaRPr>
          </a:p>
          <a:p>
            <a:pPr algn="l"/>
            <a:r>
              <a:rPr lang="en-US" sz="2400" dirty="0" err="1" smtClean="0">
                <a:solidFill>
                  <a:schemeClr val="dk1"/>
                </a:solidFill>
                <a:latin typeface="Avenir Book"/>
                <a:cs typeface="Avenir Book"/>
              </a:rPr>
              <a:t>Dimitri</a:t>
            </a:r>
            <a:r>
              <a:rPr lang="en-US" sz="2400" dirty="0" smtClean="0">
                <a:solidFill>
                  <a:schemeClr val="dk1"/>
                </a:solidFill>
                <a:latin typeface="Avenir Book"/>
                <a:cs typeface="Avenir Book"/>
              </a:rPr>
              <a:t> </a:t>
            </a:r>
            <a:r>
              <a:rPr lang="en-US" sz="2400" dirty="0" err="1" smtClean="0">
                <a:solidFill>
                  <a:schemeClr val="dk1"/>
                </a:solidFill>
                <a:latin typeface="Avenir Book"/>
                <a:cs typeface="Avenir Book"/>
              </a:rPr>
              <a:t>Groce</a:t>
            </a:r>
            <a:r>
              <a:rPr lang="en-US" sz="2400" dirty="0" smtClean="0">
                <a:solidFill>
                  <a:schemeClr val="dk1"/>
                </a:solidFill>
                <a:latin typeface="Avenir Book"/>
                <a:cs typeface="Avenir Book"/>
              </a:rPr>
              <a:t>, Member Organizer</a:t>
            </a:r>
          </a:p>
          <a:p>
            <a:pPr algn="l"/>
            <a:r>
              <a:rPr lang="en-US" sz="2400" dirty="0" err="1" smtClean="0">
                <a:solidFill>
                  <a:schemeClr val="dk1"/>
                </a:solidFill>
                <a:latin typeface="Avenir Book"/>
                <a:cs typeface="Avenir Book"/>
              </a:rPr>
              <a:t>DimitriG@wliha.org</a:t>
            </a:r>
            <a:endParaRPr lang="en-US" sz="2400" dirty="0" smtClean="0">
              <a:solidFill>
                <a:schemeClr val="dk1"/>
              </a:solidFill>
              <a:latin typeface="Avenir Book"/>
              <a:cs typeface="Avenir Book"/>
            </a:endParaRPr>
          </a:p>
          <a:p>
            <a:pPr algn="l"/>
            <a:endParaRPr lang="en-US" sz="1600" dirty="0">
              <a:solidFill>
                <a:schemeClr val="dk1"/>
              </a:solidFill>
              <a:latin typeface="Avenir Book"/>
              <a:cs typeface="Avenir Book"/>
            </a:endParaRPr>
          </a:p>
          <a:p>
            <a:pPr algn="l"/>
            <a:endParaRPr lang="en-US" sz="1600" dirty="0" smtClean="0">
              <a:solidFill>
                <a:schemeClr val="dk1"/>
              </a:solidFill>
              <a:latin typeface="Avenir Book"/>
              <a:cs typeface="Avenir Book"/>
            </a:endParaRPr>
          </a:p>
        </p:txBody>
      </p:sp>
      <p:sp>
        <p:nvSpPr>
          <p:cNvPr id="6" name="Title 1"/>
          <p:cNvSpPr txBox="1">
            <a:spLocks/>
          </p:cNvSpPr>
          <p:nvPr/>
        </p:nvSpPr>
        <p:spPr>
          <a:xfrm>
            <a:off x="2108220" y="310104"/>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Learn at Lunch</a:t>
            </a:r>
            <a:br>
              <a:rPr lang="en-US" sz="2000" b="1" dirty="0">
                <a:latin typeface="Avenir Book"/>
                <a:cs typeface="Avenir Book"/>
              </a:rPr>
            </a:br>
            <a:r>
              <a:rPr lang="en-US" sz="2000" b="1" dirty="0">
                <a:latin typeface="Avenir Book"/>
                <a:cs typeface="Avenir Book"/>
              </a:rPr>
              <a:t>Advancing 2018 Affordable </a:t>
            </a:r>
            <a:br>
              <a:rPr lang="en-US" sz="2000" b="1" dirty="0">
                <a:latin typeface="Avenir Book"/>
                <a:cs typeface="Avenir Book"/>
              </a:rPr>
            </a:br>
            <a:r>
              <a:rPr lang="en-US" sz="2000" b="1" dirty="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25</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116816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456" y="1710264"/>
            <a:ext cx="7882128" cy="4910667"/>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2000" dirty="0" smtClean="0">
                <a:solidFill>
                  <a:schemeClr val="dk1"/>
                </a:solidFill>
                <a:latin typeface="Avenir Book"/>
                <a:cs typeface="Avenir Book"/>
              </a:rPr>
              <a:t>Today’s Agenda</a:t>
            </a:r>
            <a:r>
              <a:rPr lang="en-US" sz="2000" dirty="0">
                <a:solidFill>
                  <a:schemeClr val="dk1"/>
                </a:solidFill>
                <a:latin typeface="Avenir Book"/>
                <a:cs typeface="Avenir Book"/>
              </a:rPr>
              <a:t/>
            </a:r>
            <a:br>
              <a:rPr lang="en-US" sz="2000" dirty="0">
                <a:solidFill>
                  <a:schemeClr val="dk1"/>
                </a:solidFill>
                <a:latin typeface="Avenir Book"/>
                <a:cs typeface="Avenir Book"/>
              </a:rPr>
            </a:br>
            <a:endParaRPr lang="en-US" sz="2000" dirty="0">
              <a:solidFill>
                <a:schemeClr val="dk1"/>
              </a:solidFill>
              <a:latin typeface="Avenir Book"/>
              <a:cs typeface="Avenir Book"/>
              <a:sym typeface="Wingdings"/>
            </a:endParaRPr>
          </a:p>
          <a:p>
            <a:pPr marL="342900" indent="-342900" algn="l">
              <a:buFont typeface="+mj-lt"/>
              <a:buAutoNum type="arabicPeriod"/>
            </a:pPr>
            <a:r>
              <a:rPr lang="en-US" sz="2000" dirty="0" smtClean="0">
                <a:solidFill>
                  <a:schemeClr val="dk1"/>
                </a:solidFill>
                <a:latin typeface="Avenir Book"/>
                <a:cs typeface="Avenir Book"/>
                <a:sym typeface="Wingdings"/>
              </a:rPr>
              <a:t>Welcome and </a:t>
            </a:r>
            <a:r>
              <a:rPr lang="en-US" sz="2000" dirty="0" smtClean="0">
                <a:solidFill>
                  <a:schemeClr val="dk1"/>
                </a:solidFill>
                <a:latin typeface="Avenir Book"/>
                <a:cs typeface="Avenir Book"/>
                <a:sym typeface="Wingdings"/>
              </a:rPr>
              <a:t>Go To Webinar pointers</a:t>
            </a:r>
            <a:br>
              <a:rPr lang="en-US" sz="2000" dirty="0" smtClean="0">
                <a:solidFill>
                  <a:schemeClr val="dk1"/>
                </a:solidFill>
                <a:latin typeface="Avenir Book"/>
                <a:cs typeface="Avenir Book"/>
                <a:sym typeface="Wingdings"/>
              </a:rPr>
            </a:br>
            <a:endParaRPr lang="en-US" sz="2000" dirty="0" smtClean="0">
              <a:solidFill>
                <a:schemeClr val="dk1"/>
              </a:solidFill>
              <a:latin typeface="Avenir Book"/>
              <a:cs typeface="Avenir Book"/>
              <a:sym typeface="Wingdings"/>
            </a:endParaRPr>
          </a:p>
          <a:p>
            <a:pPr marL="342900" indent="-342900" algn="l">
              <a:buFont typeface="+mj-lt"/>
              <a:buAutoNum type="arabicPeriod"/>
            </a:pPr>
            <a:r>
              <a:rPr lang="en-US" sz="2000" dirty="0" smtClean="0">
                <a:solidFill>
                  <a:schemeClr val="dk1"/>
                </a:solidFill>
                <a:latin typeface="Avenir Book"/>
                <a:cs typeface="Avenir Book"/>
                <a:sym typeface="Wingdings"/>
              </a:rPr>
              <a:t>Introduction to the Housing Alliance and the Housing Alliance Action Fund</a:t>
            </a:r>
            <a:br>
              <a:rPr lang="en-US" sz="2000" dirty="0" smtClean="0">
                <a:solidFill>
                  <a:schemeClr val="dk1"/>
                </a:solidFill>
                <a:latin typeface="Avenir Book"/>
                <a:cs typeface="Avenir Book"/>
                <a:sym typeface="Wingdings"/>
              </a:rPr>
            </a:br>
            <a:endParaRPr lang="en-US" sz="2000" dirty="0" smtClean="0">
              <a:solidFill>
                <a:schemeClr val="dk1"/>
              </a:solidFill>
              <a:latin typeface="Avenir Book"/>
              <a:cs typeface="Avenir Book"/>
              <a:sym typeface="Wingdings"/>
            </a:endParaRPr>
          </a:p>
          <a:p>
            <a:pPr marL="342900" indent="-342900" algn="l">
              <a:buFont typeface="+mj-lt"/>
              <a:buAutoNum type="arabicPeriod"/>
            </a:pPr>
            <a:r>
              <a:rPr lang="en-US" sz="2000" dirty="0" smtClean="0">
                <a:solidFill>
                  <a:schemeClr val="dk1"/>
                </a:solidFill>
                <a:latin typeface="Avenir Book"/>
                <a:cs typeface="Avenir Book"/>
                <a:sym typeface="Wingdings"/>
              </a:rPr>
              <a:t>What to Expect? Overview </a:t>
            </a:r>
            <a:r>
              <a:rPr lang="en-US" sz="2000" dirty="0" smtClean="0">
                <a:solidFill>
                  <a:schemeClr val="dk1"/>
                </a:solidFill>
                <a:latin typeface="Avenir Book"/>
                <a:cs typeface="Avenir Book"/>
                <a:sym typeface="Wingdings"/>
              </a:rPr>
              <a:t>of Housing Alliance 2018 state legislative </a:t>
            </a:r>
            <a:r>
              <a:rPr lang="en-US" sz="2000" dirty="0" smtClean="0">
                <a:solidFill>
                  <a:schemeClr val="dk1"/>
                </a:solidFill>
                <a:latin typeface="Avenir Book"/>
                <a:cs typeface="Avenir Book"/>
                <a:sym typeface="Wingdings"/>
              </a:rPr>
              <a:t>agenda</a:t>
            </a:r>
            <a:r>
              <a:rPr lang="en-US" sz="2000" dirty="0" smtClean="0">
                <a:solidFill>
                  <a:schemeClr val="dk1"/>
                </a:solidFill>
                <a:latin typeface="Avenir Book"/>
                <a:cs typeface="Avenir Book"/>
              </a:rPr>
              <a:t/>
            </a:r>
            <a:br>
              <a:rPr lang="en-US" sz="2000" dirty="0" smtClean="0">
                <a:solidFill>
                  <a:schemeClr val="dk1"/>
                </a:solidFill>
                <a:latin typeface="Avenir Book"/>
                <a:cs typeface="Avenir Book"/>
              </a:rPr>
            </a:br>
            <a:endParaRPr lang="en-US" sz="2000" dirty="0" smtClean="0">
              <a:solidFill>
                <a:schemeClr val="dk1"/>
              </a:solidFill>
              <a:latin typeface="Avenir Book"/>
              <a:cs typeface="Avenir Book"/>
            </a:endParaRPr>
          </a:p>
          <a:p>
            <a:pPr marL="342900" indent="-342900" algn="l">
              <a:buFont typeface="+mj-lt"/>
              <a:buAutoNum type="arabicPeriod"/>
            </a:pPr>
            <a:r>
              <a:rPr lang="en-US" sz="2000" dirty="0" smtClean="0">
                <a:solidFill>
                  <a:schemeClr val="dk1"/>
                </a:solidFill>
                <a:latin typeface="Avenir Book"/>
                <a:cs typeface="Avenir Book"/>
              </a:rPr>
              <a:t>2018 Affordable Housing and Homelessness priorities </a:t>
            </a:r>
            <a:r>
              <a:rPr lang="en-US" sz="2000" dirty="0" smtClean="0">
                <a:solidFill>
                  <a:schemeClr val="dk1"/>
                </a:solidFill>
                <a:latin typeface="Avenir Book"/>
                <a:cs typeface="Avenir Book"/>
              </a:rPr>
              <a:t/>
            </a:r>
            <a:br>
              <a:rPr lang="en-US" sz="2000" dirty="0" smtClean="0">
                <a:solidFill>
                  <a:schemeClr val="dk1"/>
                </a:solidFill>
                <a:latin typeface="Avenir Book"/>
                <a:cs typeface="Avenir Book"/>
              </a:rPr>
            </a:br>
            <a:endParaRPr lang="en-US" sz="2000" dirty="0" smtClean="0">
              <a:solidFill>
                <a:schemeClr val="dk1"/>
              </a:solidFill>
              <a:latin typeface="Avenir Book"/>
              <a:cs typeface="Avenir Book"/>
            </a:endParaRPr>
          </a:p>
          <a:p>
            <a:pPr marL="342900" indent="-342900" algn="l">
              <a:buFont typeface="+mj-lt"/>
              <a:buAutoNum type="arabicPeriod"/>
            </a:pPr>
            <a:r>
              <a:rPr lang="en-US" sz="2000" dirty="0" smtClean="0">
                <a:solidFill>
                  <a:schemeClr val="dk1"/>
                </a:solidFill>
                <a:latin typeface="Avenir Book"/>
                <a:cs typeface="Avenir Book"/>
              </a:rPr>
              <a:t>Leveraging your </a:t>
            </a:r>
            <a:r>
              <a:rPr lang="en-US" sz="2000" dirty="0" smtClean="0">
                <a:solidFill>
                  <a:schemeClr val="dk1"/>
                </a:solidFill>
                <a:latin typeface="Avenir Book"/>
                <a:cs typeface="Avenir Book"/>
              </a:rPr>
              <a:t>voice!</a:t>
            </a:r>
            <a:endParaRPr lang="en-US" sz="2000" dirty="0" smtClean="0">
              <a:solidFill>
                <a:schemeClr val="dk1"/>
              </a:solidFill>
              <a:latin typeface="Avenir Book"/>
              <a:cs typeface="Avenir Book"/>
            </a:endParaRPr>
          </a:p>
          <a:p>
            <a:pPr algn="l"/>
            <a:endParaRPr lang="en-US" sz="1600" b="1" dirty="0" smtClean="0">
              <a:solidFill>
                <a:schemeClr val="dk1"/>
              </a:solidFill>
              <a:latin typeface="Avenir Book"/>
              <a:cs typeface="Avenir Book"/>
            </a:endParaRPr>
          </a:p>
        </p:txBody>
      </p:sp>
      <p:sp>
        <p:nvSpPr>
          <p:cNvPr id="6" name="Title 1"/>
          <p:cNvSpPr txBox="1">
            <a:spLocks/>
          </p:cNvSpPr>
          <p:nvPr/>
        </p:nvSpPr>
        <p:spPr>
          <a:xfrm>
            <a:off x="2108220" y="310104"/>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a:t>
            </a:r>
            <a:r>
              <a:rPr lang="en-US" sz="2000" b="1" dirty="0" smtClean="0">
                <a:latin typeface="Avenir Book"/>
                <a:cs typeface="Avenir Book"/>
              </a:rPr>
              <a:t>Learn at Lunch</a:t>
            </a:r>
            <a:br>
              <a:rPr lang="en-US" sz="2000" b="1" dirty="0" smtClean="0">
                <a:latin typeface="Avenir Book"/>
                <a:cs typeface="Avenir Book"/>
              </a:rPr>
            </a:br>
            <a:r>
              <a:rPr lang="en-US" sz="2000" b="1" dirty="0" smtClean="0">
                <a:latin typeface="Avenir Book"/>
                <a:cs typeface="Avenir Book"/>
              </a:rPr>
              <a:t>Advancing 2018 Affordable </a:t>
            </a:r>
            <a:br>
              <a:rPr lang="en-US" sz="2000" b="1" dirty="0" smtClean="0">
                <a:latin typeface="Avenir Book"/>
                <a:cs typeface="Avenir Book"/>
              </a:rPr>
            </a:br>
            <a:r>
              <a:rPr lang="en-US" sz="2000" b="1" dirty="0" smtClean="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3</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468872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9456" y="1710264"/>
            <a:ext cx="7882128" cy="4910667"/>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2000" b="1" dirty="0" smtClean="0">
                <a:solidFill>
                  <a:schemeClr val="dk1"/>
                </a:solidFill>
                <a:latin typeface="Avenir Book"/>
                <a:cs typeface="Avenir Book"/>
              </a:rPr>
              <a:t>Key things to know about the 2018 State Legislative Session </a:t>
            </a:r>
            <a:br>
              <a:rPr lang="en-US" sz="2000" b="1" dirty="0" smtClean="0">
                <a:solidFill>
                  <a:schemeClr val="dk1"/>
                </a:solidFill>
                <a:latin typeface="Avenir Book"/>
                <a:cs typeface="Avenir Book"/>
              </a:rPr>
            </a:br>
            <a:endParaRPr lang="en-US" sz="2000" b="1" dirty="0" smtClean="0">
              <a:solidFill>
                <a:schemeClr val="dk1"/>
              </a:solidFill>
              <a:latin typeface="Avenir Book"/>
              <a:cs typeface="Avenir Book"/>
            </a:endParaRPr>
          </a:p>
          <a:p>
            <a:pPr algn="l"/>
            <a:endParaRPr lang="en-US" sz="2000" b="1" dirty="0" smtClean="0">
              <a:solidFill>
                <a:schemeClr val="dk1"/>
              </a:solidFill>
              <a:latin typeface="Avenir Book"/>
              <a:cs typeface="Avenir Book"/>
            </a:endParaRPr>
          </a:p>
          <a:p>
            <a:pPr marL="342900" indent="-342900" algn="l">
              <a:buFont typeface="Wingdings" charset="2"/>
              <a:buChar char="ü"/>
            </a:pPr>
            <a:r>
              <a:rPr lang="en-US" sz="2000" dirty="0" smtClean="0">
                <a:solidFill>
                  <a:schemeClr val="dk1"/>
                </a:solidFill>
                <a:latin typeface="Avenir Book"/>
                <a:cs typeface="Avenir Book"/>
              </a:rPr>
              <a:t>Two vastly different political landscapes. Which one will we face? </a:t>
            </a:r>
            <a:br>
              <a:rPr lang="en-US" sz="2000" dirty="0" smtClean="0">
                <a:solidFill>
                  <a:schemeClr val="dk1"/>
                </a:solidFill>
                <a:latin typeface="Avenir Book"/>
                <a:cs typeface="Avenir Book"/>
              </a:rPr>
            </a:br>
            <a:endParaRPr lang="en-US" sz="2000" dirty="0" smtClean="0">
              <a:solidFill>
                <a:schemeClr val="dk1"/>
              </a:solidFill>
              <a:latin typeface="Avenir Book"/>
              <a:cs typeface="Avenir Book"/>
            </a:endParaRPr>
          </a:p>
          <a:p>
            <a:pPr marL="342900" indent="-342900" algn="l">
              <a:buFont typeface="Wingdings" charset="2"/>
              <a:buChar char="ü"/>
            </a:pPr>
            <a:r>
              <a:rPr lang="en-US" sz="2000" dirty="0" smtClean="0">
                <a:solidFill>
                  <a:schemeClr val="dk1"/>
                </a:solidFill>
                <a:latin typeface="Avenir Book"/>
                <a:cs typeface="Avenir Book"/>
              </a:rPr>
              <a:t>2018 is slated to be a short, 60-day </a:t>
            </a:r>
            <a:r>
              <a:rPr lang="en-US" sz="2000" dirty="0" smtClean="0">
                <a:solidFill>
                  <a:schemeClr val="dk1"/>
                </a:solidFill>
                <a:latin typeface="Avenir Book"/>
                <a:cs typeface="Avenir Book"/>
              </a:rPr>
              <a:t>session.</a:t>
            </a:r>
            <a:r>
              <a:rPr lang="en-US" sz="2000" dirty="0" smtClean="0">
                <a:solidFill>
                  <a:schemeClr val="dk1"/>
                </a:solidFill>
                <a:latin typeface="Avenir Book"/>
                <a:cs typeface="Avenir Book"/>
              </a:rPr>
              <a:t/>
            </a:r>
            <a:br>
              <a:rPr lang="en-US" sz="2000" dirty="0" smtClean="0">
                <a:solidFill>
                  <a:schemeClr val="dk1"/>
                </a:solidFill>
                <a:latin typeface="Avenir Book"/>
                <a:cs typeface="Avenir Book"/>
              </a:rPr>
            </a:br>
            <a:endParaRPr lang="en-US" sz="2000" dirty="0" smtClean="0">
              <a:solidFill>
                <a:schemeClr val="dk1"/>
              </a:solidFill>
              <a:latin typeface="Avenir Book"/>
              <a:cs typeface="Avenir Book"/>
            </a:endParaRPr>
          </a:p>
          <a:p>
            <a:pPr marL="342900" indent="-342900" algn="l">
              <a:buFont typeface="Wingdings" charset="2"/>
              <a:buChar char="ü"/>
            </a:pPr>
            <a:r>
              <a:rPr lang="en-US" sz="2000" dirty="0" smtClean="0">
                <a:solidFill>
                  <a:schemeClr val="dk1"/>
                </a:solidFill>
                <a:latin typeface="Avenir Book"/>
                <a:cs typeface="Avenir Book"/>
              </a:rPr>
              <a:t>The November </a:t>
            </a:r>
            <a:r>
              <a:rPr lang="en-US" sz="2000" dirty="0" smtClean="0">
                <a:solidFill>
                  <a:schemeClr val="dk1"/>
                </a:solidFill>
                <a:latin typeface="Avenir Book"/>
                <a:cs typeface="Avenir Book"/>
              </a:rPr>
              <a:t>2018 </a:t>
            </a:r>
            <a:r>
              <a:rPr lang="en-US" sz="2000" dirty="0" smtClean="0">
                <a:solidFill>
                  <a:schemeClr val="dk1"/>
                </a:solidFill>
                <a:latin typeface="Avenir Book"/>
                <a:cs typeface="Avenir Book"/>
              </a:rPr>
              <a:t>election </a:t>
            </a:r>
            <a:r>
              <a:rPr lang="en-US" sz="2000" dirty="0" smtClean="0">
                <a:solidFill>
                  <a:schemeClr val="dk1"/>
                </a:solidFill>
                <a:latin typeface="Avenir Book"/>
                <a:cs typeface="Avenir Book"/>
              </a:rPr>
              <a:t>will significantly impact the </a:t>
            </a:r>
            <a:r>
              <a:rPr lang="en-US" sz="2000" dirty="0" smtClean="0">
                <a:solidFill>
                  <a:schemeClr val="dk1"/>
                </a:solidFill>
                <a:latin typeface="Avenir Book"/>
                <a:cs typeface="Avenir Book"/>
              </a:rPr>
              <a:t>next legislative </a:t>
            </a:r>
            <a:r>
              <a:rPr lang="en-US" sz="2000" dirty="0" smtClean="0">
                <a:solidFill>
                  <a:schemeClr val="dk1"/>
                </a:solidFill>
                <a:latin typeface="Avenir Book"/>
                <a:cs typeface="Avenir Book"/>
              </a:rPr>
              <a:t>session. </a:t>
            </a:r>
          </a:p>
          <a:p>
            <a:pPr marL="285750" indent="-285750" algn="l">
              <a:buFont typeface="Arial"/>
              <a:buChar char="•"/>
            </a:pPr>
            <a:endParaRPr lang="en-US" sz="1600" dirty="0" smtClean="0">
              <a:solidFill>
                <a:schemeClr val="dk1"/>
              </a:solidFill>
              <a:latin typeface="Avenir Book"/>
              <a:cs typeface="Avenir Book"/>
            </a:endParaRPr>
          </a:p>
        </p:txBody>
      </p:sp>
      <p:sp>
        <p:nvSpPr>
          <p:cNvPr id="6" name="Title 1"/>
          <p:cNvSpPr txBox="1">
            <a:spLocks/>
          </p:cNvSpPr>
          <p:nvPr/>
        </p:nvSpPr>
        <p:spPr>
          <a:xfrm>
            <a:off x="2108220" y="310104"/>
            <a:ext cx="6200422" cy="12276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venir Book"/>
                <a:cs typeface="Avenir Book"/>
              </a:rPr>
              <a:t> Learn at Lunch</a:t>
            </a:r>
            <a:br>
              <a:rPr lang="en-US" sz="2000" b="1" dirty="0">
                <a:latin typeface="Avenir Book"/>
                <a:cs typeface="Avenir Book"/>
              </a:rPr>
            </a:br>
            <a:r>
              <a:rPr lang="en-US" sz="2000" b="1" dirty="0">
                <a:latin typeface="Avenir Book"/>
                <a:cs typeface="Avenir Book"/>
              </a:rPr>
              <a:t>Advancing 2018 Affordable </a:t>
            </a:r>
            <a:br>
              <a:rPr lang="en-US" sz="2000" b="1" dirty="0">
                <a:latin typeface="Avenir Book"/>
                <a:cs typeface="Avenir Book"/>
              </a:rPr>
            </a:br>
            <a:r>
              <a:rPr lang="en-US" sz="2000" b="1" dirty="0">
                <a:latin typeface="Avenir Book"/>
                <a:cs typeface="Avenir Book"/>
              </a:rPr>
              <a:t>Housing &amp; Homelessness policies </a:t>
            </a:r>
            <a:endParaRPr lang="en-US" sz="2000" b="1" dirty="0">
              <a:latin typeface="Avenir Book"/>
              <a:cs typeface="Avenir Book"/>
            </a:endParaRPr>
          </a:p>
        </p:txBody>
      </p:sp>
      <p:sp>
        <p:nvSpPr>
          <p:cNvPr id="2" name="Slide Number Placeholder 1"/>
          <p:cNvSpPr>
            <a:spLocks noGrp="1"/>
          </p:cNvSpPr>
          <p:nvPr>
            <p:ph type="sldNum" sz="quarter" idx="12"/>
          </p:nvPr>
        </p:nvSpPr>
        <p:spPr/>
        <p:txBody>
          <a:bodyPr/>
          <a:lstStyle/>
          <a:p>
            <a:fld id="{EF72F695-9E5C-2A46-B9FF-B19EAE0BC431}" type="slidenum">
              <a:rPr lang="en-US" smtClean="0"/>
              <a:t>4</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785983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b="1" dirty="0">
                <a:solidFill>
                  <a:schemeClr val="tx1"/>
                </a:solidFill>
                <a:latin typeface="Avenir Book"/>
                <a:cs typeface="Avenir Book"/>
              </a:rPr>
              <a:t>Secure significant funding </a:t>
            </a:r>
            <a:r>
              <a:rPr lang="en-US" b="1" dirty="0" smtClean="0">
                <a:solidFill>
                  <a:schemeClr val="tx1"/>
                </a:solidFill>
                <a:latin typeface="Avenir Book"/>
                <a:cs typeface="Avenir Book"/>
              </a:rPr>
              <a:t>for </a:t>
            </a:r>
            <a:r>
              <a:rPr lang="en-US" b="1" dirty="0">
                <a:solidFill>
                  <a:schemeClr val="tx1"/>
                </a:solidFill>
                <a:latin typeface="Avenir Book"/>
                <a:cs typeface="Avenir Book"/>
              </a:rPr>
              <a:t>the </a:t>
            </a:r>
            <a:endParaRPr lang="en-US" b="1" dirty="0" smtClean="0">
              <a:solidFill>
                <a:schemeClr val="tx1"/>
              </a:solidFill>
              <a:latin typeface="Avenir Book"/>
              <a:cs typeface="Avenir Book"/>
            </a:endParaRPr>
          </a:p>
          <a:p>
            <a:r>
              <a:rPr lang="en-US" b="1" dirty="0" smtClean="0">
                <a:solidFill>
                  <a:schemeClr val="tx1"/>
                </a:solidFill>
                <a:latin typeface="Avenir Book"/>
                <a:cs typeface="Avenir Book"/>
              </a:rPr>
              <a:t>Housing </a:t>
            </a:r>
            <a:r>
              <a:rPr lang="en-US" b="1" dirty="0">
                <a:solidFill>
                  <a:schemeClr val="tx1"/>
                </a:solidFill>
                <a:latin typeface="Avenir Book"/>
                <a:cs typeface="Avenir Book"/>
              </a:rPr>
              <a:t>Trust </a:t>
            </a:r>
            <a:r>
              <a:rPr lang="en-US" b="1" dirty="0" smtClean="0">
                <a:solidFill>
                  <a:schemeClr val="tx1"/>
                </a:solidFill>
                <a:latin typeface="Avenir Book"/>
                <a:cs typeface="Avenir Book"/>
              </a:rPr>
              <a:t>Fund</a:t>
            </a:r>
            <a:endParaRPr lang="en-US" b="1" dirty="0">
              <a:solidFill>
                <a:schemeClr val="tx1"/>
              </a:solidFill>
              <a:latin typeface="Avenir Book"/>
              <a:cs typeface="Avenir Book"/>
            </a:endParaRPr>
          </a:p>
          <a:p>
            <a:pPr algn="l"/>
            <a:r>
              <a:rPr lang="en-US" sz="2800" dirty="0">
                <a:solidFill>
                  <a:schemeClr val="tx1"/>
                </a:solidFill>
                <a:latin typeface="Avenir Book"/>
                <a:cs typeface="Avenir Book"/>
              </a:rPr>
              <a:t> 	</a:t>
            </a:r>
            <a:r>
              <a:rPr lang="en-US" sz="2800" dirty="0" smtClean="0">
                <a:solidFill>
                  <a:schemeClr val="tx1"/>
                </a:solidFill>
                <a:latin typeface="Avenir Book"/>
                <a:cs typeface="Avenir Book"/>
              </a:rPr>
              <a:t>		</a:t>
            </a:r>
            <a:r>
              <a:rPr lang="en-US" sz="2800" u="sng" dirty="0" smtClean="0">
                <a:solidFill>
                  <a:schemeClr val="tx1"/>
                </a:solidFill>
                <a:latin typeface="Avenir Book"/>
                <a:cs typeface="Avenir Book"/>
              </a:rPr>
              <a:t>											</a:t>
            </a:r>
            <a:r>
              <a:rPr lang="en-US" sz="2800" dirty="0" smtClean="0">
                <a:solidFill>
                  <a:schemeClr val="tx1"/>
                </a:solidFill>
                <a:latin typeface="Avenir Book"/>
                <a:cs typeface="Avenir Book"/>
              </a:rPr>
              <a:t/>
            </a:r>
            <a:br>
              <a:rPr lang="en-US" sz="2800" dirty="0" smtClean="0">
                <a:solidFill>
                  <a:schemeClr val="tx1"/>
                </a:solidFill>
                <a:latin typeface="Avenir Book"/>
                <a:cs typeface="Avenir Book"/>
              </a:rPr>
            </a:br>
            <a:endParaRPr lang="en-US" sz="2800" dirty="0">
              <a:solidFill>
                <a:schemeClr val="tx1"/>
              </a:solidFill>
              <a:latin typeface="Avenir Book"/>
              <a:cs typeface="Avenir Book"/>
            </a:endParaRPr>
          </a:p>
          <a:p>
            <a:pPr algn="l"/>
            <a:r>
              <a:rPr lang="en-US" sz="2800" dirty="0">
                <a:solidFill>
                  <a:schemeClr val="tx1"/>
                </a:solidFill>
                <a:latin typeface="Avenir Book"/>
                <a:cs typeface="Avenir Book"/>
              </a:rPr>
              <a:t>Pass a Capital Budget with at least $106 million for affordable housing, and increase biennial funding with a supplemental Capital Budget. </a:t>
            </a:r>
            <a:endParaRPr lang="en-US" sz="2800" dirty="0" smtClean="0">
              <a:solidFill>
                <a:schemeClr val="tx1"/>
              </a:solidFill>
              <a:latin typeface="Avenir Book"/>
              <a:cs typeface="Avenir Book"/>
            </a:endParaRPr>
          </a:p>
          <a:p>
            <a:pPr marL="457200" indent="-457200" algn="l">
              <a:buFont typeface="Arial"/>
              <a:buChar char="•"/>
            </a:pPr>
            <a:endParaRPr lang="en-US" sz="2800" dirty="0">
              <a:solidFill>
                <a:schemeClr val="tx1"/>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5</a:t>
            </a:fld>
            <a:endParaRPr lang="en-US"/>
          </a:p>
        </p:txBody>
      </p:sp>
      <p:sp>
        <p:nvSpPr>
          <p:cNvPr id="8" name="TextBox 7"/>
          <p:cNvSpPr txBox="1"/>
          <p:nvPr/>
        </p:nvSpPr>
        <p:spPr>
          <a:xfrm>
            <a:off x="3195070" y="584199"/>
            <a:ext cx="4850508"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3313046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8" name="Group 3737"/>
          <p:cNvGrpSpPr/>
          <p:nvPr/>
        </p:nvGrpSpPr>
        <p:grpSpPr>
          <a:xfrm>
            <a:off x="112719" y="991375"/>
            <a:ext cx="8677627" cy="5190190"/>
            <a:chOff x="-1489957" y="950319"/>
            <a:chExt cx="10667865" cy="6119277"/>
          </a:xfrm>
        </p:grpSpPr>
        <p:grpSp>
          <p:nvGrpSpPr>
            <p:cNvPr id="2" name="Group 6"/>
            <p:cNvGrpSpPr>
              <a:grpSpLocks/>
            </p:cNvGrpSpPr>
            <p:nvPr/>
          </p:nvGrpSpPr>
          <p:grpSpPr bwMode="auto">
            <a:xfrm>
              <a:off x="2362199" y="1533525"/>
              <a:ext cx="2332037" cy="614362"/>
              <a:chOff x="2518" y="1352"/>
              <a:chExt cx="1064" cy="273"/>
            </a:xfrm>
            <a:solidFill>
              <a:schemeClr val="accent1">
                <a:lumMod val="20000"/>
                <a:lumOff val="80000"/>
              </a:schemeClr>
            </a:solidFill>
          </p:grpSpPr>
          <p:sp>
            <p:nvSpPr>
              <p:cNvPr id="3079" name="Freeform 7"/>
              <p:cNvSpPr>
                <a:spLocks/>
              </p:cNvSpPr>
              <p:nvPr/>
            </p:nvSpPr>
            <p:spPr bwMode="auto">
              <a:xfrm>
                <a:off x="2518" y="1352"/>
                <a:ext cx="1064" cy="273"/>
              </a:xfrm>
              <a:custGeom>
                <a:avLst/>
                <a:gdLst/>
                <a:ahLst/>
                <a:cxnLst>
                  <a:cxn ang="0">
                    <a:pos x="311" y="479"/>
                  </a:cxn>
                  <a:cxn ang="0">
                    <a:pos x="227" y="392"/>
                  </a:cxn>
                  <a:cxn ang="0">
                    <a:pos x="198" y="412"/>
                  </a:cxn>
                  <a:cxn ang="0">
                    <a:pos x="160" y="364"/>
                  </a:cxn>
                  <a:cxn ang="0">
                    <a:pos x="160" y="325"/>
                  </a:cxn>
                  <a:cxn ang="0">
                    <a:pos x="122" y="344"/>
                  </a:cxn>
                  <a:cxn ang="0">
                    <a:pos x="103" y="392"/>
                  </a:cxn>
                  <a:cxn ang="0">
                    <a:pos x="65" y="392"/>
                  </a:cxn>
                  <a:cxn ang="0">
                    <a:pos x="38" y="325"/>
                  </a:cxn>
                  <a:cxn ang="0">
                    <a:pos x="65" y="296"/>
                  </a:cxn>
                  <a:cxn ang="0">
                    <a:pos x="56" y="249"/>
                  </a:cxn>
                  <a:cxn ang="0">
                    <a:pos x="0" y="249"/>
                  </a:cxn>
                  <a:cxn ang="0">
                    <a:pos x="122" y="210"/>
                  </a:cxn>
                  <a:cxn ang="0">
                    <a:pos x="132" y="296"/>
                  </a:cxn>
                  <a:cxn ang="0">
                    <a:pos x="160" y="239"/>
                  </a:cxn>
                  <a:cxn ang="0">
                    <a:pos x="198" y="296"/>
                  </a:cxn>
                  <a:cxn ang="0">
                    <a:pos x="254" y="296"/>
                  </a:cxn>
                  <a:cxn ang="0">
                    <a:pos x="227" y="143"/>
                  </a:cxn>
                  <a:cxn ang="0">
                    <a:pos x="160" y="114"/>
                  </a:cxn>
                  <a:cxn ang="0">
                    <a:pos x="292" y="143"/>
                  </a:cxn>
                  <a:cxn ang="0">
                    <a:pos x="311" y="66"/>
                  </a:cxn>
                  <a:cxn ang="0">
                    <a:pos x="254" y="19"/>
                  </a:cxn>
                  <a:cxn ang="0">
                    <a:pos x="2052" y="0"/>
                  </a:cxn>
                  <a:cxn ang="0">
                    <a:pos x="2024" y="48"/>
                  </a:cxn>
                  <a:cxn ang="0">
                    <a:pos x="2024" y="66"/>
                  </a:cxn>
                  <a:cxn ang="0">
                    <a:pos x="2071" y="114"/>
                  </a:cxn>
                  <a:cxn ang="0">
                    <a:pos x="2090" y="96"/>
                  </a:cxn>
                  <a:cxn ang="0">
                    <a:pos x="2119" y="114"/>
                  </a:cxn>
                  <a:cxn ang="0">
                    <a:pos x="2127" y="143"/>
                  </a:cxn>
                  <a:cxn ang="0">
                    <a:pos x="2119" y="191"/>
                  </a:cxn>
                  <a:cxn ang="0">
                    <a:pos x="2024" y="239"/>
                  </a:cxn>
                  <a:cxn ang="0">
                    <a:pos x="1986" y="210"/>
                  </a:cxn>
                  <a:cxn ang="0">
                    <a:pos x="1986" y="162"/>
                  </a:cxn>
                  <a:cxn ang="0">
                    <a:pos x="1957" y="162"/>
                  </a:cxn>
                  <a:cxn ang="0">
                    <a:pos x="1938" y="191"/>
                  </a:cxn>
                  <a:cxn ang="0">
                    <a:pos x="1844" y="210"/>
                  </a:cxn>
                  <a:cxn ang="0">
                    <a:pos x="1863" y="239"/>
                  </a:cxn>
                  <a:cxn ang="0">
                    <a:pos x="1759" y="249"/>
                  </a:cxn>
                  <a:cxn ang="0">
                    <a:pos x="1740" y="296"/>
                  </a:cxn>
                  <a:cxn ang="0">
                    <a:pos x="1768" y="344"/>
                  </a:cxn>
                  <a:cxn ang="0">
                    <a:pos x="1740" y="392"/>
                  </a:cxn>
                  <a:cxn ang="0">
                    <a:pos x="1768" y="479"/>
                  </a:cxn>
                  <a:cxn ang="0">
                    <a:pos x="1740" y="479"/>
                  </a:cxn>
                  <a:cxn ang="0">
                    <a:pos x="1721" y="527"/>
                  </a:cxn>
                  <a:cxn ang="0">
                    <a:pos x="1797" y="546"/>
                  </a:cxn>
                  <a:cxn ang="0">
                    <a:pos x="359" y="546"/>
                  </a:cxn>
                  <a:cxn ang="0">
                    <a:pos x="311" y="479"/>
                  </a:cxn>
                </a:cxnLst>
                <a:rect l="0" t="0" r="r" b="b"/>
                <a:pathLst>
                  <a:path w="2127" h="546">
                    <a:moveTo>
                      <a:pt x="311" y="479"/>
                    </a:moveTo>
                    <a:lnTo>
                      <a:pt x="227" y="392"/>
                    </a:lnTo>
                    <a:lnTo>
                      <a:pt x="198" y="412"/>
                    </a:lnTo>
                    <a:lnTo>
                      <a:pt x="160" y="364"/>
                    </a:lnTo>
                    <a:lnTo>
                      <a:pt x="160" y="325"/>
                    </a:lnTo>
                    <a:lnTo>
                      <a:pt x="122" y="344"/>
                    </a:lnTo>
                    <a:lnTo>
                      <a:pt x="103" y="392"/>
                    </a:lnTo>
                    <a:lnTo>
                      <a:pt x="65" y="392"/>
                    </a:lnTo>
                    <a:lnTo>
                      <a:pt x="38" y="325"/>
                    </a:lnTo>
                    <a:lnTo>
                      <a:pt x="65" y="296"/>
                    </a:lnTo>
                    <a:lnTo>
                      <a:pt x="56" y="249"/>
                    </a:lnTo>
                    <a:lnTo>
                      <a:pt x="0" y="249"/>
                    </a:lnTo>
                    <a:lnTo>
                      <a:pt x="122" y="210"/>
                    </a:lnTo>
                    <a:lnTo>
                      <a:pt x="132" y="296"/>
                    </a:lnTo>
                    <a:lnTo>
                      <a:pt x="160" y="239"/>
                    </a:lnTo>
                    <a:lnTo>
                      <a:pt x="198" y="296"/>
                    </a:lnTo>
                    <a:lnTo>
                      <a:pt x="254" y="296"/>
                    </a:lnTo>
                    <a:lnTo>
                      <a:pt x="227" y="143"/>
                    </a:lnTo>
                    <a:lnTo>
                      <a:pt x="160" y="114"/>
                    </a:lnTo>
                    <a:lnTo>
                      <a:pt x="292" y="143"/>
                    </a:lnTo>
                    <a:lnTo>
                      <a:pt x="311" y="66"/>
                    </a:lnTo>
                    <a:lnTo>
                      <a:pt x="254" y="19"/>
                    </a:lnTo>
                    <a:lnTo>
                      <a:pt x="2052" y="0"/>
                    </a:lnTo>
                    <a:lnTo>
                      <a:pt x="2024" y="48"/>
                    </a:lnTo>
                    <a:lnTo>
                      <a:pt x="2024" y="66"/>
                    </a:lnTo>
                    <a:lnTo>
                      <a:pt x="2071" y="114"/>
                    </a:lnTo>
                    <a:lnTo>
                      <a:pt x="2090" y="96"/>
                    </a:lnTo>
                    <a:lnTo>
                      <a:pt x="2119" y="114"/>
                    </a:lnTo>
                    <a:lnTo>
                      <a:pt x="2127" y="143"/>
                    </a:lnTo>
                    <a:lnTo>
                      <a:pt x="2119" y="191"/>
                    </a:lnTo>
                    <a:lnTo>
                      <a:pt x="2024" y="239"/>
                    </a:lnTo>
                    <a:lnTo>
                      <a:pt x="1986" y="210"/>
                    </a:lnTo>
                    <a:lnTo>
                      <a:pt x="1986" y="162"/>
                    </a:lnTo>
                    <a:lnTo>
                      <a:pt x="1957" y="162"/>
                    </a:lnTo>
                    <a:lnTo>
                      <a:pt x="1938" y="191"/>
                    </a:lnTo>
                    <a:lnTo>
                      <a:pt x="1844" y="210"/>
                    </a:lnTo>
                    <a:lnTo>
                      <a:pt x="1863" y="239"/>
                    </a:lnTo>
                    <a:lnTo>
                      <a:pt x="1759" y="249"/>
                    </a:lnTo>
                    <a:lnTo>
                      <a:pt x="1740" y="296"/>
                    </a:lnTo>
                    <a:lnTo>
                      <a:pt x="1768" y="344"/>
                    </a:lnTo>
                    <a:lnTo>
                      <a:pt x="1740" y="392"/>
                    </a:lnTo>
                    <a:lnTo>
                      <a:pt x="1768" y="479"/>
                    </a:lnTo>
                    <a:lnTo>
                      <a:pt x="1740" y="479"/>
                    </a:lnTo>
                    <a:lnTo>
                      <a:pt x="1721" y="527"/>
                    </a:lnTo>
                    <a:lnTo>
                      <a:pt x="1797" y="546"/>
                    </a:lnTo>
                    <a:lnTo>
                      <a:pt x="359" y="546"/>
                    </a:lnTo>
                    <a:lnTo>
                      <a:pt x="311" y="47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 name="Group 8"/>
              <p:cNvGrpSpPr>
                <a:grpSpLocks/>
              </p:cNvGrpSpPr>
              <p:nvPr/>
            </p:nvGrpSpPr>
            <p:grpSpPr bwMode="auto">
              <a:xfrm>
                <a:off x="2518" y="1352"/>
                <a:ext cx="1064" cy="273"/>
                <a:chOff x="2518" y="1352"/>
                <a:chExt cx="1064" cy="273"/>
              </a:xfrm>
              <a:grpFill/>
            </p:grpSpPr>
            <p:sp>
              <p:nvSpPr>
                <p:cNvPr id="3081" name="Freeform 9"/>
                <p:cNvSpPr>
                  <a:spLocks/>
                </p:cNvSpPr>
                <p:nvPr/>
              </p:nvSpPr>
              <p:spPr bwMode="auto">
                <a:xfrm>
                  <a:off x="2518" y="1352"/>
                  <a:ext cx="1064" cy="273"/>
                </a:xfrm>
                <a:custGeom>
                  <a:avLst/>
                  <a:gdLst/>
                  <a:ahLst/>
                  <a:cxnLst>
                    <a:cxn ang="0">
                      <a:pos x="311" y="479"/>
                    </a:cxn>
                    <a:cxn ang="0">
                      <a:pos x="227" y="392"/>
                    </a:cxn>
                    <a:cxn ang="0">
                      <a:pos x="198" y="412"/>
                    </a:cxn>
                    <a:cxn ang="0">
                      <a:pos x="160" y="364"/>
                    </a:cxn>
                    <a:cxn ang="0">
                      <a:pos x="160" y="325"/>
                    </a:cxn>
                    <a:cxn ang="0">
                      <a:pos x="122" y="344"/>
                    </a:cxn>
                    <a:cxn ang="0">
                      <a:pos x="103" y="392"/>
                    </a:cxn>
                    <a:cxn ang="0">
                      <a:pos x="65" y="392"/>
                    </a:cxn>
                    <a:cxn ang="0">
                      <a:pos x="38" y="325"/>
                    </a:cxn>
                    <a:cxn ang="0">
                      <a:pos x="65" y="296"/>
                    </a:cxn>
                    <a:cxn ang="0">
                      <a:pos x="56" y="249"/>
                    </a:cxn>
                    <a:cxn ang="0">
                      <a:pos x="0" y="249"/>
                    </a:cxn>
                    <a:cxn ang="0">
                      <a:pos x="122" y="210"/>
                    </a:cxn>
                    <a:cxn ang="0">
                      <a:pos x="132" y="296"/>
                    </a:cxn>
                    <a:cxn ang="0">
                      <a:pos x="160" y="239"/>
                    </a:cxn>
                    <a:cxn ang="0">
                      <a:pos x="198" y="296"/>
                    </a:cxn>
                    <a:cxn ang="0">
                      <a:pos x="254" y="296"/>
                    </a:cxn>
                    <a:cxn ang="0">
                      <a:pos x="227" y="143"/>
                    </a:cxn>
                    <a:cxn ang="0">
                      <a:pos x="160" y="114"/>
                    </a:cxn>
                    <a:cxn ang="0">
                      <a:pos x="292" y="143"/>
                    </a:cxn>
                    <a:cxn ang="0">
                      <a:pos x="311" y="66"/>
                    </a:cxn>
                    <a:cxn ang="0">
                      <a:pos x="254" y="19"/>
                    </a:cxn>
                    <a:cxn ang="0">
                      <a:pos x="2052" y="0"/>
                    </a:cxn>
                    <a:cxn ang="0">
                      <a:pos x="2024" y="48"/>
                    </a:cxn>
                    <a:cxn ang="0">
                      <a:pos x="2024" y="66"/>
                    </a:cxn>
                    <a:cxn ang="0">
                      <a:pos x="2071" y="114"/>
                    </a:cxn>
                    <a:cxn ang="0">
                      <a:pos x="2090" y="96"/>
                    </a:cxn>
                    <a:cxn ang="0">
                      <a:pos x="2119" y="114"/>
                    </a:cxn>
                    <a:cxn ang="0">
                      <a:pos x="2127" y="143"/>
                    </a:cxn>
                    <a:cxn ang="0">
                      <a:pos x="2119" y="191"/>
                    </a:cxn>
                    <a:cxn ang="0">
                      <a:pos x="2024" y="239"/>
                    </a:cxn>
                    <a:cxn ang="0">
                      <a:pos x="1986" y="210"/>
                    </a:cxn>
                    <a:cxn ang="0">
                      <a:pos x="1986" y="162"/>
                    </a:cxn>
                    <a:cxn ang="0">
                      <a:pos x="1957" y="162"/>
                    </a:cxn>
                    <a:cxn ang="0">
                      <a:pos x="1938" y="191"/>
                    </a:cxn>
                    <a:cxn ang="0">
                      <a:pos x="1844" y="210"/>
                    </a:cxn>
                    <a:cxn ang="0">
                      <a:pos x="1863" y="239"/>
                    </a:cxn>
                    <a:cxn ang="0">
                      <a:pos x="1759" y="249"/>
                    </a:cxn>
                    <a:cxn ang="0">
                      <a:pos x="1740" y="296"/>
                    </a:cxn>
                    <a:cxn ang="0">
                      <a:pos x="1768" y="344"/>
                    </a:cxn>
                    <a:cxn ang="0">
                      <a:pos x="1740" y="392"/>
                    </a:cxn>
                    <a:cxn ang="0">
                      <a:pos x="1768" y="479"/>
                    </a:cxn>
                    <a:cxn ang="0">
                      <a:pos x="1740" y="479"/>
                    </a:cxn>
                    <a:cxn ang="0">
                      <a:pos x="1721" y="527"/>
                    </a:cxn>
                    <a:cxn ang="0">
                      <a:pos x="1797" y="546"/>
                    </a:cxn>
                    <a:cxn ang="0">
                      <a:pos x="359" y="546"/>
                    </a:cxn>
                    <a:cxn ang="0">
                      <a:pos x="311" y="479"/>
                    </a:cxn>
                  </a:cxnLst>
                  <a:rect l="0" t="0" r="r" b="b"/>
                  <a:pathLst>
                    <a:path w="2127" h="546">
                      <a:moveTo>
                        <a:pt x="311" y="479"/>
                      </a:moveTo>
                      <a:lnTo>
                        <a:pt x="227" y="392"/>
                      </a:lnTo>
                      <a:lnTo>
                        <a:pt x="198" y="412"/>
                      </a:lnTo>
                      <a:lnTo>
                        <a:pt x="160" y="364"/>
                      </a:lnTo>
                      <a:lnTo>
                        <a:pt x="160" y="325"/>
                      </a:lnTo>
                      <a:lnTo>
                        <a:pt x="122" y="344"/>
                      </a:lnTo>
                      <a:lnTo>
                        <a:pt x="103" y="392"/>
                      </a:lnTo>
                      <a:lnTo>
                        <a:pt x="65" y="392"/>
                      </a:lnTo>
                      <a:lnTo>
                        <a:pt x="38" y="325"/>
                      </a:lnTo>
                      <a:lnTo>
                        <a:pt x="65" y="296"/>
                      </a:lnTo>
                      <a:lnTo>
                        <a:pt x="56" y="249"/>
                      </a:lnTo>
                      <a:lnTo>
                        <a:pt x="0" y="249"/>
                      </a:lnTo>
                      <a:lnTo>
                        <a:pt x="122" y="210"/>
                      </a:lnTo>
                      <a:lnTo>
                        <a:pt x="132" y="296"/>
                      </a:lnTo>
                      <a:lnTo>
                        <a:pt x="160" y="239"/>
                      </a:lnTo>
                      <a:lnTo>
                        <a:pt x="198" y="296"/>
                      </a:lnTo>
                      <a:lnTo>
                        <a:pt x="254" y="296"/>
                      </a:lnTo>
                      <a:lnTo>
                        <a:pt x="227" y="143"/>
                      </a:lnTo>
                      <a:lnTo>
                        <a:pt x="160" y="114"/>
                      </a:lnTo>
                      <a:lnTo>
                        <a:pt x="292" y="143"/>
                      </a:lnTo>
                      <a:lnTo>
                        <a:pt x="311" y="66"/>
                      </a:lnTo>
                      <a:lnTo>
                        <a:pt x="254" y="19"/>
                      </a:lnTo>
                      <a:lnTo>
                        <a:pt x="2052" y="0"/>
                      </a:lnTo>
                      <a:lnTo>
                        <a:pt x="2024" y="48"/>
                      </a:lnTo>
                      <a:lnTo>
                        <a:pt x="2024" y="66"/>
                      </a:lnTo>
                      <a:lnTo>
                        <a:pt x="2071" y="114"/>
                      </a:lnTo>
                      <a:lnTo>
                        <a:pt x="2090" y="96"/>
                      </a:lnTo>
                      <a:lnTo>
                        <a:pt x="2119" y="114"/>
                      </a:lnTo>
                      <a:lnTo>
                        <a:pt x="2127" y="143"/>
                      </a:lnTo>
                      <a:lnTo>
                        <a:pt x="2119" y="191"/>
                      </a:lnTo>
                      <a:lnTo>
                        <a:pt x="2024" y="239"/>
                      </a:lnTo>
                      <a:lnTo>
                        <a:pt x="1986" y="210"/>
                      </a:lnTo>
                      <a:lnTo>
                        <a:pt x="1986" y="162"/>
                      </a:lnTo>
                      <a:lnTo>
                        <a:pt x="1957" y="162"/>
                      </a:lnTo>
                      <a:lnTo>
                        <a:pt x="1938" y="191"/>
                      </a:lnTo>
                      <a:lnTo>
                        <a:pt x="1844" y="210"/>
                      </a:lnTo>
                      <a:lnTo>
                        <a:pt x="1863" y="239"/>
                      </a:lnTo>
                      <a:lnTo>
                        <a:pt x="1759" y="249"/>
                      </a:lnTo>
                      <a:lnTo>
                        <a:pt x="1740" y="296"/>
                      </a:lnTo>
                      <a:lnTo>
                        <a:pt x="1768" y="344"/>
                      </a:lnTo>
                      <a:lnTo>
                        <a:pt x="1740" y="392"/>
                      </a:lnTo>
                      <a:lnTo>
                        <a:pt x="1768" y="479"/>
                      </a:lnTo>
                      <a:lnTo>
                        <a:pt x="1740" y="479"/>
                      </a:lnTo>
                      <a:lnTo>
                        <a:pt x="1721" y="527"/>
                      </a:lnTo>
                      <a:lnTo>
                        <a:pt x="1797" y="546"/>
                      </a:lnTo>
                      <a:lnTo>
                        <a:pt x="359" y="546"/>
                      </a:lnTo>
                      <a:lnTo>
                        <a:pt x="311" y="47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082" name="Freeform 10"/>
                <p:cNvSpPr>
                  <a:spLocks/>
                </p:cNvSpPr>
                <p:nvPr/>
              </p:nvSpPr>
              <p:spPr bwMode="auto">
                <a:xfrm>
                  <a:off x="2518" y="1352"/>
                  <a:ext cx="1064" cy="273"/>
                </a:xfrm>
                <a:custGeom>
                  <a:avLst/>
                  <a:gdLst/>
                  <a:ahLst/>
                  <a:cxnLst>
                    <a:cxn ang="0">
                      <a:pos x="311" y="479"/>
                    </a:cxn>
                    <a:cxn ang="0">
                      <a:pos x="227" y="392"/>
                    </a:cxn>
                    <a:cxn ang="0">
                      <a:pos x="198" y="412"/>
                    </a:cxn>
                    <a:cxn ang="0">
                      <a:pos x="160" y="364"/>
                    </a:cxn>
                    <a:cxn ang="0">
                      <a:pos x="160" y="325"/>
                    </a:cxn>
                    <a:cxn ang="0">
                      <a:pos x="122" y="344"/>
                    </a:cxn>
                    <a:cxn ang="0">
                      <a:pos x="103" y="392"/>
                    </a:cxn>
                    <a:cxn ang="0">
                      <a:pos x="65" y="392"/>
                    </a:cxn>
                    <a:cxn ang="0">
                      <a:pos x="38" y="325"/>
                    </a:cxn>
                    <a:cxn ang="0">
                      <a:pos x="65" y="296"/>
                    </a:cxn>
                    <a:cxn ang="0">
                      <a:pos x="56" y="249"/>
                    </a:cxn>
                    <a:cxn ang="0">
                      <a:pos x="0" y="249"/>
                    </a:cxn>
                    <a:cxn ang="0">
                      <a:pos x="122" y="210"/>
                    </a:cxn>
                    <a:cxn ang="0">
                      <a:pos x="132" y="296"/>
                    </a:cxn>
                    <a:cxn ang="0">
                      <a:pos x="160" y="239"/>
                    </a:cxn>
                    <a:cxn ang="0">
                      <a:pos x="198" y="296"/>
                    </a:cxn>
                    <a:cxn ang="0">
                      <a:pos x="254" y="296"/>
                    </a:cxn>
                    <a:cxn ang="0">
                      <a:pos x="227" y="143"/>
                    </a:cxn>
                    <a:cxn ang="0">
                      <a:pos x="160" y="114"/>
                    </a:cxn>
                    <a:cxn ang="0">
                      <a:pos x="292" y="143"/>
                    </a:cxn>
                    <a:cxn ang="0">
                      <a:pos x="311" y="66"/>
                    </a:cxn>
                    <a:cxn ang="0">
                      <a:pos x="254" y="19"/>
                    </a:cxn>
                    <a:cxn ang="0">
                      <a:pos x="2052" y="0"/>
                    </a:cxn>
                    <a:cxn ang="0">
                      <a:pos x="2024" y="48"/>
                    </a:cxn>
                    <a:cxn ang="0">
                      <a:pos x="2024" y="66"/>
                    </a:cxn>
                    <a:cxn ang="0">
                      <a:pos x="2071" y="114"/>
                    </a:cxn>
                    <a:cxn ang="0">
                      <a:pos x="2090" y="96"/>
                    </a:cxn>
                    <a:cxn ang="0">
                      <a:pos x="2119" y="114"/>
                    </a:cxn>
                    <a:cxn ang="0">
                      <a:pos x="2127" y="143"/>
                    </a:cxn>
                    <a:cxn ang="0">
                      <a:pos x="2119" y="191"/>
                    </a:cxn>
                    <a:cxn ang="0">
                      <a:pos x="2024" y="239"/>
                    </a:cxn>
                    <a:cxn ang="0">
                      <a:pos x="1986" y="210"/>
                    </a:cxn>
                    <a:cxn ang="0">
                      <a:pos x="1986" y="162"/>
                    </a:cxn>
                    <a:cxn ang="0">
                      <a:pos x="1957" y="162"/>
                    </a:cxn>
                    <a:cxn ang="0">
                      <a:pos x="1938" y="191"/>
                    </a:cxn>
                    <a:cxn ang="0">
                      <a:pos x="1844" y="210"/>
                    </a:cxn>
                    <a:cxn ang="0">
                      <a:pos x="1863" y="239"/>
                    </a:cxn>
                    <a:cxn ang="0">
                      <a:pos x="1759" y="249"/>
                    </a:cxn>
                    <a:cxn ang="0">
                      <a:pos x="1740" y="296"/>
                    </a:cxn>
                    <a:cxn ang="0">
                      <a:pos x="1768" y="344"/>
                    </a:cxn>
                    <a:cxn ang="0">
                      <a:pos x="1740" y="392"/>
                    </a:cxn>
                    <a:cxn ang="0">
                      <a:pos x="1768" y="479"/>
                    </a:cxn>
                    <a:cxn ang="0">
                      <a:pos x="1740" y="479"/>
                    </a:cxn>
                    <a:cxn ang="0">
                      <a:pos x="1721" y="527"/>
                    </a:cxn>
                    <a:cxn ang="0">
                      <a:pos x="1797" y="546"/>
                    </a:cxn>
                    <a:cxn ang="0">
                      <a:pos x="359" y="546"/>
                    </a:cxn>
                    <a:cxn ang="0">
                      <a:pos x="311" y="479"/>
                    </a:cxn>
                  </a:cxnLst>
                  <a:rect l="0" t="0" r="r" b="b"/>
                  <a:pathLst>
                    <a:path w="2127" h="546">
                      <a:moveTo>
                        <a:pt x="311" y="479"/>
                      </a:moveTo>
                      <a:lnTo>
                        <a:pt x="227" y="392"/>
                      </a:lnTo>
                      <a:lnTo>
                        <a:pt x="198" y="412"/>
                      </a:lnTo>
                      <a:lnTo>
                        <a:pt x="160" y="364"/>
                      </a:lnTo>
                      <a:lnTo>
                        <a:pt x="160" y="325"/>
                      </a:lnTo>
                      <a:lnTo>
                        <a:pt x="122" y="344"/>
                      </a:lnTo>
                      <a:lnTo>
                        <a:pt x="103" y="392"/>
                      </a:lnTo>
                      <a:lnTo>
                        <a:pt x="65" y="392"/>
                      </a:lnTo>
                      <a:lnTo>
                        <a:pt x="38" y="325"/>
                      </a:lnTo>
                      <a:lnTo>
                        <a:pt x="65" y="296"/>
                      </a:lnTo>
                      <a:lnTo>
                        <a:pt x="56" y="249"/>
                      </a:lnTo>
                      <a:lnTo>
                        <a:pt x="0" y="249"/>
                      </a:lnTo>
                      <a:lnTo>
                        <a:pt x="122" y="210"/>
                      </a:lnTo>
                      <a:lnTo>
                        <a:pt x="132" y="296"/>
                      </a:lnTo>
                      <a:lnTo>
                        <a:pt x="160" y="239"/>
                      </a:lnTo>
                      <a:lnTo>
                        <a:pt x="198" y="296"/>
                      </a:lnTo>
                      <a:lnTo>
                        <a:pt x="254" y="296"/>
                      </a:lnTo>
                      <a:lnTo>
                        <a:pt x="227" y="143"/>
                      </a:lnTo>
                      <a:lnTo>
                        <a:pt x="160" y="114"/>
                      </a:lnTo>
                      <a:lnTo>
                        <a:pt x="292" y="143"/>
                      </a:lnTo>
                      <a:lnTo>
                        <a:pt x="311" y="66"/>
                      </a:lnTo>
                      <a:lnTo>
                        <a:pt x="254" y="19"/>
                      </a:lnTo>
                      <a:lnTo>
                        <a:pt x="2052" y="0"/>
                      </a:lnTo>
                      <a:lnTo>
                        <a:pt x="2024" y="48"/>
                      </a:lnTo>
                      <a:lnTo>
                        <a:pt x="2024" y="66"/>
                      </a:lnTo>
                      <a:lnTo>
                        <a:pt x="2071" y="114"/>
                      </a:lnTo>
                      <a:lnTo>
                        <a:pt x="2090" y="96"/>
                      </a:lnTo>
                      <a:lnTo>
                        <a:pt x="2119" y="114"/>
                      </a:lnTo>
                      <a:lnTo>
                        <a:pt x="2127" y="143"/>
                      </a:lnTo>
                      <a:lnTo>
                        <a:pt x="2119" y="191"/>
                      </a:lnTo>
                      <a:lnTo>
                        <a:pt x="2024" y="239"/>
                      </a:lnTo>
                      <a:lnTo>
                        <a:pt x="1986" y="210"/>
                      </a:lnTo>
                      <a:lnTo>
                        <a:pt x="1986" y="162"/>
                      </a:lnTo>
                      <a:lnTo>
                        <a:pt x="1957" y="162"/>
                      </a:lnTo>
                      <a:lnTo>
                        <a:pt x="1938" y="191"/>
                      </a:lnTo>
                      <a:lnTo>
                        <a:pt x="1844" y="210"/>
                      </a:lnTo>
                      <a:lnTo>
                        <a:pt x="1863" y="239"/>
                      </a:lnTo>
                      <a:lnTo>
                        <a:pt x="1759" y="249"/>
                      </a:lnTo>
                      <a:lnTo>
                        <a:pt x="1740" y="296"/>
                      </a:lnTo>
                      <a:lnTo>
                        <a:pt x="1768" y="344"/>
                      </a:lnTo>
                      <a:lnTo>
                        <a:pt x="1740" y="392"/>
                      </a:lnTo>
                      <a:lnTo>
                        <a:pt x="1768" y="479"/>
                      </a:lnTo>
                      <a:lnTo>
                        <a:pt x="1740" y="479"/>
                      </a:lnTo>
                      <a:lnTo>
                        <a:pt x="1721" y="527"/>
                      </a:lnTo>
                      <a:lnTo>
                        <a:pt x="1797" y="546"/>
                      </a:lnTo>
                      <a:lnTo>
                        <a:pt x="359" y="546"/>
                      </a:lnTo>
                      <a:lnTo>
                        <a:pt x="311" y="479"/>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4" name="Group 11"/>
            <p:cNvGrpSpPr>
              <a:grpSpLocks/>
            </p:cNvGrpSpPr>
            <p:nvPr/>
          </p:nvGrpSpPr>
          <p:grpSpPr bwMode="auto">
            <a:xfrm>
              <a:off x="2235199" y="954088"/>
              <a:ext cx="2501900" cy="601662"/>
              <a:chOff x="2460" y="1094"/>
              <a:chExt cx="1141" cy="268"/>
            </a:xfrm>
            <a:solidFill>
              <a:schemeClr val="accent1">
                <a:lumMod val="20000"/>
                <a:lumOff val="80000"/>
              </a:schemeClr>
            </a:solidFill>
          </p:grpSpPr>
          <p:sp>
            <p:nvSpPr>
              <p:cNvPr id="3084" name="Freeform 12"/>
              <p:cNvSpPr>
                <a:spLocks/>
              </p:cNvSpPr>
              <p:nvPr/>
            </p:nvSpPr>
            <p:spPr bwMode="auto">
              <a:xfrm>
                <a:off x="2460" y="1094"/>
                <a:ext cx="1141" cy="268"/>
              </a:xfrm>
              <a:custGeom>
                <a:avLst/>
                <a:gdLst/>
                <a:ahLst/>
                <a:cxnLst>
                  <a:cxn ang="0">
                    <a:pos x="359" y="499"/>
                  </a:cxn>
                  <a:cxn ang="0">
                    <a:pos x="369" y="479"/>
                  </a:cxn>
                  <a:cxn ang="0">
                    <a:pos x="340" y="412"/>
                  </a:cxn>
                  <a:cxn ang="0">
                    <a:pos x="369" y="384"/>
                  </a:cxn>
                  <a:cxn ang="0">
                    <a:pos x="359" y="364"/>
                  </a:cxn>
                  <a:cxn ang="0">
                    <a:pos x="332" y="336"/>
                  </a:cxn>
                  <a:cxn ang="0">
                    <a:pos x="265" y="336"/>
                  </a:cxn>
                  <a:cxn ang="0">
                    <a:pos x="199" y="412"/>
                  </a:cxn>
                  <a:cxn ang="0">
                    <a:pos x="180" y="384"/>
                  </a:cxn>
                  <a:cxn ang="0">
                    <a:pos x="218" y="316"/>
                  </a:cxn>
                  <a:cxn ang="0">
                    <a:pos x="151" y="288"/>
                  </a:cxn>
                  <a:cxn ang="0">
                    <a:pos x="151" y="316"/>
                  </a:cxn>
                  <a:cxn ang="0">
                    <a:pos x="113" y="316"/>
                  </a:cxn>
                  <a:cxn ang="0">
                    <a:pos x="113" y="230"/>
                  </a:cxn>
                  <a:cxn ang="0">
                    <a:pos x="38" y="182"/>
                  </a:cxn>
                  <a:cxn ang="0">
                    <a:pos x="95" y="134"/>
                  </a:cxn>
                  <a:cxn ang="0">
                    <a:pos x="95" y="86"/>
                  </a:cxn>
                  <a:cxn ang="0">
                    <a:pos x="0" y="86"/>
                  </a:cxn>
                  <a:cxn ang="0">
                    <a:pos x="76" y="0"/>
                  </a:cxn>
                  <a:cxn ang="0">
                    <a:pos x="2073" y="0"/>
                  </a:cxn>
                  <a:cxn ang="0">
                    <a:pos x="2044" y="38"/>
                  </a:cxn>
                  <a:cxn ang="0">
                    <a:pos x="2082" y="86"/>
                  </a:cxn>
                  <a:cxn ang="0">
                    <a:pos x="2139" y="59"/>
                  </a:cxn>
                  <a:cxn ang="0">
                    <a:pos x="2168" y="86"/>
                  </a:cxn>
                  <a:cxn ang="0">
                    <a:pos x="2168" y="182"/>
                  </a:cxn>
                  <a:cxn ang="0">
                    <a:pos x="2206" y="230"/>
                  </a:cxn>
                  <a:cxn ang="0">
                    <a:pos x="2206" y="316"/>
                  </a:cxn>
                  <a:cxn ang="0">
                    <a:pos x="2281" y="412"/>
                  </a:cxn>
                  <a:cxn ang="0">
                    <a:pos x="2263" y="451"/>
                  </a:cxn>
                  <a:cxn ang="0">
                    <a:pos x="2234" y="451"/>
                  </a:cxn>
                  <a:cxn ang="0">
                    <a:pos x="2215" y="499"/>
                  </a:cxn>
                  <a:cxn ang="0">
                    <a:pos x="2168" y="518"/>
                  </a:cxn>
                  <a:cxn ang="0">
                    <a:pos x="369" y="537"/>
                  </a:cxn>
                  <a:cxn ang="0">
                    <a:pos x="359" y="499"/>
                  </a:cxn>
                </a:cxnLst>
                <a:rect l="0" t="0" r="r" b="b"/>
                <a:pathLst>
                  <a:path w="2281" h="537">
                    <a:moveTo>
                      <a:pt x="359" y="499"/>
                    </a:moveTo>
                    <a:lnTo>
                      <a:pt x="369" y="479"/>
                    </a:lnTo>
                    <a:lnTo>
                      <a:pt x="340" y="412"/>
                    </a:lnTo>
                    <a:lnTo>
                      <a:pt x="369" y="384"/>
                    </a:lnTo>
                    <a:lnTo>
                      <a:pt x="359" y="364"/>
                    </a:lnTo>
                    <a:lnTo>
                      <a:pt x="332" y="336"/>
                    </a:lnTo>
                    <a:lnTo>
                      <a:pt x="265" y="336"/>
                    </a:lnTo>
                    <a:lnTo>
                      <a:pt x="199" y="412"/>
                    </a:lnTo>
                    <a:lnTo>
                      <a:pt x="180" y="384"/>
                    </a:lnTo>
                    <a:lnTo>
                      <a:pt x="218" y="316"/>
                    </a:lnTo>
                    <a:lnTo>
                      <a:pt x="151" y="288"/>
                    </a:lnTo>
                    <a:lnTo>
                      <a:pt x="151" y="316"/>
                    </a:lnTo>
                    <a:lnTo>
                      <a:pt x="113" y="316"/>
                    </a:lnTo>
                    <a:lnTo>
                      <a:pt x="113" y="230"/>
                    </a:lnTo>
                    <a:lnTo>
                      <a:pt x="38" y="182"/>
                    </a:lnTo>
                    <a:lnTo>
                      <a:pt x="95" y="134"/>
                    </a:lnTo>
                    <a:lnTo>
                      <a:pt x="95" y="86"/>
                    </a:lnTo>
                    <a:lnTo>
                      <a:pt x="0" y="86"/>
                    </a:lnTo>
                    <a:lnTo>
                      <a:pt x="76" y="0"/>
                    </a:lnTo>
                    <a:lnTo>
                      <a:pt x="2073" y="0"/>
                    </a:lnTo>
                    <a:lnTo>
                      <a:pt x="2044" y="38"/>
                    </a:lnTo>
                    <a:lnTo>
                      <a:pt x="2082" y="86"/>
                    </a:lnTo>
                    <a:lnTo>
                      <a:pt x="2139" y="59"/>
                    </a:lnTo>
                    <a:lnTo>
                      <a:pt x="2168" y="86"/>
                    </a:lnTo>
                    <a:lnTo>
                      <a:pt x="2168" y="182"/>
                    </a:lnTo>
                    <a:lnTo>
                      <a:pt x="2206" y="230"/>
                    </a:lnTo>
                    <a:lnTo>
                      <a:pt x="2206" y="316"/>
                    </a:lnTo>
                    <a:lnTo>
                      <a:pt x="2281" y="412"/>
                    </a:lnTo>
                    <a:lnTo>
                      <a:pt x="2263" y="451"/>
                    </a:lnTo>
                    <a:lnTo>
                      <a:pt x="2234" y="451"/>
                    </a:lnTo>
                    <a:lnTo>
                      <a:pt x="2215" y="499"/>
                    </a:lnTo>
                    <a:lnTo>
                      <a:pt x="2168" y="518"/>
                    </a:lnTo>
                    <a:lnTo>
                      <a:pt x="369" y="537"/>
                    </a:lnTo>
                    <a:lnTo>
                      <a:pt x="359" y="49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5" name="Group 13"/>
              <p:cNvGrpSpPr>
                <a:grpSpLocks/>
              </p:cNvGrpSpPr>
              <p:nvPr/>
            </p:nvGrpSpPr>
            <p:grpSpPr bwMode="auto">
              <a:xfrm>
                <a:off x="2460" y="1094"/>
                <a:ext cx="1141" cy="268"/>
                <a:chOff x="2460" y="1094"/>
                <a:chExt cx="1141" cy="268"/>
              </a:xfrm>
              <a:grpFill/>
            </p:grpSpPr>
            <p:sp>
              <p:nvSpPr>
                <p:cNvPr id="3086" name="Freeform 14"/>
                <p:cNvSpPr>
                  <a:spLocks/>
                </p:cNvSpPr>
                <p:nvPr/>
              </p:nvSpPr>
              <p:spPr bwMode="auto">
                <a:xfrm>
                  <a:off x="2460" y="1094"/>
                  <a:ext cx="1141" cy="268"/>
                </a:xfrm>
                <a:custGeom>
                  <a:avLst/>
                  <a:gdLst/>
                  <a:ahLst/>
                  <a:cxnLst>
                    <a:cxn ang="0">
                      <a:pos x="359" y="499"/>
                    </a:cxn>
                    <a:cxn ang="0">
                      <a:pos x="369" y="479"/>
                    </a:cxn>
                    <a:cxn ang="0">
                      <a:pos x="340" y="412"/>
                    </a:cxn>
                    <a:cxn ang="0">
                      <a:pos x="369" y="384"/>
                    </a:cxn>
                    <a:cxn ang="0">
                      <a:pos x="359" y="364"/>
                    </a:cxn>
                    <a:cxn ang="0">
                      <a:pos x="332" y="336"/>
                    </a:cxn>
                    <a:cxn ang="0">
                      <a:pos x="265" y="336"/>
                    </a:cxn>
                    <a:cxn ang="0">
                      <a:pos x="199" y="412"/>
                    </a:cxn>
                    <a:cxn ang="0">
                      <a:pos x="180" y="384"/>
                    </a:cxn>
                    <a:cxn ang="0">
                      <a:pos x="218" y="316"/>
                    </a:cxn>
                    <a:cxn ang="0">
                      <a:pos x="151" y="288"/>
                    </a:cxn>
                    <a:cxn ang="0">
                      <a:pos x="151" y="316"/>
                    </a:cxn>
                    <a:cxn ang="0">
                      <a:pos x="113" y="316"/>
                    </a:cxn>
                    <a:cxn ang="0">
                      <a:pos x="113" y="230"/>
                    </a:cxn>
                    <a:cxn ang="0">
                      <a:pos x="38" y="182"/>
                    </a:cxn>
                    <a:cxn ang="0">
                      <a:pos x="95" y="134"/>
                    </a:cxn>
                    <a:cxn ang="0">
                      <a:pos x="95" y="86"/>
                    </a:cxn>
                    <a:cxn ang="0">
                      <a:pos x="0" y="86"/>
                    </a:cxn>
                    <a:cxn ang="0">
                      <a:pos x="76" y="0"/>
                    </a:cxn>
                    <a:cxn ang="0">
                      <a:pos x="2073" y="0"/>
                    </a:cxn>
                    <a:cxn ang="0">
                      <a:pos x="2044" y="38"/>
                    </a:cxn>
                    <a:cxn ang="0">
                      <a:pos x="2082" y="86"/>
                    </a:cxn>
                    <a:cxn ang="0">
                      <a:pos x="2139" y="59"/>
                    </a:cxn>
                    <a:cxn ang="0">
                      <a:pos x="2168" y="86"/>
                    </a:cxn>
                    <a:cxn ang="0">
                      <a:pos x="2168" y="182"/>
                    </a:cxn>
                    <a:cxn ang="0">
                      <a:pos x="2206" y="230"/>
                    </a:cxn>
                    <a:cxn ang="0">
                      <a:pos x="2206" y="316"/>
                    </a:cxn>
                    <a:cxn ang="0">
                      <a:pos x="2281" y="412"/>
                    </a:cxn>
                    <a:cxn ang="0">
                      <a:pos x="2263" y="451"/>
                    </a:cxn>
                    <a:cxn ang="0">
                      <a:pos x="2234" y="451"/>
                    </a:cxn>
                    <a:cxn ang="0">
                      <a:pos x="2215" y="499"/>
                    </a:cxn>
                    <a:cxn ang="0">
                      <a:pos x="2168" y="518"/>
                    </a:cxn>
                    <a:cxn ang="0">
                      <a:pos x="369" y="537"/>
                    </a:cxn>
                    <a:cxn ang="0">
                      <a:pos x="359" y="499"/>
                    </a:cxn>
                  </a:cxnLst>
                  <a:rect l="0" t="0" r="r" b="b"/>
                  <a:pathLst>
                    <a:path w="2281" h="537">
                      <a:moveTo>
                        <a:pt x="359" y="499"/>
                      </a:moveTo>
                      <a:lnTo>
                        <a:pt x="369" y="479"/>
                      </a:lnTo>
                      <a:lnTo>
                        <a:pt x="340" y="412"/>
                      </a:lnTo>
                      <a:lnTo>
                        <a:pt x="369" y="384"/>
                      </a:lnTo>
                      <a:lnTo>
                        <a:pt x="359" y="364"/>
                      </a:lnTo>
                      <a:lnTo>
                        <a:pt x="332" y="336"/>
                      </a:lnTo>
                      <a:lnTo>
                        <a:pt x="265" y="336"/>
                      </a:lnTo>
                      <a:lnTo>
                        <a:pt x="199" y="412"/>
                      </a:lnTo>
                      <a:lnTo>
                        <a:pt x="180" y="384"/>
                      </a:lnTo>
                      <a:lnTo>
                        <a:pt x="218" y="316"/>
                      </a:lnTo>
                      <a:lnTo>
                        <a:pt x="151" y="288"/>
                      </a:lnTo>
                      <a:lnTo>
                        <a:pt x="151" y="316"/>
                      </a:lnTo>
                      <a:lnTo>
                        <a:pt x="113" y="316"/>
                      </a:lnTo>
                      <a:lnTo>
                        <a:pt x="113" y="230"/>
                      </a:lnTo>
                      <a:lnTo>
                        <a:pt x="38" y="182"/>
                      </a:lnTo>
                      <a:lnTo>
                        <a:pt x="95" y="134"/>
                      </a:lnTo>
                      <a:lnTo>
                        <a:pt x="95" y="86"/>
                      </a:lnTo>
                      <a:lnTo>
                        <a:pt x="0" y="86"/>
                      </a:lnTo>
                      <a:lnTo>
                        <a:pt x="76" y="0"/>
                      </a:lnTo>
                      <a:lnTo>
                        <a:pt x="2073" y="0"/>
                      </a:lnTo>
                      <a:lnTo>
                        <a:pt x="2044" y="38"/>
                      </a:lnTo>
                      <a:lnTo>
                        <a:pt x="2082" y="86"/>
                      </a:lnTo>
                      <a:lnTo>
                        <a:pt x="2139" y="59"/>
                      </a:lnTo>
                      <a:lnTo>
                        <a:pt x="2168" y="86"/>
                      </a:lnTo>
                      <a:lnTo>
                        <a:pt x="2168" y="182"/>
                      </a:lnTo>
                      <a:lnTo>
                        <a:pt x="2206" y="230"/>
                      </a:lnTo>
                      <a:lnTo>
                        <a:pt x="2206" y="316"/>
                      </a:lnTo>
                      <a:lnTo>
                        <a:pt x="2281" y="412"/>
                      </a:lnTo>
                      <a:lnTo>
                        <a:pt x="2263" y="451"/>
                      </a:lnTo>
                      <a:lnTo>
                        <a:pt x="2234" y="451"/>
                      </a:lnTo>
                      <a:lnTo>
                        <a:pt x="2215" y="499"/>
                      </a:lnTo>
                      <a:lnTo>
                        <a:pt x="2168" y="518"/>
                      </a:lnTo>
                      <a:lnTo>
                        <a:pt x="369" y="537"/>
                      </a:lnTo>
                      <a:lnTo>
                        <a:pt x="359" y="49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087" name="Freeform 15"/>
                <p:cNvSpPr>
                  <a:spLocks/>
                </p:cNvSpPr>
                <p:nvPr/>
              </p:nvSpPr>
              <p:spPr bwMode="auto">
                <a:xfrm>
                  <a:off x="2460" y="1094"/>
                  <a:ext cx="1141" cy="268"/>
                </a:xfrm>
                <a:custGeom>
                  <a:avLst/>
                  <a:gdLst/>
                  <a:ahLst/>
                  <a:cxnLst>
                    <a:cxn ang="0">
                      <a:pos x="359" y="499"/>
                    </a:cxn>
                    <a:cxn ang="0">
                      <a:pos x="369" y="479"/>
                    </a:cxn>
                    <a:cxn ang="0">
                      <a:pos x="340" y="412"/>
                    </a:cxn>
                    <a:cxn ang="0">
                      <a:pos x="369" y="384"/>
                    </a:cxn>
                    <a:cxn ang="0">
                      <a:pos x="359" y="364"/>
                    </a:cxn>
                    <a:cxn ang="0">
                      <a:pos x="332" y="336"/>
                    </a:cxn>
                    <a:cxn ang="0">
                      <a:pos x="265" y="336"/>
                    </a:cxn>
                    <a:cxn ang="0">
                      <a:pos x="199" y="412"/>
                    </a:cxn>
                    <a:cxn ang="0">
                      <a:pos x="180" y="384"/>
                    </a:cxn>
                    <a:cxn ang="0">
                      <a:pos x="218" y="316"/>
                    </a:cxn>
                    <a:cxn ang="0">
                      <a:pos x="151" y="288"/>
                    </a:cxn>
                    <a:cxn ang="0">
                      <a:pos x="151" y="316"/>
                    </a:cxn>
                    <a:cxn ang="0">
                      <a:pos x="113" y="316"/>
                    </a:cxn>
                    <a:cxn ang="0">
                      <a:pos x="113" y="230"/>
                    </a:cxn>
                    <a:cxn ang="0">
                      <a:pos x="38" y="182"/>
                    </a:cxn>
                    <a:cxn ang="0">
                      <a:pos x="95" y="134"/>
                    </a:cxn>
                    <a:cxn ang="0">
                      <a:pos x="95" y="86"/>
                    </a:cxn>
                    <a:cxn ang="0">
                      <a:pos x="0" y="86"/>
                    </a:cxn>
                    <a:cxn ang="0">
                      <a:pos x="76" y="0"/>
                    </a:cxn>
                    <a:cxn ang="0">
                      <a:pos x="2073" y="0"/>
                    </a:cxn>
                    <a:cxn ang="0">
                      <a:pos x="2044" y="38"/>
                    </a:cxn>
                    <a:cxn ang="0">
                      <a:pos x="2082" y="86"/>
                    </a:cxn>
                    <a:cxn ang="0">
                      <a:pos x="2139" y="59"/>
                    </a:cxn>
                    <a:cxn ang="0">
                      <a:pos x="2168" y="86"/>
                    </a:cxn>
                    <a:cxn ang="0">
                      <a:pos x="2168" y="182"/>
                    </a:cxn>
                    <a:cxn ang="0">
                      <a:pos x="2206" y="230"/>
                    </a:cxn>
                    <a:cxn ang="0">
                      <a:pos x="2206" y="316"/>
                    </a:cxn>
                    <a:cxn ang="0">
                      <a:pos x="2281" y="412"/>
                    </a:cxn>
                    <a:cxn ang="0">
                      <a:pos x="2263" y="451"/>
                    </a:cxn>
                    <a:cxn ang="0">
                      <a:pos x="2234" y="451"/>
                    </a:cxn>
                    <a:cxn ang="0">
                      <a:pos x="2215" y="499"/>
                    </a:cxn>
                    <a:cxn ang="0">
                      <a:pos x="2168" y="518"/>
                    </a:cxn>
                    <a:cxn ang="0">
                      <a:pos x="369" y="537"/>
                    </a:cxn>
                    <a:cxn ang="0">
                      <a:pos x="359" y="499"/>
                    </a:cxn>
                  </a:cxnLst>
                  <a:rect l="0" t="0" r="r" b="b"/>
                  <a:pathLst>
                    <a:path w="2281" h="537">
                      <a:moveTo>
                        <a:pt x="359" y="499"/>
                      </a:moveTo>
                      <a:lnTo>
                        <a:pt x="369" y="479"/>
                      </a:lnTo>
                      <a:lnTo>
                        <a:pt x="340" y="412"/>
                      </a:lnTo>
                      <a:lnTo>
                        <a:pt x="369" y="384"/>
                      </a:lnTo>
                      <a:lnTo>
                        <a:pt x="359" y="364"/>
                      </a:lnTo>
                      <a:lnTo>
                        <a:pt x="332" y="336"/>
                      </a:lnTo>
                      <a:lnTo>
                        <a:pt x="265" y="336"/>
                      </a:lnTo>
                      <a:lnTo>
                        <a:pt x="199" y="412"/>
                      </a:lnTo>
                      <a:lnTo>
                        <a:pt x="180" y="384"/>
                      </a:lnTo>
                      <a:lnTo>
                        <a:pt x="218" y="316"/>
                      </a:lnTo>
                      <a:lnTo>
                        <a:pt x="151" y="288"/>
                      </a:lnTo>
                      <a:lnTo>
                        <a:pt x="151" y="316"/>
                      </a:lnTo>
                      <a:lnTo>
                        <a:pt x="113" y="316"/>
                      </a:lnTo>
                      <a:lnTo>
                        <a:pt x="113" y="230"/>
                      </a:lnTo>
                      <a:lnTo>
                        <a:pt x="38" y="182"/>
                      </a:lnTo>
                      <a:lnTo>
                        <a:pt x="95" y="134"/>
                      </a:lnTo>
                      <a:lnTo>
                        <a:pt x="95" y="86"/>
                      </a:lnTo>
                      <a:lnTo>
                        <a:pt x="0" y="86"/>
                      </a:lnTo>
                      <a:lnTo>
                        <a:pt x="76" y="0"/>
                      </a:lnTo>
                      <a:lnTo>
                        <a:pt x="2073" y="0"/>
                      </a:lnTo>
                      <a:lnTo>
                        <a:pt x="2044" y="38"/>
                      </a:lnTo>
                      <a:lnTo>
                        <a:pt x="2082" y="86"/>
                      </a:lnTo>
                      <a:lnTo>
                        <a:pt x="2139" y="59"/>
                      </a:lnTo>
                      <a:lnTo>
                        <a:pt x="2168" y="86"/>
                      </a:lnTo>
                      <a:lnTo>
                        <a:pt x="2168" y="182"/>
                      </a:lnTo>
                      <a:lnTo>
                        <a:pt x="2206" y="230"/>
                      </a:lnTo>
                      <a:lnTo>
                        <a:pt x="2206" y="316"/>
                      </a:lnTo>
                      <a:lnTo>
                        <a:pt x="2281" y="412"/>
                      </a:lnTo>
                      <a:lnTo>
                        <a:pt x="2263" y="451"/>
                      </a:lnTo>
                      <a:lnTo>
                        <a:pt x="2234" y="451"/>
                      </a:lnTo>
                      <a:lnTo>
                        <a:pt x="2215" y="499"/>
                      </a:lnTo>
                      <a:lnTo>
                        <a:pt x="2168" y="518"/>
                      </a:lnTo>
                      <a:lnTo>
                        <a:pt x="369" y="537"/>
                      </a:lnTo>
                      <a:lnTo>
                        <a:pt x="359" y="499"/>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6" name="Group 16"/>
            <p:cNvGrpSpPr>
              <a:grpSpLocks/>
            </p:cNvGrpSpPr>
            <p:nvPr/>
          </p:nvGrpSpPr>
          <p:grpSpPr bwMode="auto">
            <a:xfrm>
              <a:off x="8366122" y="5281612"/>
              <a:ext cx="639763" cy="798512"/>
              <a:chOff x="5257" y="3020"/>
              <a:chExt cx="292" cy="355"/>
            </a:xfrm>
            <a:solidFill>
              <a:schemeClr val="accent1">
                <a:lumMod val="20000"/>
                <a:lumOff val="80000"/>
              </a:schemeClr>
            </a:solidFill>
          </p:grpSpPr>
          <p:sp>
            <p:nvSpPr>
              <p:cNvPr id="3089" name="Freeform 17"/>
              <p:cNvSpPr>
                <a:spLocks/>
              </p:cNvSpPr>
              <p:nvPr/>
            </p:nvSpPr>
            <p:spPr bwMode="auto">
              <a:xfrm>
                <a:off x="5257" y="3020"/>
                <a:ext cx="292" cy="355"/>
              </a:xfrm>
              <a:custGeom>
                <a:avLst/>
                <a:gdLst/>
                <a:ahLst/>
                <a:cxnLst>
                  <a:cxn ang="0">
                    <a:pos x="444" y="183"/>
                  </a:cxn>
                  <a:cxn ang="0">
                    <a:pos x="482" y="183"/>
                  </a:cxn>
                  <a:cxn ang="0">
                    <a:pos x="491" y="230"/>
                  </a:cxn>
                  <a:cxn ang="0">
                    <a:pos x="520" y="249"/>
                  </a:cxn>
                  <a:cxn ang="0">
                    <a:pos x="558" y="364"/>
                  </a:cxn>
                  <a:cxn ang="0">
                    <a:pos x="539" y="383"/>
                  </a:cxn>
                  <a:cxn ang="0">
                    <a:pos x="585" y="460"/>
                  </a:cxn>
                  <a:cxn ang="0">
                    <a:pos x="558" y="547"/>
                  </a:cxn>
                  <a:cxn ang="0">
                    <a:pos x="520" y="566"/>
                  </a:cxn>
                  <a:cxn ang="0">
                    <a:pos x="558" y="614"/>
                  </a:cxn>
                  <a:cxn ang="0">
                    <a:pos x="585" y="710"/>
                  </a:cxn>
                  <a:cxn ang="0">
                    <a:pos x="0" y="710"/>
                  </a:cxn>
                  <a:cxn ang="0">
                    <a:pos x="0" y="527"/>
                  </a:cxn>
                  <a:cxn ang="0">
                    <a:pos x="66" y="527"/>
                  </a:cxn>
                  <a:cxn ang="0">
                    <a:pos x="66" y="106"/>
                  </a:cxn>
                  <a:cxn ang="0">
                    <a:pos x="85" y="106"/>
                  </a:cxn>
                  <a:cxn ang="0">
                    <a:pos x="133" y="106"/>
                  </a:cxn>
                  <a:cxn ang="0">
                    <a:pos x="133" y="66"/>
                  </a:cxn>
                  <a:cxn ang="0">
                    <a:pos x="265" y="66"/>
                  </a:cxn>
                  <a:cxn ang="0">
                    <a:pos x="265" y="0"/>
                  </a:cxn>
                  <a:cxn ang="0">
                    <a:pos x="302" y="66"/>
                  </a:cxn>
                  <a:cxn ang="0">
                    <a:pos x="349" y="48"/>
                  </a:cxn>
                  <a:cxn ang="0">
                    <a:pos x="415" y="66"/>
                  </a:cxn>
                  <a:cxn ang="0">
                    <a:pos x="463" y="66"/>
                  </a:cxn>
                  <a:cxn ang="0">
                    <a:pos x="444" y="183"/>
                  </a:cxn>
                </a:cxnLst>
                <a:rect l="0" t="0" r="r" b="b"/>
                <a:pathLst>
                  <a:path w="585" h="710">
                    <a:moveTo>
                      <a:pt x="444" y="183"/>
                    </a:moveTo>
                    <a:lnTo>
                      <a:pt x="482" y="183"/>
                    </a:lnTo>
                    <a:lnTo>
                      <a:pt x="491" y="230"/>
                    </a:lnTo>
                    <a:lnTo>
                      <a:pt x="520" y="249"/>
                    </a:lnTo>
                    <a:lnTo>
                      <a:pt x="558" y="364"/>
                    </a:lnTo>
                    <a:lnTo>
                      <a:pt x="539" y="383"/>
                    </a:lnTo>
                    <a:lnTo>
                      <a:pt x="585" y="460"/>
                    </a:lnTo>
                    <a:lnTo>
                      <a:pt x="558" y="547"/>
                    </a:lnTo>
                    <a:lnTo>
                      <a:pt x="520" y="566"/>
                    </a:lnTo>
                    <a:lnTo>
                      <a:pt x="558" y="614"/>
                    </a:lnTo>
                    <a:lnTo>
                      <a:pt x="585" y="710"/>
                    </a:lnTo>
                    <a:lnTo>
                      <a:pt x="0" y="710"/>
                    </a:lnTo>
                    <a:lnTo>
                      <a:pt x="0" y="527"/>
                    </a:lnTo>
                    <a:lnTo>
                      <a:pt x="66" y="527"/>
                    </a:lnTo>
                    <a:lnTo>
                      <a:pt x="66" y="106"/>
                    </a:lnTo>
                    <a:lnTo>
                      <a:pt x="85" y="106"/>
                    </a:lnTo>
                    <a:lnTo>
                      <a:pt x="133" y="106"/>
                    </a:lnTo>
                    <a:lnTo>
                      <a:pt x="133" y="66"/>
                    </a:lnTo>
                    <a:lnTo>
                      <a:pt x="265" y="66"/>
                    </a:lnTo>
                    <a:lnTo>
                      <a:pt x="265" y="0"/>
                    </a:lnTo>
                    <a:lnTo>
                      <a:pt x="302" y="66"/>
                    </a:lnTo>
                    <a:lnTo>
                      <a:pt x="349" y="48"/>
                    </a:lnTo>
                    <a:lnTo>
                      <a:pt x="415" y="66"/>
                    </a:lnTo>
                    <a:lnTo>
                      <a:pt x="463" y="66"/>
                    </a:lnTo>
                    <a:lnTo>
                      <a:pt x="444" y="183"/>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7" name="Group 18"/>
              <p:cNvGrpSpPr>
                <a:grpSpLocks/>
              </p:cNvGrpSpPr>
              <p:nvPr/>
            </p:nvGrpSpPr>
            <p:grpSpPr bwMode="auto">
              <a:xfrm>
                <a:off x="5257" y="3020"/>
                <a:ext cx="292" cy="355"/>
                <a:chOff x="5257" y="3020"/>
                <a:chExt cx="292" cy="355"/>
              </a:xfrm>
              <a:grpFill/>
            </p:grpSpPr>
            <p:sp>
              <p:nvSpPr>
                <p:cNvPr id="3091" name="Freeform 19"/>
                <p:cNvSpPr>
                  <a:spLocks/>
                </p:cNvSpPr>
                <p:nvPr/>
              </p:nvSpPr>
              <p:spPr bwMode="auto">
                <a:xfrm>
                  <a:off x="5257" y="3020"/>
                  <a:ext cx="292" cy="355"/>
                </a:xfrm>
                <a:custGeom>
                  <a:avLst/>
                  <a:gdLst/>
                  <a:ahLst/>
                  <a:cxnLst>
                    <a:cxn ang="0">
                      <a:pos x="444" y="183"/>
                    </a:cxn>
                    <a:cxn ang="0">
                      <a:pos x="482" y="183"/>
                    </a:cxn>
                    <a:cxn ang="0">
                      <a:pos x="491" y="230"/>
                    </a:cxn>
                    <a:cxn ang="0">
                      <a:pos x="520" y="249"/>
                    </a:cxn>
                    <a:cxn ang="0">
                      <a:pos x="558" y="364"/>
                    </a:cxn>
                    <a:cxn ang="0">
                      <a:pos x="539" y="383"/>
                    </a:cxn>
                    <a:cxn ang="0">
                      <a:pos x="585" y="460"/>
                    </a:cxn>
                    <a:cxn ang="0">
                      <a:pos x="558" y="547"/>
                    </a:cxn>
                    <a:cxn ang="0">
                      <a:pos x="520" y="566"/>
                    </a:cxn>
                    <a:cxn ang="0">
                      <a:pos x="558" y="614"/>
                    </a:cxn>
                    <a:cxn ang="0">
                      <a:pos x="585" y="710"/>
                    </a:cxn>
                    <a:cxn ang="0">
                      <a:pos x="0" y="710"/>
                    </a:cxn>
                    <a:cxn ang="0">
                      <a:pos x="0" y="527"/>
                    </a:cxn>
                    <a:cxn ang="0">
                      <a:pos x="66" y="527"/>
                    </a:cxn>
                    <a:cxn ang="0">
                      <a:pos x="66" y="106"/>
                    </a:cxn>
                    <a:cxn ang="0">
                      <a:pos x="85" y="106"/>
                    </a:cxn>
                    <a:cxn ang="0">
                      <a:pos x="133" y="106"/>
                    </a:cxn>
                    <a:cxn ang="0">
                      <a:pos x="133" y="66"/>
                    </a:cxn>
                    <a:cxn ang="0">
                      <a:pos x="265" y="66"/>
                    </a:cxn>
                    <a:cxn ang="0">
                      <a:pos x="265" y="0"/>
                    </a:cxn>
                    <a:cxn ang="0">
                      <a:pos x="302" y="66"/>
                    </a:cxn>
                    <a:cxn ang="0">
                      <a:pos x="349" y="48"/>
                    </a:cxn>
                    <a:cxn ang="0">
                      <a:pos x="415" y="66"/>
                    </a:cxn>
                    <a:cxn ang="0">
                      <a:pos x="463" y="66"/>
                    </a:cxn>
                    <a:cxn ang="0">
                      <a:pos x="444" y="183"/>
                    </a:cxn>
                  </a:cxnLst>
                  <a:rect l="0" t="0" r="r" b="b"/>
                  <a:pathLst>
                    <a:path w="585" h="710">
                      <a:moveTo>
                        <a:pt x="444" y="183"/>
                      </a:moveTo>
                      <a:lnTo>
                        <a:pt x="482" y="183"/>
                      </a:lnTo>
                      <a:lnTo>
                        <a:pt x="491" y="230"/>
                      </a:lnTo>
                      <a:lnTo>
                        <a:pt x="520" y="249"/>
                      </a:lnTo>
                      <a:lnTo>
                        <a:pt x="558" y="364"/>
                      </a:lnTo>
                      <a:lnTo>
                        <a:pt x="539" y="383"/>
                      </a:lnTo>
                      <a:lnTo>
                        <a:pt x="585" y="460"/>
                      </a:lnTo>
                      <a:lnTo>
                        <a:pt x="558" y="547"/>
                      </a:lnTo>
                      <a:lnTo>
                        <a:pt x="520" y="566"/>
                      </a:lnTo>
                      <a:lnTo>
                        <a:pt x="558" y="614"/>
                      </a:lnTo>
                      <a:lnTo>
                        <a:pt x="585" y="710"/>
                      </a:lnTo>
                      <a:lnTo>
                        <a:pt x="0" y="710"/>
                      </a:lnTo>
                      <a:lnTo>
                        <a:pt x="0" y="527"/>
                      </a:lnTo>
                      <a:lnTo>
                        <a:pt x="66" y="527"/>
                      </a:lnTo>
                      <a:lnTo>
                        <a:pt x="66" y="106"/>
                      </a:lnTo>
                      <a:lnTo>
                        <a:pt x="85" y="106"/>
                      </a:lnTo>
                      <a:lnTo>
                        <a:pt x="133" y="106"/>
                      </a:lnTo>
                      <a:lnTo>
                        <a:pt x="133" y="66"/>
                      </a:lnTo>
                      <a:lnTo>
                        <a:pt x="265" y="66"/>
                      </a:lnTo>
                      <a:lnTo>
                        <a:pt x="265" y="0"/>
                      </a:lnTo>
                      <a:lnTo>
                        <a:pt x="302" y="66"/>
                      </a:lnTo>
                      <a:lnTo>
                        <a:pt x="349" y="48"/>
                      </a:lnTo>
                      <a:lnTo>
                        <a:pt x="415" y="66"/>
                      </a:lnTo>
                      <a:lnTo>
                        <a:pt x="463" y="66"/>
                      </a:lnTo>
                      <a:lnTo>
                        <a:pt x="444" y="183"/>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092" name="Freeform 20"/>
                <p:cNvSpPr>
                  <a:spLocks/>
                </p:cNvSpPr>
                <p:nvPr/>
              </p:nvSpPr>
              <p:spPr bwMode="auto">
                <a:xfrm>
                  <a:off x="5257" y="3020"/>
                  <a:ext cx="292" cy="355"/>
                </a:xfrm>
                <a:custGeom>
                  <a:avLst/>
                  <a:gdLst/>
                  <a:ahLst/>
                  <a:cxnLst>
                    <a:cxn ang="0">
                      <a:pos x="444" y="183"/>
                    </a:cxn>
                    <a:cxn ang="0">
                      <a:pos x="482" y="183"/>
                    </a:cxn>
                    <a:cxn ang="0">
                      <a:pos x="491" y="230"/>
                    </a:cxn>
                    <a:cxn ang="0">
                      <a:pos x="520" y="249"/>
                    </a:cxn>
                    <a:cxn ang="0">
                      <a:pos x="558" y="364"/>
                    </a:cxn>
                    <a:cxn ang="0">
                      <a:pos x="539" y="383"/>
                    </a:cxn>
                    <a:cxn ang="0">
                      <a:pos x="585" y="460"/>
                    </a:cxn>
                    <a:cxn ang="0">
                      <a:pos x="558" y="547"/>
                    </a:cxn>
                    <a:cxn ang="0">
                      <a:pos x="520" y="566"/>
                    </a:cxn>
                    <a:cxn ang="0">
                      <a:pos x="558" y="614"/>
                    </a:cxn>
                    <a:cxn ang="0">
                      <a:pos x="585" y="710"/>
                    </a:cxn>
                    <a:cxn ang="0">
                      <a:pos x="0" y="710"/>
                    </a:cxn>
                    <a:cxn ang="0">
                      <a:pos x="0" y="527"/>
                    </a:cxn>
                    <a:cxn ang="0">
                      <a:pos x="66" y="527"/>
                    </a:cxn>
                    <a:cxn ang="0">
                      <a:pos x="66" y="106"/>
                    </a:cxn>
                    <a:cxn ang="0">
                      <a:pos x="85" y="106"/>
                    </a:cxn>
                    <a:cxn ang="0">
                      <a:pos x="133" y="106"/>
                    </a:cxn>
                    <a:cxn ang="0">
                      <a:pos x="133" y="66"/>
                    </a:cxn>
                    <a:cxn ang="0">
                      <a:pos x="265" y="66"/>
                    </a:cxn>
                    <a:cxn ang="0">
                      <a:pos x="265" y="0"/>
                    </a:cxn>
                    <a:cxn ang="0">
                      <a:pos x="302" y="66"/>
                    </a:cxn>
                    <a:cxn ang="0">
                      <a:pos x="349" y="48"/>
                    </a:cxn>
                    <a:cxn ang="0">
                      <a:pos x="415" y="66"/>
                    </a:cxn>
                    <a:cxn ang="0">
                      <a:pos x="463" y="66"/>
                    </a:cxn>
                    <a:cxn ang="0">
                      <a:pos x="444" y="183"/>
                    </a:cxn>
                  </a:cxnLst>
                  <a:rect l="0" t="0" r="r" b="b"/>
                  <a:pathLst>
                    <a:path w="585" h="710">
                      <a:moveTo>
                        <a:pt x="444" y="183"/>
                      </a:moveTo>
                      <a:lnTo>
                        <a:pt x="482" y="183"/>
                      </a:lnTo>
                      <a:lnTo>
                        <a:pt x="491" y="230"/>
                      </a:lnTo>
                      <a:lnTo>
                        <a:pt x="520" y="249"/>
                      </a:lnTo>
                      <a:lnTo>
                        <a:pt x="558" y="364"/>
                      </a:lnTo>
                      <a:lnTo>
                        <a:pt x="539" y="383"/>
                      </a:lnTo>
                      <a:lnTo>
                        <a:pt x="585" y="460"/>
                      </a:lnTo>
                      <a:lnTo>
                        <a:pt x="558" y="547"/>
                      </a:lnTo>
                      <a:lnTo>
                        <a:pt x="520" y="566"/>
                      </a:lnTo>
                      <a:lnTo>
                        <a:pt x="558" y="614"/>
                      </a:lnTo>
                      <a:lnTo>
                        <a:pt x="585" y="710"/>
                      </a:lnTo>
                      <a:lnTo>
                        <a:pt x="0" y="710"/>
                      </a:lnTo>
                      <a:lnTo>
                        <a:pt x="0" y="527"/>
                      </a:lnTo>
                      <a:lnTo>
                        <a:pt x="66" y="527"/>
                      </a:lnTo>
                      <a:lnTo>
                        <a:pt x="66" y="106"/>
                      </a:lnTo>
                      <a:lnTo>
                        <a:pt x="85" y="106"/>
                      </a:lnTo>
                      <a:lnTo>
                        <a:pt x="133" y="106"/>
                      </a:lnTo>
                      <a:lnTo>
                        <a:pt x="133" y="66"/>
                      </a:lnTo>
                      <a:lnTo>
                        <a:pt x="265" y="66"/>
                      </a:lnTo>
                      <a:lnTo>
                        <a:pt x="265" y="0"/>
                      </a:lnTo>
                      <a:lnTo>
                        <a:pt x="302" y="66"/>
                      </a:lnTo>
                      <a:lnTo>
                        <a:pt x="349" y="48"/>
                      </a:lnTo>
                      <a:lnTo>
                        <a:pt x="415" y="66"/>
                      </a:lnTo>
                      <a:lnTo>
                        <a:pt x="463" y="66"/>
                      </a:lnTo>
                      <a:lnTo>
                        <a:pt x="444" y="183"/>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8" name="Group 21"/>
            <p:cNvGrpSpPr>
              <a:grpSpLocks/>
            </p:cNvGrpSpPr>
            <p:nvPr/>
          </p:nvGrpSpPr>
          <p:grpSpPr bwMode="auto">
            <a:xfrm>
              <a:off x="7492998" y="5003799"/>
              <a:ext cx="725488" cy="1076325"/>
              <a:chOff x="4859" y="2896"/>
              <a:chExt cx="331" cy="479"/>
            </a:xfrm>
            <a:solidFill>
              <a:schemeClr val="accent1">
                <a:lumMod val="20000"/>
                <a:lumOff val="80000"/>
              </a:schemeClr>
            </a:solidFill>
          </p:grpSpPr>
          <p:sp>
            <p:nvSpPr>
              <p:cNvPr id="3094" name="Freeform 22"/>
              <p:cNvSpPr>
                <a:spLocks/>
              </p:cNvSpPr>
              <p:nvPr/>
            </p:nvSpPr>
            <p:spPr bwMode="auto">
              <a:xfrm>
                <a:off x="4859" y="2896"/>
                <a:ext cx="331" cy="479"/>
              </a:xfrm>
              <a:custGeom>
                <a:avLst/>
                <a:gdLst/>
                <a:ahLst/>
                <a:cxnLst>
                  <a:cxn ang="0">
                    <a:pos x="255" y="959"/>
                  </a:cxn>
                  <a:cxn ang="0">
                    <a:pos x="255" y="633"/>
                  </a:cxn>
                  <a:cxn ang="0">
                    <a:pos x="123" y="633"/>
                  </a:cxn>
                  <a:cxn ang="0">
                    <a:pos x="123" y="498"/>
                  </a:cxn>
                  <a:cxn ang="0">
                    <a:pos x="0" y="498"/>
                  </a:cxn>
                  <a:cxn ang="0">
                    <a:pos x="9" y="38"/>
                  </a:cxn>
                  <a:cxn ang="0">
                    <a:pos x="28" y="58"/>
                  </a:cxn>
                  <a:cxn ang="0">
                    <a:pos x="76" y="106"/>
                  </a:cxn>
                  <a:cxn ang="0">
                    <a:pos x="123" y="106"/>
                  </a:cxn>
                  <a:cxn ang="0">
                    <a:pos x="236" y="58"/>
                  </a:cxn>
                  <a:cxn ang="0">
                    <a:pos x="369" y="58"/>
                  </a:cxn>
                  <a:cxn ang="0">
                    <a:pos x="406" y="0"/>
                  </a:cxn>
                  <a:cxn ang="0">
                    <a:pos x="387" y="230"/>
                  </a:cxn>
                  <a:cxn ang="0">
                    <a:pos x="530" y="230"/>
                  </a:cxn>
                  <a:cxn ang="0">
                    <a:pos x="549" y="355"/>
                  </a:cxn>
                  <a:cxn ang="0">
                    <a:pos x="596" y="355"/>
                  </a:cxn>
                  <a:cxn ang="0">
                    <a:pos x="596" y="450"/>
                  </a:cxn>
                  <a:cxn ang="0">
                    <a:pos x="662" y="450"/>
                  </a:cxn>
                  <a:cxn ang="0">
                    <a:pos x="662" y="959"/>
                  </a:cxn>
                  <a:cxn ang="0">
                    <a:pos x="255" y="959"/>
                  </a:cxn>
                </a:cxnLst>
                <a:rect l="0" t="0" r="r" b="b"/>
                <a:pathLst>
                  <a:path w="662" h="959">
                    <a:moveTo>
                      <a:pt x="255" y="959"/>
                    </a:moveTo>
                    <a:lnTo>
                      <a:pt x="255" y="633"/>
                    </a:lnTo>
                    <a:lnTo>
                      <a:pt x="123" y="633"/>
                    </a:lnTo>
                    <a:lnTo>
                      <a:pt x="123" y="498"/>
                    </a:lnTo>
                    <a:lnTo>
                      <a:pt x="0" y="498"/>
                    </a:lnTo>
                    <a:lnTo>
                      <a:pt x="9" y="38"/>
                    </a:lnTo>
                    <a:lnTo>
                      <a:pt x="28" y="58"/>
                    </a:lnTo>
                    <a:lnTo>
                      <a:pt x="76" y="106"/>
                    </a:lnTo>
                    <a:lnTo>
                      <a:pt x="123" y="106"/>
                    </a:lnTo>
                    <a:lnTo>
                      <a:pt x="236" y="58"/>
                    </a:lnTo>
                    <a:lnTo>
                      <a:pt x="369" y="58"/>
                    </a:lnTo>
                    <a:lnTo>
                      <a:pt x="406" y="0"/>
                    </a:lnTo>
                    <a:lnTo>
                      <a:pt x="387" y="230"/>
                    </a:lnTo>
                    <a:lnTo>
                      <a:pt x="530" y="230"/>
                    </a:lnTo>
                    <a:lnTo>
                      <a:pt x="549" y="355"/>
                    </a:lnTo>
                    <a:lnTo>
                      <a:pt x="596" y="355"/>
                    </a:lnTo>
                    <a:lnTo>
                      <a:pt x="596" y="450"/>
                    </a:lnTo>
                    <a:lnTo>
                      <a:pt x="662" y="450"/>
                    </a:lnTo>
                    <a:lnTo>
                      <a:pt x="662" y="959"/>
                    </a:lnTo>
                    <a:lnTo>
                      <a:pt x="255" y="959"/>
                    </a:lnTo>
                    <a:close/>
                  </a:path>
                </a:pathLst>
              </a:custGeom>
              <a:grpFill/>
              <a:ln w="9525">
                <a:solidFill>
                  <a:schemeClr val="accent1">
                    <a:lumMod val="60000"/>
                    <a:lumOff val="40000"/>
                  </a:schemeClr>
                </a:solidFill>
                <a:round/>
                <a:headEnd/>
                <a:tailEnd/>
              </a:ln>
            </p:spPr>
            <p:txBody>
              <a:bodyPr/>
              <a:lstStyle/>
              <a:p>
                <a:endParaRPr lang="en-US" sz="1000">
                  <a:solidFill>
                    <a:schemeClr val="bg1"/>
                  </a:solidFill>
                  <a:latin typeface="Avenir Book"/>
                  <a:cs typeface="Avenir Book"/>
                </a:endParaRPr>
              </a:p>
            </p:txBody>
          </p:sp>
          <p:grpSp>
            <p:nvGrpSpPr>
              <p:cNvPr id="9" name="Group 23"/>
              <p:cNvGrpSpPr>
                <a:grpSpLocks/>
              </p:cNvGrpSpPr>
              <p:nvPr/>
            </p:nvGrpSpPr>
            <p:grpSpPr bwMode="auto">
              <a:xfrm>
                <a:off x="4859" y="2896"/>
                <a:ext cx="331" cy="479"/>
                <a:chOff x="4859" y="2896"/>
                <a:chExt cx="331" cy="479"/>
              </a:xfrm>
              <a:grpFill/>
            </p:grpSpPr>
            <p:sp>
              <p:nvSpPr>
                <p:cNvPr id="3096" name="Freeform 24"/>
                <p:cNvSpPr>
                  <a:spLocks/>
                </p:cNvSpPr>
                <p:nvPr/>
              </p:nvSpPr>
              <p:spPr bwMode="auto">
                <a:xfrm>
                  <a:off x="4859" y="2896"/>
                  <a:ext cx="331" cy="479"/>
                </a:xfrm>
                <a:custGeom>
                  <a:avLst/>
                  <a:gdLst/>
                  <a:ahLst/>
                  <a:cxnLst>
                    <a:cxn ang="0">
                      <a:pos x="255" y="959"/>
                    </a:cxn>
                    <a:cxn ang="0">
                      <a:pos x="255" y="633"/>
                    </a:cxn>
                    <a:cxn ang="0">
                      <a:pos x="123" y="633"/>
                    </a:cxn>
                    <a:cxn ang="0">
                      <a:pos x="123" y="498"/>
                    </a:cxn>
                    <a:cxn ang="0">
                      <a:pos x="0" y="498"/>
                    </a:cxn>
                    <a:cxn ang="0">
                      <a:pos x="9" y="38"/>
                    </a:cxn>
                    <a:cxn ang="0">
                      <a:pos x="28" y="58"/>
                    </a:cxn>
                    <a:cxn ang="0">
                      <a:pos x="76" y="106"/>
                    </a:cxn>
                    <a:cxn ang="0">
                      <a:pos x="123" y="106"/>
                    </a:cxn>
                    <a:cxn ang="0">
                      <a:pos x="236" y="58"/>
                    </a:cxn>
                    <a:cxn ang="0">
                      <a:pos x="369" y="58"/>
                    </a:cxn>
                    <a:cxn ang="0">
                      <a:pos x="406" y="0"/>
                    </a:cxn>
                    <a:cxn ang="0">
                      <a:pos x="387" y="230"/>
                    </a:cxn>
                    <a:cxn ang="0">
                      <a:pos x="530" y="230"/>
                    </a:cxn>
                    <a:cxn ang="0">
                      <a:pos x="549" y="355"/>
                    </a:cxn>
                    <a:cxn ang="0">
                      <a:pos x="596" y="355"/>
                    </a:cxn>
                    <a:cxn ang="0">
                      <a:pos x="596" y="450"/>
                    </a:cxn>
                    <a:cxn ang="0">
                      <a:pos x="662" y="450"/>
                    </a:cxn>
                    <a:cxn ang="0">
                      <a:pos x="662" y="959"/>
                    </a:cxn>
                    <a:cxn ang="0">
                      <a:pos x="255" y="959"/>
                    </a:cxn>
                  </a:cxnLst>
                  <a:rect l="0" t="0" r="r" b="b"/>
                  <a:pathLst>
                    <a:path w="662" h="959">
                      <a:moveTo>
                        <a:pt x="255" y="959"/>
                      </a:moveTo>
                      <a:lnTo>
                        <a:pt x="255" y="633"/>
                      </a:lnTo>
                      <a:lnTo>
                        <a:pt x="123" y="633"/>
                      </a:lnTo>
                      <a:lnTo>
                        <a:pt x="123" y="498"/>
                      </a:lnTo>
                      <a:lnTo>
                        <a:pt x="0" y="498"/>
                      </a:lnTo>
                      <a:lnTo>
                        <a:pt x="9" y="38"/>
                      </a:lnTo>
                      <a:lnTo>
                        <a:pt x="28" y="58"/>
                      </a:lnTo>
                      <a:lnTo>
                        <a:pt x="76" y="106"/>
                      </a:lnTo>
                      <a:lnTo>
                        <a:pt x="123" y="106"/>
                      </a:lnTo>
                      <a:lnTo>
                        <a:pt x="236" y="58"/>
                      </a:lnTo>
                      <a:lnTo>
                        <a:pt x="369" y="58"/>
                      </a:lnTo>
                      <a:lnTo>
                        <a:pt x="406" y="0"/>
                      </a:lnTo>
                      <a:lnTo>
                        <a:pt x="387" y="230"/>
                      </a:lnTo>
                      <a:lnTo>
                        <a:pt x="530" y="230"/>
                      </a:lnTo>
                      <a:lnTo>
                        <a:pt x="549" y="355"/>
                      </a:lnTo>
                      <a:lnTo>
                        <a:pt x="596" y="355"/>
                      </a:lnTo>
                      <a:lnTo>
                        <a:pt x="596" y="450"/>
                      </a:lnTo>
                      <a:lnTo>
                        <a:pt x="662" y="450"/>
                      </a:lnTo>
                      <a:lnTo>
                        <a:pt x="662" y="959"/>
                      </a:lnTo>
                      <a:lnTo>
                        <a:pt x="255" y="959"/>
                      </a:lnTo>
                      <a:close/>
                    </a:path>
                  </a:pathLst>
                </a:custGeom>
                <a:grpFill/>
                <a:ln w="9525">
                  <a:solidFill>
                    <a:schemeClr val="accent1">
                      <a:lumMod val="60000"/>
                      <a:lumOff val="40000"/>
                    </a:schemeClr>
                  </a:solidFill>
                  <a:round/>
                  <a:headEnd/>
                  <a:tailEnd/>
                </a:ln>
              </p:spPr>
              <p:txBody>
                <a:bodyPr/>
                <a:lstStyle/>
                <a:p>
                  <a:endParaRPr lang="en-US" sz="1000">
                    <a:solidFill>
                      <a:schemeClr val="bg1"/>
                    </a:solidFill>
                    <a:latin typeface="Avenir Book"/>
                    <a:cs typeface="Avenir Book"/>
                  </a:endParaRPr>
                </a:p>
              </p:txBody>
            </p:sp>
            <p:sp>
              <p:nvSpPr>
                <p:cNvPr id="3097" name="Freeform 25"/>
                <p:cNvSpPr>
                  <a:spLocks/>
                </p:cNvSpPr>
                <p:nvPr/>
              </p:nvSpPr>
              <p:spPr bwMode="auto">
                <a:xfrm>
                  <a:off x="4859" y="2896"/>
                  <a:ext cx="331" cy="479"/>
                </a:xfrm>
                <a:custGeom>
                  <a:avLst/>
                  <a:gdLst/>
                  <a:ahLst/>
                  <a:cxnLst>
                    <a:cxn ang="0">
                      <a:pos x="255" y="959"/>
                    </a:cxn>
                    <a:cxn ang="0">
                      <a:pos x="255" y="633"/>
                    </a:cxn>
                    <a:cxn ang="0">
                      <a:pos x="123" y="633"/>
                    </a:cxn>
                    <a:cxn ang="0">
                      <a:pos x="123" y="498"/>
                    </a:cxn>
                    <a:cxn ang="0">
                      <a:pos x="0" y="498"/>
                    </a:cxn>
                    <a:cxn ang="0">
                      <a:pos x="9" y="38"/>
                    </a:cxn>
                    <a:cxn ang="0">
                      <a:pos x="28" y="58"/>
                    </a:cxn>
                    <a:cxn ang="0">
                      <a:pos x="76" y="106"/>
                    </a:cxn>
                    <a:cxn ang="0">
                      <a:pos x="123" y="106"/>
                    </a:cxn>
                    <a:cxn ang="0">
                      <a:pos x="236" y="58"/>
                    </a:cxn>
                    <a:cxn ang="0">
                      <a:pos x="369" y="58"/>
                    </a:cxn>
                    <a:cxn ang="0">
                      <a:pos x="406" y="0"/>
                    </a:cxn>
                    <a:cxn ang="0">
                      <a:pos x="387" y="230"/>
                    </a:cxn>
                    <a:cxn ang="0">
                      <a:pos x="530" y="230"/>
                    </a:cxn>
                    <a:cxn ang="0">
                      <a:pos x="549" y="355"/>
                    </a:cxn>
                    <a:cxn ang="0">
                      <a:pos x="596" y="355"/>
                    </a:cxn>
                    <a:cxn ang="0">
                      <a:pos x="596" y="450"/>
                    </a:cxn>
                    <a:cxn ang="0">
                      <a:pos x="662" y="450"/>
                    </a:cxn>
                    <a:cxn ang="0">
                      <a:pos x="662" y="959"/>
                    </a:cxn>
                    <a:cxn ang="0">
                      <a:pos x="255" y="959"/>
                    </a:cxn>
                  </a:cxnLst>
                  <a:rect l="0" t="0" r="r" b="b"/>
                  <a:pathLst>
                    <a:path w="662" h="959">
                      <a:moveTo>
                        <a:pt x="255" y="959"/>
                      </a:moveTo>
                      <a:lnTo>
                        <a:pt x="255" y="633"/>
                      </a:lnTo>
                      <a:lnTo>
                        <a:pt x="123" y="633"/>
                      </a:lnTo>
                      <a:lnTo>
                        <a:pt x="123" y="498"/>
                      </a:lnTo>
                      <a:lnTo>
                        <a:pt x="0" y="498"/>
                      </a:lnTo>
                      <a:lnTo>
                        <a:pt x="9" y="38"/>
                      </a:lnTo>
                      <a:lnTo>
                        <a:pt x="28" y="58"/>
                      </a:lnTo>
                      <a:lnTo>
                        <a:pt x="76" y="106"/>
                      </a:lnTo>
                      <a:lnTo>
                        <a:pt x="123" y="106"/>
                      </a:lnTo>
                      <a:lnTo>
                        <a:pt x="236" y="58"/>
                      </a:lnTo>
                      <a:lnTo>
                        <a:pt x="369" y="58"/>
                      </a:lnTo>
                      <a:lnTo>
                        <a:pt x="406" y="0"/>
                      </a:lnTo>
                      <a:lnTo>
                        <a:pt x="387" y="230"/>
                      </a:lnTo>
                      <a:lnTo>
                        <a:pt x="530" y="230"/>
                      </a:lnTo>
                      <a:lnTo>
                        <a:pt x="549" y="355"/>
                      </a:lnTo>
                      <a:lnTo>
                        <a:pt x="596" y="355"/>
                      </a:lnTo>
                      <a:lnTo>
                        <a:pt x="596" y="450"/>
                      </a:lnTo>
                      <a:lnTo>
                        <a:pt x="662" y="450"/>
                      </a:lnTo>
                      <a:lnTo>
                        <a:pt x="662" y="959"/>
                      </a:lnTo>
                      <a:lnTo>
                        <a:pt x="255" y="959"/>
                      </a:lnTo>
                    </a:path>
                  </a:pathLst>
                </a:custGeom>
                <a:grpFill/>
                <a:ln w="6350">
                  <a:solidFill>
                    <a:schemeClr val="accent1">
                      <a:lumMod val="60000"/>
                      <a:lumOff val="40000"/>
                    </a:schemeClr>
                  </a:solidFill>
                  <a:prstDash val="solid"/>
                  <a:round/>
                  <a:headEnd/>
                  <a:tailEnd/>
                </a:ln>
              </p:spPr>
              <p:txBody>
                <a:bodyPr/>
                <a:lstStyle/>
                <a:p>
                  <a:endParaRPr lang="en-US" sz="1000">
                    <a:solidFill>
                      <a:schemeClr val="bg1"/>
                    </a:solidFill>
                    <a:latin typeface="Avenir Book"/>
                    <a:cs typeface="Avenir Book"/>
                  </a:endParaRPr>
                </a:p>
              </p:txBody>
            </p:sp>
          </p:grpSp>
        </p:grpSp>
        <p:grpSp>
          <p:nvGrpSpPr>
            <p:cNvPr id="10" name="Group 26"/>
            <p:cNvGrpSpPr>
              <a:grpSpLocks/>
            </p:cNvGrpSpPr>
            <p:nvPr/>
          </p:nvGrpSpPr>
          <p:grpSpPr bwMode="auto">
            <a:xfrm>
              <a:off x="7918447" y="4873625"/>
              <a:ext cx="735013" cy="1206499"/>
              <a:chOff x="5053" y="2838"/>
              <a:chExt cx="335" cy="537"/>
            </a:xfrm>
            <a:solidFill>
              <a:schemeClr val="accent1">
                <a:lumMod val="20000"/>
                <a:lumOff val="80000"/>
              </a:schemeClr>
            </a:solidFill>
          </p:grpSpPr>
          <p:sp>
            <p:nvSpPr>
              <p:cNvPr id="3099" name="Freeform 27"/>
              <p:cNvSpPr>
                <a:spLocks/>
              </p:cNvSpPr>
              <p:nvPr/>
            </p:nvSpPr>
            <p:spPr bwMode="auto">
              <a:xfrm>
                <a:off x="5053" y="2838"/>
                <a:ext cx="335" cy="537"/>
              </a:xfrm>
              <a:custGeom>
                <a:avLst/>
                <a:gdLst/>
                <a:ahLst/>
                <a:cxnLst>
                  <a:cxn ang="0">
                    <a:pos x="273" y="1074"/>
                  </a:cxn>
                  <a:cxn ang="0">
                    <a:pos x="273" y="565"/>
                  </a:cxn>
                  <a:cxn ang="0">
                    <a:pos x="208" y="565"/>
                  </a:cxn>
                  <a:cxn ang="0">
                    <a:pos x="208" y="470"/>
                  </a:cxn>
                  <a:cxn ang="0">
                    <a:pos x="160" y="470"/>
                  </a:cxn>
                  <a:cxn ang="0">
                    <a:pos x="141" y="346"/>
                  </a:cxn>
                  <a:cxn ang="0">
                    <a:pos x="0" y="346"/>
                  </a:cxn>
                  <a:cxn ang="0">
                    <a:pos x="19" y="115"/>
                  </a:cxn>
                  <a:cxn ang="0">
                    <a:pos x="75" y="115"/>
                  </a:cxn>
                  <a:cxn ang="0">
                    <a:pos x="132" y="19"/>
                  </a:cxn>
                  <a:cxn ang="0">
                    <a:pos x="227" y="0"/>
                  </a:cxn>
                  <a:cxn ang="0">
                    <a:pos x="273" y="38"/>
                  </a:cxn>
                  <a:cxn ang="0">
                    <a:pos x="378" y="38"/>
                  </a:cxn>
                  <a:cxn ang="0">
                    <a:pos x="425" y="19"/>
                  </a:cxn>
                  <a:cxn ang="0">
                    <a:pos x="463" y="67"/>
                  </a:cxn>
                  <a:cxn ang="0">
                    <a:pos x="500" y="67"/>
                  </a:cxn>
                  <a:cxn ang="0">
                    <a:pos x="500" y="134"/>
                  </a:cxn>
                  <a:cxn ang="0">
                    <a:pos x="557" y="173"/>
                  </a:cxn>
                  <a:cxn ang="0">
                    <a:pos x="586" y="202"/>
                  </a:cxn>
                  <a:cxn ang="0">
                    <a:pos x="643" y="250"/>
                  </a:cxn>
                  <a:cxn ang="0">
                    <a:pos x="671" y="365"/>
                  </a:cxn>
                  <a:cxn ang="0">
                    <a:pos x="671" y="432"/>
                  </a:cxn>
                  <a:cxn ang="0">
                    <a:pos x="538" y="432"/>
                  </a:cxn>
                  <a:cxn ang="0">
                    <a:pos x="538" y="470"/>
                  </a:cxn>
                  <a:cxn ang="0">
                    <a:pos x="492" y="470"/>
                  </a:cxn>
                  <a:cxn ang="0">
                    <a:pos x="473" y="470"/>
                  </a:cxn>
                  <a:cxn ang="0">
                    <a:pos x="473" y="892"/>
                  </a:cxn>
                  <a:cxn ang="0">
                    <a:pos x="406" y="892"/>
                  </a:cxn>
                  <a:cxn ang="0">
                    <a:pos x="406" y="1074"/>
                  </a:cxn>
                  <a:cxn ang="0">
                    <a:pos x="273" y="1074"/>
                  </a:cxn>
                </a:cxnLst>
                <a:rect l="0" t="0" r="r" b="b"/>
                <a:pathLst>
                  <a:path w="671" h="1074">
                    <a:moveTo>
                      <a:pt x="273" y="1074"/>
                    </a:moveTo>
                    <a:lnTo>
                      <a:pt x="273" y="565"/>
                    </a:lnTo>
                    <a:lnTo>
                      <a:pt x="208" y="565"/>
                    </a:lnTo>
                    <a:lnTo>
                      <a:pt x="208" y="470"/>
                    </a:lnTo>
                    <a:lnTo>
                      <a:pt x="160" y="470"/>
                    </a:lnTo>
                    <a:lnTo>
                      <a:pt x="141" y="346"/>
                    </a:lnTo>
                    <a:lnTo>
                      <a:pt x="0" y="346"/>
                    </a:lnTo>
                    <a:lnTo>
                      <a:pt x="19" y="115"/>
                    </a:lnTo>
                    <a:lnTo>
                      <a:pt x="75" y="115"/>
                    </a:lnTo>
                    <a:lnTo>
                      <a:pt x="132" y="19"/>
                    </a:lnTo>
                    <a:lnTo>
                      <a:pt x="227" y="0"/>
                    </a:lnTo>
                    <a:lnTo>
                      <a:pt x="273" y="38"/>
                    </a:lnTo>
                    <a:lnTo>
                      <a:pt x="378" y="38"/>
                    </a:lnTo>
                    <a:lnTo>
                      <a:pt x="425" y="19"/>
                    </a:lnTo>
                    <a:lnTo>
                      <a:pt x="463" y="67"/>
                    </a:lnTo>
                    <a:lnTo>
                      <a:pt x="500" y="67"/>
                    </a:lnTo>
                    <a:lnTo>
                      <a:pt x="500" y="134"/>
                    </a:lnTo>
                    <a:lnTo>
                      <a:pt x="557" y="173"/>
                    </a:lnTo>
                    <a:lnTo>
                      <a:pt x="586" y="202"/>
                    </a:lnTo>
                    <a:lnTo>
                      <a:pt x="643" y="250"/>
                    </a:lnTo>
                    <a:lnTo>
                      <a:pt x="671" y="365"/>
                    </a:lnTo>
                    <a:lnTo>
                      <a:pt x="671" y="432"/>
                    </a:lnTo>
                    <a:lnTo>
                      <a:pt x="538" y="432"/>
                    </a:lnTo>
                    <a:lnTo>
                      <a:pt x="538" y="470"/>
                    </a:lnTo>
                    <a:lnTo>
                      <a:pt x="492" y="470"/>
                    </a:lnTo>
                    <a:lnTo>
                      <a:pt x="473" y="470"/>
                    </a:lnTo>
                    <a:lnTo>
                      <a:pt x="473" y="892"/>
                    </a:lnTo>
                    <a:lnTo>
                      <a:pt x="406" y="892"/>
                    </a:lnTo>
                    <a:lnTo>
                      <a:pt x="406" y="1074"/>
                    </a:lnTo>
                    <a:lnTo>
                      <a:pt x="273" y="107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11" name="Group 28"/>
              <p:cNvGrpSpPr>
                <a:grpSpLocks/>
              </p:cNvGrpSpPr>
              <p:nvPr/>
            </p:nvGrpSpPr>
            <p:grpSpPr bwMode="auto">
              <a:xfrm>
                <a:off x="5053" y="2838"/>
                <a:ext cx="335" cy="537"/>
                <a:chOff x="5053" y="2838"/>
                <a:chExt cx="335" cy="537"/>
              </a:xfrm>
              <a:grpFill/>
            </p:grpSpPr>
            <p:sp>
              <p:nvSpPr>
                <p:cNvPr id="3101" name="Freeform 29"/>
                <p:cNvSpPr>
                  <a:spLocks/>
                </p:cNvSpPr>
                <p:nvPr/>
              </p:nvSpPr>
              <p:spPr bwMode="auto">
                <a:xfrm>
                  <a:off x="5053" y="2838"/>
                  <a:ext cx="335" cy="537"/>
                </a:xfrm>
                <a:custGeom>
                  <a:avLst/>
                  <a:gdLst/>
                  <a:ahLst/>
                  <a:cxnLst>
                    <a:cxn ang="0">
                      <a:pos x="273" y="1074"/>
                    </a:cxn>
                    <a:cxn ang="0">
                      <a:pos x="273" y="565"/>
                    </a:cxn>
                    <a:cxn ang="0">
                      <a:pos x="208" y="565"/>
                    </a:cxn>
                    <a:cxn ang="0">
                      <a:pos x="208" y="470"/>
                    </a:cxn>
                    <a:cxn ang="0">
                      <a:pos x="160" y="470"/>
                    </a:cxn>
                    <a:cxn ang="0">
                      <a:pos x="141" y="346"/>
                    </a:cxn>
                    <a:cxn ang="0">
                      <a:pos x="0" y="346"/>
                    </a:cxn>
                    <a:cxn ang="0">
                      <a:pos x="19" y="115"/>
                    </a:cxn>
                    <a:cxn ang="0">
                      <a:pos x="75" y="115"/>
                    </a:cxn>
                    <a:cxn ang="0">
                      <a:pos x="132" y="19"/>
                    </a:cxn>
                    <a:cxn ang="0">
                      <a:pos x="227" y="0"/>
                    </a:cxn>
                    <a:cxn ang="0">
                      <a:pos x="273" y="38"/>
                    </a:cxn>
                    <a:cxn ang="0">
                      <a:pos x="378" y="38"/>
                    </a:cxn>
                    <a:cxn ang="0">
                      <a:pos x="425" y="19"/>
                    </a:cxn>
                    <a:cxn ang="0">
                      <a:pos x="463" y="67"/>
                    </a:cxn>
                    <a:cxn ang="0">
                      <a:pos x="500" y="67"/>
                    </a:cxn>
                    <a:cxn ang="0">
                      <a:pos x="500" y="134"/>
                    </a:cxn>
                    <a:cxn ang="0">
                      <a:pos x="557" y="173"/>
                    </a:cxn>
                    <a:cxn ang="0">
                      <a:pos x="586" y="202"/>
                    </a:cxn>
                    <a:cxn ang="0">
                      <a:pos x="643" y="250"/>
                    </a:cxn>
                    <a:cxn ang="0">
                      <a:pos x="671" y="365"/>
                    </a:cxn>
                    <a:cxn ang="0">
                      <a:pos x="671" y="432"/>
                    </a:cxn>
                    <a:cxn ang="0">
                      <a:pos x="538" y="432"/>
                    </a:cxn>
                    <a:cxn ang="0">
                      <a:pos x="538" y="470"/>
                    </a:cxn>
                    <a:cxn ang="0">
                      <a:pos x="492" y="470"/>
                    </a:cxn>
                    <a:cxn ang="0">
                      <a:pos x="473" y="470"/>
                    </a:cxn>
                    <a:cxn ang="0">
                      <a:pos x="473" y="892"/>
                    </a:cxn>
                    <a:cxn ang="0">
                      <a:pos x="406" y="892"/>
                    </a:cxn>
                    <a:cxn ang="0">
                      <a:pos x="406" y="1074"/>
                    </a:cxn>
                    <a:cxn ang="0">
                      <a:pos x="273" y="1074"/>
                    </a:cxn>
                  </a:cxnLst>
                  <a:rect l="0" t="0" r="r" b="b"/>
                  <a:pathLst>
                    <a:path w="671" h="1074">
                      <a:moveTo>
                        <a:pt x="273" y="1074"/>
                      </a:moveTo>
                      <a:lnTo>
                        <a:pt x="273" y="565"/>
                      </a:lnTo>
                      <a:lnTo>
                        <a:pt x="208" y="565"/>
                      </a:lnTo>
                      <a:lnTo>
                        <a:pt x="208" y="470"/>
                      </a:lnTo>
                      <a:lnTo>
                        <a:pt x="160" y="470"/>
                      </a:lnTo>
                      <a:lnTo>
                        <a:pt x="141" y="346"/>
                      </a:lnTo>
                      <a:lnTo>
                        <a:pt x="0" y="346"/>
                      </a:lnTo>
                      <a:lnTo>
                        <a:pt x="19" y="115"/>
                      </a:lnTo>
                      <a:lnTo>
                        <a:pt x="75" y="115"/>
                      </a:lnTo>
                      <a:lnTo>
                        <a:pt x="132" y="19"/>
                      </a:lnTo>
                      <a:lnTo>
                        <a:pt x="227" y="0"/>
                      </a:lnTo>
                      <a:lnTo>
                        <a:pt x="273" y="38"/>
                      </a:lnTo>
                      <a:lnTo>
                        <a:pt x="378" y="38"/>
                      </a:lnTo>
                      <a:lnTo>
                        <a:pt x="425" y="19"/>
                      </a:lnTo>
                      <a:lnTo>
                        <a:pt x="463" y="67"/>
                      </a:lnTo>
                      <a:lnTo>
                        <a:pt x="500" y="67"/>
                      </a:lnTo>
                      <a:lnTo>
                        <a:pt x="500" y="134"/>
                      </a:lnTo>
                      <a:lnTo>
                        <a:pt x="557" y="173"/>
                      </a:lnTo>
                      <a:lnTo>
                        <a:pt x="586" y="202"/>
                      </a:lnTo>
                      <a:lnTo>
                        <a:pt x="643" y="250"/>
                      </a:lnTo>
                      <a:lnTo>
                        <a:pt x="671" y="365"/>
                      </a:lnTo>
                      <a:lnTo>
                        <a:pt x="671" y="432"/>
                      </a:lnTo>
                      <a:lnTo>
                        <a:pt x="538" y="432"/>
                      </a:lnTo>
                      <a:lnTo>
                        <a:pt x="538" y="470"/>
                      </a:lnTo>
                      <a:lnTo>
                        <a:pt x="492" y="470"/>
                      </a:lnTo>
                      <a:lnTo>
                        <a:pt x="473" y="470"/>
                      </a:lnTo>
                      <a:lnTo>
                        <a:pt x="473" y="892"/>
                      </a:lnTo>
                      <a:lnTo>
                        <a:pt x="406" y="892"/>
                      </a:lnTo>
                      <a:lnTo>
                        <a:pt x="406" y="1074"/>
                      </a:lnTo>
                      <a:lnTo>
                        <a:pt x="273" y="107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02" name="Freeform 30"/>
                <p:cNvSpPr>
                  <a:spLocks/>
                </p:cNvSpPr>
                <p:nvPr/>
              </p:nvSpPr>
              <p:spPr bwMode="auto">
                <a:xfrm>
                  <a:off x="5053" y="2838"/>
                  <a:ext cx="335" cy="537"/>
                </a:xfrm>
                <a:custGeom>
                  <a:avLst/>
                  <a:gdLst/>
                  <a:ahLst/>
                  <a:cxnLst>
                    <a:cxn ang="0">
                      <a:pos x="273" y="1074"/>
                    </a:cxn>
                    <a:cxn ang="0">
                      <a:pos x="273" y="565"/>
                    </a:cxn>
                    <a:cxn ang="0">
                      <a:pos x="208" y="565"/>
                    </a:cxn>
                    <a:cxn ang="0">
                      <a:pos x="208" y="470"/>
                    </a:cxn>
                    <a:cxn ang="0">
                      <a:pos x="160" y="470"/>
                    </a:cxn>
                    <a:cxn ang="0">
                      <a:pos x="141" y="346"/>
                    </a:cxn>
                    <a:cxn ang="0">
                      <a:pos x="0" y="346"/>
                    </a:cxn>
                    <a:cxn ang="0">
                      <a:pos x="19" y="115"/>
                    </a:cxn>
                    <a:cxn ang="0">
                      <a:pos x="75" y="115"/>
                    </a:cxn>
                    <a:cxn ang="0">
                      <a:pos x="132" y="19"/>
                    </a:cxn>
                    <a:cxn ang="0">
                      <a:pos x="227" y="0"/>
                    </a:cxn>
                    <a:cxn ang="0">
                      <a:pos x="273" y="38"/>
                    </a:cxn>
                    <a:cxn ang="0">
                      <a:pos x="378" y="38"/>
                    </a:cxn>
                    <a:cxn ang="0">
                      <a:pos x="425" y="19"/>
                    </a:cxn>
                    <a:cxn ang="0">
                      <a:pos x="463" y="67"/>
                    </a:cxn>
                    <a:cxn ang="0">
                      <a:pos x="500" y="67"/>
                    </a:cxn>
                    <a:cxn ang="0">
                      <a:pos x="500" y="134"/>
                    </a:cxn>
                    <a:cxn ang="0">
                      <a:pos x="557" y="173"/>
                    </a:cxn>
                    <a:cxn ang="0">
                      <a:pos x="586" y="202"/>
                    </a:cxn>
                    <a:cxn ang="0">
                      <a:pos x="643" y="250"/>
                    </a:cxn>
                    <a:cxn ang="0">
                      <a:pos x="671" y="365"/>
                    </a:cxn>
                    <a:cxn ang="0">
                      <a:pos x="671" y="432"/>
                    </a:cxn>
                    <a:cxn ang="0">
                      <a:pos x="538" y="432"/>
                    </a:cxn>
                    <a:cxn ang="0">
                      <a:pos x="538" y="470"/>
                    </a:cxn>
                    <a:cxn ang="0">
                      <a:pos x="492" y="470"/>
                    </a:cxn>
                    <a:cxn ang="0">
                      <a:pos x="473" y="470"/>
                    </a:cxn>
                    <a:cxn ang="0">
                      <a:pos x="473" y="892"/>
                    </a:cxn>
                    <a:cxn ang="0">
                      <a:pos x="406" y="892"/>
                    </a:cxn>
                    <a:cxn ang="0">
                      <a:pos x="406" y="1074"/>
                    </a:cxn>
                    <a:cxn ang="0">
                      <a:pos x="273" y="1074"/>
                    </a:cxn>
                  </a:cxnLst>
                  <a:rect l="0" t="0" r="r" b="b"/>
                  <a:pathLst>
                    <a:path w="671" h="1074">
                      <a:moveTo>
                        <a:pt x="273" y="1074"/>
                      </a:moveTo>
                      <a:lnTo>
                        <a:pt x="273" y="565"/>
                      </a:lnTo>
                      <a:lnTo>
                        <a:pt x="208" y="565"/>
                      </a:lnTo>
                      <a:lnTo>
                        <a:pt x="208" y="470"/>
                      </a:lnTo>
                      <a:lnTo>
                        <a:pt x="160" y="470"/>
                      </a:lnTo>
                      <a:lnTo>
                        <a:pt x="141" y="346"/>
                      </a:lnTo>
                      <a:lnTo>
                        <a:pt x="0" y="346"/>
                      </a:lnTo>
                      <a:lnTo>
                        <a:pt x="19" y="115"/>
                      </a:lnTo>
                      <a:lnTo>
                        <a:pt x="75" y="115"/>
                      </a:lnTo>
                      <a:lnTo>
                        <a:pt x="132" y="19"/>
                      </a:lnTo>
                      <a:lnTo>
                        <a:pt x="227" y="0"/>
                      </a:lnTo>
                      <a:lnTo>
                        <a:pt x="273" y="38"/>
                      </a:lnTo>
                      <a:lnTo>
                        <a:pt x="378" y="38"/>
                      </a:lnTo>
                      <a:lnTo>
                        <a:pt x="425" y="19"/>
                      </a:lnTo>
                      <a:lnTo>
                        <a:pt x="463" y="67"/>
                      </a:lnTo>
                      <a:lnTo>
                        <a:pt x="500" y="67"/>
                      </a:lnTo>
                      <a:lnTo>
                        <a:pt x="500" y="134"/>
                      </a:lnTo>
                      <a:lnTo>
                        <a:pt x="557" y="173"/>
                      </a:lnTo>
                      <a:lnTo>
                        <a:pt x="586" y="202"/>
                      </a:lnTo>
                      <a:lnTo>
                        <a:pt x="643" y="250"/>
                      </a:lnTo>
                      <a:lnTo>
                        <a:pt x="671" y="365"/>
                      </a:lnTo>
                      <a:lnTo>
                        <a:pt x="671" y="432"/>
                      </a:lnTo>
                      <a:lnTo>
                        <a:pt x="538" y="432"/>
                      </a:lnTo>
                      <a:lnTo>
                        <a:pt x="538" y="470"/>
                      </a:lnTo>
                      <a:lnTo>
                        <a:pt x="492" y="470"/>
                      </a:lnTo>
                      <a:lnTo>
                        <a:pt x="473" y="470"/>
                      </a:lnTo>
                      <a:lnTo>
                        <a:pt x="473" y="892"/>
                      </a:lnTo>
                      <a:lnTo>
                        <a:pt x="406" y="892"/>
                      </a:lnTo>
                      <a:lnTo>
                        <a:pt x="406" y="1074"/>
                      </a:lnTo>
                      <a:lnTo>
                        <a:pt x="273" y="1074"/>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12" name="Group 31"/>
            <p:cNvGrpSpPr>
              <a:grpSpLocks/>
            </p:cNvGrpSpPr>
            <p:nvPr/>
          </p:nvGrpSpPr>
          <p:grpSpPr bwMode="auto">
            <a:xfrm>
              <a:off x="7492998" y="3924300"/>
              <a:ext cx="1376363" cy="1433513"/>
              <a:chOff x="4859" y="2416"/>
              <a:chExt cx="628" cy="638"/>
            </a:xfrm>
            <a:solidFill>
              <a:schemeClr val="accent1">
                <a:lumMod val="20000"/>
                <a:lumOff val="80000"/>
              </a:schemeClr>
            </a:solidFill>
          </p:grpSpPr>
          <p:sp>
            <p:nvSpPr>
              <p:cNvPr id="3104" name="Freeform 32"/>
              <p:cNvSpPr>
                <a:spLocks/>
              </p:cNvSpPr>
              <p:nvPr/>
            </p:nvSpPr>
            <p:spPr bwMode="auto">
              <a:xfrm>
                <a:off x="4859" y="2416"/>
                <a:ext cx="628" cy="638"/>
              </a:xfrm>
              <a:custGeom>
                <a:avLst/>
                <a:gdLst/>
                <a:ahLst/>
                <a:cxnLst>
                  <a:cxn ang="0">
                    <a:pos x="1258" y="1275"/>
                  </a:cxn>
                  <a:cxn ang="0">
                    <a:pos x="1211" y="1275"/>
                  </a:cxn>
                  <a:cxn ang="0">
                    <a:pos x="1144" y="1256"/>
                  </a:cxn>
                  <a:cxn ang="0">
                    <a:pos x="1098" y="1275"/>
                  </a:cxn>
                  <a:cxn ang="0">
                    <a:pos x="1060" y="1208"/>
                  </a:cxn>
                  <a:cxn ang="0">
                    <a:pos x="1031" y="1093"/>
                  </a:cxn>
                  <a:cxn ang="0">
                    <a:pos x="974" y="1045"/>
                  </a:cxn>
                  <a:cxn ang="0">
                    <a:pos x="946" y="1016"/>
                  </a:cxn>
                  <a:cxn ang="0">
                    <a:pos x="889" y="977"/>
                  </a:cxn>
                  <a:cxn ang="0">
                    <a:pos x="889" y="910"/>
                  </a:cxn>
                  <a:cxn ang="0">
                    <a:pos x="852" y="910"/>
                  </a:cxn>
                  <a:cxn ang="0">
                    <a:pos x="814" y="862"/>
                  </a:cxn>
                  <a:cxn ang="0">
                    <a:pos x="766" y="881"/>
                  </a:cxn>
                  <a:cxn ang="0">
                    <a:pos x="662" y="881"/>
                  </a:cxn>
                  <a:cxn ang="0">
                    <a:pos x="615" y="843"/>
                  </a:cxn>
                  <a:cxn ang="0">
                    <a:pos x="520" y="862"/>
                  </a:cxn>
                  <a:cxn ang="0">
                    <a:pos x="463" y="958"/>
                  </a:cxn>
                  <a:cxn ang="0">
                    <a:pos x="406" y="958"/>
                  </a:cxn>
                  <a:cxn ang="0">
                    <a:pos x="369" y="1016"/>
                  </a:cxn>
                  <a:cxn ang="0">
                    <a:pos x="236" y="1016"/>
                  </a:cxn>
                  <a:cxn ang="0">
                    <a:pos x="123" y="1064"/>
                  </a:cxn>
                  <a:cxn ang="0">
                    <a:pos x="76" y="1064"/>
                  </a:cxn>
                  <a:cxn ang="0">
                    <a:pos x="28" y="1016"/>
                  </a:cxn>
                  <a:cxn ang="0">
                    <a:pos x="38" y="977"/>
                  </a:cxn>
                  <a:cxn ang="0">
                    <a:pos x="9" y="929"/>
                  </a:cxn>
                  <a:cxn ang="0">
                    <a:pos x="28" y="862"/>
                  </a:cxn>
                  <a:cxn ang="0">
                    <a:pos x="0" y="795"/>
                  </a:cxn>
                  <a:cxn ang="0">
                    <a:pos x="28" y="795"/>
                  </a:cxn>
                  <a:cxn ang="0">
                    <a:pos x="152" y="729"/>
                  </a:cxn>
                  <a:cxn ang="0">
                    <a:pos x="198" y="747"/>
                  </a:cxn>
                  <a:cxn ang="0">
                    <a:pos x="236" y="729"/>
                  </a:cxn>
                  <a:cxn ang="0">
                    <a:pos x="236" y="681"/>
                  </a:cxn>
                  <a:cxn ang="0">
                    <a:pos x="255" y="633"/>
                  </a:cxn>
                  <a:cxn ang="0">
                    <a:pos x="284" y="585"/>
                  </a:cxn>
                  <a:cxn ang="0">
                    <a:pos x="293" y="0"/>
                  </a:cxn>
                  <a:cxn ang="0">
                    <a:pos x="435" y="0"/>
                  </a:cxn>
                  <a:cxn ang="0">
                    <a:pos x="1258" y="0"/>
                  </a:cxn>
                  <a:cxn ang="0">
                    <a:pos x="1258" y="1275"/>
                  </a:cxn>
                </a:cxnLst>
                <a:rect l="0" t="0" r="r" b="b"/>
                <a:pathLst>
                  <a:path w="1258" h="1275">
                    <a:moveTo>
                      <a:pt x="1258" y="1275"/>
                    </a:moveTo>
                    <a:lnTo>
                      <a:pt x="1211" y="1275"/>
                    </a:lnTo>
                    <a:lnTo>
                      <a:pt x="1144" y="1256"/>
                    </a:lnTo>
                    <a:lnTo>
                      <a:pt x="1098" y="1275"/>
                    </a:lnTo>
                    <a:lnTo>
                      <a:pt x="1060" y="1208"/>
                    </a:lnTo>
                    <a:lnTo>
                      <a:pt x="1031" y="1093"/>
                    </a:lnTo>
                    <a:lnTo>
                      <a:pt x="974" y="1045"/>
                    </a:lnTo>
                    <a:lnTo>
                      <a:pt x="946" y="1016"/>
                    </a:lnTo>
                    <a:lnTo>
                      <a:pt x="889" y="977"/>
                    </a:lnTo>
                    <a:lnTo>
                      <a:pt x="889" y="910"/>
                    </a:lnTo>
                    <a:lnTo>
                      <a:pt x="852" y="910"/>
                    </a:lnTo>
                    <a:lnTo>
                      <a:pt x="814" y="862"/>
                    </a:lnTo>
                    <a:lnTo>
                      <a:pt x="766" y="881"/>
                    </a:lnTo>
                    <a:lnTo>
                      <a:pt x="662" y="881"/>
                    </a:lnTo>
                    <a:lnTo>
                      <a:pt x="615" y="843"/>
                    </a:lnTo>
                    <a:lnTo>
                      <a:pt x="520" y="862"/>
                    </a:lnTo>
                    <a:lnTo>
                      <a:pt x="463" y="958"/>
                    </a:lnTo>
                    <a:lnTo>
                      <a:pt x="406" y="958"/>
                    </a:lnTo>
                    <a:lnTo>
                      <a:pt x="369" y="1016"/>
                    </a:lnTo>
                    <a:lnTo>
                      <a:pt x="236" y="1016"/>
                    </a:lnTo>
                    <a:lnTo>
                      <a:pt x="123" y="1064"/>
                    </a:lnTo>
                    <a:lnTo>
                      <a:pt x="76" y="1064"/>
                    </a:lnTo>
                    <a:lnTo>
                      <a:pt x="28" y="1016"/>
                    </a:lnTo>
                    <a:lnTo>
                      <a:pt x="38" y="977"/>
                    </a:lnTo>
                    <a:lnTo>
                      <a:pt x="9" y="929"/>
                    </a:lnTo>
                    <a:lnTo>
                      <a:pt x="28" y="862"/>
                    </a:lnTo>
                    <a:lnTo>
                      <a:pt x="0" y="795"/>
                    </a:lnTo>
                    <a:lnTo>
                      <a:pt x="28" y="795"/>
                    </a:lnTo>
                    <a:lnTo>
                      <a:pt x="152" y="729"/>
                    </a:lnTo>
                    <a:lnTo>
                      <a:pt x="198" y="747"/>
                    </a:lnTo>
                    <a:lnTo>
                      <a:pt x="236" y="729"/>
                    </a:lnTo>
                    <a:lnTo>
                      <a:pt x="236" y="681"/>
                    </a:lnTo>
                    <a:lnTo>
                      <a:pt x="255" y="633"/>
                    </a:lnTo>
                    <a:lnTo>
                      <a:pt x="284" y="585"/>
                    </a:lnTo>
                    <a:lnTo>
                      <a:pt x="293" y="0"/>
                    </a:lnTo>
                    <a:lnTo>
                      <a:pt x="435" y="0"/>
                    </a:lnTo>
                    <a:lnTo>
                      <a:pt x="1258" y="0"/>
                    </a:lnTo>
                    <a:lnTo>
                      <a:pt x="1258" y="127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13" name="Group 33"/>
              <p:cNvGrpSpPr>
                <a:grpSpLocks/>
              </p:cNvGrpSpPr>
              <p:nvPr/>
            </p:nvGrpSpPr>
            <p:grpSpPr bwMode="auto">
              <a:xfrm>
                <a:off x="4859" y="2416"/>
                <a:ext cx="628" cy="638"/>
                <a:chOff x="4859" y="2416"/>
                <a:chExt cx="628" cy="638"/>
              </a:xfrm>
              <a:grpFill/>
            </p:grpSpPr>
            <p:sp>
              <p:nvSpPr>
                <p:cNvPr id="3106" name="Freeform 34"/>
                <p:cNvSpPr>
                  <a:spLocks/>
                </p:cNvSpPr>
                <p:nvPr/>
              </p:nvSpPr>
              <p:spPr bwMode="auto">
                <a:xfrm>
                  <a:off x="4859" y="2416"/>
                  <a:ext cx="628" cy="638"/>
                </a:xfrm>
                <a:custGeom>
                  <a:avLst/>
                  <a:gdLst/>
                  <a:ahLst/>
                  <a:cxnLst>
                    <a:cxn ang="0">
                      <a:pos x="1258" y="1275"/>
                    </a:cxn>
                    <a:cxn ang="0">
                      <a:pos x="1211" y="1275"/>
                    </a:cxn>
                    <a:cxn ang="0">
                      <a:pos x="1144" y="1256"/>
                    </a:cxn>
                    <a:cxn ang="0">
                      <a:pos x="1098" y="1275"/>
                    </a:cxn>
                    <a:cxn ang="0">
                      <a:pos x="1060" y="1208"/>
                    </a:cxn>
                    <a:cxn ang="0">
                      <a:pos x="1031" y="1093"/>
                    </a:cxn>
                    <a:cxn ang="0">
                      <a:pos x="974" y="1045"/>
                    </a:cxn>
                    <a:cxn ang="0">
                      <a:pos x="946" y="1016"/>
                    </a:cxn>
                    <a:cxn ang="0">
                      <a:pos x="889" y="977"/>
                    </a:cxn>
                    <a:cxn ang="0">
                      <a:pos x="889" y="910"/>
                    </a:cxn>
                    <a:cxn ang="0">
                      <a:pos x="852" y="910"/>
                    </a:cxn>
                    <a:cxn ang="0">
                      <a:pos x="814" y="862"/>
                    </a:cxn>
                    <a:cxn ang="0">
                      <a:pos x="766" y="881"/>
                    </a:cxn>
                    <a:cxn ang="0">
                      <a:pos x="662" y="881"/>
                    </a:cxn>
                    <a:cxn ang="0">
                      <a:pos x="615" y="843"/>
                    </a:cxn>
                    <a:cxn ang="0">
                      <a:pos x="520" y="862"/>
                    </a:cxn>
                    <a:cxn ang="0">
                      <a:pos x="463" y="958"/>
                    </a:cxn>
                    <a:cxn ang="0">
                      <a:pos x="406" y="958"/>
                    </a:cxn>
                    <a:cxn ang="0">
                      <a:pos x="369" y="1016"/>
                    </a:cxn>
                    <a:cxn ang="0">
                      <a:pos x="236" y="1016"/>
                    </a:cxn>
                    <a:cxn ang="0">
                      <a:pos x="123" y="1064"/>
                    </a:cxn>
                    <a:cxn ang="0">
                      <a:pos x="76" y="1064"/>
                    </a:cxn>
                    <a:cxn ang="0">
                      <a:pos x="28" y="1016"/>
                    </a:cxn>
                    <a:cxn ang="0">
                      <a:pos x="38" y="977"/>
                    </a:cxn>
                    <a:cxn ang="0">
                      <a:pos x="9" y="929"/>
                    </a:cxn>
                    <a:cxn ang="0">
                      <a:pos x="28" y="862"/>
                    </a:cxn>
                    <a:cxn ang="0">
                      <a:pos x="0" y="795"/>
                    </a:cxn>
                    <a:cxn ang="0">
                      <a:pos x="28" y="795"/>
                    </a:cxn>
                    <a:cxn ang="0">
                      <a:pos x="152" y="729"/>
                    </a:cxn>
                    <a:cxn ang="0">
                      <a:pos x="198" y="747"/>
                    </a:cxn>
                    <a:cxn ang="0">
                      <a:pos x="236" y="729"/>
                    </a:cxn>
                    <a:cxn ang="0">
                      <a:pos x="236" y="681"/>
                    </a:cxn>
                    <a:cxn ang="0">
                      <a:pos x="255" y="633"/>
                    </a:cxn>
                    <a:cxn ang="0">
                      <a:pos x="284" y="585"/>
                    </a:cxn>
                    <a:cxn ang="0">
                      <a:pos x="293" y="0"/>
                    </a:cxn>
                    <a:cxn ang="0">
                      <a:pos x="435" y="0"/>
                    </a:cxn>
                    <a:cxn ang="0">
                      <a:pos x="1258" y="0"/>
                    </a:cxn>
                    <a:cxn ang="0">
                      <a:pos x="1258" y="1275"/>
                    </a:cxn>
                  </a:cxnLst>
                  <a:rect l="0" t="0" r="r" b="b"/>
                  <a:pathLst>
                    <a:path w="1258" h="1275">
                      <a:moveTo>
                        <a:pt x="1258" y="1275"/>
                      </a:moveTo>
                      <a:lnTo>
                        <a:pt x="1211" y="1275"/>
                      </a:lnTo>
                      <a:lnTo>
                        <a:pt x="1144" y="1256"/>
                      </a:lnTo>
                      <a:lnTo>
                        <a:pt x="1098" y="1275"/>
                      </a:lnTo>
                      <a:lnTo>
                        <a:pt x="1060" y="1208"/>
                      </a:lnTo>
                      <a:lnTo>
                        <a:pt x="1031" y="1093"/>
                      </a:lnTo>
                      <a:lnTo>
                        <a:pt x="974" y="1045"/>
                      </a:lnTo>
                      <a:lnTo>
                        <a:pt x="946" y="1016"/>
                      </a:lnTo>
                      <a:lnTo>
                        <a:pt x="889" y="977"/>
                      </a:lnTo>
                      <a:lnTo>
                        <a:pt x="889" y="910"/>
                      </a:lnTo>
                      <a:lnTo>
                        <a:pt x="852" y="910"/>
                      </a:lnTo>
                      <a:lnTo>
                        <a:pt x="814" y="862"/>
                      </a:lnTo>
                      <a:lnTo>
                        <a:pt x="766" y="881"/>
                      </a:lnTo>
                      <a:lnTo>
                        <a:pt x="662" y="881"/>
                      </a:lnTo>
                      <a:lnTo>
                        <a:pt x="615" y="843"/>
                      </a:lnTo>
                      <a:lnTo>
                        <a:pt x="520" y="862"/>
                      </a:lnTo>
                      <a:lnTo>
                        <a:pt x="463" y="958"/>
                      </a:lnTo>
                      <a:lnTo>
                        <a:pt x="406" y="958"/>
                      </a:lnTo>
                      <a:lnTo>
                        <a:pt x="369" y="1016"/>
                      </a:lnTo>
                      <a:lnTo>
                        <a:pt x="236" y="1016"/>
                      </a:lnTo>
                      <a:lnTo>
                        <a:pt x="123" y="1064"/>
                      </a:lnTo>
                      <a:lnTo>
                        <a:pt x="76" y="1064"/>
                      </a:lnTo>
                      <a:lnTo>
                        <a:pt x="28" y="1016"/>
                      </a:lnTo>
                      <a:lnTo>
                        <a:pt x="38" y="977"/>
                      </a:lnTo>
                      <a:lnTo>
                        <a:pt x="9" y="929"/>
                      </a:lnTo>
                      <a:lnTo>
                        <a:pt x="28" y="862"/>
                      </a:lnTo>
                      <a:lnTo>
                        <a:pt x="0" y="795"/>
                      </a:lnTo>
                      <a:lnTo>
                        <a:pt x="28" y="795"/>
                      </a:lnTo>
                      <a:lnTo>
                        <a:pt x="152" y="729"/>
                      </a:lnTo>
                      <a:lnTo>
                        <a:pt x="198" y="747"/>
                      </a:lnTo>
                      <a:lnTo>
                        <a:pt x="236" y="729"/>
                      </a:lnTo>
                      <a:lnTo>
                        <a:pt x="236" y="681"/>
                      </a:lnTo>
                      <a:lnTo>
                        <a:pt x="255" y="633"/>
                      </a:lnTo>
                      <a:lnTo>
                        <a:pt x="284" y="585"/>
                      </a:lnTo>
                      <a:lnTo>
                        <a:pt x="293" y="0"/>
                      </a:lnTo>
                      <a:lnTo>
                        <a:pt x="435" y="0"/>
                      </a:lnTo>
                      <a:lnTo>
                        <a:pt x="1258" y="0"/>
                      </a:lnTo>
                      <a:lnTo>
                        <a:pt x="1258" y="127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07" name="Freeform 35"/>
                <p:cNvSpPr>
                  <a:spLocks/>
                </p:cNvSpPr>
                <p:nvPr/>
              </p:nvSpPr>
              <p:spPr bwMode="auto">
                <a:xfrm>
                  <a:off x="4859" y="2416"/>
                  <a:ext cx="628" cy="638"/>
                </a:xfrm>
                <a:custGeom>
                  <a:avLst/>
                  <a:gdLst/>
                  <a:ahLst/>
                  <a:cxnLst>
                    <a:cxn ang="0">
                      <a:pos x="1258" y="1275"/>
                    </a:cxn>
                    <a:cxn ang="0">
                      <a:pos x="1211" y="1275"/>
                    </a:cxn>
                    <a:cxn ang="0">
                      <a:pos x="1144" y="1256"/>
                    </a:cxn>
                    <a:cxn ang="0">
                      <a:pos x="1098" y="1275"/>
                    </a:cxn>
                    <a:cxn ang="0">
                      <a:pos x="1060" y="1208"/>
                    </a:cxn>
                    <a:cxn ang="0">
                      <a:pos x="1031" y="1093"/>
                    </a:cxn>
                    <a:cxn ang="0">
                      <a:pos x="974" y="1045"/>
                    </a:cxn>
                    <a:cxn ang="0">
                      <a:pos x="946" y="1016"/>
                    </a:cxn>
                    <a:cxn ang="0">
                      <a:pos x="889" y="977"/>
                    </a:cxn>
                    <a:cxn ang="0">
                      <a:pos x="889" y="910"/>
                    </a:cxn>
                    <a:cxn ang="0">
                      <a:pos x="852" y="910"/>
                    </a:cxn>
                    <a:cxn ang="0">
                      <a:pos x="814" y="862"/>
                    </a:cxn>
                    <a:cxn ang="0">
                      <a:pos x="766" y="881"/>
                    </a:cxn>
                    <a:cxn ang="0">
                      <a:pos x="662" y="881"/>
                    </a:cxn>
                    <a:cxn ang="0">
                      <a:pos x="615" y="843"/>
                    </a:cxn>
                    <a:cxn ang="0">
                      <a:pos x="520" y="862"/>
                    </a:cxn>
                    <a:cxn ang="0">
                      <a:pos x="463" y="958"/>
                    </a:cxn>
                    <a:cxn ang="0">
                      <a:pos x="406" y="958"/>
                    </a:cxn>
                    <a:cxn ang="0">
                      <a:pos x="369" y="1016"/>
                    </a:cxn>
                    <a:cxn ang="0">
                      <a:pos x="236" y="1016"/>
                    </a:cxn>
                    <a:cxn ang="0">
                      <a:pos x="123" y="1064"/>
                    </a:cxn>
                    <a:cxn ang="0">
                      <a:pos x="76" y="1064"/>
                    </a:cxn>
                    <a:cxn ang="0">
                      <a:pos x="28" y="1016"/>
                    </a:cxn>
                    <a:cxn ang="0">
                      <a:pos x="38" y="977"/>
                    </a:cxn>
                    <a:cxn ang="0">
                      <a:pos x="9" y="929"/>
                    </a:cxn>
                    <a:cxn ang="0">
                      <a:pos x="28" y="862"/>
                    </a:cxn>
                    <a:cxn ang="0">
                      <a:pos x="0" y="795"/>
                    </a:cxn>
                    <a:cxn ang="0">
                      <a:pos x="28" y="795"/>
                    </a:cxn>
                    <a:cxn ang="0">
                      <a:pos x="152" y="729"/>
                    </a:cxn>
                    <a:cxn ang="0">
                      <a:pos x="198" y="747"/>
                    </a:cxn>
                    <a:cxn ang="0">
                      <a:pos x="236" y="729"/>
                    </a:cxn>
                    <a:cxn ang="0">
                      <a:pos x="236" y="681"/>
                    </a:cxn>
                    <a:cxn ang="0">
                      <a:pos x="255" y="633"/>
                    </a:cxn>
                    <a:cxn ang="0">
                      <a:pos x="284" y="585"/>
                    </a:cxn>
                    <a:cxn ang="0">
                      <a:pos x="293" y="0"/>
                    </a:cxn>
                    <a:cxn ang="0">
                      <a:pos x="435" y="0"/>
                    </a:cxn>
                    <a:cxn ang="0">
                      <a:pos x="1258" y="0"/>
                    </a:cxn>
                    <a:cxn ang="0">
                      <a:pos x="1258" y="1275"/>
                    </a:cxn>
                  </a:cxnLst>
                  <a:rect l="0" t="0" r="r" b="b"/>
                  <a:pathLst>
                    <a:path w="1258" h="1275">
                      <a:moveTo>
                        <a:pt x="1258" y="1275"/>
                      </a:moveTo>
                      <a:lnTo>
                        <a:pt x="1211" y="1275"/>
                      </a:lnTo>
                      <a:lnTo>
                        <a:pt x="1144" y="1256"/>
                      </a:lnTo>
                      <a:lnTo>
                        <a:pt x="1098" y="1275"/>
                      </a:lnTo>
                      <a:lnTo>
                        <a:pt x="1060" y="1208"/>
                      </a:lnTo>
                      <a:lnTo>
                        <a:pt x="1031" y="1093"/>
                      </a:lnTo>
                      <a:lnTo>
                        <a:pt x="974" y="1045"/>
                      </a:lnTo>
                      <a:lnTo>
                        <a:pt x="946" y="1016"/>
                      </a:lnTo>
                      <a:lnTo>
                        <a:pt x="889" y="977"/>
                      </a:lnTo>
                      <a:lnTo>
                        <a:pt x="889" y="910"/>
                      </a:lnTo>
                      <a:lnTo>
                        <a:pt x="852" y="910"/>
                      </a:lnTo>
                      <a:lnTo>
                        <a:pt x="814" y="862"/>
                      </a:lnTo>
                      <a:lnTo>
                        <a:pt x="766" y="881"/>
                      </a:lnTo>
                      <a:lnTo>
                        <a:pt x="662" y="881"/>
                      </a:lnTo>
                      <a:lnTo>
                        <a:pt x="615" y="843"/>
                      </a:lnTo>
                      <a:lnTo>
                        <a:pt x="520" y="862"/>
                      </a:lnTo>
                      <a:lnTo>
                        <a:pt x="463" y="958"/>
                      </a:lnTo>
                      <a:lnTo>
                        <a:pt x="406" y="958"/>
                      </a:lnTo>
                      <a:lnTo>
                        <a:pt x="369" y="1016"/>
                      </a:lnTo>
                      <a:lnTo>
                        <a:pt x="236" y="1016"/>
                      </a:lnTo>
                      <a:lnTo>
                        <a:pt x="123" y="1064"/>
                      </a:lnTo>
                      <a:lnTo>
                        <a:pt x="76" y="1064"/>
                      </a:lnTo>
                      <a:lnTo>
                        <a:pt x="28" y="1016"/>
                      </a:lnTo>
                      <a:lnTo>
                        <a:pt x="38" y="977"/>
                      </a:lnTo>
                      <a:lnTo>
                        <a:pt x="9" y="929"/>
                      </a:lnTo>
                      <a:lnTo>
                        <a:pt x="28" y="862"/>
                      </a:lnTo>
                      <a:lnTo>
                        <a:pt x="0" y="795"/>
                      </a:lnTo>
                      <a:lnTo>
                        <a:pt x="28" y="795"/>
                      </a:lnTo>
                      <a:lnTo>
                        <a:pt x="152" y="729"/>
                      </a:lnTo>
                      <a:lnTo>
                        <a:pt x="198" y="747"/>
                      </a:lnTo>
                      <a:lnTo>
                        <a:pt x="236" y="729"/>
                      </a:lnTo>
                      <a:lnTo>
                        <a:pt x="236" y="681"/>
                      </a:lnTo>
                      <a:lnTo>
                        <a:pt x="255" y="633"/>
                      </a:lnTo>
                      <a:lnTo>
                        <a:pt x="284" y="585"/>
                      </a:lnTo>
                      <a:lnTo>
                        <a:pt x="293" y="0"/>
                      </a:lnTo>
                      <a:lnTo>
                        <a:pt x="435" y="0"/>
                      </a:lnTo>
                      <a:lnTo>
                        <a:pt x="1258" y="0"/>
                      </a:lnTo>
                      <a:lnTo>
                        <a:pt x="1258" y="1275"/>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14" name="Group 36"/>
            <p:cNvGrpSpPr>
              <a:grpSpLocks/>
            </p:cNvGrpSpPr>
            <p:nvPr/>
          </p:nvGrpSpPr>
          <p:grpSpPr bwMode="auto">
            <a:xfrm>
              <a:off x="7969248" y="2590799"/>
              <a:ext cx="900113" cy="1333500"/>
              <a:chOff x="5076" y="1822"/>
              <a:chExt cx="411" cy="594"/>
            </a:xfrm>
            <a:solidFill>
              <a:schemeClr val="accent1">
                <a:lumMod val="20000"/>
                <a:lumOff val="80000"/>
              </a:schemeClr>
            </a:solidFill>
          </p:grpSpPr>
          <p:sp>
            <p:nvSpPr>
              <p:cNvPr id="3109" name="Freeform 37"/>
              <p:cNvSpPr>
                <a:spLocks/>
              </p:cNvSpPr>
              <p:nvPr/>
            </p:nvSpPr>
            <p:spPr bwMode="auto">
              <a:xfrm>
                <a:off x="5076" y="1822"/>
                <a:ext cx="411" cy="594"/>
              </a:xfrm>
              <a:custGeom>
                <a:avLst/>
                <a:gdLst/>
                <a:ahLst/>
                <a:cxnLst>
                  <a:cxn ang="0">
                    <a:pos x="823" y="1190"/>
                  </a:cxn>
                  <a:cxn ang="0">
                    <a:pos x="0" y="1190"/>
                  </a:cxn>
                  <a:cxn ang="0">
                    <a:pos x="0" y="317"/>
                  </a:cxn>
                  <a:cxn ang="0">
                    <a:pos x="28" y="336"/>
                  </a:cxn>
                  <a:cxn ang="0">
                    <a:pos x="47" y="317"/>
                  </a:cxn>
                  <a:cxn ang="0">
                    <a:pos x="85" y="317"/>
                  </a:cxn>
                  <a:cxn ang="0">
                    <a:pos x="161" y="231"/>
                  </a:cxn>
                  <a:cxn ang="0">
                    <a:pos x="180" y="317"/>
                  </a:cxn>
                  <a:cxn ang="0">
                    <a:pos x="255" y="365"/>
                  </a:cxn>
                  <a:cxn ang="0">
                    <a:pos x="303" y="365"/>
                  </a:cxn>
                  <a:cxn ang="0">
                    <a:pos x="303" y="0"/>
                  </a:cxn>
                  <a:cxn ang="0">
                    <a:pos x="417" y="0"/>
                  </a:cxn>
                  <a:cxn ang="0">
                    <a:pos x="823" y="0"/>
                  </a:cxn>
                  <a:cxn ang="0">
                    <a:pos x="823" y="1190"/>
                  </a:cxn>
                </a:cxnLst>
                <a:rect l="0" t="0" r="r" b="b"/>
                <a:pathLst>
                  <a:path w="823" h="1190">
                    <a:moveTo>
                      <a:pt x="823" y="1190"/>
                    </a:moveTo>
                    <a:lnTo>
                      <a:pt x="0" y="1190"/>
                    </a:lnTo>
                    <a:lnTo>
                      <a:pt x="0" y="317"/>
                    </a:lnTo>
                    <a:lnTo>
                      <a:pt x="28" y="336"/>
                    </a:lnTo>
                    <a:lnTo>
                      <a:pt x="47" y="317"/>
                    </a:lnTo>
                    <a:lnTo>
                      <a:pt x="85" y="317"/>
                    </a:lnTo>
                    <a:lnTo>
                      <a:pt x="161" y="231"/>
                    </a:lnTo>
                    <a:lnTo>
                      <a:pt x="180" y="317"/>
                    </a:lnTo>
                    <a:lnTo>
                      <a:pt x="255" y="365"/>
                    </a:lnTo>
                    <a:lnTo>
                      <a:pt x="303" y="365"/>
                    </a:lnTo>
                    <a:lnTo>
                      <a:pt x="303" y="0"/>
                    </a:lnTo>
                    <a:lnTo>
                      <a:pt x="417" y="0"/>
                    </a:lnTo>
                    <a:lnTo>
                      <a:pt x="823" y="0"/>
                    </a:lnTo>
                    <a:lnTo>
                      <a:pt x="823" y="119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15" name="Group 38"/>
              <p:cNvGrpSpPr>
                <a:grpSpLocks/>
              </p:cNvGrpSpPr>
              <p:nvPr/>
            </p:nvGrpSpPr>
            <p:grpSpPr bwMode="auto">
              <a:xfrm>
                <a:off x="5076" y="1822"/>
                <a:ext cx="411" cy="594"/>
                <a:chOff x="5076" y="1822"/>
                <a:chExt cx="411" cy="594"/>
              </a:xfrm>
              <a:grpFill/>
            </p:grpSpPr>
            <p:sp>
              <p:nvSpPr>
                <p:cNvPr id="3111" name="Freeform 39"/>
                <p:cNvSpPr>
                  <a:spLocks/>
                </p:cNvSpPr>
                <p:nvPr/>
              </p:nvSpPr>
              <p:spPr bwMode="auto">
                <a:xfrm>
                  <a:off x="5076" y="1822"/>
                  <a:ext cx="411" cy="594"/>
                </a:xfrm>
                <a:custGeom>
                  <a:avLst/>
                  <a:gdLst/>
                  <a:ahLst/>
                  <a:cxnLst>
                    <a:cxn ang="0">
                      <a:pos x="823" y="1190"/>
                    </a:cxn>
                    <a:cxn ang="0">
                      <a:pos x="0" y="1190"/>
                    </a:cxn>
                    <a:cxn ang="0">
                      <a:pos x="0" y="317"/>
                    </a:cxn>
                    <a:cxn ang="0">
                      <a:pos x="28" y="336"/>
                    </a:cxn>
                    <a:cxn ang="0">
                      <a:pos x="47" y="317"/>
                    </a:cxn>
                    <a:cxn ang="0">
                      <a:pos x="85" y="317"/>
                    </a:cxn>
                    <a:cxn ang="0">
                      <a:pos x="161" y="231"/>
                    </a:cxn>
                    <a:cxn ang="0">
                      <a:pos x="180" y="317"/>
                    </a:cxn>
                    <a:cxn ang="0">
                      <a:pos x="255" y="365"/>
                    </a:cxn>
                    <a:cxn ang="0">
                      <a:pos x="303" y="365"/>
                    </a:cxn>
                    <a:cxn ang="0">
                      <a:pos x="303" y="0"/>
                    </a:cxn>
                    <a:cxn ang="0">
                      <a:pos x="417" y="0"/>
                    </a:cxn>
                    <a:cxn ang="0">
                      <a:pos x="823" y="0"/>
                    </a:cxn>
                    <a:cxn ang="0">
                      <a:pos x="823" y="1190"/>
                    </a:cxn>
                  </a:cxnLst>
                  <a:rect l="0" t="0" r="r" b="b"/>
                  <a:pathLst>
                    <a:path w="823" h="1190">
                      <a:moveTo>
                        <a:pt x="823" y="1190"/>
                      </a:moveTo>
                      <a:lnTo>
                        <a:pt x="0" y="1190"/>
                      </a:lnTo>
                      <a:lnTo>
                        <a:pt x="0" y="317"/>
                      </a:lnTo>
                      <a:lnTo>
                        <a:pt x="28" y="336"/>
                      </a:lnTo>
                      <a:lnTo>
                        <a:pt x="47" y="317"/>
                      </a:lnTo>
                      <a:lnTo>
                        <a:pt x="85" y="317"/>
                      </a:lnTo>
                      <a:lnTo>
                        <a:pt x="161" y="231"/>
                      </a:lnTo>
                      <a:lnTo>
                        <a:pt x="180" y="317"/>
                      </a:lnTo>
                      <a:lnTo>
                        <a:pt x="255" y="365"/>
                      </a:lnTo>
                      <a:lnTo>
                        <a:pt x="303" y="365"/>
                      </a:lnTo>
                      <a:lnTo>
                        <a:pt x="303" y="0"/>
                      </a:lnTo>
                      <a:lnTo>
                        <a:pt x="417" y="0"/>
                      </a:lnTo>
                      <a:lnTo>
                        <a:pt x="823" y="0"/>
                      </a:lnTo>
                      <a:lnTo>
                        <a:pt x="823" y="119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12" name="Freeform 40"/>
                <p:cNvSpPr>
                  <a:spLocks/>
                </p:cNvSpPr>
                <p:nvPr/>
              </p:nvSpPr>
              <p:spPr bwMode="auto">
                <a:xfrm>
                  <a:off x="5076" y="1822"/>
                  <a:ext cx="411" cy="594"/>
                </a:xfrm>
                <a:custGeom>
                  <a:avLst/>
                  <a:gdLst/>
                  <a:ahLst/>
                  <a:cxnLst>
                    <a:cxn ang="0">
                      <a:pos x="823" y="1190"/>
                    </a:cxn>
                    <a:cxn ang="0">
                      <a:pos x="0" y="1190"/>
                    </a:cxn>
                    <a:cxn ang="0">
                      <a:pos x="0" y="317"/>
                    </a:cxn>
                    <a:cxn ang="0">
                      <a:pos x="28" y="336"/>
                    </a:cxn>
                    <a:cxn ang="0">
                      <a:pos x="47" y="317"/>
                    </a:cxn>
                    <a:cxn ang="0">
                      <a:pos x="85" y="317"/>
                    </a:cxn>
                    <a:cxn ang="0">
                      <a:pos x="161" y="231"/>
                    </a:cxn>
                    <a:cxn ang="0">
                      <a:pos x="180" y="317"/>
                    </a:cxn>
                    <a:cxn ang="0">
                      <a:pos x="255" y="365"/>
                    </a:cxn>
                    <a:cxn ang="0">
                      <a:pos x="303" y="365"/>
                    </a:cxn>
                    <a:cxn ang="0">
                      <a:pos x="303" y="0"/>
                    </a:cxn>
                    <a:cxn ang="0">
                      <a:pos x="417" y="0"/>
                    </a:cxn>
                    <a:cxn ang="0">
                      <a:pos x="823" y="0"/>
                    </a:cxn>
                    <a:cxn ang="0">
                      <a:pos x="823" y="1190"/>
                    </a:cxn>
                  </a:cxnLst>
                  <a:rect l="0" t="0" r="r" b="b"/>
                  <a:pathLst>
                    <a:path w="823" h="1190">
                      <a:moveTo>
                        <a:pt x="823" y="1190"/>
                      </a:moveTo>
                      <a:lnTo>
                        <a:pt x="0" y="1190"/>
                      </a:lnTo>
                      <a:lnTo>
                        <a:pt x="0" y="317"/>
                      </a:lnTo>
                      <a:lnTo>
                        <a:pt x="28" y="336"/>
                      </a:lnTo>
                      <a:lnTo>
                        <a:pt x="47" y="317"/>
                      </a:lnTo>
                      <a:lnTo>
                        <a:pt x="85" y="317"/>
                      </a:lnTo>
                      <a:lnTo>
                        <a:pt x="161" y="231"/>
                      </a:lnTo>
                      <a:lnTo>
                        <a:pt x="180" y="317"/>
                      </a:lnTo>
                      <a:lnTo>
                        <a:pt x="255" y="365"/>
                      </a:lnTo>
                      <a:lnTo>
                        <a:pt x="303" y="365"/>
                      </a:lnTo>
                      <a:lnTo>
                        <a:pt x="303" y="0"/>
                      </a:lnTo>
                      <a:lnTo>
                        <a:pt x="417" y="0"/>
                      </a:lnTo>
                      <a:lnTo>
                        <a:pt x="823" y="0"/>
                      </a:lnTo>
                      <a:lnTo>
                        <a:pt x="823" y="119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16" name="Group 41"/>
            <p:cNvGrpSpPr>
              <a:grpSpLocks/>
            </p:cNvGrpSpPr>
            <p:nvPr/>
          </p:nvGrpSpPr>
          <p:grpSpPr bwMode="auto">
            <a:xfrm>
              <a:off x="2890837" y="5400674"/>
              <a:ext cx="850899" cy="1443038"/>
              <a:chOff x="2759" y="3073"/>
              <a:chExt cx="388" cy="642"/>
            </a:xfrm>
            <a:solidFill>
              <a:schemeClr val="accent1">
                <a:lumMod val="20000"/>
                <a:lumOff val="80000"/>
              </a:schemeClr>
            </a:solidFill>
          </p:grpSpPr>
          <p:sp>
            <p:nvSpPr>
              <p:cNvPr id="3114" name="Freeform 42"/>
              <p:cNvSpPr>
                <a:spLocks/>
              </p:cNvSpPr>
              <p:nvPr/>
            </p:nvSpPr>
            <p:spPr bwMode="auto">
              <a:xfrm>
                <a:off x="2759" y="3073"/>
                <a:ext cx="388" cy="642"/>
              </a:xfrm>
              <a:custGeom>
                <a:avLst/>
                <a:gdLst/>
                <a:ahLst/>
                <a:cxnLst>
                  <a:cxn ang="0">
                    <a:pos x="568" y="1054"/>
                  </a:cxn>
                  <a:cxn ang="0">
                    <a:pos x="455" y="1054"/>
                  </a:cxn>
                  <a:cxn ang="0">
                    <a:pos x="388" y="1054"/>
                  </a:cxn>
                  <a:cxn ang="0">
                    <a:pos x="360" y="1130"/>
                  </a:cxn>
                  <a:cxn ang="0">
                    <a:pos x="284" y="1169"/>
                  </a:cxn>
                  <a:cxn ang="0">
                    <a:pos x="142" y="1236"/>
                  </a:cxn>
                  <a:cxn ang="0">
                    <a:pos x="66" y="1236"/>
                  </a:cxn>
                  <a:cxn ang="0">
                    <a:pos x="0" y="1284"/>
                  </a:cxn>
                  <a:cxn ang="0">
                    <a:pos x="0" y="508"/>
                  </a:cxn>
                  <a:cxn ang="0">
                    <a:pos x="19" y="0"/>
                  </a:cxn>
                  <a:cxn ang="0">
                    <a:pos x="776" y="0"/>
                  </a:cxn>
                  <a:cxn ang="0">
                    <a:pos x="776" y="527"/>
                  </a:cxn>
                  <a:cxn ang="0">
                    <a:pos x="653" y="527"/>
                  </a:cxn>
                  <a:cxn ang="0">
                    <a:pos x="671" y="919"/>
                  </a:cxn>
                  <a:cxn ang="0">
                    <a:pos x="776" y="919"/>
                  </a:cxn>
                  <a:cxn ang="0">
                    <a:pos x="738" y="958"/>
                  </a:cxn>
                  <a:cxn ang="0">
                    <a:pos x="757" y="1006"/>
                  </a:cxn>
                  <a:cxn ang="0">
                    <a:pos x="568" y="1054"/>
                  </a:cxn>
                </a:cxnLst>
                <a:rect l="0" t="0" r="r" b="b"/>
                <a:pathLst>
                  <a:path w="776" h="1284">
                    <a:moveTo>
                      <a:pt x="568" y="1054"/>
                    </a:moveTo>
                    <a:lnTo>
                      <a:pt x="455" y="1054"/>
                    </a:lnTo>
                    <a:lnTo>
                      <a:pt x="388" y="1054"/>
                    </a:lnTo>
                    <a:lnTo>
                      <a:pt x="360" y="1130"/>
                    </a:lnTo>
                    <a:lnTo>
                      <a:pt x="284" y="1169"/>
                    </a:lnTo>
                    <a:lnTo>
                      <a:pt x="142" y="1236"/>
                    </a:lnTo>
                    <a:lnTo>
                      <a:pt x="66" y="1236"/>
                    </a:lnTo>
                    <a:lnTo>
                      <a:pt x="0" y="1284"/>
                    </a:lnTo>
                    <a:lnTo>
                      <a:pt x="0" y="508"/>
                    </a:lnTo>
                    <a:lnTo>
                      <a:pt x="19" y="0"/>
                    </a:lnTo>
                    <a:lnTo>
                      <a:pt x="776" y="0"/>
                    </a:lnTo>
                    <a:lnTo>
                      <a:pt x="776" y="527"/>
                    </a:lnTo>
                    <a:lnTo>
                      <a:pt x="653" y="527"/>
                    </a:lnTo>
                    <a:lnTo>
                      <a:pt x="671" y="919"/>
                    </a:lnTo>
                    <a:lnTo>
                      <a:pt x="776" y="919"/>
                    </a:lnTo>
                    <a:lnTo>
                      <a:pt x="738" y="958"/>
                    </a:lnTo>
                    <a:lnTo>
                      <a:pt x="757" y="1006"/>
                    </a:lnTo>
                    <a:lnTo>
                      <a:pt x="568" y="105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15" name="Freeform 43"/>
              <p:cNvSpPr>
                <a:spLocks/>
              </p:cNvSpPr>
              <p:nvPr/>
            </p:nvSpPr>
            <p:spPr bwMode="auto">
              <a:xfrm>
                <a:off x="2759" y="3073"/>
                <a:ext cx="388" cy="642"/>
              </a:xfrm>
              <a:custGeom>
                <a:avLst/>
                <a:gdLst/>
                <a:ahLst/>
                <a:cxnLst>
                  <a:cxn ang="0">
                    <a:pos x="568" y="1054"/>
                  </a:cxn>
                  <a:cxn ang="0">
                    <a:pos x="455" y="1054"/>
                  </a:cxn>
                  <a:cxn ang="0">
                    <a:pos x="388" y="1054"/>
                  </a:cxn>
                  <a:cxn ang="0">
                    <a:pos x="360" y="1130"/>
                  </a:cxn>
                  <a:cxn ang="0">
                    <a:pos x="284" y="1169"/>
                  </a:cxn>
                  <a:cxn ang="0">
                    <a:pos x="142" y="1236"/>
                  </a:cxn>
                  <a:cxn ang="0">
                    <a:pos x="66" y="1236"/>
                  </a:cxn>
                  <a:cxn ang="0">
                    <a:pos x="0" y="1284"/>
                  </a:cxn>
                  <a:cxn ang="0">
                    <a:pos x="0" y="508"/>
                  </a:cxn>
                  <a:cxn ang="0">
                    <a:pos x="19" y="0"/>
                  </a:cxn>
                  <a:cxn ang="0">
                    <a:pos x="776" y="0"/>
                  </a:cxn>
                  <a:cxn ang="0">
                    <a:pos x="776" y="527"/>
                  </a:cxn>
                  <a:cxn ang="0">
                    <a:pos x="653" y="527"/>
                  </a:cxn>
                  <a:cxn ang="0">
                    <a:pos x="671" y="919"/>
                  </a:cxn>
                  <a:cxn ang="0">
                    <a:pos x="776" y="919"/>
                  </a:cxn>
                  <a:cxn ang="0">
                    <a:pos x="738" y="958"/>
                  </a:cxn>
                  <a:cxn ang="0">
                    <a:pos x="757" y="1006"/>
                  </a:cxn>
                  <a:cxn ang="0">
                    <a:pos x="568" y="1054"/>
                  </a:cxn>
                </a:cxnLst>
                <a:rect l="0" t="0" r="r" b="b"/>
                <a:pathLst>
                  <a:path w="776" h="1284">
                    <a:moveTo>
                      <a:pt x="568" y="1054"/>
                    </a:moveTo>
                    <a:lnTo>
                      <a:pt x="455" y="1054"/>
                    </a:lnTo>
                    <a:lnTo>
                      <a:pt x="388" y="1054"/>
                    </a:lnTo>
                    <a:lnTo>
                      <a:pt x="360" y="1130"/>
                    </a:lnTo>
                    <a:lnTo>
                      <a:pt x="284" y="1169"/>
                    </a:lnTo>
                    <a:lnTo>
                      <a:pt x="142" y="1236"/>
                    </a:lnTo>
                    <a:lnTo>
                      <a:pt x="66" y="1236"/>
                    </a:lnTo>
                    <a:lnTo>
                      <a:pt x="0" y="1284"/>
                    </a:lnTo>
                    <a:lnTo>
                      <a:pt x="0" y="508"/>
                    </a:lnTo>
                    <a:lnTo>
                      <a:pt x="19" y="0"/>
                    </a:lnTo>
                    <a:lnTo>
                      <a:pt x="776" y="0"/>
                    </a:lnTo>
                    <a:lnTo>
                      <a:pt x="776" y="527"/>
                    </a:lnTo>
                    <a:lnTo>
                      <a:pt x="653" y="527"/>
                    </a:lnTo>
                    <a:lnTo>
                      <a:pt x="671" y="919"/>
                    </a:lnTo>
                    <a:lnTo>
                      <a:pt x="776" y="919"/>
                    </a:lnTo>
                    <a:lnTo>
                      <a:pt x="738" y="958"/>
                    </a:lnTo>
                    <a:lnTo>
                      <a:pt x="757" y="1006"/>
                    </a:lnTo>
                    <a:lnTo>
                      <a:pt x="568" y="1054"/>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17" name="Group 44"/>
            <p:cNvGrpSpPr>
              <a:grpSpLocks/>
            </p:cNvGrpSpPr>
            <p:nvPr/>
          </p:nvGrpSpPr>
          <p:grpSpPr bwMode="auto">
            <a:xfrm>
              <a:off x="2259012" y="5972174"/>
              <a:ext cx="631825" cy="871538"/>
              <a:chOff x="2471" y="3327"/>
              <a:chExt cx="288" cy="388"/>
            </a:xfrm>
            <a:solidFill>
              <a:schemeClr val="accent1">
                <a:lumMod val="20000"/>
                <a:lumOff val="80000"/>
              </a:schemeClr>
            </a:solidFill>
          </p:grpSpPr>
          <p:sp>
            <p:nvSpPr>
              <p:cNvPr id="3117" name="Freeform 45"/>
              <p:cNvSpPr>
                <a:spLocks/>
              </p:cNvSpPr>
              <p:nvPr/>
            </p:nvSpPr>
            <p:spPr bwMode="auto">
              <a:xfrm>
                <a:off x="2471" y="3327"/>
                <a:ext cx="288" cy="388"/>
              </a:xfrm>
              <a:custGeom>
                <a:avLst/>
                <a:gdLst/>
                <a:ahLst/>
                <a:cxnLst>
                  <a:cxn ang="0">
                    <a:pos x="482" y="776"/>
                  </a:cxn>
                  <a:cxn ang="0">
                    <a:pos x="435" y="728"/>
                  </a:cxn>
                  <a:cxn ang="0">
                    <a:pos x="368" y="757"/>
                  </a:cxn>
                  <a:cxn ang="0">
                    <a:pos x="114" y="680"/>
                  </a:cxn>
                  <a:cxn ang="0">
                    <a:pos x="28" y="623"/>
                  </a:cxn>
                  <a:cxn ang="0">
                    <a:pos x="38" y="450"/>
                  </a:cxn>
                  <a:cxn ang="0">
                    <a:pos x="0" y="364"/>
                  </a:cxn>
                  <a:cxn ang="0">
                    <a:pos x="9" y="325"/>
                  </a:cxn>
                  <a:cxn ang="0">
                    <a:pos x="76" y="296"/>
                  </a:cxn>
                  <a:cxn ang="0">
                    <a:pos x="57" y="248"/>
                  </a:cxn>
                  <a:cxn ang="0">
                    <a:pos x="85" y="182"/>
                  </a:cxn>
                  <a:cxn ang="0">
                    <a:pos x="179" y="182"/>
                  </a:cxn>
                  <a:cxn ang="0">
                    <a:pos x="246" y="163"/>
                  </a:cxn>
                  <a:cxn ang="0">
                    <a:pos x="274" y="115"/>
                  </a:cxn>
                  <a:cxn ang="0">
                    <a:pos x="341" y="115"/>
                  </a:cxn>
                  <a:cxn ang="0">
                    <a:pos x="463" y="163"/>
                  </a:cxn>
                  <a:cxn ang="0">
                    <a:pos x="530" y="19"/>
                  </a:cxn>
                  <a:cxn ang="0">
                    <a:pos x="576" y="0"/>
                  </a:cxn>
                  <a:cxn ang="0">
                    <a:pos x="576" y="776"/>
                  </a:cxn>
                  <a:cxn ang="0">
                    <a:pos x="482" y="776"/>
                  </a:cxn>
                </a:cxnLst>
                <a:rect l="0" t="0" r="r" b="b"/>
                <a:pathLst>
                  <a:path w="576" h="776">
                    <a:moveTo>
                      <a:pt x="482" y="776"/>
                    </a:moveTo>
                    <a:lnTo>
                      <a:pt x="435" y="728"/>
                    </a:lnTo>
                    <a:lnTo>
                      <a:pt x="368" y="757"/>
                    </a:lnTo>
                    <a:lnTo>
                      <a:pt x="114" y="680"/>
                    </a:lnTo>
                    <a:lnTo>
                      <a:pt x="28" y="623"/>
                    </a:lnTo>
                    <a:lnTo>
                      <a:pt x="38" y="450"/>
                    </a:lnTo>
                    <a:lnTo>
                      <a:pt x="0" y="364"/>
                    </a:lnTo>
                    <a:lnTo>
                      <a:pt x="9" y="325"/>
                    </a:lnTo>
                    <a:lnTo>
                      <a:pt x="76" y="296"/>
                    </a:lnTo>
                    <a:lnTo>
                      <a:pt x="57" y="248"/>
                    </a:lnTo>
                    <a:lnTo>
                      <a:pt x="85" y="182"/>
                    </a:lnTo>
                    <a:lnTo>
                      <a:pt x="179" y="182"/>
                    </a:lnTo>
                    <a:lnTo>
                      <a:pt x="246" y="163"/>
                    </a:lnTo>
                    <a:lnTo>
                      <a:pt x="274" y="115"/>
                    </a:lnTo>
                    <a:lnTo>
                      <a:pt x="341" y="115"/>
                    </a:lnTo>
                    <a:lnTo>
                      <a:pt x="463" y="163"/>
                    </a:lnTo>
                    <a:lnTo>
                      <a:pt x="530" y="19"/>
                    </a:lnTo>
                    <a:lnTo>
                      <a:pt x="576" y="0"/>
                    </a:lnTo>
                    <a:lnTo>
                      <a:pt x="576" y="776"/>
                    </a:lnTo>
                    <a:lnTo>
                      <a:pt x="482" y="77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18" name="Freeform 46"/>
              <p:cNvSpPr>
                <a:spLocks/>
              </p:cNvSpPr>
              <p:nvPr/>
            </p:nvSpPr>
            <p:spPr bwMode="auto">
              <a:xfrm>
                <a:off x="2471" y="3327"/>
                <a:ext cx="288" cy="388"/>
              </a:xfrm>
              <a:custGeom>
                <a:avLst/>
                <a:gdLst/>
                <a:ahLst/>
                <a:cxnLst>
                  <a:cxn ang="0">
                    <a:pos x="482" y="776"/>
                  </a:cxn>
                  <a:cxn ang="0">
                    <a:pos x="435" y="728"/>
                  </a:cxn>
                  <a:cxn ang="0">
                    <a:pos x="368" y="757"/>
                  </a:cxn>
                  <a:cxn ang="0">
                    <a:pos x="114" y="680"/>
                  </a:cxn>
                  <a:cxn ang="0">
                    <a:pos x="28" y="623"/>
                  </a:cxn>
                  <a:cxn ang="0">
                    <a:pos x="38" y="450"/>
                  </a:cxn>
                  <a:cxn ang="0">
                    <a:pos x="0" y="364"/>
                  </a:cxn>
                  <a:cxn ang="0">
                    <a:pos x="9" y="325"/>
                  </a:cxn>
                  <a:cxn ang="0">
                    <a:pos x="76" y="296"/>
                  </a:cxn>
                  <a:cxn ang="0">
                    <a:pos x="57" y="248"/>
                  </a:cxn>
                  <a:cxn ang="0">
                    <a:pos x="85" y="182"/>
                  </a:cxn>
                  <a:cxn ang="0">
                    <a:pos x="179" y="182"/>
                  </a:cxn>
                  <a:cxn ang="0">
                    <a:pos x="246" y="163"/>
                  </a:cxn>
                  <a:cxn ang="0">
                    <a:pos x="274" y="115"/>
                  </a:cxn>
                  <a:cxn ang="0">
                    <a:pos x="341" y="115"/>
                  </a:cxn>
                  <a:cxn ang="0">
                    <a:pos x="463" y="163"/>
                  </a:cxn>
                  <a:cxn ang="0">
                    <a:pos x="530" y="19"/>
                  </a:cxn>
                  <a:cxn ang="0">
                    <a:pos x="576" y="0"/>
                  </a:cxn>
                  <a:cxn ang="0">
                    <a:pos x="576" y="776"/>
                  </a:cxn>
                  <a:cxn ang="0">
                    <a:pos x="482" y="776"/>
                  </a:cxn>
                </a:cxnLst>
                <a:rect l="0" t="0" r="r" b="b"/>
                <a:pathLst>
                  <a:path w="576" h="776">
                    <a:moveTo>
                      <a:pt x="482" y="776"/>
                    </a:moveTo>
                    <a:lnTo>
                      <a:pt x="435" y="728"/>
                    </a:lnTo>
                    <a:lnTo>
                      <a:pt x="368" y="757"/>
                    </a:lnTo>
                    <a:lnTo>
                      <a:pt x="114" y="680"/>
                    </a:lnTo>
                    <a:lnTo>
                      <a:pt x="28" y="623"/>
                    </a:lnTo>
                    <a:lnTo>
                      <a:pt x="38" y="450"/>
                    </a:lnTo>
                    <a:lnTo>
                      <a:pt x="0" y="364"/>
                    </a:lnTo>
                    <a:lnTo>
                      <a:pt x="9" y="325"/>
                    </a:lnTo>
                    <a:lnTo>
                      <a:pt x="76" y="296"/>
                    </a:lnTo>
                    <a:lnTo>
                      <a:pt x="57" y="248"/>
                    </a:lnTo>
                    <a:lnTo>
                      <a:pt x="85" y="182"/>
                    </a:lnTo>
                    <a:lnTo>
                      <a:pt x="179" y="182"/>
                    </a:lnTo>
                    <a:lnTo>
                      <a:pt x="246" y="163"/>
                    </a:lnTo>
                    <a:lnTo>
                      <a:pt x="274" y="115"/>
                    </a:lnTo>
                    <a:lnTo>
                      <a:pt x="341" y="115"/>
                    </a:lnTo>
                    <a:lnTo>
                      <a:pt x="463" y="163"/>
                    </a:lnTo>
                    <a:lnTo>
                      <a:pt x="530" y="19"/>
                    </a:lnTo>
                    <a:lnTo>
                      <a:pt x="576" y="0"/>
                    </a:lnTo>
                    <a:lnTo>
                      <a:pt x="576" y="776"/>
                    </a:lnTo>
                    <a:lnTo>
                      <a:pt x="482" y="776"/>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18" name="Group 47"/>
            <p:cNvGrpSpPr>
              <a:grpSpLocks/>
            </p:cNvGrpSpPr>
            <p:nvPr/>
          </p:nvGrpSpPr>
          <p:grpSpPr bwMode="auto">
            <a:xfrm>
              <a:off x="1771650" y="5400674"/>
              <a:ext cx="1138237" cy="938212"/>
              <a:chOff x="2248" y="3073"/>
              <a:chExt cx="520" cy="417"/>
            </a:xfrm>
            <a:solidFill>
              <a:schemeClr val="accent1">
                <a:lumMod val="20000"/>
                <a:lumOff val="80000"/>
              </a:schemeClr>
            </a:solidFill>
          </p:grpSpPr>
          <p:sp>
            <p:nvSpPr>
              <p:cNvPr id="3120" name="Freeform 48"/>
              <p:cNvSpPr>
                <a:spLocks/>
              </p:cNvSpPr>
              <p:nvPr/>
            </p:nvSpPr>
            <p:spPr bwMode="auto">
              <a:xfrm>
                <a:off x="2248" y="3073"/>
                <a:ext cx="520" cy="417"/>
              </a:xfrm>
              <a:custGeom>
                <a:avLst/>
                <a:gdLst/>
                <a:ahLst/>
                <a:cxnLst>
                  <a:cxn ang="0">
                    <a:pos x="425" y="652"/>
                  </a:cxn>
                  <a:cxn ang="0">
                    <a:pos x="330" y="460"/>
                  </a:cxn>
                  <a:cxn ang="0">
                    <a:pos x="113" y="326"/>
                  </a:cxn>
                  <a:cxn ang="0">
                    <a:pos x="65" y="326"/>
                  </a:cxn>
                  <a:cxn ang="0">
                    <a:pos x="0" y="355"/>
                  </a:cxn>
                  <a:cxn ang="0">
                    <a:pos x="0" y="0"/>
                  </a:cxn>
                  <a:cxn ang="0">
                    <a:pos x="1040" y="0"/>
                  </a:cxn>
                  <a:cxn ang="0">
                    <a:pos x="1021" y="508"/>
                  </a:cxn>
                  <a:cxn ang="0">
                    <a:pos x="974" y="528"/>
                  </a:cxn>
                  <a:cxn ang="0">
                    <a:pos x="908" y="672"/>
                  </a:cxn>
                  <a:cxn ang="0">
                    <a:pos x="784" y="624"/>
                  </a:cxn>
                  <a:cxn ang="0">
                    <a:pos x="719" y="624"/>
                  </a:cxn>
                  <a:cxn ang="0">
                    <a:pos x="690" y="672"/>
                  </a:cxn>
                  <a:cxn ang="0">
                    <a:pos x="624" y="691"/>
                  </a:cxn>
                  <a:cxn ang="0">
                    <a:pos x="530" y="691"/>
                  </a:cxn>
                  <a:cxn ang="0">
                    <a:pos x="501" y="758"/>
                  </a:cxn>
                  <a:cxn ang="0">
                    <a:pos x="520" y="806"/>
                  </a:cxn>
                  <a:cxn ang="0">
                    <a:pos x="454" y="835"/>
                  </a:cxn>
                  <a:cxn ang="0">
                    <a:pos x="425" y="652"/>
                  </a:cxn>
                </a:cxnLst>
                <a:rect l="0" t="0" r="r" b="b"/>
                <a:pathLst>
                  <a:path w="1040" h="835">
                    <a:moveTo>
                      <a:pt x="425" y="652"/>
                    </a:moveTo>
                    <a:lnTo>
                      <a:pt x="330" y="460"/>
                    </a:lnTo>
                    <a:lnTo>
                      <a:pt x="113" y="326"/>
                    </a:lnTo>
                    <a:lnTo>
                      <a:pt x="65" y="326"/>
                    </a:lnTo>
                    <a:lnTo>
                      <a:pt x="0" y="355"/>
                    </a:lnTo>
                    <a:lnTo>
                      <a:pt x="0" y="0"/>
                    </a:lnTo>
                    <a:lnTo>
                      <a:pt x="1040" y="0"/>
                    </a:lnTo>
                    <a:lnTo>
                      <a:pt x="1021" y="508"/>
                    </a:lnTo>
                    <a:lnTo>
                      <a:pt x="974" y="528"/>
                    </a:lnTo>
                    <a:lnTo>
                      <a:pt x="908" y="672"/>
                    </a:lnTo>
                    <a:lnTo>
                      <a:pt x="784" y="624"/>
                    </a:lnTo>
                    <a:lnTo>
                      <a:pt x="719" y="624"/>
                    </a:lnTo>
                    <a:lnTo>
                      <a:pt x="690" y="672"/>
                    </a:lnTo>
                    <a:lnTo>
                      <a:pt x="624" y="691"/>
                    </a:lnTo>
                    <a:lnTo>
                      <a:pt x="530" y="691"/>
                    </a:lnTo>
                    <a:lnTo>
                      <a:pt x="501" y="758"/>
                    </a:lnTo>
                    <a:lnTo>
                      <a:pt x="520" y="806"/>
                    </a:lnTo>
                    <a:lnTo>
                      <a:pt x="454" y="835"/>
                    </a:lnTo>
                    <a:lnTo>
                      <a:pt x="425" y="65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21" name="Freeform 49"/>
              <p:cNvSpPr>
                <a:spLocks/>
              </p:cNvSpPr>
              <p:nvPr/>
            </p:nvSpPr>
            <p:spPr bwMode="auto">
              <a:xfrm>
                <a:off x="2248" y="3073"/>
                <a:ext cx="520" cy="417"/>
              </a:xfrm>
              <a:custGeom>
                <a:avLst/>
                <a:gdLst/>
                <a:ahLst/>
                <a:cxnLst>
                  <a:cxn ang="0">
                    <a:pos x="425" y="652"/>
                  </a:cxn>
                  <a:cxn ang="0">
                    <a:pos x="330" y="460"/>
                  </a:cxn>
                  <a:cxn ang="0">
                    <a:pos x="113" y="326"/>
                  </a:cxn>
                  <a:cxn ang="0">
                    <a:pos x="65" y="326"/>
                  </a:cxn>
                  <a:cxn ang="0">
                    <a:pos x="0" y="355"/>
                  </a:cxn>
                  <a:cxn ang="0">
                    <a:pos x="0" y="0"/>
                  </a:cxn>
                  <a:cxn ang="0">
                    <a:pos x="1040" y="0"/>
                  </a:cxn>
                  <a:cxn ang="0">
                    <a:pos x="1021" y="508"/>
                  </a:cxn>
                  <a:cxn ang="0">
                    <a:pos x="974" y="528"/>
                  </a:cxn>
                  <a:cxn ang="0">
                    <a:pos x="908" y="672"/>
                  </a:cxn>
                  <a:cxn ang="0">
                    <a:pos x="784" y="624"/>
                  </a:cxn>
                  <a:cxn ang="0">
                    <a:pos x="719" y="624"/>
                  </a:cxn>
                  <a:cxn ang="0">
                    <a:pos x="690" y="672"/>
                  </a:cxn>
                  <a:cxn ang="0">
                    <a:pos x="624" y="691"/>
                  </a:cxn>
                  <a:cxn ang="0">
                    <a:pos x="530" y="691"/>
                  </a:cxn>
                  <a:cxn ang="0">
                    <a:pos x="501" y="758"/>
                  </a:cxn>
                  <a:cxn ang="0">
                    <a:pos x="520" y="806"/>
                  </a:cxn>
                  <a:cxn ang="0">
                    <a:pos x="454" y="835"/>
                  </a:cxn>
                  <a:cxn ang="0">
                    <a:pos x="425" y="652"/>
                  </a:cxn>
                </a:cxnLst>
                <a:rect l="0" t="0" r="r" b="b"/>
                <a:pathLst>
                  <a:path w="1040" h="835">
                    <a:moveTo>
                      <a:pt x="425" y="652"/>
                    </a:moveTo>
                    <a:lnTo>
                      <a:pt x="330" y="460"/>
                    </a:lnTo>
                    <a:lnTo>
                      <a:pt x="113" y="326"/>
                    </a:lnTo>
                    <a:lnTo>
                      <a:pt x="65" y="326"/>
                    </a:lnTo>
                    <a:lnTo>
                      <a:pt x="0" y="355"/>
                    </a:lnTo>
                    <a:lnTo>
                      <a:pt x="0" y="0"/>
                    </a:lnTo>
                    <a:lnTo>
                      <a:pt x="1040" y="0"/>
                    </a:lnTo>
                    <a:lnTo>
                      <a:pt x="1021" y="508"/>
                    </a:lnTo>
                    <a:lnTo>
                      <a:pt x="974" y="528"/>
                    </a:lnTo>
                    <a:lnTo>
                      <a:pt x="908" y="672"/>
                    </a:lnTo>
                    <a:lnTo>
                      <a:pt x="784" y="624"/>
                    </a:lnTo>
                    <a:lnTo>
                      <a:pt x="719" y="624"/>
                    </a:lnTo>
                    <a:lnTo>
                      <a:pt x="690" y="672"/>
                    </a:lnTo>
                    <a:lnTo>
                      <a:pt x="624" y="691"/>
                    </a:lnTo>
                    <a:lnTo>
                      <a:pt x="530" y="691"/>
                    </a:lnTo>
                    <a:lnTo>
                      <a:pt x="501" y="758"/>
                    </a:lnTo>
                    <a:lnTo>
                      <a:pt x="520" y="806"/>
                    </a:lnTo>
                    <a:lnTo>
                      <a:pt x="454" y="835"/>
                    </a:lnTo>
                    <a:lnTo>
                      <a:pt x="425" y="652"/>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19" name="Group 50"/>
            <p:cNvGrpSpPr>
              <a:grpSpLocks/>
            </p:cNvGrpSpPr>
            <p:nvPr/>
          </p:nvGrpSpPr>
          <p:grpSpPr bwMode="auto">
            <a:xfrm>
              <a:off x="1181099" y="5400674"/>
              <a:ext cx="590549" cy="419100"/>
              <a:chOff x="1979" y="3073"/>
              <a:chExt cx="269" cy="186"/>
            </a:xfrm>
            <a:solidFill>
              <a:schemeClr val="accent1">
                <a:lumMod val="20000"/>
                <a:lumOff val="80000"/>
              </a:schemeClr>
            </a:solidFill>
          </p:grpSpPr>
          <p:sp>
            <p:nvSpPr>
              <p:cNvPr id="3123" name="Freeform 51"/>
              <p:cNvSpPr>
                <a:spLocks/>
              </p:cNvSpPr>
              <p:nvPr/>
            </p:nvSpPr>
            <p:spPr bwMode="auto">
              <a:xfrm>
                <a:off x="1979" y="3073"/>
                <a:ext cx="269" cy="186"/>
              </a:xfrm>
              <a:custGeom>
                <a:avLst/>
                <a:gdLst/>
                <a:ahLst/>
                <a:cxnLst>
                  <a:cxn ang="0">
                    <a:pos x="473" y="373"/>
                  </a:cxn>
                  <a:cxn ang="0">
                    <a:pos x="369" y="325"/>
                  </a:cxn>
                  <a:cxn ang="0">
                    <a:pos x="274" y="191"/>
                  </a:cxn>
                  <a:cxn ang="0">
                    <a:pos x="142" y="210"/>
                  </a:cxn>
                  <a:cxn ang="0">
                    <a:pos x="66" y="191"/>
                  </a:cxn>
                  <a:cxn ang="0">
                    <a:pos x="47" y="143"/>
                  </a:cxn>
                  <a:cxn ang="0">
                    <a:pos x="0" y="172"/>
                  </a:cxn>
                  <a:cxn ang="0">
                    <a:pos x="0" y="0"/>
                  </a:cxn>
                  <a:cxn ang="0">
                    <a:pos x="398" y="0"/>
                  </a:cxn>
                  <a:cxn ang="0">
                    <a:pos x="539" y="0"/>
                  </a:cxn>
                  <a:cxn ang="0">
                    <a:pos x="539" y="354"/>
                  </a:cxn>
                  <a:cxn ang="0">
                    <a:pos x="473" y="373"/>
                  </a:cxn>
                </a:cxnLst>
                <a:rect l="0" t="0" r="r" b="b"/>
                <a:pathLst>
                  <a:path w="539" h="373">
                    <a:moveTo>
                      <a:pt x="473" y="373"/>
                    </a:moveTo>
                    <a:lnTo>
                      <a:pt x="369" y="325"/>
                    </a:lnTo>
                    <a:lnTo>
                      <a:pt x="274" y="191"/>
                    </a:lnTo>
                    <a:lnTo>
                      <a:pt x="142" y="210"/>
                    </a:lnTo>
                    <a:lnTo>
                      <a:pt x="66" y="191"/>
                    </a:lnTo>
                    <a:lnTo>
                      <a:pt x="47" y="143"/>
                    </a:lnTo>
                    <a:lnTo>
                      <a:pt x="0" y="172"/>
                    </a:lnTo>
                    <a:lnTo>
                      <a:pt x="0" y="0"/>
                    </a:lnTo>
                    <a:lnTo>
                      <a:pt x="398" y="0"/>
                    </a:lnTo>
                    <a:lnTo>
                      <a:pt x="539" y="0"/>
                    </a:lnTo>
                    <a:lnTo>
                      <a:pt x="539" y="354"/>
                    </a:lnTo>
                    <a:lnTo>
                      <a:pt x="473" y="373"/>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24" name="Freeform 52"/>
              <p:cNvSpPr>
                <a:spLocks/>
              </p:cNvSpPr>
              <p:nvPr/>
            </p:nvSpPr>
            <p:spPr bwMode="auto">
              <a:xfrm>
                <a:off x="1979" y="3073"/>
                <a:ext cx="269" cy="186"/>
              </a:xfrm>
              <a:custGeom>
                <a:avLst/>
                <a:gdLst/>
                <a:ahLst/>
                <a:cxnLst>
                  <a:cxn ang="0">
                    <a:pos x="473" y="373"/>
                  </a:cxn>
                  <a:cxn ang="0">
                    <a:pos x="369" y="325"/>
                  </a:cxn>
                  <a:cxn ang="0">
                    <a:pos x="274" y="191"/>
                  </a:cxn>
                  <a:cxn ang="0">
                    <a:pos x="142" y="210"/>
                  </a:cxn>
                  <a:cxn ang="0">
                    <a:pos x="66" y="191"/>
                  </a:cxn>
                  <a:cxn ang="0">
                    <a:pos x="47" y="143"/>
                  </a:cxn>
                  <a:cxn ang="0">
                    <a:pos x="0" y="172"/>
                  </a:cxn>
                  <a:cxn ang="0">
                    <a:pos x="0" y="0"/>
                  </a:cxn>
                  <a:cxn ang="0">
                    <a:pos x="398" y="0"/>
                  </a:cxn>
                  <a:cxn ang="0">
                    <a:pos x="539" y="0"/>
                  </a:cxn>
                  <a:cxn ang="0">
                    <a:pos x="539" y="354"/>
                  </a:cxn>
                  <a:cxn ang="0">
                    <a:pos x="473" y="373"/>
                  </a:cxn>
                </a:cxnLst>
                <a:rect l="0" t="0" r="r" b="b"/>
                <a:pathLst>
                  <a:path w="539" h="373">
                    <a:moveTo>
                      <a:pt x="473" y="373"/>
                    </a:moveTo>
                    <a:lnTo>
                      <a:pt x="369" y="325"/>
                    </a:lnTo>
                    <a:lnTo>
                      <a:pt x="274" y="191"/>
                    </a:lnTo>
                    <a:lnTo>
                      <a:pt x="142" y="210"/>
                    </a:lnTo>
                    <a:lnTo>
                      <a:pt x="66" y="191"/>
                    </a:lnTo>
                    <a:lnTo>
                      <a:pt x="47" y="143"/>
                    </a:lnTo>
                    <a:lnTo>
                      <a:pt x="0" y="172"/>
                    </a:lnTo>
                    <a:lnTo>
                      <a:pt x="0" y="0"/>
                    </a:lnTo>
                    <a:lnTo>
                      <a:pt x="398" y="0"/>
                    </a:lnTo>
                    <a:lnTo>
                      <a:pt x="539" y="0"/>
                    </a:lnTo>
                    <a:lnTo>
                      <a:pt x="539" y="354"/>
                    </a:lnTo>
                    <a:lnTo>
                      <a:pt x="473" y="373"/>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20" name="Group 53"/>
            <p:cNvGrpSpPr>
              <a:grpSpLocks/>
            </p:cNvGrpSpPr>
            <p:nvPr/>
          </p:nvGrpSpPr>
          <p:grpSpPr bwMode="auto">
            <a:xfrm>
              <a:off x="1595437" y="4722813"/>
              <a:ext cx="2312986" cy="677861"/>
              <a:chOff x="2168" y="2771"/>
              <a:chExt cx="1055" cy="302"/>
            </a:xfrm>
            <a:solidFill>
              <a:schemeClr val="accent1">
                <a:lumMod val="20000"/>
                <a:lumOff val="80000"/>
              </a:schemeClr>
            </a:solidFill>
          </p:grpSpPr>
          <p:sp>
            <p:nvSpPr>
              <p:cNvPr id="3126" name="Freeform 54"/>
              <p:cNvSpPr>
                <a:spLocks/>
              </p:cNvSpPr>
              <p:nvPr/>
            </p:nvSpPr>
            <p:spPr bwMode="auto">
              <a:xfrm>
                <a:off x="2168" y="2771"/>
                <a:ext cx="1055" cy="302"/>
              </a:xfrm>
              <a:custGeom>
                <a:avLst/>
                <a:gdLst/>
                <a:ahLst/>
                <a:cxnLst>
                  <a:cxn ang="0">
                    <a:pos x="161" y="603"/>
                  </a:cxn>
                  <a:cxn ang="0">
                    <a:pos x="19" y="603"/>
                  </a:cxn>
                  <a:cxn ang="0">
                    <a:pos x="0" y="0"/>
                  </a:cxn>
                  <a:cxn ang="0">
                    <a:pos x="227" y="0"/>
                  </a:cxn>
                  <a:cxn ang="0">
                    <a:pos x="227" y="37"/>
                  </a:cxn>
                  <a:cxn ang="0">
                    <a:pos x="1229" y="37"/>
                  </a:cxn>
                  <a:cxn ang="0">
                    <a:pos x="1400" y="58"/>
                  </a:cxn>
                  <a:cxn ang="0">
                    <a:pos x="1475" y="58"/>
                  </a:cxn>
                  <a:cxn ang="0">
                    <a:pos x="1608" y="104"/>
                  </a:cxn>
                  <a:cxn ang="0">
                    <a:pos x="1702" y="19"/>
                  </a:cxn>
                  <a:cxn ang="0">
                    <a:pos x="2015" y="19"/>
                  </a:cxn>
                  <a:cxn ang="0">
                    <a:pos x="2053" y="58"/>
                  </a:cxn>
                  <a:cxn ang="0">
                    <a:pos x="2053" y="85"/>
                  </a:cxn>
                  <a:cxn ang="0">
                    <a:pos x="2110" y="104"/>
                  </a:cxn>
                  <a:cxn ang="0">
                    <a:pos x="2091" y="152"/>
                  </a:cxn>
                  <a:cxn ang="0">
                    <a:pos x="2062" y="152"/>
                  </a:cxn>
                  <a:cxn ang="0">
                    <a:pos x="2053" y="200"/>
                  </a:cxn>
                  <a:cxn ang="0">
                    <a:pos x="2081" y="248"/>
                  </a:cxn>
                  <a:cxn ang="0">
                    <a:pos x="2081" y="267"/>
                  </a:cxn>
                  <a:cxn ang="0">
                    <a:pos x="2053" y="335"/>
                  </a:cxn>
                  <a:cxn ang="0">
                    <a:pos x="2053" y="382"/>
                  </a:cxn>
                  <a:cxn ang="0">
                    <a:pos x="2015" y="382"/>
                  </a:cxn>
                  <a:cxn ang="0">
                    <a:pos x="2015" y="430"/>
                  </a:cxn>
                  <a:cxn ang="0">
                    <a:pos x="2053" y="450"/>
                  </a:cxn>
                  <a:cxn ang="0">
                    <a:pos x="2034" y="478"/>
                  </a:cxn>
                  <a:cxn ang="0">
                    <a:pos x="2081" y="565"/>
                  </a:cxn>
                  <a:cxn ang="0">
                    <a:pos x="2081" y="603"/>
                  </a:cxn>
                  <a:cxn ang="0">
                    <a:pos x="1958" y="603"/>
                  </a:cxn>
                  <a:cxn ang="0">
                    <a:pos x="1202" y="603"/>
                  </a:cxn>
                  <a:cxn ang="0">
                    <a:pos x="161" y="603"/>
                  </a:cxn>
                </a:cxnLst>
                <a:rect l="0" t="0" r="r" b="b"/>
                <a:pathLst>
                  <a:path w="2110" h="603">
                    <a:moveTo>
                      <a:pt x="161" y="603"/>
                    </a:moveTo>
                    <a:lnTo>
                      <a:pt x="19" y="603"/>
                    </a:lnTo>
                    <a:lnTo>
                      <a:pt x="0" y="0"/>
                    </a:lnTo>
                    <a:lnTo>
                      <a:pt x="227" y="0"/>
                    </a:lnTo>
                    <a:lnTo>
                      <a:pt x="227" y="37"/>
                    </a:lnTo>
                    <a:lnTo>
                      <a:pt x="1229" y="37"/>
                    </a:lnTo>
                    <a:lnTo>
                      <a:pt x="1400" y="58"/>
                    </a:lnTo>
                    <a:lnTo>
                      <a:pt x="1475" y="58"/>
                    </a:lnTo>
                    <a:lnTo>
                      <a:pt x="1608" y="104"/>
                    </a:lnTo>
                    <a:lnTo>
                      <a:pt x="1702" y="19"/>
                    </a:lnTo>
                    <a:lnTo>
                      <a:pt x="2015" y="19"/>
                    </a:lnTo>
                    <a:lnTo>
                      <a:pt x="2053" y="58"/>
                    </a:lnTo>
                    <a:lnTo>
                      <a:pt x="2053" y="85"/>
                    </a:lnTo>
                    <a:lnTo>
                      <a:pt x="2110" y="104"/>
                    </a:lnTo>
                    <a:lnTo>
                      <a:pt x="2091" y="152"/>
                    </a:lnTo>
                    <a:lnTo>
                      <a:pt x="2062" y="152"/>
                    </a:lnTo>
                    <a:lnTo>
                      <a:pt x="2053" y="200"/>
                    </a:lnTo>
                    <a:lnTo>
                      <a:pt x="2081" y="248"/>
                    </a:lnTo>
                    <a:lnTo>
                      <a:pt x="2081" y="267"/>
                    </a:lnTo>
                    <a:lnTo>
                      <a:pt x="2053" y="335"/>
                    </a:lnTo>
                    <a:lnTo>
                      <a:pt x="2053" y="382"/>
                    </a:lnTo>
                    <a:lnTo>
                      <a:pt x="2015" y="382"/>
                    </a:lnTo>
                    <a:lnTo>
                      <a:pt x="2015" y="430"/>
                    </a:lnTo>
                    <a:lnTo>
                      <a:pt x="2053" y="450"/>
                    </a:lnTo>
                    <a:lnTo>
                      <a:pt x="2034" y="478"/>
                    </a:lnTo>
                    <a:lnTo>
                      <a:pt x="2081" y="565"/>
                    </a:lnTo>
                    <a:lnTo>
                      <a:pt x="2081" y="603"/>
                    </a:lnTo>
                    <a:lnTo>
                      <a:pt x="1958" y="603"/>
                    </a:lnTo>
                    <a:lnTo>
                      <a:pt x="1202" y="603"/>
                    </a:lnTo>
                    <a:lnTo>
                      <a:pt x="161" y="603"/>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21" name="Group 55"/>
              <p:cNvGrpSpPr>
                <a:grpSpLocks/>
              </p:cNvGrpSpPr>
              <p:nvPr/>
            </p:nvGrpSpPr>
            <p:grpSpPr bwMode="auto">
              <a:xfrm>
                <a:off x="2168" y="2771"/>
                <a:ext cx="1055" cy="302"/>
                <a:chOff x="2168" y="2771"/>
                <a:chExt cx="1055" cy="302"/>
              </a:xfrm>
              <a:grpFill/>
            </p:grpSpPr>
            <p:sp>
              <p:nvSpPr>
                <p:cNvPr id="3128" name="Freeform 56"/>
                <p:cNvSpPr>
                  <a:spLocks/>
                </p:cNvSpPr>
                <p:nvPr/>
              </p:nvSpPr>
              <p:spPr bwMode="auto">
                <a:xfrm>
                  <a:off x="2168" y="2771"/>
                  <a:ext cx="1055" cy="302"/>
                </a:xfrm>
                <a:custGeom>
                  <a:avLst/>
                  <a:gdLst/>
                  <a:ahLst/>
                  <a:cxnLst>
                    <a:cxn ang="0">
                      <a:pos x="161" y="603"/>
                    </a:cxn>
                    <a:cxn ang="0">
                      <a:pos x="19" y="603"/>
                    </a:cxn>
                    <a:cxn ang="0">
                      <a:pos x="0" y="0"/>
                    </a:cxn>
                    <a:cxn ang="0">
                      <a:pos x="227" y="0"/>
                    </a:cxn>
                    <a:cxn ang="0">
                      <a:pos x="227" y="37"/>
                    </a:cxn>
                    <a:cxn ang="0">
                      <a:pos x="1229" y="37"/>
                    </a:cxn>
                    <a:cxn ang="0">
                      <a:pos x="1400" y="58"/>
                    </a:cxn>
                    <a:cxn ang="0">
                      <a:pos x="1475" y="58"/>
                    </a:cxn>
                    <a:cxn ang="0">
                      <a:pos x="1608" y="104"/>
                    </a:cxn>
                    <a:cxn ang="0">
                      <a:pos x="1702" y="19"/>
                    </a:cxn>
                    <a:cxn ang="0">
                      <a:pos x="2015" y="19"/>
                    </a:cxn>
                    <a:cxn ang="0">
                      <a:pos x="2053" y="58"/>
                    </a:cxn>
                    <a:cxn ang="0">
                      <a:pos x="2053" y="85"/>
                    </a:cxn>
                    <a:cxn ang="0">
                      <a:pos x="2110" y="104"/>
                    </a:cxn>
                    <a:cxn ang="0">
                      <a:pos x="2091" y="152"/>
                    </a:cxn>
                    <a:cxn ang="0">
                      <a:pos x="2062" y="152"/>
                    </a:cxn>
                    <a:cxn ang="0">
                      <a:pos x="2053" y="200"/>
                    </a:cxn>
                    <a:cxn ang="0">
                      <a:pos x="2081" y="248"/>
                    </a:cxn>
                    <a:cxn ang="0">
                      <a:pos x="2081" y="267"/>
                    </a:cxn>
                    <a:cxn ang="0">
                      <a:pos x="2053" y="335"/>
                    </a:cxn>
                    <a:cxn ang="0">
                      <a:pos x="2053" y="382"/>
                    </a:cxn>
                    <a:cxn ang="0">
                      <a:pos x="2015" y="382"/>
                    </a:cxn>
                    <a:cxn ang="0">
                      <a:pos x="2015" y="430"/>
                    </a:cxn>
                    <a:cxn ang="0">
                      <a:pos x="2053" y="450"/>
                    </a:cxn>
                    <a:cxn ang="0">
                      <a:pos x="2034" y="478"/>
                    </a:cxn>
                    <a:cxn ang="0">
                      <a:pos x="2081" y="565"/>
                    </a:cxn>
                    <a:cxn ang="0">
                      <a:pos x="2081" y="603"/>
                    </a:cxn>
                    <a:cxn ang="0">
                      <a:pos x="1958" y="603"/>
                    </a:cxn>
                    <a:cxn ang="0">
                      <a:pos x="1202" y="603"/>
                    </a:cxn>
                    <a:cxn ang="0">
                      <a:pos x="161" y="603"/>
                    </a:cxn>
                  </a:cxnLst>
                  <a:rect l="0" t="0" r="r" b="b"/>
                  <a:pathLst>
                    <a:path w="2110" h="603">
                      <a:moveTo>
                        <a:pt x="161" y="603"/>
                      </a:moveTo>
                      <a:lnTo>
                        <a:pt x="19" y="603"/>
                      </a:lnTo>
                      <a:lnTo>
                        <a:pt x="0" y="0"/>
                      </a:lnTo>
                      <a:lnTo>
                        <a:pt x="227" y="0"/>
                      </a:lnTo>
                      <a:lnTo>
                        <a:pt x="227" y="37"/>
                      </a:lnTo>
                      <a:lnTo>
                        <a:pt x="1229" y="37"/>
                      </a:lnTo>
                      <a:lnTo>
                        <a:pt x="1400" y="58"/>
                      </a:lnTo>
                      <a:lnTo>
                        <a:pt x="1475" y="58"/>
                      </a:lnTo>
                      <a:lnTo>
                        <a:pt x="1608" y="104"/>
                      </a:lnTo>
                      <a:lnTo>
                        <a:pt x="1702" y="19"/>
                      </a:lnTo>
                      <a:lnTo>
                        <a:pt x="2015" y="19"/>
                      </a:lnTo>
                      <a:lnTo>
                        <a:pt x="2053" y="58"/>
                      </a:lnTo>
                      <a:lnTo>
                        <a:pt x="2053" y="85"/>
                      </a:lnTo>
                      <a:lnTo>
                        <a:pt x="2110" y="104"/>
                      </a:lnTo>
                      <a:lnTo>
                        <a:pt x="2091" y="152"/>
                      </a:lnTo>
                      <a:lnTo>
                        <a:pt x="2062" y="152"/>
                      </a:lnTo>
                      <a:lnTo>
                        <a:pt x="2053" y="200"/>
                      </a:lnTo>
                      <a:lnTo>
                        <a:pt x="2081" y="248"/>
                      </a:lnTo>
                      <a:lnTo>
                        <a:pt x="2081" y="267"/>
                      </a:lnTo>
                      <a:lnTo>
                        <a:pt x="2053" y="335"/>
                      </a:lnTo>
                      <a:lnTo>
                        <a:pt x="2053" y="382"/>
                      </a:lnTo>
                      <a:lnTo>
                        <a:pt x="2015" y="382"/>
                      </a:lnTo>
                      <a:lnTo>
                        <a:pt x="2015" y="430"/>
                      </a:lnTo>
                      <a:lnTo>
                        <a:pt x="2053" y="450"/>
                      </a:lnTo>
                      <a:lnTo>
                        <a:pt x="2034" y="478"/>
                      </a:lnTo>
                      <a:lnTo>
                        <a:pt x="2081" y="565"/>
                      </a:lnTo>
                      <a:lnTo>
                        <a:pt x="2081" y="603"/>
                      </a:lnTo>
                      <a:lnTo>
                        <a:pt x="1958" y="603"/>
                      </a:lnTo>
                      <a:lnTo>
                        <a:pt x="1202" y="603"/>
                      </a:lnTo>
                      <a:lnTo>
                        <a:pt x="161" y="603"/>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29" name="Freeform 57"/>
                <p:cNvSpPr>
                  <a:spLocks/>
                </p:cNvSpPr>
                <p:nvPr/>
              </p:nvSpPr>
              <p:spPr bwMode="auto">
                <a:xfrm>
                  <a:off x="2168" y="2771"/>
                  <a:ext cx="1055" cy="302"/>
                </a:xfrm>
                <a:custGeom>
                  <a:avLst/>
                  <a:gdLst/>
                  <a:ahLst/>
                  <a:cxnLst>
                    <a:cxn ang="0">
                      <a:pos x="161" y="603"/>
                    </a:cxn>
                    <a:cxn ang="0">
                      <a:pos x="19" y="603"/>
                    </a:cxn>
                    <a:cxn ang="0">
                      <a:pos x="0" y="0"/>
                    </a:cxn>
                    <a:cxn ang="0">
                      <a:pos x="227" y="0"/>
                    </a:cxn>
                    <a:cxn ang="0">
                      <a:pos x="227" y="37"/>
                    </a:cxn>
                    <a:cxn ang="0">
                      <a:pos x="1229" y="37"/>
                    </a:cxn>
                    <a:cxn ang="0">
                      <a:pos x="1400" y="58"/>
                    </a:cxn>
                    <a:cxn ang="0">
                      <a:pos x="1475" y="58"/>
                    </a:cxn>
                    <a:cxn ang="0">
                      <a:pos x="1608" y="104"/>
                    </a:cxn>
                    <a:cxn ang="0">
                      <a:pos x="1702" y="19"/>
                    </a:cxn>
                    <a:cxn ang="0">
                      <a:pos x="2015" y="19"/>
                    </a:cxn>
                    <a:cxn ang="0">
                      <a:pos x="2053" y="58"/>
                    </a:cxn>
                    <a:cxn ang="0">
                      <a:pos x="2053" y="85"/>
                    </a:cxn>
                    <a:cxn ang="0">
                      <a:pos x="2110" y="104"/>
                    </a:cxn>
                    <a:cxn ang="0">
                      <a:pos x="2091" y="152"/>
                    </a:cxn>
                    <a:cxn ang="0">
                      <a:pos x="2062" y="152"/>
                    </a:cxn>
                    <a:cxn ang="0">
                      <a:pos x="2053" y="200"/>
                    </a:cxn>
                    <a:cxn ang="0">
                      <a:pos x="2081" y="248"/>
                    </a:cxn>
                    <a:cxn ang="0">
                      <a:pos x="2081" y="267"/>
                    </a:cxn>
                    <a:cxn ang="0">
                      <a:pos x="2053" y="335"/>
                    </a:cxn>
                    <a:cxn ang="0">
                      <a:pos x="2053" y="382"/>
                    </a:cxn>
                    <a:cxn ang="0">
                      <a:pos x="2015" y="382"/>
                    </a:cxn>
                    <a:cxn ang="0">
                      <a:pos x="2015" y="430"/>
                    </a:cxn>
                    <a:cxn ang="0">
                      <a:pos x="2053" y="450"/>
                    </a:cxn>
                    <a:cxn ang="0">
                      <a:pos x="2034" y="478"/>
                    </a:cxn>
                    <a:cxn ang="0">
                      <a:pos x="2081" y="565"/>
                    </a:cxn>
                    <a:cxn ang="0">
                      <a:pos x="2081" y="603"/>
                    </a:cxn>
                    <a:cxn ang="0">
                      <a:pos x="1958" y="603"/>
                    </a:cxn>
                    <a:cxn ang="0">
                      <a:pos x="1202" y="603"/>
                    </a:cxn>
                    <a:cxn ang="0">
                      <a:pos x="161" y="603"/>
                    </a:cxn>
                  </a:cxnLst>
                  <a:rect l="0" t="0" r="r" b="b"/>
                  <a:pathLst>
                    <a:path w="2110" h="603">
                      <a:moveTo>
                        <a:pt x="161" y="603"/>
                      </a:moveTo>
                      <a:lnTo>
                        <a:pt x="19" y="603"/>
                      </a:lnTo>
                      <a:lnTo>
                        <a:pt x="0" y="0"/>
                      </a:lnTo>
                      <a:lnTo>
                        <a:pt x="227" y="0"/>
                      </a:lnTo>
                      <a:lnTo>
                        <a:pt x="227" y="37"/>
                      </a:lnTo>
                      <a:lnTo>
                        <a:pt x="1229" y="37"/>
                      </a:lnTo>
                      <a:lnTo>
                        <a:pt x="1400" y="58"/>
                      </a:lnTo>
                      <a:lnTo>
                        <a:pt x="1475" y="58"/>
                      </a:lnTo>
                      <a:lnTo>
                        <a:pt x="1608" y="104"/>
                      </a:lnTo>
                      <a:lnTo>
                        <a:pt x="1702" y="19"/>
                      </a:lnTo>
                      <a:lnTo>
                        <a:pt x="2015" y="19"/>
                      </a:lnTo>
                      <a:lnTo>
                        <a:pt x="2053" y="58"/>
                      </a:lnTo>
                      <a:lnTo>
                        <a:pt x="2053" y="85"/>
                      </a:lnTo>
                      <a:lnTo>
                        <a:pt x="2110" y="104"/>
                      </a:lnTo>
                      <a:lnTo>
                        <a:pt x="2091" y="152"/>
                      </a:lnTo>
                      <a:lnTo>
                        <a:pt x="2062" y="152"/>
                      </a:lnTo>
                      <a:lnTo>
                        <a:pt x="2053" y="200"/>
                      </a:lnTo>
                      <a:lnTo>
                        <a:pt x="2081" y="248"/>
                      </a:lnTo>
                      <a:lnTo>
                        <a:pt x="2081" y="267"/>
                      </a:lnTo>
                      <a:lnTo>
                        <a:pt x="2053" y="335"/>
                      </a:lnTo>
                      <a:lnTo>
                        <a:pt x="2053" y="382"/>
                      </a:lnTo>
                      <a:lnTo>
                        <a:pt x="2015" y="382"/>
                      </a:lnTo>
                      <a:lnTo>
                        <a:pt x="2015" y="430"/>
                      </a:lnTo>
                      <a:lnTo>
                        <a:pt x="2053" y="450"/>
                      </a:lnTo>
                      <a:lnTo>
                        <a:pt x="2034" y="478"/>
                      </a:lnTo>
                      <a:lnTo>
                        <a:pt x="2081" y="565"/>
                      </a:lnTo>
                      <a:lnTo>
                        <a:pt x="2081" y="603"/>
                      </a:lnTo>
                      <a:lnTo>
                        <a:pt x="1958" y="603"/>
                      </a:lnTo>
                      <a:lnTo>
                        <a:pt x="1202" y="603"/>
                      </a:lnTo>
                      <a:lnTo>
                        <a:pt x="161" y="603"/>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22" name="Group 58"/>
            <p:cNvGrpSpPr>
              <a:grpSpLocks/>
            </p:cNvGrpSpPr>
            <p:nvPr/>
          </p:nvGrpSpPr>
          <p:grpSpPr bwMode="auto">
            <a:xfrm>
              <a:off x="776288" y="4722813"/>
              <a:ext cx="839787" cy="936624"/>
              <a:chOff x="1794" y="2771"/>
              <a:chExt cx="383" cy="417"/>
            </a:xfrm>
            <a:solidFill>
              <a:schemeClr val="accent1">
                <a:lumMod val="20000"/>
                <a:lumOff val="80000"/>
              </a:schemeClr>
            </a:solidFill>
          </p:grpSpPr>
          <p:sp>
            <p:nvSpPr>
              <p:cNvPr id="3131" name="Freeform 59"/>
              <p:cNvSpPr>
                <a:spLocks/>
              </p:cNvSpPr>
              <p:nvPr/>
            </p:nvSpPr>
            <p:spPr bwMode="auto">
              <a:xfrm>
                <a:off x="1794" y="2771"/>
                <a:ext cx="383" cy="417"/>
              </a:xfrm>
              <a:custGeom>
                <a:avLst/>
                <a:gdLst/>
                <a:ahLst/>
                <a:cxnLst>
                  <a:cxn ang="0">
                    <a:pos x="359" y="746"/>
                  </a:cxn>
                  <a:cxn ang="0">
                    <a:pos x="340" y="794"/>
                  </a:cxn>
                  <a:cxn ang="0">
                    <a:pos x="292" y="774"/>
                  </a:cxn>
                  <a:cxn ang="0">
                    <a:pos x="217" y="832"/>
                  </a:cxn>
                  <a:cxn ang="0">
                    <a:pos x="141" y="813"/>
                  </a:cxn>
                  <a:cxn ang="0">
                    <a:pos x="122" y="746"/>
                  </a:cxn>
                  <a:cxn ang="0">
                    <a:pos x="76" y="727"/>
                  </a:cxn>
                  <a:cxn ang="0">
                    <a:pos x="57" y="794"/>
                  </a:cxn>
                  <a:cxn ang="0">
                    <a:pos x="28" y="794"/>
                  </a:cxn>
                  <a:cxn ang="0">
                    <a:pos x="9" y="794"/>
                  </a:cxn>
                  <a:cxn ang="0">
                    <a:pos x="28" y="632"/>
                  </a:cxn>
                  <a:cxn ang="0">
                    <a:pos x="28" y="248"/>
                  </a:cxn>
                  <a:cxn ang="0">
                    <a:pos x="47" y="219"/>
                  </a:cxn>
                  <a:cxn ang="0">
                    <a:pos x="57" y="248"/>
                  </a:cxn>
                  <a:cxn ang="0">
                    <a:pos x="47" y="267"/>
                  </a:cxn>
                  <a:cxn ang="0">
                    <a:pos x="57" y="335"/>
                  </a:cxn>
                  <a:cxn ang="0">
                    <a:pos x="76" y="603"/>
                  </a:cxn>
                  <a:cxn ang="0">
                    <a:pos x="141" y="632"/>
                  </a:cxn>
                  <a:cxn ang="0">
                    <a:pos x="141" y="584"/>
                  </a:cxn>
                  <a:cxn ang="0">
                    <a:pos x="170" y="565"/>
                  </a:cxn>
                  <a:cxn ang="0">
                    <a:pos x="151" y="497"/>
                  </a:cxn>
                  <a:cxn ang="0">
                    <a:pos x="179" y="545"/>
                  </a:cxn>
                  <a:cxn ang="0">
                    <a:pos x="151" y="478"/>
                  </a:cxn>
                  <a:cxn ang="0">
                    <a:pos x="198" y="382"/>
                  </a:cxn>
                  <a:cxn ang="0">
                    <a:pos x="141" y="287"/>
                  </a:cxn>
                  <a:cxn ang="0">
                    <a:pos x="141" y="248"/>
                  </a:cxn>
                  <a:cxn ang="0">
                    <a:pos x="179" y="200"/>
                  </a:cxn>
                  <a:cxn ang="0">
                    <a:pos x="170" y="172"/>
                  </a:cxn>
                  <a:cxn ang="0">
                    <a:pos x="246" y="133"/>
                  </a:cxn>
                  <a:cxn ang="0">
                    <a:pos x="198" y="58"/>
                  </a:cxn>
                  <a:cxn ang="0">
                    <a:pos x="179" y="104"/>
                  </a:cxn>
                  <a:cxn ang="0">
                    <a:pos x="122" y="104"/>
                  </a:cxn>
                  <a:cxn ang="0">
                    <a:pos x="122" y="133"/>
                  </a:cxn>
                  <a:cxn ang="0">
                    <a:pos x="76" y="133"/>
                  </a:cxn>
                  <a:cxn ang="0">
                    <a:pos x="0" y="85"/>
                  </a:cxn>
                  <a:cxn ang="0">
                    <a:pos x="0" y="0"/>
                  </a:cxn>
                  <a:cxn ang="0">
                    <a:pos x="746" y="0"/>
                  </a:cxn>
                  <a:cxn ang="0">
                    <a:pos x="765" y="603"/>
                  </a:cxn>
                  <a:cxn ang="0">
                    <a:pos x="368" y="603"/>
                  </a:cxn>
                  <a:cxn ang="0">
                    <a:pos x="368" y="774"/>
                  </a:cxn>
                  <a:cxn ang="0">
                    <a:pos x="359" y="746"/>
                  </a:cxn>
                </a:cxnLst>
                <a:rect l="0" t="0" r="r" b="b"/>
                <a:pathLst>
                  <a:path w="765" h="832">
                    <a:moveTo>
                      <a:pt x="359" y="746"/>
                    </a:moveTo>
                    <a:lnTo>
                      <a:pt x="340" y="794"/>
                    </a:lnTo>
                    <a:lnTo>
                      <a:pt x="292" y="774"/>
                    </a:lnTo>
                    <a:lnTo>
                      <a:pt x="217" y="832"/>
                    </a:lnTo>
                    <a:lnTo>
                      <a:pt x="141" y="813"/>
                    </a:lnTo>
                    <a:lnTo>
                      <a:pt x="122" y="746"/>
                    </a:lnTo>
                    <a:lnTo>
                      <a:pt x="76" y="727"/>
                    </a:lnTo>
                    <a:lnTo>
                      <a:pt x="57" y="794"/>
                    </a:lnTo>
                    <a:lnTo>
                      <a:pt x="28" y="794"/>
                    </a:lnTo>
                    <a:lnTo>
                      <a:pt x="9" y="794"/>
                    </a:lnTo>
                    <a:lnTo>
                      <a:pt x="28" y="632"/>
                    </a:lnTo>
                    <a:lnTo>
                      <a:pt x="28" y="248"/>
                    </a:lnTo>
                    <a:lnTo>
                      <a:pt x="47" y="219"/>
                    </a:lnTo>
                    <a:lnTo>
                      <a:pt x="57" y="248"/>
                    </a:lnTo>
                    <a:lnTo>
                      <a:pt x="47" y="267"/>
                    </a:lnTo>
                    <a:lnTo>
                      <a:pt x="57" y="335"/>
                    </a:lnTo>
                    <a:lnTo>
                      <a:pt x="76" y="603"/>
                    </a:lnTo>
                    <a:lnTo>
                      <a:pt x="141" y="632"/>
                    </a:lnTo>
                    <a:lnTo>
                      <a:pt x="141" y="584"/>
                    </a:lnTo>
                    <a:lnTo>
                      <a:pt x="170" y="565"/>
                    </a:lnTo>
                    <a:lnTo>
                      <a:pt x="151" y="497"/>
                    </a:lnTo>
                    <a:lnTo>
                      <a:pt x="179" y="545"/>
                    </a:lnTo>
                    <a:lnTo>
                      <a:pt x="151" y="478"/>
                    </a:lnTo>
                    <a:lnTo>
                      <a:pt x="198" y="382"/>
                    </a:lnTo>
                    <a:lnTo>
                      <a:pt x="141" y="287"/>
                    </a:lnTo>
                    <a:lnTo>
                      <a:pt x="141" y="248"/>
                    </a:lnTo>
                    <a:lnTo>
                      <a:pt x="179" y="200"/>
                    </a:lnTo>
                    <a:lnTo>
                      <a:pt x="170" y="172"/>
                    </a:lnTo>
                    <a:lnTo>
                      <a:pt x="246" y="133"/>
                    </a:lnTo>
                    <a:lnTo>
                      <a:pt x="198" y="58"/>
                    </a:lnTo>
                    <a:lnTo>
                      <a:pt x="179" y="104"/>
                    </a:lnTo>
                    <a:lnTo>
                      <a:pt x="122" y="104"/>
                    </a:lnTo>
                    <a:lnTo>
                      <a:pt x="122" y="133"/>
                    </a:lnTo>
                    <a:lnTo>
                      <a:pt x="76" y="133"/>
                    </a:lnTo>
                    <a:lnTo>
                      <a:pt x="0" y="85"/>
                    </a:lnTo>
                    <a:lnTo>
                      <a:pt x="0" y="0"/>
                    </a:lnTo>
                    <a:lnTo>
                      <a:pt x="746" y="0"/>
                    </a:lnTo>
                    <a:lnTo>
                      <a:pt x="765" y="603"/>
                    </a:lnTo>
                    <a:lnTo>
                      <a:pt x="368" y="603"/>
                    </a:lnTo>
                    <a:lnTo>
                      <a:pt x="368" y="774"/>
                    </a:lnTo>
                    <a:lnTo>
                      <a:pt x="359" y="74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32" name="Freeform 60"/>
              <p:cNvSpPr>
                <a:spLocks/>
              </p:cNvSpPr>
              <p:nvPr/>
            </p:nvSpPr>
            <p:spPr bwMode="auto">
              <a:xfrm>
                <a:off x="1794" y="2771"/>
                <a:ext cx="383" cy="417"/>
              </a:xfrm>
              <a:custGeom>
                <a:avLst/>
                <a:gdLst/>
                <a:ahLst/>
                <a:cxnLst>
                  <a:cxn ang="0">
                    <a:pos x="359" y="746"/>
                  </a:cxn>
                  <a:cxn ang="0">
                    <a:pos x="340" y="794"/>
                  </a:cxn>
                  <a:cxn ang="0">
                    <a:pos x="292" y="774"/>
                  </a:cxn>
                  <a:cxn ang="0">
                    <a:pos x="217" y="832"/>
                  </a:cxn>
                  <a:cxn ang="0">
                    <a:pos x="141" y="813"/>
                  </a:cxn>
                  <a:cxn ang="0">
                    <a:pos x="122" y="746"/>
                  </a:cxn>
                  <a:cxn ang="0">
                    <a:pos x="76" y="727"/>
                  </a:cxn>
                  <a:cxn ang="0">
                    <a:pos x="57" y="794"/>
                  </a:cxn>
                  <a:cxn ang="0">
                    <a:pos x="28" y="794"/>
                  </a:cxn>
                  <a:cxn ang="0">
                    <a:pos x="9" y="794"/>
                  </a:cxn>
                  <a:cxn ang="0">
                    <a:pos x="28" y="632"/>
                  </a:cxn>
                  <a:cxn ang="0">
                    <a:pos x="28" y="248"/>
                  </a:cxn>
                  <a:cxn ang="0">
                    <a:pos x="47" y="219"/>
                  </a:cxn>
                  <a:cxn ang="0">
                    <a:pos x="57" y="248"/>
                  </a:cxn>
                  <a:cxn ang="0">
                    <a:pos x="47" y="267"/>
                  </a:cxn>
                  <a:cxn ang="0">
                    <a:pos x="57" y="335"/>
                  </a:cxn>
                  <a:cxn ang="0">
                    <a:pos x="76" y="603"/>
                  </a:cxn>
                  <a:cxn ang="0">
                    <a:pos x="141" y="632"/>
                  </a:cxn>
                  <a:cxn ang="0">
                    <a:pos x="141" y="584"/>
                  </a:cxn>
                  <a:cxn ang="0">
                    <a:pos x="170" y="565"/>
                  </a:cxn>
                  <a:cxn ang="0">
                    <a:pos x="151" y="497"/>
                  </a:cxn>
                  <a:cxn ang="0">
                    <a:pos x="179" y="545"/>
                  </a:cxn>
                  <a:cxn ang="0">
                    <a:pos x="151" y="478"/>
                  </a:cxn>
                  <a:cxn ang="0">
                    <a:pos x="198" y="382"/>
                  </a:cxn>
                  <a:cxn ang="0">
                    <a:pos x="141" y="287"/>
                  </a:cxn>
                  <a:cxn ang="0">
                    <a:pos x="141" y="248"/>
                  </a:cxn>
                  <a:cxn ang="0">
                    <a:pos x="179" y="200"/>
                  </a:cxn>
                  <a:cxn ang="0">
                    <a:pos x="170" y="172"/>
                  </a:cxn>
                  <a:cxn ang="0">
                    <a:pos x="246" y="133"/>
                  </a:cxn>
                  <a:cxn ang="0">
                    <a:pos x="198" y="58"/>
                  </a:cxn>
                  <a:cxn ang="0">
                    <a:pos x="179" y="104"/>
                  </a:cxn>
                  <a:cxn ang="0">
                    <a:pos x="122" y="104"/>
                  </a:cxn>
                  <a:cxn ang="0">
                    <a:pos x="122" y="133"/>
                  </a:cxn>
                  <a:cxn ang="0">
                    <a:pos x="76" y="133"/>
                  </a:cxn>
                  <a:cxn ang="0">
                    <a:pos x="0" y="85"/>
                  </a:cxn>
                  <a:cxn ang="0">
                    <a:pos x="0" y="0"/>
                  </a:cxn>
                  <a:cxn ang="0">
                    <a:pos x="746" y="0"/>
                  </a:cxn>
                  <a:cxn ang="0">
                    <a:pos x="765" y="603"/>
                  </a:cxn>
                  <a:cxn ang="0">
                    <a:pos x="368" y="603"/>
                  </a:cxn>
                  <a:cxn ang="0">
                    <a:pos x="368" y="774"/>
                  </a:cxn>
                  <a:cxn ang="0">
                    <a:pos x="359" y="746"/>
                  </a:cxn>
                </a:cxnLst>
                <a:rect l="0" t="0" r="r" b="b"/>
                <a:pathLst>
                  <a:path w="765" h="832">
                    <a:moveTo>
                      <a:pt x="359" y="746"/>
                    </a:moveTo>
                    <a:lnTo>
                      <a:pt x="340" y="794"/>
                    </a:lnTo>
                    <a:lnTo>
                      <a:pt x="292" y="774"/>
                    </a:lnTo>
                    <a:lnTo>
                      <a:pt x="217" y="832"/>
                    </a:lnTo>
                    <a:lnTo>
                      <a:pt x="141" y="813"/>
                    </a:lnTo>
                    <a:lnTo>
                      <a:pt x="122" y="746"/>
                    </a:lnTo>
                    <a:lnTo>
                      <a:pt x="76" y="727"/>
                    </a:lnTo>
                    <a:lnTo>
                      <a:pt x="57" y="794"/>
                    </a:lnTo>
                    <a:lnTo>
                      <a:pt x="28" y="794"/>
                    </a:lnTo>
                    <a:lnTo>
                      <a:pt x="9" y="794"/>
                    </a:lnTo>
                    <a:lnTo>
                      <a:pt x="28" y="632"/>
                    </a:lnTo>
                    <a:lnTo>
                      <a:pt x="28" y="248"/>
                    </a:lnTo>
                    <a:lnTo>
                      <a:pt x="47" y="219"/>
                    </a:lnTo>
                    <a:lnTo>
                      <a:pt x="57" y="248"/>
                    </a:lnTo>
                    <a:lnTo>
                      <a:pt x="47" y="267"/>
                    </a:lnTo>
                    <a:lnTo>
                      <a:pt x="57" y="335"/>
                    </a:lnTo>
                    <a:lnTo>
                      <a:pt x="76" y="603"/>
                    </a:lnTo>
                    <a:lnTo>
                      <a:pt x="141" y="632"/>
                    </a:lnTo>
                    <a:lnTo>
                      <a:pt x="141" y="584"/>
                    </a:lnTo>
                    <a:lnTo>
                      <a:pt x="170" y="565"/>
                    </a:lnTo>
                    <a:lnTo>
                      <a:pt x="151" y="497"/>
                    </a:lnTo>
                    <a:lnTo>
                      <a:pt x="179" y="545"/>
                    </a:lnTo>
                    <a:lnTo>
                      <a:pt x="151" y="478"/>
                    </a:lnTo>
                    <a:lnTo>
                      <a:pt x="198" y="382"/>
                    </a:lnTo>
                    <a:lnTo>
                      <a:pt x="141" y="287"/>
                    </a:lnTo>
                    <a:lnTo>
                      <a:pt x="141" y="248"/>
                    </a:lnTo>
                    <a:lnTo>
                      <a:pt x="179" y="200"/>
                    </a:lnTo>
                    <a:lnTo>
                      <a:pt x="170" y="172"/>
                    </a:lnTo>
                    <a:lnTo>
                      <a:pt x="246" y="133"/>
                    </a:lnTo>
                    <a:lnTo>
                      <a:pt x="198" y="58"/>
                    </a:lnTo>
                    <a:lnTo>
                      <a:pt x="179" y="104"/>
                    </a:lnTo>
                    <a:lnTo>
                      <a:pt x="122" y="104"/>
                    </a:lnTo>
                    <a:lnTo>
                      <a:pt x="122" y="133"/>
                    </a:lnTo>
                    <a:lnTo>
                      <a:pt x="76" y="133"/>
                    </a:lnTo>
                    <a:lnTo>
                      <a:pt x="0" y="85"/>
                    </a:lnTo>
                    <a:lnTo>
                      <a:pt x="0" y="0"/>
                    </a:lnTo>
                    <a:lnTo>
                      <a:pt x="746" y="0"/>
                    </a:lnTo>
                    <a:lnTo>
                      <a:pt x="765" y="603"/>
                    </a:lnTo>
                    <a:lnTo>
                      <a:pt x="368" y="603"/>
                    </a:lnTo>
                    <a:lnTo>
                      <a:pt x="368" y="774"/>
                    </a:lnTo>
                    <a:lnTo>
                      <a:pt x="359" y="746"/>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23" name="Group 61"/>
            <p:cNvGrpSpPr>
              <a:grpSpLocks/>
            </p:cNvGrpSpPr>
            <p:nvPr/>
          </p:nvGrpSpPr>
          <p:grpSpPr bwMode="auto">
            <a:xfrm>
              <a:off x="1790700" y="4043362"/>
              <a:ext cx="1152525" cy="722312"/>
              <a:chOff x="2257" y="2469"/>
              <a:chExt cx="526" cy="321"/>
            </a:xfrm>
            <a:solidFill>
              <a:schemeClr val="accent1">
                <a:lumMod val="20000"/>
                <a:lumOff val="80000"/>
              </a:schemeClr>
            </a:solidFill>
          </p:grpSpPr>
          <p:sp>
            <p:nvSpPr>
              <p:cNvPr id="3134" name="Freeform 62"/>
              <p:cNvSpPr>
                <a:spLocks/>
              </p:cNvSpPr>
              <p:nvPr/>
            </p:nvSpPr>
            <p:spPr bwMode="auto">
              <a:xfrm>
                <a:off x="2257" y="2469"/>
                <a:ext cx="526" cy="321"/>
              </a:xfrm>
              <a:custGeom>
                <a:avLst/>
                <a:gdLst/>
                <a:ahLst/>
                <a:cxnLst>
                  <a:cxn ang="0">
                    <a:pos x="199" y="125"/>
                  </a:cxn>
                  <a:cxn ang="0">
                    <a:pos x="218" y="77"/>
                  </a:cxn>
                  <a:cxn ang="0">
                    <a:pos x="265" y="29"/>
                  </a:cxn>
                  <a:cxn ang="0">
                    <a:pos x="275" y="0"/>
                  </a:cxn>
                  <a:cxn ang="0">
                    <a:pos x="294" y="29"/>
                  </a:cxn>
                  <a:cxn ang="0">
                    <a:pos x="199" y="173"/>
                  </a:cxn>
                  <a:cxn ang="0">
                    <a:pos x="275" y="125"/>
                  </a:cxn>
                  <a:cxn ang="0">
                    <a:pos x="294" y="77"/>
                  </a:cxn>
                  <a:cxn ang="0">
                    <a:pos x="275" y="173"/>
                  </a:cxn>
                  <a:cxn ang="0">
                    <a:pos x="313" y="211"/>
                  </a:cxn>
                  <a:cxn ang="0">
                    <a:pos x="332" y="125"/>
                  </a:cxn>
                  <a:cxn ang="0">
                    <a:pos x="313" y="77"/>
                  </a:cxn>
                  <a:cxn ang="0">
                    <a:pos x="369" y="29"/>
                  </a:cxn>
                  <a:cxn ang="0">
                    <a:pos x="388" y="125"/>
                  </a:cxn>
                  <a:cxn ang="0">
                    <a:pos x="407" y="29"/>
                  </a:cxn>
                  <a:cxn ang="0">
                    <a:pos x="454" y="96"/>
                  </a:cxn>
                  <a:cxn ang="0">
                    <a:pos x="530" y="144"/>
                  </a:cxn>
                  <a:cxn ang="0">
                    <a:pos x="511" y="173"/>
                  </a:cxn>
                  <a:cxn ang="0">
                    <a:pos x="540" y="260"/>
                  </a:cxn>
                  <a:cxn ang="0">
                    <a:pos x="596" y="308"/>
                  </a:cxn>
                  <a:cxn ang="0">
                    <a:pos x="605" y="327"/>
                  </a:cxn>
                  <a:cxn ang="0">
                    <a:pos x="653" y="327"/>
                  </a:cxn>
                  <a:cxn ang="0">
                    <a:pos x="672" y="394"/>
                  </a:cxn>
                  <a:cxn ang="0">
                    <a:pos x="738" y="433"/>
                  </a:cxn>
                  <a:cxn ang="0">
                    <a:pos x="738" y="481"/>
                  </a:cxn>
                  <a:cxn ang="0">
                    <a:pos x="832" y="529"/>
                  </a:cxn>
                  <a:cxn ang="0">
                    <a:pos x="927" y="529"/>
                  </a:cxn>
                  <a:cxn ang="0">
                    <a:pos x="937" y="556"/>
                  </a:cxn>
                  <a:cxn ang="0">
                    <a:pos x="937" y="606"/>
                  </a:cxn>
                  <a:cxn ang="0">
                    <a:pos x="956" y="625"/>
                  </a:cxn>
                  <a:cxn ang="0">
                    <a:pos x="1050" y="643"/>
                  </a:cxn>
                  <a:cxn ang="0">
                    <a:pos x="48" y="643"/>
                  </a:cxn>
                  <a:cxn ang="0">
                    <a:pos x="48" y="606"/>
                  </a:cxn>
                  <a:cxn ang="0">
                    <a:pos x="48" y="308"/>
                  </a:cxn>
                  <a:cxn ang="0">
                    <a:pos x="0" y="279"/>
                  </a:cxn>
                  <a:cxn ang="0">
                    <a:pos x="10" y="173"/>
                  </a:cxn>
                  <a:cxn ang="0">
                    <a:pos x="142" y="173"/>
                  </a:cxn>
                  <a:cxn ang="0">
                    <a:pos x="142" y="125"/>
                  </a:cxn>
                  <a:cxn ang="0">
                    <a:pos x="199" y="125"/>
                  </a:cxn>
                </a:cxnLst>
                <a:rect l="0" t="0" r="r" b="b"/>
                <a:pathLst>
                  <a:path w="1050" h="643">
                    <a:moveTo>
                      <a:pt x="199" y="125"/>
                    </a:moveTo>
                    <a:lnTo>
                      <a:pt x="218" y="77"/>
                    </a:lnTo>
                    <a:lnTo>
                      <a:pt x="265" y="29"/>
                    </a:lnTo>
                    <a:lnTo>
                      <a:pt x="275" y="0"/>
                    </a:lnTo>
                    <a:lnTo>
                      <a:pt x="294" y="29"/>
                    </a:lnTo>
                    <a:lnTo>
                      <a:pt x="199" y="173"/>
                    </a:lnTo>
                    <a:lnTo>
                      <a:pt x="275" y="125"/>
                    </a:lnTo>
                    <a:lnTo>
                      <a:pt x="294" y="77"/>
                    </a:lnTo>
                    <a:lnTo>
                      <a:pt x="275" y="173"/>
                    </a:lnTo>
                    <a:lnTo>
                      <a:pt x="313" y="211"/>
                    </a:lnTo>
                    <a:lnTo>
                      <a:pt x="332" y="125"/>
                    </a:lnTo>
                    <a:lnTo>
                      <a:pt x="313" y="77"/>
                    </a:lnTo>
                    <a:lnTo>
                      <a:pt x="369" y="29"/>
                    </a:lnTo>
                    <a:lnTo>
                      <a:pt x="388" y="125"/>
                    </a:lnTo>
                    <a:lnTo>
                      <a:pt x="407" y="29"/>
                    </a:lnTo>
                    <a:lnTo>
                      <a:pt x="454" y="96"/>
                    </a:lnTo>
                    <a:lnTo>
                      <a:pt x="530" y="144"/>
                    </a:lnTo>
                    <a:lnTo>
                      <a:pt x="511" y="173"/>
                    </a:lnTo>
                    <a:lnTo>
                      <a:pt x="540" y="260"/>
                    </a:lnTo>
                    <a:lnTo>
                      <a:pt x="596" y="308"/>
                    </a:lnTo>
                    <a:lnTo>
                      <a:pt x="605" y="327"/>
                    </a:lnTo>
                    <a:lnTo>
                      <a:pt x="653" y="327"/>
                    </a:lnTo>
                    <a:lnTo>
                      <a:pt x="672" y="394"/>
                    </a:lnTo>
                    <a:lnTo>
                      <a:pt x="738" y="433"/>
                    </a:lnTo>
                    <a:lnTo>
                      <a:pt x="738" y="481"/>
                    </a:lnTo>
                    <a:lnTo>
                      <a:pt x="832" y="529"/>
                    </a:lnTo>
                    <a:lnTo>
                      <a:pt x="927" y="529"/>
                    </a:lnTo>
                    <a:lnTo>
                      <a:pt x="937" y="556"/>
                    </a:lnTo>
                    <a:lnTo>
                      <a:pt x="937" y="606"/>
                    </a:lnTo>
                    <a:lnTo>
                      <a:pt x="956" y="625"/>
                    </a:lnTo>
                    <a:lnTo>
                      <a:pt x="1050" y="643"/>
                    </a:lnTo>
                    <a:lnTo>
                      <a:pt x="48" y="643"/>
                    </a:lnTo>
                    <a:lnTo>
                      <a:pt x="48" y="606"/>
                    </a:lnTo>
                    <a:lnTo>
                      <a:pt x="48" y="308"/>
                    </a:lnTo>
                    <a:lnTo>
                      <a:pt x="0" y="279"/>
                    </a:lnTo>
                    <a:lnTo>
                      <a:pt x="10" y="173"/>
                    </a:lnTo>
                    <a:lnTo>
                      <a:pt x="142" y="173"/>
                    </a:lnTo>
                    <a:lnTo>
                      <a:pt x="142" y="125"/>
                    </a:lnTo>
                    <a:lnTo>
                      <a:pt x="199" y="12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35" name="Freeform 63"/>
              <p:cNvSpPr>
                <a:spLocks/>
              </p:cNvSpPr>
              <p:nvPr/>
            </p:nvSpPr>
            <p:spPr bwMode="auto">
              <a:xfrm>
                <a:off x="2257" y="2469"/>
                <a:ext cx="526" cy="321"/>
              </a:xfrm>
              <a:custGeom>
                <a:avLst/>
                <a:gdLst/>
                <a:ahLst/>
                <a:cxnLst>
                  <a:cxn ang="0">
                    <a:pos x="199" y="125"/>
                  </a:cxn>
                  <a:cxn ang="0">
                    <a:pos x="218" y="77"/>
                  </a:cxn>
                  <a:cxn ang="0">
                    <a:pos x="265" y="29"/>
                  </a:cxn>
                  <a:cxn ang="0">
                    <a:pos x="275" y="0"/>
                  </a:cxn>
                  <a:cxn ang="0">
                    <a:pos x="294" y="29"/>
                  </a:cxn>
                  <a:cxn ang="0">
                    <a:pos x="199" y="173"/>
                  </a:cxn>
                  <a:cxn ang="0">
                    <a:pos x="275" y="125"/>
                  </a:cxn>
                  <a:cxn ang="0">
                    <a:pos x="294" y="77"/>
                  </a:cxn>
                  <a:cxn ang="0">
                    <a:pos x="275" y="173"/>
                  </a:cxn>
                  <a:cxn ang="0">
                    <a:pos x="313" y="211"/>
                  </a:cxn>
                  <a:cxn ang="0">
                    <a:pos x="332" y="125"/>
                  </a:cxn>
                  <a:cxn ang="0">
                    <a:pos x="313" y="77"/>
                  </a:cxn>
                  <a:cxn ang="0">
                    <a:pos x="369" y="29"/>
                  </a:cxn>
                  <a:cxn ang="0">
                    <a:pos x="388" y="125"/>
                  </a:cxn>
                  <a:cxn ang="0">
                    <a:pos x="407" y="29"/>
                  </a:cxn>
                  <a:cxn ang="0">
                    <a:pos x="454" y="96"/>
                  </a:cxn>
                  <a:cxn ang="0">
                    <a:pos x="530" y="144"/>
                  </a:cxn>
                  <a:cxn ang="0">
                    <a:pos x="511" y="173"/>
                  </a:cxn>
                  <a:cxn ang="0">
                    <a:pos x="540" y="260"/>
                  </a:cxn>
                  <a:cxn ang="0">
                    <a:pos x="596" y="308"/>
                  </a:cxn>
                  <a:cxn ang="0">
                    <a:pos x="605" y="327"/>
                  </a:cxn>
                  <a:cxn ang="0">
                    <a:pos x="653" y="327"/>
                  </a:cxn>
                  <a:cxn ang="0">
                    <a:pos x="672" y="394"/>
                  </a:cxn>
                  <a:cxn ang="0">
                    <a:pos x="738" y="433"/>
                  </a:cxn>
                  <a:cxn ang="0">
                    <a:pos x="738" y="481"/>
                  </a:cxn>
                  <a:cxn ang="0">
                    <a:pos x="832" y="529"/>
                  </a:cxn>
                  <a:cxn ang="0">
                    <a:pos x="927" y="529"/>
                  </a:cxn>
                  <a:cxn ang="0">
                    <a:pos x="937" y="556"/>
                  </a:cxn>
                  <a:cxn ang="0">
                    <a:pos x="937" y="606"/>
                  </a:cxn>
                  <a:cxn ang="0">
                    <a:pos x="956" y="625"/>
                  </a:cxn>
                  <a:cxn ang="0">
                    <a:pos x="1050" y="643"/>
                  </a:cxn>
                  <a:cxn ang="0">
                    <a:pos x="48" y="643"/>
                  </a:cxn>
                  <a:cxn ang="0">
                    <a:pos x="48" y="606"/>
                  </a:cxn>
                  <a:cxn ang="0">
                    <a:pos x="48" y="308"/>
                  </a:cxn>
                  <a:cxn ang="0">
                    <a:pos x="0" y="279"/>
                  </a:cxn>
                  <a:cxn ang="0">
                    <a:pos x="10" y="173"/>
                  </a:cxn>
                  <a:cxn ang="0">
                    <a:pos x="142" y="173"/>
                  </a:cxn>
                  <a:cxn ang="0">
                    <a:pos x="142" y="125"/>
                  </a:cxn>
                  <a:cxn ang="0">
                    <a:pos x="199" y="125"/>
                  </a:cxn>
                </a:cxnLst>
                <a:rect l="0" t="0" r="r" b="b"/>
                <a:pathLst>
                  <a:path w="1050" h="643">
                    <a:moveTo>
                      <a:pt x="199" y="125"/>
                    </a:moveTo>
                    <a:lnTo>
                      <a:pt x="218" y="77"/>
                    </a:lnTo>
                    <a:lnTo>
                      <a:pt x="265" y="29"/>
                    </a:lnTo>
                    <a:lnTo>
                      <a:pt x="275" y="0"/>
                    </a:lnTo>
                    <a:lnTo>
                      <a:pt x="294" y="29"/>
                    </a:lnTo>
                    <a:lnTo>
                      <a:pt x="199" y="173"/>
                    </a:lnTo>
                    <a:lnTo>
                      <a:pt x="275" y="125"/>
                    </a:lnTo>
                    <a:lnTo>
                      <a:pt x="294" y="77"/>
                    </a:lnTo>
                    <a:lnTo>
                      <a:pt x="275" y="173"/>
                    </a:lnTo>
                    <a:lnTo>
                      <a:pt x="313" y="211"/>
                    </a:lnTo>
                    <a:lnTo>
                      <a:pt x="332" y="125"/>
                    </a:lnTo>
                    <a:lnTo>
                      <a:pt x="313" y="77"/>
                    </a:lnTo>
                    <a:lnTo>
                      <a:pt x="369" y="29"/>
                    </a:lnTo>
                    <a:lnTo>
                      <a:pt x="388" y="125"/>
                    </a:lnTo>
                    <a:lnTo>
                      <a:pt x="407" y="29"/>
                    </a:lnTo>
                    <a:lnTo>
                      <a:pt x="454" y="96"/>
                    </a:lnTo>
                    <a:lnTo>
                      <a:pt x="530" y="144"/>
                    </a:lnTo>
                    <a:lnTo>
                      <a:pt x="511" y="173"/>
                    </a:lnTo>
                    <a:lnTo>
                      <a:pt x="540" y="260"/>
                    </a:lnTo>
                    <a:lnTo>
                      <a:pt x="596" y="308"/>
                    </a:lnTo>
                    <a:lnTo>
                      <a:pt x="605" y="327"/>
                    </a:lnTo>
                    <a:lnTo>
                      <a:pt x="653" y="327"/>
                    </a:lnTo>
                    <a:lnTo>
                      <a:pt x="672" y="394"/>
                    </a:lnTo>
                    <a:lnTo>
                      <a:pt x="738" y="433"/>
                    </a:lnTo>
                    <a:lnTo>
                      <a:pt x="738" y="481"/>
                    </a:lnTo>
                    <a:lnTo>
                      <a:pt x="832" y="529"/>
                    </a:lnTo>
                    <a:lnTo>
                      <a:pt x="927" y="529"/>
                    </a:lnTo>
                    <a:lnTo>
                      <a:pt x="937" y="556"/>
                    </a:lnTo>
                    <a:lnTo>
                      <a:pt x="937" y="606"/>
                    </a:lnTo>
                    <a:lnTo>
                      <a:pt x="956" y="625"/>
                    </a:lnTo>
                    <a:lnTo>
                      <a:pt x="1050" y="643"/>
                    </a:lnTo>
                    <a:lnTo>
                      <a:pt x="48" y="643"/>
                    </a:lnTo>
                    <a:lnTo>
                      <a:pt x="48" y="606"/>
                    </a:lnTo>
                    <a:lnTo>
                      <a:pt x="48" y="308"/>
                    </a:lnTo>
                    <a:lnTo>
                      <a:pt x="0" y="279"/>
                    </a:lnTo>
                    <a:lnTo>
                      <a:pt x="10" y="173"/>
                    </a:lnTo>
                    <a:lnTo>
                      <a:pt x="142" y="173"/>
                    </a:lnTo>
                    <a:lnTo>
                      <a:pt x="142" y="125"/>
                    </a:lnTo>
                    <a:lnTo>
                      <a:pt x="199" y="125"/>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24" name="Group 67"/>
            <p:cNvGrpSpPr>
              <a:grpSpLocks/>
            </p:cNvGrpSpPr>
            <p:nvPr/>
          </p:nvGrpSpPr>
          <p:grpSpPr bwMode="auto">
            <a:xfrm>
              <a:off x="465137" y="3451224"/>
              <a:ext cx="1377950" cy="1271588"/>
              <a:chOff x="1652" y="2205"/>
              <a:chExt cx="629" cy="566"/>
            </a:xfrm>
            <a:solidFill>
              <a:schemeClr val="accent1">
                <a:lumMod val="20000"/>
                <a:lumOff val="80000"/>
              </a:schemeClr>
            </a:solidFill>
          </p:grpSpPr>
          <p:sp>
            <p:nvSpPr>
              <p:cNvPr id="3140" name="Freeform 68"/>
              <p:cNvSpPr>
                <a:spLocks/>
              </p:cNvSpPr>
              <p:nvPr/>
            </p:nvSpPr>
            <p:spPr bwMode="auto">
              <a:xfrm>
                <a:off x="1652" y="2205"/>
                <a:ext cx="629" cy="566"/>
              </a:xfrm>
              <a:custGeom>
                <a:avLst/>
                <a:gdLst/>
                <a:ahLst/>
                <a:cxnLst>
                  <a:cxn ang="0">
                    <a:pos x="256" y="989"/>
                  </a:cxn>
                  <a:cxn ang="0">
                    <a:pos x="218" y="960"/>
                  </a:cxn>
                  <a:cxn ang="0">
                    <a:pos x="265" y="941"/>
                  </a:cxn>
                  <a:cxn ang="0">
                    <a:pos x="284" y="1008"/>
                  </a:cxn>
                  <a:cxn ang="0">
                    <a:pos x="313" y="1008"/>
                  </a:cxn>
                  <a:cxn ang="0">
                    <a:pos x="332" y="960"/>
                  </a:cxn>
                  <a:cxn ang="0">
                    <a:pos x="389" y="922"/>
                  </a:cxn>
                  <a:cxn ang="0">
                    <a:pos x="502" y="902"/>
                  </a:cxn>
                  <a:cxn ang="0">
                    <a:pos x="521" y="874"/>
                  </a:cxn>
                  <a:cxn ang="0">
                    <a:pos x="370" y="835"/>
                  </a:cxn>
                  <a:cxn ang="0">
                    <a:pos x="360" y="835"/>
                  </a:cxn>
                  <a:cxn ang="0">
                    <a:pos x="370" y="806"/>
                  </a:cxn>
                  <a:cxn ang="0">
                    <a:pos x="341" y="787"/>
                  </a:cxn>
                  <a:cxn ang="0">
                    <a:pos x="313" y="739"/>
                  </a:cxn>
                  <a:cxn ang="0">
                    <a:pos x="256" y="739"/>
                  </a:cxn>
                  <a:cxn ang="0">
                    <a:pos x="218" y="787"/>
                  </a:cxn>
                  <a:cxn ang="0">
                    <a:pos x="256" y="902"/>
                  </a:cxn>
                  <a:cxn ang="0">
                    <a:pos x="189" y="922"/>
                  </a:cxn>
                  <a:cxn ang="0">
                    <a:pos x="189" y="604"/>
                  </a:cxn>
                  <a:cxn ang="0">
                    <a:pos x="124" y="375"/>
                  </a:cxn>
                  <a:cxn ang="0">
                    <a:pos x="105" y="356"/>
                  </a:cxn>
                  <a:cxn ang="0">
                    <a:pos x="76" y="375"/>
                  </a:cxn>
                  <a:cxn ang="0">
                    <a:pos x="29" y="192"/>
                  </a:cxn>
                  <a:cxn ang="0">
                    <a:pos x="0" y="192"/>
                  </a:cxn>
                  <a:cxn ang="0">
                    <a:pos x="29" y="173"/>
                  </a:cxn>
                  <a:cxn ang="0">
                    <a:pos x="0" y="0"/>
                  </a:cxn>
                  <a:cxn ang="0">
                    <a:pos x="889" y="29"/>
                  </a:cxn>
                  <a:cxn ang="0">
                    <a:pos x="908" y="701"/>
                  </a:cxn>
                  <a:cxn ang="0">
                    <a:pos x="1221" y="701"/>
                  </a:cxn>
                  <a:cxn ang="0">
                    <a:pos x="1211" y="806"/>
                  </a:cxn>
                  <a:cxn ang="0">
                    <a:pos x="1259" y="835"/>
                  </a:cxn>
                  <a:cxn ang="0">
                    <a:pos x="1259" y="1133"/>
                  </a:cxn>
                  <a:cxn ang="0">
                    <a:pos x="1032" y="1133"/>
                  </a:cxn>
                  <a:cxn ang="0">
                    <a:pos x="284" y="1133"/>
                  </a:cxn>
                  <a:cxn ang="0">
                    <a:pos x="256" y="989"/>
                  </a:cxn>
                </a:cxnLst>
                <a:rect l="0" t="0" r="r" b="b"/>
                <a:pathLst>
                  <a:path w="1259" h="1133">
                    <a:moveTo>
                      <a:pt x="256" y="989"/>
                    </a:moveTo>
                    <a:lnTo>
                      <a:pt x="218" y="960"/>
                    </a:lnTo>
                    <a:lnTo>
                      <a:pt x="265" y="941"/>
                    </a:lnTo>
                    <a:lnTo>
                      <a:pt x="284" y="1008"/>
                    </a:lnTo>
                    <a:lnTo>
                      <a:pt x="313" y="1008"/>
                    </a:lnTo>
                    <a:lnTo>
                      <a:pt x="332" y="960"/>
                    </a:lnTo>
                    <a:lnTo>
                      <a:pt x="389" y="922"/>
                    </a:lnTo>
                    <a:lnTo>
                      <a:pt x="502" y="902"/>
                    </a:lnTo>
                    <a:lnTo>
                      <a:pt x="521" y="874"/>
                    </a:lnTo>
                    <a:lnTo>
                      <a:pt x="370" y="835"/>
                    </a:lnTo>
                    <a:lnTo>
                      <a:pt x="360" y="835"/>
                    </a:lnTo>
                    <a:lnTo>
                      <a:pt x="370" y="806"/>
                    </a:lnTo>
                    <a:lnTo>
                      <a:pt x="341" y="787"/>
                    </a:lnTo>
                    <a:lnTo>
                      <a:pt x="313" y="739"/>
                    </a:lnTo>
                    <a:lnTo>
                      <a:pt x="256" y="739"/>
                    </a:lnTo>
                    <a:lnTo>
                      <a:pt x="218" y="787"/>
                    </a:lnTo>
                    <a:lnTo>
                      <a:pt x="256" y="902"/>
                    </a:lnTo>
                    <a:lnTo>
                      <a:pt x="189" y="922"/>
                    </a:lnTo>
                    <a:lnTo>
                      <a:pt x="189" y="604"/>
                    </a:lnTo>
                    <a:lnTo>
                      <a:pt x="124" y="375"/>
                    </a:lnTo>
                    <a:lnTo>
                      <a:pt x="105" y="356"/>
                    </a:lnTo>
                    <a:lnTo>
                      <a:pt x="76" y="375"/>
                    </a:lnTo>
                    <a:lnTo>
                      <a:pt x="29" y="192"/>
                    </a:lnTo>
                    <a:lnTo>
                      <a:pt x="0" y="192"/>
                    </a:lnTo>
                    <a:lnTo>
                      <a:pt x="29" y="173"/>
                    </a:lnTo>
                    <a:lnTo>
                      <a:pt x="0" y="0"/>
                    </a:lnTo>
                    <a:lnTo>
                      <a:pt x="889" y="29"/>
                    </a:lnTo>
                    <a:lnTo>
                      <a:pt x="908" y="701"/>
                    </a:lnTo>
                    <a:lnTo>
                      <a:pt x="1221" y="701"/>
                    </a:lnTo>
                    <a:lnTo>
                      <a:pt x="1211" y="806"/>
                    </a:lnTo>
                    <a:lnTo>
                      <a:pt x="1259" y="835"/>
                    </a:lnTo>
                    <a:lnTo>
                      <a:pt x="1259" y="1133"/>
                    </a:lnTo>
                    <a:lnTo>
                      <a:pt x="1032" y="1133"/>
                    </a:lnTo>
                    <a:lnTo>
                      <a:pt x="284" y="1133"/>
                    </a:lnTo>
                    <a:lnTo>
                      <a:pt x="256" y="98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41" name="Freeform 69"/>
              <p:cNvSpPr>
                <a:spLocks/>
              </p:cNvSpPr>
              <p:nvPr/>
            </p:nvSpPr>
            <p:spPr bwMode="auto">
              <a:xfrm>
                <a:off x="1652" y="2205"/>
                <a:ext cx="629" cy="566"/>
              </a:xfrm>
              <a:custGeom>
                <a:avLst/>
                <a:gdLst/>
                <a:ahLst/>
                <a:cxnLst>
                  <a:cxn ang="0">
                    <a:pos x="256" y="989"/>
                  </a:cxn>
                  <a:cxn ang="0">
                    <a:pos x="218" y="960"/>
                  </a:cxn>
                  <a:cxn ang="0">
                    <a:pos x="265" y="941"/>
                  </a:cxn>
                  <a:cxn ang="0">
                    <a:pos x="284" y="1008"/>
                  </a:cxn>
                  <a:cxn ang="0">
                    <a:pos x="313" y="1008"/>
                  </a:cxn>
                  <a:cxn ang="0">
                    <a:pos x="332" y="960"/>
                  </a:cxn>
                  <a:cxn ang="0">
                    <a:pos x="389" y="922"/>
                  </a:cxn>
                  <a:cxn ang="0">
                    <a:pos x="502" y="902"/>
                  </a:cxn>
                  <a:cxn ang="0">
                    <a:pos x="521" y="874"/>
                  </a:cxn>
                  <a:cxn ang="0">
                    <a:pos x="370" y="835"/>
                  </a:cxn>
                  <a:cxn ang="0">
                    <a:pos x="360" y="835"/>
                  </a:cxn>
                  <a:cxn ang="0">
                    <a:pos x="370" y="806"/>
                  </a:cxn>
                  <a:cxn ang="0">
                    <a:pos x="341" y="787"/>
                  </a:cxn>
                  <a:cxn ang="0">
                    <a:pos x="313" y="739"/>
                  </a:cxn>
                  <a:cxn ang="0">
                    <a:pos x="256" y="739"/>
                  </a:cxn>
                  <a:cxn ang="0">
                    <a:pos x="218" y="787"/>
                  </a:cxn>
                  <a:cxn ang="0">
                    <a:pos x="256" y="902"/>
                  </a:cxn>
                  <a:cxn ang="0">
                    <a:pos x="189" y="922"/>
                  </a:cxn>
                  <a:cxn ang="0">
                    <a:pos x="189" y="604"/>
                  </a:cxn>
                  <a:cxn ang="0">
                    <a:pos x="124" y="375"/>
                  </a:cxn>
                  <a:cxn ang="0">
                    <a:pos x="105" y="356"/>
                  </a:cxn>
                  <a:cxn ang="0">
                    <a:pos x="76" y="375"/>
                  </a:cxn>
                  <a:cxn ang="0">
                    <a:pos x="29" y="192"/>
                  </a:cxn>
                  <a:cxn ang="0">
                    <a:pos x="0" y="192"/>
                  </a:cxn>
                  <a:cxn ang="0">
                    <a:pos x="29" y="173"/>
                  </a:cxn>
                  <a:cxn ang="0">
                    <a:pos x="0" y="0"/>
                  </a:cxn>
                  <a:cxn ang="0">
                    <a:pos x="889" y="29"/>
                  </a:cxn>
                  <a:cxn ang="0">
                    <a:pos x="908" y="701"/>
                  </a:cxn>
                  <a:cxn ang="0">
                    <a:pos x="1221" y="701"/>
                  </a:cxn>
                  <a:cxn ang="0">
                    <a:pos x="1211" y="806"/>
                  </a:cxn>
                  <a:cxn ang="0">
                    <a:pos x="1259" y="835"/>
                  </a:cxn>
                  <a:cxn ang="0">
                    <a:pos x="1259" y="1133"/>
                  </a:cxn>
                  <a:cxn ang="0">
                    <a:pos x="1032" y="1133"/>
                  </a:cxn>
                  <a:cxn ang="0">
                    <a:pos x="284" y="1133"/>
                  </a:cxn>
                  <a:cxn ang="0">
                    <a:pos x="256" y="989"/>
                  </a:cxn>
                </a:cxnLst>
                <a:rect l="0" t="0" r="r" b="b"/>
                <a:pathLst>
                  <a:path w="1259" h="1133">
                    <a:moveTo>
                      <a:pt x="256" y="989"/>
                    </a:moveTo>
                    <a:lnTo>
                      <a:pt x="218" y="960"/>
                    </a:lnTo>
                    <a:lnTo>
                      <a:pt x="265" y="941"/>
                    </a:lnTo>
                    <a:lnTo>
                      <a:pt x="284" y="1008"/>
                    </a:lnTo>
                    <a:lnTo>
                      <a:pt x="313" y="1008"/>
                    </a:lnTo>
                    <a:lnTo>
                      <a:pt x="332" y="960"/>
                    </a:lnTo>
                    <a:lnTo>
                      <a:pt x="389" y="922"/>
                    </a:lnTo>
                    <a:lnTo>
                      <a:pt x="502" y="902"/>
                    </a:lnTo>
                    <a:lnTo>
                      <a:pt x="521" y="874"/>
                    </a:lnTo>
                    <a:lnTo>
                      <a:pt x="370" y="835"/>
                    </a:lnTo>
                    <a:lnTo>
                      <a:pt x="360" y="835"/>
                    </a:lnTo>
                    <a:lnTo>
                      <a:pt x="370" y="806"/>
                    </a:lnTo>
                    <a:lnTo>
                      <a:pt x="341" y="787"/>
                    </a:lnTo>
                    <a:lnTo>
                      <a:pt x="313" y="739"/>
                    </a:lnTo>
                    <a:lnTo>
                      <a:pt x="256" y="739"/>
                    </a:lnTo>
                    <a:lnTo>
                      <a:pt x="218" y="787"/>
                    </a:lnTo>
                    <a:lnTo>
                      <a:pt x="256" y="902"/>
                    </a:lnTo>
                    <a:lnTo>
                      <a:pt x="189" y="922"/>
                    </a:lnTo>
                    <a:lnTo>
                      <a:pt x="189" y="604"/>
                    </a:lnTo>
                    <a:lnTo>
                      <a:pt x="124" y="375"/>
                    </a:lnTo>
                    <a:lnTo>
                      <a:pt x="105" y="356"/>
                    </a:lnTo>
                    <a:lnTo>
                      <a:pt x="76" y="375"/>
                    </a:lnTo>
                    <a:lnTo>
                      <a:pt x="29" y="192"/>
                    </a:lnTo>
                    <a:lnTo>
                      <a:pt x="0" y="192"/>
                    </a:lnTo>
                    <a:lnTo>
                      <a:pt x="29" y="173"/>
                    </a:lnTo>
                    <a:lnTo>
                      <a:pt x="0" y="0"/>
                    </a:lnTo>
                    <a:lnTo>
                      <a:pt x="889" y="29"/>
                    </a:lnTo>
                    <a:lnTo>
                      <a:pt x="908" y="701"/>
                    </a:lnTo>
                    <a:lnTo>
                      <a:pt x="1221" y="701"/>
                    </a:lnTo>
                    <a:lnTo>
                      <a:pt x="1211" y="806"/>
                    </a:lnTo>
                    <a:lnTo>
                      <a:pt x="1259" y="835"/>
                    </a:lnTo>
                    <a:lnTo>
                      <a:pt x="1259" y="1133"/>
                    </a:lnTo>
                    <a:lnTo>
                      <a:pt x="1032" y="1133"/>
                    </a:lnTo>
                    <a:lnTo>
                      <a:pt x="284" y="1133"/>
                    </a:lnTo>
                    <a:lnTo>
                      <a:pt x="256" y="989"/>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25" name="Group 70"/>
            <p:cNvGrpSpPr>
              <a:grpSpLocks/>
            </p:cNvGrpSpPr>
            <p:nvPr/>
          </p:nvGrpSpPr>
          <p:grpSpPr bwMode="auto">
            <a:xfrm>
              <a:off x="1990724" y="2740025"/>
              <a:ext cx="641350" cy="927100"/>
              <a:chOff x="2348" y="1889"/>
              <a:chExt cx="293" cy="412"/>
            </a:xfrm>
            <a:solidFill>
              <a:schemeClr val="accent1">
                <a:lumMod val="20000"/>
                <a:lumOff val="80000"/>
              </a:schemeClr>
            </a:solidFill>
          </p:grpSpPr>
          <p:sp>
            <p:nvSpPr>
              <p:cNvPr id="3143" name="Freeform 71"/>
              <p:cNvSpPr>
                <a:spLocks/>
              </p:cNvSpPr>
              <p:nvPr/>
            </p:nvSpPr>
            <p:spPr bwMode="auto">
              <a:xfrm>
                <a:off x="2348" y="1889"/>
                <a:ext cx="293" cy="412"/>
              </a:xfrm>
              <a:custGeom>
                <a:avLst/>
                <a:gdLst/>
                <a:ahLst/>
                <a:cxnLst>
                  <a:cxn ang="0">
                    <a:pos x="95" y="507"/>
                  </a:cxn>
                  <a:cxn ang="0">
                    <a:pos x="179" y="431"/>
                  </a:cxn>
                  <a:cxn ang="0">
                    <a:pos x="274" y="411"/>
                  </a:cxn>
                  <a:cxn ang="0">
                    <a:pos x="284" y="325"/>
                  </a:cxn>
                  <a:cxn ang="0">
                    <a:pos x="322" y="325"/>
                  </a:cxn>
                  <a:cxn ang="0">
                    <a:pos x="425" y="134"/>
                  </a:cxn>
                  <a:cxn ang="0">
                    <a:pos x="473" y="134"/>
                  </a:cxn>
                  <a:cxn ang="0">
                    <a:pos x="454" y="48"/>
                  </a:cxn>
                  <a:cxn ang="0">
                    <a:pos x="425" y="29"/>
                  </a:cxn>
                  <a:cxn ang="0">
                    <a:pos x="444" y="0"/>
                  </a:cxn>
                  <a:cxn ang="0">
                    <a:pos x="454" y="48"/>
                  </a:cxn>
                  <a:cxn ang="0">
                    <a:pos x="520" y="48"/>
                  </a:cxn>
                  <a:cxn ang="0">
                    <a:pos x="587" y="296"/>
                  </a:cxn>
                  <a:cxn ang="0">
                    <a:pos x="511" y="325"/>
                  </a:cxn>
                  <a:cxn ang="0">
                    <a:pos x="444" y="383"/>
                  </a:cxn>
                  <a:cxn ang="0">
                    <a:pos x="397" y="325"/>
                  </a:cxn>
                  <a:cxn ang="0">
                    <a:pos x="425" y="383"/>
                  </a:cxn>
                  <a:cxn ang="0">
                    <a:pos x="454" y="555"/>
                  </a:cxn>
                  <a:cxn ang="0">
                    <a:pos x="350" y="632"/>
                  </a:cxn>
                  <a:cxn ang="0">
                    <a:pos x="444" y="613"/>
                  </a:cxn>
                  <a:cxn ang="0">
                    <a:pos x="492" y="555"/>
                  </a:cxn>
                  <a:cxn ang="0">
                    <a:pos x="520" y="594"/>
                  </a:cxn>
                  <a:cxn ang="0">
                    <a:pos x="511" y="632"/>
                  </a:cxn>
                  <a:cxn ang="0">
                    <a:pos x="577" y="661"/>
                  </a:cxn>
                  <a:cxn ang="0">
                    <a:pos x="520" y="824"/>
                  </a:cxn>
                  <a:cxn ang="0">
                    <a:pos x="246" y="824"/>
                  </a:cxn>
                  <a:cxn ang="0">
                    <a:pos x="246" y="632"/>
                  </a:cxn>
                  <a:cxn ang="0">
                    <a:pos x="0" y="632"/>
                  </a:cxn>
                  <a:cxn ang="0">
                    <a:pos x="95" y="507"/>
                  </a:cxn>
                </a:cxnLst>
                <a:rect l="0" t="0" r="r" b="b"/>
                <a:pathLst>
                  <a:path w="587" h="824">
                    <a:moveTo>
                      <a:pt x="95" y="507"/>
                    </a:moveTo>
                    <a:lnTo>
                      <a:pt x="179" y="431"/>
                    </a:lnTo>
                    <a:lnTo>
                      <a:pt x="274" y="411"/>
                    </a:lnTo>
                    <a:lnTo>
                      <a:pt x="284" y="325"/>
                    </a:lnTo>
                    <a:lnTo>
                      <a:pt x="322" y="325"/>
                    </a:lnTo>
                    <a:lnTo>
                      <a:pt x="425" y="134"/>
                    </a:lnTo>
                    <a:lnTo>
                      <a:pt x="473" y="134"/>
                    </a:lnTo>
                    <a:lnTo>
                      <a:pt x="454" y="48"/>
                    </a:lnTo>
                    <a:lnTo>
                      <a:pt x="425" y="29"/>
                    </a:lnTo>
                    <a:lnTo>
                      <a:pt x="444" y="0"/>
                    </a:lnTo>
                    <a:lnTo>
                      <a:pt x="454" y="48"/>
                    </a:lnTo>
                    <a:lnTo>
                      <a:pt x="520" y="48"/>
                    </a:lnTo>
                    <a:lnTo>
                      <a:pt x="587" y="296"/>
                    </a:lnTo>
                    <a:lnTo>
                      <a:pt x="511" y="325"/>
                    </a:lnTo>
                    <a:lnTo>
                      <a:pt x="444" y="383"/>
                    </a:lnTo>
                    <a:lnTo>
                      <a:pt x="397" y="325"/>
                    </a:lnTo>
                    <a:lnTo>
                      <a:pt x="425" y="383"/>
                    </a:lnTo>
                    <a:lnTo>
                      <a:pt x="454" y="555"/>
                    </a:lnTo>
                    <a:lnTo>
                      <a:pt x="350" y="632"/>
                    </a:lnTo>
                    <a:lnTo>
                      <a:pt x="444" y="613"/>
                    </a:lnTo>
                    <a:lnTo>
                      <a:pt x="492" y="555"/>
                    </a:lnTo>
                    <a:lnTo>
                      <a:pt x="520" y="594"/>
                    </a:lnTo>
                    <a:lnTo>
                      <a:pt x="511" y="632"/>
                    </a:lnTo>
                    <a:lnTo>
                      <a:pt x="577" y="661"/>
                    </a:lnTo>
                    <a:lnTo>
                      <a:pt x="520" y="824"/>
                    </a:lnTo>
                    <a:lnTo>
                      <a:pt x="246" y="824"/>
                    </a:lnTo>
                    <a:lnTo>
                      <a:pt x="246" y="632"/>
                    </a:lnTo>
                    <a:lnTo>
                      <a:pt x="0" y="632"/>
                    </a:lnTo>
                    <a:lnTo>
                      <a:pt x="95" y="507"/>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26" name="Group 72"/>
              <p:cNvGrpSpPr>
                <a:grpSpLocks/>
              </p:cNvGrpSpPr>
              <p:nvPr/>
            </p:nvGrpSpPr>
            <p:grpSpPr bwMode="auto">
              <a:xfrm>
                <a:off x="2348" y="1889"/>
                <a:ext cx="293" cy="412"/>
                <a:chOff x="2348" y="1889"/>
                <a:chExt cx="293" cy="412"/>
              </a:xfrm>
              <a:grpFill/>
            </p:grpSpPr>
            <p:sp>
              <p:nvSpPr>
                <p:cNvPr id="3145" name="Freeform 73"/>
                <p:cNvSpPr>
                  <a:spLocks/>
                </p:cNvSpPr>
                <p:nvPr/>
              </p:nvSpPr>
              <p:spPr bwMode="auto">
                <a:xfrm>
                  <a:off x="2348" y="1889"/>
                  <a:ext cx="293" cy="412"/>
                </a:xfrm>
                <a:custGeom>
                  <a:avLst/>
                  <a:gdLst/>
                  <a:ahLst/>
                  <a:cxnLst>
                    <a:cxn ang="0">
                      <a:pos x="95" y="507"/>
                    </a:cxn>
                    <a:cxn ang="0">
                      <a:pos x="179" y="431"/>
                    </a:cxn>
                    <a:cxn ang="0">
                      <a:pos x="274" y="411"/>
                    </a:cxn>
                    <a:cxn ang="0">
                      <a:pos x="284" y="325"/>
                    </a:cxn>
                    <a:cxn ang="0">
                      <a:pos x="322" y="325"/>
                    </a:cxn>
                    <a:cxn ang="0">
                      <a:pos x="425" y="134"/>
                    </a:cxn>
                    <a:cxn ang="0">
                      <a:pos x="473" y="134"/>
                    </a:cxn>
                    <a:cxn ang="0">
                      <a:pos x="454" y="48"/>
                    </a:cxn>
                    <a:cxn ang="0">
                      <a:pos x="425" y="29"/>
                    </a:cxn>
                    <a:cxn ang="0">
                      <a:pos x="444" y="0"/>
                    </a:cxn>
                    <a:cxn ang="0">
                      <a:pos x="454" y="48"/>
                    </a:cxn>
                    <a:cxn ang="0">
                      <a:pos x="520" y="48"/>
                    </a:cxn>
                    <a:cxn ang="0">
                      <a:pos x="587" y="296"/>
                    </a:cxn>
                    <a:cxn ang="0">
                      <a:pos x="511" y="325"/>
                    </a:cxn>
                    <a:cxn ang="0">
                      <a:pos x="444" y="383"/>
                    </a:cxn>
                    <a:cxn ang="0">
                      <a:pos x="397" y="325"/>
                    </a:cxn>
                    <a:cxn ang="0">
                      <a:pos x="425" y="383"/>
                    </a:cxn>
                    <a:cxn ang="0">
                      <a:pos x="454" y="555"/>
                    </a:cxn>
                    <a:cxn ang="0">
                      <a:pos x="350" y="632"/>
                    </a:cxn>
                    <a:cxn ang="0">
                      <a:pos x="444" y="613"/>
                    </a:cxn>
                    <a:cxn ang="0">
                      <a:pos x="492" y="555"/>
                    </a:cxn>
                    <a:cxn ang="0">
                      <a:pos x="520" y="594"/>
                    </a:cxn>
                    <a:cxn ang="0">
                      <a:pos x="511" y="632"/>
                    </a:cxn>
                    <a:cxn ang="0">
                      <a:pos x="577" y="661"/>
                    </a:cxn>
                    <a:cxn ang="0">
                      <a:pos x="520" y="824"/>
                    </a:cxn>
                    <a:cxn ang="0">
                      <a:pos x="246" y="824"/>
                    </a:cxn>
                    <a:cxn ang="0">
                      <a:pos x="246" y="632"/>
                    </a:cxn>
                    <a:cxn ang="0">
                      <a:pos x="0" y="632"/>
                    </a:cxn>
                    <a:cxn ang="0">
                      <a:pos x="95" y="507"/>
                    </a:cxn>
                  </a:cxnLst>
                  <a:rect l="0" t="0" r="r" b="b"/>
                  <a:pathLst>
                    <a:path w="587" h="824">
                      <a:moveTo>
                        <a:pt x="95" y="507"/>
                      </a:moveTo>
                      <a:lnTo>
                        <a:pt x="179" y="431"/>
                      </a:lnTo>
                      <a:lnTo>
                        <a:pt x="274" y="411"/>
                      </a:lnTo>
                      <a:lnTo>
                        <a:pt x="284" y="325"/>
                      </a:lnTo>
                      <a:lnTo>
                        <a:pt x="322" y="325"/>
                      </a:lnTo>
                      <a:lnTo>
                        <a:pt x="425" y="134"/>
                      </a:lnTo>
                      <a:lnTo>
                        <a:pt x="473" y="134"/>
                      </a:lnTo>
                      <a:lnTo>
                        <a:pt x="454" y="48"/>
                      </a:lnTo>
                      <a:lnTo>
                        <a:pt x="425" y="29"/>
                      </a:lnTo>
                      <a:lnTo>
                        <a:pt x="444" y="0"/>
                      </a:lnTo>
                      <a:lnTo>
                        <a:pt x="454" y="48"/>
                      </a:lnTo>
                      <a:lnTo>
                        <a:pt x="520" y="48"/>
                      </a:lnTo>
                      <a:lnTo>
                        <a:pt x="587" y="296"/>
                      </a:lnTo>
                      <a:lnTo>
                        <a:pt x="511" y="325"/>
                      </a:lnTo>
                      <a:lnTo>
                        <a:pt x="444" y="383"/>
                      </a:lnTo>
                      <a:lnTo>
                        <a:pt x="397" y="325"/>
                      </a:lnTo>
                      <a:lnTo>
                        <a:pt x="425" y="383"/>
                      </a:lnTo>
                      <a:lnTo>
                        <a:pt x="454" y="555"/>
                      </a:lnTo>
                      <a:lnTo>
                        <a:pt x="350" y="632"/>
                      </a:lnTo>
                      <a:lnTo>
                        <a:pt x="444" y="613"/>
                      </a:lnTo>
                      <a:lnTo>
                        <a:pt x="492" y="555"/>
                      </a:lnTo>
                      <a:lnTo>
                        <a:pt x="520" y="594"/>
                      </a:lnTo>
                      <a:lnTo>
                        <a:pt x="511" y="632"/>
                      </a:lnTo>
                      <a:lnTo>
                        <a:pt x="577" y="661"/>
                      </a:lnTo>
                      <a:lnTo>
                        <a:pt x="520" y="824"/>
                      </a:lnTo>
                      <a:lnTo>
                        <a:pt x="246" y="824"/>
                      </a:lnTo>
                      <a:lnTo>
                        <a:pt x="246" y="632"/>
                      </a:lnTo>
                      <a:lnTo>
                        <a:pt x="0" y="632"/>
                      </a:lnTo>
                      <a:lnTo>
                        <a:pt x="95" y="507"/>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46" name="Freeform 74"/>
                <p:cNvSpPr>
                  <a:spLocks/>
                </p:cNvSpPr>
                <p:nvPr/>
              </p:nvSpPr>
              <p:spPr bwMode="auto">
                <a:xfrm>
                  <a:off x="2348" y="1889"/>
                  <a:ext cx="293" cy="412"/>
                </a:xfrm>
                <a:custGeom>
                  <a:avLst/>
                  <a:gdLst/>
                  <a:ahLst/>
                  <a:cxnLst>
                    <a:cxn ang="0">
                      <a:pos x="95" y="507"/>
                    </a:cxn>
                    <a:cxn ang="0">
                      <a:pos x="179" y="431"/>
                    </a:cxn>
                    <a:cxn ang="0">
                      <a:pos x="274" y="411"/>
                    </a:cxn>
                    <a:cxn ang="0">
                      <a:pos x="284" y="325"/>
                    </a:cxn>
                    <a:cxn ang="0">
                      <a:pos x="322" y="325"/>
                    </a:cxn>
                    <a:cxn ang="0">
                      <a:pos x="425" y="134"/>
                    </a:cxn>
                    <a:cxn ang="0">
                      <a:pos x="473" y="134"/>
                    </a:cxn>
                    <a:cxn ang="0">
                      <a:pos x="454" y="48"/>
                    </a:cxn>
                    <a:cxn ang="0">
                      <a:pos x="425" y="29"/>
                    </a:cxn>
                    <a:cxn ang="0">
                      <a:pos x="444" y="0"/>
                    </a:cxn>
                    <a:cxn ang="0">
                      <a:pos x="454" y="48"/>
                    </a:cxn>
                    <a:cxn ang="0">
                      <a:pos x="520" y="48"/>
                    </a:cxn>
                    <a:cxn ang="0">
                      <a:pos x="587" y="296"/>
                    </a:cxn>
                    <a:cxn ang="0">
                      <a:pos x="511" y="325"/>
                    </a:cxn>
                    <a:cxn ang="0">
                      <a:pos x="444" y="383"/>
                    </a:cxn>
                    <a:cxn ang="0">
                      <a:pos x="397" y="325"/>
                    </a:cxn>
                    <a:cxn ang="0">
                      <a:pos x="425" y="383"/>
                    </a:cxn>
                    <a:cxn ang="0">
                      <a:pos x="454" y="555"/>
                    </a:cxn>
                    <a:cxn ang="0">
                      <a:pos x="350" y="632"/>
                    </a:cxn>
                    <a:cxn ang="0">
                      <a:pos x="444" y="613"/>
                    </a:cxn>
                    <a:cxn ang="0">
                      <a:pos x="492" y="555"/>
                    </a:cxn>
                    <a:cxn ang="0">
                      <a:pos x="520" y="594"/>
                    </a:cxn>
                    <a:cxn ang="0">
                      <a:pos x="511" y="632"/>
                    </a:cxn>
                    <a:cxn ang="0">
                      <a:pos x="577" y="661"/>
                    </a:cxn>
                    <a:cxn ang="0">
                      <a:pos x="520" y="824"/>
                    </a:cxn>
                    <a:cxn ang="0">
                      <a:pos x="246" y="824"/>
                    </a:cxn>
                    <a:cxn ang="0">
                      <a:pos x="246" y="632"/>
                    </a:cxn>
                    <a:cxn ang="0">
                      <a:pos x="0" y="632"/>
                    </a:cxn>
                    <a:cxn ang="0">
                      <a:pos x="95" y="507"/>
                    </a:cxn>
                  </a:cxnLst>
                  <a:rect l="0" t="0" r="r" b="b"/>
                  <a:pathLst>
                    <a:path w="587" h="824">
                      <a:moveTo>
                        <a:pt x="95" y="507"/>
                      </a:moveTo>
                      <a:lnTo>
                        <a:pt x="179" y="431"/>
                      </a:lnTo>
                      <a:lnTo>
                        <a:pt x="274" y="411"/>
                      </a:lnTo>
                      <a:lnTo>
                        <a:pt x="284" y="325"/>
                      </a:lnTo>
                      <a:lnTo>
                        <a:pt x="322" y="325"/>
                      </a:lnTo>
                      <a:lnTo>
                        <a:pt x="425" y="134"/>
                      </a:lnTo>
                      <a:lnTo>
                        <a:pt x="473" y="134"/>
                      </a:lnTo>
                      <a:lnTo>
                        <a:pt x="454" y="48"/>
                      </a:lnTo>
                      <a:lnTo>
                        <a:pt x="425" y="29"/>
                      </a:lnTo>
                      <a:lnTo>
                        <a:pt x="444" y="0"/>
                      </a:lnTo>
                      <a:lnTo>
                        <a:pt x="454" y="48"/>
                      </a:lnTo>
                      <a:lnTo>
                        <a:pt x="520" y="48"/>
                      </a:lnTo>
                      <a:lnTo>
                        <a:pt x="587" y="296"/>
                      </a:lnTo>
                      <a:lnTo>
                        <a:pt x="511" y="325"/>
                      </a:lnTo>
                      <a:lnTo>
                        <a:pt x="444" y="383"/>
                      </a:lnTo>
                      <a:lnTo>
                        <a:pt x="397" y="325"/>
                      </a:lnTo>
                      <a:lnTo>
                        <a:pt x="425" y="383"/>
                      </a:lnTo>
                      <a:lnTo>
                        <a:pt x="454" y="555"/>
                      </a:lnTo>
                      <a:lnTo>
                        <a:pt x="350" y="632"/>
                      </a:lnTo>
                      <a:lnTo>
                        <a:pt x="444" y="613"/>
                      </a:lnTo>
                      <a:lnTo>
                        <a:pt x="492" y="555"/>
                      </a:lnTo>
                      <a:lnTo>
                        <a:pt x="520" y="594"/>
                      </a:lnTo>
                      <a:lnTo>
                        <a:pt x="511" y="632"/>
                      </a:lnTo>
                      <a:lnTo>
                        <a:pt x="577" y="661"/>
                      </a:lnTo>
                      <a:lnTo>
                        <a:pt x="520" y="824"/>
                      </a:lnTo>
                      <a:lnTo>
                        <a:pt x="246" y="824"/>
                      </a:lnTo>
                      <a:lnTo>
                        <a:pt x="246" y="632"/>
                      </a:lnTo>
                      <a:lnTo>
                        <a:pt x="0" y="632"/>
                      </a:lnTo>
                      <a:lnTo>
                        <a:pt x="95" y="507"/>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27" name="Group 75"/>
            <p:cNvGrpSpPr>
              <a:grpSpLocks/>
            </p:cNvGrpSpPr>
            <p:nvPr/>
          </p:nvGrpSpPr>
          <p:grpSpPr bwMode="auto">
            <a:xfrm>
              <a:off x="153988" y="2428875"/>
              <a:ext cx="2303461" cy="1055688"/>
              <a:chOff x="1510" y="1750"/>
              <a:chExt cx="1051" cy="470"/>
            </a:xfrm>
            <a:solidFill>
              <a:schemeClr val="accent1">
                <a:lumMod val="20000"/>
                <a:lumOff val="80000"/>
              </a:schemeClr>
            </a:solidFill>
          </p:grpSpPr>
          <p:sp>
            <p:nvSpPr>
              <p:cNvPr id="3148" name="Freeform 76"/>
              <p:cNvSpPr>
                <a:spLocks/>
              </p:cNvSpPr>
              <p:nvPr/>
            </p:nvSpPr>
            <p:spPr bwMode="auto">
              <a:xfrm>
                <a:off x="1510" y="1750"/>
                <a:ext cx="1051" cy="470"/>
              </a:xfrm>
              <a:custGeom>
                <a:avLst/>
                <a:gdLst/>
                <a:ahLst/>
                <a:cxnLst>
                  <a:cxn ang="0">
                    <a:pos x="246" y="710"/>
                  </a:cxn>
                  <a:cxn ang="0">
                    <a:pos x="218" y="662"/>
                  </a:cxn>
                  <a:cxn ang="0">
                    <a:pos x="218" y="606"/>
                  </a:cxn>
                  <a:cxn ang="0">
                    <a:pos x="152" y="558"/>
                  </a:cxn>
                  <a:cxn ang="0">
                    <a:pos x="124" y="461"/>
                  </a:cxn>
                  <a:cxn ang="0">
                    <a:pos x="57" y="461"/>
                  </a:cxn>
                  <a:cxn ang="0">
                    <a:pos x="57" y="404"/>
                  </a:cxn>
                  <a:cxn ang="0">
                    <a:pos x="0" y="375"/>
                  </a:cxn>
                  <a:cxn ang="0">
                    <a:pos x="1761" y="413"/>
                  </a:cxn>
                  <a:cxn ang="0">
                    <a:pos x="1761" y="96"/>
                  </a:cxn>
                  <a:cxn ang="0">
                    <a:pos x="1789" y="96"/>
                  </a:cxn>
                  <a:cxn ang="0">
                    <a:pos x="1856" y="163"/>
                  </a:cxn>
                  <a:cxn ang="0">
                    <a:pos x="1856" y="183"/>
                  </a:cxn>
                  <a:cxn ang="0">
                    <a:pos x="1827" y="231"/>
                  </a:cxn>
                  <a:cxn ang="0">
                    <a:pos x="1864" y="231"/>
                  </a:cxn>
                  <a:cxn ang="0">
                    <a:pos x="1883" y="144"/>
                  </a:cxn>
                  <a:cxn ang="0">
                    <a:pos x="1827" y="125"/>
                  </a:cxn>
                  <a:cxn ang="0">
                    <a:pos x="1827" y="48"/>
                  </a:cxn>
                  <a:cxn ang="0">
                    <a:pos x="1883" y="29"/>
                  </a:cxn>
                  <a:cxn ang="0">
                    <a:pos x="1959" y="0"/>
                  </a:cxn>
                  <a:cxn ang="0">
                    <a:pos x="1978" y="48"/>
                  </a:cxn>
                  <a:cxn ang="0">
                    <a:pos x="1921" y="96"/>
                  </a:cxn>
                  <a:cxn ang="0">
                    <a:pos x="1997" y="183"/>
                  </a:cxn>
                  <a:cxn ang="0">
                    <a:pos x="2007" y="260"/>
                  </a:cxn>
                  <a:cxn ang="0">
                    <a:pos x="2035" y="260"/>
                  </a:cxn>
                  <a:cxn ang="0">
                    <a:pos x="2035" y="327"/>
                  </a:cxn>
                  <a:cxn ang="0">
                    <a:pos x="2072" y="327"/>
                  </a:cxn>
                  <a:cxn ang="0">
                    <a:pos x="2072" y="375"/>
                  </a:cxn>
                  <a:cxn ang="0">
                    <a:pos x="2101" y="375"/>
                  </a:cxn>
                  <a:cxn ang="0">
                    <a:pos x="2091" y="413"/>
                  </a:cxn>
                  <a:cxn ang="0">
                    <a:pos x="2035" y="413"/>
                  </a:cxn>
                  <a:cxn ang="0">
                    <a:pos x="2035" y="461"/>
                  </a:cxn>
                  <a:cxn ang="0">
                    <a:pos x="1978" y="509"/>
                  </a:cxn>
                  <a:cxn ang="0">
                    <a:pos x="1959" y="577"/>
                  </a:cxn>
                  <a:cxn ang="0">
                    <a:pos x="1950" y="606"/>
                  </a:cxn>
                  <a:cxn ang="0">
                    <a:pos x="1950" y="662"/>
                  </a:cxn>
                  <a:cxn ang="0">
                    <a:pos x="1921" y="691"/>
                  </a:cxn>
                  <a:cxn ang="0">
                    <a:pos x="1883" y="644"/>
                  </a:cxn>
                  <a:cxn ang="0">
                    <a:pos x="1931" y="509"/>
                  </a:cxn>
                  <a:cxn ang="0">
                    <a:pos x="1902" y="461"/>
                  </a:cxn>
                  <a:cxn ang="0">
                    <a:pos x="1902" y="509"/>
                  </a:cxn>
                  <a:cxn ang="0">
                    <a:pos x="1864" y="529"/>
                  </a:cxn>
                  <a:cxn ang="0">
                    <a:pos x="1864" y="481"/>
                  </a:cxn>
                  <a:cxn ang="0">
                    <a:pos x="1856" y="461"/>
                  </a:cxn>
                  <a:cxn ang="0">
                    <a:pos x="1864" y="606"/>
                  </a:cxn>
                  <a:cxn ang="0">
                    <a:pos x="1856" y="606"/>
                  </a:cxn>
                  <a:cxn ang="0">
                    <a:pos x="1827" y="739"/>
                  </a:cxn>
                  <a:cxn ang="0">
                    <a:pos x="1789" y="739"/>
                  </a:cxn>
                  <a:cxn ang="0">
                    <a:pos x="1732" y="806"/>
                  </a:cxn>
                  <a:cxn ang="0">
                    <a:pos x="1713" y="806"/>
                  </a:cxn>
                  <a:cxn ang="0">
                    <a:pos x="1174" y="806"/>
                  </a:cxn>
                  <a:cxn ang="0">
                    <a:pos x="1174" y="941"/>
                  </a:cxn>
                  <a:cxn ang="0">
                    <a:pos x="284" y="912"/>
                  </a:cxn>
                  <a:cxn ang="0">
                    <a:pos x="246" y="710"/>
                  </a:cxn>
                </a:cxnLst>
                <a:rect l="0" t="0" r="r" b="b"/>
                <a:pathLst>
                  <a:path w="2101" h="941">
                    <a:moveTo>
                      <a:pt x="246" y="710"/>
                    </a:moveTo>
                    <a:lnTo>
                      <a:pt x="218" y="662"/>
                    </a:lnTo>
                    <a:lnTo>
                      <a:pt x="218" y="606"/>
                    </a:lnTo>
                    <a:lnTo>
                      <a:pt x="152" y="558"/>
                    </a:lnTo>
                    <a:lnTo>
                      <a:pt x="124" y="461"/>
                    </a:lnTo>
                    <a:lnTo>
                      <a:pt x="57" y="461"/>
                    </a:lnTo>
                    <a:lnTo>
                      <a:pt x="57" y="404"/>
                    </a:lnTo>
                    <a:lnTo>
                      <a:pt x="0" y="375"/>
                    </a:lnTo>
                    <a:lnTo>
                      <a:pt x="1761" y="413"/>
                    </a:lnTo>
                    <a:lnTo>
                      <a:pt x="1761" y="96"/>
                    </a:lnTo>
                    <a:lnTo>
                      <a:pt x="1789" y="96"/>
                    </a:lnTo>
                    <a:lnTo>
                      <a:pt x="1856" y="163"/>
                    </a:lnTo>
                    <a:lnTo>
                      <a:pt x="1856" y="183"/>
                    </a:lnTo>
                    <a:lnTo>
                      <a:pt x="1827" y="231"/>
                    </a:lnTo>
                    <a:lnTo>
                      <a:pt x="1864" y="231"/>
                    </a:lnTo>
                    <a:lnTo>
                      <a:pt x="1883" y="144"/>
                    </a:lnTo>
                    <a:lnTo>
                      <a:pt x="1827" y="125"/>
                    </a:lnTo>
                    <a:lnTo>
                      <a:pt x="1827" y="48"/>
                    </a:lnTo>
                    <a:lnTo>
                      <a:pt x="1883" y="29"/>
                    </a:lnTo>
                    <a:lnTo>
                      <a:pt x="1959" y="0"/>
                    </a:lnTo>
                    <a:lnTo>
                      <a:pt x="1978" y="48"/>
                    </a:lnTo>
                    <a:lnTo>
                      <a:pt x="1921" y="96"/>
                    </a:lnTo>
                    <a:lnTo>
                      <a:pt x="1997" y="183"/>
                    </a:lnTo>
                    <a:lnTo>
                      <a:pt x="2007" y="260"/>
                    </a:lnTo>
                    <a:lnTo>
                      <a:pt x="2035" y="260"/>
                    </a:lnTo>
                    <a:lnTo>
                      <a:pt x="2035" y="327"/>
                    </a:lnTo>
                    <a:lnTo>
                      <a:pt x="2072" y="327"/>
                    </a:lnTo>
                    <a:lnTo>
                      <a:pt x="2072" y="375"/>
                    </a:lnTo>
                    <a:lnTo>
                      <a:pt x="2101" y="375"/>
                    </a:lnTo>
                    <a:lnTo>
                      <a:pt x="2091" y="413"/>
                    </a:lnTo>
                    <a:lnTo>
                      <a:pt x="2035" y="413"/>
                    </a:lnTo>
                    <a:lnTo>
                      <a:pt x="2035" y="461"/>
                    </a:lnTo>
                    <a:lnTo>
                      <a:pt x="1978" y="509"/>
                    </a:lnTo>
                    <a:lnTo>
                      <a:pt x="1959" y="577"/>
                    </a:lnTo>
                    <a:lnTo>
                      <a:pt x="1950" y="606"/>
                    </a:lnTo>
                    <a:lnTo>
                      <a:pt x="1950" y="662"/>
                    </a:lnTo>
                    <a:lnTo>
                      <a:pt x="1921" y="691"/>
                    </a:lnTo>
                    <a:lnTo>
                      <a:pt x="1883" y="644"/>
                    </a:lnTo>
                    <a:lnTo>
                      <a:pt x="1931" y="509"/>
                    </a:lnTo>
                    <a:lnTo>
                      <a:pt x="1902" y="461"/>
                    </a:lnTo>
                    <a:lnTo>
                      <a:pt x="1902" y="509"/>
                    </a:lnTo>
                    <a:lnTo>
                      <a:pt x="1864" y="529"/>
                    </a:lnTo>
                    <a:lnTo>
                      <a:pt x="1864" y="481"/>
                    </a:lnTo>
                    <a:lnTo>
                      <a:pt x="1856" y="461"/>
                    </a:lnTo>
                    <a:lnTo>
                      <a:pt x="1864" y="606"/>
                    </a:lnTo>
                    <a:lnTo>
                      <a:pt x="1856" y="606"/>
                    </a:lnTo>
                    <a:lnTo>
                      <a:pt x="1827" y="739"/>
                    </a:lnTo>
                    <a:lnTo>
                      <a:pt x="1789" y="739"/>
                    </a:lnTo>
                    <a:lnTo>
                      <a:pt x="1732" y="806"/>
                    </a:lnTo>
                    <a:lnTo>
                      <a:pt x="1713" y="806"/>
                    </a:lnTo>
                    <a:lnTo>
                      <a:pt x="1174" y="806"/>
                    </a:lnTo>
                    <a:lnTo>
                      <a:pt x="1174" y="941"/>
                    </a:lnTo>
                    <a:lnTo>
                      <a:pt x="284" y="912"/>
                    </a:lnTo>
                    <a:lnTo>
                      <a:pt x="246" y="71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28" name="Group 77"/>
              <p:cNvGrpSpPr>
                <a:grpSpLocks/>
              </p:cNvGrpSpPr>
              <p:nvPr/>
            </p:nvGrpSpPr>
            <p:grpSpPr bwMode="auto">
              <a:xfrm>
                <a:off x="1510" y="1750"/>
                <a:ext cx="1051" cy="470"/>
                <a:chOff x="1510" y="1750"/>
                <a:chExt cx="1051" cy="470"/>
              </a:xfrm>
              <a:grpFill/>
            </p:grpSpPr>
            <p:sp>
              <p:nvSpPr>
                <p:cNvPr id="3150" name="Freeform 78"/>
                <p:cNvSpPr>
                  <a:spLocks/>
                </p:cNvSpPr>
                <p:nvPr/>
              </p:nvSpPr>
              <p:spPr bwMode="auto">
                <a:xfrm>
                  <a:off x="1510" y="1750"/>
                  <a:ext cx="1051" cy="470"/>
                </a:xfrm>
                <a:custGeom>
                  <a:avLst/>
                  <a:gdLst/>
                  <a:ahLst/>
                  <a:cxnLst>
                    <a:cxn ang="0">
                      <a:pos x="246" y="710"/>
                    </a:cxn>
                    <a:cxn ang="0">
                      <a:pos x="218" y="662"/>
                    </a:cxn>
                    <a:cxn ang="0">
                      <a:pos x="218" y="606"/>
                    </a:cxn>
                    <a:cxn ang="0">
                      <a:pos x="152" y="558"/>
                    </a:cxn>
                    <a:cxn ang="0">
                      <a:pos x="124" y="461"/>
                    </a:cxn>
                    <a:cxn ang="0">
                      <a:pos x="57" y="461"/>
                    </a:cxn>
                    <a:cxn ang="0">
                      <a:pos x="57" y="404"/>
                    </a:cxn>
                    <a:cxn ang="0">
                      <a:pos x="0" y="375"/>
                    </a:cxn>
                    <a:cxn ang="0">
                      <a:pos x="1761" y="413"/>
                    </a:cxn>
                    <a:cxn ang="0">
                      <a:pos x="1761" y="96"/>
                    </a:cxn>
                    <a:cxn ang="0">
                      <a:pos x="1789" y="96"/>
                    </a:cxn>
                    <a:cxn ang="0">
                      <a:pos x="1856" y="163"/>
                    </a:cxn>
                    <a:cxn ang="0">
                      <a:pos x="1856" y="183"/>
                    </a:cxn>
                    <a:cxn ang="0">
                      <a:pos x="1827" y="231"/>
                    </a:cxn>
                    <a:cxn ang="0">
                      <a:pos x="1864" y="231"/>
                    </a:cxn>
                    <a:cxn ang="0">
                      <a:pos x="1883" y="144"/>
                    </a:cxn>
                    <a:cxn ang="0">
                      <a:pos x="1827" y="125"/>
                    </a:cxn>
                    <a:cxn ang="0">
                      <a:pos x="1827" y="48"/>
                    </a:cxn>
                    <a:cxn ang="0">
                      <a:pos x="1883" y="29"/>
                    </a:cxn>
                    <a:cxn ang="0">
                      <a:pos x="1959" y="0"/>
                    </a:cxn>
                    <a:cxn ang="0">
                      <a:pos x="1978" y="48"/>
                    </a:cxn>
                    <a:cxn ang="0">
                      <a:pos x="1921" y="96"/>
                    </a:cxn>
                    <a:cxn ang="0">
                      <a:pos x="1997" y="183"/>
                    </a:cxn>
                    <a:cxn ang="0">
                      <a:pos x="2007" y="260"/>
                    </a:cxn>
                    <a:cxn ang="0">
                      <a:pos x="2035" y="260"/>
                    </a:cxn>
                    <a:cxn ang="0">
                      <a:pos x="2035" y="327"/>
                    </a:cxn>
                    <a:cxn ang="0">
                      <a:pos x="2072" y="327"/>
                    </a:cxn>
                    <a:cxn ang="0">
                      <a:pos x="2072" y="375"/>
                    </a:cxn>
                    <a:cxn ang="0">
                      <a:pos x="2101" y="375"/>
                    </a:cxn>
                    <a:cxn ang="0">
                      <a:pos x="2091" y="413"/>
                    </a:cxn>
                    <a:cxn ang="0">
                      <a:pos x="2035" y="413"/>
                    </a:cxn>
                    <a:cxn ang="0">
                      <a:pos x="2035" y="461"/>
                    </a:cxn>
                    <a:cxn ang="0">
                      <a:pos x="1978" y="509"/>
                    </a:cxn>
                    <a:cxn ang="0">
                      <a:pos x="1959" y="577"/>
                    </a:cxn>
                    <a:cxn ang="0">
                      <a:pos x="1950" y="606"/>
                    </a:cxn>
                    <a:cxn ang="0">
                      <a:pos x="1950" y="662"/>
                    </a:cxn>
                    <a:cxn ang="0">
                      <a:pos x="1921" y="691"/>
                    </a:cxn>
                    <a:cxn ang="0">
                      <a:pos x="1883" y="644"/>
                    </a:cxn>
                    <a:cxn ang="0">
                      <a:pos x="1931" y="509"/>
                    </a:cxn>
                    <a:cxn ang="0">
                      <a:pos x="1902" y="461"/>
                    </a:cxn>
                    <a:cxn ang="0">
                      <a:pos x="1902" y="509"/>
                    </a:cxn>
                    <a:cxn ang="0">
                      <a:pos x="1864" y="529"/>
                    </a:cxn>
                    <a:cxn ang="0">
                      <a:pos x="1864" y="481"/>
                    </a:cxn>
                    <a:cxn ang="0">
                      <a:pos x="1856" y="461"/>
                    </a:cxn>
                    <a:cxn ang="0">
                      <a:pos x="1864" y="606"/>
                    </a:cxn>
                    <a:cxn ang="0">
                      <a:pos x="1856" y="606"/>
                    </a:cxn>
                    <a:cxn ang="0">
                      <a:pos x="1827" y="739"/>
                    </a:cxn>
                    <a:cxn ang="0">
                      <a:pos x="1789" y="739"/>
                    </a:cxn>
                    <a:cxn ang="0">
                      <a:pos x="1732" y="806"/>
                    </a:cxn>
                    <a:cxn ang="0">
                      <a:pos x="1713" y="806"/>
                    </a:cxn>
                    <a:cxn ang="0">
                      <a:pos x="1174" y="806"/>
                    </a:cxn>
                    <a:cxn ang="0">
                      <a:pos x="1174" y="941"/>
                    </a:cxn>
                    <a:cxn ang="0">
                      <a:pos x="284" y="912"/>
                    </a:cxn>
                    <a:cxn ang="0">
                      <a:pos x="246" y="710"/>
                    </a:cxn>
                  </a:cxnLst>
                  <a:rect l="0" t="0" r="r" b="b"/>
                  <a:pathLst>
                    <a:path w="2101" h="941">
                      <a:moveTo>
                        <a:pt x="246" y="710"/>
                      </a:moveTo>
                      <a:lnTo>
                        <a:pt x="218" y="662"/>
                      </a:lnTo>
                      <a:lnTo>
                        <a:pt x="218" y="606"/>
                      </a:lnTo>
                      <a:lnTo>
                        <a:pt x="152" y="558"/>
                      </a:lnTo>
                      <a:lnTo>
                        <a:pt x="124" y="461"/>
                      </a:lnTo>
                      <a:lnTo>
                        <a:pt x="57" y="461"/>
                      </a:lnTo>
                      <a:lnTo>
                        <a:pt x="57" y="404"/>
                      </a:lnTo>
                      <a:lnTo>
                        <a:pt x="0" y="375"/>
                      </a:lnTo>
                      <a:lnTo>
                        <a:pt x="1761" y="413"/>
                      </a:lnTo>
                      <a:lnTo>
                        <a:pt x="1761" y="96"/>
                      </a:lnTo>
                      <a:lnTo>
                        <a:pt x="1789" y="96"/>
                      </a:lnTo>
                      <a:lnTo>
                        <a:pt x="1856" y="163"/>
                      </a:lnTo>
                      <a:lnTo>
                        <a:pt x="1856" y="183"/>
                      </a:lnTo>
                      <a:lnTo>
                        <a:pt x="1827" y="231"/>
                      </a:lnTo>
                      <a:lnTo>
                        <a:pt x="1864" y="231"/>
                      </a:lnTo>
                      <a:lnTo>
                        <a:pt x="1883" y="144"/>
                      </a:lnTo>
                      <a:lnTo>
                        <a:pt x="1827" y="125"/>
                      </a:lnTo>
                      <a:lnTo>
                        <a:pt x="1827" y="48"/>
                      </a:lnTo>
                      <a:lnTo>
                        <a:pt x="1883" y="29"/>
                      </a:lnTo>
                      <a:lnTo>
                        <a:pt x="1959" y="0"/>
                      </a:lnTo>
                      <a:lnTo>
                        <a:pt x="1978" y="48"/>
                      </a:lnTo>
                      <a:lnTo>
                        <a:pt x="1921" y="96"/>
                      </a:lnTo>
                      <a:lnTo>
                        <a:pt x="1997" y="183"/>
                      </a:lnTo>
                      <a:lnTo>
                        <a:pt x="2007" y="260"/>
                      </a:lnTo>
                      <a:lnTo>
                        <a:pt x="2035" y="260"/>
                      </a:lnTo>
                      <a:lnTo>
                        <a:pt x="2035" y="327"/>
                      </a:lnTo>
                      <a:lnTo>
                        <a:pt x="2072" y="327"/>
                      </a:lnTo>
                      <a:lnTo>
                        <a:pt x="2072" y="375"/>
                      </a:lnTo>
                      <a:lnTo>
                        <a:pt x="2101" y="375"/>
                      </a:lnTo>
                      <a:lnTo>
                        <a:pt x="2091" y="413"/>
                      </a:lnTo>
                      <a:lnTo>
                        <a:pt x="2035" y="413"/>
                      </a:lnTo>
                      <a:lnTo>
                        <a:pt x="2035" y="461"/>
                      </a:lnTo>
                      <a:lnTo>
                        <a:pt x="1978" y="509"/>
                      </a:lnTo>
                      <a:lnTo>
                        <a:pt x="1959" y="577"/>
                      </a:lnTo>
                      <a:lnTo>
                        <a:pt x="1950" y="606"/>
                      </a:lnTo>
                      <a:lnTo>
                        <a:pt x="1950" y="662"/>
                      </a:lnTo>
                      <a:lnTo>
                        <a:pt x="1921" y="691"/>
                      </a:lnTo>
                      <a:lnTo>
                        <a:pt x="1883" y="644"/>
                      </a:lnTo>
                      <a:lnTo>
                        <a:pt x="1931" y="509"/>
                      </a:lnTo>
                      <a:lnTo>
                        <a:pt x="1902" y="461"/>
                      </a:lnTo>
                      <a:lnTo>
                        <a:pt x="1902" y="509"/>
                      </a:lnTo>
                      <a:lnTo>
                        <a:pt x="1864" y="529"/>
                      </a:lnTo>
                      <a:lnTo>
                        <a:pt x="1864" y="481"/>
                      </a:lnTo>
                      <a:lnTo>
                        <a:pt x="1856" y="461"/>
                      </a:lnTo>
                      <a:lnTo>
                        <a:pt x="1864" y="606"/>
                      </a:lnTo>
                      <a:lnTo>
                        <a:pt x="1856" y="606"/>
                      </a:lnTo>
                      <a:lnTo>
                        <a:pt x="1827" y="739"/>
                      </a:lnTo>
                      <a:lnTo>
                        <a:pt x="1789" y="739"/>
                      </a:lnTo>
                      <a:lnTo>
                        <a:pt x="1732" y="806"/>
                      </a:lnTo>
                      <a:lnTo>
                        <a:pt x="1713" y="806"/>
                      </a:lnTo>
                      <a:lnTo>
                        <a:pt x="1174" y="806"/>
                      </a:lnTo>
                      <a:lnTo>
                        <a:pt x="1174" y="941"/>
                      </a:lnTo>
                      <a:lnTo>
                        <a:pt x="284" y="912"/>
                      </a:lnTo>
                      <a:lnTo>
                        <a:pt x="246" y="71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51" name="Freeform 79"/>
                <p:cNvSpPr>
                  <a:spLocks/>
                </p:cNvSpPr>
                <p:nvPr/>
              </p:nvSpPr>
              <p:spPr bwMode="auto">
                <a:xfrm>
                  <a:off x="1510" y="1750"/>
                  <a:ext cx="1051" cy="470"/>
                </a:xfrm>
                <a:custGeom>
                  <a:avLst/>
                  <a:gdLst/>
                  <a:ahLst/>
                  <a:cxnLst>
                    <a:cxn ang="0">
                      <a:pos x="246" y="710"/>
                    </a:cxn>
                    <a:cxn ang="0">
                      <a:pos x="218" y="662"/>
                    </a:cxn>
                    <a:cxn ang="0">
                      <a:pos x="218" y="606"/>
                    </a:cxn>
                    <a:cxn ang="0">
                      <a:pos x="152" y="558"/>
                    </a:cxn>
                    <a:cxn ang="0">
                      <a:pos x="124" y="461"/>
                    </a:cxn>
                    <a:cxn ang="0">
                      <a:pos x="57" y="461"/>
                    </a:cxn>
                    <a:cxn ang="0">
                      <a:pos x="57" y="404"/>
                    </a:cxn>
                    <a:cxn ang="0">
                      <a:pos x="0" y="375"/>
                    </a:cxn>
                    <a:cxn ang="0">
                      <a:pos x="1761" y="413"/>
                    </a:cxn>
                    <a:cxn ang="0">
                      <a:pos x="1761" y="96"/>
                    </a:cxn>
                    <a:cxn ang="0">
                      <a:pos x="1789" y="96"/>
                    </a:cxn>
                    <a:cxn ang="0">
                      <a:pos x="1856" y="163"/>
                    </a:cxn>
                    <a:cxn ang="0">
                      <a:pos x="1856" y="183"/>
                    </a:cxn>
                    <a:cxn ang="0">
                      <a:pos x="1827" y="231"/>
                    </a:cxn>
                    <a:cxn ang="0">
                      <a:pos x="1864" y="231"/>
                    </a:cxn>
                    <a:cxn ang="0">
                      <a:pos x="1883" y="144"/>
                    </a:cxn>
                    <a:cxn ang="0">
                      <a:pos x="1827" y="125"/>
                    </a:cxn>
                    <a:cxn ang="0">
                      <a:pos x="1827" y="48"/>
                    </a:cxn>
                    <a:cxn ang="0">
                      <a:pos x="1883" y="29"/>
                    </a:cxn>
                    <a:cxn ang="0">
                      <a:pos x="1959" y="0"/>
                    </a:cxn>
                    <a:cxn ang="0">
                      <a:pos x="1978" y="48"/>
                    </a:cxn>
                    <a:cxn ang="0">
                      <a:pos x="1921" y="96"/>
                    </a:cxn>
                    <a:cxn ang="0">
                      <a:pos x="1997" y="183"/>
                    </a:cxn>
                    <a:cxn ang="0">
                      <a:pos x="2007" y="260"/>
                    </a:cxn>
                    <a:cxn ang="0">
                      <a:pos x="2035" y="260"/>
                    </a:cxn>
                    <a:cxn ang="0">
                      <a:pos x="2035" y="327"/>
                    </a:cxn>
                    <a:cxn ang="0">
                      <a:pos x="2072" y="327"/>
                    </a:cxn>
                    <a:cxn ang="0">
                      <a:pos x="2072" y="375"/>
                    </a:cxn>
                    <a:cxn ang="0">
                      <a:pos x="2101" y="375"/>
                    </a:cxn>
                    <a:cxn ang="0">
                      <a:pos x="2091" y="413"/>
                    </a:cxn>
                    <a:cxn ang="0">
                      <a:pos x="2035" y="413"/>
                    </a:cxn>
                    <a:cxn ang="0">
                      <a:pos x="2035" y="461"/>
                    </a:cxn>
                    <a:cxn ang="0">
                      <a:pos x="1978" y="509"/>
                    </a:cxn>
                    <a:cxn ang="0">
                      <a:pos x="1959" y="577"/>
                    </a:cxn>
                    <a:cxn ang="0">
                      <a:pos x="1950" y="606"/>
                    </a:cxn>
                    <a:cxn ang="0">
                      <a:pos x="1950" y="662"/>
                    </a:cxn>
                    <a:cxn ang="0">
                      <a:pos x="1921" y="691"/>
                    </a:cxn>
                    <a:cxn ang="0">
                      <a:pos x="1883" y="644"/>
                    </a:cxn>
                    <a:cxn ang="0">
                      <a:pos x="1931" y="509"/>
                    </a:cxn>
                    <a:cxn ang="0">
                      <a:pos x="1902" y="461"/>
                    </a:cxn>
                    <a:cxn ang="0">
                      <a:pos x="1902" y="509"/>
                    </a:cxn>
                    <a:cxn ang="0">
                      <a:pos x="1864" y="529"/>
                    </a:cxn>
                    <a:cxn ang="0">
                      <a:pos x="1864" y="481"/>
                    </a:cxn>
                    <a:cxn ang="0">
                      <a:pos x="1856" y="461"/>
                    </a:cxn>
                    <a:cxn ang="0">
                      <a:pos x="1864" y="606"/>
                    </a:cxn>
                    <a:cxn ang="0">
                      <a:pos x="1856" y="606"/>
                    </a:cxn>
                    <a:cxn ang="0">
                      <a:pos x="1827" y="739"/>
                    </a:cxn>
                    <a:cxn ang="0">
                      <a:pos x="1789" y="739"/>
                    </a:cxn>
                    <a:cxn ang="0">
                      <a:pos x="1732" y="806"/>
                    </a:cxn>
                    <a:cxn ang="0">
                      <a:pos x="1713" y="806"/>
                    </a:cxn>
                    <a:cxn ang="0">
                      <a:pos x="1174" y="806"/>
                    </a:cxn>
                    <a:cxn ang="0">
                      <a:pos x="1174" y="941"/>
                    </a:cxn>
                    <a:cxn ang="0">
                      <a:pos x="284" y="912"/>
                    </a:cxn>
                    <a:cxn ang="0">
                      <a:pos x="246" y="710"/>
                    </a:cxn>
                  </a:cxnLst>
                  <a:rect l="0" t="0" r="r" b="b"/>
                  <a:pathLst>
                    <a:path w="2101" h="941">
                      <a:moveTo>
                        <a:pt x="246" y="710"/>
                      </a:moveTo>
                      <a:lnTo>
                        <a:pt x="218" y="662"/>
                      </a:lnTo>
                      <a:lnTo>
                        <a:pt x="218" y="606"/>
                      </a:lnTo>
                      <a:lnTo>
                        <a:pt x="152" y="558"/>
                      </a:lnTo>
                      <a:lnTo>
                        <a:pt x="124" y="461"/>
                      </a:lnTo>
                      <a:lnTo>
                        <a:pt x="57" y="461"/>
                      </a:lnTo>
                      <a:lnTo>
                        <a:pt x="57" y="404"/>
                      </a:lnTo>
                      <a:lnTo>
                        <a:pt x="0" y="375"/>
                      </a:lnTo>
                      <a:lnTo>
                        <a:pt x="1761" y="413"/>
                      </a:lnTo>
                      <a:lnTo>
                        <a:pt x="1761" y="96"/>
                      </a:lnTo>
                      <a:lnTo>
                        <a:pt x="1789" y="96"/>
                      </a:lnTo>
                      <a:lnTo>
                        <a:pt x="1856" y="163"/>
                      </a:lnTo>
                      <a:lnTo>
                        <a:pt x="1856" y="183"/>
                      </a:lnTo>
                      <a:lnTo>
                        <a:pt x="1827" y="231"/>
                      </a:lnTo>
                      <a:lnTo>
                        <a:pt x="1864" y="231"/>
                      </a:lnTo>
                      <a:lnTo>
                        <a:pt x="1883" y="144"/>
                      </a:lnTo>
                      <a:lnTo>
                        <a:pt x="1827" y="125"/>
                      </a:lnTo>
                      <a:lnTo>
                        <a:pt x="1827" y="48"/>
                      </a:lnTo>
                      <a:lnTo>
                        <a:pt x="1883" y="29"/>
                      </a:lnTo>
                      <a:lnTo>
                        <a:pt x="1959" y="0"/>
                      </a:lnTo>
                      <a:lnTo>
                        <a:pt x="1978" y="48"/>
                      </a:lnTo>
                      <a:lnTo>
                        <a:pt x="1921" y="96"/>
                      </a:lnTo>
                      <a:lnTo>
                        <a:pt x="1997" y="183"/>
                      </a:lnTo>
                      <a:lnTo>
                        <a:pt x="2007" y="260"/>
                      </a:lnTo>
                      <a:lnTo>
                        <a:pt x="2035" y="260"/>
                      </a:lnTo>
                      <a:lnTo>
                        <a:pt x="2035" y="327"/>
                      </a:lnTo>
                      <a:lnTo>
                        <a:pt x="2072" y="327"/>
                      </a:lnTo>
                      <a:lnTo>
                        <a:pt x="2072" y="375"/>
                      </a:lnTo>
                      <a:lnTo>
                        <a:pt x="2101" y="375"/>
                      </a:lnTo>
                      <a:lnTo>
                        <a:pt x="2091" y="413"/>
                      </a:lnTo>
                      <a:lnTo>
                        <a:pt x="2035" y="413"/>
                      </a:lnTo>
                      <a:lnTo>
                        <a:pt x="2035" y="461"/>
                      </a:lnTo>
                      <a:lnTo>
                        <a:pt x="1978" y="509"/>
                      </a:lnTo>
                      <a:lnTo>
                        <a:pt x="1959" y="577"/>
                      </a:lnTo>
                      <a:lnTo>
                        <a:pt x="1950" y="606"/>
                      </a:lnTo>
                      <a:lnTo>
                        <a:pt x="1950" y="662"/>
                      </a:lnTo>
                      <a:lnTo>
                        <a:pt x="1921" y="691"/>
                      </a:lnTo>
                      <a:lnTo>
                        <a:pt x="1883" y="644"/>
                      </a:lnTo>
                      <a:lnTo>
                        <a:pt x="1931" y="509"/>
                      </a:lnTo>
                      <a:lnTo>
                        <a:pt x="1902" y="461"/>
                      </a:lnTo>
                      <a:lnTo>
                        <a:pt x="1902" y="509"/>
                      </a:lnTo>
                      <a:lnTo>
                        <a:pt x="1864" y="529"/>
                      </a:lnTo>
                      <a:lnTo>
                        <a:pt x="1864" y="481"/>
                      </a:lnTo>
                      <a:lnTo>
                        <a:pt x="1856" y="461"/>
                      </a:lnTo>
                      <a:lnTo>
                        <a:pt x="1864" y="606"/>
                      </a:lnTo>
                      <a:lnTo>
                        <a:pt x="1856" y="606"/>
                      </a:lnTo>
                      <a:lnTo>
                        <a:pt x="1827" y="739"/>
                      </a:lnTo>
                      <a:lnTo>
                        <a:pt x="1789" y="739"/>
                      </a:lnTo>
                      <a:lnTo>
                        <a:pt x="1732" y="806"/>
                      </a:lnTo>
                      <a:lnTo>
                        <a:pt x="1713" y="806"/>
                      </a:lnTo>
                      <a:lnTo>
                        <a:pt x="1174" y="806"/>
                      </a:lnTo>
                      <a:lnTo>
                        <a:pt x="1174" y="941"/>
                      </a:lnTo>
                      <a:lnTo>
                        <a:pt x="284" y="912"/>
                      </a:lnTo>
                      <a:lnTo>
                        <a:pt x="246" y="71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29" name="Group 80"/>
            <p:cNvGrpSpPr>
              <a:grpSpLocks/>
            </p:cNvGrpSpPr>
            <p:nvPr/>
          </p:nvGrpSpPr>
          <p:grpSpPr bwMode="auto">
            <a:xfrm>
              <a:off x="-1" y="1976438"/>
              <a:ext cx="2112963" cy="914400"/>
              <a:chOff x="1440" y="1549"/>
              <a:chExt cx="964" cy="407"/>
            </a:xfrm>
            <a:solidFill>
              <a:schemeClr val="accent1">
                <a:lumMod val="20000"/>
                <a:lumOff val="80000"/>
              </a:schemeClr>
            </a:solidFill>
          </p:grpSpPr>
          <p:sp>
            <p:nvSpPr>
              <p:cNvPr id="3153" name="Freeform 81"/>
              <p:cNvSpPr>
                <a:spLocks/>
              </p:cNvSpPr>
              <p:nvPr/>
            </p:nvSpPr>
            <p:spPr bwMode="auto">
              <a:xfrm>
                <a:off x="1440" y="1549"/>
                <a:ext cx="964" cy="407"/>
              </a:xfrm>
              <a:custGeom>
                <a:avLst/>
                <a:gdLst/>
                <a:ahLst/>
                <a:cxnLst>
                  <a:cxn ang="0">
                    <a:pos x="122" y="709"/>
                  </a:cxn>
                  <a:cxn ang="0">
                    <a:pos x="76" y="585"/>
                  </a:cxn>
                  <a:cxn ang="0">
                    <a:pos x="76" y="450"/>
                  </a:cxn>
                  <a:cxn ang="0">
                    <a:pos x="38" y="384"/>
                  </a:cxn>
                  <a:cxn ang="0">
                    <a:pos x="9" y="365"/>
                  </a:cxn>
                  <a:cxn ang="0">
                    <a:pos x="0" y="336"/>
                  </a:cxn>
                  <a:cxn ang="0">
                    <a:pos x="38" y="336"/>
                  </a:cxn>
                  <a:cxn ang="0">
                    <a:pos x="57" y="317"/>
                  </a:cxn>
                  <a:cxn ang="0">
                    <a:pos x="57" y="230"/>
                  </a:cxn>
                  <a:cxn ang="0">
                    <a:pos x="95" y="182"/>
                  </a:cxn>
                  <a:cxn ang="0">
                    <a:pos x="76" y="134"/>
                  </a:cxn>
                  <a:cxn ang="0">
                    <a:pos x="103" y="134"/>
                  </a:cxn>
                  <a:cxn ang="0">
                    <a:pos x="28" y="48"/>
                  </a:cxn>
                  <a:cxn ang="0">
                    <a:pos x="28" y="0"/>
                  </a:cxn>
                  <a:cxn ang="0">
                    <a:pos x="170" y="19"/>
                  </a:cxn>
                  <a:cxn ang="0">
                    <a:pos x="387" y="182"/>
                  </a:cxn>
                  <a:cxn ang="0">
                    <a:pos x="425" y="182"/>
                  </a:cxn>
                  <a:cxn ang="0">
                    <a:pos x="520" y="230"/>
                  </a:cxn>
                  <a:cxn ang="0">
                    <a:pos x="530" y="202"/>
                  </a:cxn>
                  <a:cxn ang="0">
                    <a:pos x="690" y="278"/>
                  </a:cxn>
                  <a:cxn ang="0">
                    <a:pos x="690" y="317"/>
                  </a:cxn>
                  <a:cxn ang="0">
                    <a:pos x="738" y="317"/>
                  </a:cxn>
                  <a:cxn ang="0">
                    <a:pos x="832" y="365"/>
                  </a:cxn>
                  <a:cxn ang="0">
                    <a:pos x="984" y="365"/>
                  </a:cxn>
                  <a:cxn ang="0">
                    <a:pos x="1116" y="365"/>
                  </a:cxn>
                  <a:cxn ang="0">
                    <a:pos x="1192" y="403"/>
                  </a:cxn>
                  <a:cxn ang="0">
                    <a:pos x="1239" y="403"/>
                  </a:cxn>
                  <a:cxn ang="0">
                    <a:pos x="1268" y="365"/>
                  </a:cxn>
                  <a:cxn ang="0">
                    <a:pos x="1305" y="403"/>
                  </a:cxn>
                  <a:cxn ang="0">
                    <a:pos x="1381" y="384"/>
                  </a:cxn>
                  <a:cxn ang="0">
                    <a:pos x="1409" y="432"/>
                  </a:cxn>
                  <a:cxn ang="0">
                    <a:pos x="1503" y="432"/>
                  </a:cxn>
                  <a:cxn ang="0">
                    <a:pos x="1608" y="432"/>
                  </a:cxn>
                  <a:cxn ang="0">
                    <a:pos x="1703" y="336"/>
                  </a:cxn>
                  <a:cxn ang="0">
                    <a:pos x="1741" y="317"/>
                  </a:cxn>
                  <a:cxn ang="0">
                    <a:pos x="1711" y="336"/>
                  </a:cxn>
                  <a:cxn ang="0">
                    <a:pos x="1778" y="432"/>
                  </a:cxn>
                  <a:cxn ang="0">
                    <a:pos x="1806" y="479"/>
                  </a:cxn>
                  <a:cxn ang="0">
                    <a:pos x="1930" y="450"/>
                  </a:cxn>
                  <a:cxn ang="0">
                    <a:pos x="1930" y="498"/>
                  </a:cxn>
                  <a:cxn ang="0">
                    <a:pos x="1901" y="498"/>
                  </a:cxn>
                  <a:cxn ang="0">
                    <a:pos x="1901" y="815"/>
                  </a:cxn>
                  <a:cxn ang="0">
                    <a:pos x="132" y="777"/>
                  </a:cxn>
                  <a:cxn ang="0">
                    <a:pos x="122" y="709"/>
                  </a:cxn>
                </a:cxnLst>
                <a:rect l="0" t="0" r="r" b="b"/>
                <a:pathLst>
                  <a:path w="1930" h="815">
                    <a:moveTo>
                      <a:pt x="122" y="709"/>
                    </a:moveTo>
                    <a:lnTo>
                      <a:pt x="76" y="585"/>
                    </a:lnTo>
                    <a:lnTo>
                      <a:pt x="76" y="450"/>
                    </a:lnTo>
                    <a:lnTo>
                      <a:pt x="38" y="384"/>
                    </a:lnTo>
                    <a:lnTo>
                      <a:pt x="9" y="365"/>
                    </a:lnTo>
                    <a:lnTo>
                      <a:pt x="0" y="336"/>
                    </a:lnTo>
                    <a:lnTo>
                      <a:pt x="38" y="336"/>
                    </a:lnTo>
                    <a:lnTo>
                      <a:pt x="57" y="317"/>
                    </a:lnTo>
                    <a:lnTo>
                      <a:pt x="57" y="230"/>
                    </a:lnTo>
                    <a:lnTo>
                      <a:pt x="95" y="182"/>
                    </a:lnTo>
                    <a:lnTo>
                      <a:pt x="76" y="134"/>
                    </a:lnTo>
                    <a:lnTo>
                      <a:pt x="103" y="134"/>
                    </a:lnTo>
                    <a:lnTo>
                      <a:pt x="28" y="48"/>
                    </a:lnTo>
                    <a:lnTo>
                      <a:pt x="28" y="0"/>
                    </a:lnTo>
                    <a:lnTo>
                      <a:pt x="170" y="19"/>
                    </a:lnTo>
                    <a:lnTo>
                      <a:pt x="387" y="182"/>
                    </a:lnTo>
                    <a:lnTo>
                      <a:pt x="425" y="182"/>
                    </a:lnTo>
                    <a:lnTo>
                      <a:pt x="520" y="230"/>
                    </a:lnTo>
                    <a:lnTo>
                      <a:pt x="530" y="202"/>
                    </a:lnTo>
                    <a:lnTo>
                      <a:pt x="690" y="278"/>
                    </a:lnTo>
                    <a:lnTo>
                      <a:pt x="690" y="317"/>
                    </a:lnTo>
                    <a:lnTo>
                      <a:pt x="738" y="317"/>
                    </a:lnTo>
                    <a:lnTo>
                      <a:pt x="832" y="365"/>
                    </a:lnTo>
                    <a:lnTo>
                      <a:pt x="984" y="365"/>
                    </a:lnTo>
                    <a:lnTo>
                      <a:pt x="1116" y="365"/>
                    </a:lnTo>
                    <a:lnTo>
                      <a:pt x="1192" y="403"/>
                    </a:lnTo>
                    <a:lnTo>
                      <a:pt x="1239" y="403"/>
                    </a:lnTo>
                    <a:lnTo>
                      <a:pt x="1268" y="365"/>
                    </a:lnTo>
                    <a:lnTo>
                      <a:pt x="1305" y="403"/>
                    </a:lnTo>
                    <a:lnTo>
                      <a:pt x="1381" y="384"/>
                    </a:lnTo>
                    <a:lnTo>
                      <a:pt x="1409" y="432"/>
                    </a:lnTo>
                    <a:lnTo>
                      <a:pt x="1503" y="432"/>
                    </a:lnTo>
                    <a:lnTo>
                      <a:pt x="1608" y="432"/>
                    </a:lnTo>
                    <a:lnTo>
                      <a:pt x="1703" y="336"/>
                    </a:lnTo>
                    <a:lnTo>
                      <a:pt x="1741" y="317"/>
                    </a:lnTo>
                    <a:lnTo>
                      <a:pt x="1711" y="336"/>
                    </a:lnTo>
                    <a:lnTo>
                      <a:pt x="1778" y="432"/>
                    </a:lnTo>
                    <a:lnTo>
                      <a:pt x="1806" y="479"/>
                    </a:lnTo>
                    <a:lnTo>
                      <a:pt x="1930" y="450"/>
                    </a:lnTo>
                    <a:lnTo>
                      <a:pt x="1930" y="498"/>
                    </a:lnTo>
                    <a:lnTo>
                      <a:pt x="1901" y="498"/>
                    </a:lnTo>
                    <a:lnTo>
                      <a:pt x="1901" y="815"/>
                    </a:lnTo>
                    <a:lnTo>
                      <a:pt x="132" y="777"/>
                    </a:lnTo>
                    <a:lnTo>
                      <a:pt x="122" y="70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0" name="Group 82"/>
              <p:cNvGrpSpPr>
                <a:grpSpLocks/>
              </p:cNvGrpSpPr>
              <p:nvPr/>
            </p:nvGrpSpPr>
            <p:grpSpPr bwMode="auto">
              <a:xfrm>
                <a:off x="1440" y="1549"/>
                <a:ext cx="964" cy="407"/>
                <a:chOff x="1440" y="1549"/>
                <a:chExt cx="964" cy="407"/>
              </a:xfrm>
              <a:grpFill/>
            </p:grpSpPr>
            <p:sp>
              <p:nvSpPr>
                <p:cNvPr id="3155" name="Freeform 83"/>
                <p:cNvSpPr>
                  <a:spLocks/>
                </p:cNvSpPr>
                <p:nvPr/>
              </p:nvSpPr>
              <p:spPr bwMode="auto">
                <a:xfrm>
                  <a:off x="1440" y="1549"/>
                  <a:ext cx="964" cy="407"/>
                </a:xfrm>
                <a:custGeom>
                  <a:avLst/>
                  <a:gdLst/>
                  <a:ahLst/>
                  <a:cxnLst>
                    <a:cxn ang="0">
                      <a:pos x="122" y="709"/>
                    </a:cxn>
                    <a:cxn ang="0">
                      <a:pos x="76" y="585"/>
                    </a:cxn>
                    <a:cxn ang="0">
                      <a:pos x="76" y="450"/>
                    </a:cxn>
                    <a:cxn ang="0">
                      <a:pos x="38" y="384"/>
                    </a:cxn>
                    <a:cxn ang="0">
                      <a:pos x="9" y="365"/>
                    </a:cxn>
                    <a:cxn ang="0">
                      <a:pos x="0" y="336"/>
                    </a:cxn>
                    <a:cxn ang="0">
                      <a:pos x="38" y="336"/>
                    </a:cxn>
                    <a:cxn ang="0">
                      <a:pos x="57" y="317"/>
                    </a:cxn>
                    <a:cxn ang="0">
                      <a:pos x="57" y="230"/>
                    </a:cxn>
                    <a:cxn ang="0">
                      <a:pos x="95" y="182"/>
                    </a:cxn>
                    <a:cxn ang="0">
                      <a:pos x="76" y="134"/>
                    </a:cxn>
                    <a:cxn ang="0">
                      <a:pos x="103" y="134"/>
                    </a:cxn>
                    <a:cxn ang="0">
                      <a:pos x="28" y="48"/>
                    </a:cxn>
                    <a:cxn ang="0">
                      <a:pos x="28" y="0"/>
                    </a:cxn>
                    <a:cxn ang="0">
                      <a:pos x="170" y="19"/>
                    </a:cxn>
                    <a:cxn ang="0">
                      <a:pos x="387" y="182"/>
                    </a:cxn>
                    <a:cxn ang="0">
                      <a:pos x="425" y="182"/>
                    </a:cxn>
                    <a:cxn ang="0">
                      <a:pos x="520" y="230"/>
                    </a:cxn>
                    <a:cxn ang="0">
                      <a:pos x="530" y="202"/>
                    </a:cxn>
                    <a:cxn ang="0">
                      <a:pos x="690" y="278"/>
                    </a:cxn>
                    <a:cxn ang="0">
                      <a:pos x="690" y="317"/>
                    </a:cxn>
                    <a:cxn ang="0">
                      <a:pos x="738" y="317"/>
                    </a:cxn>
                    <a:cxn ang="0">
                      <a:pos x="832" y="365"/>
                    </a:cxn>
                    <a:cxn ang="0">
                      <a:pos x="984" y="365"/>
                    </a:cxn>
                    <a:cxn ang="0">
                      <a:pos x="1116" y="365"/>
                    </a:cxn>
                    <a:cxn ang="0">
                      <a:pos x="1192" y="403"/>
                    </a:cxn>
                    <a:cxn ang="0">
                      <a:pos x="1239" y="403"/>
                    </a:cxn>
                    <a:cxn ang="0">
                      <a:pos x="1268" y="365"/>
                    </a:cxn>
                    <a:cxn ang="0">
                      <a:pos x="1305" y="403"/>
                    </a:cxn>
                    <a:cxn ang="0">
                      <a:pos x="1381" y="384"/>
                    </a:cxn>
                    <a:cxn ang="0">
                      <a:pos x="1409" y="432"/>
                    </a:cxn>
                    <a:cxn ang="0">
                      <a:pos x="1503" y="432"/>
                    </a:cxn>
                    <a:cxn ang="0">
                      <a:pos x="1608" y="432"/>
                    </a:cxn>
                    <a:cxn ang="0">
                      <a:pos x="1703" y="336"/>
                    </a:cxn>
                    <a:cxn ang="0">
                      <a:pos x="1741" y="317"/>
                    </a:cxn>
                    <a:cxn ang="0">
                      <a:pos x="1711" y="336"/>
                    </a:cxn>
                    <a:cxn ang="0">
                      <a:pos x="1778" y="432"/>
                    </a:cxn>
                    <a:cxn ang="0">
                      <a:pos x="1806" y="479"/>
                    </a:cxn>
                    <a:cxn ang="0">
                      <a:pos x="1930" y="450"/>
                    </a:cxn>
                    <a:cxn ang="0">
                      <a:pos x="1930" y="498"/>
                    </a:cxn>
                    <a:cxn ang="0">
                      <a:pos x="1901" y="498"/>
                    </a:cxn>
                    <a:cxn ang="0">
                      <a:pos x="1901" y="815"/>
                    </a:cxn>
                    <a:cxn ang="0">
                      <a:pos x="132" y="777"/>
                    </a:cxn>
                    <a:cxn ang="0">
                      <a:pos x="122" y="709"/>
                    </a:cxn>
                  </a:cxnLst>
                  <a:rect l="0" t="0" r="r" b="b"/>
                  <a:pathLst>
                    <a:path w="1930" h="815">
                      <a:moveTo>
                        <a:pt x="122" y="709"/>
                      </a:moveTo>
                      <a:lnTo>
                        <a:pt x="76" y="585"/>
                      </a:lnTo>
                      <a:lnTo>
                        <a:pt x="76" y="450"/>
                      </a:lnTo>
                      <a:lnTo>
                        <a:pt x="38" y="384"/>
                      </a:lnTo>
                      <a:lnTo>
                        <a:pt x="9" y="365"/>
                      </a:lnTo>
                      <a:lnTo>
                        <a:pt x="0" y="336"/>
                      </a:lnTo>
                      <a:lnTo>
                        <a:pt x="38" y="336"/>
                      </a:lnTo>
                      <a:lnTo>
                        <a:pt x="57" y="317"/>
                      </a:lnTo>
                      <a:lnTo>
                        <a:pt x="57" y="230"/>
                      </a:lnTo>
                      <a:lnTo>
                        <a:pt x="95" y="182"/>
                      </a:lnTo>
                      <a:lnTo>
                        <a:pt x="76" y="134"/>
                      </a:lnTo>
                      <a:lnTo>
                        <a:pt x="103" y="134"/>
                      </a:lnTo>
                      <a:lnTo>
                        <a:pt x="28" y="48"/>
                      </a:lnTo>
                      <a:lnTo>
                        <a:pt x="28" y="0"/>
                      </a:lnTo>
                      <a:lnTo>
                        <a:pt x="170" y="19"/>
                      </a:lnTo>
                      <a:lnTo>
                        <a:pt x="387" y="182"/>
                      </a:lnTo>
                      <a:lnTo>
                        <a:pt x="425" y="182"/>
                      </a:lnTo>
                      <a:lnTo>
                        <a:pt x="520" y="230"/>
                      </a:lnTo>
                      <a:lnTo>
                        <a:pt x="530" y="202"/>
                      </a:lnTo>
                      <a:lnTo>
                        <a:pt x="690" y="278"/>
                      </a:lnTo>
                      <a:lnTo>
                        <a:pt x="690" y="317"/>
                      </a:lnTo>
                      <a:lnTo>
                        <a:pt x="738" y="317"/>
                      </a:lnTo>
                      <a:lnTo>
                        <a:pt x="832" y="365"/>
                      </a:lnTo>
                      <a:lnTo>
                        <a:pt x="984" y="365"/>
                      </a:lnTo>
                      <a:lnTo>
                        <a:pt x="1116" y="365"/>
                      </a:lnTo>
                      <a:lnTo>
                        <a:pt x="1192" y="403"/>
                      </a:lnTo>
                      <a:lnTo>
                        <a:pt x="1239" y="403"/>
                      </a:lnTo>
                      <a:lnTo>
                        <a:pt x="1268" y="365"/>
                      </a:lnTo>
                      <a:lnTo>
                        <a:pt x="1305" y="403"/>
                      </a:lnTo>
                      <a:lnTo>
                        <a:pt x="1381" y="384"/>
                      </a:lnTo>
                      <a:lnTo>
                        <a:pt x="1409" y="432"/>
                      </a:lnTo>
                      <a:lnTo>
                        <a:pt x="1503" y="432"/>
                      </a:lnTo>
                      <a:lnTo>
                        <a:pt x="1608" y="432"/>
                      </a:lnTo>
                      <a:lnTo>
                        <a:pt x="1703" y="336"/>
                      </a:lnTo>
                      <a:lnTo>
                        <a:pt x="1741" y="317"/>
                      </a:lnTo>
                      <a:lnTo>
                        <a:pt x="1711" y="336"/>
                      </a:lnTo>
                      <a:lnTo>
                        <a:pt x="1778" y="432"/>
                      </a:lnTo>
                      <a:lnTo>
                        <a:pt x="1806" y="479"/>
                      </a:lnTo>
                      <a:lnTo>
                        <a:pt x="1930" y="450"/>
                      </a:lnTo>
                      <a:lnTo>
                        <a:pt x="1930" y="498"/>
                      </a:lnTo>
                      <a:lnTo>
                        <a:pt x="1901" y="498"/>
                      </a:lnTo>
                      <a:lnTo>
                        <a:pt x="1901" y="815"/>
                      </a:lnTo>
                      <a:lnTo>
                        <a:pt x="132" y="777"/>
                      </a:lnTo>
                      <a:lnTo>
                        <a:pt x="122" y="70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56" name="Freeform 84"/>
                <p:cNvSpPr>
                  <a:spLocks/>
                </p:cNvSpPr>
                <p:nvPr/>
              </p:nvSpPr>
              <p:spPr bwMode="auto">
                <a:xfrm>
                  <a:off x="1440" y="1549"/>
                  <a:ext cx="964" cy="407"/>
                </a:xfrm>
                <a:custGeom>
                  <a:avLst/>
                  <a:gdLst/>
                  <a:ahLst/>
                  <a:cxnLst>
                    <a:cxn ang="0">
                      <a:pos x="122" y="709"/>
                    </a:cxn>
                    <a:cxn ang="0">
                      <a:pos x="76" y="585"/>
                    </a:cxn>
                    <a:cxn ang="0">
                      <a:pos x="76" y="450"/>
                    </a:cxn>
                    <a:cxn ang="0">
                      <a:pos x="38" y="384"/>
                    </a:cxn>
                    <a:cxn ang="0">
                      <a:pos x="9" y="365"/>
                    </a:cxn>
                    <a:cxn ang="0">
                      <a:pos x="0" y="336"/>
                    </a:cxn>
                    <a:cxn ang="0">
                      <a:pos x="38" y="336"/>
                    </a:cxn>
                    <a:cxn ang="0">
                      <a:pos x="57" y="317"/>
                    </a:cxn>
                    <a:cxn ang="0">
                      <a:pos x="57" y="230"/>
                    </a:cxn>
                    <a:cxn ang="0">
                      <a:pos x="95" y="182"/>
                    </a:cxn>
                    <a:cxn ang="0">
                      <a:pos x="76" y="134"/>
                    </a:cxn>
                    <a:cxn ang="0">
                      <a:pos x="103" y="134"/>
                    </a:cxn>
                    <a:cxn ang="0">
                      <a:pos x="28" y="48"/>
                    </a:cxn>
                    <a:cxn ang="0">
                      <a:pos x="28" y="0"/>
                    </a:cxn>
                    <a:cxn ang="0">
                      <a:pos x="170" y="19"/>
                    </a:cxn>
                    <a:cxn ang="0">
                      <a:pos x="387" y="182"/>
                    </a:cxn>
                    <a:cxn ang="0">
                      <a:pos x="425" y="182"/>
                    </a:cxn>
                    <a:cxn ang="0">
                      <a:pos x="520" y="230"/>
                    </a:cxn>
                    <a:cxn ang="0">
                      <a:pos x="530" y="202"/>
                    </a:cxn>
                    <a:cxn ang="0">
                      <a:pos x="690" y="278"/>
                    </a:cxn>
                    <a:cxn ang="0">
                      <a:pos x="690" y="317"/>
                    </a:cxn>
                    <a:cxn ang="0">
                      <a:pos x="738" y="317"/>
                    </a:cxn>
                    <a:cxn ang="0">
                      <a:pos x="832" y="365"/>
                    </a:cxn>
                    <a:cxn ang="0">
                      <a:pos x="984" y="365"/>
                    </a:cxn>
                    <a:cxn ang="0">
                      <a:pos x="1116" y="365"/>
                    </a:cxn>
                    <a:cxn ang="0">
                      <a:pos x="1192" y="403"/>
                    </a:cxn>
                    <a:cxn ang="0">
                      <a:pos x="1239" y="403"/>
                    </a:cxn>
                    <a:cxn ang="0">
                      <a:pos x="1268" y="365"/>
                    </a:cxn>
                    <a:cxn ang="0">
                      <a:pos x="1305" y="403"/>
                    </a:cxn>
                    <a:cxn ang="0">
                      <a:pos x="1381" y="384"/>
                    </a:cxn>
                    <a:cxn ang="0">
                      <a:pos x="1409" y="432"/>
                    </a:cxn>
                    <a:cxn ang="0">
                      <a:pos x="1503" y="432"/>
                    </a:cxn>
                    <a:cxn ang="0">
                      <a:pos x="1608" y="432"/>
                    </a:cxn>
                    <a:cxn ang="0">
                      <a:pos x="1703" y="336"/>
                    </a:cxn>
                    <a:cxn ang="0">
                      <a:pos x="1741" y="317"/>
                    </a:cxn>
                    <a:cxn ang="0">
                      <a:pos x="1711" y="336"/>
                    </a:cxn>
                    <a:cxn ang="0">
                      <a:pos x="1778" y="432"/>
                    </a:cxn>
                    <a:cxn ang="0">
                      <a:pos x="1806" y="479"/>
                    </a:cxn>
                    <a:cxn ang="0">
                      <a:pos x="1930" y="450"/>
                    </a:cxn>
                    <a:cxn ang="0">
                      <a:pos x="1930" y="498"/>
                    </a:cxn>
                    <a:cxn ang="0">
                      <a:pos x="1901" y="498"/>
                    </a:cxn>
                    <a:cxn ang="0">
                      <a:pos x="1901" y="815"/>
                    </a:cxn>
                    <a:cxn ang="0">
                      <a:pos x="132" y="777"/>
                    </a:cxn>
                    <a:cxn ang="0">
                      <a:pos x="122" y="709"/>
                    </a:cxn>
                  </a:cxnLst>
                  <a:rect l="0" t="0" r="r" b="b"/>
                  <a:pathLst>
                    <a:path w="1930" h="815">
                      <a:moveTo>
                        <a:pt x="122" y="709"/>
                      </a:moveTo>
                      <a:lnTo>
                        <a:pt x="76" y="585"/>
                      </a:lnTo>
                      <a:lnTo>
                        <a:pt x="76" y="450"/>
                      </a:lnTo>
                      <a:lnTo>
                        <a:pt x="38" y="384"/>
                      </a:lnTo>
                      <a:lnTo>
                        <a:pt x="9" y="365"/>
                      </a:lnTo>
                      <a:lnTo>
                        <a:pt x="0" y="336"/>
                      </a:lnTo>
                      <a:lnTo>
                        <a:pt x="38" y="336"/>
                      </a:lnTo>
                      <a:lnTo>
                        <a:pt x="57" y="317"/>
                      </a:lnTo>
                      <a:lnTo>
                        <a:pt x="57" y="230"/>
                      </a:lnTo>
                      <a:lnTo>
                        <a:pt x="95" y="182"/>
                      </a:lnTo>
                      <a:lnTo>
                        <a:pt x="76" y="134"/>
                      </a:lnTo>
                      <a:lnTo>
                        <a:pt x="103" y="134"/>
                      </a:lnTo>
                      <a:lnTo>
                        <a:pt x="28" y="48"/>
                      </a:lnTo>
                      <a:lnTo>
                        <a:pt x="28" y="0"/>
                      </a:lnTo>
                      <a:lnTo>
                        <a:pt x="170" y="19"/>
                      </a:lnTo>
                      <a:lnTo>
                        <a:pt x="387" y="182"/>
                      </a:lnTo>
                      <a:lnTo>
                        <a:pt x="425" y="182"/>
                      </a:lnTo>
                      <a:lnTo>
                        <a:pt x="520" y="230"/>
                      </a:lnTo>
                      <a:lnTo>
                        <a:pt x="530" y="202"/>
                      </a:lnTo>
                      <a:lnTo>
                        <a:pt x="690" y="278"/>
                      </a:lnTo>
                      <a:lnTo>
                        <a:pt x="690" y="317"/>
                      </a:lnTo>
                      <a:lnTo>
                        <a:pt x="738" y="317"/>
                      </a:lnTo>
                      <a:lnTo>
                        <a:pt x="832" y="365"/>
                      </a:lnTo>
                      <a:lnTo>
                        <a:pt x="984" y="365"/>
                      </a:lnTo>
                      <a:lnTo>
                        <a:pt x="1116" y="365"/>
                      </a:lnTo>
                      <a:lnTo>
                        <a:pt x="1192" y="403"/>
                      </a:lnTo>
                      <a:lnTo>
                        <a:pt x="1239" y="403"/>
                      </a:lnTo>
                      <a:lnTo>
                        <a:pt x="1268" y="365"/>
                      </a:lnTo>
                      <a:lnTo>
                        <a:pt x="1305" y="403"/>
                      </a:lnTo>
                      <a:lnTo>
                        <a:pt x="1381" y="384"/>
                      </a:lnTo>
                      <a:lnTo>
                        <a:pt x="1409" y="432"/>
                      </a:lnTo>
                      <a:lnTo>
                        <a:pt x="1503" y="432"/>
                      </a:lnTo>
                      <a:lnTo>
                        <a:pt x="1608" y="432"/>
                      </a:lnTo>
                      <a:lnTo>
                        <a:pt x="1703" y="336"/>
                      </a:lnTo>
                      <a:lnTo>
                        <a:pt x="1741" y="317"/>
                      </a:lnTo>
                      <a:lnTo>
                        <a:pt x="1711" y="336"/>
                      </a:lnTo>
                      <a:lnTo>
                        <a:pt x="1778" y="432"/>
                      </a:lnTo>
                      <a:lnTo>
                        <a:pt x="1806" y="479"/>
                      </a:lnTo>
                      <a:lnTo>
                        <a:pt x="1930" y="450"/>
                      </a:lnTo>
                      <a:lnTo>
                        <a:pt x="1930" y="498"/>
                      </a:lnTo>
                      <a:lnTo>
                        <a:pt x="1901" y="498"/>
                      </a:lnTo>
                      <a:lnTo>
                        <a:pt x="1901" y="815"/>
                      </a:lnTo>
                      <a:lnTo>
                        <a:pt x="132" y="777"/>
                      </a:lnTo>
                      <a:lnTo>
                        <a:pt x="122" y="709"/>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1" name="Group 85"/>
            <p:cNvGrpSpPr>
              <a:grpSpLocks/>
            </p:cNvGrpSpPr>
            <p:nvPr/>
          </p:nvGrpSpPr>
          <p:grpSpPr bwMode="auto">
            <a:xfrm>
              <a:off x="8197847" y="954088"/>
              <a:ext cx="671513" cy="1636711"/>
              <a:chOff x="5180" y="1094"/>
              <a:chExt cx="307" cy="728"/>
            </a:xfrm>
            <a:solidFill>
              <a:schemeClr val="accent1">
                <a:lumMod val="20000"/>
                <a:lumOff val="80000"/>
              </a:schemeClr>
            </a:solidFill>
          </p:grpSpPr>
          <p:sp>
            <p:nvSpPr>
              <p:cNvPr id="3158" name="Freeform 86"/>
              <p:cNvSpPr>
                <a:spLocks/>
              </p:cNvSpPr>
              <p:nvPr/>
            </p:nvSpPr>
            <p:spPr bwMode="auto">
              <a:xfrm>
                <a:off x="5180" y="1094"/>
                <a:ext cx="307" cy="728"/>
              </a:xfrm>
              <a:custGeom>
                <a:avLst/>
                <a:gdLst/>
                <a:ahLst/>
                <a:cxnLst>
                  <a:cxn ang="0">
                    <a:pos x="614" y="0"/>
                  </a:cxn>
                  <a:cxn ang="0">
                    <a:pos x="614" y="1456"/>
                  </a:cxn>
                  <a:cxn ang="0">
                    <a:pos x="208" y="1456"/>
                  </a:cxn>
                  <a:cxn ang="0">
                    <a:pos x="208" y="1312"/>
                  </a:cxn>
                  <a:cxn ang="0">
                    <a:pos x="122" y="1312"/>
                  </a:cxn>
                  <a:cxn ang="0">
                    <a:pos x="122" y="518"/>
                  </a:cxn>
                  <a:cxn ang="0">
                    <a:pos x="0" y="518"/>
                  </a:cxn>
                  <a:cxn ang="0">
                    <a:pos x="0" y="384"/>
                  </a:cxn>
                  <a:cxn ang="0">
                    <a:pos x="56" y="384"/>
                  </a:cxn>
                  <a:cxn ang="0">
                    <a:pos x="56" y="249"/>
                  </a:cxn>
                  <a:cxn ang="0">
                    <a:pos x="141" y="249"/>
                  </a:cxn>
                  <a:cxn ang="0">
                    <a:pos x="141" y="106"/>
                  </a:cxn>
                  <a:cxn ang="0">
                    <a:pos x="208" y="106"/>
                  </a:cxn>
                  <a:cxn ang="0">
                    <a:pos x="208" y="0"/>
                  </a:cxn>
                  <a:cxn ang="0">
                    <a:pos x="614" y="0"/>
                  </a:cxn>
                </a:cxnLst>
                <a:rect l="0" t="0" r="r" b="b"/>
                <a:pathLst>
                  <a:path w="614" h="1456">
                    <a:moveTo>
                      <a:pt x="614" y="0"/>
                    </a:moveTo>
                    <a:lnTo>
                      <a:pt x="614" y="1456"/>
                    </a:lnTo>
                    <a:lnTo>
                      <a:pt x="208" y="1456"/>
                    </a:lnTo>
                    <a:lnTo>
                      <a:pt x="208" y="1312"/>
                    </a:lnTo>
                    <a:lnTo>
                      <a:pt x="122" y="1312"/>
                    </a:lnTo>
                    <a:lnTo>
                      <a:pt x="122" y="518"/>
                    </a:lnTo>
                    <a:lnTo>
                      <a:pt x="0" y="518"/>
                    </a:lnTo>
                    <a:lnTo>
                      <a:pt x="0" y="384"/>
                    </a:lnTo>
                    <a:lnTo>
                      <a:pt x="56" y="384"/>
                    </a:lnTo>
                    <a:lnTo>
                      <a:pt x="56" y="249"/>
                    </a:lnTo>
                    <a:lnTo>
                      <a:pt x="141" y="249"/>
                    </a:lnTo>
                    <a:lnTo>
                      <a:pt x="141" y="106"/>
                    </a:lnTo>
                    <a:lnTo>
                      <a:pt x="208" y="106"/>
                    </a:lnTo>
                    <a:lnTo>
                      <a:pt x="208" y="0"/>
                    </a:lnTo>
                    <a:lnTo>
                      <a:pt x="614"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80" name="Group 87"/>
              <p:cNvGrpSpPr>
                <a:grpSpLocks/>
              </p:cNvGrpSpPr>
              <p:nvPr/>
            </p:nvGrpSpPr>
            <p:grpSpPr bwMode="auto">
              <a:xfrm>
                <a:off x="5180" y="1094"/>
                <a:ext cx="307" cy="728"/>
                <a:chOff x="5180" y="1094"/>
                <a:chExt cx="307" cy="728"/>
              </a:xfrm>
              <a:grpFill/>
            </p:grpSpPr>
            <p:sp>
              <p:nvSpPr>
                <p:cNvPr id="3160" name="Freeform 88"/>
                <p:cNvSpPr>
                  <a:spLocks/>
                </p:cNvSpPr>
                <p:nvPr/>
              </p:nvSpPr>
              <p:spPr bwMode="auto">
                <a:xfrm>
                  <a:off x="5180" y="1094"/>
                  <a:ext cx="307" cy="728"/>
                </a:xfrm>
                <a:custGeom>
                  <a:avLst/>
                  <a:gdLst/>
                  <a:ahLst/>
                  <a:cxnLst>
                    <a:cxn ang="0">
                      <a:pos x="614" y="0"/>
                    </a:cxn>
                    <a:cxn ang="0">
                      <a:pos x="614" y="1456"/>
                    </a:cxn>
                    <a:cxn ang="0">
                      <a:pos x="208" y="1456"/>
                    </a:cxn>
                    <a:cxn ang="0">
                      <a:pos x="208" y="1312"/>
                    </a:cxn>
                    <a:cxn ang="0">
                      <a:pos x="122" y="1312"/>
                    </a:cxn>
                    <a:cxn ang="0">
                      <a:pos x="122" y="518"/>
                    </a:cxn>
                    <a:cxn ang="0">
                      <a:pos x="0" y="518"/>
                    </a:cxn>
                    <a:cxn ang="0">
                      <a:pos x="0" y="384"/>
                    </a:cxn>
                    <a:cxn ang="0">
                      <a:pos x="56" y="384"/>
                    </a:cxn>
                    <a:cxn ang="0">
                      <a:pos x="56" y="249"/>
                    </a:cxn>
                    <a:cxn ang="0">
                      <a:pos x="141" y="249"/>
                    </a:cxn>
                    <a:cxn ang="0">
                      <a:pos x="141" y="106"/>
                    </a:cxn>
                    <a:cxn ang="0">
                      <a:pos x="208" y="106"/>
                    </a:cxn>
                    <a:cxn ang="0">
                      <a:pos x="208" y="0"/>
                    </a:cxn>
                    <a:cxn ang="0">
                      <a:pos x="614" y="0"/>
                    </a:cxn>
                  </a:cxnLst>
                  <a:rect l="0" t="0" r="r" b="b"/>
                  <a:pathLst>
                    <a:path w="614" h="1456">
                      <a:moveTo>
                        <a:pt x="614" y="0"/>
                      </a:moveTo>
                      <a:lnTo>
                        <a:pt x="614" y="1456"/>
                      </a:lnTo>
                      <a:lnTo>
                        <a:pt x="208" y="1456"/>
                      </a:lnTo>
                      <a:lnTo>
                        <a:pt x="208" y="1312"/>
                      </a:lnTo>
                      <a:lnTo>
                        <a:pt x="122" y="1312"/>
                      </a:lnTo>
                      <a:lnTo>
                        <a:pt x="122" y="518"/>
                      </a:lnTo>
                      <a:lnTo>
                        <a:pt x="0" y="518"/>
                      </a:lnTo>
                      <a:lnTo>
                        <a:pt x="0" y="384"/>
                      </a:lnTo>
                      <a:lnTo>
                        <a:pt x="56" y="384"/>
                      </a:lnTo>
                      <a:lnTo>
                        <a:pt x="56" y="249"/>
                      </a:lnTo>
                      <a:lnTo>
                        <a:pt x="141" y="249"/>
                      </a:lnTo>
                      <a:lnTo>
                        <a:pt x="141" y="106"/>
                      </a:lnTo>
                      <a:lnTo>
                        <a:pt x="208" y="106"/>
                      </a:lnTo>
                      <a:lnTo>
                        <a:pt x="208" y="0"/>
                      </a:lnTo>
                      <a:lnTo>
                        <a:pt x="614"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61" name="Freeform 89"/>
                <p:cNvSpPr>
                  <a:spLocks/>
                </p:cNvSpPr>
                <p:nvPr/>
              </p:nvSpPr>
              <p:spPr bwMode="auto">
                <a:xfrm>
                  <a:off x="5180" y="1094"/>
                  <a:ext cx="307" cy="728"/>
                </a:xfrm>
                <a:custGeom>
                  <a:avLst/>
                  <a:gdLst/>
                  <a:ahLst/>
                  <a:cxnLst>
                    <a:cxn ang="0">
                      <a:pos x="614" y="0"/>
                    </a:cxn>
                    <a:cxn ang="0">
                      <a:pos x="614" y="1456"/>
                    </a:cxn>
                    <a:cxn ang="0">
                      <a:pos x="208" y="1456"/>
                    </a:cxn>
                    <a:cxn ang="0">
                      <a:pos x="208" y="1312"/>
                    </a:cxn>
                    <a:cxn ang="0">
                      <a:pos x="122" y="1312"/>
                    </a:cxn>
                    <a:cxn ang="0">
                      <a:pos x="122" y="518"/>
                    </a:cxn>
                    <a:cxn ang="0">
                      <a:pos x="0" y="518"/>
                    </a:cxn>
                    <a:cxn ang="0">
                      <a:pos x="0" y="384"/>
                    </a:cxn>
                    <a:cxn ang="0">
                      <a:pos x="56" y="384"/>
                    </a:cxn>
                    <a:cxn ang="0">
                      <a:pos x="56" y="249"/>
                    </a:cxn>
                    <a:cxn ang="0">
                      <a:pos x="141" y="249"/>
                    </a:cxn>
                    <a:cxn ang="0">
                      <a:pos x="141" y="106"/>
                    </a:cxn>
                    <a:cxn ang="0">
                      <a:pos x="208" y="106"/>
                    </a:cxn>
                    <a:cxn ang="0">
                      <a:pos x="208" y="0"/>
                    </a:cxn>
                    <a:cxn ang="0">
                      <a:pos x="614" y="0"/>
                    </a:cxn>
                  </a:cxnLst>
                  <a:rect l="0" t="0" r="r" b="b"/>
                  <a:pathLst>
                    <a:path w="614" h="1456">
                      <a:moveTo>
                        <a:pt x="614" y="0"/>
                      </a:moveTo>
                      <a:lnTo>
                        <a:pt x="614" y="1456"/>
                      </a:lnTo>
                      <a:lnTo>
                        <a:pt x="208" y="1456"/>
                      </a:lnTo>
                      <a:lnTo>
                        <a:pt x="208" y="1312"/>
                      </a:lnTo>
                      <a:lnTo>
                        <a:pt x="122" y="1312"/>
                      </a:lnTo>
                      <a:lnTo>
                        <a:pt x="122" y="518"/>
                      </a:lnTo>
                      <a:lnTo>
                        <a:pt x="0" y="518"/>
                      </a:lnTo>
                      <a:lnTo>
                        <a:pt x="0" y="384"/>
                      </a:lnTo>
                      <a:lnTo>
                        <a:pt x="56" y="384"/>
                      </a:lnTo>
                      <a:lnTo>
                        <a:pt x="56" y="249"/>
                      </a:lnTo>
                      <a:lnTo>
                        <a:pt x="141" y="249"/>
                      </a:lnTo>
                      <a:lnTo>
                        <a:pt x="141" y="106"/>
                      </a:lnTo>
                      <a:lnTo>
                        <a:pt x="208" y="106"/>
                      </a:lnTo>
                      <a:lnTo>
                        <a:pt x="208" y="0"/>
                      </a:lnTo>
                      <a:lnTo>
                        <a:pt x="614"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81" name="Group 90"/>
            <p:cNvGrpSpPr>
              <a:grpSpLocks/>
            </p:cNvGrpSpPr>
            <p:nvPr/>
          </p:nvGrpSpPr>
          <p:grpSpPr bwMode="auto">
            <a:xfrm>
              <a:off x="6767511" y="954088"/>
              <a:ext cx="871536" cy="1990725"/>
              <a:chOff x="4528" y="1094"/>
              <a:chExt cx="397" cy="886"/>
            </a:xfrm>
            <a:solidFill>
              <a:schemeClr val="accent1">
                <a:lumMod val="20000"/>
                <a:lumOff val="80000"/>
              </a:schemeClr>
            </a:solidFill>
          </p:grpSpPr>
          <p:sp>
            <p:nvSpPr>
              <p:cNvPr id="3163" name="Freeform 91"/>
              <p:cNvSpPr>
                <a:spLocks/>
              </p:cNvSpPr>
              <p:nvPr/>
            </p:nvSpPr>
            <p:spPr bwMode="auto">
              <a:xfrm>
                <a:off x="4528" y="1094"/>
                <a:ext cx="397" cy="886"/>
              </a:xfrm>
              <a:custGeom>
                <a:avLst/>
                <a:gdLst/>
                <a:ahLst/>
                <a:cxnLst>
                  <a:cxn ang="0">
                    <a:pos x="701" y="0"/>
                  </a:cxn>
                  <a:cxn ang="0">
                    <a:pos x="691" y="0"/>
                  </a:cxn>
                  <a:cxn ang="0">
                    <a:pos x="672" y="38"/>
                  </a:cxn>
                  <a:cxn ang="0">
                    <a:pos x="701" y="134"/>
                  </a:cxn>
                  <a:cxn ang="0">
                    <a:pos x="691" y="182"/>
                  </a:cxn>
                  <a:cxn ang="0">
                    <a:pos x="758" y="317"/>
                  </a:cxn>
                  <a:cxn ang="0">
                    <a:pos x="786" y="317"/>
                  </a:cxn>
                  <a:cxn ang="0">
                    <a:pos x="796" y="538"/>
                  </a:cxn>
                  <a:cxn ang="0">
                    <a:pos x="758" y="730"/>
                  </a:cxn>
                  <a:cxn ang="0">
                    <a:pos x="720" y="730"/>
                  </a:cxn>
                  <a:cxn ang="0">
                    <a:pos x="691" y="815"/>
                  </a:cxn>
                  <a:cxn ang="0">
                    <a:pos x="720" y="1045"/>
                  </a:cxn>
                  <a:cxn ang="0">
                    <a:pos x="767" y="1113"/>
                  </a:cxn>
                  <a:cxn ang="0">
                    <a:pos x="701" y="1189"/>
                  </a:cxn>
                  <a:cxn ang="0">
                    <a:pos x="701" y="1295"/>
                  </a:cxn>
                  <a:cxn ang="0">
                    <a:pos x="645" y="1314"/>
                  </a:cxn>
                  <a:cxn ang="0">
                    <a:pos x="672" y="1390"/>
                  </a:cxn>
                  <a:cxn ang="0">
                    <a:pos x="664" y="1438"/>
                  </a:cxn>
                  <a:cxn ang="0">
                    <a:pos x="626" y="1438"/>
                  </a:cxn>
                  <a:cxn ang="0">
                    <a:pos x="626" y="1457"/>
                  </a:cxn>
                  <a:cxn ang="0">
                    <a:pos x="531" y="1457"/>
                  </a:cxn>
                  <a:cxn ang="0">
                    <a:pos x="493" y="1476"/>
                  </a:cxn>
                  <a:cxn ang="0">
                    <a:pos x="531" y="1544"/>
                  </a:cxn>
                  <a:cxn ang="0">
                    <a:pos x="550" y="1688"/>
                  </a:cxn>
                  <a:cxn ang="0">
                    <a:pos x="531" y="1774"/>
                  </a:cxn>
                  <a:cxn ang="0">
                    <a:pos x="502" y="1774"/>
                  </a:cxn>
                  <a:cxn ang="0">
                    <a:pos x="437" y="1745"/>
                  </a:cxn>
                  <a:cxn ang="0">
                    <a:pos x="437" y="1688"/>
                  </a:cxn>
                  <a:cxn ang="0">
                    <a:pos x="341" y="1716"/>
                  </a:cxn>
                  <a:cxn ang="0">
                    <a:pos x="341" y="1640"/>
                  </a:cxn>
                  <a:cxn ang="0">
                    <a:pos x="313" y="1620"/>
                  </a:cxn>
                  <a:cxn ang="0">
                    <a:pos x="237" y="1640"/>
                  </a:cxn>
                  <a:cxn ang="0">
                    <a:pos x="189" y="1592"/>
                  </a:cxn>
                  <a:cxn ang="0">
                    <a:pos x="162" y="1668"/>
                  </a:cxn>
                  <a:cxn ang="0">
                    <a:pos x="143" y="1668"/>
                  </a:cxn>
                  <a:cxn ang="0">
                    <a:pos x="67" y="1640"/>
                  </a:cxn>
                  <a:cxn ang="0">
                    <a:pos x="10" y="1592"/>
                  </a:cxn>
                  <a:cxn ang="0">
                    <a:pos x="29" y="767"/>
                  </a:cxn>
                  <a:cxn ang="0">
                    <a:pos x="0" y="767"/>
                  </a:cxn>
                  <a:cxn ang="0">
                    <a:pos x="0" y="518"/>
                  </a:cxn>
                  <a:cxn ang="0">
                    <a:pos x="29" y="518"/>
                  </a:cxn>
                  <a:cxn ang="0">
                    <a:pos x="29" y="0"/>
                  </a:cxn>
                  <a:cxn ang="0">
                    <a:pos x="701" y="0"/>
                  </a:cxn>
                </a:cxnLst>
                <a:rect l="0" t="0" r="r" b="b"/>
                <a:pathLst>
                  <a:path w="796" h="1774">
                    <a:moveTo>
                      <a:pt x="701" y="0"/>
                    </a:moveTo>
                    <a:lnTo>
                      <a:pt x="691" y="0"/>
                    </a:lnTo>
                    <a:lnTo>
                      <a:pt x="672" y="38"/>
                    </a:lnTo>
                    <a:lnTo>
                      <a:pt x="701" y="134"/>
                    </a:lnTo>
                    <a:lnTo>
                      <a:pt x="691" y="182"/>
                    </a:lnTo>
                    <a:lnTo>
                      <a:pt x="758" y="317"/>
                    </a:lnTo>
                    <a:lnTo>
                      <a:pt x="786" y="317"/>
                    </a:lnTo>
                    <a:lnTo>
                      <a:pt x="796" y="538"/>
                    </a:lnTo>
                    <a:lnTo>
                      <a:pt x="758" y="730"/>
                    </a:lnTo>
                    <a:lnTo>
                      <a:pt x="720" y="730"/>
                    </a:lnTo>
                    <a:lnTo>
                      <a:pt x="691" y="815"/>
                    </a:lnTo>
                    <a:lnTo>
                      <a:pt x="720" y="1045"/>
                    </a:lnTo>
                    <a:lnTo>
                      <a:pt x="767" y="1113"/>
                    </a:lnTo>
                    <a:lnTo>
                      <a:pt x="701" y="1189"/>
                    </a:lnTo>
                    <a:lnTo>
                      <a:pt x="701" y="1295"/>
                    </a:lnTo>
                    <a:lnTo>
                      <a:pt x="645" y="1314"/>
                    </a:lnTo>
                    <a:lnTo>
                      <a:pt x="672" y="1390"/>
                    </a:lnTo>
                    <a:lnTo>
                      <a:pt x="664" y="1438"/>
                    </a:lnTo>
                    <a:lnTo>
                      <a:pt x="626" y="1438"/>
                    </a:lnTo>
                    <a:lnTo>
                      <a:pt x="626" y="1457"/>
                    </a:lnTo>
                    <a:lnTo>
                      <a:pt x="531" y="1457"/>
                    </a:lnTo>
                    <a:lnTo>
                      <a:pt x="493" y="1476"/>
                    </a:lnTo>
                    <a:lnTo>
                      <a:pt x="531" y="1544"/>
                    </a:lnTo>
                    <a:lnTo>
                      <a:pt x="550" y="1688"/>
                    </a:lnTo>
                    <a:lnTo>
                      <a:pt x="531" y="1774"/>
                    </a:lnTo>
                    <a:lnTo>
                      <a:pt x="502" y="1774"/>
                    </a:lnTo>
                    <a:lnTo>
                      <a:pt x="437" y="1745"/>
                    </a:lnTo>
                    <a:lnTo>
                      <a:pt x="437" y="1688"/>
                    </a:lnTo>
                    <a:lnTo>
                      <a:pt x="341" y="1716"/>
                    </a:lnTo>
                    <a:lnTo>
                      <a:pt x="341" y="1640"/>
                    </a:lnTo>
                    <a:lnTo>
                      <a:pt x="313" y="1620"/>
                    </a:lnTo>
                    <a:lnTo>
                      <a:pt x="237" y="1640"/>
                    </a:lnTo>
                    <a:lnTo>
                      <a:pt x="189" y="1592"/>
                    </a:lnTo>
                    <a:lnTo>
                      <a:pt x="162" y="1668"/>
                    </a:lnTo>
                    <a:lnTo>
                      <a:pt x="143" y="1668"/>
                    </a:lnTo>
                    <a:lnTo>
                      <a:pt x="67" y="1640"/>
                    </a:lnTo>
                    <a:lnTo>
                      <a:pt x="10" y="1592"/>
                    </a:lnTo>
                    <a:lnTo>
                      <a:pt x="29" y="767"/>
                    </a:lnTo>
                    <a:lnTo>
                      <a:pt x="0" y="767"/>
                    </a:lnTo>
                    <a:lnTo>
                      <a:pt x="0" y="518"/>
                    </a:lnTo>
                    <a:lnTo>
                      <a:pt x="29" y="518"/>
                    </a:lnTo>
                    <a:lnTo>
                      <a:pt x="29" y="0"/>
                    </a:lnTo>
                    <a:lnTo>
                      <a:pt x="701"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82" name="Group 92"/>
              <p:cNvGrpSpPr>
                <a:grpSpLocks/>
              </p:cNvGrpSpPr>
              <p:nvPr/>
            </p:nvGrpSpPr>
            <p:grpSpPr bwMode="auto">
              <a:xfrm>
                <a:off x="4528" y="1094"/>
                <a:ext cx="397" cy="886"/>
                <a:chOff x="4528" y="1094"/>
                <a:chExt cx="397" cy="886"/>
              </a:xfrm>
              <a:grpFill/>
            </p:grpSpPr>
            <p:sp>
              <p:nvSpPr>
                <p:cNvPr id="3165" name="Freeform 93"/>
                <p:cNvSpPr>
                  <a:spLocks/>
                </p:cNvSpPr>
                <p:nvPr/>
              </p:nvSpPr>
              <p:spPr bwMode="auto">
                <a:xfrm>
                  <a:off x="4528" y="1094"/>
                  <a:ext cx="397" cy="886"/>
                </a:xfrm>
                <a:custGeom>
                  <a:avLst/>
                  <a:gdLst/>
                  <a:ahLst/>
                  <a:cxnLst>
                    <a:cxn ang="0">
                      <a:pos x="701" y="0"/>
                    </a:cxn>
                    <a:cxn ang="0">
                      <a:pos x="691" y="0"/>
                    </a:cxn>
                    <a:cxn ang="0">
                      <a:pos x="672" y="38"/>
                    </a:cxn>
                    <a:cxn ang="0">
                      <a:pos x="701" y="134"/>
                    </a:cxn>
                    <a:cxn ang="0">
                      <a:pos x="691" y="182"/>
                    </a:cxn>
                    <a:cxn ang="0">
                      <a:pos x="758" y="317"/>
                    </a:cxn>
                    <a:cxn ang="0">
                      <a:pos x="786" y="317"/>
                    </a:cxn>
                    <a:cxn ang="0">
                      <a:pos x="796" y="538"/>
                    </a:cxn>
                    <a:cxn ang="0">
                      <a:pos x="758" y="730"/>
                    </a:cxn>
                    <a:cxn ang="0">
                      <a:pos x="720" y="730"/>
                    </a:cxn>
                    <a:cxn ang="0">
                      <a:pos x="691" y="815"/>
                    </a:cxn>
                    <a:cxn ang="0">
                      <a:pos x="720" y="1045"/>
                    </a:cxn>
                    <a:cxn ang="0">
                      <a:pos x="767" y="1113"/>
                    </a:cxn>
                    <a:cxn ang="0">
                      <a:pos x="701" y="1189"/>
                    </a:cxn>
                    <a:cxn ang="0">
                      <a:pos x="701" y="1295"/>
                    </a:cxn>
                    <a:cxn ang="0">
                      <a:pos x="645" y="1314"/>
                    </a:cxn>
                    <a:cxn ang="0">
                      <a:pos x="672" y="1390"/>
                    </a:cxn>
                    <a:cxn ang="0">
                      <a:pos x="664" y="1438"/>
                    </a:cxn>
                    <a:cxn ang="0">
                      <a:pos x="626" y="1438"/>
                    </a:cxn>
                    <a:cxn ang="0">
                      <a:pos x="626" y="1457"/>
                    </a:cxn>
                    <a:cxn ang="0">
                      <a:pos x="531" y="1457"/>
                    </a:cxn>
                    <a:cxn ang="0">
                      <a:pos x="493" y="1476"/>
                    </a:cxn>
                    <a:cxn ang="0">
                      <a:pos x="531" y="1544"/>
                    </a:cxn>
                    <a:cxn ang="0">
                      <a:pos x="550" y="1688"/>
                    </a:cxn>
                    <a:cxn ang="0">
                      <a:pos x="531" y="1774"/>
                    </a:cxn>
                    <a:cxn ang="0">
                      <a:pos x="502" y="1774"/>
                    </a:cxn>
                    <a:cxn ang="0">
                      <a:pos x="437" y="1745"/>
                    </a:cxn>
                    <a:cxn ang="0">
                      <a:pos x="437" y="1688"/>
                    </a:cxn>
                    <a:cxn ang="0">
                      <a:pos x="341" y="1716"/>
                    </a:cxn>
                    <a:cxn ang="0">
                      <a:pos x="341" y="1640"/>
                    </a:cxn>
                    <a:cxn ang="0">
                      <a:pos x="313" y="1620"/>
                    </a:cxn>
                    <a:cxn ang="0">
                      <a:pos x="237" y="1640"/>
                    </a:cxn>
                    <a:cxn ang="0">
                      <a:pos x="189" y="1592"/>
                    </a:cxn>
                    <a:cxn ang="0">
                      <a:pos x="162" y="1668"/>
                    </a:cxn>
                    <a:cxn ang="0">
                      <a:pos x="143" y="1668"/>
                    </a:cxn>
                    <a:cxn ang="0">
                      <a:pos x="67" y="1640"/>
                    </a:cxn>
                    <a:cxn ang="0">
                      <a:pos x="10" y="1592"/>
                    </a:cxn>
                    <a:cxn ang="0">
                      <a:pos x="29" y="767"/>
                    </a:cxn>
                    <a:cxn ang="0">
                      <a:pos x="0" y="767"/>
                    </a:cxn>
                    <a:cxn ang="0">
                      <a:pos x="0" y="518"/>
                    </a:cxn>
                    <a:cxn ang="0">
                      <a:pos x="29" y="518"/>
                    </a:cxn>
                    <a:cxn ang="0">
                      <a:pos x="29" y="0"/>
                    </a:cxn>
                    <a:cxn ang="0">
                      <a:pos x="701" y="0"/>
                    </a:cxn>
                  </a:cxnLst>
                  <a:rect l="0" t="0" r="r" b="b"/>
                  <a:pathLst>
                    <a:path w="796" h="1774">
                      <a:moveTo>
                        <a:pt x="701" y="0"/>
                      </a:moveTo>
                      <a:lnTo>
                        <a:pt x="691" y="0"/>
                      </a:lnTo>
                      <a:lnTo>
                        <a:pt x="672" y="38"/>
                      </a:lnTo>
                      <a:lnTo>
                        <a:pt x="701" y="134"/>
                      </a:lnTo>
                      <a:lnTo>
                        <a:pt x="691" y="182"/>
                      </a:lnTo>
                      <a:lnTo>
                        <a:pt x="758" y="317"/>
                      </a:lnTo>
                      <a:lnTo>
                        <a:pt x="786" y="317"/>
                      </a:lnTo>
                      <a:lnTo>
                        <a:pt x="796" y="538"/>
                      </a:lnTo>
                      <a:lnTo>
                        <a:pt x="758" y="730"/>
                      </a:lnTo>
                      <a:lnTo>
                        <a:pt x="720" y="730"/>
                      </a:lnTo>
                      <a:lnTo>
                        <a:pt x="691" y="815"/>
                      </a:lnTo>
                      <a:lnTo>
                        <a:pt x="720" y="1045"/>
                      </a:lnTo>
                      <a:lnTo>
                        <a:pt x="767" y="1113"/>
                      </a:lnTo>
                      <a:lnTo>
                        <a:pt x="701" y="1189"/>
                      </a:lnTo>
                      <a:lnTo>
                        <a:pt x="701" y="1295"/>
                      </a:lnTo>
                      <a:lnTo>
                        <a:pt x="645" y="1314"/>
                      </a:lnTo>
                      <a:lnTo>
                        <a:pt x="672" y="1390"/>
                      </a:lnTo>
                      <a:lnTo>
                        <a:pt x="664" y="1438"/>
                      </a:lnTo>
                      <a:lnTo>
                        <a:pt x="626" y="1438"/>
                      </a:lnTo>
                      <a:lnTo>
                        <a:pt x="626" y="1457"/>
                      </a:lnTo>
                      <a:lnTo>
                        <a:pt x="531" y="1457"/>
                      </a:lnTo>
                      <a:lnTo>
                        <a:pt x="493" y="1476"/>
                      </a:lnTo>
                      <a:lnTo>
                        <a:pt x="531" y="1544"/>
                      </a:lnTo>
                      <a:lnTo>
                        <a:pt x="550" y="1688"/>
                      </a:lnTo>
                      <a:lnTo>
                        <a:pt x="531" y="1774"/>
                      </a:lnTo>
                      <a:lnTo>
                        <a:pt x="502" y="1774"/>
                      </a:lnTo>
                      <a:lnTo>
                        <a:pt x="437" y="1745"/>
                      </a:lnTo>
                      <a:lnTo>
                        <a:pt x="437" y="1688"/>
                      </a:lnTo>
                      <a:lnTo>
                        <a:pt x="341" y="1716"/>
                      </a:lnTo>
                      <a:lnTo>
                        <a:pt x="341" y="1640"/>
                      </a:lnTo>
                      <a:lnTo>
                        <a:pt x="313" y="1620"/>
                      </a:lnTo>
                      <a:lnTo>
                        <a:pt x="237" y="1640"/>
                      </a:lnTo>
                      <a:lnTo>
                        <a:pt x="189" y="1592"/>
                      </a:lnTo>
                      <a:lnTo>
                        <a:pt x="162" y="1668"/>
                      </a:lnTo>
                      <a:lnTo>
                        <a:pt x="143" y="1668"/>
                      </a:lnTo>
                      <a:lnTo>
                        <a:pt x="67" y="1640"/>
                      </a:lnTo>
                      <a:lnTo>
                        <a:pt x="10" y="1592"/>
                      </a:lnTo>
                      <a:lnTo>
                        <a:pt x="29" y="767"/>
                      </a:lnTo>
                      <a:lnTo>
                        <a:pt x="0" y="767"/>
                      </a:lnTo>
                      <a:lnTo>
                        <a:pt x="0" y="518"/>
                      </a:lnTo>
                      <a:lnTo>
                        <a:pt x="29" y="518"/>
                      </a:lnTo>
                      <a:lnTo>
                        <a:pt x="29" y="0"/>
                      </a:lnTo>
                      <a:lnTo>
                        <a:pt x="701"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66" name="Freeform 94"/>
                <p:cNvSpPr>
                  <a:spLocks/>
                </p:cNvSpPr>
                <p:nvPr/>
              </p:nvSpPr>
              <p:spPr bwMode="auto">
                <a:xfrm>
                  <a:off x="4528" y="1094"/>
                  <a:ext cx="397" cy="886"/>
                </a:xfrm>
                <a:custGeom>
                  <a:avLst/>
                  <a:gdLst/>
                  <a:ahLst/>
                  <a:cxnLst>
                    <a:cxn ang="0">
                      <a:pos x="701" y="0"/>
                    </a:cxn>
                    <a:cxn ang="0">
                      <a:pos x="691" y="0"/>
                    </a:cxn>
                    <a:cxn ang="0">
                      <a:pos x="672" y="38"/>
                    </a:cxn>
                    <a:cxn ang="0">
                      <a:pos x="701" y="134"/>
                    </a:cxn>
                    <a:cxn ang="0">
                      <a:pos x="691" y="182"/>
                    </a:cxn>
                    <a:cxn ang="0">
                      <a:pos x="758" y="317"/>
                    </a:cxn>
                    <a:cxn ang="0">
                      <a:pos x="786" y="317"/>
                    </a:cxn>
                    <a:cxn ang="0">
                      <a:pos x="796" y="538"/>
                    </a:cxn>
                    <a:cxn ang="0">
                      <a:pos x="758" y="730"/>
                    </a:cxn>
                    <a:cxn ang="0">
                      <a:pos x="720" y="730"/>
                    </a:cxn>
                    <a:cxn ang="0">
                      <a:pos x="691" y="815"/>
                    </a:cxn>
                    <a:cxn ang="0">
                      <a:pos x="720" y="1045"/>
                    </a:cxn>
                    <a:cxn ang="0">
                      <a:pos x="767" y="1113"/>
                    </a:cxn>
                    <a:cxn ang="0">
                      <a:pos x="701" y="1189"/>
                    </a:cxn>
                    <a:cxn ang="0">
                      <a:pos x="701" y="1295"/>
                    </a:cxn>
                    <a:cxn ang="0">
                      <a:pos x="645" y="1314"/>
                    </a:cxn>
                    <a:cxn ang="0">
                      <a:pos x="672" y="1390"/>
                    </a:cxn>
                    <a:cxn ang="0">
                      <a:pos x="664" y="1438"/>
                    </a:cxn>
                    <a:cxn ang="0">
                      <a:pos x="626" y="1438"/>
                    </a:cxn>
                    <a:cxn ang="0">
                      <a:pos x="626" y="1457"/>
                    </a:cxn>
                    <a:cxn ang="0">
                      <a:pos x="531" y="1457"/>
                    </a:cxn>
                    <a:cxn ang="0">
                      <a:pos x="493" y="1476"/>
                    </a:cxn>
                    <a:cxn ang="0">
                      <a:pos x="531" y="1544"/>
                    </a:cxn>
                    <a:cxn ang="0">
                      <a:pos x="550" y="1688"/>
                    </a:cxn>
                    <a:cxn ang="0">
                      <a:pos x="531" y="1774"/>
                    </a:cxn>
                    <a:cxn ang="0">
                      <a:pos x="502" y="1774"/>
                    </a:cxn>
                    <a:cxn ang="0">
                      <a:pos x="437" y="1745"/>
                    </a:cxn>
                    <a:cxn ang="0">
                      <a:pos x="437" y="1688"/>
                    </a:cxn>
                    <a:cxn ang="0">
                      <a:pos x="341" y="1716"/>
                    </a:cxn>
                    <a:cxn ang="0">
                      <a:pos x="341" y="1640"/>
                    </a:cxn>
                    <a:cxn ang="0">
                      <a:pos x="313" y="1620"/>
                    </a:cxn>
                    <a:cxn ang="0">
                      <a:pos x="237" y="1640"/>
                    </a:cxn>
                    <a:cxn ang="0">
                      <a:pos x="189" y="1592"/>
                    </a:cxn>
                    <a:cxn ang="0">
                      <a:pos x="162" y="1668"/>
                    </a:cxn>
                    <a:cxn ang="0">
                      <a:pos x="143" y="1668"/>
                    </a:cxn>
                    <a:cxn ang="0">
                      <a:pos x="67" y="1640"/>
                    </a:cxn>
                    <a:cxn ang="0">
                      <a:pos x="10" y="1592"/>
                    </a:cxn>
                    <a:cxn ang="0">
                      <a:pos x="29" y="767"/>
                    </a:cxn>
                    <a:cxn ang="0">
                      <a:pos x="0" y="767"/>
                    </a:cxn>
                    <a:cxn ang="0">
                      <a:pos x="0" y="518"/>
                    </a:cxn>
                    <a:cxn ang="0">
                      <a:pos x="29" y="518"/>
                    </a:cxn>
                    <a:cxn ang="0">
                      <a:pos x="29" y="0"/>
                    </a:cxn>
                    <a:cxn ang="0">
                      <a:pos x="701" y="0"/>
                    </a:cxn>
                  </a:cxnLst>
                  <a:rect l="0" t="0" r="r" b="b"/>
                  <a:pathLst>
                    <a:path w="796" h="1774">
                      <a:moveTo>
                        <a:pt x="701" y="0"/>
                      </a:moveTo>
                      <a:lnTo>
                        <a:pt x="691" y="0"/>
                      </a:lnTo>
                      <a:lnTo>
                        <a:pt x="672" y="38"/>
                      </a:lnTo>
                      <a:lnTo>
                        <a:pt x="701" y="134"/>
                      </a:lnTo>
                      <a:lnTo>
                        <a:pt x="691" y="182"/>
                      </a:lnTo>
                      <a:lnTo>
                        <a:pt x="758" y="317"/>
                      </a:lnTo>
                      <a:lnTo>
                        <a:pt x="786" y="317"/>
                      </a:lnTo>
                      <a:lnTo>
                        <a:pt x="796" y="538"/>
                      </a:lnTo>
                      <a:lnTo>
                        <a:pt x="758" y="730"/>
                      </a:lnTo>
                      <a:lnTo>
                        <a:pt x="720" y="730"/>
                      </a:lnTo>
                      <a:lnTo>
                        <a:pt x="691" y="815"/>
                      </a:lnTo>
                      <a:lnTo>
                        <a:pt x="720" y="1045"/>
                      </a:lnTo>
                      <a:lnTo>
                        <a:pt x="767" y="1113"/>
                      </a:lnTo>
                      <a:lnTo>
                        <a:pt x="701" y="1189"/>
                      </a:lnTo>
                      <a:lnTo>
                        <a:pt x="701" y="1295"/>
                      </a:lnTo>
                      <a:lnTo>
                        <a:pt x="645" y="1314"/>
                      </a:lnTo>
                      <a:lnTo>
                        <a:pt x="672" y="1390"/>
                      </a:lnTo>
                      <a:lnTo>
                        <a:pt x="664" y="1438"/>
                      </a:lnTo>
                      <a:lnTo>
                        <a:pt x="626" y="1438"/>
                      </a:lnTo>
                      <a:lnTo>
                        <a:pt x="626" y="1457"/>
                      </a:lnTo>
                      <a:lnTo>
                        <a:pt x="531" y="1457"/>
                      </a:lnTo>
                      <a:lnTo>
                        <a:pt x="493" y="1476"/>
                      </a:lnTo>
                      <a:lnTo>
                        <a:pt x="531" y="1544"/>
                      </a:lnTo>
                      <a:lnTo>
                        <a:pt x="550" y="1688"/>
                      </a:lnTo>
                      <a:lnTo>
                        <a:pt x="531" y="1774"/>
                      </a:lnTo>
                      <a:lnTo>
                        <a:pt x="502" y="1774"/>
                      </a:lnTo>
                      <a:lnTo>
                        <a:pt x="437" y="1745"/>
                      </a:lnTo>
                      <a:lnTo>
                        <a:pt x="437" y="1688"/>
                      </a:lnTo>
                      <a:lnTo>
                        <a:pt x="341" y="1716"/>
                      </a:lnTo>
                      <a:lnTo>
                        <a:pt x="341" y="1640"/>
                      </a:lnTo>
                      <a:lnTo>
                        <a:pt x="313" y="1620"/>
                      </a:lnTo>
                      <a:lnTo>
                        <a:pt x="237" y="1640"/>
                      </a:lnTo>
                      <a:lnTo>
                        <a:pt x="189" y="1592"/>
                      </a:lnTo>
                      <a:lnTo>
                        <a:pt x="162" y="1668"/>
                      </a:lnTo>
                      <a:lnTo>
                        <a:pt x="143" y="1668"/>
                      </a:lnTo>
                      <a:lnTo>
                        <a:pt x="67" y="1640"/>
                      </a:lnTo>
                      <a:lnTo>
                        <a:pt x="10" y="1592"/>
                      </a:lnTo>
                      <a:lnTo>
                        <a:pt x="29" y="767"/>
                      </a:lnTo>
                      <a:lnTo>
                        <a:pt x="0" y="767"/>
                      </a:lnTo>
                      <a:lnTo>
                        <a:pt x="0" y="518"/>
                      </a:lnTo>
                      <a:lnTo>
                        <a:pt x="29" y="518"/>
                      </a:lnTo>
                      <a:lnTo>
                        <a:pt x="29" y="0"/>
                      </a:lnTo>
                      <a:lnTo>
                        <a:pt x="701"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83" name="Group 95"/>
            <p:cNvGrpSpPr>
              <a:grpSpLocks/>
            </p:cNvGrpSpPr>
            <p:nvPr/>
          </p:nvGrpSpPr>
          <p:grpSpPr bwMode="auto">
            <a:xfrm>
              <a:off x="6654798" y="2740025"/>
              <a:ext cx="1314450" cy="1184275"/>
              <a:chOff x="4476" y="1889"/>
              <a:chExt cx="600" cy="527"/>
            </a:xfrm>
            <a:solidFill>
              <a:schemeClr val="accent1">
                <a:lumMod val="20000"/>
                <a:lumOff val="80000"/>
              </a:schemeClr>
            </a:solidFill>
          </p:grpSpPr>
          <p:sp>
            <p:nvSpPr>
              <p:cNvPr id="3168" name="Freeform 96"/>
              <p:cNvSpPr>
                <a:spLocks/>
              </p:cNvSpPr>
              <p:nvPr/>
            </p:nvSpPr>
            <p:spPr bwMode="auto">
              <a:xfrm>
                <a:off x="4476" y="1889"/>
                <a:ext cx="600" cy="527"/>
              </a:xfrm>
              <a:custGeom>
                <a:avLst/>
                <a:gdLst/>
                <a:ahLst/>
                <a:cxnLst>
                  <a:cxn ang="0">
                    <a:pos x="0" y="1055"/>
                  </a:cxn>
                  <a:cxn ang="0">
                    <a:pos x="0" y="0"/>
                  </a:cxn>
                  <a:cxn ang="0">
                    <a:pos x="113" y="0"/>
                  </a:cxn>
                  <a:cxn ang="0">
                    <a:pos x="170" y="48"/>
                  </a:cxn>
                  <a:cxn ang="0">
                    <a:pos x="246" y="77"/>
                  </a:cxn>
                  <a:cxn ang="0">
                    <a:pos x="265" y="77"/>
                  </a:cxn>
                  <a:cxn ang="0">
                    <a:pos x="292" y="0"/>
                  </a:cxn>
                  <a:cxn ang="0">
                    <a:pos x="340" y="48"/>
                  </a:cxn>
                  <a:cxn ang="0">
                    <a:pos x="416" y="29"/>
                  </a:cxn>
                  <a:cxn ang="0">
                    <a:pos x="444" y="48"/>
                  </a:cxn>
                  <a:cxn ang="0">
                    <a:pos x="444" y="125"/>
                  </a:cxn>
                  <a:cxn ang="0">
                    <a:pos x="538" y="96"/>
                  </a:cxn>
                  <a:cxn ang="0">
                    <a:pos x="538" y="154"/>
                  </a:cxn>
                  <a:cxn ang="0">
                    <a:pos x="605" y="182"/>
                  </a:cxn>
                  <a:cxn ang="0">
                    <a:pos x="633" y="182"/>
                  </a:cxn>
                  <a:cxn ang="0">
                    <a:pos x="652" y="96"/>
                  </a:cxn>
                  <a:cxn ang="0">
                    <a:pos x="746" y="0"/>
                  </a:cxn>
                  <a:cxn ang="0">
                    <a:pos x="794" y="0"/>
                  </a:cxn>
                  <a:cxn ang="0">
                    <a:pos x="954" y="230"/>
                  </a:cxn>
                  <a:cxn ang="0">
                    <a:pos x="1002" y="230"/>
                  </a:cxn>
                  <a:cxn ang="0">
                    <a:pos x="1021" y="182"/>
                  </a:cxn>
                  <a:cxn ang="0">
                    <a:pos x="1078" y="182"/>
                  </a:cxn>
                  <a:cxn ang="0">
                    <a:pos x="1135" y="154"/>
                  </a:cxn>
                  <a:cxn ang="0">
                    <a:pos x="1200" y="182"/>
                  </a:cxn>
                  <a:cxn ang="0">
                    <a:pos x="1200" y="1055"/>
                  </a:cxn>
                  <a:cxn ang="0">
                    <a:pos x="1059" y="1055"/>
                  </a:cxn>
                  <a:cxn ang="0">
                    <a:pos x="0" y="1055"/>
                  </a:cxn>
                </a:cxnLst>
                <a:rect l="0" t="0" r="r" b="b"/>
                <a:pathLst>
                  <a:path w="1200" h="1055">
                    <a:moveTo>
                      <a:pt x="0" y="1055"/>
                    </a:moveTo>
                    <a:lnTo>
                      <a:pt x="0" y="0"/>
                    </a:lnTo>
                    <a:lnTo>
                      <a:pt x="113" y="0"/>
                    </a:lnTo>
                    <a:lnTo>
                      <a:pt x="170" y="48"/>
                    </a:lnTo>
                    <a:lnTo>
                      <a:pt x="246" y="77"/>
                    </a:lnTo>
                    <a:lnTo>
                      <a:pt x="265" y="77"/>
                    </a:lnTo>
                    <a:lnTo>
                      <a:pt x="292" y="0"/>
                    </a:lnTo>
                    <a:lnTo>
                      <a:pt x="340" y="48"/>
                    </a:lnTo>
                    <a:lnTo>
                      <a:pt x="416" y="29"/>
                    </a:lnTo>
                    <a:lnTo>
                      <a:pt x="444" y="48"/>
                    </a:lnTo>
                    <a:lnTo>
                      <a:pt x="444" y="125"/>
                    </a:lnTo>
                    <a:lnTo>
                      <a:pt x="538" y="96"/>
                    </a:lnTo>
                    <a:lnTo>
                      <a:pt x="538" y="154"/>
                    </a:lnTo>
                    <a:lnTo>
                      <a:pt x="605" y="182"/>
                    </a:lnTo>
                    <a:lnTo>
                      <a:pt x="633" y="182"/>
                    </a:lnTo>
                    <a:lnTo>
                      <a:pt x="652" y="96"/>
                    </a:lnTo>
                    <a:lnTo>
                      <a:pt x="746" y="0"/>
                    </a:lnTo>
                    <a:lnTo>
                      <a:pt x="794" y="0"/>
                    </a:lnTo>
                    <a:lnTo>
                      <a:pt x="954" y="230"/>
                    </a:lnTo>
                    <a:lnTo>
                      <a:pt x="1002" y="230"/>
                    </a:lnTo>
                    <a:lnTo>
                      <a:pt x="1021" y="182"/>
                    </a:lnTo>
                    <a:lnTo>
                      <a:pt x="1078" y="182"/>
                    </a:lnTo>
                    <a:lnTo>
                      <a:pt x="1135" y="154"/>
                    </a:lnTo>
                    <a:lnTo>
                      <a:pt x="1200" y="182"/>
                    </a:lnTo>
                    <a:lnTo>
                      <a:pt x="1200" y="1055"/>
                    </a:lnTo>
                    <a:lnTo>
                      <a:pt x="1059" y="1055"/>
                    </a:lnTo>
                    <a:lnTo>
                      <a:pt x="0" y="105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84" name="Group 97"/>
              <p:cNvGrpSpPr>
                <a:grpSpLocks/>
              </p:cNvGrpSpPr>
              <p:nvPr/>
            </p:nvGrpSpPr>
            <p:grpSpPr bwMode="auto">
              <a:xfrm>
                <a:off x="4476" y="1889"/>
                <a:ext cx="600" cy="527"/>
                <a:chOff x="4476" y="1889"/>
                <a:chExt cx="600" cy="527"/>
              </a:xfrm>
              <a:grpFill/>
            </p:grpSpPr>
            <p:sp>
              <p:nvSpPr>
                <p:cNvPr id="3170" name="Freeform 98"/>
                <p:cNvSpPr>
                  <a:spLocks/>
                </p:cNvSpPr>
                <p:nvPr/>
              </p:nvSpPr>
              <p:spPr bwMode="auto">
                <a:xfrm>
                  <a:off x="4476" y="1889"/>
                  <a:ext cx="600" cy="527"/>
                </a:xfrm>
                <a:custGeom>
                  <a:avLst/>
                  <a:gdLst/>
                  <a:ahLst/>
                  <a:cxnLst>
                    <a:cxn ang="0">
                      <a:pos x="0" y="1055"/>
                    </a:cxn>
                    <a:cxn ang="0">
                      <a:pos x="0" y="0"/>
                    </a:cxn>
                    <a:cxn ang="0">
                      <a:pos x="113" y="0"/>
                    </a:cxn>
                    <a:cxn ang="0">
                      <a:pos x="170" y="48"/>
                    </a:cxn>
                    <a:cxn ang="0">
                      <a:pos x="246" y="77"/>
                    </a:cxn>
                    <a:cxn ang="0">
                      <a:pos x="265" y="77"/>
                    </a:cxn>
                    <a:cxn ang="0">
                      <a:pos x="292" y="0"/>
                    </a:cxn>
                    <a:cxn ang="0">
                      <a:pos x="340" y="48"/>
                    </a:cxn>
                    <a:cxn ang="0">
                      <a:pos x="416" y="29"/>
                    </a:cxn>
                    <a:cxn ang="0">
                      <a:pos x="444" y="48"/>
                    </a:cxn>
                    <a:cxn ang="0">
                      <a:pos x="444" y="125"/>
                    </a:cxn>
                    <a:cxn ang="0">
                      <a:pos x="538" y="96"/>
                    </a:cxn>
                    <a:cxn ang="0">
                      <a:pos x="538" y="154"/>
                    </a:cxn>
                    <a:cxn ang="0">
                      <a:pos x="605" y="182"/>
                    </a:cxn>
                    <a:cxn ang="0">
                      <a:pos x="633" y="182"/>
                    </a:cxn>
                    <a:cxn ang="0">
                      <a:pos x="652" y="96"/>
                    </a:cxn>
                    <a:cxn ang="0">
                      <a:pos x="746" y="0"/>
                    </a:cxn>
                    <a:cxn ang="0">
                      <a:pos x="794" y="0"/>
                    </a:cxn>
                    <a:cxn ang="0">
                      <a:pos x="954" y="230"/>
                    </a:cxn>
                    <a:cxn ang="0">
                      <a:pos x="1002" y="230"/>
                    </a:cxn>
                    <a:cxn ang="0">
                      <a:pos x="1021" y="182"/>
                    </a:cxn>
                    <a:cxn ang="0">
                      <a:pos x="1078" y="182"/>
                    </a:cxn>
                    <a:cxn ang="0">
                      <a:pos x="1135" y="154"/>
                    </a:cxn>
                    <a:cxn ang="0">
                      <a:pos x="1200" y="182"/>
                    </a:cxn>
                    <a:cxn ang="0">
                      <a:pos x="1200" y="1055"/>
                    </a:cxn>
                    <a:cxn ang="0">
                      <a:pos x="1059" y="1055"/>
                    </a:cxn>
                    <a:cxn ang="0">
                      <a:pos x="0" y="1055"/>
                    </a:cxn>
                  </a:cxnLst>
                  <a:rect l="0" t="0" r="r" b="b"/>
                  <a:pathLst>
                    <a:path w="1200" h="1055">
                      <a:moveTo>
                        <a:pt x="0" y="1055"/>
                      </a:moveTo>
                      <a:lnTo>
                        <a:pt x="0" y="0"/>
                      </a:lnTo>
                      <a:lnTo>
                        <a:pt x="113" y="0"/>
                      </a:lnTo>
                      <a:lnTo>
                        <a:pt x="170" y="48"/>
                      </a:lnTo>
                      <a:lnTo>
                        <a:pt x="246" y="77"/>
                      </a:lnTo>
                      <a:lnTo>
                        <a:pt x="265" y="77"/>
                      </a:lnTo>
                      <a:lnTo>
                        <a:pt x="292" y="0"/>
                      </a:lnTo>
                      <a:lnTo>
                        <a:pt x="340" y="48"/>
                      </a:lnTo>
                      <a:lnTo>
                        <a:pt x="416" y="29"/>
                      </a:lnTo>
                      <a:lnTo>
                        <a:pt x="444" y="48"/>
                      </a:lnTo>
                      <a:lnTo>
                        <a:pt x="444" y="125"/>
                      </a:lnTo>
                      <a:lnTo>
                        <a:pt x="538" y="96"/>
                      </a:lnTo>
                      <a:lnTo>
                        <a:pt x="538" y="154"/>
                      </a:lnTo>
                      <a:lnTo>
                        <a:pt x="605" y="182"/>
                      </a:lnTo>
                      <a:lnTo>
                        <a:pt x="633" y="182"/>
                      </a:lnTo>
                      <a:lnTo>
                        <a:pt x="652" y="96"/>
                      </a:lnTo>
                      <a:lnTo>
                        <a:pt x="746" y="0"/>
                      </a:lnTo>
                      <a:lnTo>
                        <a:pt x="794" y="0"/>
                      </a:lnTo>
                      <a:lnTo>
                        <a:pt x="954" y="230"/>
                      </a:lnTo>
                      <a:lnTo>
                        <a:pt x="1002" y="230"/>
                      </a:lnTo>
                      <a:lnTo>
                        <a:pt x="1021" y="182"/>
                      </a:lnTo>
                      <a:lnTo>
                        <a:pt x="1078" y="182"/>
                      </a:lnTo>
                      <a:lnTo>
                        <a:pt x="1135" y="154"/>
                      </a:lnTo>
                      <a:lnTo>
                        <a:pt x="1200" y="182"/>
                      </a:lnTo>
                      <a:lnTo>
                        <a:pt x="1200" y="1055"/>
                      </a:lnTo>
                      <a:lnTo>
                        <a:pt x="1059" y="1055"/>
                      </a:lnTo>
                      <a:lnTo>
                        <a:pt x="0" y="105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71" name="Freeform 99"/>
                <p:cNvSpPr>
                  <a:spLocks/>
                </p:cNvSpPr>
                <p:nvPr/>
              </p:nvSpPr>
              <p:spPr bwMode="auto">
                <a:xfrm>
                  <a:off x="4476" y="1889"/>
                  <a:ext cx="600" cy="527"/>
                </a:xfrm>
                <a:custGeom>
                  <a:avLst/>
                  <a:gdLst/>
                  <a:ahLst/>
                  <a:cxnLst>
                    <a:cxn ang="0">
                      <a:pos x="0" y="1055"/>
                    </a:cxn>
                    <a:cxn ang="0">
                      <a:pos x="0" y="0"/>
                    </a:cxn>
                    <a:cxn ang="0">
                      <a:pos x="113" y="0"/>
                    </a:cxn>
                    <a:cxn ang="0">
                      <a:pos x="170" y="48"/>
                    </a:cxn>
                    <a:cxn ang="0">
                      <a:pos x="246" y="77"/>
                    </a:cxn>
                    <a:cxn ang="0">
                      <a:pos x="265" y="77"/>
                    </a:cxn>
                    <a:cxn ang="0">
                      <a:pos x="292" y="0"/>
                    </a:cxn>
                    <a:cxn ang="0">
                      <a:pos x="340" y="48"/>
                    </a:cxn>
                    <a:cxn ang="0">
                      <a:pos x="416" y="29"/>
                    </a:cxn>
                    <a:cxn ang="0">
                      <a:pos x="444" y="48"/>
                    </a:cxn>
                    <a:cxn ang="0">
                      <a:pos x="444" y="125"/>
                    </a:cxn>
                    <a:cxn ang="0">
                      <a:pos x="538" y="96"/>
                    </a:cxn>
                    <a:cxn ang="0">
                      <a:pos x="538" y="154"/>
                    </a:cxn>
                    <a:cxn ang="0">
                      <a:pos x="605" y="182"/>
                    </a:cxn>
                    <a:cxn ang="0">
                      <a:pos x="633" y="182"/>
                    </a:cxn>
                    <a:cxn ang="0">
                      <a:pos x="652" y="96"/>
                    </a:cxn>
                    <a:cxn ang="0">
                      <a:pos x="746" y="0"/>
                    </a:cxn>
                    <a:cxn ang="0">
                      <a:pos x="794" y="0"/>
                    </a:cxn>
                    <a:cxn ang="0">
                      <a:pos x="954" y="230"/>
                    </a:cxn>
                    <a:cxn ang="0">
                      <a:pos x="1002" y="230"/>
                    </a:cxn>
                    <a:cxn ang="0">
                      <a:pos x="1021" y="182"/>
                    </a:cxn>
                    <a:cxn ang="0">
                      <a:pos x="1078" y="182"/>
                    </a:cxn>
                    <a:cxn ang="0">
                      <a:pos x="1135" y="154"/>
                    </a:cxn>
                    <a:cxn ang="0">
                      <a:pos x="1200" y="182"/>
                    </a:cxn>
                    <a:cxn ang="0">
                      <a:pos x="1200" y="1055"/>
                    </a:cxn>
                    <a:cxn ang="0">
                      <a:pos x="1059" y="1055"/>
                    </a:cxn>
                    <a:cxn ang="0">
                      <a:pos x="0" y="1055"/>
                    </a:cxn>
                  </a:cxnLst>
                  <a:rect l="0" t="0" r="r" b="b"/>
                  <a:pathLst>
                    <a:path w="1200" h="1055">
                      <a:moveTo>
                        <a:pt x="0" y="1055"/>
                      </a:moveTo>
                      <a:lnTo>
                        <a:pt x="0" y="0"/>
                      </a:lnTo>
                      <a:lnTo>
                        <a:pt x="113" y="0"/>
                      </a:lnTo>
                      <a:lnTo>
                        <a:pt x="170" y="48"/>
                      </a:lnTo>
                      <a:lnTo>
                        <a:pt x="246" y="77"/>
                      </a:lnTo>
                      <a:lnTo>
                        <a:pt x="265" y="77"/>
                      </a:lnTo>
                      <a:lnTo>
                        <a:pt x="292" y="0"/>
                      </a:lnTo>
                      <a:lnTo>
                        <a:pt x="340" y="48"/>
                      </a:lnTo>
                      <a:lnTo>
                        <a:pt x="416" y="29"/>
                      </a:lnTo>
                      <a:lnTo>
                        <a:pt x="444" y="48"/>
                      </a:lnTo>
                      <a:lnTo>
                        <a:pt x="444" y="125"/>
                      </a:lnTo>
                      <a:lnTo>
                        <a:pt x="538" y="96"/>
                      </a:lnTo>
                      <a:lnTo>
                        <a:pt x="538" y="154"/>
                      </a:lnTo>
                      <a:lnTo>
                        <a:pt x="605" y="182"/>
                      </a:lnTo>
                      <a:lnTo>
                        <a:pt x="633" y="182"/>
                      </a:lnTo>
                      <a:lnTo>
                        <a:pt x="652" y="96"/>
                      </a:lnTo>
                      <a:lnTo>
                        <a:pt x="746" y="0"/>
                      </a:lnTo>
                      <a:lnTo>
                        <a:pt x="794" y="0"/>
                      </a:lnTo>
                      <a:lnTo>
                        <a:pt x="954" y="230"/>
                      </a:lnTo>
                      <a:lnTo>
                        <a:pt x="1002" y="230"/>
                      </a:lnTo>
                      <a:lnTo>
                        <a:pt x="1021" y="182"/>
                      </a:lnTo>
                      <a:lnTo>
                        <a:pt x="1078" y="182"/>
                      </a:lnTo>
                      <a:lnTo>
                        <a:pt x="1135" y="154"/>
                      </a:lnTo>
                      <a:lnTo>
                        <a:pt x="1200" y="182"/>
                      </a:lnTo>
                      <a:lnTo>
                        <a:pt x="1200" y="1055"/>
                      </a:lnTo>
                      <a:lnTo>
                        <a:pt x="1059" y="1055"/>
                      </a:lnTo>
                      <a:lnTo>
                        <a:pt x="0" y="1055"/>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85" name="Group 100"/>
            <p:cNvGrpSpPr>
              <a:grpSpLocks/>
            </p:cNvGrpSpPr>
            <p:nvPr/>
          </p:nvGrpSpPr>
          <p:grpSpPr bwMode="auto">
            <a:xfrm>
              <a:off x="7307261" y="954088"/>
              <a:ext cx="1117600" cy="2044700"/>
              <a:chOff x="4774" y="1094"/>
              <a:chExt cx="510" cy="910"/>
            </a:xfrm>
            <a:solidFill>
              <a:schemeClr val="accent1">
                <a:lumMod val="20000"/>
                <a:lumOff val="80000"/>
              </a:schemeClr>
            </a:solidFill>
          </p:grpSpPr>
          <p:sp>
            <p:nvSpPr>
              <p:cNvPr id="3173" name="Freeform 101"/>
              <p:cNvSpPr>
                <a:spLocks/>
              </p:cNvSpPr>
              <p:nvPr/>
            </p:nvSpPr>
            <p:spPr bwMode="auto">
              <a:xfrm>
                <a:off x="4774" y="1094"/>
                <a:ext cx="510" cy="910"/>
              </a:xfrm>
              <a:custGeom>
                <a:avLst/>
                <a:gdLst/>
                <a:ahLst/>
                <a:cxnLst>
                  <a:cxn ang="0">
                    <a:pos x="1022" y="0"/>
                  </a:cxn>
                  <a:cxn ang="0">
                    <a:pos x="1022" y="106"/>
                  </a:cxn>
                  <a:cxn ang="0">
                    <a:pos x="955" y="106"/>
                  </a:cxn>
                  <a:cxn ang="0">
                    <a:pos x="955" y="250"/>
                  </a:cxn>
                  <a:cxn ang="0">
                    <a:pos x="870" y="250"/>
                  </a:cxn>
                  <a:cxn ang="0">
                    <a:pos x="870" y="384"/>
                  </a:cxn>
                  <a:cxn ang="0">
                    <a:pos x="814" y="384"/>
                  </a:cxn>
                  <a:cxn ang="0">
                    <a:pos x="814" y="518"/>
                  </a:cxn>
                  <a:cxn ang="0">
                    <a:pos x="936" y="518"/>
                  </a:cxn>
                  <a:cxn ang="0">
                    <a:pos x="936" y="1314"/>
                  </a:cxn>
                  <a:cxn ang="0">
                    <a:pos x="1022" y="1314"/>
                  </a:cxn>
                  <a:cxn ang="0">
                    <a:pos x="1022" y="1457"/>
                  </a:cxn>
                  <a:cxn ang="0">
                    <a:pos x="908" y="1457"/>
                  </a:cxn>
                  <a:cxn ang="0">
                    <a:pos x="908" y="1822"/>
                  </a:cxn>
                  <a:cxn ang="0">
                    <a:pos x="860" y="1822"/>
                  </a:cxn>
                  <a:cxn ang="0">
                    <a:pos x="785" y="1774"/>
                  </a:cxn>
                  <a:cxn ang="0">
                    <a:pos x="766" y="1688"/>
                  </a:cxn>
                  <a:cxn ang="0">
                    <a:pos x="690" y="1774"/>
                  </a:cxn>
                  <a:cxn ang="0">
                    <a:pos x="652" y="1774"/>
                  </a:cxn>
                  <a:cxn ang="0">
                    <a:pos x="633" y="1793"/>
                  </a:cxn>
                  <a:cxn ang="0">
                    <a:pos x="605" y="1774"/>
                  </a:cxn>
                  <a:cxn ang="0">
                    <a:pos x="539" y="1745"/>
                  </a:cxn>
                  <a:cxn ang="0">
                    <a:pos x="482" y="1774"/>
                  </a:cxn>
                  <a:cxn ang="0">
                    <a:pos x="425" y="1774"/>
                  </a:cxn>
                  <a:cxn ang="0">
                    <a:pos x="406" y="1822"/>
                  </a:cxn>
                  <a:cxn ang="0">
                    <a:pos x="359" y="1822"/>
                  </a:cxn>
                  <a:cxn ang="0">
                    <a:pos x="198" y="1592"/>
                  </a:cxn>
                  <a:cxn ang="0">
                    <a:pos x="151" y="1592"/>
                  </a:cxn>
                  <a:cxn ang="0">
                    <a:pos x="57" y="1688"/>
                  </a:cxn>
                  <a:cxn ang="0">
                    <a:pos x="38" y="1544"/>
                  </a:cxn>
                  <a:cxn ang="0">
                    <a:pos x="0" y="1476"/>
                  </a:cxn>
                  <a:cxn ang="0">
                    <a:pos x="38" y="1457"/>
                  </a:cxn>
                  <a:cxn ang="0">
                    <a:pos x="132" y="1457"/>
                  </a:cxn>
                  <a:cxn ang="0">
                    <a:pos x="132" y="1438"/>
                  </a:cxn>
                  <a:cxn ang="0">
                    <a:pos x="170" y="1438"/>
                  </a:cxn>
                  <a:cxn ang="0">
                    <a:pos x="179" y="1390"/>
                  </a:cxn>
                  <a:cxn ang="0">
                    <a:pos x="151" y="1314"/>
                  </a:cxn>
                  <a:cxn ang="0">
                    <a:pos x="208" y="1295"/>
                  </a:cxn>
                  <a:cxn ang="0">
                    <a:pos x="208" y="1189"/>
                  </a:cxn>
                  <a:cxn ang="0">
                    <a:pos x="274" y="1113"/>
                  </a:cxn>
                  <a:cxn ang="0">
                    <a:pos x="227" y="1045"/>
                  </a:cxn>
                  <a:cxn ang="0">
                    <a:pos x="198" y="815"/>
                  </a:cxn>
                  <a:cxn ang="0">
                    <a:pos x="227" y="730"/>
                  </a:cxn>
                  <a:cxn ang="0">
                    <a:pos x="265" y="730"/>
                  </a:cxn>
                  <a:cxn ang="0">
                    <a:pos x="303" y="538"/>
                  </a:cxn>
                  <a:cxn ang="0">
                    <a:pos x="293" y="317"/>
                  </a:cxn>
                  <a:cxn ang="0">
                    <a:pos x="265" y="317"/>
                  </a:cxn>
                  <a:cxn ang="0">
                    <a:pos x="198" y="182"/>
                  </a:cxn>
                  <a:cxn ang="0">
                    <a:pos x="208" y="134"/>
                  </a:cxn>
                  <a:cxn ang="0">
                    <a:pos x="179" y="38"/>
                  </a:cxn>
                  <a:cxn ang="0">
                    <a:pos x="198" y="0"/>
                  </a:cxn>
                  <a:cxn ang="0">
                    <a:pos x="208" y="0"/>
                  </a:cxn>
                  <a:cxn ang="0">
                    <a:pos x="1022" y="0"/>
                  </a:cxn>
                </a:cxnLst>
                <a:rect l="0" t="0" r="r" b="b"/>
                <a:pathLst>
                  <a:path w="1022" h="1822">
                    <a:moveTo>
                      <a:pt x="1022" y="0"/>
                    </a:moveTo>
                    <a:lnTo>
                      <a:pt x="1022" y="106"/>
                    </a:lnTo>
                    <a:lnTo>
                      <a:pt x="955" y="106"/>
                    </a:lnTo>
                    <a:lnTo>
                      <a:pt x="955" y="250"/>
                    </a:lnTo>
                    <a:lnTo>
                      <a:pt x="870" y="250"/>
                    </a:lnTo>
                    <a:lnTo>
                      <a:pt x="870" y="384"/>
                    </a:lnTo>
                    <a:lnTo>
                      <a:pt x="814" y="384"/>
                    </a:lnTo>
                    <a:lnTo>
                      <a:pt x="814" y="518"/>
                    </a:lnTo>
                    <a:lnTo>
                      <a:pt x="936" y="518"/>
                    </a:lnTo>
                    <a:lnTo>
                      <a:pt x="936" y="1314"/>
                    </a:lnTo>
                    <a:lnTo>
                      <a:pt x="1022" y="1314"/>
                    </a:lnTo>
                    <a:lnTo>
                      <a:pt x="1022" y="1457"/>
                    </a:lnTo>
                    <a:lnTo>
                      <a:pt x="908" y="1457"/>
                    </a:lnTo>
                    <a:lnTo>
                      <a:pt x="908" y="1822"/>
                    </a:lnTo>
                    <a:lnTo>
                      <a:pt x="860" y="1822"/>
                    </a:lnTo>
                    <a:lnTo>
                      <a:pt x="785" y="1774"/>
                    </a:lnTo>
                    <a:lnTo>
                      <a:pt x="766" y="1688"/>
                    </a:lnTo>
                    <a:lnTo>
                      <a:pt x="690" y="1774"/>
                    </a:lnTo>
                    <a:lnTo>
                      <a:pt x="652" y="1774"/>
                    </a:lnTo>
                    <a:lnTo>
                      <a:pt x="633" y="1793"/>
                    </a:lnTo>
                    <a:lnTo>
                      <a:pt x="605" y="1774"/>
                    </a:lnTo>
                    <a:lnTo>
                      <a:pt x="539" y="1745"/>
                    </a:lnTo>
                    <a:lnTo>
                      <a:pt x="482" y="1774"/>
                    </a:lnTo>
                    <a:lnTo>
                      <a:pt x="425" y="1774"/>
                    </a:lnTo>
                    <a:lnTo>
                      <a:pt x="406" y="1822"/>
                    </a:lnTo>
                    <a:lnTo>
                      <a:pt x="359" y="1822"/>
                    </a:lnTo>
                    <a:lnTo>
                      <a:pt x="198" y="1592"/>
                    </a:lnTo>
                    <a:lnTo>
                      <a:pt x="151" y="1592"/>
                    </a:lnTo>
                    <a:lnTo>
                      <a:pt x="57" y="1688"/>
                    </a:lnTo>
                    <a:lnTo>
                      <a:pt x="38" y="1544"/>
                    </a:lnTo>
                    <a:lnTo>
                      <a:pt x="0" y="1476"/>
                    </a:lnTo>
                    <a:lnTo>
                      <a:pt x="38" y="1457"/>
                    </a:lnTo>
                    <a:lnTo>
                      <a:pt x="132" y="1457"/>
                    </a:lnTo>
                    <a:lnTo>
                      <a:pt x="132" y="1438"/>
                    </a:lnTo>
                    <a:lnTo>
                      <a:pt x="170" y="1438"/>
                    </a:lnTo>
                    <a:lnTo>
                      <a:pt x="179" y="1390"/>
                    </a:lnTo>
                    <a:lnTo>
                      <a:pt x="151" y="1314"/>
                    </a:lnTo>
                    <a:lnTo>
                      <a:pt x="208" y="1295"/>
                    </a:lnTo>
                    <a:lnTo>
                      <a:pt x="208" y="1189"/>
                    </a:lnTo>
                    <a:lnTo>
                      <a:pt x="274" y="1113"/>
                    </a:lnTo>
                    <a:lnTo>
                      <a:pt x="227" y="1045"/>
                    </a:lnTo>
                    <a:lnTo>
                      <a:pt x="198" y="815"/>
                    </a:lnTo>
                    <a:lnTo>
                      <a:pt x="227" y="730"/>
                    </a:lnTo>
                    <a:lnTo>
                      <a:pt x="265" y="730"/>
                    </a:lnTo>
                    <a:lnTo>
                      <a:pt x="303" y="538"/>
                    </a:lnTo>
                    <a:lnTo>
                      <a:pt x="293" y="317"/>
                    </a:lnTo>
                    <a:lnTo>
                      <a:pt x="265" y="317"/>
                    </a:lnTo>
                    <a:lnTo>
                      <a:pt x="198" y="182"/>
                    </a:lnTo>
                    <a:lnTo>
                      <a:pt x="208" y="134"/>
                    </a:lnTo>
                    <a:lnTo>
                      <a:pt x="179" y="38"/>
                    </a:lnTo>
                    <a:lnTo>
                      <a:pt x="198" y="0"/>
                    </a:lnTo>
                    <a:lnTo>
                      <a:pt x="208" y="0"/>
                    </a:lnTo>
                    <a:lnTo>
                      <a:pt x="1022"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86" name="Group 102"/>
              <p:cNvGrpSpPr>
                <a:grpSpLocks/>
              </p:cNvGrpSpPr>
              <p:nvPr/>
            </p:nvGrpSpPr>
            <p:grpSpPr bwMode="auto">
              <a:xfrm>
                <a:off x="4774" y="1094"/>
                <a:ext cx="510" cy="910"/>
                <a:chOff x="4774" y="1094"/>
                <a:chExt cx="510" cy="910"/>
              </a:xfrm>
              <a:grpFill/>
            </p:grpSpPr>
            <p:sp>
              <p:nvSpPr>
                <p:cNvPr id="3175" name="Freeform 103"/>
                <p:cNvSpPr>
                  <a:spLocks/>
                </p:cNvSpPr>
                <p:nvPr/>
              </p:nvSpPr>
              <p:spPr bwMode="auto">
                <a:xfrm>
                  <a:off x="4774" y="1094"/>
                  <a:ext cx="510" cy="910"/>
                </a:xfrm>
                <a:custGeom>
                  <a:avLst/>
                  <a:gdLst/>
                  <a:ahLst/>
                  <a:cxnLst>
                    <a:cxn ang="0">
                      <a:pos x="1022" y="0"/>
                    </a:cxn>
                    <a:cxn ang="0">
                      <a:pos x="1022" y="106"/>
                    </a:cxn>
                    <a:cxn ang="0">
                      <a:pos x="955" y="106"/>
                    </a:cxn>
                    <a:cxn ang="0">
                      <a:pos x="955" y="250"/>
                    </a:cxn>
                    <a:cxn ang="0">
                      <a:pos x="870" y="250"/>
                    </a:cxn>
                    <a:cxn ang="0">
                      <a:pos x="870" y="384"/>
                    </a:cxn>
                    <a:cxn ang="0">
                      <a:pos x="814" y="384"/>
                    </a:cxn>
                    <a:cxn ang="0">
                      <a:pos x="814" y="518"/>
                    </a:cxn>
                    <a:cxn ang="0">
                      <a:pos x="936" y="518"/>
                    </a:cxn>
                    <a:cxn ang="0">
                      <a:pos x="936" y="1314"/>
                    </a:cxn>
                    <a:cxn ang="0">
                      <a:pos x="1022" y="1314"/>
                    </a:cxn>
                    <a:cxn ang="0">
                      <a:pos x="1022" y="1457"/>
                    </a:cxn>
                    <a:cxn ang="0">
                      <a:pos x="908" y="1457"/>
                    </a:cxn>
                    <a:cxn ang="0">
                      <a:pos x="908" y="1822"/>
                    </a:cxn>
                    <a:cxn ang="0">
                      <a:pos x="860" y="1822"/>
                    </a:cxn>
                    <a:cxn ang="0">
                      <a:pos x="785" y="1774"/>
                    </a:cxn>
                    <a:cxn ang="0">
                      <a:pos x="766" y="1688"/>
                    </a:cxn>
                    <a:cxn ang="0">
                      <a:pos x="690" y="1774"/>
                    </a:cxn>
                    <a:cxn ang="0">
                      <a:pos x="652" y="1774"/>
                    </a:cxn>
                    <a:cxn ang="0">
                      <a:pos x="633" y="1793"/>
                    </a:cxn>
                    <a:cxn ang="0">
                      <a:pos x="605" y="1774"/>
                    </a:cxn>
                    <a:cxn ang="0">
                      <a:pos x="539" y="1745"/>
                    </a:cxn>
                    <a:cxn ang="0">
                      <a:pos x="482" y="1774"/>
                    </a:cxn>
                    <a:cxn ang="0">
                      <a:pos x="425" y="1774"/>
                    </a:cxn>
                    <a:cxn ang="0">
                      <a:pos x="406" y="1822"/>
                    </a:cxn>
                    <a:cxn ang="0">
                      <a:pos x="359" y="1822"/>
                    </a:cxn>
                    <a:cxn ang="0">
                      <a:pos x="198" y="1592"/>
                    </a:cxn>
                    <a:cxn ang="0">
                      <a:pos x="151" y="1592"/>
                    </a:cxn>
                    <a:cxn ang="0">
                      <a:pos x="57" y="1688"/>
                    </a:cxn>
                    <a:cxn ang="0">
                      <a:pos x="38" y="1544"/>
                    </a:cxn>
                    <a:cxn ang="0">
                      <a:pos x="0" y="1476"/>
                    </a:cxn>
                    <a:cxn ang="0">
                      <a:pos x="38" y="1457"/>
                    </a:cxn>
                    <a:cxn ang="0">
                      <a:pos x="132" y="1457"/>
                    </a:cxn>
                    <a:cxn ang="0">
                      <a:pos x="132" y="1438"/>
                    </a:cxn>
                    <a:cxn ang="0">
                      <a:pos x="170" y="1438"/>
                    </a:cxn>
                    <a:cxn ang="0">
                      <a:pos x="179" y="1390"/>
                    </a:cxn>
                    <a:cxn ang="0">
                      <a:pos x="151" y="1314"/>
                    </a:cxn>
                    <a:cxn ang="0">
                      <a:pos x="208" y="1295"/>
                    </a:cxn>
                    <a:cxn ang="0">
                      <a:pos x="208" y="1189"/>
                    </a:cxn>
                    <a:cxn ang="0">
                      <a:pos x="274" y="1113"/>
                    </a:cxn>
                    <a:cxn ang="0">
                      <a:pos x="227" y="1045"/>
                    </a:cxn>
                    <a:cxn ang="0">
                      <a:pos x="198" y="815"/>
                    </a:cxn>
                    <a:cxn ang="0">
                      <a:pos x="227" y="730"/>
                    </a:cxn>
                    <a:cxn ang="0">
                      <a:pos x="265" y="730"/>
                    </a:cxn>
                    <a:cxn ang="0">
                      <a:pos x="303" y="538"/>
                    </a:cxn>
                    <a:cxn ang="0">
                      <a:pos x="293" y="317"/>
                    </a:cxn>
                    <a:cxn ang="0">
                      <a:pos x="265" y="317"/>
                    </a:cxn>
                    <a:cxn ang="0">
                      <a:pos x="198" y="182"/>
                    </a:cxn>
                    <a:cxn ang="0">
                      <a:pos x="208" y="134"/>
                    </a:cxn>
                    <a:cxn ang="0">
                      <a:pos x="179" y="38"/>
                    </a:cxn>
                    <a:cxn ang="0">
                      <a:pos x="198" y="0"/>
                    </a:cxn>
                    <a:cxn ang="0">
                      <a:pos x="208" y="0"/>
                    </a:cxn>
                    <a:cxn ang="0">
                      <a:pos x="1022" y="0"/>
                    </a:cxn>
                  </a:cxnLst>
                  <a:rect l="0" t="0" r="r" b="b"/>
                  <a:pathLst>
                    <a:path w="1022" h="1822">
                      <a:moveTo>
                        <a:pt x="1022" y="0"/>
                      </a:moveTo>
                      <a:lnTo>
                        <a:pt x="1022" y="106"/>
                      </a:lnTo>
                      <a:lnTo>
                        <a:pt x="955" y="106"/>
                      </a:lnTo>
                      <a:lnTo>
                        <a:pt x="955" y="250"/>
                      </a:lnTo>
                      <a:lnTo>
                        <a:pt x="870" y="250"/>
                      </a:lnTo>
                      <a:lnTo>
                        <a:pt x="870" y="384"/>
                      </a:lnTo>
                      <a:lnTo>
                        <a:pt x="814" y="384"/>
                      </a:lnTo>
                      <a:lnTo>
                        <a:pt x="814" y="518"/>
                      </a:lnTo>
                      <a:lnTo>
                        <a:pt x="936" y="518"/>
                      </a:lnTo>
                      <a:lnTo>
                        <a:pt x="936" y="1314"/>
                      </a:lnTo>
                      <a:lnTo>
                        <a:pt x="1022" y="1314"/>
                      </a:lnTo>
                      <a:lnTo>
                        <a:pt x="1022" y="1457"/>
                      </a:lnTo>
                      <a:lnTo>
                        <a:pt x="908" y="1457"/>
                      </a:lnTo>
                      <a:lnTo>
                        <a:pt x="908" y="1822"/>
                      </a:lnTo>
                      <a:lnTo>
                        <a:pt x="860" y="1822"/>
                      </a:lnTo>
                      <a:lnTo>
                        <a:pt x="785" y="1774"/>
                      </a:lnTo>
                      <a:lnTo>
                        <a:pt x="766" y="1688"/>
                      </a:lnTo>
                      <a:lnTo>
                        <a:pt x="690" y="1774"/>
                      </a:lnTo>
                      <a:lnTo>
                        <a:pt x="652" y="1774"/>
                      </a:lnTo>
                      <a:lnTo>
                        <a:pt x="633" y="1793"/>
                      </a:lnTo>
                      <a:lnTo>
                        <a:pt x="605" y="1774"/>
                      </a:lnTo>
                      <a:lnTo>
                        <a:pt x="539" y="1745"/>
                      </a:lnTo>
                      <a:lnTo>
                        <a:pt x="482" y="1774"/>
                      </a:lnTo>
                      <a:lnTo>
                        <a:pt x="425" y="1774"/>
                      </a:lnTo>
                      <a:lnTo>
                        <a:pt x="406" y="1822"/>
                      </a:lnTo>
                      <a:lnTo>
                        <a:pt x="359" y="1822"/>
                      </a:lnTo>
                      <a:lnTo>
                        <a:pt x="198" y="1592"/>
                      </a:lnTo>
                      <a:lnTo>
                        <a:pt x="151" y="1592"/>
                      </a:lnTo>
                      <a:lnTo>
                        <a:pt x="57" y="1688"/>
                      </a:lnTo>
                      <a:lnTo>
                        <a:pt x="38" y="1544"/>
                      </a:lnTo>
                      <a:lnTo>
                        <a:pt x="0" y="1476"/>
                      </a:lnTo>
                      <a:lnTo>
                        <a:pt x="38" y="1457"/>
                      </a:lnTo>
                      <a:lnTo>
                        <a:pt x="132" y="1457"/>
                      </a:lnTo>
                      <a:lnTo>
                        <a:pt x="132" y="1438"/>
                      </a:lnTo>
                      <a:lnTo>
                        <a:pt x="170" y="1438"/>
                      </a:lnTo>
                      <a:lnTo>
                        <a:pt x="179" y="1390"/>
                      </a:lnTo>
                      <a:lnTo>
                        <a:pt x="151" y="1314"/>
                      </a:lnTo>
                      <a:lnTo>
                        <a:pt x="208" y="1295"/>
                      </a:lnTo>
                      <a:lnTo>
                        <a:pt x="208" y="1189"/>
                      </a:lnTo>
                      <a:lnTo>
                        <a:pt x="274" y="1113"/>
                      </a:lnTo>
                      <a:lnTo>
                        <a:pt x="227" y="1045"/>
                      </a:lnTo>
                      <a:lnTo>
                        <a:pt x="198" y="815"/>
                      </a:lnTo>
                      <a:lnTo>
                        <a:pt x="227" y="730"/>
                      </a:lnTo>
                      <a:lnTo>
                        <a:pt x="265" y="730"/>
                      </a:lnTo>
                      <a:lnTo>
                        <a:pt x="303" y="538"/>
                      </a:lnTo>
                      <a:lnTo>
                        <a:pt x="293" y="317"/>
                      </a:lnTo>
                      <a:lnTo>
                        <a:pt x="265" y="317"/>
                      </a:lnTo>
                      <a:lnTo>
                        <a:pt x="198" y="182"/>
                      </a:lnTo>
                      <a:lnTo>
                        <a:pt x="208" y="134"/>
                      </a:lnTo>
                      <a:lnTo>
                        <a:pt x="179" y="38"/>
                      </a:lnTo>
                      <a:lnTo>
                        <a:pt x="198" y="0"/>
                      </a:lnTo>
                      <a:lnTo>
                        <a:pt x="208" y="0"/>
                      </a:lnTo>
                      <a:lnTo>
                        <a:pt x="1022"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76" name="Freeform 104"/>
                <p:cNvSpPr>
                  <a:spLocks/>
                </p:cNvSpPr>
                <p:nvPr/>
              </p:nvSpPr>
              <p:spPr bwMode="auto">
                <a:xfrm>
                  <a:off x="4774" y="1094"/>
                  <a:ext cx="510" cy="910"/>
                </a:xfrm>
                <a:custGeom>
                  <a:avLst/>
                  <a:gdLst/>
                  <a:ahLst/>
                  <a:cxnLst>
                    <a:cxn ang="0">
                      <a:pos x="1022" y="0"/>
                    </a:cxn>
                    <a:cxn ang="0">
                      <a:pos x="1022" y="106"/>
                    </a:cxn>
                    <a:cxn ang="0">
                      <a:pos x="955" y="106"/>
                    </a:cxn>
                    <a:cxn ang="0">
                      <a:pos x="955" y="250"/>
                    </a:cxn>
                    <a:cxn ang="0">
                      <a:pos x="870" y="250"/>
                    </a:cxn>
                    <a:cxn ang="0">
                      <a:pos x="870" y="384"/>
                    </a:cxn>
                    <a:cxn ang="0">
                      <a:pos x="814" y="384"/>
                    </a:cxn>
                    <a:cxn ang="0">
                      <a:pos x="814" y="518"/>
                    </a:cxn>
                    <a:cxn ang="0">
                      <a:pos x="936" y="518"/>
                    </a:cxn>
                    <a:cxn ang="0">
                      <a:pos x="936" y="1314"/>
                    </a:cxn>
                    <a:cxn ang="0">
                      <a:pos x="1022" y="1314"/>
                    </a:cxn>
                    <a:cxn ang="0">
                      <a:pos x="1022" y="1457"/>
                    </a:cxn>
                    <a:cxn ang="0">
                      <a:pos x="908" y="1457"/>
                    </a:cxn>
                    <a:cxn ang="0">
                      <a:pos x="908" y="1822"/>
                    </a:cxn>
                    <a:cxn ang="0">
                      <a:pos x="860" y="1822"/>
                    </a:cxn>
                    <a:cxn ang="0">
                      <a:pos x="785" y="1774"/>
                    </a:cxn>
                    <a:cxn ang="0">
                      <a:pos x="766" y="1688"/>
                    </a:cxn>
                    <a:cxn ang="0">
                      <a:pos x="690" y="1774"/>
                    </a:cxn>
                    <a:cxn ang="0">
                      <a:pos x="652" y="1774"/>
                    </a:cxn>
                    <a:cxn ang="0">
                      <a:pos x="633" y="1793"/>
                    </a:cxn>
                    <a:cxn ang="0">
                      <a:pos x="605" y="1774"/>
                    </a:cxn>
                    <a:cxn ang="0">
                      <a:pos x="539" y="1745"/>
                    </a:cxn>
                    <a:cxn ang="0">
                      <a:pos x="482" y="1774"/>
                    </a:cxn>
                    <a:cxn ang="0">
                      <a:pos x="425" y="1774"/>
                    </a:cxn>
                    <a:cxn ang="0">
                      <a:pos x="406" y="1822"/>
                    </a:cxn>
                    <a:cxn ang="0">
                      <a:pos x="359" y="1822"/>
                    </a:cxn>
                    <a:cxn ang="0">
                      <a:pos x="198" y="1592"/>
                    </a:cxn>
                    <a:cxn ang="0">
                      <a:pos x="151" y="1592"/>
                    </a:cxn>
                    <a:cxn ang="0">
                      <a:pos x="57" y="1688"/>
                    </a:cxn>
                    <a:cxn ang="0">
                      <a:pos x="38" y="1544"/>
                    </a:cxn>
                    <a:cxn ang="0">
                      <a:pos x="0" y="1476"/>
                    </a:cxn>
                    <a:cxn ang="0">
                      <a:pos x="38" y="1457"/>
                    </a:cxn>
                    <a:cxn ang="0">
                      <a:pos x="132" y="1457"/>
                    </a:cxn>
                    <a:cxn ang="0">
                      <a:pos x="132" y="1438"/>
                    </a:cxn>
                    <a:cxn ang="0">
                      <a:pos x="170" y="1438"/>
                    </a:cxn>
                    <a:cxn ang="0">
                      <a:pos x="179" y="1390"/>
                    </a:cxn>
                    <a:cxn ang="0">
                      <a:pos x="151" y="1314"/>
                    </a:cxn>
                    <a:cxn ang="0">
                      <a:pos x="208" y="1295"/>
                    </a:cxn>
                    <a:cxn ang="0">
                      <a:pos x="208" y="1189"/>
                    </a:cxn>
                    <a:cxn ang="0">
                      <a:pos x="274" y="1113"/>
                    </a:cxn>
                    <a:cxn ang="0">
                      <a:pos x="227" y="1045"/>
                    </a:cxn>
                    <a:cxn ang="0">
                      <a:pos x="198" y="815"/>
                    </a:cxn>
                    <a:cxn ang="0">
                      <a:pos x="227" y="730"/>
                    </a:cxn>
                    <a:cxn ang="0">
                      <a:pos x="265" y="730"/>
                    </a:cxn>
                    <a:cxn ang="0">
                      <a:pos x="303" y="538"/>
                    </a:cxn>
                    <a:cxn ang="0">
                      <a:pos x="293" y="317"/>
                    </a:cxn>
                    <a:cxn ang="0">
                      <a:pos x="265" y="317"/>
                    </a:cxn>
                    <a:cxn ang="0">
                      <a:pos x="198" y="182"/>
                    </a:cxn>
                    <a:cxn ang="0">
                      <a:pos x="208" y="134"/>
                    </a:cxn>
                    <a:cxn ang="0">
                      <a:pos x="179" y="38"/>
                    </a:cxn>
                    <a:cxn ang="0">
                      <a:pos x="198" y="0"/>
                    </a:cxn>
                    <a:cxn ang="0">
                      <a:pos x="208" y="0"/>
                    </a:cxn>
                    <a:cxn ang="0">
                      <a:pos x="1022" y="0"/>
                    </a:cxn>
                  </a:cxnLst>
                  <a:rect l="0" t="0" r="r" b="b"/>
                  <a:pathLst>
                    <a:path w="1022" h="1822">
                      <a:moveTo>
                        <a:pt x="1022" y="0"/>
                      </a:moveTo>
                      <a:lnTo>
                        <a:pt x="1022" y="106"/>
                      </a:lnTo>
                      <a:lnTo>
                        <a:pt x="955" y="106"/>
                      </a:lnTo>
                      <a:lnTo>
                        <a:pt x="955" y="250"/>
                      </a:lnTo>
                      <a:lnTo>
                        <a:pt x="870" y="250"/>
                      </a:lnTo>
                      <a:lnTo>
                        <a:pt x="870" y="384"/>
                      </a:lnTo>
                      <a:lnTo>
                        <a:pt x="814" y="384"/>
                      </a:lnTo>
                      <a:lnTo>
                        <a:pt x="814" y="518"/>
                      </a:lnTo>
                      <a:lnTo>
                        <a:pt x="936" y="518"/>
                      </a:lnTo>
                      <a:lnTo>
                        <a:pt x="936" y="1314"/>
                      </a:lnTo>
                      <a:lnTo>
                        <a:pt x="1022" y="1314"/>
                      </a:lnTo>
                      <a:lnTo>
                        <a:pt x="1022" y="1457"/>
                      </a:lnTo>
                      <a:lnTo>
                        <a:pt x="908" y="1457"/>
                      </a:lnTo>
                      <a:lnTo>
                        <a:pt x="908" y="1822"/>
                      </a:lnTo>
                      <a:lnTo>
                        <a:pt x="860" y="1822"/>
                      </a:lnTo>
                      <a:lnTo>
                        <a:pt x="785" y="1774"/>
                      </a:lnTo>
                      <a:lnTo>
                        <a:pt x="766" y="1688"/>
                      </a:lnTo>
                      <a:lnTo>
                        <a:pt x="690" y="1774"/>
                      </a:lnTo>
                      <a:lnTo>
                        <a:pt x="652" y="1774"/>
                      </a:lnTo>
                      <a:lnTo>
                        <a:pt x="633" y="1793"/>
                      </a:lnTo>
                      <a:lnTo>
                        <a:pt x="605" y="1774"/>
                      </a:lnTo>
                      <a:lnTo>
                        <a:pt x="539" y="1745"/>
                      </a:lnTo>
                      <a:lnTo>
                        <a:pt x="482" y="1774"/>
                      </a:lnTo>
                      <a:lnTo>
                        <a:pt x="425" y="1774"/>
                      </a:lnTo>
                      <a:lnTo>
                        <a:pt x="406" y="1822"/>
                      </a:lnTo>
                      <a:lnTo>
                        <a:pt x="359" y="1822"/>
                      </a:lnTo>
                      <a:lnTo>
                        <a:pt x="198" y="1592"/>
                      </a:lnTo>
                      <a:lnTo>
                        <a:pt x="151" y="1592"/>
                      </a:lnTo>
                      <a:lnTo>
                        <a:pt x="57" y="1688"/>
                      </a:lnTo>
                      <a:lnTo>
                        <a:pt x="38" y="1544"/>
                      </a:lnTo>
                      <a:lnTo>
                        <a:pt x="0" y="1476"/>
                      </a:lnTo>
                      <a:lnTo>
                        <a:pt x="38" y="1457"/>
                      </a:lnTo>
                      <a:lnTo>
                        <a:pt x="132" y="1457"/>
                      </a:lnTo>
                      <a:lnTo>
                        <a:pt x="132" y="1438"/>
                      </a:lnTo>
                      <a:lnTo>
                        <a:pt x="170" y="1438"/>
                      </a:lnTo>
                      <a:lnTo>
                        <a:pt x="179" y="1390"/>
                      </a:lnTo>
                      <a:lnTo>
                        <a:pt x="151" y="1314"/>
                      </a:lnTo>
                      <a:lnTo>
                        <a:pt x="208" y="1295"/>
                      </a:lnTo>
                      <a:lnTo>
                        <a:pt x="208" y="1189"/>
                      </a:lnTo>
                      <a:lnTo>
                        <a:pt x="274" y="1113"/>
                      </a:lnTo>
                      <a:lnTo>
                        <a:pt x="227" y="1045"/>
                      </a:lnTo>
                      <a:lnTo>
                        <a:pt x="198" y="815"/>
                      </a:lnTo>
                      <a:lnTo>
                        <a:pt x="227" y="730"/>
                      </a:lnTo>
                      <a:lnTo>
                        <a:pt x="265" y="730"/>
                      </a:lnTo>
                      <a:lnTo>
                        <a:pt x="303" y="538"/>
                      </a:lnTo>
                      <a:lnTo>
                        <a:pt x="293" y="317"/>
                      </a:lnTo>
                      <a:lnTo>
                        <a:pt x="265" y="317"/>
                      </a:lnTo>
                      <a:lnTo>
                        <a:pt x="198" y="182"/>
                      </a:lnTo>
                      <a:lnTo>
                        <a:pt x="208" y="134"/>
                      </a:lnTo>
                      <a:lnTo>
                        <a:pt x="179" y="38"/>
                      </a:lnTo>
                      <a:lnTo>
                        <a:pt x="198" y="0"/>
                      </a:lnTo>
                      <a:lnTo>
                        <a:pt x="208" y="0"/>
                      </a:lnTo>
                      <a:lnTo>
                        <a:pt x="1022"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87" name="Group 110"/>
            <p:cNvGrpSpPr>
              <a:grpSpLocks/>
            </p:cNvGrpSpPr>
            <p:nvPr/>
          </p:nvGrpSpPr>
          <p:grpSpPr bwMode="auto">
            <a:xfrm>
              <a:off x="6559547" y="5046662"/>
              <a:ext cx="1214437" cy="1033462"/>
              <a:chOff x="4433" y="2915"/>
              <a:chExt cx="554" cy="460"/>
            </a:xfrm>
            <a:solidFill>
              <a:schemeClr val="accent1">
                <a:lumMod val="20000"/>
                <a:lumOff val="80000"/>
              </a:schemeClr>
            </a:solidFill>
          </p:grpSpPr>
          <p:sp>
            <p:nvSpPr>
              <p:cNvPr id="3183" name="Freeform 111"/>
              <p:cNvSpPr>
                <a:spLocks/>
              </p:cNvSpPr>
              <p:nvPr/>
            </p:nvSpPr>
            <p:spPr bwMode="auto">
              <a:xfrm>
                <a:off x="4433" y="2915"/>
                <a:ext cx="554" cy="460"/>
              </a:xfrm>
              <a:custGeom>
                <a:avLst/>
                <a:gdLst/>
                <a:ahLst/>
                <a:cxnLst>
                  <a:cxn ang="0">
                    <a:pos x="57" y="920"/>
                  </a:cxn>
                  <a:cxn ang="0">
                    <a:pos x="105" y="872"/>
                  </a:cxn>
                  <a:cxn ang="0">
                    <a:pos x="105" y="795"/>
                  </a:cxn>
                  <a:cxn ang="0">
                    <a:pos x="86" y="719"/>
                  </a:cxn>
                  <a:cxn ang="0">
                    <a:pos x="0" y="623"/>
                  </a:cxn>
                  <a:cxn ang="0">
                    <a:pos x="86" y="546"/>
                  </a:cxn>
                  <a:cxn ang="0">
                    <a:pos x="189" y="527"/>
                  </a:cxn>
                  <a:cxn ang="0">
                    <a:pos x="237" y="488"/>
                  </a:cxn>
                  <a:cxn ang="0">
                    <a:pos x="284" y="459"/>
                  </a:cxn>
                  <a:cxn ang="0">
                    <a:pos x="322" y="365"/>
                  </a:cxn>
                  <a:cxn ang="0">
                    <a:pos x="378" y="365"/>
                  </a:cxn>
                  <a:cxn ang="0">
                    <a:pos x="445" y="278"/>
                  </a:cxn>
                  <a:cxn ang="0">
                    <a:pos x="454" y="144"/>
                  </a:cxn>
                  <a:cxn ang="0">
                    <a:pos x="597" y="0"/>
                  </a:cxn>
                  <a:cxn ang="0">
                    <a:pos x="691" y="19"/>
                  </a:cxn>
                  <a:cxn ang="0">
                    <a:pos x="757" y="0"/>
                  </a:cxn>
                  <a:cxn ang="0">
                    <a:pos x="861" y="0"/>
                  </a:cxn>
                  <a:cxn ang="0">
                    <a:pos x="851" y="459"/>
                  </a:cxn>
                  <a:cxn ang="0">
                    <a:pos x="975" y="459"/>
                  </a:cxn>
                  <a:cxn ang="0">
                    <a:pos x="975" y="594"/>
                  </a:cxn>
                  <a:cxn ang="0">
                    <a:pos x="1107" y="594"/>
                  </a:cxn>
                  <a:cxn ang="0">
                    <a:pos x="1107" y="920"/>
                  </a:cxn>
                  <a:cxn ang="0">
                    <a:pos x="57" y="920"/>
                  </a:cxn>
                </a:cxnLst>
                <a:rect l="0" t="0" r="r" b="b"/>
                <a:pathLst>
                  <a:path w="1107" h="920">
                    <a:moveTo>
                      <a:pt x="57" y="920"/>
                    </a:moveTo>
                    <a:lnTo>
                      <a:pt x="105" y="872"/>
                    </a:lnTo>
                    <a:lnTo>
                      <a:pt x="105" y="795"/>
                    </a:lnTo>
                    <a:lnTo>
                      <a:pt x="86" y="719"/>
                    </a:lnTo>
                    <a:lnTo>
                      <a:pt x="0" y="623"/>
                    </a:lnTo>
                    <a:lnTo>
                      <a:pt x="86" y="546"/>
                    </a:lnTo>
                    <a:lnTo>
                      <a:pt x="189" y="527"/>
                    </a:lnTo>
                    <a:lnTo>
                      <a:pt x="237" y="488"/>
                    </a:lnTo>
                    <a:lnTo>
                      <a:pt x="284" y="459"/>
                    </a:lnTo>
                    <a:lnTo>
                      <a:pt x="322" y="365"/>
                    </a:lnTo>
                    <a:lnTo>
                      <a:pt x="378" y="365"/>
                    </a:lnTo>
                    <a:lnTo>
                      <a:pt x="445" y="278"/>
                    </a:lnTo>
                    <a:lnTo>
                      <a:pt x="454" y="144"/>
                    </a:lnTo>
                    <a:lnTo>
                      <a:pt x="597" y="0"/>
                    </a:lnTo>
                    <a:lnTo>
                      <a:pt x="691" y="19"/>
                    </a:lnTo>
                    <a:lnTo>
                      <a:pt x="757" y="0"/>
                    </a:lnTo>
                    <a:lnTo>
                      <a:pt x="861" y="0"/>
                    </a:lnTo>
                    <a:lnTo>
                      <a:pt x="851" y="459"/>
                    </a:lnTo>
                    <a:lnTo>
                      <a:pt x="975" y="459"/>
                    </a:lnTo>
                    <a:lnTo>
                      <a:pt x="975" y="594"/>
                    </a:lnTo>
                    <a:lnTo>
                      <a:pt x="1107" y="594"/>
                    </a:lnTo>
                    <a:lnTo>
                      <a:pt x="1107" y="920"/>
                    </a:lnTo>
                    <a:lnTo>
                      <a:pt x="57" y="92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88" name="Group 112"/>
              <p:cNvGrpSpPr>
                <a:grpSpLocks/>
              </p:cNvGrpSpPr>
              <p:nvPr/>
            </p:nvGrpSpPr>
            <p:grpSpPr bwMode="auto">
              <a:xfrm>
                <a:off x="4433" y="2915"/>
                <a:ext cx="554" cy="460"/>
                <a:chOff x="4433" y="2915"/>
                <a:chExt cx="554" cy="460"/>
              </a:xfrm>
              <a:grpFill/>
            </p:grpSpPr>
            <p:sp>
              <p:nvSpPr>
                <p:cNvPr id="3185" name="Freeform 113"/>
                <p:cNvSpPr>
                  <a:spLocks/>
                </p:cNvSpPr>
                <p:nvPr/>
              </p:nvSpPr>
              <p:spPr bwMode="auto">
                <a:xfrm>
                  <a:off x="4433" y="2915"/>
                  <a:ext cx="554" cy="460"/>
                </a:xfrm>
                <a:custGeom>
                  <a:avLst/>
                  <a:gdLst/>
                  <a:ahLst/>
                  <a:cxnLst>
                    <a:cxn ang="0">
                      <a:pos x="57" y="920"/>
                    </a:cxn>
                    <a:cxn ang="0">
                      <a:pos x="105" y="872"/>
                    </a:cxn>
                    <a:cxn ang="0">
                      <a:pos x="105" y="795"/>
                    </a:cxn>
                    <a:cxn ang="0">
                      <a:pos x="86" y="719"/>
                    </a:cxn>
                    <a:cxn ang="0">
                      <a:pos x="0" y="623"/>
                    </a:cxn>
                    <a:cxn ang="0">
                      <a:pos x="86" y="546"/>
                    </a:cxn>
                    <a:cxn ang="0">
                      <a:pos x="189" y="527"/>
                    </a:cxn>
                    <a:cxn ang="0">
                      <a:pos x="237" y="488"/>
                    </a:cxn>
                    <a:cxn ang="0">
                      <a:pos x="284" y="459"/>
                    </a:cxn>
                    <a:cxn ang="0">
                      <a:pos x="322" y="365"/>
                    </a:cxn>
                    <a:cxn ang="0">
                      <a:pos x="378" y="365"/>
                    </a:cxn>
                    <a:cxn ang="0">
                      <a:pos x="445" y="278"/>
                    </a:cxn>
                    <a:cxn ang="0">
                      <a:pos x="454" y="144"/>
                    </a:cxn>
                    <a:cxn ang="0">
                      <a:pos x="597" y="0"/>
                    </a:cxn>
                    <a:cxn ang="0">
                      <a:pos x="691" y="19"/>
                    </a:cxn>
                    <a:cxn ang="0">
                      <a:pos x="757" y="0"/>
                    </a:cxn>
                    <a:cxn ang="0">
                      <a:pos x="861" y="0"/>
                    </a:cxn>
                    <a:cxn ang="0">
                      <a:pos x="851" y="459"/>
                    </a:cxn>
                    <a:cxn ang="0">
                      <a:pos x="975" y="459"/>
                    </a:cxn>
                    <a:cxn ang="0">
                      <a:pos x="975" y="594"/>
                    </a:cxn>
                    <a:cxn ang="0">
                      <a:pos x="1107" y="594"/>
                    </a:cxn>
                    <a:cxn ang="0">
                      <a:pos x="1107" y="920"/>
                    </a:cxn>
                    <a:cxn ang="0">
                      <a:pos x="57" y="920"/>
                    </a:cxn>
                  </a:cxnLst>
                  <a:rect l="0" t="0" r="r" b="b"/>
                  <a:pathLst>
                    <a:path w="1107" h="920">
                      <a:moveTo>
                        <a:pt x="57" y="920"/>
                      </a:moveTo>
                      <a:lnTo>
                        <a:pt x="105" y="872"/>
                      </a:lnTo>
                      <a:lnTo>
                        <a:pt x="105" y="795"/>
                      </a:lnTo>
                      <a:lnTo>
                        <a:pt x="86" y="719"/>
                      </a:lnTo>
                      <a:lnTo>
                        <a:pt x="0" y="623"/>
                      </a:lnTo>
                      <a:lnTo>
                        <a:pt x="86" y="546"/>
                      </a:lnTo>
                      <a:lnTo>
                        <a:pt x="189" y="527"/>
                      </a:lnTo>
                      <a:lnTo>
                        <a:pt x="237" y="488"/>
                      </a:lnTo>
                      <a:lnTo>
                        <a:pt x="284" y="459"/>
                      </a:lnTo>
                      <a:lnTo>
                        <a:pt x="322" y="365"/>
                      </a:lnTo>
                      <a:lnTo>
                        <a:pt x="378" y="365"/>
                      </a:lnTo>
                      <a:lnTo>
                        <a:pt x="445" y="278"/>
                      </a:lnTo>
                      <a:lnTo>
                        <a:pt x="454" y="144"/>
                      </a:lnTo>
                      <a:lnTo>
                        <a:pt x="597" y="0"/>
                      </a:lnTo>
                      <a:lnTo>
                        <a:pt x="691" y="19"/>
                      </a:lnTo>
                      <a:lnTo>
                        <a:pt x="757" y="0"/>
                      </a:lnTo>
                      <a:lnTo>
                        <a:pt x="861" y="0"/>
                      </a:lnTo>
                      <a:lnTo>
                        <a:pt x="851" y="459"/>
                      </a:lnTo>
                      <a:lnTo>
                        <a:pt x="975" y="459"/>
                      </a:lnTo>
                      <a:lnTo>
                        <a:pt x="975" y="594"/>
                      </a:lnTo>
                      <a:lnTo>
                        <a:pt x="1107" y="594"/>
                      </a:lnTo>
                      <a:lnTo>
                        <a:pt x="1107" y="920"/>
                      </a:lnTo>
                      <a:lnTo>
                        <a:pt x="57" y="92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86" name="Freeform 114"/>
                <p:cNvSpPr>
                  <a:spLocks/>
                </p:cNvSpPr>
                <p:nvPr/>
              </p:nvSpPr>
              <p:spPr bwMode="auto">
                <a:xfrm>
                  <a:off x="4433" y="2915"/>
                  <a:ext cx="554" cy="460"/>
                </a:xfrm>
                <a:custGeom>
                  <a:avLst/>
                  <a:gdLst/>
                  <a:ahLst/>
                  <a:cxnLst>
                    <a:cxn ang="0">
                      <a:pos x="57" y="920"/>
                    </a:cxn>
                    <a:cxn ang="0">
                      <a:pos x="105" y="872"/>
                    </a:cxn>
                    <a:cxn ang="0">
                      <a:pos x="105" y="795"/>
                    </a:cxn>
                    <a:cxn ang="0">
                      <a:pos x="86" y="719"/>
                    </a:cxn>
                    <a:cxn ang="0">
                      <a:pos x="0" y="623"/>
                    </a:cxn>
                    <a:cxn ang="0">
                      <a:pos x="86" y="546"/>
                    </a:cxn>
                    <a:cxn ang="0">
                      <a:pos x="189" y="527"/>
                    </a:cxn>
                    <a:cxn ang="0">
                      <a:pos x="237" y="488"/>
                    </a:cxn>
                    <a:cxn ang="0">
                      <a:pos x="284" y="459"/>
                    </a:cxn>
                    <a:cxn ang="0">
                      <a:pos x="322" y="365"/>
                    </a:cxn>
                    <a:cxn ang="0">
                      <a:pos x="378" y="365"/>
                    </a:cxn>
                    <a:cxn ang="0">
                      <a:pos x="445" y="278"/>
                    </a:cxn>
                    <a:cxn ang="0">
                      <a:pos x="454" y="144"/>
                    </a:cxn>
                    <a:cxn ang="0">
                      <a:pos x="597" y="0"/>
                    </a:cxn>
                    <a:cxn ang="0">
                      <a:pos x="691" y="19"/>
                    </a:cxn>
                    <a:cxn ang="0">
                      <a:pos x="757" y="0"/>
                    </a:cxn>
                    <a:cxn ang="0">
                      <a:pos x="861" y="0"/>
                    </a:cxn>
                    <a:cxn ang="0">
                      <a:pos x="851" y="459"/>
                    </a:cxn>
                    <a:cxn ang="0">
                      <a:pos x="975" y="459"/>
                    </a:cxn>
                    <a:cxn ang="0">
                      <a:pos x="975" y="594"/>
                    </a:cxn>
                    <a:cxn ang="0">
                      <a:pos x="1107" y="594"/>
                    </a:cxn>
                    <a:cxn ang="0">
                      <a:pos x="1107" y="920"/>
                    </a:cxn>
                    <a:cxn ang="0">
                      <a:pos x="57" y="920"/>
                    </a:cxn>
                  </a:cxnLst>
                  <a:rect l="0" t="0" r="r" b="b"/>
                  <a:pathLst>
                    <a:path w="1107" h="920">
                      <a:moveTo>
                        <a:pt x="57" y="920"/>
                      </a:moveTo>
                      <a:lnTo>
                        <a:pt x="105" y="872"/>
                      </a:lnTo>
                      <a:lnTo>
                        <a:pt x="105" y="795"/>
                      </a:lnTo>
                      <a:lnTo>
                        <a:pt x="86" y="719"/>
                      </a:lnTo>
                      <a:lnTo>
                        <a:pt x="0" y="623"/>
                      </a:lnTo>
                      <a:lnTo>
                        <a:pt x="86" y="546"/>
                      </a:lnTo>
                      <a:lnTo>
                        <a:pt x="189" y="527"/>
                      </a:lnTo>
                      <a:lnTo>
                        <a:pt x="237" y="488"/>
                      </a:lnTo>
                      <a:lnTo>
                        <a:pt x="284" y="459"/>
                      </a:lnTo>
                      <a:lnTo>
                        <a:pt x="322" y="365"/>
                      </a:lnTo>
                      <a:lnTo>
                        <a:pt x="378" y="365"/>
                      </a:lnTo>
                      <a:lnTo>
                        <a:pt x="445" y="278"/>
                      </a:lnTo>
                      <a:lnTo>
                        <a:pt x="454" y="144"/>
                      </a:lnTo>
                      <a:lnTo>
                        <a:pt x="597" y="0"/>
                      </a:lnTo>
                      <a:lnTo>
                        <a:pt x="691" y="19"/>
                      </a:lnTo>
                      <a:lnTo>
                        <a:pt x="757" y="0"/>
                      </a:lnTo>
                      <a:lnTo>
                        <a:pt x="861" y="0"/>
                      </a:lnTo>
                      <a:lnTo>
                        <a:pt x="851" y="459"/>
                      </a:lnTo>
                      <a:lnTo>
                        <a:pt x="975" y="459"/>
                      </a:lnTo>
                      <a:lnTo>
                        <a:pt x="975" y="594"/>
                      </a:lnTo>
                      <a:lnTo>
                        <a:pt x="1107" y="594"/>
                      </a:lnTo>
                      <a:lnTo>
                        <a:pt x="1107" y="920"/>
                      </a:lnTo>
                      <a:lnTo>
                        <a:pt x="57" y="92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89" name="Group 115"/>
            <p:cNvGrpSpPr>
              <a:grpSpLocks/>
            </p:cNvGrpSpPr>
            <p:nvPr/>
          </p:nvGrpSpPr>
          <p:grpSpPr bwMode="auto">
            <a:xfrm>
              <a:off x="5618162" y="4841874"/>
              <a:ext cx="1055686" cy="1516063"/>
              <a:chOff x="4003" y="2824"/>
              <a:chExt cx="482" cy="675"/>
            </a:xfrm>
            <a:solidFill>
              <a:schemeClr val="accent1">
                <a:lumMod val="20000"/>
                <a:lumOff val="80000"/>
              </a:schemeClr>
            </a:solidFill>
          </p:grpSpPr>
          <p:sp>
            <p:nvSpPr>
              <p:cNvPr id="3188" name="Freeform 116"/>
              <p:cNvSpPr>
                <a:spLocks/>
              </p:cNvSpPr>
              <p:nvPr/>
            </p:nvSpPr>
            <p:spPr bwMode="auto">
              <a:xfrm>
                <a:off x="4003" y="2824"/>
                <a:ext cx="482" cy="675"/>
              </a:xfrm>
              <a:custGeom>
                <a:avLst/>
                <a:gdLst/>
                <a:ahLst/>
                <a:cxnLst>
                  <a:cxn ang="0">
                    <a:pos x="889" y="1149"/>
                  </a:cxn>
                  <a:cxn ang="0">
                    <a:pos x="784" y="1189"/>
                  </a:cxn>
                  <a:cxn ang="0">
                    <a:pos x="700" y="1207"/>
                  </a:cxn>
                  <a:cxn ang="0">
                    <a:pos x="633" y="1189"/>
                  </a:cxn>
                  <a:cxn ang="0">
                    <a:pos x="406" y="1236"/>
                  </a:cxn>
                  <a:cxn ang="0">
                    <a:pos x="330" y="1207"/>
                  </a:cxn>
                  <a:cxn ang="0">
                    <a:pos x="265" y="1236"/>
                  </a:cxn>
                  <a:cxn ang="0">
                    <a:pos x="217" y="1332"/>
                  </a:cxn>
                  <a:cxn ang="0">
                    <a:pos x="9" y="1351"/>
                  </a:cxn>
                  <a:cxn ang="0">
                    <a:pos x="9" y="1026"/>
                  </a:cxn>
                  <a:cxn ang="0">
                    <a:pos x="0" y="144"/>
                  </a:cxn>
                  <a:cxn ang="0">
                    <a:pos x="170" y="115"/>
                  </a:cxn>
                  <a:cxn ang="0">
                    <a:pos x="265" y="115"/>
                  </a:cxn>
                  <a:cxn ang="0">
                    <a:pos x="368" y="0"/>
                  </a:cxn>
                  <a:cxn ang="0">
                    <a:pos x="435" y="67"/>
                  </a:cxn>
                  <a:cxn ang="0">
                    <a:pos x="482" y="96"/>
                  </a:cxn>
                  <a:cxn ang="0">
                    <a:pos x="501" y="182"/>
                  </a:cxn>
                  <a:cxn ang="0">
                    <a:pos x="633" y="297"/>
                  </a:cxn>
                  <a:cxn ang="0">
                    <a:pos x="633" y="546"/>
                  </a:cxn>
                  <a:cxn ang="0">
                    <a:pos x="652" y="594"/>
                  </a:cxn>
                  <a:cxn ang="0">
                    <a:pos x="633" y="690"/>
                  </a:cxn>
                  <a:cxn ang="0">
                    <a:pos x="700" y="728"/>
                  </a:cxn>
                  <a:cxn ang="0">
                    <a:pos x="794" y="757"/>
                  </a:cxn>
                  <a:cxn ang="0">
                    <a:pos x="860" y="805"/>
                  </a:cxn>
                  <a:cxn ang="0">
                    <a:pos x="946" y="901"/>
                  </a:cxn>
                  <a:cxn ang="0">
                    <a:pos x="965" y="978"/>
                  </a:cxn>
                  <a:cxn ang="0">
                    <a:pos x="965" y="1055"/>
                  </a:cxn>
                  <a:cxn ang="0">
                    <a:pos x="917" y="1103"/>
                  </a:cxn>
                  <a:cxn ang="0">
                    <a:pos x="889" y="1149"/>
                  </a:cxn>
                </a:cxnLst>
                <a:rect l="0" t="0" r="r" b="b"/>
                <a:pathLst>
                  <a:path w="965" h="1351">
                    <a:moveTo>
                      <a:pt x="889" y="1149"/>
                    </a:moveTo>
                    <a:lnTo>
                      <a:pt x="784" y="1189"/>
                    </a:lnTo>
                    <a:lnTo>
                      <a:pt x="700" y="1207"/>
                    </a:lnTo>
                    <a:lnTo>
                      <a:pt x="633" y="1189"/>
                    </a:lnTo>
                    <a:lnTo>
                      <a:pt x="406" y="1236"/>
                    </a:lnTo>
                    <a:lnTo>
                      <a:pt x="330" y="1207"/>
                    </a:lnTo>
                    <a:lnTo>
                      <a:pt x="265" y="1236"/>
                    </a:lnTo>
                    <a:lnTo>
                      <a:pt x="217" y="1332"/>
                    </a:lnTo>
                    <a:lnTo>
                      <a:pt x="9" y="1351"/>
                    </a:lnTo>
                    <a:lnTo>
                      <a:pt x="9" y="1026"/>
                    </a:lnTo>
                    <a:lnTo>
                      <a:pt x="0" y="144"/>
                    </a:lnTo>
                    <a:lnTo>
                      <a:pt x="170" y="115"/>
                    </a:lnTo>
                    <a:lnTo>
                      <a:pt x="265" y="115"/>
                    </a:lnTo>
                    <a:lnTo>
                      <a:pt x="368" y="0"/>
                    </a:lnTo>
                    <a:lnTo>
                      <a:pt x="435" y="67"/>
                    </a:lnTo>
                    <a:lnTo>
                      <a:pt x="482" y="96"/>
                    </a:lnTo>
                    <a:lnTo>
                      <a:pt x="501" y="182"/>
                    </a:lnTo>
                    <a:lnTo>
                      <a:pt x="633" y="297"/>
                    </a:lnTo>
                    <a:lnTo>
                      <a:pt x="633" y="546"/>
                    </a:lnTo>
                    <a:lnTo>
                      <a:pt x="652" y="594"/>
                    </a:lnTo>
                    <a:lnTo>
                      <a:pt x="633" y="690"/>
                    </a:lnTo>
                    <a:lnTo>
                      <a:pt x="700" y="728"/>
                    </a:lnTo>
                    <a:lnTo>
                      <a:pt x="794" y="757"/>
                    </a:lnTo>
                    <a:lnTo>
                      <a:pt x="860" y="805"/>
                    </a:lnTo>
                    <a:lnTo>
                      <a:pt x="946" y="901"/>
                    </a:lnTo>
                    <a:lnTo>
                      <a:pt x="965" y="978"/>
                    </a:lnTo>
                    <a:lnTo>
                      <a:pt x="965" y="1055"/>
                    </a:lnTo>
                    <a:lnTo>
                      <a:pt x="917" y="1103"/>
                    </a:lnTo>
                    <a:lnTo>
                      <a:pt x="889" y="114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90" name="Group 117"/>
              <p:cNvGrpSpPr>
                <a:grpSpLocks/>
              </p:cNvGrpSpPr>
              <p:nvPr/>
            </p:nvGrpSpPr>
            <p:grpSpPr bwMode="auto">
              <a:xfrm>
                <a:off x="4003" y="2824"/>
                <a:ext cx="482" cy="675"/>
                <a:chOff x="4003" y="2824"/>
                <a:chExt cx="482" cy="675"/>
              </a:xfrm>
              <a:grpFill/>
            </p:grpSpPr>
            <p:sp>
              <p:nvSpPr>
                <p:cNvPr id="3190" name="Freeform 118"/>
                <p:cNvSpPr>
                  <a:spLocks/>
                </p:cNvSpPr>
                <p:nvPr/>
              </p:nvSpPr>
              <p:spPr bwMode="auto">
                <a:xfrm>
                  <a:off x="4003" y="2824"/>
                  <a:ext cx="482" cy="675"/>
                </a:xfrm>
                <a:custGeom>
                  <a:avLst/>
                  <a:gdLst/>
                  <a:ahLst/>
                  <a:cxnLst>
                    <a:cxn ang="0">
                      <a:pos x="889" y="1149"/>
                    </a:cxn>
                    <a:cxn ang="0">
                      <a:pos x="784" y="1189"/>
                    </a:cxn>
                    <a:cxn ang="0">
                      <a:pos x="700" y="1207"/>
                    </a:cxn>
                    <a:cxn ang="0">
                      <a:pos x="633" y="1189"/>
                    </a:cxn>
                    <a:cxn ang="0">
                      <a:pos x="406" y="1236"/>
                    </a:cxn>
                    <a:cxn ang="0">
                      <a:pos x="330" y="1207"/>
                    </a:cxn>
                    <a:cxn ang="0">
                      <a:pos x="265" y="1236"/>
                    </a:cxn>
                    <a:cxn ang="0">
                      <a:pos x="217" y="1332"/>
                    </a:cxn>
                    <a:cxn ang="0">
                      <a:pos x="9" y="1351"/>
                    </a:cxn>
                    <a:cxn ang="0">
                      <a:pos x="9" y="1026"/>
                    </a:cxn>
                    <a:cxn ang="0">
                      <a:pos x="0" y="144"/>
                    </a:cxn>
                    <a:cxn ang="0">
                      <a:pos x="170" y="115"/>
                    </a:cxn>
                    <a:cxn ang="0">
                      <a:pos x="265" y="115"/>
                    </a:cxn>
                    <a:cxn ang="0">
                      <a:pos x="368" y="0"/>
                    </a:cxn>
                    <a:cxn ang="0">
                      <a:pos x="435" y="67"/>
                    </a:cxn>
                    <a:cxn ang="0">
                      <a:pos x="482" y="96"/>
                    </a:cxn>
                    <a:cxn ang="0">
                      <a:pos x="501" y="182"/>
                    </a:cxn>
                    <a:cxn ang="0">
                      <a:pos x="633" y="297"/>
                    </a:cxn>
                    <a:cxn ang="0">
                      <a:pos x="633" y="546"/>
                    </a:cxn>
                    <a:cxn ang="0">
                      <a:pos x="652" y="594"/>
                    </a:cxn>
                    <a:cxn ang="0">
                      <a:pos x="633" y="690"/>
                    </a:cxn>
                    <a:cxn ang="0">
                      <a:pos x="700" y="728"/>
                    </a:cxn>
                    <a:cxn ang="0">
                      <a:pos x="794" y="757"/>
                    </a:cxn>
                    <a:cxn ang="0">
                      <a:pos x="860" y="805"/>
                    </a:cxn>
                    <a:cxn ang="0">
                      <a:pos x="946" y="901"/>
                    </a:cxn>
                    <a:cxn ang="0">
                      <a:pos x="965" y="978"/>
                    </a:cxn>
                    <a:cxn ang="0">
                      <a:pos x="965" y="1055"/>
                    </a:cxn>
                    <a:cxn ang="0">
                      <a:pos x="917" y="1103"/>
                    </a:cxn>
                    <a:cxn ang="0">
                      <a:pos x="889" y="1149"/>
                    </a:cxn>
                  </a:cxnLst>
                  <a:rect l="0" t="0" r="r" b="b"/>
                  <a:pathLst>
                    <a:path w="965" h="1351">
                      <a:moveTo>
                        <a:pt x="889" y="1149"/>
                      </a:moveTo>
                      <a:lnTo>
                        <a:pt x="784" y="1189"/>
                      </a:lnTo>
                      <a:lnTo>
                        <a:pt x="700" y="1207"/>
                      </a:lnTo>
                      <a:lnTo>
                        <a:pt x="633" y="1189"/>
                      </a:lnTo>
                      <a:lnTo>
                        <a:pt x="406" y="1236"/>
                      </a:lnTo>
                      <a:lnTo>
                        <a:pt x="330" y="1207"/>
                      </a:lnTo>
                      <a:lnTo>
                        <a:pt x="265" y="1236"/>
                      </a:lnTo>
                      <a:lnTo>
                        <a:pt x="217" y="1332"/>
                      </a:lnTo>
                      <a:lnTo>
                        <a:pt x="9" y="1351"/>
                      </a:lnTo>
                      <a:lnTo>
                        <a:pt x="9" y="1026"/>
                      </a:lnTo>
                      <a:lnTo>
                        <a:pt x="0" y="144"/>
                      </a:lnTo>
                      <a:lnTo>
                        <a:pt x="170" y="115"/>
                      </a:lnTo>
                      <a:lnTo>
                        <a:pt x="265" y="115"/>
                      </a:lnTo>
                      <a:lnTo>
                        <a:pt x="368" y="0"/>
                      </a:lnTo>
                      <a:lnTo>
                        <a:pt x="435" y="67"/>
                      </a:lnTo>
                      <a:lnTo>
                        <a:pt x="482" y="96"/>
                      </a:lnTo>
                      <a:lnTo>
                        <a:pt x="501" y="182"/>
                      </a:lnTo>
                      <a:lnTo>
                        <a:pt x="633" y="297"/>
                      </a:lnTo>
                      <a:lnTo>
                        <a:pt x="633" y="546"/>
                      </a:lnTo>
                      <a:lnTo>
                        <a:pt x="652" y="594"/>
                      </a:lnTo>
                      <a:lnTo>
                        <a:pt x="633" y="690"/>
                      </a:lnTo>
                      <a:lnTo>
                        <a:pt x="700" y="728"/>
                      </a:lnTo>
                      <a:lnTo>
                        <a:pt x="794" y="757"/>
                      </a:lnTo>
                      <a:lnTo>
                        <a:pt x="860" y="805"/>
                      </a:lnTo>
                      <a:lnTo>
                        <a:pt x="946" y="901"/>
                      </a:lnTo>
                      <a:lnTo>
                        <a:pt x="965" y="978"/>
                      </a:lnTo>
                      <a:lnTo>
                        <a:pt x="965" y="1055"/>
                      </a:lnTo>
                      <a:lnTo>
                        <a:pt x="917" y="1103"/>
                      </a:lnTo>
                      <a:lnTo>
                        <a:pt x="889" y="114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91" name="Freeform 119"/>
                <p:cNvSpPr>
                  <a:spLocks/>
                </p:cNvSpPr>
                <p:nvPr/>
              </p:nvSpPr>
              <p:spPr bwMode="auto">
                <a:xfrm>
                  <a:off x="4003" y="2824"/>
                  <a:ext cx="482" cy="675"/>
                </a:xfrm>
                <a:custGeom>
                  <a:avLst/>
                  <a:gdLst/>
                  <a:ahLst/>
                  <a:cxnLst>
                    <a:cxn ang="0">
                      <a:pos x="889" y="1149"/>
                    </a:cxn>
                    <a:cxn ang="0">
                      <a:pos x="784" y="1189"/>
                    </a:cxn>
                    <a:cxn ang="0">
                      <a:pos x="700" y="1207"/>
                    </a:cxn>
                    <a:cxn ang="0">
                      <a:pos x="633" y="1189"/>
                    </a:cxn>
                    <a:cxn ang="0">
                      <a:pos x="406" y="1236"/>
                    </a:cxn>
                    <a:cxn ang="0">
                      <a:pos x="330" y="1207"/>
                    </a:cxn>
                    <a:cxn ang="0">
                      <a:pos x="265" y="1236"/>
                    </a:cxn>
                    <a:cxn ang="0">
                      <a:pos x="217" y="1332"/>
                    </a:cxn>
                    <a:cxn ang="0">
                      <a:pos x="9" y="1351"/>
                    </a:cxn>
                    <a:cxn ang="0">
                      <a:pos x="9" y="1026"/>
                    </a:cxn>
                    <a:cxn ang="0">
                      <a:pos x="0" y="144"/>
                    </a:cxn>
                    <a:cxn ang="0">
                      <a:pos x="170" y="115"/>
                    </a:cxn>
                    <a:cxn ang="0">
                      <a:pos x="265" y="115"/>
                    </a:cxn>
                    <a:cxn ang="0">
                      <a:pos x="368" y="0"/>
                    </a:cxn>
                    <a:cxn ang="0">
                      <a:pos x="435" y="67"/>
                    </a:cxn>
                    <a:cxn ang="0">
                      <a:pos x="482" y="96"/>
                    </a:cxn>
                    <a:cxn ang="0">
                      <a:pos x="501" y="182"/>
                    </a:cxn>
                    <a:cxn ang="0">
                      <a:pos x="633" y="297"/>
                    </a:cxn>
                    <a:cxn ang="0">
                      <a:pos x="633" y="546"/>
                    </a:cxn>
                    <a:cxn ang="0">
                      <a:pos x="652" y="594"/>
                    </a:cxn>
                    <a:cxn ang="0">
                      <a:pos x="633" y="690"/>
                    </a:cxn>
                    <a:cxn ang="0">
                      <a:pos x="700" y="728"/>
                    </a:cxn>
                    <a:cxn ang="0">
                      <a:pos x="794" y="757"/>
                    </a:cxn>
                    <a:cxn ang="0">
                      <a:pos x="860" y="805"/>
                    </a:cxn>
                    <a:cxn ang="0">
                      <a:pos x="946" y="901"/>
                    </a:cxn>
                    <a:cxn ang="0">
                      <a:pos x="965" y="978"/>
                    </a:cxn>
                    <a:cxn ang="0">
                      <a:pos x="965" y="1055"/>
                    </a:cxn>
                    <a:cxn ang="0">
                      <a:pos x="917" y="1103"/>
                    </a:cxn>
                    <a:cxn ang="0">
                      <a:pos x="889" y="1149"/>
                    </a:cxn>
                  </a:cxnLst>
                  <a:rect l="0" t="0" r="r" b="b"/>
                  <a:pathLst>
                    <a:path w="965" h="1351">
                      <a:moveTo>
                        <a:pt x="889" y="1149"/>
                      </a:moveTo>
                      <a:lnTo>
                        <a:pt x="784" y="1189"/>
                      </a:lnTo>
                      <a:lnTo>
                        <a:pt x="700" y="1207"/>
                      </a:lnTo>
                      <a:lnTo>
                        <a:pt x="633" y="1189"/>
                      </a:lnTo>
                      <a:lnTo>
                        <a:pt x="406" y="1236"/>
                      </a:lnTo>
                      <a:lnTo>
                        <a:pt x="330" y="1207"/>
                      </a:lnTo>
                      <a:lnTo>
                        <a:pt x="265" y="1236"/>
                      </a:lnTo>
                      <a:lnTo>
                        <a:pt x="217" y="1332"/>
                      </a:lnTo>
                      <a:lnTo>
                        <a:pt x="9" y="1351"/>
                      </a:lnTo>
                      <a:lnTo>
                        <a:pt x="9" y="1026"/>
                      </a:lnTo>
                      <a:lnTo>
                        <a:pt x="0" y="144"/>
                      </a:lnTo>
                      <a:lnTo>
                        <a:pt x="170" y="115"/>
                      </a:lnTo>
                      <a:lnTo>
                        <a:pt x="265" y="115"/>
                      </a:lnTo>
                      <a:lnTo>
                        <a:pt x="368" y="0"/>
                      </a:lnTo>
                      <a:lnTo>
                        <a:pt x="435" y="67"/>
                      </a:lnTo>
                      <a:lnTo>
                        <a:pt x="482" y="96"/>
                      </a:lnTo>
                      <a:lnTo>
                        <a:pt x="501" y="182"/>
                      </a:lnTo>
                      <a:lnTo>
                        <a:pt x="633" y="297"/>
                      </a:lnTo>
                      <a:lnTo>
                        <a:pt x="633" y="546"/>
                      </a:lnTo>
                      <a:lnTo>
                        <a:pt x="652" y="594"/>
                      </a:lnTo>
                      <a:lnTo>
                        <a:pt x="633" y="690"/>
                      </a:lnTo>
                      <a:lnTo>
                        <a:pt x="700" y="728"/>
                      </a:lnTo>
                      <a:lnTo>
                        <a:pt x="794" y="757"/>
                      </a:lnTo>
                      <a:lnTo>
                        <a:pt x="860" y="805"/>
                      </a:lnTo>
                      <a:lnTo>
                        <a:pt x="946" y="901"/>
                      </a:lnTo>
                      <a:lnTo>
                        <a:pt x="965" y="978"/>
                      </a:lnTo>
                      <a:lnTo>
                        <a:pt x="965" y="1055"/>
                      </a:lnTo>
                      <a:lnTo>
                        <a:pt x="917" y="1103"/>
                      </a:lnTo>
                      <a:lnTo>
                        <a:pt x="889" y="1149"/>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91" name="Group 120"/>
            <p:cNvGrpSpPr>
              <a:grpSpLocks/>
            </p:cNvGrpSpPr>
            <p:nvPr/>
          </p:nvGrpSpPr>
          <p:grpSpPr bwMode="auto">
            <a:xfrm>
              <a:off x="3605211" y="5992812"/>
              <a:ext cx="2020887" cy="742950"/>
              <a:chOff x="3085" y="3336"/>
              <a:chExt cx="922" cy="331"/>
            </a:xfrm>
            <a:solidFill>
              <a:schemeClr val="accent1">
                <a:lumMod val="20000"/>
                <a:lumOff val="80000"/>
              </a:schemeClr>
            </a:solidFill>
          </p:grpSpPr>
          <p:sp>
            <p:nvSpPr>
              <p:cNvPr id="3193" name="Freeform 121"/>
              <p:cNvSpPr>
                <a:spLocks/>
              </p:cNvSpPr>
              <p:nvPr/>
            </p:nvSpPr>
            <p:spPr bwMode="auto">
              <a:xfrm>
                <a:off x="3085" y="3336"/>
                <a:ext cx="922" cy="331"/>
              </a:xfrm>
              <a:custGeom>
                <a:avLst/>
                <a:gdLst/>
                <a:ahLst/>
                <a:cxnLst>
                  <a:cxn ang="0">
                    <a:pos x="1730" y="344"/>
                  </a:cxn>
                  <a:cxn ang="0">
                    <a:pos x="1541" y="412"/>
                  </a:cxn>
                  <a:cxn ang="0">
                    <a:pos x="1484" y="479"/>
                  </a:cxn>
                  <a:cxn ang="0">
                    <a:pos x="1182" y="527"/>
                  </a:cxn>
                  <a:cxn ang="0">
                    <a:pos x="1125" y="479"/>
                  </a:cxn>
                  <a:cxn ang="0">
                    <a:pos x="1021" y="460"/>
                  </a:cxn>
                  <a:cxn ang="0">
                    <a:pos x="984" y="507"/>
                  </a:cxn>
                  <a:cxn ang="0">
                    <a:pos x="813" y="575"/>
                  </a:cxn>
                  <a:cxn ang="0">
                    <a:pos x="757" y="623"/>
                  </a:cxn>
                  <a:cxn ang="0">
                    <a:pos x="709" y="603"/>
                  </a:cxn>
                  <a:cxn ang="0">
                    <a:pos x="586" y="603"/>
                  </a:cxn>
                  <a:cxn ang="0">
                    <a:pos x="492" y="661"/>
                  </a:cxn>
                  <a:cxn ang="0">
                    <a:pos x="444" y="661"/>
                  </a:cxn>
                  <a:cxn ang="0">
                    <a:pos x="425" y="575"/>
                  </a:cxn>
                  <a:cxn ang="0">
                    <a:pos x="302" y="527"/>
                  </a:cxn>
                  <a:cxn ang="0">
                    <a:pos x="217" y="527"/>
                  </a:cxn>
                  <a:cxn ang="0">
                    <a:pos x="103" y="479"/>
                  </a:cxn>
                  <a:cxn ang="0">
                    <a:pos x="84" y="431"/>
                  </a:cxn>
                  <a:cxn ang="0">
                    <a:pos x="122" y="392"/>
                  </a:cxn>
                  <a:cxn ang="0">
                    <a:pos x="19" y="392"/>
                  </a:cxn>
                  <a:cxn ang="0">
                    <a:pos x="0" y="0"/>
                  </a:cxn>
                  <a:cxn ang="0">
                    <a:pos x="122" y="0"/>
                  </a:cxn>
                  <a:cxn ang="0">
                    <a:pos x="1844" y="0"/>
                  </a:cxn>
                  <a:cxn ang="0">
                    <a:pos x="1844" y="325"/>
                  </a:cxn>
                  <a:cxn ang="0">
                    <a:pos x="1730" y="344"/>
                  </a:cxn>
                </a:cxnLst>
                <a:rect l="0" t="0" r="r" b="b"/>
                <a:pathLst>
                  <a:path w="1844" h="661">
                    <a:moveTo>
                      <a:pt x="1730" y="344"/>
                    </a:moveTo>
                    <a:lnTo>
                      <a:pt x="1541" y="412"/>
                    </a:lnTo>
                    <a:lnTo>
                      <a:pt x="1484" y="479"/>
                    </a:lnTo>
                    <a:lnTo>
                      <a:pt x="1182" y="527"/>
                    </a:lnTo>
                    <a:lnTo>
                      <a:pt x="1125" y="479"/>
                    </a:lnTo>
                    <a:lnTo>
                      <a:pt x="1021" y="460"/>
                    </a:lnTo>
                    <a:lnTo>
                      <a:pt x="984" y="507"/>
                    </a:lnTo>
                    <a:lnTo>
                      <a:pt x="813" y="575"/>
                    </a:lnTo>
                    <a:lnTo>
                      <a:pt x="757" y="623"/>
                    </a:lnTo>
                    <a:lnTo>
                      <a:pt x="709" y="603"/>
                    </a:lnTo>
                    <a:lnTo>
                      <a:pt x="586" y="603"/>
                    </a:lnTo>
                    <a:lnTo>
                      <a:pt x="492" y="661"/>
                    </a:lnTo>
                    <a:lnTo>
                      <a:pt x="444" y="661"/>
                    </a:lnTo>
                    <a:lnTo>
                      <a:pt x="425" y="575"/>
                    </a:lnTo>
                    <a:lnTo>
                      <a:pt x="302" y="527"/>
                    </a:lnTo>
                    <a:lnTo>
                      <a:pt x="217" y="527"/>
                    </a:lnTo>
                    <a:lnTo>
                      <a:pt x="103" y="479"/>
                    </a:lnTo>
                    <a:lnTo>
                      <a:pt x="84" y="431"/>
                    </a:lnTo>
                    <a:lnTo>
                      <a:pt x="122" y="392"/>
                    </a:lnTo>
                    <a:lnTo>
                      <a:pt x="19" y="392"/>
                    </a:lnTo>
                    <a:lnTo>
                      <a:pt x="0" y="0"/>
                    </a:lnTo>
                    <a:lnTo>
                      <a:pt x="122" y="0"/>
                    </a:lnTo>
                    <a:lnTo>
                      <a:pt x="1844" y="0"/>
                    </a:lnTo>
                    <a:lnTo>
                      <a:pt x="1844" y="325"/>
                    </a:lnTo>
                    <a:lnTo>
                      <a:pt x="1730" y="34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92" name="Group 122"/>
              <p:cNvGrpSpPr>
                <a:grpSpLocks/>
              </p:cNvGrpSpPr>
              <p:nvPr/>
            </p:nvGrpSpPr>
            <p:grpSpPr bwMode="auto">
              <a:xfrm>
                <a:off x="3085" y="3336"/>
                <a:ext cx="922" cy="331"/>
                <a:chOff x="3085" y="3336"/>
                <a:chExt cx="922" cy="331"/>
              </a:xfrm>
              <a:grpFill/>
            </p:grpSpPr>
            <p:sp>
              <p:nvSpPr>
                <p:cNvPr id="3195" name="Freeform 123"/>
                <p:cNvSpPr>
                  <a:spLocks/>
                </p:cNvSpPr>
                <p:nvPr/>
              </p:nvSpPr>
              <p:spPr bwMode="auto">
                <a:xfrm>
                  <a:off x="3085" y="3336"/>
                  <a:ext cx="922" cy="331"/>
                </a:xfrm>
                <a:custGeom>
                  <a:avLst/>
                  <a:gdLst/>
                  <a:ahLst/>
                  <a:cxnLst>
                    <a:cxn ang="0">
                      <a:pos x="1730" y="344"/>
                    </a:cxn>
                    <a:cxn ang="0">
                      <a:pos x="1541" y="412"/>
                    </a:cxn>
                    <a:cxn ang="0">
                      <a:pos x="1484" y="479"/>
                    </a:cxn>
                    <a:cxn ang="0">
                      <a:pos x="1182" y="527"/>
                    </a:cxn>
                    <a:cxn ang="0">
                      <a:pos x="1125" y="479"/>
                    </a:cxn>
                    <a:cxn ang="0">
                      <a:pos x="1021" y="460"/>
                    </a:cxn>
                    <a:cxn ang="0">
                      <a:pos x="984" y="507"/>
                    </a:cxn>
                    <a:cxn ang="0">
                      <a:pos x="813" y="575"/>
                    </a:cxn>
                    <a:cxn ang="0">
                      <a:pos x="757" y="623"/>
                    </a:cxn>
                    <a:cxn ang="0">
                      <a:pos x="709" y="603"/>
                    </a:cxn>
                    <a:cxn ang="0">
                      <a:pos x="586" y="603"/>
                    </a:cxn>
                    <a:cxn ang="0">
                      <a:pos x="492" y="661"/>
                    </a:cxn>
                    <a:cxn ang="0">
                      <a:pos x="444" y="661"/>
                    </a:cxn>
                    <a:cxn ang="0">
                      <a:pos x="425" y="575"/>
                    </a:cxn>
                    <a:cxn ang="0">
                      <a:pos x="302" y="527"/>
                    </a:cxn>
                    <a:cxn ang="0">
                      <a:pos x="217" y="527"/>
                    </a:cxn>
                    <a:cxn ang="0">
                      <a:pos x="103" y="479"/>
                    </a:cxn>
                    <a:cxn ang="0">
                      <a:pos x="84" y="431"/>
                    </a:cxn>
                    <a:cxn ang="0">
                      <a:pos x="122" y="392"/>
                    </a:cxn>
                    <a:cxn ang="0">
                      <a:pos x="19" y="392"/>
                    </a:cxn>
                    <a:cxn ang="0">
                      <a:pos x="0" y="0"/>
                    </a:cxn>
                    <a:cxn ang="0">
                      <a:pos x="122" y="0"/>
                    </a:cxn>
                    <a:cxn ang="0">
                      <a:pos x="1844" y="0"/>
                    </a:cxn>
                    <a:cxn ang="0">
                      <a:pos x="1844" y="325"/>
                    </a:cxn>
                    <a:cxn ang="0">
                      <a:pos x="1730" y="344"/>
                    </a:cxn>
                  </a:cxnLst>
                  <a:rect l="0" t="0" r="r" b="b"/>
                  <a:pathLst>
                    <a:path w="1844" h="661">
                      <a:moveTo>
                        <a:pt x="1730" y="344"/>
                      </a:moveTo>
                      <a:lnTo>
                        <a:pt x="1541" y="412"/>
                      </a:lnTo>
                      <a:lnTo>
                        <a:pt x="1484" y="479"/>
                      </a:lnTo>
                      <a:lnTo>
                        <a:pt x="1182" y="527"/>
                      </a:lnTo>
                      <a:lnTo>
                        <a:pt x="1125" y="479"/>
                      </a:lnTo>
                      <a:lnTo>
                        <a:pt x="1021" y="460"/>
                      </a:lnTo>
                      <a:lnTo>
                        <a:pt x="984" y="507"/>
                      </a:lnTo>
                      <a:lnTo>
                        <a:pt x="813" y="575"/>
                      </a:lnTo>
                      <a:lnTo>
                        <a:pt x="757" y="623"/>
                      </a:lnTo>
                      <a:lnTo>
                        <a:pt x="709" y="603"/>
                      </a:lnTo>
                      <a:lnTo>
                        <a:pt x="586" y="603"/>
                      </a:lnTo>
                      <a:lnTo>
                        <a:pt x="492" y="661"/>
                      </a:lnTo>
                      <a:lnTo>
                        <a:pt x="444" y="661"/>
                      </a:lnTo>
                      <a:lnTo>
                        <a:pt x="425" y="575"/>
                      </a:lnTo>
                      <a:lnTo>
                        <a:pt x="302" y="527"/>
                      </a:lnTo>
                      <a:lnTo>
                        <a:pt x="217" y="527"/>
                      </a:lnTo>
                      <a:lnTo>
                        <a:pt x="103" y="479"/>
                      </a:lnTo>
                      <a:lnTo>
                        <a:pt x="84" y="431"/>
                      </a:lnTo>
                      <a:lnTo>
                        <a:pt x="122" y="392"/>
                      </a:lnTo>
                      <a:lnTo>
                        <a:pt x="19" y="392"/>
                      </a:lnTo>
                      <a:lnTo>
                        <a:pt x="0" y="0"/>
                      </a:lnTo>
                      <a:lnTo>
                        <a:pt x="122" y="0"/>
                      </a:lnTo>
                      <a:lnTo>
                        <a:pt x="1844" y="0"/>
                      </a:lnTo>
                      <a:lnTo>
                        <a:pt x="1844" y="325"/>
                      </a:lnTo>
                      <a:lnTo>
                        <a:pt x="1730" y="34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96" name="Freeform 124"/>
                <p:cNvSpPr>
                  <a:spLocks/>
                </p:cNvSpPr>
                <p:nvPr/>
              </p:nvSpPr>
              <p:spPr bwMode="auto">
                <a:xfrm>
                  <a:off x="3085" y="3336"/>
                  <a:ext cx="922" cy="331"/>
                </a:xfrm>
                <a:custGeom>
                  <a:avLst/>
                  <a:gdLst/>
                  <a:ahLst/>
                  <a:cxnLst>
                    <a:cxn ang="0">
                      <a:pos x="1730" y="344"/>
                    </a:cxn>
                    <a:cxn ang="0">
                      <a:pos x="1541" y="412"/>
                    </a:cxn>
                    <a:cxn ang="0">
                      <a:pos x="1484" y="479"/>
                    </a:cxn>
                    <a:cxn ang="0">
                      <a:pos x="1182" y="527"/>
                    </a:cxn>
                    <a:cxn ang="0">
                      <a:pos x="1125" y="479"/>
                    </a:cxn>
                    <a:cxn ang="0">
                      <a:pos x="1021" y="460"/>
                    </a:cxn>
                    <a:cxn ang="0">
                      <a:pos x="984" y="507"/>
                    </a:cxn>
                    <a:cxn ang="0">
                      <a:pos x="813" y="575"/>
                    </a:cxn>
                    <a:cxn ang="0">
                      <a:pos x="757" y="623"/>
                    </a:cxn>
                    <a:cxn ang="0">
                      <a:pos x="709" y="603"/>
                    </a:cxn>
                    <a:cxn ang="0">
                      <a:pos x="586" y="603"/>
                    </a:cxn>
                    <a:cxn ang="0">
                      <a:pos x="492" y="661"/>
                    </a:cxn>
                    <a:cxn ang="0">
                      <a:pos x="444" y="661"/>
                    </a:cxn>
                    <a:cxn ang="0">
                      <a:pos x="425" y="575"/>
                    </a:cxn>
                    <a:cxn ang="0">
                      <a:pos x="302" y="527"/>
                    </a:cxn>
                    <a:cxn ang="0">
                      <a:pos x="217" y="527"/>
                    </a:cxn>
                    <a:cxn ang="0">
                      <a:pos x="103" y="479"/>
                    </a:cxn>
                    <a:cxn ang="0">
                      <a:pos x="84" y="431"/>
                    </a:cxn>
                    <a:cxn ang="0">
                      <a:pos x="122" y="392"/>
                    </a:cxn>
                    <a:cxn ang="0">
                      <a:pos x="19" y="392"/>
                    </a:cxn>
                    <a:cxn ang="0">
                      <a:pos x="0" y="0"/>
                    </a:cxn>
                    <a:cxn ang="0">
                      <a:pos x="122" y="0"/>
                    </a:cxn>
                    <a:cxn ang="0">
                      <a:pos x="1844" y="0"/>
                    </a:cxn>
                    <a:cxn ang="0">
                      <a:pos x="1844" y="325"/>
                    </a:cxn>
                    <a:cxn ang="0">
                      <a:pos x="1730" y="344"/>
                    </a:cxn>
                  </a:cxnLst>
                  <a:rect l="0" t="0" r="r" b="b"/>
                  <a:pathLst>
                    <a:path w="1844" h="661">
                      <a:moveTo>
                        <a:pt x="1730" y="344"/>
                      </a:moveTo>
                      <a:lnTo>
                        <a:pt x="1541" y="412"/>
                      </a:lnTo>
                      <a:lnTo>
                        <a:pt x="1484" y="479"/>
                      </a:lnTo>
                      <a:lnTo>
                        <a:pt x="1182" y="527"/>
                      </a:lnTo>
                      <a:lnTo>
                        <a:pt x="1125" y="479"/>
                      </a:lnTo>
                      <a:lnTo>
                        <a:pt x="1021" y="460"/>
                      </a:lnTo>
                      <a:lnTo>
                        <a:pt x="984" y="507"/>
                      </a:lnTo>
                      <a:lnTo>
                        <a:pt x="813" y="575"/>
                      </a:lnTo>
                      <a:lnTo>
                        <a:pt x="757" y="623"/>
                      </a:lnTo>
                      <a:lnTo>
                        <a:pt x="709" y="603"/>
                      </a:lnTo>
                      <a:lnTo>
                        <a:pt x="586" y="603"/>
                      </a:lnTo>
                      <a:lnTo>
                        <a:pt x="492" y="661"/>
                      </a:lnTo>
                      <a:lnTo>
                        <a:pt x="444" y="661"/>
                      </a:lnTo>
                      <a:lnTo>
                        <a:pt x="425" y="575"/>
                      </a:lnTo>
                      <a:lnTo>
                        <a:pt x="302" y="527"/>
                      </a:lnTo>
                      <a:lnTo>
                        <a:pt x="217" y="527"/>
                      </a:lnTo>
                      <a:lnTo>
                        <a:pt x="103" y="479"/>
                      </a:lnTo>
                      <a:lnTo>
                        <a:pt x="84" y="431"/>
                      </a:lnTo>
                      <a:lnTo>
                        <a:pt x="122" y="392"/>
                      </a:lnTo>
                      <a:lnTo>
                        <a:pt x="19" y="392"/>
                      </a:lnTo>
                      <a:lnTo>
                        <a:pt x="0" y="0"/>
                      </a:lnTo>
                      <a:lnTo>
                        <a:pt x="122" y="0"/>
                      </a:lnTo>
                      <a:lnTo>
                        <a:pt x="1844" y="0"/>
                      </a:lnTo>
                      <a:lnTo>
                        <a:pt x="1844" y="325"/>
                      </a:lnTo>
                      <a:lnTo>
                        <a:pt x="1730" y="344"/>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93" name="Group 130"/>
            <p:cNvGrpSpPr>
              <a:grpSpLocks/>
            </p:cNvGrpSpPr>
            <p:nvPr/>
          </p:nvGrpSpPr>
          <p:grpSpPr bwMode="auto">
            <a:xfrm>
              <a:off x="3741736" y="4238625"/>
              <a:ext cx="1884361" cy="1754188"/>
              <a:chOff x="3147" y="2556"/>
              <a:chExt cx="860" cy="780"/>
            </a:xfrm>
            <a:solidFill>
              <a:schemeClr val="accent1">
                <a:lumMod val="20000"/>
                <a:lumOff val="80000"/>
              </a:schemeClr>
            </a:solidFill>
          </p:grpSpPr>
          <p:sp>
            <p:nvSpPr>
              <p:cNvPr id="3203" name="Freeform 131"/>
              <p:cNvSpPr>
                <a:spLocks/>
              </p:cNvSpPr>
              <p:nvPr/>
            </p:nvSpPr>
            <p:spPr bwMode="auto">
              <a:xfrm>
                <a:off x="3147" y="2556"/>
                <a:ext cx="860" cy="780"/>
              </a:xfrm>
              <a:custGeom>
                <a:avLst/>
                <a:gdLst/>
                <a:ahLst/>
                <a:cxnLst>
                  <a:cxn ang="0">
                    <a:pos x="1722" y="1562"/>
                  </a:cxn>
                  <a:cxn ang="0">
                    <a:pos x="0" y="1562"/>
                  </a:cxn>
                  <a:cxn ang="0">
                    <a:pos x="0" y="1035"/>
                  </a:cxn>
                  <a:cxn ang="0">
                    <a:pos x="122" y="1035"/>
                  </a:cxn>
                  <a:cxn ang="0">
                    <a:pos x="122" y="997"/>
                  </a:cxn>
                  <a:cxn ang="0">
                    <a:pos x="76" y="911"/>
                  </a:cxn>
                  <a:cxn ang="0">
                    <a:pos x="95" y="882"/>
                  </a:cxn>
                  <a:cxn ang="0">
                    <a:pos x="57" y="863"/>
                  </a:cxn>
                  <a:cxn ang="0">
                    <a:pos x="57" y="815"/>
                  </a:cxn>
                  <a:cxn ang="0">
                    <a:pos x="95" y="815"/>
                  </a:cxn>
                  <a:cxn ang="0">
                    <a:pos x="95" y="767"/>
                  </a:cxn>
                  <a:cxn ang="0">
                    <a:pos x="122" y="699"/>
                  </a:cxn>
                  <a:cxn ang="0">
                    <a:pos x="122" y="680"/>
                  </a:cxn>
                  <a:cxn ang="0">
                    <a:pos x="95" y="632"/>
                  </a:cxn>
                  <a:cxn ang="0">
                    <a:pos x="104" y="584"/>
                  </a:cxn>
                  <a:cxn ang="0">
                    <a:pos x="133" y="584"/>
                  </a:cxn>
                  <a:cxn ang="0">
                    <a:pos x="151" y="536"/>
                  </a:cxn>
                  <a:cxn ang="0">
                    <a:pos x="95" y="517"/>
                  </a:cxn>
                  <a:cxn ang="0">
                    <a:pos x="95" y="488"/>
                  </a:cxn>
                  <a:cxn ang="0">
                    <a:pos x="57" y="451"/>
                  </a:cxn>
                  <a:cxn ang="0">
                    <a:pos x="28" y="355"/>
                  </a:cxn>
                  <a:cxn ang="0">
                    <a:pos x="0" y="307"/>
                  </a:cxn>
                  <a:cxn ang="0">
                    <a:pos x="9" y="259"/>
                  </a:cxn>
                  <a:cxn ang="0">
                    <a:pos x="57" y="221"/>
                  </a:cxn>
                  <a:cxn ang="0">
                    <a:pos x="57" y="173"/>
                  </a:cxn>
                  <a:cxn ang="0">
                    <a:pos x="104" y="106"/>
                  </a:cxn>
                  <a:cxn ang="0">
                    <a:pos x="133" y="38"/>
                  </a:cxn>
                  <a:cxn ang="0">
                    <a:pos x="133" y="0"/>
                  </a:cxn>
                  <a:cxn ang="0">
                    <a:pos x="151" y="0"/>
                  </a:cxn>
                  <a:cxn ang="0">
                    <a:pos x="246" y="0"/>
                  </a:cxn>
                  <a:cxn ang="0">
                    <a:pos x="293" y="10"/>
                  </a:cxn>
                  <a:cxn ang="0">
                    <a:pos x="435" y="134"/>
                  </a:cxn>
                  <a:cxn ang="0">
                    <a:pos x="492" y="240"/>
                  </a:cxn>
                  <a:cxn ang="0">
                    <a:pos x="898" y="240"/>
                  </a:cxn>
                  <a:cxn ang="0">
                    <a:pos x="898" y="384"/>
                  </a:cxn>
                  <a:cxn ang="0">
                    <a:pos x="1049" y="384"/>
                  </a:cxn>
                  <a:cxn ang="0">
                    <a:pos x="1049" y="517"/>
                  </a:cxn>
                  <a:cxn ang="0">
                    <a:pos x="1598" y="517"/>
                  </a:cxn>
                  <a:cxn ang="0">
                    <a:pos x="1627" y="603"/>
                  </a:cxn>
                  <a:cxn ang="0">
                    <a:pos x="1712" y="680"/>
                  </a:cxn>
                  <a:cxn ang="0">
                    <a:pos x="1722" y="1562"/>
                  </a:cxn>
                </a:cxnLst>
                <a:rect l="0" t="0" r="r" b="b"/>
                <a:pathLst>
                  <a:path w="1722" h="1562">
                    <a:moveTo>
                      <a:pt x="1722" y="1562"/>
                    </a:moveTo>
                    <a:lnTo>
                      <a:pt x="0" y="1562"/>
                    </a:lnTo>
                    <a:lnTo>
                      <a:pt x="0" y="1035"/>
                    </a:lnTo>
                    <a:lnTo>
                      <a:pt x="122" y="1035"/>
                    </a:lnTo>
                    <a:lnTo>
                      <a:pt x="122" y="997"/>
                    </a:lnTo>
                    <a:lnTo>
                      <a:pt x="76" y="911"/>
                    </a:lnTo>
                    <a:lnTo>
                      <a:pt x="95" y="882"/>
                    </a:lnTo>
                    <a:lnTo>
                      <a:pt x="57" y="863"/>
                    </a:lnTo>
                    <a:lnTo>
                      <a:pt x="57" y="815"/>
                    </a:lnTo>
                    <a:lnTo>
                      <a:pt x="95" y="815"/>
                    </a:lnTo>
                    <a:lnTo>
                      <a:pt x="95" y="767"/>
                    </a:lnTo>
                    <a:lnTo>
                      <a:pt x="122" y="699"/>
                    </a:lnTo>
                    <a:lnTo>
                      <a:pt x="122" y="680"/>
                    </a:lnTo>
                    <a:lnTo>
                      <a:pt x="95" y="632"/>
                    </a:lnTo>
                    <a:lnTo>
                      <a:pt x="104" y="584"/>
                    </a:lnTo>
                    <a:lnTo>
                      <a:pt x="133" y="584"/>
                    </a:lnTo>
                    <a:lnTo>
                      <a:pt x="151" y="536"/>
                    </a:lnTo>
                    <a:lnTo>
                      <a:pt x="95" y="517"/>
                    </a:lnTo>
                    <a:lnTo>
                      <a:pt x="95" y="488"/>
                    </a:lnTo>
                    <a:lnTo>
                      <a:pt x="57" y="451"/>
                    </a:lnTo>
                    <a:lnTo>
                      <a:pt x="28" y="355"/>
                    </a:lnTo>
                    <a:lnTo>
                      <a:pt x="0" y="307"/>
                    </a:lnTo>
                    <a:lnTo>
                      <a:pt x="9" y="259"/>
                    </a:lnTo>
                    <a:lnTo>
                      <a:pt x="57" y="221"/>
                    </a:lnTo>
                    <a:lnTo>
                      <a:pt x="57" y="173"/>
                    </a:lnTo>
                    <a:lnTo>
                      <a:pt x="104" y="106"/>
                    </a:lnTo>
                    <a:lnTo>
                      <a:pt x="133" y="38"/>
                    </a:lnTo>
                    <a:lnTo>
                      <a:pt x="133" y="0"/>
                    </a:lnTo>
                    <a:lnTo>
                      <a:pt x="151" y="0"/>
                    </a:lnTo>
                    <a:lnTo>
                      <a:pt x="246" y="0"/>
                    </a:lnTo>
                    <a:lnTo>
                      <a:pt x="293" y="10"/>
                    </a:lnTo>
                    <a:lnTo>
                      <a:pt x="435" y="134"/>
                    </a:lnTo>
                    <a:lnTo>
                      <a:pt x="492" y="240"/>
                    </a:lnTo>
                    <a:lnTo>
                      <a:pt x="898" y="240"/>
                    </a:lnTo>
                    <a:lnTo>
                      <a:pt x="898" y="384"/>
                    </a:lnTo>
                    <a:lnTo>
                      <a:pt x="1049" y="384"/>
                    </a:lnTo>
                    <a:lnTo>
                      <a:pt x="1049" y="517"/>
                    </a:lnTo>
                    <a:lnTo>
                      <a:pt x="1598" y="517"/>
                    </a:lnTo>
                    <a:lnTo>
                      <a:pt x="1627" y="603"/>
                    </a:lnTo>
                    <a:lnTo>
                      <a:pt x="1712" y="680"/>
                    </a:lnTo>
                    <a:lnTo>
                      <a:pt x="1722" y="156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94" name="Group 132"/>
              <p:cNvGrpSpPr>
                <a:grpSpLocks/>
              </p:cNvGrpSpPr>
              <p:nvPr/>
            </p:nvGrpSpPr>
            <p:grpSpPr bwMode="auto">
              <a:xfrm>
                <a:off x="3147" y="2556"/>
                <a:ext cx="860" cy="780"/>
                <a:chOff x="3147" y="2556"/>
                <a:chExt cx="860" cy="780"/>
              </a:xfrm>
              <a:grpFill/>
            </p:grpSpPr>
            <p:sp>
              <p:nvSpPr>
                <p:cNvPr id="3205" name="Freeform 133"/>
                <p:cNvSpPr>
                  <a:spLocks/>
                </p:cNvSpPr>
                <p:nvPr/>
              </p:nvSpPr>
              <p:spPr bwMode="auto">
                <a:xfrm>
                  <a:off x="3147" y="2556"/>
                  <a:ext cx="860" cy="780"/>
                </a:xfrm>
                <a:custGeom>
                  <a:avLst/>
                  <a:gdLst/>
                  <a:ahLst/>
                  <a:cxnLst>
                    <a:cxn ang="0">
                      <a:pos x="1722" y="1562"/>
                    </a:cxn>
                    <a:cxn ang="0">
                      <a:pos x="0" y="1562"/>
                    </a:cxn>
                    <a:cxn ang="0">
                      <a:pos x="0" y="1035"/>
                    </a:cxn>
                    <a:cxn ang="0">
                      <a:pos x="122" y="1035"/>
                    </a:cxn>
                    <a:cxn ang="0">
                      <a:pos x="122" y="997"/>
                    </a:cxn>
                    <a:cxn ang="0">
                      <a:pos x="76" y="911"/>
                    </a:cxn>
                    <a:cxn ang="0">
                      <a:pos x="95" y="882"/>
                    </a:cxn>
                    <a:cxn ang="0">
                      <a:pos x="57" y="863"/>
                    </a:cxn>
                    <a:cxn ang="0">
                      <a:pos x="57" y="815"/>
                    </a:cxn>
                    <a:cxn ang="0">
                      <a:pos x="95" y="815"/>
                    </a:cxn>
                    <a:cxn ang="0">
                      <a:pos x="95" y="767"/>
                    </a:cxn>
                    <a:cxn ang="0">
                      <a:pos x="122" y="699"/>
                    </a:cxn>
                    <a:cxn ang="0">
                      <a:pos x="122" y="680"/>
                    </a:cxn>
                    <a:cxn ang="0">
                      <a:pos x="95" y="632"/>
                    </a:cxn>
                    <a:cxn ang="0">
                      <a:pos x="104" y="584"/>
                    </a:cxn>
                    <a:cxn ang="0">
                      <a:pos x="133" y="584"/>
                    </a:cxn>
                    <a:cxn ang="0">
                      <a:pos x="151" y="536"/>
                    </a:cxn>
                    <a:cxn ang="0">
                      <a:pos x="95" y="517"/>
                    </a:cxn>
                    <a:cxn ang="0">
                      <a:pos x="95" y="488"/>
                    </a:cxn>
                    <a:cxn ang="0">
                      <a:pos x="57" y="451"/>
                    </a:cxn>
                    <a:cxn ang="0">
                      <a:pos x="28" y="355"/>
                    </a:cxn>
                    <a:cxn ang="0">
                      <a:pos x="0" y="307"/>
                    </a:cxn>
                    <a:cxn ang="0">
                      <a:pos x="9" y="259"/>
                    </a:cxn>
                    <a:cxn ang="0">
                      <a:pos x="57" y="221"/>
                    </a:cxn>
                    <a:cxn ang="0">
                      <a:pos x="57" y="173"/>
                    </a:cxn>
                    <a:cxn ang="0">
                      <a:pos x="104" y="106"/>
                    </a:cxn>
                    <a:cxn ang="0">
                      <a:pos x="133" y="38"/>
                    </a:cxn>
                    <a:cxn ang="0">
                      <a:pos x="133" y="0"/>
                    </a:cxn>
                    <a:cxn ang="0">
                      <a:pos x="151" y="0"/>
                    </a:cxn>
                    <a:cxn ang="0">
                      <a:pos x="246" y="0"/>
                    </a:cxn>
                    <a:cxn ang="0">
                      <a:pos x="293" y="10"/>
                    </a:cxn>
                    <a:cxn ang="0">
                      <a:pos x="435" y="134"/>
                    </a:cxn>
                    <a:cxn ang="0">
                      <a:pos x="492" y="240"/>
                    </a:cxn>
                    <a:cxn ang="0">
                      <a:pos x="898" y="240"/>
                    </a:cxn>
                    <a:cxn ang="0">
                      <a:pos x="898" y="384"/>
                    </a:cxn>
                    <a:cxn ang="0">
                      <a:pos x="1049" y="384"/>
                    </a:cxn>
                    <a:cxn ang="0">
                      <a:pos x="1049" y="517"/>
                    </a:cxn>
                    <a:cxn ang="0">
                      <a:pos x="1598" y="517"/>
                    </a:cxn>
                    <a:cxn ang="0">
                      <a:pos x="1627" y="603"/>
                    </a:cxn>
                    <a:cxn ang="0">
                      <a:pos x="1712" y="680"/>
                    </a:cxn>
                    <a:cxn ang="0">
                      <a:pos x="1722" y="1562"/>
                    </a:cxn>
                  </a:cxnLst>
                  <a:rect l="0" t="0" r="r" b="b"/>
                  <a:pathLst>
                    <a:path w="1722" h="1562">
                      <a:moveTo>
                        <a:pt x="1722" y="1562"/>
                      </a:moveTo>
                      <a:lnTo>
                        <a:pt x="0" y="1562"/>
                      </a:lnTo>
                      <a:lnTo>
                        <a:pt x="0" y="1035"/>
                      </a:lnTo>
                      <a:lnTo>
                        <a:pt x="122" y="1035"/>
                      </a:lnTo>
                      <a:lnTo>
                        <a:pt x="122" y="997"/>
                      </a:lnTo>
                      <a:lnTo>
                        <a:pt x="76" y="911"/>
                      </a:lnTo>
                      <a:lnTo>
                        <a:pt x="95" y="882"/>
                      </a:lnTo>
                      <a:lnTo>
                        <a:pt x="57" y="863"/>
                      </a:lnTo>
                      <a:lnTo>
                        <a:pt x="57" y="815"/>
                      </a:lnTo>
                      <a:lnTo>
                        <a:pt x="95" y="815"/>
                      </a:lnTo>
                      <a:lnTo>
                        <a:pt x="95" y="767"/>
                      </a:lnTo>
                      <a:lnTo>
                        <a:pt x="122" y="699"/>
                      </a:lnTo>
                      <a:lnTo>
                        <a:pt x="122" y="680"/>
                      </a:lnTo>
                      <a:lnTo>
                        <a:pt x="95" y="632"/>
                      </a:lnTo>
                      <a:lnTo>
                        <a:pt x="104" y="584"/>
                      </a:lnTo>
                      <a:lnTo>
                        <a:pt x="133" y="584"/>
                      </a:lnTo>
                      <a:lnTo>
                        <a:pt x="151" y="536"/>
                      </a:lnTo>
                      <a:lnTo>
                        <a:pt x="95" y="517"/>
                      </a:lnTo>
                      <a:lnTo>
                        <a:pt x="95" y="488"/>
                      </a:lnTo>
                      <a:lnTo>
                        <a:pt x="57" y="451"/>
                      </a:lnTo>
                      <a:lnTo>
                        <a:pt x="28" y="355"/>
                      </a:lnTo>
                      <a:lnTo>
                        <a:pt x="0" y="307"/>
                      </a:lnTo>
                      <a:lnTo>
                        <a:pt x="9" y="259"/>
                      </a:lnTo>
                      <a:lnTo>
                        <a:pt x="57" y="221"/>
                      </a:lnTo>
                      <a:lnTo>
                        <a:pt x="57" y="173"/>
                      </a:lnTo>
                      <a:lnTo>
                        <a:pt x="104" y="106"/>
                      </a:lnTo>
                      <a:lnTo>
                        <a:pt x="133" y="38"/>
                      </a:lnTo>
                      <a:lnTo>
                        <a:pt x="133" y="0"/>
                      </a:lnTo>
                      <a:lnTo>
                        <a:pt x="151" y="0"/>
                      </a:lnTo>
                      <a:lnTo>
                        <a:pt x="246" y="0"/>
                      </a:lnTo>
                      <a:lnTo>
                        <a:pt x="293" y="10"/>
                      </a:lnTo>
                      <a:lnTo>
                        <a:pt x="435" y="134"/>
                      </a:lnTo>
                      <a:lnTo>
                        <a:pt x="492" y="240"/>
                      </a:lnTo>
                      <a:lnTo>
                        <a:pt x="898" y="240"/>
                      </a:lnTo>
                      <a:lnTo>
                        <a:pt x="898" y="384"/>
                      </a:lnTo>
                      <a:lnTo>
                        <a:pt x="1049" y="384"/>
                      </a:lnTo>
                      <a:lnTo>
                        <a:pt x="1049" y="517"/>
                      </a:lnTo>
                      <a:lnTo>
                        <a:pt x="1598" y="517"/>
                      </a:lnTo>
                      <a:lnTo>
                        <a:pt x="1627" y="603"/>
                      </a:lnTo>
                      <a:lnTo>
                        <a:pt x="1712" y="680"/>
                      </a:lnTo>
                      <a:lnTo>
                        <a:pt x="1722" y="156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06" name="Freeform 134"/>
                <p:cNvSpPr>
                  <a:spLocks/>
                </p:cNvSpPr>
                <p:nvPr/>
              </p:nvSpPr>
              <p:spPr bwMode="auto">
                <a:xfrm>
                  <a:off x="3147" y="2556"/>
                  <a:ext cx="860" cy="780"/>
                </a:xfrm>
                <a:custGeom>
                  <a:avLst/>
                  <a:gdLst/>
                  <a:ahLst/>
                  <a:cxnLst>
                    <a:cxn ang="0">
                      <a:pos x="1722" y="1562"/>
                    </a:cxn>
                    <a:cxn ang="0">
                      <a:pos x="0" y="1562"/>
                    </a:cxn>
                    <a:cxn ang="0">
                      <a:pos x="0" y="1035"/>
                    </a:cxn>
                    <a:cxn ang="0">
                      <a:pos x="122" y="1035"/>
                    </a:cxn>
                    <a:cxn ang="0">
                      <a:pos x="122" y="997"/>
                    </a:cxn>
                    <a:cxn ang="0">
                      <a:pos x="76" y="911"/>
                    </a:cxn>
                    <a:cxn ang="0">
                      <a:pos x="95" y="882"/>
                    </a:cxn>
                    <a:cxn ang="0">
                      <a:pos x="57" y="863"/>
                    </a:cxn>
                    <a:cxn ang="0">
                      <a:pos x="57" y="815"/>
                    </a:cxn>
                    <a:cxn ang="0">
                      <a:pos x="95" y="815"/>
                    </a:cxn>
                    <a:cxn ang="0">
                      <a:pos x="95" y="767"/>
                    </a:cxn>
                    <a:cxn ang="0">
                      <a:pos x="122" y="699"/>
                    </a:cxn>
                    <a:cxn ang="0">
                      <a:pos x="122" y="680"/>
                    </a:cxn>
                    <a:cxn ang="0">
                      <a:pos x="95" y="632"/>
                    </a:cxn>
                    <a:cxn ang="0">
                      <a:pos x="104" y="584"/>
                    </a:cxn>
                    <a:cxn ang="0">
                      <a:pos x="133" y="584"/>
                    </a:cxn>
                    <a:cxn ang="0">
                      <a:pos x="151" y="536"/>
                    </a:cxn>
                    <a:cxn ang="0">
                      <a:pos x="95" y="517"/>
                    </a:cxn>
                    <a:cxn ang="0">
                      <a:pos x="95" y="488"/>
                    </a:cxn>
                    <a:cxn ang="0">
                      <a:pos x="57" y="451"/>
                    </a:cxn>
                    <a:cxn ang="0">
                      <a:pos x="28" y="355"/>
                    </a:cxn>
                    <a:cxn ang="0">
                      <a:pos x="0" y="307"/>
                    </a:cxn>
                    <a:cxn ang="0">
                      <a:pos x="9" y="259"/>
                    </a:cxn>
                    <a:cxn ang="0">
                      <a:pos x="57" y="221"/>
                    </a:cxn>
                    <a:cxn ang="0">
                      <a:pos x="57" y="173"/>
                    </a:cxn>
                    <a:cxn ang="0">
                      <a:pos x="104" y="106"/>
                    </a:cxn>
                    <a:cxn ang="0">
                      <a:pos x="133" y="38"/>
                    </a:cxn>
                    <a:cxn ang="0">
                      <a:pos x="133" y="0"/>
                    </a:cxn>
                    <a:cxn ang="0">
                      <a:pos x="151" y="0"/>
                    </a:cxn>
                    <a:cxn ang="0">
                      <a:pos x="246" y="0"/>
                    </a:cxn>
                    <a:cxn ang="0">
                      <a:pos x="293" y="10"/>
                    </a:cxn>
                    <a:cxn ang="0">
                      <a:pos x="435" y="134"/>
                    </a:cxn>
                    <a:cxn ang="0">
                      <a:pos x="492" y="240"/>
                    </a:cxn>
                    <a:cxn ang="0">
                      <a:pos x="898" y="240"/>
                    </a:cxn>
                    <a:cxn ang="0">
                      <a:pos x="898" y="384"/>
                    </a:cxn>
                    <a:cxn ang="0">
                      <a:pos x="1049" y="384"/>
                    </a:cxn>
                    <a:cxn ang="0">
                      <a:pos x="1049" y="517"/>
                    </a:cxn>
                    <a:cxn ang="0">
                      <a:pos x="1598" y="517"/>
                    </a:cxn>
                    <a:cxn ang="0">
                      <a:pos x="1627" y="603"/>
                    </a:cxn>
                    <a:cxn ang="0">
                      <a:pos x="1712" y="680"/>
                    </a:cxn>
                    <a:cxn ang="0">
                      <a:pos x="1722" y="1562"/>
                    </a:cxn>
                  </a:cxnLst>
                  <a:rect l="0" t="0" r="r" b="b"/>
                  <a:pathLst>
                    <a:path w="1722" h="1562">
                      <a:moveTo>
                        <a:pt x="1722" y="1562"/>
                      </a:moveTo>
                      <a:lnTo>
                        <a:pt x="0" y="1562"/>
                      </a:lnTo>
                      <a:lnTo>
                        <a:pt x="0" y="1035"/>
                      </a:lnTo>
                      <a:lnTo>
                        <a:pt x="122" y="1035"/>
                      </a:lnTo>
                      <a:lnTo>
                        <a:pt x="122" y="997"/>
                      </a:lnTo>
                      <a:lnTo>
                        <a:pt x="76" y="911"/>
                      </a:lnTo>
                      <a:lnTo>
                        <a:pt x="95" y="882"/>
                      </a:lnTo>
                      <a:lnTo>
                        <a:pt x="57" y="863"/>
                      </a:lnTo>
                      <a:lnTo>
                        <a:pt x="57" y="815"/>
                      </a:lnTo>
                      <a:lnTo>
                        <a:pt x="95" y="815"/>
                      </a:lnTo>
                      <a:lnTo>
                        <a:pt x="95" y="767"/>
                      </a:lnTo>
                      <a:lnTo>
                        <a:pt x="122" y="699"/>
                      </a:lnTo>
                      <a:lnTo>
                        <a:pt x="122" y="680"/>
                      </a:lnTo>
                      <a:lnTo>
                        <a:pt x="95" y="632"/>
                      </a:lnTo>
                      <a:lnTo>
                        <a:pt x="104" y="584"/>
                      </a:lnTo>
                      <a:lnTo>
                        <a:pt x="133" y="584"/>
                      </a:lnTo>
                      <a:lnTo>
                        <a:pt x="151" y="536"/>
                      </a:lnTo>
                      <a:lnTo>
                        <a:pt x="95" y="517"/>
                      </a:lnTo>
                      <a:lnTo>
                        <a:pt x="95" y="488"/>
                      </a:lnTo>
                      <a:lnTo>
                        <a:pt x="57" y="451"/>
                      </a:lnTo>
                      <a:lnTo>
                        <a:pt x="28" y="355"/>
                      </a:lnTo>
                      <a:lnTo>
                        <a:pt x="0" y="307"/>
                      </a:lnTo>
                      <a:lnTo>
                        <a:pt x="9" y="259"/>
                      </a:lnTo>
                      <a:lnTo>
                        <a:pt x="57" y="221"/>
                      </a:lnTo>
                      <a:lnTo>
                        <a:pt x="57" y="173"/>
                      </a:lnTo>
                      <a:lnTo>
                        <a:pt x="104" y="106"/>
                      </a:lnTo>
                      <a:lnTo>
                        <a:pt x="133" y="38"/>
                      </a:lnTo>
                      <a:lnTo>
                        <a:pt x="133" y="0"/>
                      </a:lnTo>
                      <a:lnTo>
                        <a:pt x="151" y="0"/>
                      </a:lnTo>
                      <a:lnTo>
                        <a:pt x="246" y="0"/>
                      </a:lnTo>
                      <a:lnTo>
                        <a:pt x="293" y="10"/>
                      </a:lnTo>
                      <a:lnTo>
                        <a:pt x="435" y="134"/>
                      </a:lnTo>
                      <a:lnTo>
                        <a:pt x="492" y="240"/>
                      </a:lnTo>
                      <a:lnTo>
                        <a:pt x="898" y="240"/>
                      </a:lnTo>
                      <a:lnTo>
                        <a:pt x="898" y="384"/>
                      </a:lnTo>
                      <a:lnTo>
                        <a:pt x="1049" y="384"/>
                      </a:lnTo>
                      <a:lnTo>
                        <a:pt x="1049" y="517"/>
                      </a:lnTo>
                      <a:lnTo>
                        <a:pt x="1598" y="517"/>
                      </a:lnTo>
                      <a:lnTo>
                        <a:pt x="1627" y="603"/>
                      </a:lnTo>
                      <a:lnTo>
                        <a:pt x="1712" y="680"/>
                      </a:lnTo>
                      <a:lnTo>
                        <a:pt x="1722" y="1562"/>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95" name="Group 135"/>
            <p:cNvGrpSpPr>
              <a:grpSpLocks/>
            </p:cNvGrpSpPr>
            <p:nvPr/>
          </p:nvGrpSpPr>
          <p:grpSpPr bwMode="auto">
            <a:xfrm>
              <a:off x="6197598" y="3924300"/>
              <a:ext cx="1617663" cy="895350"/>
              <a:chOff x="4268" y="2416"/>
              <a:chExt cx="738" cy="398"/>
            </a:xfrm>
            <a:solidFill>
              <a:schemeClr val="accent1">
                <a:lumMod val="20000"/>
                <a:lumOff val="80000"/>
              </a:schemeClr>
            </a:solidFill>
          </p:grpSpPr>
          <p:sp>
            <p:nvSpPr>
              <p:cNvPr id="3208" name="Freeform 136"/>
              <p:cNvSpPr>
                <a:spLocks/>
              </p:cNvSpPr>
              <p:nvPr/>
            </p:nvSpPr>
            <p:spPr bwMode="auto">
              <a:xfrm>
                <a:off x="4268" y="2416"/>
                <a:ext cx="738" cy="398"/>
              </a:xfrm>
              <a:custGeom>
                <a:avLst/>
                <a:gdLst/>
                <a:ahLst/>
                <a:cxnLst>
                  <a:cxn ang="0">
                    <a:pos x="1210" y="795"/>
                  </a:cxn>
                  <a:cxn ang="0">
                    <a:pos x="1333" y="729"/>
                  </a:cxn>
                  <a:cxn ang="0">
                    <a:pos x="1381" y="747"/>
                  </a:cxn>
                  <a:cxn ang="0">
                    <a:pos x="1418" y="729"/>
                  </a:cxn>
                  <a:cxn ang="0">
                    <a:pos x="1418" y="681"/>
                  </a:cxn>
                  <a:cxn ang="0">
                    <a:pos x="1437" y="633"/>
                  </a:cxn>
                  <a:cxn ang="0">
                    <a:pos x="1465" y="585"/>
                  </a:cxn>
                  <a:cxn ang="0">
                    <a:pos x="1475" y="0"/>
                  </a:cxn>
                  <a:cxn ang="0">
                    <a:pos x="416" y="0"/>
                  </a:cxn>
                  <a:cxn ang="0">
                    <a:pos x="387" y="518"/>
                  </a:cxn>
                  <a:cxn ang="0">
                    <a:pos x="0" y="518"/>
                  </a:cxn>
                  <a:cxn ang="0">
                    <a:pos x="0" y="795"/>
                  </a:cxn>
                  <a:cxn ang="0">
                    <a:pos x="1210" y="795"/>
                  </a:cxn>
                </a:cxnLst>
                <a:rect l="0" t="0" r="r" b="b"/>
                <a:pathLst>
                  <a:path w="1475" h="795">
                    <a:moveTo>
                      <a:pt x="1210" y="795"/>
                    </a:moveTo>
                    <a:lnTo>
                      <a:pt x="1333" y="729"/>
                    </a:lnTo>
                    <a:lnTo>
                      <a:pt x="1381" y="747"/>
                    </a:lnTo>
                    <a:lnTo>
                      <a:pt x="1418" y="729"/>
                    </a:lnTo>
                    <a:lnTo>
                      <a:pt x="1418" y="681"/>
                    </a:lnTo>
                    <a:lnTo>
                      <a:pt x="1437" y="633"/>
                    </a:lnTo>
                    <a:lnTo>
                      <a:pt x="1465" y="585"/>
                    </a:lnTo>
                    <a:lnTo>
                      <a:pt x="1475" y="0"/>
                    </a:lnTo>
                    <a:lnTo>
                      <a:pt x="416" y="0"/>
                    </a:lnTo>
                    <a:lnTo>
                      <a:pt x="387" y="518"/>
                    </a:lnTo>
                    <a:lnTo>
                      <a:pt x="0" y="518"/>
                    </a:lnTo>
                    <a:lnTo>
                      <a:pt x="0" y="795"/>
                    </a:lnTo>
                    <a:lnTo>
                      <a:pt x="1210" y="79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96" name="Group 137"/>
              <p:cNvGrpSpPr>
                <a:grpSpLocks/>
              </p:cNvGrpSpPr>
              <p:nvPr/>
            </p:nvGrpSpPr>
            <p:grpSpPr bwMode="auto">
              <a:xfrm>
                <a:off x="4268" y="2416"/>
                <a:ext cx="738" cy="398"/>
                <a:chOff x="4268" y="2416"/>
                <a:chExt cx="738" cy="398"/>
              </a:xfrm>
              <a:grpFill/>
            </p:grpSpPr>
            <p:sp>
              <p:nvSpPr>
                <p:cNvPr id="3210" name="Freeform 138"/>
                <p:cNvSpPr>
                  <a:spLocks/>
                </p:cNvSpPr>
                <p:nvPr/>
              </p:nvSpPr>
              <p:spPr bwMode="auto">
                <a:xfrm>
                  <a:off x="4268" y="2416"/>
                  <a:ext cx="738" cy="398"/>
                </a:xfrm>
                <a:custGeom>
                  <a:avLst/>
                  <a:gdLst/>
                  <a:ahLst/>
                  <a:cxnLst>
                    <a:cxn ang="0">
                      <a:pos x="1210" y="795"/>
                    </a:cxn>
                    <a:cxn ang="0">
                      <a:pos x="1333" y="729"/>
                    </a:cxn>
                    <a:cxn ang="0">
                      <a:pos x="1381" y="747"/>
                    </a:cxn>
                    <a:cxn ang="0">
                      <a:pos x="1418" y="729"/>
                    </a:cxn>
                    <a:cxn ang="0">
                      <a:pos x="1418" y="681"/>
                    </a:cxn>
                    <a:cxn ang="0">
                      <a:pos x="1437" y="633"/>
                    </a:cxn>
                    <a:cxn ang="0">
                      <a:pos x="1465" y="585"/>
                    </a:cxn>
                    <a:cxn ang="0">
                      <a:pos x="1475" y="0"/>
                    </a:cxn>
                    <a:cxn ang="0">
                      <a:pos x="416" y="0"/>
                    </a:cxn>
                    <a:cxn ang="0">
                      <a:pos x="387" y="518"/>
                    </a:cxn>
                    <a:cxn ang="0">
                      <a:pos x="0" y="518"/>
                    </a:cxn>
                    <a:cxn ang="0">
                      <a:pos x="0" y="795"/>
                    </a:cxn>
                    <a:cxn ang="0">
                      <a:pos x="1210" y="795"/>
                    </a:cxn>
                  </a:cxnLst>
                  <a:rect l="0" t="0" r="r" b="b"/>
                  <a:pathLst>
                    <a:path w="1475" h="795">
                      <a:moveTo>
                        <a:pt x="1210" y="795"/>
                      </a:moveTo>
                      <a:lnTo>
                        <a:pt x="1333" y="729"/>
                      </a:lnTo>
                      <a:lnTo>
                        <a:pt x="1381" y="747"/>
                      </a:lnTo>
                      <a:lnTo>
                        <a:pt x="1418" y="729"/>
                      </a:lnTo>
                      <a:lnTo>
                        <a:pt x="1418" y="681"/>
                      </a:lnTo>
                      <a:lnTo>
                        <a:pt x="1437" y="633"/>
                      </a:lnTo>
                      <a:lnTo>
                        <a:pt x="1465" y="585"/>
                      </a:lnTo>
                      <a:lnTo>
                        <a:pt x="1475" y="0"/>
                      </a:lnTo>
                      <a:lnTo>
                        <a:pt x="416" y="0"/>
                      </a:lnTo>
                      <a:lnTo>
                        <a:pt x="387" y="518"/>
                      </a:lnTo>
                      <a:lnTo>
                        <a:pt x="0" y="518"/>
                      </a:lnTo>
                      <a:lnTo>
                        <a:pt x="0" y="795"/>
                      </a:lnTo>
                      <a:lnTo>
                        <a:pt x="1210" y="795"/>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11" name="Freeform 139"/>
                <p:cNvSpPr>
                  <a:spLocks/>
                </p:cNvSpPr>
                <p:nvPr/>
              </p:nvSpPr>
              <p:spPr bwMode="auto">
                <a:xfrm>
                  <a:off x="4268" y="2416"/>
                  <a:ext cx="738" cy="398"/>
                </a:xfrm>
                <a:custGeom>
                  <a:avLst/>
                  <a:gdLst/>
                  <a:ahLst/>
                  <a:cxnLst>
                    <a:cxn ang="0">
                      <a:pos x="1210" y="795"/>
                    </a:cxn>
                    <a:cxn ang="0">
                      <a:pos x="1333" y="729"/>
                    </a:cxn>
                    <a:cxn ang="0">
                      <a:pos x="1381" y="747"/>
                    </a:cxn>
                    <a:cxn ang="0">
                      <a:pos x="1418" y="729"/>
                    </a:cxn>
                    <a:cxn ang="0">
                      <a:pos x="1418" y="681"/>
                    </a:cxn>
                    <a:cxn ang="0">
                      <a:pos x="1437" y="633"/>
                    </a:cxn>
                    <a:cxn ang="0">
                      <a:pos x="1465" y="585"/>
                    </a:cxn>
                    <a:cxn ang="0">
                      <a:pos x="1475" y="0"/>
                    </a:cxn>
                    <a:cxn ang="0">
                      <a:pos x="416" y="0"/>
                    </a:cxn>
                    <a:cxn ang="0">
                      <a:pos x="387" y="518"/>
                    </a:cxn>
                    <a:cxn ang="0">
                      <a:pos x="0" y="518"/>
                    </a:cxn>
                    <a:cxn ang="0">
                      <a:pos x="0" y="795"/>
                    </a:cxn>
                    <a:cxn ang="0">
                      <a:pos x="1210" y="795"/>
                    </a:cxn>
                  </a:cxnLst>
                  <a:rect l="0" t="0" r="r" b="b"/>
                  <a:pathLst>
                    <a:path w="1475" h="795">
                      <a:moveTo>
                        <a:pt x="1210" y="795"/>
                      </a:moveTo>
                      <a:lnTo>
                        <a:pt x="1333" y="729"/>
                      </a:lnTo>
                      <a:lnTo>
                        <a:pt x="1381" y="747"/>
                      </a:lnTo>
                      <a:lnTo>
                        <a:pt x="1418" y="729"/>
                      </a:lnTo>
                      <a:lnTo>
                        <a:pt x="1418" y="681"/>
                      </a:lnTo>
                      <a:lnTo>
                        <a:pt x="1437" y="633"/>
                      </a:lnTo>
                      <a:lnTo>
                        <a:pt x="1465" y="585"/>
                      </a:lnTo>
                      <a:lnTo>
                        <a:pt x="1475" y="0"/>
                      </a:lnTo>
                      <a:lnTo>
                        <a:pt x="416" y="0"/>
                      </a:lnTo>
                      <a:lnTo>
                        <a:pt x="387" y="518"/>
                      </a:lnTo>
                      <a:lnTo>
                        <a:pt x="0" y="518"/>
                      </a:lnTo>
                      <a:lnTo>
                        <a:pt x="0" y="795"/>
                      </a:lnTo>
                      <a:lnTo>
                        <a:pt x="1210" y="795"/>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97" name="Group 155"/>
            <p:cNvGrpSpPr>
              <a:grpSpLocks/>
            </p:cNvGrpSpPr>
            <p:nvPr/>
          </p:nvGrpSpPr>
          <p:grpSpPr bwMode="auto">
            <a:xfrm>
              <a:off x="4456112" y="954088"/>
              <a:ext cx="2339974" cy="1785937"/>
              <a:chOff x="3473" y="1094"/>
              <a:chExt cx="1068" cy="795"/>
            </a:xfrm>
            <a:solidFill>
              <a:schemeClr val="accent1">
                <a:lumMod val="20000"/>
                <a:lumOff val="80000"/>
              </a:schemeClr>
            </a:solidFill>
          </p:grpSpPr>
          <p:sp>
            <p:nvSpPr>
              <p:cNvPr id="3228" name="Freeform 156"/>
              <p:cNvSpPr>
                <a:spLocks/>
              </p:cNvSpPr>
              <p:nvPr/>
            </p:nvSpPr>
            <p:spPr bwMode="auto">
              <a:xfrm>
                <a:off x="3473" y="1094"/>
                <a:ext cx="1068" cy="795"/>
              </a:xfrm>
              <a:custGeom>
                <a:avLst/>
                <a:gdLst/>
                <a:ahLst/>
                <a:cxnLst>
                  <a:cxn ang="0">
                    <a:pos x="2137" y="518"/>
                  </a:cxn>
                  <a:cxn ang="0">
                    <a:pos x="2109" y="767"/>
                  </a:cxn>
                  <a:cxn ang="0">
                    <a:pos x="2118" y="1591"/>
                  </a:cxn>
                  <a:cxn ang="0">
                    <a:pos x="1977" y="1572"/>
                  </a:cxn>
                  <a:cxn ang="0">
                    <a:pos x="1967" y="1437"/>
                  </a:cxn>
                  <a:cxn ang="0">
                    <a:pos x="1920" y="1314"/>
                  </a:cxn>
                  <a:cxn ang="0">
                    <a:pos x="1693" y="1361"/>
                  </a:cxn>
                  <a:cxn ang="0">
                    <a:pos x="1636" y="1361"/>
                  </a:cxn>
                  <a:cxn ang="0">
                    <a:pos x="1542" y="1437"/>
                  </a:cxn>
                  <a:cxn ang="0">
                    <a:pos x="1447" y="1389"/>
                  </a:cxn>
                  <a:cxn ang="0">
                    <a:pos x="1248" y="1476"/>
                  </a:cxn>
                  <a:cxn ang="0">
                    <a:pos x="1258" y="1361"/>
                  </a:cxn>
                  <a:cxn ang="0">
                    <a:pos x="1163" y="1361"/>
                  </a:cxn>
                  <a:cxn ang="0">
                    <a:pos x="1115" y="1389"/>
                  </a:cxn>
                  <a:cxn ang="0">
                    <a:pos x="1069" y="1495"/>
                  </a:cxn>
                  <a:cxn ang="0">
                    <a:pos x="1069" y="1572"/>
                  </a:cxn>
                  <a:cxn ang="0">
                    <a:pos x="833" y="1495"/>
                  </a:cxn>
                  <a:cxn ang="0">
                    <a:pos x="785" y="1437"/>
                  </a:cxn>
                  <a:cxn ang="0">
                    <a:pos x="634" y="1314"/>
                  </a:cxn>
                  <a:cxn ang="0">
                    <a:pos x="558" y="1274"/>
                  </a:cxn>
                  <a:cxn ang="0">
                    <a:pos x="444" y="1112"/>
                  </a:cxn>
                  <a:cxn ang="0">
                    <a:pos x="312" y="1045"/>
                  </a:cxn>
                  <a:cxn ang="0">
                    <a:pos x="246" y="911"/>
                  </a:cxn>
                  <a:cxn ang="0">
                    <a:pos x="246" y="815"/>
                  </a:cxn>
                  <a:cxn ang="0">
                    <a:pos x="265" y="767"/>
                  </a:cxn>
                  <a:cxn ang="0">
                    <a:pos x="246" y="709"/>
                  </a:cxn>
                  <a:cxn ang="0">
                    <a:pos x="209" y="661"/>
                  </a:cxn>
                  <a:cxn ang="0">
                    <a:pos x="161" y="614"/>
                  </a:cxn>
                  <a:cxn ang="0">
                    <a:pos x="95" y="584"/>
                  </a:cxn>
                  <a:cxn ang="0">
                    <a:pos x="133" y="518"/>
                  </a:cxn>
                  <a:cxn ang="0">
                    <a:pos x="190" y="451"/>
                  </a:cxn>
                  <a:cxn ang="0">
                    <a:pos x="236" y="413"/>
                  </a:cxn>
                  <a:cxn ang="0">
                    <a:pos x="161" y="230"/>
                  </a:cxn>
                  <a:cxn ang="0">
                    <a:pos x="133" y="86"/>
                  </a:cxn>
                  <a:cxn ang="0">
                    <a:pos x="47" y="86"/>
                  </a:cxn>
                  <a:cxn ang="0">
                    <a:pos x="38" y="0"/>
                  </a:cxn>
                </a:cxnLst>
                <a:rect l="0" t="0" r="r" b="b"/>
                <a:pathLst>
                  <a:path w="2137" h="1591">
                    <a:moveTo>
                      <a:pt x="2137" y="0"/>
                    </a:moveTo>
                    <a:lnTo>
                      <a:pt x="2137" y="518"/>
                    </a:lnTo>
                    <a:lnTo>
                      <a:pt x="2109" y="518"/>
                    </a:lnTo>
                    <a:lnTo>
                      <a:pt x="2109" y="767"/>
                    </a:lnTo>
                    <a:lnTo>
                      <a:pt x="2137" y="767"/>
                    </a:lnTo>
                    <a:lnTo>
                      <a:pt x="2118" y="1591"/>
                    </a:lnTo>
                    <a:lnTo>
                      <a:pt x="2004" y="1591"/>
                    </a:lnTo>
                    <a:lnTo>
                      <a:pt x="1977" y="1572"/>
                    </a:lnTo>
                    <a:lnTo>
                      <a:pt x="2015" y="1495"/>
                    </a:lnTo>
                    <a:lnTo>
                      <a:pt x="1967" y="1437"/>
                    </a:lnTo>
                    <a:lnTo>
                      <a:pt x="1939" y="1341"/>
                    </a:lnTo>
                    <a:lnTo>
                      <a:pt x="1920" y="1314"/>
                    </a:lnTo>
                    <a:lnTo>
                      <a:pt x="1825" y="1274"/>
                    </a:lnTo>
                    <a:lnTo>
                      <a:pt x="1693" y="1361"/>
                    </a:lnTo>
                    <a:lnTo>
                      <a:pt x="1655" y="1341"/>
                    </a:lnTo>
                    <a:lnTo>
                      <a:pt x="1636" y="1361"/>
                    </a:lnTo>
                    <a:lnTo>
                      <a:pt x="1607" y="1457"/>
                    </a:lnTo>
                    <a:lnTo>
                      <a:pt x="1542" y="1437"/>
                    </a:lnTo>
                    <a:lnTo>
                      <a:pt x="1513" y="1409"/>
                    </a:lnTo>
                    <a:lnTo>
                      <a:pt x="1447" y="1389"/>
                    </a:lnTo>
                    <a:lnTo>
                      <a:pt x="1323" y="1524"/>
                    </a:lnTo>
                    <a:lnTo>
                      <a:pt x="1248" y="1476"/>
                    </a:lnTo>
                    <a:lnTo>
                      <a:pt x="1277" y="1409"/>
                    </a:lnTo>
                    <a:lnTo>
                      <a:pt x="1258" y="1361"/>
                    </a:lnTo>
                    <a:lnTo>
                      <a:pt x="1229" y="1389"/>
                    </a:lnTo>
                    <a:lnTo>
                      <a:pt x="1163" y="1361"/>
                    </a:lnTo>
                    <a:lnTo>
                      <a:pt x="1163" y="1389"/>
                    </a:lnTo>
                    <a:lnTo>
                      <a:pt x="1115" y="1389"/>
                    </a:lnTo>
                    <a:lnTo>
                      <a:pt x="1041" y="1437"/>
                    </a:lnTo>
                    <a:lnTo>
                      <a:pt x="1069" y="1495"/>
                    </a:lnTo>
                    <a:lnTo>
                      <a:pt x="1041" y="1543"/>
                    </a:lnTo>
                    <a:lnTo>
                      <a:pt x="1069" y="1572"/>
                    </a:lnTo>
                    <a:lnTo>
                      <a:pt x="852" y="1572"/>
                    </a:lnTo>
                    <a:lnTo>
                      <a:pt x="833" y="1495"/>
                    </a:lnTo>
                    <a:lnTo>
                      <a:pt x="766" y="1457"/>
                    </a:lnTo>
                    <a:lnTo>
                      <a:pt x="785" y="1437"/>
                    </a:lnTo>
                    <a:lnTo>
                      <a:pt x="671" y="1389"/>
                    </a:lnTo>
                    <a:lnTo>
                      <a:pt x="634" y="1314"/>
                    </a:lnTo>
                    <a:lnTo>
                      <a:pt x="596" y="1314"/>
                    </a:lnTo>
                    <a:lnTo>
                      <a:pt x="558" y="1274"/>
                    </a:lnTo>
                    <a:lnTo>
                      <a:pt x="558" y="1189"/>
                    </a:lnTo>
                    <a:lnTo>
                      <a:pt x="444" y="1112"/>
                    </a:lnTo>
                    <a:lnTo>
                      <a:pt x="379" y="1045"/>
                    </a:lnTo>
                    <a:lnTo>
                      <a:pt x="312" y="1045"/>
                    </a:lnTo>
                    <a:lnTo>
                      <a:pt x="331" y="959"/>
                    </a:lnTo>
                    <a:lnTo>
                      <a:pt x="246" y="911"/>
                    </a:lnTo>
                    <a:lnTo>
                      <a:pt x="217" y="843"/>
                    </a:lnTo>
                    <a:lnTo>
                      <a:pt x="246" y="815"/>
                    </a:lnTo>
                    <a:lnTo>
                      <a:pt x="236" y="767"/>
                    </a:lnTo>
                    <a:lnTo>
                      <a:pt x="265" y="767"/>
                    </a:lnTo>
                    <a:lnTo>
                      <a:pt x="236" y="757"/>
                    </a:lnTo>
                    <a:lnTo>
                      <a:pt x="246" y="709"/>
                    </a:lnTo>
                    <a:lnTo>
                      <a:pt x="190" y="709"/>
                    </a:lnTo>
                    <a:lnTo>
                      <a:pt x="209" y="661"/>
                    </a:lnTo>
                    <a:lnTo>
                      <a:pt x="190" y="632"/>
                    </a:lnTo>
                    <a:lnTo>
                      <a:pt x="161" y="614"/>
                    </a:lnTo>
                    <a:lnTo>
                      <a:pt x="142" y="632"/>
                    </a:lnTo>
                    <a:lnTo>
                      <a:pt x="95" y="584"/>
                    </a:lnTo>
                    <a:lnTo>
                      <a:pt x="95" y="566"/>
                    </a:lnTo>
                    <a:lnTo>
                      <a:pt x="133" y="518"/>
                    </a:lnTo>
                    <a:lnTo>
                      <a:pt x="171" y="499"/>
                    </a:lnTo>
                    <a:lnTo>
                      <a:pt x="190" y="451"/>
                    </a:lnTo>
                    <a:lnTo>
                      <a:pt x="217" y="451"/>
                    </a:lnTo>
                    <a:lnTo>
                      <a:pt x="236" y="413"/>
                    </a:lnTo>
                    <a:lnTo>
                      <a:pt x="161" y="317"/>
                    </a:lnTo>
                    <a:lnTo>
                      <a:pt x="161" y="230"/>
                    </a:lnTo>
                    <a:lnTo>
                      <a:pt x="133" y="182"/>
                    </a:lnTo>
                    <a:lnTo>
                      <a:pt x="133" y="86"/>
                    </a:lnTo>
                    <a:lnTo>
                      <a:pt x="95" y="59"/>
                    </a:lnTo>
                    <a:lnTo>
                      <a:pt x="47" y="86"/>
                    </a:lnTo>
                    <a:lnTo>
                      <a:pt x="0" y="38"/>
                    </a:lnTo>
                    <a:lnTo>
                      <a:pt x="38" y="0"/>
                    </a:lnTo>
                    <a:lnTo>
                      <a:pt x="2137"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698" name="Group 157"/>
              <p:cNvGrpSpPr>
                <a:grpSpLocks/>
              </p:cNvGrpSpPr>
              <p:nvPr/>
            </p:nvGrpSpPr>
            <p:grpSpPr bwMode="auto">
              <a:xfrm>
                <a:off x="3473" y="1094"/>
                <a:ext cx="1068" cy="795"/>
                <a:chOff x="3473" y="1094"/>
                <a:chExt cx="1068" cy="795"/>
              </a:xfrm>
              <a:grpFill/>
            </p:grpSpPr>
            <p:sp>
              <p:nvSpPr>
                <p:cNvPr id="3230" name="Freeform 158"/>
                <p:cNvSpPr>
                  <a:spLocks/>
                </p:cNvSpPr>
                <p:nvPr/>
              </p:nvSpPr>
              <p:spPr bwMode="auto">
                <a:xfrm>
                  <a:off x="3473" y="1094"/>
                  <a:ext cx="1068" cy="795"/>
                </a:xfrm>
                <a:custGeom>
                  <a:avLst/>
                  <a:gdLst/>
                  <a:ahLst/>
                  <a:cxnLst>
                    <a:cxn ang="0">
                      <a:pos x="2137" y="518"/>
                    </a:cxn>
                    <a:cxn ang="0">
                      <a:pos x="2109" y="767"/>
                    </a:cxn>
                    <a:cxn ang="0">
                      <a:pos x="2118" y="1591"/>
                    </a:cxn>
                    <a:cxn ang="0">
                      <a:pos x="1977" y="1572"/>
                    </a:cxn>
                    <a:cxn ang="0">
                      <a:pos x="1967" y="1437"/>
                    </a:cxn>
                    <a:cxn ang="0">
                      <a:pos x="1920" y="1314"/>
                    </a:cxn>
                    <a:cxn ang="0">
                      <a:pos x="1693" y="1361"/>
                    </a:cxn>
                    <a:cxn ang="0">
                      <a:pos x="1636" y="1361"/>
                    </a:cxn>
                    <a:cxn ang="0">
                      <a:pos x="1542" y="1437"/>
                    </a:cxn>
                    <a:cxn ang="0">
                      <a:pos x="1447" y="1389"/>
                    </a:cxn>
                    <a:cxn ang="0">
                      <a:pos x="1248" y="1476"/>
                    </a:cxn>
                    <a:cxn ang="0">
                      <a:pos x="1258" y="1361"/>
                    </a:cxn>
                    <a:cxn ang="0">
                      <a:pos x="1163" y="1361"/>
                    </a:cxn>
                    <a:cxn ang="0">
                      <a:pos x="1115" y="1389"/>
                    </a:cxn>
                    <a:cxn ang="0">
                      <a:pos x="1069" y="1495"/>
                    </a:cxn>
                    <a:cxn ang="0">
                      <a:pos x="1069" y="1572"/>
                    </a:cxn>
                    <a:cxn ang="0">
                      <a:pos x="833" y="1495"/>
                    </a:cxn>
                    <a:cxn ang="0">
                      <a:pos x="785" y="1437"/>
                    </a:cxn>
                    <a:cxn ang="0">
                      <a:pos x="634" y="1314"/>
                    </a:cxn>
                    <a:cxn ang="0">
                      <a:pos x="558" y="1274"/>
                    </a:cxn>
                    <a:cxn ang="0">
                      <a:pos x="444" y="1112"/>
                    </a:cxn>
                    <a:cxn ang="0">
                      <a:pos x="312" y="1045"/>
                    </a:cxn>
                    <a:cxn ang="0">
                      <a:pos x="246" y="911"/>
                    </a:cxn>
                    <a:cxn ang="0">
                      <a:pos x="246" y="815"/>
                    </a:cxn>
                    <a:cxn ang="0">
                      <a:pos x="265" y="767"/>
                    </a:cxn>
                    <a:cxn ang="0">
                      <a:pos x="246" y="709"/>
                    </a:cxn>
                    <a:cxn ang="0">
                      <a:pos x="209" y="661"/>
                    </a:cxn>
                    <a:cxn ang="0">
                      <a:pos x="161" y="614"/>
                    </a:cxn>
                    <a:cxn ang="0">
                      <a:pos x="95" y="584"/>
                    </a:cxn>
                    <a:cxn ang="0">
                      <a:pos x="133" y="518"/>
                    </a:cxn>
                    <a:cxn ang="0">
                      <a:pos x="190" y="451"/>
                    </a:cxn>
                    <a:cxn ang="0">
                      <a:pos x="236" y="413"/>
                    </a:cxn>
                    <a:cxn ang="0">
                      <a:pos x="161" y="230"/>
                    </a:cxn>
                    <a:cxn ang="0">
                      <a:pos x="133" y="86"/>
                    </a:cxn>
                    <a:cxn ang="0">
                      <a:pos x="47" y="86"/>
                    </a:cxn>
                    <a:cxn ang="0">
                      <a:pos x="38" y="0"/>
                    </a:cxn>
                  </a:cxnLst>
                  <a:rect l="0" t="0" r="r" b="b"/>
                  <a:pathLst>
                    <a:path w="2137" h="1591">
                      <a:moveTo>
                        <a:pt x="2137" y="0"/>
                      </a:moveTo>
                      <a:lnTo>
                        <a:pt x="2137" y="518"/>
                      </a:lnTo>
                      <a:lnTo>
                        <a:pt x="2109" y="518"/>
                      </a:lnTo>
                      <a:lnTo>
                        <a:pt x="2109" y="767"/>
                      </a:lnTo>
                      <a:lnTo>
                        <a:pt x="2137" y="767"/>
                      </a:lnTo>
                      <a:lnTo>
                        <a:pt x="2118" y="1591"/>
                      </a:lnTo>
                      <a:lnTo>
                        <a:pt x="2004" y="1591"/>
                      </a:lnTo>
                      <a:lnTo>
                        <a:pt x="1977" y="1572"/>
                      </a:lnTo>
                      <a:lnTo>
                        <a:pt x="2015" y="1495"/>
                      </a:lnTo>
                      <a:lnTo>
                        <a:pt x="1967" y="1437"/>
                      </a:lnTo>
                      <a:lnTo>
                        <a:pt x="1939" y="1341"/>
                      </a:lnTo>
                      <a:lnTo>
                        <a:pt x="1920" y="1314"/>
                      </a:lnTo>
                      <a:lnTo>
                        <a:pt x="1825" y="1274"/>
                      </a:lnTo>
                      <a:lnTo>
                        <a:pt x="1693" y="1361"/>
                      </a:lnTo>
                      <a:lnTo>
                        <a:pt x="1655" y="1341"/>
                      </a:lnTo>
                      <a:lnTo>
                        <a:pt x="1636" y="1361"/>
                      </a:lnTo>
                      <a:lnTo>
                        <a:pt x="1607" y="1457"/>
                      </a:lnTo>
                      <a:lnTo>
                        <a:pt x="1542" y="1437"/>
                      </a:lnTo>
                      <a:lnTo>
                        <a:pt x="1513" y="1409"/>
                      </a:lnTo>
                      <a:lnTo>
                        <a:pt x="1447" y="1389"/>
                      </a:lnTo>
                      <a:lnTo>
                        <a:pt x="1323" y="1524"/>
                      </a:lnTo>
                      <a:lnTo>
                        <a:pt x="1248" y="1476"/>
                      </a:lnTo>
                      <a:lnTo>
                        <a:pt x="1277" y="1409"/>
                      </a:lnTo>
                      <a:lnTo>
                        <a:pt x="1258" y="1361"/>
                      </a:lnTo>
                      <a:lnTo>
                        <a:pt x="1229" y="1389"/>
                      </a:lnTo>
                      <a:lnTo>
                        <a:pt x="1163" y="1361"/>
                      </a:lnTo>
                      <a:lnTo>
                        <a:pt x="1163" y="1389"/>
                      </a:lnTo>
                      <a:lnTo>
                        <a:pt x="1115" y="1389"/>
                      </a:lnTo>
                      <a:lnTo>
                        <a:pt x="1041" y="1437"/>
                      </a:lnTo>
                      <a:lnTo>
                        <a:pt x="1069" y="1495"/>
                      </a:lnTo>
                      <a:lnTo>
                        <a:pt x="1041" y="1543"/>
                      </a:lnTo>
                      <a:lnTo>
                        <a:pt x="1069" y="1572"/>
                      </a:lnTo>
                      <a:lnTo>
                        <a:pt x="852" y="1572"/>
                      </a:lnTo>
                      <a:lnTo>
                        <a:pt x="833" y="1495"/>
                      </a:lnTo>
                      <a:lnTo>
                        <a:pt x="766" y="1457"/>
                      </a:lnTo>
                      <a:lnTo>
                        <a:pt x="785" y="1437"/>
                      </a:lnTo>
                      <a:lnTo>
                        <a:pt x="671" y="1389"/>
                      </a:lnTo>
                      <a:lnTo>
                        <a:pt x="634" y="1314"/>
                      </a:lnTo>
                      <a:lnTo>
                        <a:pt x="596" y="1314"/>
                      </a:lnTo>
                      <a:lnTo>
                        <a:pt x="558" y="1274"/>
                      </a:lnTo>
                      <a:lnTo>
                        <a:pt x="558" y="1189"/>
                      </a:lnTo>
                      <a:lnTo>
                        <a:pt x="444" y="1112"/>
                      </a:lnTo>
                      <a:lnTo>
                        <a:pt x="379" y="1045"/>
                      </a:lnTo>
                      <a:lnTo>
                        <a:pt x="312" y="1045"/>
                      </a:lnTo>
                      <a:lnTo>
                        <a:pt x="331" y="959"/>
                      </a:lnTo>
                      <a:lnTo>
                        <a:pt x="246" y="911"/>
                      </a:lnTo>
                      <a:lnTo>
                        <a:pt x="217" y="843"/>
                      </a:lnTo>
                      <a:lnTo>
                        <a:pt x="246" y="815"/>
                      </a:lnTo>
                      <a:lnTo>
                        <a:pt x="236" y="767"/>
                      </a:lnTo>
                      <a:lnTo>
                        <a:pt x="265" y="767"/>
                      </a:lnTo>
                      <a:lnTo>
                        <a:pt x="236" y="757"/>
                      </a:lnTo>
                      <a:lnTo>
                        <a:pt x="246" y="709"/>
                      </a:lnTo>
                      <a:lnTo>
                        <a:pt x="190" y="709"/>
                      </a:lnTo>
                      <a:lnTo>
                        <a:pt x="209" y="661"/>
                      </a:lnTo>
                      <a:lnTo>
                        <a:pt x="190" y="632"/>
                      </a:lnTo>
                      <a:lnTo>
                        <a:pt x="161" y="614"/>
                      </a:lnTo>
                      <a:lnTo>
                        <a:pt x="142" y="632"/>
                      </a:lnTo>
                      <a:lnTo>
                        <a:pt x="95" y="584"/>
                      </a:lnTo>
                      <a:lnTo>
                        <a:pt x="95" y="566"/>
                      </a:lnTo>
                      <a:lnTo>
                        <a:pt x="133" y="518"/>
                      </a:lnTo>
                      <a:lnTo>
                        <a:pt x="171" y="499"/>
                      </a:lnTo>
                      <a:lnTo>
                        <a:pt x="190" y="451"/>
                      </a:lnTo>
                      <a:lnTo>
                        <a:pt x="217" y="451"/>
                      </a:lnTo>
                      <a:lnTo>
                        <a:pt x="236" y="413"/>
                      </a:lnTo>
                      <a:lnTo>
                        <a:pt x="161" y="317"/>
                      </a:lnTo>
                      <a:lnTo>
                        <a:pt x="161" y="230"/>
                      </a:lnTo>
                      <a:lnTo>
                        <a:pt x="133" y="182"/>
                      </a:lnTo>
                      <a:lnTo>
                        <a:pt x="133" y="86"/>
                      </a:lnTo>
                      <a:lnTo>
                        <a:pt x="95" y="59"/>
                      </a:lnTo>
                      <a:lnTo>
                        <a:pt x="47" y="86"/>
                      </a:lnTo>
                      <a:lnTo>
                        <a:pt x="0" y="38"/>
                      </a:lnTo>
                      <a:lnTo>
                        <a:pt x="38" y="0"/>
                      </a:lnTo>
                      <a:lnTo>
                        <a:pt x="2137"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31" name="Freeform 159"/>
                <p:cNvSpPr>
                  <a:spLocks/>
                </p:cNvSpPr>
                <p:nvPr/>
              </p:nvSpPr>
              <p:spPr bwMode="auto">
                <a:xfrm>
                  <a:off x="3473" y="1094"/>
                  <a:ext cx="1068" cy="795"/>
                </a:xfrm>
                <a:custGeom>
                  <a:avLst/>
                  <a:gdLst/>
                  <a:ahLst/>
                  <a:cxnLst>
                    <a:cxn ang="0">
                      <a:pos x="2137" y="518"/>
                    </a:cxn>
                    <a:cxn ang="0">
                      <a:pos x="2109" y="767"/>
                    </a:cxn>
                    <a:cxn ang="0">
                      <a:pos x="2118" y="1591"/>
                    </a:cxn>
                    <a:cxn ang="0">
                      <a:pos x="1977" y="1572"/>
                    </a:cxn>
                    <a:cxn ang="0">
                      <a:pos x="1967" y="1437"/>
                    </a:cxn>
                    <a:cxn ang="0">
                      <a:pos x="1920" y="1314"/>
                    </a:cxn>
                    <a:cxn ang="0">
                      <a:pos x="1693" y="1361"/>
                    </a:cxn>
                    <a:cxn ang="0">
                      <a:pos x="1636" y="1361"/>
                    </a:cxn>
                    <a:cxn ang="0">
                      <a:pos x="1542" y="1437"/>
                    </a:cxn>
                    <a:cxn ang="0">
                      <a:pos x="1447" y="1389"/>
                    </a:cxn>
                    <a:cxn ang="0">
                      <a:pos x="1248" y="1476"/>
                    </a:cxn>
                    <a:cxn ang="0">
                      <a:pos x="1258" y="1361"/>
                    </a:cxn>
                    <a:cxn ang="0">
                      <a:pos x="1163" y="1361"/>
                    </a:cxn>
                    <a:cxn ang="0">
                      <a:pos x="1115" y="1389"/>
                    </a:cxn>
                    <a:cxn ang="0">
                      <a:pos x="1069" y="1495"/>
                    </a:cxn>
                    <a:cxn ang="0">
                      <a:pos x="1069" y="1572"/>
                    </a:cxn>
                    <a:cxn ang="0">
                      <a:pos x="833" y="1495"/>
                    </a:cxn>
                    <a:cxn ang="0">
                      <a:pos x="785" y="1437"/>
                    </a:cxn>
                    <a:cxn ang="0">
                      <a:pos x="634" y="1314"/>
                    </a:cxn>
                    <a:cxn ang="0">
                      <a:pos x="558" y="1274"/>
                    </a:cxn>
                    <a:cxn ang="0">
                      <a:pos x="444" y="1112"/>
                    </a:cxn>
                    <a:cxn ang="0">
                      <a:pos x="312" y="1045"/>
                    </a:cxn>
                    <a:cxn ang="0">
                      <a:pos x="246" y="911"/>
                    </a:cxn>
                    <a:cxn ang="0">
                      <a:pos x="246" y="815"/>
                    </a:cxn>
                    <a:cxn ang="0">
                      <a:pos x="265" y="767"/>
                    </a:cxn>
                    <a:cxn ang="0">
                      <a:pos x="246" y="709"/>
                    </a:cxn>
                    <a:cxn ang="0">
                      <a:pos x="209" y="661"/>
                    </a:cxn>
                    <a:cxn ang="0">
                      <a:pos x="161" y="614"/>
                    </a:cxn>
                    <a:cxn ang="0">
                      <a:pos x="95" y="584"/>
                    </a:cxn>
                    <a:cxn ang="0">
                      <a:pos x="133" y="518"/>
                    </a:cxn>
                    <a:cxn ang="0">
                      <a:pos x="190" y="451"/>
                    </a:cxn>
                    <a:cxn ang="0">
                      <a:pos x="236" y="413"/>
                    </a:cxn>
                    <a:cxn ang="0">
                      <a:pos x="161" y="230"/>
                    </a:cxn>
                    <a:cxn ang="0">
                      <a:pos x="133" y="86"/>
                    </a:cxn>
                    <a:cxn ang="0">
                      <a:pos x="47" y="86"/>
                    </a:cxn>
                    <a:cxn ang="0">
                      <a:pos x="38" y="0"/>
                    </a:cxn>
                  </a:cxnLst>
                  <a:rect l="0" t="0" r="r" b="b"/>
                  <a:pathLst>
                    <a:path w="2137" h="1591">
                      <a:moveTo>
                        <a:pt x="2137" y="0"/>
                      </a:moveTo>
                      <a:lnTo>
                        <a:pt x="2137" y="518"/>
                      </a:lnTo>
                      <a:lnTo>
                        <a:pt x="2109" y="518"/>
                      </a:lnTo>
                      <a:lnTo>
                        <a:pt x="2109" y="767"/>
                      </a:lnTo>
                      <a:lnTo>
                        <a:pt x="2137" y="767"/>
                      </a:lnTo>
                      <a:lnTo>
                        <a:pt x="2118" y="1591"/>
                      </a:lnTo>
                      <a:lnTo>
                        <a:pt x="2004" y="1591"/>
                      </a:lnTo>
                      <a:lnTo>
                        <a:pt x="1977" y="1572"/>
                      </a:lnTo>
                      <a:lnTo>
                        <a:pt x="2015" y="1495"/>
                      </a:lnTo>
                      <a:lnTo>
                        <a:pt x="1967" y="1437"/>
                      </a:lnTo>
                      <a:lnTo>
                        <a:pt x="1939" y="1341"/>
                      </a:lnTo>
                      <a:lnTo>
                        <a:pt x="1920" y="1314"/>
                      </a:lnTo>
                      <a:lnTo>
                        <a:pt x="1825" y="1274"/>
                      </a:lnTo>
                      <a:lnTo>
                        <a:pt x="1693" y="1361"/>
                      </a:lnTo>
                      <a:lnTo>
                        <a:pt x="1655" y="1341"/>
                      </a:lnTo>
                      <a:lnTo>
                        <a:pt x="1636" y="1361"/>
                      </a:lnTo>
                      <a:lnTo>
                        <a:pt x="1607" y="1457"/>
                      </a:lnTo>
                      <a:lnTo>
                        <a:pt x="1542" y="1437"/>
                      </a:lnTo>
                      <a:lnTo>
                        <a:pt x="1513" y="1409"/>
                      </a:lnTo>
                      <a:lnTo>
                        <a:pt x="1447" y="1389"/>
                      </a:lnTo>
                      <a:lnTo>
                        <a:pt x="1323" y="1524"/>
                      </a:lnTo>
                      <a:lnTo>
                        <a:pt x="1248" y="1476"/>
                      </a:lnTo>
                      <a:lnTo>
                        <a:pt x="1277" y="1409"/>
                      </a:lnTo>
                      <a:lnTo>
                        <a:pt x="1258" y="1361"/>
                      </a:lnTo>
                      <a:lnTo>
                        <a:pt x="1229" y="1389"/>
                      </a:lnTo>
                      <a:lnTo>
                        <a:pt x="1163" y="1361"/>
                      </a:lnTo>
                      <a:lnTo>
                        <a:pt x="1163" y="1389"/>
                      </a:lnTo>
                      <a:lnTo>
                        <a:pt x="1115" y="1389"/>
                      </a:lnTo>
                      <a:lnTo>
                        <a:pt x="1041" y="1437"/>
                      </a:lnTo>
                      <a:lnTo>
                        <a:pt x="1069" y="1495"/>
                      </a:lnTo>
                      <a:lnTo>
                        <a:pt x="1041" y="1543"/>
                      </a:lnTo>
                      <a:lnTo>
                        <a:pt x="1069" y="1572"/>
                      </a:lnTo>
                      <a:lnTo>
                        <a:pt x="852" y="1572"/>
                      </a:lnTo>
                      <a:lnTo>
                        <a:pt x="833" y="1495"/>
                      </a:lnTo>
                      <a:lnTo>
                        <a:pt x="766" y="1457"/>
                      </a:lnTo>
                      <a:lnTo>
                        <a:pt x="785" y="1437"/>
                      </a:lnTo>
                      <a:lnTo>
                        <a:pt x="671" y="1389"/>
                      </a:lnTo>
                      <a:lnTo>
                        <a:pt x="634" y="1314"/>
                      </a:lnTo>
                      <a:lnTo>
                        <a:pt x="596" y="1314"/>
                      </a:lnTo>
                      <a:lnTo>
                        <a:pt x="558" y="1274"/>
                      </a:lnTo>
                      <a:lnTo>
                        <a:pt x="558" y="1189"/>
                      </a:lnTo>
                      <a:lnTo>
                        <a:pt x="444" y="1112"/>
                      </a:lnTo>
                      <a:lnTo>
                        <a:pt x="379" y="1045"/>
                      </a:lnTo>
                      <a:lnTo>
                        <a:pt x="312" y="1045"/>
                      </a:lnTo>
                      <a:lnTo>
                        <a:pt x="331" y="959"/>
                      </a:lnTo>
                      <a:lnTo>
                        <a:pt x="246" y="911"/>
                      </a:lnTo>
                      <a:lnTo>
                        <a:pt x="217" y="843"/>
                      </a:lnTo>
                      <a:lnTo>
                        <a:pt x="246" y="815"/>
                      </a:lnTo>
                      <a:lnTo>
                        <a:pt x="236" y="767"/>
                      </a:lnTo>
                      <a:lnTo>
                        <a:pt x="265" y="767"/>
                      </a:lnTo>
                      <a:lnTo>
                        <a:pt x="236" y="757"/>
                      </a:lnTo>
                      <a:lnTo>
                        <a:pt x="246" y="709"/>
                      </a:lnTo>
                      <a:lnTo>
                        <a:pt x="190" y="709"/>
                      </a:lnTo>
                      <a:lnTo>
                        <a:pt x="209" y="661"/>
                      </a:lnTo>
                      <a:lnTo>
                        <a:pt x="190" y="632"/>
                      </a:lnTo>
                      <a:lnTo>
                        <a:pt x="161" y="614"/>
                      </a:lnTo>
                      <a:lnTo>
                        <a:pt x="142" y="632"/>
                      </a:lnTo>
                      <a:lnTo>
                        <a:pt x="95" y="584"/>
                      </a:lnTo>
                      <a:lnTo>
                        <a:pt x="95" y="566"/>
                      </a:lnTo>
                      <a:lnTo>
                        <a:pt x="133" y="518"/>
                      </a:lnTo>
                      <a:lnTo>
                        <a:pt x="171" y="499"/>
                      </a:lnTo>
                      <a:lnTo>
                        <a:pt x="190" y="451"/>
                      </a:lnTo>
                      <a:lnTo>
                        <a:pt x="217" y="451"/>
                      </a:lnTo>
                      <a:lnTo>
                        <a:pt x="236" y="413"/>
                      </a:lnTo>
                      <a:lnTo>
                        <a:pt x="161" y="317"/>
                      </a:lnTo>
                      <a:lnTo>
                        <a:pt x="161" y="230"/>
                      </a:lnTo>
                      <a:lnTo>
                        <a:pt x="133" y="182"/>
                      </a:lnTo>
                      <a:lnTo>
                        <a:pt x="133" y="86"/>
                      </a:lnTo>
                      <a:lnTo>
                        <a:pt x="95" y="59"/>
                      </a:lnTo>
                      <a:lnTo>
                        <a:pt x="47" y="86"/>
                      </a:lnTo>
                      <a:lnTo>
                        <a:pt x="0" y="38"/>
                      </a:lnTo>
                      <a:lnTo>
                        <a:pt x="38" y="0"/>
                      </a:lnTo>
                      <a:lnTo>
                        <a:pt x="2137"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699" name="Group 160"/>
            <p:cNvGrpSpPr>
              <a:grpSpLocks/>
            </p:cNvGrpSpPr>
            <p:nvPr/>
          </p:nvGrpSpPr>
          <p:grpSpPr bwMode="auto">
            <a:xfrm>
              <a:off x="2662237" y="3019424"/>
              <a:ext cx="1587499" cy="1219200"/>
              <a:chOff x="2655" y="2013"/>
              <a:chExt cx="724" cy="543"/>
            </a:xfrm>
            <a:solidFill>
              <a:schemeClr val="accent1">
                <a:lumMod val="20000"/>
                <a:lumOff val="80000"/>
              </a:schemeClr>
            </a:solidFill>
          </p:grpSpPr>
          <p:sp>
            <p:nvSpPr>
              <p:cNvPr id="3233" name="Freeform 161"/>
              <p:cNvSpPr>
                <a:spLocks/>
              </p:cNvSpPr>
              <p:nvPr/>
            </p:nvSpPr>
            <p:spPr bwMode="auto">
              <a:xfrm>
                <a:off x="2655" y="2013"/>
                <a:ext cx="724" cy="543"/>
              </a:xfrm>
              <a:custGeom>
                <a:avLst/>
                <a:gdLst/>
                <a:ahLst/>
                <a:cxnLst>
                  <a:cxn ang="0">
                    <a:pos x="132" y="662"/>
                  </a:cxn>
                  <a:cxn ang="0">
                    <a:pos x="113" y="576"/>
                  </a:cxn>
                  <a:cxn ang="0">
                    <a:pos x="94" y="528"/>
                  </a:cxn>
                  <a:cxn ang="0">
                    <a:pos x="65" y="508"/>
                  </a:cxn>
                  <a:cxn ang="0">
                    <a:pos x="75" y="460"/>
                  </a:cxn>
                  <a:cxn ang="0">
                    <a:pos x="56" y="412"/>
                  </a:cxn>
                  <a:cxn ang="0">
                    <a:pos x="37" y="326"/>
                  </a:cxn>
                  <a:cxn ang="0">
                    <a:pos x="113" y="278"/>
                  </a:cxn>
                  <a:cxn ang="0">
                    <a:pos x="0" y="182"/>
                  </a:cxn>
                  <a:cxn ang="0">
                    <a:pos x="65" y="114"/>
                  </a:cxn>
                  <a:cxn ang="0">
                    <a:pos x="56" y="29"/>
                  </a:cxn>
                  <a:cxn ang="0">
                    <a:pos x="1381" y="0"/>
                  </a:cxn>
                  <a:cxn ang="0">
                    <a:pos x="1446" y="114"/>
                  </a:cxn>
                  <a:cxn ang="0">
                    <a:pos x="1381" y="162"/>
                  </a:cxn>
                  <a:cxn ang="0">
                    <a:pos x="1381" y="307"/>
                  </a:cxn>
                  <a:cxn ang="0">
                    <a:pos x="1343" y="307"/>
                  </a:cxn>
                  <a:cxn ang="0">
                    <a:pos x="1324" y="345"/>
                  </a:cxn>
                  <a:cxn ang="0">
                    <a:pos x="1276" y="345"/>
                  </a:cxn>
                  <a:cxn ang="0">
                    <a:pos x="1191" y="460"/>
                  </a:cxn>
                  <a:cxn ang="0">
                    <a:pos x="1135" y="480"/>
                  </a:cxn>
                  <a:cxn ang="0">
                    <a:pos x="1106" y="528"/>
                  </a:cxn>
                  <a:cxn ang="0">
                    <a:pos x="1078" y="556"/>
                  </a:cxn>
                  <a:cxn ang="0">
                    <a:pos x="1078" y="604"/>
                  </a:cxn>
                  <a:cxn ang="0">
                    <a:pos x="1021" y="643"/>
                  </a:cxn>
                  <a:cxn ang="0">
                    <a:pos x="1078" y="691"/>
                  </a:cxn>
                  <a:cxn ang="0">
                    <a:pos x="1040" y="710"/>
                  </a:cxn>
                  <a:cxn ang="0">
                    <a:pos x="1078" y="758"/>
                  </a:cxn>
                  <a:cxn ang="0">
                    <a:pos x="1135" y="758"/>
                  </a:cxn>
                  <a:cxn ang="0">
                    <a:pos x="1162" y="758"/>
                  </a:cxn>
                  <a:cxn ang="0">
                    <a:pos x="1162" y="806"/>
                  </a:cxn>
                  <a:cxn ang="0">
                    <a:pos x="1135" y="845"/>
                  </a:cxn>
                  <a:cxn ang="0">
                    <a:pos x="1181" y="864"/>
                  </a:cxn>
                  <a:cxn ang="0">
                    <a:pos x="1191" y="893"/>
                  </a:cxn>
                  <a:cxn ang="0">
                    <a:pos x="1191" y="988"/>
                  </a:cxn>
                  <a:cxn ang="0">
                    <a:pos x="1135" y="988"/>
                  </a:cxn>
                  <a:cxn ang="0">
                    <a:pos x="1087" y="1007"/>
                  </a:cxn>
                  <a:cxn ang="0">
                    <a:pos x="1116" y="1084"/>
                  </a:cxn>
                  <a:cxn ang="0">
                    <a:pos x="1040" y="1084"/>
                  </a:cxn>
                  <a:cxn ang="0">
                    <a:pos x="983" y="1007"/>
                  </a:cxn>
                  <a:cxn ang="0">
                    <a:pos x="898" y="1036"/>
                  </a:cxn>
                  <a:cxn ang="0">
                    <a:pos x="851" y="959"/>
                  </a:cxn>
                  <a:cxn ang="0">
                    <a:pos x="756" y="959"/>
                  </a:cxn>
                  <a:cxn ang="0">
                    <a:pos x="690" y="940"/>
                  </a:cxn>
                  <a:cxn ang="0">
                    <a:pos x="633" y="988"/>
                  </a:cxn>
                  <a:cxn ang="0">
                    <a:pos x="567" y="959"/>
                  </a:cxn>
                  <a:cxn ang="0">
                    <a:pos x="519" y="988"/>
                  </a:cxn>
                  <a:cxn ang="0">
                    <a:pos x="500" y="959"/>
                  </a:cxn>
                  <a:cxn ang="0">
                    <a:pos x="444" y="940"/>
                  </a:cxn>
                  <a:cxn ang="0">
                    <a:pos x="416" y="940"/>
                  </a:cxn>
                  <a:cxn ang="0">
                    <a:pos x="368" y="893"/>
                  </a:cxn>
                  <a:cxn ang="0">
                    <a:pos x="321" y="806"/>
                  </a:cxn>
                  <a:cxn ang="0">
                    <a:pos x="113" y="806"/>
                  </a:cxn>
                  <a:cxn ang="0">
                    <a:pos x="37" y="710"/>
                  </a:cxn>
                  <a:cxn ang="0">
                    <a:pos x="132" y="662"/>
                  </a:cxn>
                </a:cxnLst>
                <a:rect l="0" t="0" r="r" b="b"/>
                <a:pathLst>
                  <a:path w="1446" h="1084">
                    <a:moveTo>
                      <a:pt x="132" y="662"/>
                    </a:moveTo>
                    <a:lnTo>
                      <a:pt x="113" y="576"/>
                    </a:lnTo>
                    <a:lnTo>
                      <a:pt x="94" y="528"/>
                    </a:lnTo>
                    <a:lnTo>
                      <a:pt x="65" y="508"/>
                    </a:lnTo>
                    <a:lnTo>
                      <a:pt x="75" y="460"/>
                    </a:lnTo>
                    <a:lnTo>
                      <a:pt x="56" y="412"/>
                    </a:lnTo>
                    <a:lnTo>
                      <a:pt x="37" y="326"/>
                    </a:lnTo>
                    <a:lnTo>
                      <a:pt x="113" y="278"/>
                    </a:lnTo>
                    <a:lnTo>
                      <a:pt x="0" y="182"/>
                    </a:lnTo>
                    <a:lnTo>
                      <a:pt x="65" y="114"/>
                    </a:lnTo>
                    <a:lnTo>
                      <a:pt x="56" y="29"/>
                    </a:lnTo>
                    <a:lnTo>
                      <a:pt x="1381" y="0"/>
                    </a:lnTo>
                    <a:lnTo>
                      <a:pt x="1446" y="114"/>
                    </a:lnTo>
                    <a:lnTo>
                      <a:pt x="1381" y="162"/>
                    </a:lnTo>
                    <a:lnTo>
                      <a:pt x="1381" y="307"/>
                    </a:lnTo>
                    <a:lnTo>
                      <a:pt x="1343" y="307"/>
                    </a:lnTo>
                    <a:lnTo>
                      <a:pt x="1324" y="345"/>
                    </a:lnTo>
                    <a:lnTo>
                      <a:pt x="1276" y="345"/>
                    </a:lnTo>
                    <a:lnTo>
                      <a:pt x="1191" y="460"/>
                    </a:lnTo>
                    <a:lnTo>
                      <a:pt x="1135" y="480"/>
                    </a:lnTo>
                    <a:lnTo>
                      <a:pt x="1106" y="528"/>
                    </a:lnTo>
                    <a:lnTo>
                      <a:pt x="1078" y="556"/>
                    </a:lnTo>
                    <a:lnTo>
                      <a:pt x="1078" y="604"/>
                    </a:lnTo>
                    <a:lnTo>
                      <a:pt x="1021" y="643"/>
                    </a:lnTo>
                    <a:lnTo>
                      <a:pt x="1078" y="691"/>
                    </a:lnTo>
                    <a:lnTo>
                      <a:pt x="1040" y="710"/>
                    </a:lnTo>
                    <a:lnTo>
                      <a:pt x="1078" y="758"/>
                    </a:lnTo>
                    <a:lnTo>
                      <a:pt x="1135" y="758"/>
                    </a:lnTo>
                    <a:lnTo>
                      <a:pt x="1162" y="758"/>
                    </a:lnTo>
                    <a:lnTo>
                      <a:pt x="1162" y="806"/>
                    </a:lnTo>
                    <a:lnTo>
                      <a:pt x="1135" y="845"/>
                    </a:lnTo>
                    <a:lnTo>
                      <a:pt x="1181" y="864"/>
                    </a:lnTo>
                    <a:lnTo>
                      <a:pt x="1191" y="893"/>
                    </a:lnTo>
                    <a:lnTo>
                      <a:pt x="1191" y="988"/>
                    </a:lnTo>
                    <a:lnTo>
                      <a:pt x="1135" y="988"/>
                    </a:lnTo>
                    <a:lnTo>
                      <a:pt x="1087" y="1007"/>
                    </a:lnTo>
                    <a:lnTo>
                      <a:pt x="1116" y="1084"/>
                    </a:lnTo>
                    <a:lnTo>
                      <a:pt x="1040" y="1084"/>
                    </a:lnTo>
                    <a:lnTo>
                      <a:pt x="983" y="1007"/>
                    </a:lnTo>
                    <a:lnTo>
                      <a:pt x="898" y="1036"/>
                    </a:lnTo>
                    <a:lnTo>
                      <a:pt x="851" y="959"/>
                    </a:lnTo>
                    <a:lnTo>
                      <a:pt x="756" y="959"/>
                    </a:lnTo>
                    <a:lnTo>
                      <a:pt x="690" y="940"/>
                    </a:lnTo>
                    <a:lnTo>
                      <a:pt x="633" y="988"/>
                    </a:lnTo>
                    <a:lnTo>
                      <a:pt x="567" y="959"/>
                    </a:lnTo>
                    <a:lnTo>
                      <a:pt x="519" y="988"/>
                    </a:lnTo>
                    <a:lnTo>
                      <a:pt x="500" y="959"/>
                    </a:lnTo>
                    <a:lnTo>
                      <a:pt x="444" y="940"/>
                    </a:lnTo>
                    <a:lnTo>
                      <a:pt x="416" y="940"/>
                    </a:lnTo>
                    <a:lnTo>
                      <a:pt x="368" y="893"/>
                    </a:lnTo>
                    <a:lnTo>
                      <a:pt x="321" y="806"/>
                    </a:lnTo>
                    <a:lnTo>
                      <a:pt x="113" y="806"/>
                    </a:lnTo>
                    <a:lnTo>
                      <a:pt x="37" y="710"/>
                    </a:lnTo>
                    <a:lnTo>
                      <a:pt x="132" y="66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00" name="Group 162"/>
              <p:cNvGrpSpPr>
                <a:grpSpLocks/>
              </p:cNvGrpSpPr>
              <p:nvPr/>
            </p:nvGrpSpPr>
            <p:grpSpPr bwMode="auto">
              <a:xfrm>
                <a:off x="2655" y="2013"/>
                <a:ext cx="724" cy="543"/>
                <a:chOff x="2655" y="2013"/>
                <a:chExt cx="724" cy="543"/>
              </a:xfrm>
              <a:grpFill/>
            </p:grpSpPr>
            <p:sp>
              <p:nvSpPr>
                <p:cNvPr id="3235" name="Freeform 163"/>
                <p:cNvSpPr>
                  <a:spLocks/>
                </p:cNvSpPr>
                <p:nvPr/>
              </p:nvSpPr>
              <p:spPr bwMode="auto">
                <a:xfrm>
                  <a:off x="2655" y="2013"/>
                  <a:ext cx="724" cy="543"/>
                </a:xfrm>
                <a:custGeom>
                  <a:avLst/>
                  <a:gdLst/>
                  <a:ahLst/>
                  <a:cxnLst>
                    <a:cxn ang="0">
                      <a:pos x="132" y="662"/>
                    </a:cxn>
                    <a:cxn ang="0">
                      <a:pos x="113" y="576"/>
                    </a:cxn>
                    <a:cxn ang="0">
                      <a:pos x="94" y="528"/>
                    </a:cxn>
                    <a:cxn ang="0">
                      <a:pos x="65" y="508"/>
                    </a:cxn>
                    <a:cxn ang="0">
                      <a:pos x="75" y="460"/>
                    </a:cxn>
                    <a:cxn ang="0">
                      <a:pos x="56" y="412"/>
                    </a:cxn>
                    <a:cxn ang="0">
                      <a:pos x="37" y="326"/>
                    </a:cxn>
                    <a:cxn ang="0">
                      <a:pos x="113" y="278"/>
                    </a:cxn>
                    <a:cxn ang="0">
                      <a:pos x="0" y="182"/>
                    </a:cxn>
                    <a:cxn ang="0">
                      <a:pos x="65" y="114"/>
                    </a:cxn>
                    <a:cxn ang="0">
                      <a:pos x="56" y="29"/>
                    </a:cxn>
                    <a:cxn ang="0">
                      <a:pos x="1381" y="0"/>
                    </a:cxn>
                    <a:cxn ang="0">
                      <a:pos x="1446" y="114"/>
                    </a:cxn>
                    <a:cxn ang="0">
                      <a:pos x="1381" y="162"/>
                    </a:cxn>
                    <a:cxn ang="0">
                      <a:pos x="1381" y="307"/>
                    </a:cxn>
                    <a:cxn ang="0">
                      <a:pos x="1343" y="307"/>
                    </a:cxn>
                    <a:cxn ang="0">
                      <a:pos x="1324" y="345"/>
                    </a:cxn>
                    <a:cxn ang="0">
                      <a:pos x="1276" y="345"/>
                    </a:cxn>
                    <a:cxn ang="0">
                      <a:pos x="1191" y="460"/>
                    </a:cxn>
                    <a:cxn ang="0">
                      <a:pos x="1135" y="480"/>
                    </a:cxn>
                    <a:cxn ang="0">
                      <a:pos x="1106" y="528"/>
                    </a:cxn>
                    <a:cxn ang="0">
                      <a:pos x="1078" y="556"/>
                    </a:cxn>
                    <a:cxn ang="0">
                      <a:pos x="1078" y="604"/>
                    </a:cxn>
                    <a:cxn ang="0">
                      <a:pos x="1021" y="643"/>
                    </a:cxn>
                    <a:cxn ang="0">
                      <a:pos x="1078" y="691"/>
                    </a:cxn>
                    <a:cxn ang="0">
                      <a:pos x="1040" y="710"/>
                    </a:cxn>
                    <a:cxn ang="0">
                      <a:pos x="1078" y="758"/>
                    </a:cxn>
                    <a:cxn ang="0">
                      <a:pos x="1135" y="758"/>
                    </a:cxn>
                    <a:cxn ang="0">
                      <a:pos x="1162" y="758"/>
                    </a:cxn>
                    <a:cxn ang="0">
                      <a:pos x="1162" y="806"/>
                    </a:cxn>
                    <a:cxn ang="0">
                      <a:pos x="1135" y="845"/>
                    </a:cxn>
                    <a:cxn ang="0">
                      <a:pos x="1181" y="864"/>
                    </a:cxn>
                    <a:cxn ang="0">
                      <a:pos x="1191" y="893"/>
                    </a:cxn>
                    <a:cxn ang="0">
                      <a:pos x="1191" y="988"/>
                    </a:cxn>
                    <a:cxn ang="0">
                      <a:pos x="1135" y="988"/>
                    </a:cxn>
                    <a:cxn ang="0">
                      <a:pos x="1087" y="1007"/>
                    </a:cxn>
                    <a:cxn ang="0">
                      <a:pos x="1116" y="1084"/>
                    </a:cxn>
                    <a:cxn ang="0">
                      <a:pos x="1040" y="1084"/>
                    </a:cxn>
                    <a:cxn ang="0">
                      <a:pos x="983" y="1007"/>
                    </a:cxn>
                    <a:cxn ang="0">
                      <a:pos x="898" y="1036"/>
                    </a:cxn>
                    <a:cxn ang="0">
                      <a:pos x="851" y="959"/>
                    </a:cxn>
                    <a:cxn ang="0">
                      <a:pos x="756" y="959"/>
                    </a:cxn>
                    <a:cxn ang="0">
                      <a:pos x="690" y="940"/>
                    </a:cxn>
                    <a:cxn ang="0">
                      <a:pos x="633" y="988"/>
                    </a:cxn>
                    <a:cxn ang="0">
                      <a:pos x="567" y="959"/>
                    </a:cxn>
                    <a:cxn ang="0">
                      <a:pos x="519" y="988"/>
                    </a:cxn>
                    <a:cxn ang="0">
                      <a:pos x="500" y="959"/>
                    </a:cxn>
                    <a:cxn ang="0">
                      <a:pos x="444" y="940"/>
                    </a:cxn>
                    <a:cxn ang="0">
                      <a:pos x="416" y="940"/>
                    </a:cxn>
                    <a:cxn ang="0">
                      <a:pos x="368" y="893"/>
                    </a:cxn>
                    <a:cxn ang="0">
                      <a:pos x="321" y="806"/>
                    </a:cxn>
                    <a:cxn ang="0">
                      <a:pos x="113" y="806"/>
                    </a:cxn>
                    <a:cxn ang="0">
                      <a:pos x="37" y="710"/>
                    </a:cxn>
                    <a:cxn ang="0">
                      <a:pos x="132" y="662"/>
                    </a:cxn>
                  </a:cxnLst>
                  <a:rect l="0" t="0" r="r" b="b"/>
                  <a:pathLst>
                    <a:path w="1446" h="1084">
                      <a:moveTo>
                        <a:pt x="132" y="662"/>
                      </a:moveTo>
                      <a:lnTo>
                        <a:pt x="113" y="576"/>
                      </a:lnTo>
                      <a:lnTo>
                        <a:pt x="94" y="528"/>
                      </a:lnTo>
                      <a:lnTo>
                        <a:pt x="65" y="508"/>
                      </a:lnTo>
                      <a:lnTo>
                        <a:pt x="75" y="460"/>
                      </a:lnTo>
                      <a:lnTo>
                        <a:pt x="56" y="412"/>
                      </a:lnTo>
                      <a:lnTo>
                        <a:pt x="37" y="326"/>
                      </a:lnTo>
                      <a:lnTo>
                        <a:pt x="113" y="278"/>
                      </a:lnTo>
                      <a:lnTo>
                        <a:pt x="0" y="182"/>
                      </a:lnTo>
                      <a:lnTo>
                        <a:pt x="65" y="114"/>
                      </a:lnTo>
                      <a:lnTo>
                        <a:pt x="56" y="29"/>
                      </a:lnTo>
                      <a:lnTo>
                        <a:pt x="1381" y="0"/>
                      </a:lnTo>
                      <a:lnTo>
                        <a:pt x="1446" y="114"/>
                      </a:lnTo>
                      <a:lnTo>
                        <a:pt x="1381" y="162"/>
                      </a:lnTo>
                      <a:lnTo>
                        <a:pt x="1381" y="307"/>
                      </a:lnTo>
                      <a:lnTo>
                        <a:pt x="1343" y="307"/>
                      </a:lnTo>
                      <a:lnTo>
                        <a:pt x="1324" y="345"/>
                      </a:lnTo>
                      <a:lnTo>
                        <a:pt x="1276" y="345"/>
                      </a:lnTo>
                      <a:lnTo>
                        <a:pt x="1191" y="460"/>
                      </a:lnTo>
                      <a:lnTo>
                        <a:pt x="1135" y="480"/>
                      </a:lnTo>
                      <a:lnTo>
                        <a:pt x="1106" y="528"/>
                      </a:lnTo>
                      <a:lnTo>
                        <a:pt x="1078" y="556"/>
                      </a:lnTo>
                      <a:lnTo>
                        <a:pt x="1078" y="604"/>
                      </a:lnTo>
                      <a:lnTo>
                        <a:pt x="1021" y="643"/>
                      </a:lnTo>
                      <a:lnTo>
                        <a:pt x="1078" y="691"/>
                      </a:lnTo>
                      <a:lnTo>
                        <a:pt x="1040" y="710"/>
                      </a:lnTo>
                      <a:lnTo>
                        <a:pt x="1078" y="758"/>
                      </a:lnTo>
                      <a:lnTo>
                        <a:pt x="1135" y="758"/>
                      </a:lnTo>
                      <a:lnTo>
                        <a:pt x="1162" y="758"/>
                      </a:lnTo>
                      <a:lnTo>
                        <a:pt x="1162" y="806"/>
                      </a:lnTo>
                      <a:lnTo>
                        <a:pt x="1135" y="845"/>
                      </a:lnTo>
                      <a:lnTo>
                        <a:pt x="1181" y="864"/>
                      </a:lnTo>
                      <a:lnTo>
                        <a:pt x="1191" y="893"/>
                      </a:lnTo>
                      <a:lnTo>
                        <a:pt x="1191" y="988"/>
                      </a:lnTo>
                      <a:lnTo>
                        <a:pt x="1135" y="988"/>
                      </a:lnTo>
                      <a:lnTo>
                        <a:pt x="1087" y="1007"/>
                      </a:lnTo>
                      <a:lnTo>
                        <a:pt x="1116" y="1084"/>
                      </a:lnTo>
                      <a:lnTo>
                        <a:pt x="1040" y="1084"/>
                      </a:lnTo>
                      <a:lnTo>
                        <a:pt x="983" y="1007"/>
                      </a:lnTo>
                      <a:lnTo>
                        <a:pt x="898" y="1036"/>
                      </a:lnTo>
                      <a:lnTo>
                        <a:pt x="851" y="959"/>
                      </a:lnTo>
                      <a:lnTo>
                        <a:pt x="756" y="959"/>
                      </a:lnTo>
                      <a:lnTo>
                        <a:pt x="690" y="940"/>
                      </a:lnTo>
                      <a:lnTo>
                        <a:pt x="633" y="988"/>
                      </a:lnTo>
                      <a:lnTo>
                        <a:pt x="567" y="959"/>
                      </a:lnTo>
                      <a:lnTo>
                        <a:pt x="519" y="988"/>
                      </a:lnTo>
                      <a:lnTo>
                        <a:pt x="500" y="959"/>
                      </a:lnTo>
                      <a:lnTo>
                        <a:pt x="444" y="940"/>
                      </a:lnTo>
                      <a:lnTo>
                        <a:pt x="416" y="940"/>
                      </a:lnTo>
                      <a:lnTo>
                        <a:pt x="368" y="893"/>
                      </a:lnTo>
                      <a:lnTo>
                        <a:pt x="321" y="806"/>
                      </a:lnTo>
                      <a:lnTo>
                        <a:pt x="113" y="806"/>
                      </a:lnTo>
                      <a:lnTo>
                        <a:pt x="37" y="710"/>
                      </a:lnTo>
                      <a:lnTo>
                        <a:pt x="132" y="66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36" name="Freeform 164"/>
                <p:cNvSpPr>
                  <a:spLocks/>
                </p:cNvSpPr>
                <p:nvPr/>
              </p:nvSpPr>
              <p:spPr bwMode="auto">
                <a:xfrm>
                  <a:off x="2655" y="2013"/>
                  <a:ext cx="724" cy="543"/>
                </a:xfrm>
                <a:custGeom>
                  <a:avLst/>
                  <a:gdLst/>
                  <a:ahLst/>
                  <a:cxnLst>
                    <a:cxn ang="0">
                      <a:pos x="132" y="662"/>
                    </a:cxn>
                    <a:cxn ang="0">
                      <a:pos x="113" y="576"/>
                    </a:cxn>
                    <a:cxn ang="0">
                      <a:pos x="94" y="528"/>
                    </a:cxn>
                    <a:cxn ang="0">
                      <a:pos x="65" y="508"/>
                    </a:cxn>
                    <a:cxn ang="0">
                      <a:pos x="75" y="460"/>
                    </a:cxn>
                    <a:cxn ang="0">
                      <a:pos x="56" y="412"/>
                    </a:cxn>
                    <a:cxn ang="0">
                      <a:pos x="37" y="326"/>
                    </a:cxn>
                    <a:cxn ang="0">
                      <a:pos x="113" y="278"/>
                    </a:cxn>
                    <a:cxn ang="0">
                      <a:pos x="0" y="182"/>
                    </a:cxn>
                    <a:cxn ang="0">
                      <a:pos x="65" y="114"/>
                    </a:cxn>
                    <a:cxn ang="0">
                      <a:pos x="56" y="29"/>
                    </a:cxn>
                    <a:cxn ang="0">
                      <a:pos x="1381" y="0"/>
                    </a:cxn>
                    <a:cxn ang="0">
                      <a:pos x="1446" y="114"/>
                    </a:cxn>
                    <a:cxn ang="0">
                      <a:pos x="1381" y="162"/>
                    </a:cxn>
                    <a:cxn ang="0">
                      <a:pos x="1381" y="307"/>
                    </a:cxn>
                    <a:cxn ang="0">
                      <a:pos x="1343" y="307"/>
                    </a:cxn>
                    <a:cxn ang="0">
                      <a:pos x="1324" y="345"/>
                    </a:cxn>
                    <a:cxn ang="0">
                      <a:pos x="1276" y="345"/>
                    </a:cxn>
                    <a:cxn ang="0">
                      <a:pos x="1191" y="460"/>
                    </a:cxn>
                    <a:cxn ang="0">
                      <a:pos x="1135" y="480"/>
                    </a:cxn>
                    <a:cxn ang="0">
                      <a:pos x="1106" y="528"/>
                    </a:cxn>
                    <a:cxn ang="0">
                      <a:pos x="1078" y="556"/>
                    </a:cxn>
                    <a:cxn ang="0">
                      <a:pos x="1078" y="604"/>
                    </a:cxn>
                    <a:cxn ang="0">
                      <a:pos x="1021" y="643"/>
                    </a:cxn>
                    <a:cxn ang="0">
                      <a:pos x="1078" y="691"/>
                    </a:cxn>
                    <a:cxn ang="0">
                      <a:pos x="1040" y="710"/>
                    </a:cxn>
                    <a:cxn ang="0">
                      <a:pos x="1078" y="758"/>
                    </a:cxn>
                    <a:cxn ang="0">
                      <a:pos x="1135" y="758"/>
                    </a:cxn>
                    <a:cxn ang="0">
                      <a:pos x="1162" y="758"/>
                    </a:cxn>
                    <a:cxn ang="0">
                      <a:pos x="1162" y="806"/>
                    </a:cxn>
                    <a:cxn ang="0">
                      <a:pos x="1135" y="845"/>
                    </a:cxn>
                    <a:cxn ang="0">
                      <a:pos x="1181" y="864"/>
                    </a:cxn>
                    <a:cxn ang="0">
                      <a:pos x="1191" y="893"/>
                    </a:cxn>
                    <a:cxn ang="0">
                      <a:pos x="1191" y="988"/>
                    </a:cxn>
                    <a:cxn ang="0">
                      <a:pos x="1135" y="988"/>
                    </a:cxn>
                    <a:cxn ang="0">
                      <a:pos x="1087" y="1007"/>
                    </a:cxn>
                    <a:cxn ang="0">
                      <a:pos x="1116" y="1084"/>
                    </a:cxn>
                    <a:cxn ang="0">
                      <a:pos x="1040" y="1084"/>
                    </a:cxn>
                    <a:cxn ang="0">
                      <a:pos x="983" y="1007"/>
                    </a:cxn>
                    <a:cxn ang="0">
                      <a:pos x="898" y="1036"/>
                    </a:cxn>
                    <a:cxn ang="0">
                      <a:pos x="851" y="959"/>
                    </a:cxn>
                    <a:cxn ang="0">
                      <a:pos x="756" y="959"/>
                    </a:cxn>
                    <a:cxn ang="0">
                      <a:pos x="690" y="940"/>
                    </a:cxn>
                    <a:cxn ang="0">
                      <a:pos x="633" y="988"/>
                    </a:cxn>
                    <a:cxn ang="0">
                      <a:pos x="567" y="959"/>
                    </a:cxn>
                    <a:cxn ang="0">
                      <a:pos x="519" y="988"/>
                    </a:cxn>
                    <a:cxn ang="0">
                      <a:pos x="500" y="959"/>
                    </a:cxn>
                    <a:cxn ang="0">
                      <a:pos x="444" y="940"/>
                    </a:cxn>
                    <a:cxn ang="0">
                      <a:pos x="416" y="940"/>
                    </a:cxn>
                    <a:cxn ang="0">
                      <a:pos x="368" y="893"/>
                    </a:cxn>
                    <a:cxn ang="0">
                      <a:pos x="321" y="806"/>
                    </a:cxn>
                    <a:cxn ang="0">
                      <a:pos x="113" y="806"/>
                    </a:cxn>
                    <a:cxn ang="0">
                      <a:pos x="37" y="710"/>
                    </a:cxn>
                    <a:cxn ang="0">
                      <a:pos x="132" y="662"/>
                    </a:cxn>
                  </a:cxnLst>
                  <a:rect l="0" t="0" r="r" b="b"/>
                  <a:pathLst>
                    <a:path w="1446" h="1084">
                      <a:moveTo>
                        <a:pt x="132" y="662"/>
                      </a:moveTo>
                      <a:lnTo>
                        <a:pt x="113" y="576"/>
                      </a:lnTo>
                      <a:lnTo>
                        <a:pt x="94" y="528"/>
                      </a:lnTo>
                      <a:lnTo>
                        <a:pt x="65" y="508"/>
                      </a:lnTo>
                      <a:lnTo>
                        <a:pt x="75" y="460"/>
                      </a:lnTo>
                      <a:lnTo>
                        <a:pt x="56" y="412"/>
                      </a:lnTo>
                      <a:lnTo>
                        <a:pt x="37" y="326"/>
                      </a:lnTo>
                      <a:lnTo>
                        <a:pt x="113" y="278"/>
                      </a:lnTo>
                      <a:lnTo>
                        <a:pt x="0" y="182"/>
                      </a:lnTo>
                      <a:lnTo>
                        <a:pt x="65" y="114"/>
                      </a:lnTo>
                      <a:lnTo>
                        <a:pt x="56" y="29"/>
                      </a:lnTo>
                      <a:lnTo>
                        <a:pt x="1381" y="0"/>
                      </a:lnTo>
                      <a:lnTo>
                        <a:pt x="1446" y="114"/>
                      </a:lnTo>
                      <a:lnTo>
                        <a:pt x="1381" y="162"/>
                      </a:lnTo>
                      <a:lnTo>
                        <a:pt x="1381" y="307"/>
                      </a:lnTo>
                      <a:lnTo>
                        <a:pt x="1343" y="307"/>
                      </a:lnTo>
                      <a:lnTo>
                        <a:pt x="1324" y="345"/>
                      </a:lnTo>
                      <a:lnTo>
                        <a:pt x="1276" y="345"/>
                      </a:lnTo>
                      <a:lnTo>
                        <a:pt x="1191" y="460"/>
                      </a:lnTo>
                      <a:lnTo>
                        <a:pt x="1135" y="480"/>
                      </a:lnTo>
                      <a:lnTo>
                        <a:pt x="1106" y="528"/>
                      </a:lnTo>
                      <a:lnTo>
                        <a:pt x="1078" y="556"/>
                      </a:lnTo>
                      <a:lnTo>
                        <a:pt x="1078" y="604"/>
                      </a:lnTo>
                      <a:lnTo>
                        <a:pt x="1021" y="643"/>
                      </a:lnTo>
                      <a:lnTo>
                        <a:pt x="1078" y="691"/>
                      </a:lnTo>
                      <a:lnTo>
                        <a:pt x="1040" y="710"/>
                      </a:lnTo>
                      <a:lnTo>
                        <a:pt x="1078" y="758"/>
                      </a:lnTo>
                      <a:lnTo>
                        <a:pt x="1135" y="758"/>
                      </a:lnTo>
                      <a:lnTo>
                        <a:pt x="1162" y="758"/>
                      </a:lnTo>
                      <a:lnTo>
                        <a:pt x="1162" y="806"/>
                      </a:lnTo>
                      <a:lnTo>
                        <a:pt x="1135" y="845"/>
                      </a:lnTo>
                      <a:lnTo>
                        <a:pt x="1181" y="864"/>
                      </a:lnTo>
                      <a:lnTo>
                        <a:pt x="1191" y="893"/>
                      </a:lnTo>
                      <a:lnTo>
                        <a:pt x="1191" y="988"/>
                      </a:lnTo>
                      <a:lnTo>
                        <a:pt x="1135" y="988"/>
                      </a:lnTo>
                      <a:lnTo>
                        <a:pt x="1087" y="1007"/>
                      </a:lnTo>
                      <a:lnTo>
                        <a:pt x="1116" y="1084"/>
                      </a:lnTo>
                      <a:lnTo>
                        <a:pt x="1040" y="1084"/>
                      </a:lnTo>
                      <a:lnTo>
                        <a:pt x="983" y="1007"/>
                      </a:lnTo>
                      <a:lnTo>
                        <a:pt x="898" y="1036"/>
                      </a:lnTo>
                      <a:lnTo>
                        <a:pt x="851" y="959"/>
                      </a:lnTo>
                      <a:lnTo>
                        <a:pt x="756" y="959"/>
                      </a:lnTo>
                      <a:lnTo>
                        <a:pt x="690" y="940"/>
                      </a:lnTo>
                      <a:lnTo>
                        <a:pt x="633" y="988"/>
                      </a:lnTo>
                      <a:lnTo>
                        <a:pt x="567" y="959"/>
                      </a:lnTo>
                      <a:lnTo>
                        <a:pt x="519" y="988"/>
                      </a:lnTo>
                      <a:lnTo>
                        <a:pt x="500" y="959"/>
                      </a:lnTo>
                      <a:lnTo>
                        <a:pt x="444" y="940"/>
                      </a:lnTo>
                      <a:lnTo>
                        <a:pt x="416" y="940"/>
                      </a:lnTo>
                      <a:lnTo>
                        <a:pt x="368" y="893"/>
                      </a:lnTo>
                      <a:lnTo>
                        <a:pt x="321" y="806"/>
                      </a:lnTo>
                      <a:lnTo>
                        <a:pt x="113" y="806"/>
                      </a:lnTo>
                      <a:lnTo>
                        <a:pt x="37" y="710"/>
                      </a:lnTo>
                      <a:lnTo>
                        <a:pt x="132" y="662"/>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01" name="Group 165"/>
            <p:cNvGrpSpPr>
              <a:grpSpLocks/>
            </p:cNvGrpSpPr>
            <p:nvPr/>
          </p:nvGrpSpPr>
          <p:grpSpPr bwMode="auto">
            <a:xfrm>
              <a:off x="2351087" y="3816350"/>
              <a:ext cx="1535112" cy="1025525"/>
              <a:chOff x="2513" y="2368"/>
              <a:chExt cx="700" cy="456"/>
            </a:xfrm>
            <a:solidFill>
              <a:schemeClr val="accent1">
                <a:lumMod val="20000"/>
                <a:lumOff val="80000"/>
              </a:schemeClr>
            </a:solidFill>
          </p:grpSpPr>
          <p:sp>
            <p:nvSpPr>
              <p:cNvPr id="3238" name="Freeform 166"/>
              <p:cNvSpPr>
                <a:spLocks/>
              </p:cNvSpPr>
              <p:nvPr/>
            </p:nvSpPr>
            <p:spPr bwMode="auto">
              <a:xfrm>
                <a:off x="2513" y="2368"/>
                <a:ext cx="700" cy="456"/>
              </a:xfrm>
              <a:custGeom>
                <a:avLst/>
                <a:gdLst/>
                <a:ahLst/>
                <a:cxnLst>
                  <a:cxn ang="0">
                    <a:pos x="141" y="229"/>
                  </a:cxn>
                  <a:cxn ang="0">
                    <a:pos x="208" y="67"/>
                  </a:cxn>
                  <a:cxn ang="0">
                    <a:pos x="189" y="0"/>
                  </a:cxn>
                  <a:cxn ang="0">
                    <a:pos x="303" y="96"/>
                  </a:cxn>
                  <a:cxn ang="0">
                    <a:pos x="340" y="67"/>
                  </a:cxn>
                  <a:cxn ang="0">
                    <a:pos x="284" y="48"/>
                  </a:cxn>
                  <a:cxn ang="0">
                    <a:pos x="321" y="0"/>
                  </a:cxn>
                  <a:cxn ang="0">
                    <a:pos x="397" y="96"/>
                  </a:cxn>
                  <a:cxn ang="0">
                    <a:pos x="605" y="96"/>
                  </a:cxn>
                  <a:cxn ang="0">
                    <a:pos x="652" y="181"/>
                  </a:cxn>
                  <a:cxn ang="0">
                    <a:pos x="699" y="229"/>
                  </a:cxn>
                  <a:cxn ang="0">
                    <a:pos x="728" y="229"/>
                  </a:cxn>
                  <a:cxn ang="0">
                    <a:pos x="784" y="249"/>
                  </a:cxn>
                  <a:cxn ang="0">
                    <a:pos x="803" y="277"/>
                  </a:cxn>
                  <a:cxn ang="0">
                    <a:pos x="850" y="249"/>
                  </a:cxn>
                  <a:cxn ang="0">
                    <a:pos x="917" y="277"/>
                  </a:cxn>
                  <a:cxn ang="0">
                    <a:pos x="974" y="229"/>
                  </a:cxn>
                  <a:cxn ang="0">
                    <a:pos x="1039" y="249"/>
                  </a:cxn>
                  <a:cxn ang="0">
                    <a:pos x="1134" y="249"/>
                  </a:cxn>
                  <a:cxn ang="0">
                    <a:pos x="1182" y="325"/>
                  </a:cxn>
                  <a:cxn ang="0">
                    <a:pos x="1266" y="297"/>
                  </a:cxn>
                  <a:cxn ang="0">
                    <a:pos x="1323" y="373"/>
                  </a:cxn>
                  <a:cxn ang="0">
                    <a:pos x="1399" y="373"/>
                  </a:cxn>
                  <a:cxn ang="0">
                    <a:pos x="1399" y="412"/>
                  </a:cxn>
                  <a:cxn ang="0">
                    <a:pos x="1371" y="479"/>
                  </a:cxn>
                  <a:cxn ang="0">
                    <a:pos x="1323" y="546"/>
                  </a:cxn>
                  <a:cxn ang="0">
                    <a:pos x="1323" y="594"/>
                  </a:cxn>
                  <a:cxn ang="0">
                    <a:pos x="1276" y="633"/>
                  </a:cxn>
                  <a:cxn ang="0">
                    <a:pos x="1266" y="681"/>
                  </a:cxn>
                  <a:cxn ang="0">
                    <a:pos x="1295" y="729"/>
                  </a:cxn>
                  <a:cxn ang="0">
                    <a:pos x="1323" y="825"/>
                  </a:cxn>
                  <a:cxn ang="0">
                    <a:pos x="1011" y="825"/>
                  </a:cxn>
                  <a:cxn ang="0">
                    <a:pos x="917" y="910"/>
                  </a:cxn>
                  <a:cxn ang="0">
                    <a:pos x="784" y="862"/>
                  </a:cxn>
                  <a:cxn ang="0">
                    <a:pos x="709" y="862"/>
                  </a:cxn>
                  <a:cxn ang="0">
                    <a:pos x="538" y="843"/>
                  </a:cxn>
                  <a:cxn ang="0">
                    <a:pos x="444" y="825"/>
                  </a:cxn>
                  <a:cxn ang="0">
                    <a:pos x="425" y="804"/>
                  </a:cxn>
                  <a:cxn ang="0">
                    <a:pos x="425" y="756"/>
                  </a:cxn>
                  <a:cxn ang="0">
                    <a:pos x="416" y="729"/>
                  </a:cxn>
                  <a:cxn ang="0">
                    <a:pos x="321" y="729"/>
                  </a:cxn>
                  <a:cxn ang="0">
                    <a:pos x="227" y="681"/>
                  </a:cxn>
                  <a:cxn ang="0">
                    <a:pos x="227" y="633"/>
                  </a:cxn>
                  <a:cxn ang="0">
                    <a:pos x="160" y="594"/>
                  </a:cxn>
                  <a:cxn ang="0">
                    <a:pos x="141" y="527"/>
                  </a:cxn>
                  <a:cxn ang="0">
                    <a:pos x="94" y="527"/>
                  </a:cxn>
                  <a:cxn ang="0">
                    <a:pos x="84" y="508"/>
                  </a:cxn>
                  <a:cxn ang="0">
                    <a:pos x="28" y="460"/>
                  </a:cxn>
                  <a:cxn ang="0">
                    <a:pos x="0" y="373"/>
                  </a:cxn>
                  <a:cxn ang="0">
                    <a:pos x="19" y="345"/>
                  </a:cxn>
                  <a:cxn ang="0">
                    <a:pos x="141" y="229"/>
                  </a:cxn>
                </a:cxnLst>
                <a:rect l="0" t="0" r="r" b="b"/>
                <a:pathLst>
                  <a:path w="1399" h="910">
                    <a:moveTo>
                      <a:pt x="141" y="229"/>
                    </a:moveTo>
                    <a:lnTo>
                      <a:pt x="208" y="67"/>
                    </a:lnTo>
                    <a:lnTo>
                      <a:pt x="189" y="0"/>
                    </a:lnTo>
                    <a:lnTo>
                      <a:pt x="303" y="96"/>
                    </a:lnTo>
                    <a:lnTo>
                      <a:pt x="340" y="67"/>
                    </a:lnTo>
                    <a:lnTo>
                      <a:pt x="284" y="48"/>
                    </a:lnTo>
                    <a:lnTo>
                      <a:pt x="321" y="0"/>
                    </a:lnTo>
                    <a:lnTo>
                      <a:pt x="397" y="96"/>
                    </a:lnTo>
                    <a:lnTo>
                      <a:pt x="605" y="96"/>
                    </a:lnTo>
                    <a:lnTo>
                      <a:pt x="652" y="181"/>
                    </a:lnTo>
                    <a:lnTo>
                      <a:pt x="699" y="229"/>
                    </a:lnTo>
                    <a:lnTo>
                      <a:pt x="728" y="229"/>
                    </a:lnTo>
                    <a:lnTo>
                      <a:pt x="784" y="249"/>
                    </a:lnTo>
                    <a:lnTo>
                      <a:pt x="803" y="277"/>
                    </a:lnTo>
                    <a:lnTo>
                      <a:pt x="850" y="249"/>
                    </a:lnTo>
                    <a:lnTo>
                      <a:pt x="917" y="277"/>
                    </a:lnTo>
                    <a:lnTo>
                      <a:pt x="974" y="229"/>
                    </a:lnTo>
                    <a:lnTo>
                      <a:pt x="1039" y="249"/>
                    </a:lnTo>
                    <a:lnTo>
                      <a:pt x="1134" y="249"/>
                    </a:lnTo>
                    <a:lnTo>
                      <a:pt x="1182" y="325"/>
                    </a:lnTo>
                    <a:lnTo>
                      <a:pt x="1266" y="297"/>
                    </a:lnTo>
                    <a:lnTo>
                      <a:pt x="1323" y="373"/>
                    </a:lnTo>
                    <a:lnTo>
                      <a:pt x="1399" y="373"/>
                    </a:lnTo>
                    <a:lnTo>
                      <a:pt x="1399" y="412"/>
                    </a:lnTo>
                    <a:lnTo>
                      <a:pt x="1371" y="479"/>
                    </a:lnTo>
                    <a:lnTo>
                      <a:pt x="1323" y="546"/>
                    </a:lnTo>
                    <a:lnTo>
                      <a:pt x="1323" y="594"/>
                    </a:lnTo>
                    <a:lnTo>
                      <a:pt x="1276" y="633"/>
                    </a:lnTo>
                    <a:lnTo>
                      <a:pt x="1266" y="681"/>
                    </a:lnTo>
                    <a:lnTo>
                      <a:pt x="1295" y="729"/>
                    </a:lnTo>
                    <a:lnTo>
                      <a:pt x="1323" y="825"/>
                    </a:lnTo>
                    <a:lnTo>
                      <a:pt x="1011" y="825"/>
                    </a:lnTo>
                    <a:lnTo>
                      <a:pt x="917" y="910"/>
                    </a:lnTo>
                    <a:lnTo>
                      <a:pt x="784" y="862"/>
                    </a:lnTo>
                    <a:lnTo>
                      <a:pt x="709" y="862"/>
                    </a:lnTo>
                    <a:lnTo>
                      <a:pt x="538" y="843"/>
                    </a:lnTo>
                    <a:lnTo>
                      <a:pt x="444" y="825"/>
                    </a:lnTo>
                    <a:lnTo>
                      <a:pt x="425" y="804"/>
                    </a:lnTo>
                    <a:lnTo>
                      <a:pt x="425" y="756"/>
                    </a:lnTo>
                    <a:lnTo>
                      <a:pt x="416" y="729"/>
                    </a:lnTo>
                    <a:lnTo>
                      <a:pt x="321" y="729"/>
                    </a:lnTo>
                    <a:lnTo>
                      <a:pt x="227" y="681"/>
                    </a:lnTo>
                    <a:lnTo>
                      <a:pt x="227" y="633"/>
                    </a:lnTo>
                    <a:lnTo>
                      <a:pt x="160" y="594"/>
                    </a:lnTo>
                    <a:lnTo>
                      <a:pt x="141" y="527"/>
                    </a:lnTo>
                    <a:lnTo>
                      <a:pt x="94" y="527"/>
                    </a:lnTo>
                    <a:lnTo>
                      <a:pt x="84" y="508"/>
                    </a:lnTo>
                    <a:lnTo>
                      <a:pt x="28" y="460"/>
                    </a:lnTo>
                    <a:lnTo>
                      <a:pt x="0" y="373"/>
                    </a:lnTo>
                    <a:lnTo>
                      <a:pt x="19" y="345"/>
                    </a:lnTo>
                    <a:lnTo>
                      <a:pt x="141" y="22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02" name="Group 167"/>
              <p:cNvGrpSpPr>
                <a:grpSpLocks/>
              </p:cNvGrpSpPr>
              <p:nvPr/>
            </p:nvGrpSpPr>
            <p:grpSpPr bwMode="auto">
              <a:xfrm>
                <a:off x="2513" y="2368"/>
                <a:ext cx="700" cy="456"/>
                <a:chOff x="2513" y="2368"/>
                <a:chExt cx="700" cy="456"/>
              </a:xfrm>
              <a:grpFill/>
            </p:grpSpPr>
            <p:sp>
              <p:nvSpPr>
                <p:cNvPr id="3240" name="Freeform 168"/>
                <p:cNvSpPr>
                  <a:spLocks/>
                </p:cNvSpPr>
                <p:nvPr/>
              </p:nvSpPr>
              <p:spPr bwMode="auto">
                <a:xfrm>
                  <a:off x="2513" y="2368"/>
                  <a:ext cx="700" cy="456"/>
                </a:xfrm>
                <a:custGeom>
                  <a:avLst/>
                  <a:gdLst/>
                  <a:ahLst/>
                  <a:cxnLst>
                    <a:cxn ang="0">
                      <a:pos x="141" y="229"/>
                    </a:cxn>
                    <a:cxn ang="0">
                      <a:pos x="208" y="67"/>
                    </a:cxn>
                    <a:cxn ang="0">
                      <a:pos x="189" y="0"/>
                    </a:cxn>
                    <a:cxn ang="0">
                      <a:pos x="303" y="96"/>
                    </a:cxn>
                    <a:cxn ang="0">
                      <a:pos x="340" y="67"/>
                    </a:cxn>
                    <a:cxn ang="0">
                      <a:pos x="284" y="48"/>
                    </a:cxn>
                    <a:cxn ang="0">
                      <a:pos x="321" y="0"/>
                    </a:cxn>
                    <a:cxn ang="0">
                      <a:pos x="397" y="96"/>
                    </a:cxn>
                    <a:cxn ang="0">
                      <a:pos x="605" y="96"/>
                    </a:cxn>
                    <a:cxn ang="0">
                      <a:pos x="652" y="181"/>
                    </a:cxn>
                    <a:cxn ang="0">
                      <a:pos x="699" y="229"/>
                    </a:cxn>
                    <a:cxn ang="0">
                      <a:pos x="728" y="229"/>
                    </a:cxn>
                    <a:cxn ang="0">
                      <a:pos x="784" y="249"/>
                    </a:cxn>
                    <a:cxn ang="0">
                      <a:pos x="803" y="277"/>
                    </a:cxn>
                    <a:cxn ang="0">
                      <a:pos x="850" y="249"/>
                    </a:cxn>
                    <a:cxn ang="0">
                      <a:pos x="917" y="277"/>
                    </a:cxn>
                    <a:cxn ang="0">
                      <a:pos x="974" y="229"/>
                    </a:cxn>
                    <a:cxn ang="0">
                      <a:pos x="1039" y="249"/>
                    </a:cxn>
                    <a:cxn ang="0">
                      <a:pos x="1134" y="249"/>
                    </a:cxn>
                    <a:cxn ang="0">
                      <a:pos x="1182" y="325"/>
                    </a:cxn>
                    <a:cxn ang="0">
                      <a:pos x="1266" y="297"/>
                    </a:cxn>
                    <a:cxn ang="0">
                      <a:pos x="1323" y="373"/>
                    </a:cxn>
                    <a:cxn ang="0">
                      <a:pos x="1399" y="373"/>
                    </a:cxn>
                    <a:cxn ang="0">
                      <a:pos x="1399" y="412"/>
                    </a:cxn>
                    <a:cxn ang="0">
                      <a:pos x="1371" y="479"/>
                    </a:cxn>
                    <a:cxn ang="0">
                      <a:pos x="1323" y="546"/>
                    </a:cxn>
                    <a:cxn ang="0">
                      <a:pos x="1323" y="594"/>
                    </a:cxn>
                    <a:cxn ang="0">
                      <a:pos x="1276" y="633"/>
                    </a:cxn>
                    <a:cxn ang="0">
                      <a:pos x="1266" y="681"/>
                    </a:cxn>
                    <a:cxn ang="0">
                      <a:pos x="1295" y="729"/>
                    </a:cxn>
                    <a:cxn ang="0">
                      <a:pos x="1323" y="825"/>
                    </a:cxn>
                    <a:cxn ang="0">
                      <a:pos x="1011" y="825"/>
                    </a:cxn>
                    <a:cxn ang="0">
                      <a:pos x="917" y="910"/>
                    </a:cxn>
                    <a:cxn ang="0">
                      <a:pos x="784" y="862"/>
                    </a:cxn>
                    <a:cxn ang="0">
                      <a:pos x="709" y="862"/>
                    </a:cxn>
                    <a:cxn ang="0">
                      <a:pos x="538" y="843"/>
                    </a:cxn>
                    <a:cxn ang="0">
                      <a:pos x="444" y="825"/>
                    </a:cxn>
                    <a:cxn ang="0">
                      <a:pos x="425" y="804"/>
                    </a:cxn>
                    <a:cxn ang="0">
                      <a:pos x="425" y="756"/>
                    </a:cxn>
                    <a:cxn ang="0">
                      <a:pos x="416" y="729"/>
                    </a:cxn>
                    <a:cxn ang="0">
                      <a:pos x="321" y="729"/>
                    </a:cxn>
                    <a:cxn ang="0">
                      <a:pos x="227" y="681"/>
                    </a:cxn>
                    <a:cxn ang="0">
                      <a:pos x="227" y="633"/>
                    </a:cxn>
                    <a:cxn ang="0">
                      <a:pos x="160" y="594"/>
                    </a:cxn>
                    <a:cxn ang="0">
                      <a:pos x="141" y="527"/>
                    </a:cxn>
                    <a:cxn ang="0">
                      <a:pos x="94" y="527"/>
                    </a:cxn>
                    <a:cxn ang="0">
                      <a:pos x="84" y="508"/>
                    </a:cxn>
                    <a:cxn ang="0">
                      <a:pos x="28" y="460"/>
                    </a:cxn>
                    <a:cxn ang="0">
                      <a:pos x="0" y="373"/>
                    </a:cxn>
                    <a:cxn ang="0">
                      <a:pos x="19" y="345"/>
                    </a:cxn>
                    <a:cxn ang="0">
                      <a:pos x="141" y="229"/>
                    </a:cxn>
                  </a:cxnLst>
                  <a:rect l="0" t="0" r="r" b="b"/>
                  <a:pathLst>
                    <a:path w="1399" h="910">
                      <a:moveTo>
                        <a:pt x="141" y="229"/>
                      </a:moveTo>
                      <a:lnTo>
                        <a:pt x="208" y="67"/>
                      </a:lnTo>
                      <a:lnTo>
                        <a:pt x="189" y="0"/>
                      </a:lnTo>
                      <a:lnTo>
                        <a:pt x="303" y="96"/>
                      </a:lnTo>
                      <a:lnTo>
                        <a:pt x="340" y="67"/>
                      </a:lnTo>
                      <a:lnTo>
                        <a:pt x="284" y="48"/>
                      </a:lnTo>
                      <a:lnTo>
                        <a:pt x="321" y="0"/>
                      </a:lnTo>
                      <a:lnTo>
                        <a:pt x="397" y="96"/>
                      </a:lnTo>
                      <a:lnTo>
                        <a:pt x="605" y="96"/>
                      </a:lnTo>
                      <a:lnTo>
                        <a:pt x="652" y="181"/>
                      </a:lnTo>
                      <a:lnTo>
                        <a:pt x="699" y="229"/>
                      </a:lnTo>
                      <a:lnTo>
                        <a:pt x="728" y="229"/>
                      </a:lnTo>
                      <a:lnTo>
                        <a:pt x="784" y="249"/>
                      </a:lnTo>
                      <a:lnTo>
                        <a:pt x="803" y="277"/>
                      </a:lnTo>
                      <a:lnTo>
                        <a:pt x="850" y="249"/>
                      </a:lnTo>
                      <a:lnTo>
                        <a:pt x="917" y="277"/>
                      </a:lnTo>
                      <a:lnTo>
                        <a:pt x="974" y="229"/>
                      </a:lnTo>
                      <a:lnTo>
                        <a:pt x="1039" y="249"/>
                      </a:lnTo>
                      <a:lnTo>
                        <a:pt x="1134" y="249"/>
                      </a:lnTo>
                      <a:lnTo>
                        <a:pt x="1182" y="325"/>
                      </a:lnTo>
                      <a:lnTo>
                        <a:pt x="1266" y="297"/>
                      </a:lnTo>
                      <a:lnTo>
                        <a:pt x="1323" y="373"/>
                      </a:lnTo>
                      <a:lnTo>
                        <a:pt x="1399" y="373"/>
                      </a:lnTo>
                      <a:lnTo>
                        <a:pt x="1399" y="412"/>
                      </a:lnTo>
                      <a:lnTo>
                        <a:pt x="1371" y="479"/>
                      </a:lnTo>
                      <a:lnTo>
                        <a:pt x="1323" y="546"/>
                      </a:lnTo>
                      <a:lnTo>
                        <a:pt x="1323" y="594"/>
                      </a:lnTo>
                      <a:lnTo>
                        <a:pt x="1276" y="633"/>
                      </a:lnTo>
                      <a:lnTo>
                        <a:pt x="1266" y="681"/>
                      </a:lnTo>
                      <a:lnTo>
                        <a:pt x="1295" y="729"/>
                      </a:lnTo>
                      <a:lnTo>
                        <a:pt x="1323" y="825"/>
                      </a:lnTo>
                      <a:lnTo>
                        <a:pt x="1011" y="825"/>
                      </a:lnTo>
                      <a:lnTo>
                        <a:pt x="917" y="910"/>
                      </a:lnTo>
                      <a:lnTo>
                        <a:pt x="784" y="862"/>
                      </a:lnTo>
                      <a:lnTo>
                        <a:pt x="709" y="862"/>
                      </a:lnTo>
                      <a:lnTo>
                        <a:pt x="538" y="843"/>
                      </a:lnTo>
                      <a:lnTo>
                        <a:pt x="444" y="825"/>
                      </a:lnTo>
                      <a:lnTo>
                        <a:pt x="425" y="804"/>
                      </a:lnTo>
                      <a:lnTo>
                        <a:pt x="425" y="756"/>
                      </a:lnTo>
                      <a:lnTo>
                        <a:pt x="416" y="729"/>
                      </a:lnTo>
                      <a:lnTo>
                        <a:pt x="321" y="729"/>
                      </a:lnTo>
                      <a:lnTo>
                        <a:pt x="227" y="681"/>
                      </a:lnTo>
                      <a:lnTo>
                        <a:pt x="227" y="633"/>
                      </a:lnTo>
                      <a:lnTo>
                        <a:pt x="160" y="594"/>
                      </a:lnTo>
                      <a:lnTo>
                        <a:pt x="141" y="527"/>
                      </a:lnTo>
                      <a:lnTo>
                        <a:pt x="94" y="527"/>
                      </a:lnTo>
                      <a:lnTo>
                        <a:pt x="84" y="508"/>
                      </a:lnTo>
                      <a:lnTo>
                        <a:pt x="28" y="460"/>
                      </a:lnTo>
                      <a:lnTo>
                        <a:pt x="0" y="373"/>
                      </a:lnTo>
                      <a:lnTo>
                        <a:pt x="19" y="345"/>
                      </a:lnTo>
                      <a:lnTo>
                        <a:pt x="141" y="229"/>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41" name="Freeform 169"/>
                <p:cNvSpPr>
                  <a:spLocks/>
                </p:cNvSpPr>
                <p:nvPr/>
              </p:nvSpPr>
              <p:spPr bwMode="auto">
                <a:xfrm>
                  <a:off x="2513" y="2368"/>
                  <a:ext cx="700" cy="456"/>
                </a:xfrm>
                <a:custGeom>
                  <a:avLst/>
                  <a:gdLst/>
                  <a:ahLst/>
                  <a:cxnLst>
                    <a:cxn ang="0">
                      <a:pos x="141" y="229"/>
                    </a:cxn>
                    <a:cxn ang="0">
                      <a:pos x="208" y="67"/>
                    </a:cxn>
                    <a:cxn ang="0">
                      <a:pos x="189" y="0"/>
                    </a:cxn>
                    <a:cxn ang="0">
                      <a:pos x="303" y="96"/>
                    </a:cxn>
                    <a:cxn ang="0">
                      <a:pos x="340" y="67"/>
                    </a:cxn>
                    <a:cxn ang="0">
                      <a:pos x="284" y="48"/>
                    </a:cxn>
                    <a:cxn ang="0">
                      <a:pos x="321" y="0"/>
                    </a:cxn>
                    <a:cxn ang="0">
                      <a:pos x="397" y="96"/>
                    </a:cxn>
                    <a:cxn ang="0">
                      <a:pos x="605" y="96"/>
                    </a:cxn>
                    <a:cxn ang="0">
                      <a:pos x="652" y="181"/>
                    </a:cxn>
                    <a:cxn ang="0">
                      <a:pos x="699" y="229"/>
                    </a:cxn>
                    <a:cxn ang="0">
                      <a:pos x="728" y="229"/>
                    </a:cxn>
                    <a:cxn ang="0">
                      <a:pos x="784" y="249"/>
                    </a:cxn>
                    <a:cxn ang="0">
                      <a:pos x="803" y="277"/>
                    </a:cxn>
                    <a:cxn ang="0">
                      <a:pos x="850" y="249"/>
                    </a:cxn>
                    <a:cxn ang="0">
                      <a:pos x="917" y="277"/>
                    </a:cxn>
                    <a:cxn ang="0">
                      <a:pos x="974" y="229"/>
                    </a:cxn>
                    <a:cxn ang="0">
                      <a:pos x="1039" y="249"/>
                    </a:cxn>
                    <a:cxn ang="0">
                      <a:pos x="1134" y="249"/>
                    </a:cxn>
                    <a:cxn ang="0">
                      <a:pos x="1182" y="325"/>
                    </a:cxn>
                    <a:cxn ang="0">
                      <a:pos x="1266" y="297"/>
                    </a:cxn>
                    <a:cxn ang="0">
                      <a:pos x="1323" y="373"/>
                    </a:cxn>
                    <a:cxn ang="0">
                      <a:pos x="1399" y="373"/>
                    </a:cxn>
                    <a:cxn ang="0">
                      <a:pos x="1399" y="412"/>
                    </a:cxn>
                    <a:cxn ang="0">
                      <a:pos x="1371" y="479"/>
                    </a:cxn>
                    <a:cxn ang="0">
                      <a:pos x="1323" y="546"/>
                    </a:cxn>
                    <a:cxn ang="0">
                      <a:pos x="1323" y="594"/>
                    </a:cxn>
                    <a:cxn ang="0">
                      <a:pos x="1276" y="633"/>
                    </a:cxn>
                    <a:cxn ang="0">
                      <a:pos x="1266" y="681"/>
                    </a:cxn>
                    <a:cxn ang="0">
                      <a:pos x="1295" y="729"/>
                    </a:cxn>
                    <a:cxn ang="0">
                      <a:pos x="1323" y="825"/>
                    </a:cxn>
                    <a:cxn ang="0">
                      <a:pos x="1011" y="825"/>
                    </a:cxn>
                    <a:cxn ang="0">
                      <a:pos x="917" y="910"/>
                    </a:cxn>
                    <a:cxn ang="0">
                      <a:pos x="784" y="862"/>
                    </a:cxn>
                    <a:cxn ang="0">
                      <a:pos x="709" y="862"/>
                    </a:cxn>
                    <a:cxn ang="0">
                      <a:pos x="538" y="843"/>
                    </a:cxn>
                    <a:cxn ang="0">
                      <a:pos x="444" y="825"/>
                    </a:cxn>
                    <a:cxn ang="0">
                      <a:pos x="425" y="804"/>
                    </a:cxn>
                    <a:cxn ang="0">
                      <a:pos x="425" y="756"/>
                    </a:cxn>
                    <a:cxn ang="0">
                      <a:pos x="416" y="729"/>
                    </a:cxn>
                    <a:cxn ang="0">
                      <a:pos x="321" y="729"/>
                    </a:cxn>
                    <a:cxn ang="0">
                      <a:pos x="227" y="681"/>
                    </a:cxn>
                    <a:cxn ang="0">
                      <a:pos x="227" y="633"/>
                    </a:cxn>
                    <a:cxn ang="0">
                      <a:pos x="160" y="594"/>
                    </a:cxn>
                    <a:cxn ang="0">
                      <a:pos x="141" y="527"/>
                    </a:cxn>
                    <a:cxn ang="0">
                      <a:pos x="94" y="527"/>
                    </a:cxn>
                    <a:cxn ang="0">
                      <a:pos x="84" y="508"/>
                    </a:cxn>
                    <a:cxn ang="0">
                      <a:pos x="28" y="460"/>
                    </a:cxn>
                    <a:cxn ang="0">
                      <a:pos x="0" y="373"/>
                    </a:cxn>
                    <a:cxn ang="0">
                      <a:pos x="19" y="345"/>
                    </a:cxn>
                    <a:cxn ang="0">
                      <a:pos x="141" y="229"/>
                    </a:cxn>
                  </a:cxnLst>
                  <a:rect l="0" t="0" r="r" b="b"/>
                  <a:pathLst>
                    <a:path w="1399" h="910">
                      <a:moveTo>
                        <a:pt x="141" y="229"/>
                      </a:moveTo>
                      <a:lnTo>
                        <a:pt x="208" y="67"/>
                      </a:lnTo>
                      <a:lnTo>
                        <a:pt x="189" y="0"/>
                      </a:lnTo>
                      <a:lnTo>
                        <a:pt x="303" y="96"/>
                      </a:lnTo>
                      <a:lnTo>
                        <a:pt x="340" y="67"/>
                      </a:lnTo>
                      <a:lnTo>
                        <a:pt x="284" y="48"/>
                      </a:lnTo>
                      <a:lnTo>
                        <a:pt x="321" y="0"/>
                      </a:lnTo>
                      <a:lnTo>
                        <a:pt x="397" y="96"/>
                      </a:lnTo>
                      <a:lnTo>
                        <a:pt x="605" y="96"/>
                      </a:lnTo>
                      <a:lnTo>
                        <a:pt x="652" y="181"/>
                      </a:lnTo>
                      <a:lnTo>
                        <a:pt x="699" y="229"/>
                      </a:lnTo>
                      <a:lnTo>
                        <a:pt x="728" y="229"/>
                      </a:lnTo>
                      <a:lnTo>
                        <a:pt x="784" y="249"/>
                      </a:lnTo>
                      <a:lnTo>
                        <a:pt x="803" y="277"/>
                      </a:lnTo>
                      <a:lnTo>
                        <a:pt x="850" y="249"/>
                      </a:lnTo>
                      <a:lnTo>
                        <a:pt x="917" y="277"/>
                      </a:lnTo>
                      <a:lnTo>
                        <a:pt x="974" y="229"/>
                      </a:lnTo>
                      <a:lnTo>
                        <a:pt x="1039" y="249"/>
                      </a:lnTo>
                      <a:lnTo>
                        <a:pt x="1134" y="249"/>
                      </a:lnTo>
                      <a:lnTo>
                        <a:pt x="1182" y="325"/>
                      </a:lnTo>
                      <a:lnTo>
                        <a:pt x="1266" y="297"/>
                      </a:lnTo>
                      <a:lnTo>
                        <a:pt x="1323" y="373"/>
                      </a:lnTo>
                      <a:lnTo>
                        <a:pt x="1399" y="373"/>
                      </a:lnTo>
                      <a:lnTo>
                        <a:pt x="1399" y="412"/>
                      </a:lnTo>
                      <a:lnTo>
                        <a:pt x="1371" y="479"/>
                      </a:lnTo>
                      <a:lnTo>
                        <a:pt x="1323" y="546"/>
                      </a:lnTo>
                      <a:lnTo>
                        <a:pt x="1323" y="594"/>
                      </a:lnTo>
                      <a:lnTo>
                        <a:pt x="1276" y="633"/>
                      </a:lnTo>
                      <a:lnTo>
                        <a:pt x="1266" y="681"/>
                      </a:lnTo>
                      <a:lnTo>
                        <a:pt x="1295" y="729"/>
                      </a:lnTo>
                      <a:lnTo>
                        <a:pt x="1323" y="825"/>
                      </a:lnTo>
                      <a:lnTo>
                        <a:pt x="1011" y="825"/>
                      </a:lnTo>
                      <a:lnTo>
                        <a:pt x="917" y="910"/>
                      </a:lnTo>
                      <a:lnTo>
                        <a:pt x="784" y="862"/>
                      </a:lnTo>
                      <a:lnTo>
                        <a:pt x="709" y="862"/>
                      </a:lnTo>
                      <a:lnTo>
                        <a:pt x="538" y="843"/>
                      </a:lnTo>
                      <a:lnTo>
                        <a:pt x="444" y="825"/>
                      </a:lnTo>
                      <a:lnTo>
                        <a:pt x="425" y="804"/>
                      </a:lnTo>
                      <a:lnTo>
                        <a:pt x="425" y="756"/>
                      </a:lnTo>
                      <a:lnTo>
                        <a:pt x="416" y="729"/>
                      </a:lnTo>
                      <a:lnTo>
                        <a:pt x="321" y="729"/>
                      </a:lnTo>
                      <a:lnTo>
                        <a:pt x="227" y="681"/>
                      </a:lnTo>
                      <a:lnTo>
                        <a:pt x="227" y="633"/>
                      </a:lnTo>
                      <a:lnTo>
                        <a:pt x="160" y="594"/>
                      </a:lnTo>
                      <a:lnTo>
                        <a:pt x="141" y="527"/>
                      </a:lnTo>
                      <a:lnTo>
                        <a:pt x="94" y="527"/>
                      </a:lnTo>
                      <a:lnTo>
                        <a:pt x="84" y="508"/>
                      </a:lnTo>
                      <a:lnTo>
                        <a:pt x="28" y="460"/>
                      </a:lnTo>
                      <a:lnTo>
                        <a:pt x="0" y="373"/>
                      </a:lnTo>
                      <a:lnTo>
                        <a:pt x="19" y="345"/>
                      </a:lnTo>
                      <a:lnTo>
                        <a:pt x="141" y="229"/>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03" name="Group 170"/>
            <p:cNvGrpSpPr>
              <a:grpSpLocks/>
            </p:cNvGrpSpPr>
            <p:nvPr/>
          </p:nvGrpSpPr>
          <p:grpSpPr bwMode="auto">
            <a:xfrm>
              <a:off x="2705099" y="2147888"/>
              <a:ext cx="1719263" cy="904875"/>
              <a:chOff x="2674" y="1625"/>
              <a:chExt cx="785" cy="403"/>
            </a:xfrm>
            <a:solidFill>
              <a:schemeClr val="accent1">
                <a:lumMod val="20000"/>
                <a:lumOff val="80000"/>
              </a:schemeClr>
            </a:solidFill>
          </p:grpSpPr>
          <p:sp>
            <p:nvSpPr>
              <p:cNvPr id="3243" name="Freeform 171"/>
              <p:cNvSpPr>
                <a:spLocks/>
              </p:cNvSpPr>
              <p:nvPr/>
            </p:nvSpPr>
            <p:spPr bwMode="auto">
              <a:xfrm>
                <a:off x="2674" y="1625"/>
                <a:ext cx="785" cy="403"/>
              </a:xfrm>
              <a:custGeom>
                <a:avLst/>
                <a:gdLst/>
                <a:ahLst/>
                <a:cxnLst>
                  <a:cxn ang="0">
                    <a:pos x="19" y="758"/>
                  </a:cxn>
                  <a:cxn ang="0">
                    <a:pos x="76" y="662"/>
                  </a:cxn>
                  <a:cxn ang="0">
                    <a:pos x="105" y="527"/>
                  </a:cxn>
                  <a:cxn ang="0">
                    <a:pos x="189" y="479"/>
                  </a:cxn>
                  <a:cxn ang="0">
                    <a:pos x="189" y="431"/>
                  </a:cxn>
                  <a:cxn ang="0">
                    <a:pos x="57" y="297"/>
                  </a:cxn>
                  <a:cxn ang="0">
                    <a:pos x="38" y="250"/>
                  </a:cxn>
                  <a:cxn ang="0">
                    <a:pos x="38" y="163"/>
                  </a:cxn>
                  <a:cxn ang="0">
                    <a:pos x="19" y="125"/>
                  </a:cxn>
                  <a:cxn ang="0">
                    <a:pos x="0" y="77"/>
                  </a:cxn>
                  <a:cxn ang="0">
                    <a:pos x="29" y="0"/>
                  </a:cxn>
                  <a:cxn ang="0">
                    <a:pos x="1477" y="0"/>
                  </a:cxn>
                  <a:cxn ang="0">
                    <a:pos x="1477" y="48"/>
                  </a:cxn>
                  <a:cxn ang="0">
                    <a:pos x="1572" y="210"/>
                  </a:cxn>
                  <a:cxn ang="0">
                    <a:pos x="1515" y="210"/>
                  </a:cxn>
                  <a:cxn ang="0">
                    <a:pos x="1505" y="250"/>
                  </a:cxn>
                  <a:cxn ang="0">
                    <a:pos x="1534" y="279"/>
                  </a:cxn>
                  <a:cxn ang="0">
                    <a:pos x="1458" y="345"/>
                  </a:cxn>
                  <a:cxn ang="0">
                    <a:pos x="1383" y="345"/>
                  </a:cxn>
                  <a:cxn ang="0">
                    <a:pos x="1316" y="393"/>
                  </a:cxn>
                  <a:cxn ang="0">
                    <a:pos x="1345" y="431"/>
                  </a:cxn>
                  <a:cxn ang="0">
                    <a:pos x="1307" y="527"/>
                  </a:cxn>
                  <a:cxn ang="0">
                    <a:pos x="1288" y="623"/>
                  </a:cxn>
                  <a:cxn ang="0">
                    <a:pos x="1316" y="681"/>
                  </a:cxn>
                  <a:cxn ang="0">
                    <a:pos x="1401" y="710"/>
                  </a:cxn>
                  <a:cxn ang="0">
                    <a:pos x="1345" y="777"/>
                  </a:cxn>
                  <a:cxn ang="0">
                    <a:pos x="19" y="806"/>
                  </a:cxn>
                  <a:cxn ang="0">
                    <a:pos x="19" y="758"/>
                  </a:cxn>
                </a:cxnLst>
                <a:rect l="0" t="0" r="r" b="b"/>
                <a:pathLst>
                  <a:path w="1572" h="806">
                    <a:moveTo>
                      <a:pt x="19" y="758"/>
                    </a:moveTo>
                    <a:lnTo>
                      <a:pt x="76" y="662"/>
                    </a:lnTo>
                    <a:lnTo>
                      <a:pt x="105" y="527"/>
                    </a:lnTo>
                    <a:lnTo>
                      <a:pt x="189" y="479"/>
                    </a:lnTo>
                    <a:lnTo>
                      <a:pt x="189" y="431"/>
                    </a:lnTo>
                    <a:lnTo>
                      <a:pt x="57" y="297"/>
                    </a:lnTo>
                    <a:lnTo>
                      <a:pt x="38" y="250"/>
                    </a:lnTo>
                    <a:lnTo>
                      <a:pt x="38" y="163"/>
                    </a:lnTo>
                    <a:lnTo>
                      <a:pt x="19" y="125"/>
                    </a:lnTo>
                    <a:lnTo>
                      <a:pt x="0" y="77"/>
                    </a:lnTo>
                    <a:lnTo>
                      <a:pt x="29" y="0"/>
                    </a:lnTo>
                    <a:lnTo>
                      <a:pt x="1477" y="0"/>
                    </a:lnTo>
                    <a:lnTo>
                      <a:pt x="1477" y="48"/>
                    </a:lnTo>
                    <a:lnTo>
                      <a:pt x="1572" y="210"/>
                    </a:lnTo>
                    <a:lnTo>
                      <a:pt x="1515" y="210"/>
                    </a:lnTo>
                    <a:lnTo>
                      <a:pt x="1505" y="250"/>
                    </a:lnTo>
                    <a:lnTo>
                      <a:pt x="1534" y="279"/>
                    </a:lnTo>
                    <a:lnTo>
                      <a:pt x="1458" y="345"/>
                    </a:lnTo>
                    <a:lnTo>
                      <a:pt x="1383" y="345"/>
                    </a:lnTo>
                    <a:lnTo>
                      <a:pt x="1316" y="393"/>
                    </a:lnTo>
                    <a:lnTo>
                      <a:pt x="1345" y="431"/>
                    </a:lnTo>
                    <a:lnTo>
                      <a:pt x="1307" y="527"/>
                    </a:lnTo>
                    <a:lnTo>
                      <a:pt x="1288" y="623"/>
                    </a:lnTo>
                    <a:lnTo>
                      <a:pt x="1316" y="681"/>
                    </a:lnTo>
                    <a:lnTo>
                      <a:pt x="1401" y="710"/>
                    </a:lnTo>
                    <a:lnTo>
                      <a:pt x="1345" y="777"/>
                    </a:lnTo>
                    <a:lnTo>
                      <a:pt x="19" y="806"/>
                    </a:lnTo>
                    <a:lnTo>
                      <a:pt x="19" y="758"/>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04" name="Group 172"/>
              <p:cNvGrpSpPr>
                <a:grpSpLocks/>
              </p:cNvGrpSpPr>
              <p:nvPr/>
            </p:nvGrpSpPr>
            <p:grpSpPr bwMode="auto">
              <a:xfrm>
                <a:off x="2674" y="1625"/>
                <a:ext cx="785" cy="403"/>
                <a:chOff x="2674" y="1625"/>
                <a:chExt cx="785" cy="403"/>
              </a:xfrm>
              <a:grpFill/>
            </p:grpSpPr>
            <p:sp>
              <p:nvSpPr>
                <p:cNvPr id="3245" name="Freeform 173"/>
                <p:cNvSpPr>
                  <a:spLocks/>
                </p:cNvSpPr>
                <p:nvPr/>
              </p:nvSpPr>
              <p:spPr bwMode="auto">
                <a:xfrm>
                  <a:off x="2674" y="1625"/>
                  <a:ext cx="785" cy="403"/>
                </a:xfrm>
                <a:custGeom>
                  <a:avLst/>
                  <a:gdLst/>
                  <a:ahLst/>
                  <a:cxnLst>
                    <a:cxn ang="0">
                      <a:pos x="19" y="758"/>
                    </a:cxn>
                    <a:cxn ang="0">
                      <a:pos x="76" y="662"/>
                    </a:cxn>
                    <a:cxn ang="0">
                      <a:pos x="105" y="527"/>
                    </a:cxn>
                    <a:cxn ang="0">
                      <a:pos x="189" y="479"/>
                    </a:cxn>
                    <a:cxn ang="0">
                      <a:pos x="189" y="431"/>
                    </a:cxn>
                    <a:cxn ang="0">
                      <a:pos x="57" y="297"/>
                    </a:cxn>
                    <a:cxn ang="0">
                      <a:pos x="38" y="250"/>
                    </a:cxn>
                    <a:cxn ang="0">
                      <a:pos x="38" y="163"/>
                    </a:cxn>
                    <a:cxn ang="0">
                      <a:pos x="19" y="125"/>
                    </a:cxn>
                    <a:cxn ang="0">
                      <a:pos x="0" y="77"/>
                    </a:cxn>
                    <a:cxn ang="0">
                      <a:pos x="29" y="0"/>
                    </a:cxn>
                    <a:cxn ang="0">
                      <a:pos x="1477" y="0"/>
                    </a:cxn>
                    <a:cxn ang="0">
                      <a:pos x="1477" y="48"/>
                    </a:cxn>
                    <a:cxn ang="0">
                      <a:pos x="1572" y="210"/>
                    </a:cxn>
                    <a:cxn ang="0">
                      <a:pos x="1515" y="210"/>
                    </a:cxn>
                    <a:cxn ang="0">
                      <a:pos x="1505" y="250"/>
                    </a:cxn>
                    <a:cxn ang="0">
                      <a:pos x="1534" y="279"/>
                    </a:cxn>
                    <a:cxn ang="0">
                      <a:pos x="1458" y="345"/>
                    </a:cxn>
                    <a:cxn ang="0">
                      <a:pos x="1383" y="345"/>
                    </a:cxn>
                    <a:cxn ang="0">
                      <a:pos x="1316" y="393"/>
                    </a:cxn>
                    <a:cxn ang="0">
                      <a:pos x="1345" y="431"/>
                    </a:cxn>
                    <a:cxn ang="0">
                      <a:pos x="1307" y="527"/>
                    </a:cxn>
                    <a:cxn ang="0">
                      <a:pos x="1288" y="623"/>
                    </a:cxn>
                    <a:cxn ang="0">
                      <a:pos x="1316" y="681"/>
                    </a:cxn>
                    <a:cxn ang="0">
                      <a:pos x="1401" y="710"/>
                    </a:cxn>
                    <a:cxn ang="0">
                      <a:pos x="1345" y="777"/>
                    </a:cxn>
                    <a:cxn ang="0">
                      <a:pos x="19" y="806"/>
                    </a:cxn>
                    <a:cxn ang="0">
                      <a:pos x="19" y="758"/>
                    </a:cxn>
                  </a:cxnLst>
                  <a:rect l="0" t="0" r="r" b="b"/>
                  <a:pathLst>
                    <a:path w="1572" h="806">
                      <a:moveTo>
                        <a:pt x="19" y="758"/>
                      </a:moveTo>
                      <a:lnTo>
                        <a:pt x="76" y="662"/>
                      </a:lnTo>
                      <a:lnTo>
                        <a:pt x="105" y="527"/>
                      </a:lnTo>
                      <a:lnTo>
                        <a:pt x="189" y="479"/>
                      </a:lnTo>
                      <a:lnTo>
                        <a:pt x="189" y="431"/>
                      </a:lnTo>
                      <a:lnTo>
                        <a:pt x="57" y="297"/>
                      </a:lnTo>
                      <a:lnTo>
                        <a:pt x="38" y="250"/>
                      </a:lnTo>
                      <a:lnTo>
                        <a:pt x="38" y="163"/>
                      </a:lnTo>
                      <a:lnTo>
                        <a:pt x="19" y="125"/>
                      </a:lnTo>
                      <a:lnTo>
                        <a:pt x="0" y="77"/>
                      </a:lnTo>
                      <a:lnTo>
                        <a:pt x="29" y="0"/>
                      </a:lnTo>
                      <a:lnTo>
                        <a:pt x="1477" y="0"/>
                      </a:lnTo>
                      <a:lnTo>
                        <a:pt x="1477" y="48"/>
                      </a:lnTo>
                      <a:lnTo>
                        <a:pt x="1572" y="210"/>
                      </a:lnTo>
                      <a:lnTo>
                        <a:pt x="1515" y="210"/>
                      </a:lnTo>
                      <a:lnTo>
                        <a:pt x="1505" y="250"/>
                      </a:lnTo>
                      <a:lnTo>
                        <a:pt x="1534" y="279"/>
                      </a:lnTo>
                      <a:lnTo>
                        <a:pt x="1458" y="345"/>
                      </a:lnTo>
                      <a:lnTo>
                        <a:pt x="1383" y="345"/>
                      </a:lnTo>
                      <a:lnTo>
                        <a:pt x="1316" y="393"/>
                      </a:lnTo>
                      <a:lnTo>
                        <a:pt x="1345" y="431"/>
                      </a:lnTo>
                      <a:lnTo>
                        <a:pt x="1307" y="527"/>
                      </a:lnTo>
                      <a:lnTo>
                        <a:pt x="1288" y="623"/>
                      </a:lnTo>
                      <a:lnTo>
                        <a:pt x="1316" y="681"/>
                      </a:lnTo>
                      <a:lnTo>
                        <a:pt x="1401" y="710"/>
                      </a:lnTo>
                      <a:lnTo>
                        <a:pt x="1345" y="777"/>
                      </a:lnTo>
                      <a:lnTo>
                        <a:pt x="19" y="806"/>
                      </a:lnTo>
                      <a:lnTo>
                        <a:pt x="19" y="758"/>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46" name="Freeform 174"/>
                <p:cNvSpPr>
                  <a:spLocks/>
                </p:cNvSpPr>
                <p:nvPr/>
              </p:nvSpPr>
              <p:spPr bwMode="auto">
                <a:xfrm>
                  <a:off x="2674" y="1625"/>
                  <a:ext cx="785" cy="403"/>
                </a:xfrm>
                <a:custGeom>
                  <a:avLst/>
                  <a:gdLst/>
                  <a:ahLst/>
                  <a:cxnLst>
                    <a:cxn ang="0">
                      <a:pos x="19" y="758"/>
                    </a:cxn>
                    <a:cxn ang="0">
                      <a:pos x="76" y="662"/>
                    </a:cxn>
                    <a:cxn ang="0">
                      <a:pos x="105" y="527"/>
                    </a:cxn>
                    <a:cxn ang="0">
                      <a:pos x="189" y="479"/>
                    </a:cxn>
                    <a:cxn ang="0">
                      <a:pos x="189" y="431"/>
                    </a:cxn>
                    <a:cxn ang="0">
                      <a:pos x="57" y="297"/>
                    </a:cxn>
                    <a:cxn ang="0">
                      <a:pos x="38" y="250"/>
                    </a:cxn>
                    <a:cxn ang="0">
                      <a:pos x="38" y="163"/>
                    </a:cxn>
                    <a:cxn ang="0">
                      <a:pos x="19" y="125"/>
                    </a:cxn>
                    <a:cxn ang="0">
                      <a:pos x="0" y="77"/>
                    </a:cxn>
                    <a:cxn ang="0">
                      <a:pos x="29" y="0"/>
                    </a:cxn>
                    <a:cxn ang="0">
                      <a:pos x="1477" y="0"/>
                    </a:cxn>
                    <a:cxn ang="0">
                      <a:pos x="1477" y="48"/>
                    </a:cxn>
                    <a:cxn ang="0">
                      <a:pos x="1572" y="210"/>
                    </a:cxn>
                    <a:cxn ang="0">
                      <a:pos x="1515" y="210"/>
                    </a:cxn>
                    <a:cxn ang="0">
                      <a:pos x="1505" y="250"/>
                    </a:cxn>
                    <a:cxn ang="0">
                      <a:pos x="1534" y="279"/>
                    </a:cxn>
                    <a:cxn ang="0">
                      <a:pos x="1458" y="345"/>
                    </a:cxn>
                    <a:cxn ang="0">
                      <a:pos x="1383" y="345"/>
                    </a:cxn>
                    <a:cxn ang="0">
                      <a:pos x="1316" y="393"/>
                    </a:cxn>
                    <a:cxn ang="0">
                      <a:pos x="1345" y="431"/>
                    </a:cxn>
                    <a:cxn ang="0">
                      <a:pos x="1307" y="527"/>
                    </a:cxn>
                    <a:cxn ang="0">
                      <a:pos x="1288" y="623"/>
                    </a:cxn>
                    <a:cxn ang="0">
                      <a:pos x="1316" y="681"/>
                    </a:cxn>
                    <a:cxn ang="0">
                      <a:pos x="1401" y="710"/>
                    </a:cxn>
                    <a:cxn ang="0">
                      <a:pos x="1345" y="777"/>
                    </a:cxn>
                    <a:cxn ang="0">
                      <a:pos x="19" y="806"/>
                    </a:cxn>
                    <a:cxn ang="0">
                      <a:pos x="19" y="758"/>
                    </a:cxn>
                  </a:cxnLst>
                  <a:rect l="0" t="0" r="r" b="b"/>
                  <a:pathLst>
                    <a:path w="1572" h="806">
                      <a:moveTo>
                        <a:pt x="19" y="758"/>
                      </a:moveTo>
                      <a:lnTo>
                        <a:pt x="76" y="662"/>
                      </a:lnTo>
                      <a:lnTo>
                        <a:pt x="105" y="527"/>
                      </a:lnTo>
                      <a:lnTo>
                        <a:pt x="189" y="479"/>
                      </a:lnTo>
                      <a:lnTo>
                        <a:pt x="189" y="431"/>
                      </a:lnTo>
                      <a:lnTo>
                        <a:pt x="57" y="297"/>
                      </a:lnTo>
                      <a:lnTo>
                        <a:pt x="38" y="250"/>
                      </a:lnTo>
                      <a:lnTo>
                        <a:pt x="38" y="163"/>
                      </a:lnTo>
                      <a:lnTo>
                        <a:pt x="19" y="125"/>
                      </a:lnTo>
                      <a:lnTo>
                        <a:pt x="0" y="77"/>
                      </a:lnTo>
                      <a:lnTo>
                        <a:pt x="29" y="0"/>
                      </a:lnTo>
                      <a:lnTo>
                        <a:pt x="1477" y="0"/>
                      </a:lnTo>
                      <a:lnTo>
                        <a:pt x="1477" y="48"/>
                      </a:lnTo>
                      <a:lnTo>
                        <a:pt x="1572" y="210"/>
                      </a:lnTo>
                      <a:lnTo>
                        <a:pt x="1515" y="210"/>
                      </a:lnTo>
                      <a:lnTo>
                        <a:pt x="1505" y="250"/>
                      </a:lnTo>
                      <a:lnTo>
                        <a:pt x="1534" y="279"/>
                      </a:lnTo>
                      <a:lnTo>
                        <a:pt x="1458" y="345"/>
                      </a:lnTo>
                      <a:lnTo>
                        <a:pt x="1383" y="345"/>
                      </a:lnTo>
                      <a:lnTo>
                        <a:pt x="1316" y="393"/>
                      </a:lnTo>
                      <a:lnTo>
                        <a:pt x="1345" y="431"/>
                      </a:lnTo>
                      <a:lnTo>
                        <a:pt x="1307" y="527"/>
                      </a:lnTo>
                      <a:lnTo>
                        <a:pt x="1288" y="623"/>
                      </a:lnTo>
                      <a:lnTo>
                        <a:pt x="1316" y="681"/>
                      </a:lnTo>
                      <a:lnTo>
                        <a:pt x="1401" y="710"/>
                      </a:lnTo>
                      <a:lnTo>
                        <a:pt x="1345" y="777"/>
                      </a:lnTo>
                      <a:lnTo>
                        <a:pt x="19" y="806"/>
                      </a:lnTo>
                      <a:lnTo>
                        <a:pt x="19" y="758"/>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05" name="Group 1028"/>
            <p:cNvGrpSpPr>
              <a:grpSpLocks/>
            </p:cNvGrpSpPr>
            <p:nvPr/>
          </p:nvGrpSpPr>
          <p:grpSpPr bwMode="auto">
            <a:xfrm>
              <a:off x="2287587" y="1943100"/>
              <a:ext cx="481011" cy="882650"/>
              <a:chOff x="1441" y="945"/>
              <a:chExt cx="303" cy="556"/>
            </a:xfrm>
            <a:solidFill>
              <a:schemeClr val="accent1">
                <a:lumMod val="20000"/>
                <a:lumOff val="80000"/>
              </a:schemeClr>
            </a:solidFill>
          </p:grpSpPr>
          <p:grpSp>
            <p:nvGrpSpPr>
              <p:cNvPr id="3706" name="Group 295"/>
              <p:cNvGrpSpPr>
                <a:grpSpLocks/>
              </p:cNvGrpSpPr>
              <p:nvPr/>
            </p:nvGrpSpPr>
            <p:grpSpPr bwMode="auto">
              <a:xfrm>
                <a:off x="1441" y="945"/>
                <a:ext cx="303" cy="556"/>
                <a:chOff x="2484" y="1534"/>
                <a:chExt cx="219" cy="393"/>
              </a:xfrm>
              <a:grpFill/>
            </p:grpSpPr>
            <p:sp>
              <p:nvSpPr>
                <p:cNvPr id="3368" name="Freeform 296"/>
                <p:cNvSpPr>
                  <a:spLocks/>
                </p:cNvSpPr>
                <p:nvPr/>
              </p:nvSpPr>
              <p:spPr bwMode="auto">
                <a:xfrm>
                  <a:off x="2484" y="1534"/>
                  <a:ext cx="219" cy="393"/>
                </a:xfrm>
                <a:custGeom>
                  <a:avLst/>
                  <a:gdLst/>
                  <a:ahLst/>
                  <a:cxnLst>
                    <a:cxn ang="0">
                      <a:pos x="342" y="691"/>
                    </a:cxn>
                    <a:cxn ang="0">
                      <a:pos x="313" y="662"/>
                    </a:cxn>
                    <a:cxn ang="0">
                      <a:pos x="237" y="662"/>
                    </a:cxn>
                    <a:cxn ang="0">
                      <a:pos x="237" y="643"/>
                    </a:cxn>
                    <a:cxn ang="0">
                      <a:pos x="170" y="576"/>
                    </a:cxn>
                    <a:cxn ang="0">
                      <a:pos x="170" y="393"/>
                    </a:cxn>
                    <a:cxn ang="0">
                      <a:pos x="142" y="393"/>
                    </a:cxn>
                    <a:cxn ang="0">
                      <a:pos x="86" y="393"/>
                    </a:cxn>
                    <a:cxn ang="0">
                      <a:pos x="76" y="346"/>
                    </a:cxn>
                    <a:cxn ang="0">
                      <a:pos x="0" y="308"/>
                    </a:cxn>
                    <a:cxn ang="0">
                      <a:pos x="10" y="231"/>
                    </a:cxn>
                    <a:cxn ang="0">
                      <a:pos x="105" y="77"/>
                    </a:cxn>
                    <a:cxn ang="0">
                      <a:pos x="105" y="0"/>
                    </a:cxn>
                    <a:cxn ang="0">
                      <a:pos x="199" y="29"/>
                    </a:cxn>
                    <a:cxn ang="0">
                      <a:pos x="180" y="96"/>
                    </a:cxn>
                    <a:cxn ang="0">
                      <a:pos x="285" y="163"/>
                    </a:cxn>
                    <a:cxn ang="0">
                      <a:pos x="218" y="211"/>
                    </a:cxn>
                    <a:cxn ang="0">
                      <a:pos x="199" y="183"/>
                    </a:cxn>
                    <a:cxn ang="0">
                      <a:pos x="151" y="183"/>
                    </a:cxn>
                    <a:cxn ang="0">
                      <a:pos x="86" y="308"/>
                    </a:cxn>
                    <a:cxn ang="0">
                      <a:pos x="151" y="308"/>
                    </a:cxn>
                    <a:cxn ang="0">
                      <a:pos x="180" y="346"/>
                    </a:cxn>
                    <a:cxn ang="0">
                      <a:pos x="237" y="556"/>
                    </a:cxn>
                    <a:cxn ang="0">
                      <a:pos x="266" y="556"/>
                    </a:cxn>
                    <a:cxn ang="0">
                      <a:pos x="266" y="479"/>
                    </a:cxn>
                    <a:cxn ang="0">
                      <a:pos x="285" y="479"/>
                    </a:cxn>
                    <a:cxn ang="0">
                      <a:pos x="342" y="556"/>
                    </a:cxn>
                    <a:cxn ang="0">
                      <a:pos x="407" y="576"/>
                    </a:cxn>
                    <a:cxn ang="0">
                      <a:pos x="436" y="710"/>
                    </a:cxn>
                    <a:cxn ang="0">
                      <a:pos x="407" y="787"/>
                    </a:cxn>
                    <a:cxn ang="0">
                      <a:pos x="342" y="758"/>
                    </a:cxn>
                    <a:cxn ang="0">
                      <a:pos x="342" y="691"/>
                    </a:cxn>
                  </a:cxnLst>
                  <a:rect l="0" t="0" r="r" b="b"/>
                  <a:pathLst>
                    <a:path w="436" h="787">
                      <a:moveTo>
                        <a:pt x="342" y="691"/>
                      </a:moveTo>
                      <a:lnTo>
                        <a:pt x="313" y="662"/>
                      </a:lnTo>
                      <a:lnTo>
                        <a:pt x="237" y="662"/>
                      </a:lnTo>
                      <a:lnTo>
                        <a:pt x="237" y="643"/>
                      </a:lnTo>
                      <a:lnTo>
                        <a:pt x="170" y="576"/>
                      </a:lnTo>
                      <a:lnTo>
                        <a:pt x="170" y="393"/>
                      </a:lnTo>
                      <a:lnTo>
                        <a:pt x="142" y="393"/>
                      </a:lnTo>
                      <a:lnTo>
                        <a:pt x="86" y="393"/>
                      </a:lnTo>
                      <a:lnTo>
                        <a:pt x="76" y="346"/>
                      </a:lnTo>
                      <a:lnTo>
                        <a:pt x="0" y="308"/>
                      </a:lnTo>
                      <a:lnTo>
                        <a:pt x="10" y="231"/>
                      </a:lnTo>
                      <a:lnTo>
                        <a:pt x="105" y="77"/>
                      </a:lnTo>
                      <a:lnTo>
                        <a:pt x="105" y="0"/>
                      </a:lnTo>
                      <a:lnTo>
                        <a:pt x="199" y="29"/>
                      </a:lnTo>
                      <a:lnTo>
                        <a:pt x="180" y="96"/>
                      </a:lnTo>
                      <a:lnTo>
                        <a:pt x="285" y="163"/>
                      </a:lnTo>
                      <a:lnTo>
                        <a:pt x="218" y="211"/>
                      </a:lnTo>
                      <a:lnTo>
                        <a:pt x="199" y="183"/>
                      </a:lnTo>
                      <a:lnTo>
                        <a:pt x="151" y="183"/>
                      </a:lnTo>
                      <a:lnTo>
                        <a:pt x="86" y="308"/>
                      </a:lnTo>
                      <a:lnTo>
                        <a:pt x="151" y="308"/>
                      </a:lnTo>
                      <a:lnTo>
                        <a:pt x="180" y="346"/>
                      </a:lnTo>
                      <a:lnTo>
                        <a:pt x="237" y="556"/>
                      </a:lnTo>
                      <a:lnTo>
                        <a:pt x="266" y="556"/>
                      </a:lnTo>
                      <a:lnTo>
                        <a:pt x="266" y="479"/>
                      </a:lnTo>
                      <a:lnTo>
                        <a:pt x="285" y="479"/>
                      </a:lnTo>
                      <a:lnTo>
                        <a:pt x="342" y="556"/>
                      </a:lnTo>
                      <a:lnTo>
                        <a:pt x="407" y="576"/>
                      </a:lnTo>
                      <a:lnTo>
                        <a:pt x="436" y="710"/>
                      </a:lnTo>
                      <a:lnTo>
                        <a:pt x="407" y="787"/>
                      </a:lnTo>
                      <a:lnTo>
                        <a:pt x="342" y="758"/>
                      </a:lnTo>
                      <a:lnTo>
                        <a:pt x="342" y="691"/>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09" name="Group 297"/>
                <p:cNvGrpSpPr>
                  <a:grpSpLocks/>
                </p:cNvGrpSpPr>
                <p:nvPr/>
              </p:nvGrpSpPr>
              <p:grpSpPr bwMode="auto">
                <a:xfrm>
                  <a:off x="2484" y="1534"/>
                  <a:ext cx="219" cy="393"/>
                  <a:chOff x="2484" y="1534"/>
                  <a:chExt cx="219" cy="393"/>
                </a:xfrm>
                <a:grpFill/>
              </p:grpSpPr>
              <p:sp>
                <p:nvSpPr>
                  <p:cNvPr id="3370" name="Freeform 298"/>
                  <p:cNvSpPr>
                    <a:spLocks/>
                  </p:cNvSpPr>
                  <p:nvPr/>
                </p:nvSpPr>
                <p:spPr bwMode="auto">
                  <a:xfrm>
                    <a:off x="2484" y="1534"/>
                    <a:ext cx="219" cy="393"/>
                  </a:xfrm>
                  <a:custGeom>
                    <a:avLst/>
                    <a:gdLst/>
                    <a:ahLst/>
                    <a:cxnLst>
                      <a:cxn ang="0">
                        <a:pos x="342" y="691"/>
                      </a:cxn>
                      <a:cxn ang="0">
                        <a:pos x="313" y="662"/>
                      </a:cxn>
                      <a:cxn ang="0">
                        <a:pos x="237" y="662"/>
                      </a:cxn>
                      <a:cxn ang="0">
                        <a:pos x="237" y="643"/>
                      </a:cxn>
                      <a:cxn ang="0">
                        <a:pos x="170" y="576"/>
                      </a:cxn>
                      <a:cxn ang="0">
                        <a:pos x="170" y="393"/>
                      </a:cxn>
                      <a:cxn ang="0">
                        <a:pos x="142" y="393"/>
                      </a:cxn>
                      <a:cxn ang="0">
                        <a:pos x="86" y="393"/>
                      </a:cxn>
                      <a:cxn ang="0">
                        <a:pos x="76" y="346"/>
                      </a:cxn>
                      <a:cxn ang="0">
                        <a:pos x="0" y="308"/>
                      </a:cxn>
                      <a:cxn ang="0">
                        <a:pos x="10" y="231"/>
                      </a:cxn>
                      <a:cxn ang="0">
                        <a:pos x="105" y="77"/>
                      </a:cxn>
                      <a:cxn ang="0">
                        <a:pos x="105" y="0"/>
                      </a:cxn>
                      <a:cxn ang="0">
                        <a:pos x="199" y="29"/>
                      </a:cxn>
                      <a:cxn ang="0">
                        <a:pos x="180" y="96"/>
                      </a:cxn>
                      <a:cxn ang="0">
                        <a:pos x="285" y="163"/>
                      </a:cxn>
                      <a:cxn ang="0">
                        <a:pos x="218" y="211"/>
                      </a:cxn>
                      <a:cxn ang="0">
                        <a:pos x="199" y="183"/>
                      </a:cxn>
                      <a:cxn ang="0">
                        <a:pos x="151" y="183"/>
                      </a:cxn>
                      <a:cxn ang="0">
                        <a:pos x="86" y="308"/>
                      </a:cxn>
                      <a:cxn ang="0">
                        <a:pos x="151" y="308"/>
                      </a:cxn>
                      <a:cxn ang="0">
                        <a:pos x="180" y="346"/>
                      </a:cxn>
                      <a:cxn ang="0">
                        <a:pos x="237" y="556"/>
                      </a:cxn>
                      <a:cxn ang="0">
                        <a:pos x="266" y="556"/>
                      </a:cxn>
                      <a:cxn ang="0">
                        <a:pos x="266" y="479"/>
                      </a:cxn>
                      <a:cxn ang="0">
                        <a:pos x="285" y="479"/>
                      </a:cxn>
                      <a:cxn ang="0">
                        <a:pos x="342" y="556"/>
                      </a:cxn>
                      <a:cxn ang="0">
                        <a:pos x="407" y="576"/>
                      </a:cxn>
                      <a:cxn ang="0">
                        <a:pos x="436" y="710"/>
                      </a:cxn>
                      <a:cxn ang="0">
                        <a:pos x="407" y="787"/>
                      </a:cxn>
                      <a:cxn ang="0">
                        <a:pos x="342" y="758"/>
                      </a:cxn>
                      <a:cxn ang="0">
                        <a:pos x="342" y="691"/>
                      </a:cxn>
                    </a:cxnLst>
                    <a:rect l="0" t="0" r="r" b="b"/>
                    <a:pathLst>
                      <a:path w="436" h="787">
                        <a:moveTo>
                          <a:pt x="342" y="691"/>
                        </a:moveTo>
                        <a:lnTo>
                          <a:pt x="313" y="662"/>
                        </a:lnTo>
                        <a:lnTo>
                          <a:pt x="237" y="662"/>
                        </a:lnTo>
                        <a:lnTo>
                          <a:pt x="237" y="643"/>
                        </a:lnTo>
                        <a:lnTo>
                          <a:pt x="170" y="576"/>
                        </a:lnTo>
                        <a:lnTo>
                          <a:pt x="170" y="393"/>
                        </a:lnTo>
                        <a:lnTo>
                          <a:pt x="142" y="393"/>
                        </a:lnTo>
                        <a:lnTo>
                          <a:pt x="86" y="393"/>
                        </a:lnTo>
                        <a:lnTo>
                          <a:pt x="76" y="346"/>
                        </a:lnTo>
                        <a:lnTo>
                          <a:pt x="0" y="308"/>
                        </a:lnTo>
                        <a:lnTo>
                          <a:pt x="10" y="231"/>
                        </a:lnTo>
                        <a:lnTo>
                          <a:pt x="105" y="77"/>
                        </a:lnTo>
                        <a:lnTo>
                          <a:pt x="105" y="0"/>
                        </a:lnTo>
                        <a:lnTo>
                          <a:pt x="199" y="29"/>
                        </a:lnTo>
                        <a:lnTo>
                          <a:pt x="180" y="96"/>
                        </a:lnTo>
                        <a:lnTo>
                          <a:pt x="285" y="163"/>
                        </a:lnTo>
                        <a:lnTo>
                          <a:pt x="218" y="211"/>
                        </a:lnTo>
                        <a:lnTo>
                          <a:pt x="199" y="183"/>
                        </a:lnTo>
                        <a:lnTo>
                          <a:pt x="151" y="183"/>
                        </a:lnTo>
                        <a:lnTo>
                          <a:pt x="86" y="308"/>
                        </a:lnTo>
                        <a:lnTo>
                          <a:pt x="151" y="308"/>
                        </a:lnTo>
                        <a:lnTo>
                          <a:pt x="180" y="346"/>
                        </a:lnTo>
                        <a:lnTo>
                          <a:pt x="237" y="556"/>
                        </a:lnTo>
                        <a:lnTo>
                          <a:pt x="266" y="556"/>
                        </a:lnTo>
                        <a:lnTo>
                          <a:pt x="266" y="479"/>
                        </a:lnTo>
                        <a:lnTo>
                          <a:pt x="285" y="479"/>
                        </a:lnTo>
                        <a:lnTo>
                          <a:pt x="342" y="556"/>
                        </a:lnTo>
                        <a:lnTo>
                          <a:pt x="407" y="576"/>
                        </a:lnTo>
                        <a:lnTo>
                          <a:pt x="436" y="710"/>
                        </a:lnTo>
                        <a:lnTo>
                          <a:pt x="407" y="787"/>
                        </a:lnTo>
                        <a:lnTo>
                          <a:pt x="342" y="758"/>
                        </a:lnTo>
                        <a:lnTo>
                          <a:pt x="342" y="691"/>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371" name="Freeform 299"/>
                  <p:cNvSpPr>
                    <a:spLocks/>
                  </p:cNvSpPr>
                  <p:nvPr/>
                </p:nvSpPr>
                <p:spPr bwMode="auto">
                  <a:xfrm>
                    <a:off x="2484" y="1534"/>
                    <a:ext cx="219" cy="393"/>
                  </a:xfrm>
                  <a:custGeom>
                    <a:avLst/>
                    <a:gdLst/>
                    <a:ahLst/>
                    <a:cxnLst>
                      <a:cxn ang="0">
                        <a:pos x="342" y="691"/>
                      </a:cxn>
                      <a:cxn ang="0">
                        <a:pos x="313" y="662"/>
                      </a:cxn>
                      <a:cxn ang="0">
                        <a:pos x="237" y="662"/>
                      </a:cxn>
                      <a:cxn ang="0">
                        <a:pos x="237" y="643"/>
                      </a:cxn>
                      <a:cxn ang="0">
                        <a:pos x="170" y="576"/>
                      </a:cxn>
                      <a:cxn ang="0">
                        <a:pos x="170" y="393"/>
                      </a:cxn>
                      <a:cxn ang="0">
                        <a:pos x="142" y="393"/>
                      </a:cxn>
                      <a:cxn ang="0">
                        <a:pos x="86" y="393"/>
                      </a:cxn>
                      <a:cxn ang="0">
                        <a:pos x="76" y="346"/>
                      </a:cxn>
                      <a:cxn ang="0">
                        <a:pos x="0" y="308"/>
                      </a:cxn>
                      <a:cxn ang="0">
                        <a:pos x="10" y="231"/>
                      </a:cxn>
                      <a:cxn ang="0">
                        <a:pos x="105" y="77"/>
                      </a:cxn>
                      <a:cxn ang="0">
                        <a:pos x="105" y="0"/>
                      </a:cxn>
                      <a:cxn ang="0">
                        <a:pos x="199" y="29"/>
                      </a:cxn>
                      <a:cxn ang="0">
                        <a:pos x="180" y="96"/>
                      </a:cxn>
                      <a:cxn ang="0">
                        <a:pos x="285" y="163"/>
                      </a:cxn>
                      <a:cxn ang="0">
                        <a:pos x="218" y="211"/>
                      </a:cxn>
                      <a:cxn ang="0">
                        <a:pos x="199" y="183"/>
                      </a:cxn>
                      <a:cxn ang="0">
                        <a:pos x="151" y="183"/>
                      </a:cxn>
                      <a:cxn ang="0">
                        <a:pos x="86" y="308"/>
                      </a:cxn>
                      <a:cxn ang="0">
                        <a:pos x="151" y="308"/>
                      </a:cxn>
                      <a:cxn ang="0">
                        <a:pos x="180" y="346"/>
                      </a:cxn>
                      <a:cxn ang="0">
                        <a:pos x="237" y="556"/>
                      </a:cxn>
                      <a:cxn ang="0">
                        <a:pos x="266" y="556"/>
                      </a:cxn>
                      <a:cxn ang="0">
                        <a:pos x="266" y="479"/>
                      </a:cxn>
                      <a:cxn ang="0">
                        <a:pos x="285" y="479"/>
                      </a:cxn>
                      <a:cxn ang="0">
                        <a:pos x="342" y="556"/>
                      </a:cxn>
                      <a:cxn ang="0">
                        <a:pos x="407" y="576"/>
                      </a:cxn>
                      <a:cxn ang="0">
                        <a:pos x="436" y="710"/>
                      </a:cxn>
                      <a:cxn ang="0">
                        <a:pos x="407" y="787"/>
                      </a:cxn>
                      <a:cxn ang="0">
                        <a:pos x="342" y="758"/>
                      </a:cxn>
                      <a:cxn ang="0">
                        <a:pos x="342" y="691"/>
                      </a:cxn>
                    </a:cxnLst>
                    <a:rect l="0" t="0" r="r" b="b"/>
                    <a:pathLst>
                      <a:path w="436" h="787">
                        <a:moveTo>
                          <a:pt x="342" y="691"/>
                        </a:moveTo>
                        <a:lnTo>
                          <a:pt x="313" y="662"/>
                        </a:lnTo>
                        <a:lnTo>
                          <a:pt x="237" y="662"/>
                        </a:lnTo>
                        <a:lnTo>
                          <a:pt x="237" y="643"/>
                        </a:lnTo>
                        <a:lnTo>
                          <a:pt x="170" y="576"/>
                        </a:lnTo>
                        <a:lnTo>
                          <a:pt x="170" y="393"/>
                        </a:lnTo>
                        <a:lnTo>
                          <a:pt x="142" y="393"/>
                        </a:lnTo>
                        <a:lnTo>
                          <a:pt x="86" y="393"/>
                        </a:lnTo>
                        <a:lnTo>
                          <a:pt x="76" y="346"/>
                        </a:lnTo>
                        <a:lnTo>
                          <a:pt x="0" y="308"/>
                        </a:lnTo>
                        <a:lnTo>
                          <a:pt x="10" y="231"/>
                        </a:lnTo>
                        <a:lnTo>
                          <a:pt x="105" y="77"/>
                        </a:lnTo>
                        <a:lnTo>
                          <a:pt x="105" y="0"/>
                        </a:lnTo>
                        <a:lnTo>
                          <a:pt x="199" y="29"/>
                        </a:lnTo>
                        <a:lnTo>
                          <a:pt x="180" y="96"/>
                        </a:lnTo>
                        <a:lnTo>
                          <a:pt x="285" y="163"/>
                        </a:lnTo>
                        <a:lnTo>
                          <a:pt x="218" y="211"/>
                        </a:lnTo>
                        <a:lnTo>
                          <a:pt x="199" y="183"/>
                        </a:lnTo>
                        <a:lnTo>
                          <a:pt x="151" y="183"/>
                        </a:lnTo>
                        <a:lnTo>
                          <a:pt x="86" y="308"/>
                        </a:lnTo>
                        <a:lnTo>
                          <a:pt x="151" y="308"/>
                        </a:lnTo>
                        <a:lnTo>
                          <a:pt x="180" y="346"/>
                        </a:lnTo>
                        <a:lnTo>
                          <a:pt x="237" y="556"/>
                        </a:lnTo>
                        <a:lnTo>
                          <a:pt x="266" y="556"/>
                        </a:lnTo>
                        <a:lnTo>
                          <a:pt x="266" y="479"/>
                        </a:lnTo>
                        <a:lnTo>
                          <a:pt x="285" y="479"/>
                        </a:lnTo>
                        <a:lnTo>
                          <a:pt x="342" y="556"/>
                        </a:lnTo>
                        <a:lnTo>
                          <a:pt x="407" y="576"/>
                        </a:lnTo>
                        <a:lnTo>
                          <a:pt x="436" y="710"/>
                        </a:lnTo>
                        <a:lnTo>
                          <a:pt x="407" y="787"/>
                        </a:lnTo>
                        <a:lnTo>
                          <a:pt x="342" y="758"/>
                        </a:lnTo>
                        <a:lnTo>
                          <a:pt x="342" y="691"/>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10" name="Group 300"/>
              <p:cNvGrpSpPr>
                <a:grpSpLocks/>
              </p:cNvGrpSpPr>
              <p:nvPr/>
            </p:nvGrpSpPr>
            <p:grpSpPr bwMode="auto">
              <a:xfrm>
                <a:off x="1613" y="1095"/>
                <a:ext cx="117" cy="245"/>
                <a:chOff x="2608" y="1640"/>
                <a:chExt cx="85" cy="173"/>
              </a:xfrm>
              <a:grpFill/>
            </p:grpSpPr>
            <p:sp>
              <p:nvSpPr>
                <p:cNvPr id="3373" name="Freeform 301"/>
                <p:cNvSpPr>
                  <a:spLocks/>
                </p:cNvSpPr>
                <p:nvPr/>
              </p:nvSpPr>
              <p:spPr bwMode="auto">
                <a:xfrm>
                  <a:off x="2608" y="1640"/>
                  <a:ext cx="85" cy="173"/>
                </a:xfrm>
                <a:custGeom>
                  <a:avLst/>
                  <a:gdLst/>
                  <a:ahLst/>
                  <a:cxnLst>
                    <a:cxn ang="0">
                      <a:pos x="93" y="67"/>
                    </a:cxn>
                    <a:cxn ang="0">
                      <a:pos x="93" y="115"/>
                    </a:cxn>
                    <a:cxn ang="0">
                      <a:pos x="66" y="154"/>
                    </a:cxn>
                    <a:cxn ang="0">
                      <a:pos x="169" y="345"/>
                    </a:cxn>
                    <a:cxn ang="0">
                      <a:pos x="66" y="221"/>
                    </a:cxn>
                    <a:cxn ang="0">
                      <a:pos x="57" y="221"/>
                    </a:cxn>
                    <a:cxn ang="0">
                      <a:pos x="38" y="221"/>
                    </a:cxn>
                    <a:cxn ang="0">
                      <a:pos x="0" y="135"/>
                    </a:cxn>
                    <a:cxn ang="0">
                      <a:pos x="0" y="48"/>
                    </a:cxn>
                    <a:cxn ang="0">
                      <a:pos x="66" y="48"/>
                    </a:cxn>
                    <a:cxn ang="0">
                      <a:pos x="66" y="0"/>
                    </a:cxn>
                    <a:cxn ang="0">
                      <a:pos x="131" y="48"/>
                    </a:cxn>
                    <a:cxn ang="0">
                      <a:pos x="150" y="96"/>
                    </a:cxn>
                    <a:cxn ang="0">
                      <a:pos x="93" y="67"/>
                    </a:cxn>
                  </a:cxnLst>
                  <a:rect l="0" t="0" r="r" b="b"/>
                  <a:pathLst>
                    <a:path w="169" h="345">
                      <a:moveTo>
                        <a:pt x="93" y="67"/>
                      </a:moveTo>
                      <a:lnTo>
                        <a:pt x="93" y="115"/>
                      </a:lnTo>
                      <a:lnTo>
                        <a:pt x="66" y="154"/>
                      </a:lnTo>
                      <a:lnTo>
                        <a:pt x="169" y="345"/>
                      </a:lnTo>
                      <a:lnTo>
                        <a:pt x="66" y="221"/>
                      </a:lnTo>
                      <a:lnTo>
                        <a:pt x="57" y="221"/>
                      </a:lnTo>
                      <a:lnTo>
                        <a:pt x="38" y="221"/>
                      </a:lnTo>
                      <a:lnTo>
                        <a:pt x="0" y="135"/>
                      </a:lnTo>
                      <a:lnTo>
                        <a:pt x="0" y="48"/>
                      </a:lnTo>
                      <a:lnTo>
                        <a:pt x="66" y="48"/>
                      </a:lnTo>
                      <a:lnTo>
                        <a:pt x="66" y="0"/>
                      </a:lnTo>
                      <a:lnTo>
                        <a:pt x="131" y="48"/>
                      </a:lnTo>
                      <a:lnTo>
                        <a:pt x="150" y="96"/>
                      </a:lnTo>
                      <a:lnTo>
                        <a:pt x="93" y="67"/>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11" name="Group 302"/>
                <p:cNvGrpSpPr>
                  <a:grpSpLocks/>
                </p:cNvGrpSpPr>
                <p:nvPr/>
              </p:nvGrpSpPr>
              <p:grpSpPr bwMode="auto">
                <a:xfrm>
                  <a:off x="2608" y="1640"/>
                  <a:ext cx="85" cy="173"/>
                  <a:chOff x="2608" y="1640"/>
                  <a:chExt cx="85" cy="173"/>
                </a:xfrm>
                <a:grpFill/>
              </p:grpSpPr>
              <p:sp>
                <p:nvSpPr>
                  <p:cNvPr id="3375" name="Freeform 303"/>
                  <p:cNvSpPr>
                    <a:spLocks/>
                  </p:cNvSpPr>
                  <p:nvPr/>
                </p:nvSpPr>
                <p:spPr bwMode="auto">
                  <a:xfrm>
                    <a:off x="2608" y="1640"/>
                    <a:ext cx="85" cy="173"/>
                  </a:xfrm>
                  <a:custGeom>
                    <a:avLst/>
                    <a:gdLst/>
                    <a:ahLst/>
                    <a:cxnLst>
                      <a:cxn ang="0">
                        <a:pos x="93" y="67"/>
                      </a:cxn>
                      <a:cxn ang="0">
                        <a:pos x="93" y="115"/>
                      </a:cxn>
                      <a:cxn ang="0">
                        <a:pos x="66" y="154"/>
                      </a:cxn>
                      <a:cxn ang="0">
                        <a:pos x="169" y="345"/>
                      </a:cxn>
                      <a:cxn ang="0">
                        <a:pos x="66" y="221"/>
                      </a:cxn>
                      <a:cxn ang="0">
                        <a:pos x="57" y="221"/>
                      </a:cxn>
                      <a:cxn ang="0">
                        <a:pos x="38" y="221"/>
                      </a:cxn>
                      <a:cxn ang="0">
                        <a:pos x="0" y="135"/>
                      </a:cxn>
                      <a:cxn ang="0">
                        <a:pos x="0" y="48"/>
                      </a:cxn>
                      <a:cxn ang="0">
                        <a:pos x="66" y="48"/>
                      </a:cxn>
                      <a:cxn ang="0">
                        <a:pos x="66" y="0"/>
                      </a:cxn>
                      <a:cxn ang="0">
                        <a:pos x="131" y="48"/>
                      </a:cxn>
                      <a:cxn ang="0">
                        <a:pos x="150" y="96"/>
                      </a:cxn>
                      <a:cxn ang="0">
                        <a:pos x="93" y="67"/>
                      </a:cxn>
                    </a:cxnLst>
                    <a:rect l="0" t="0" r="r" b="b"/>
                    <a:pathLst>
                      <a:path w="169" h="345">
                        <a:moveTo>
                          <a:pt x="93" y="67"/>
                        </a:moveTo>
                        <a:lnTo>
                          <a:pt x="93" y="115"/>
                        </a:lnTo>
                        <a:lnTo>
                          <a:pt x="66" y="154"/>
                        </a:lnTo>
                        <a:lnTo>
                          <a:pt x="169" y="345"/>
                        </a:lnTo>
                        <a:lnTo>
                          <a:pt x="66" y="221"/>
                        </a:lnTo>
                        <a:lnTo>
                          <a:pt x="57" y="221"/>
                        </a:lnTo>
                        <a:lnTo>
                          <a:pt x="38" y="221"/>
                        </a:lnTo>
                        <a:lnTo>
                          <a:pt x="0" y="135"/>
                        </a:lnTo>
                        <a:lnTo>
                          <a:pt x="0" y="48"/>
                        </a:lnTo>
                        <a:lnTo>
                          <a:pt x="66" y="48"/>
                        </a:lnTo>
                        <a:lnTo>
                          <a:pt x="66" y="0"/>
                        </a:lnTo>
                        <a:lnTo>
                          <a:pt x="131" y="48"/>
                        </a:lnTo>
                        <a:lnTo>
                          <a:pt x="150" y="96"/>
                        </a:lnTo>
                        <a:lnTo>
                          <a:pt x="93" y="67"/>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376" name="Freeform 304"/>
                  <p:cNvSpPr>
                    <a:spLocks/>
                  </p:cNvSpPr>
                  <p:nvPr/>
                </p:nvSpPr>
                <p:spPr bwMode="auto">
                  <a:xfrm>
                    <a:off x="2608" y="1640"/>
                    <a:ext cx="85" cy="173"/>
                  </a:xfrm>
                  <a:custGeom>
                    <a:avLst/>
                    <a:gdLst/>
                    <a:ahLst/>
                    <a:cxnLst>
                      <a:cxn ang="0">
                        <a:pos x="93" y="67"/>
                      </a:cxn>
                      <a:cxn ang="0">
                        <a:pos x="93" y="115"/>
                      </a:cxn>
                      <a:cxn ang="0">
                        <a:pos x="66" y="154"/>
                      </a:cxn>
                      <a:cxn ang="0">
                        <a:pos x="169" y="345"/>
                      </a:cxn>
                      <a:cxn ang="0">
                        <a:pos x="66" y="221"/>
                      </a:cxn>
                      <a:cxn ang="0">
                        <a:pos x="57" y="221"/>
                      </a:cxn>
                      <a:cxn ang="0">
                        <a:pos x="38" y="221"/>
                      </a:cxn>
                      <a:cxn ang="0">
                        <a:pos x="0" y="135"/>
                      </a:cxn>
                      <a:cxn ang="0">
                        <a:pos x="0" y="48"/>
                      </a:cxn>
                      <a:cxn ang="0">
                        <a:pos x="66" y="48"/>
                      </a:cxn>
                      <a:cxn ang="0">
                        <a:pos x="66" y="0"/>
                      </a:cxn>
                      <a:cxn ang="0">
                        <a:pos x="131" y="48"/>
                      </a:cxn>
                      <a:cxn ang="0">
                        <a:pos x="150" y="96"/>
                      </a:cxn>
                      <a:cxn ang="0">
                        <a:pos x="93" y="67"/>
                      </a:cxn>
                    </a:cxnLst>
                    <a:rect l="0" t="0" r="r" b="b"/>
                    <a:pathLst>
                      <a:path w="169" h="345">
                        <a:moveTo>
                          <a:pt x="93" y="67"/>
                        </a:moveTo>
                        <a:lnTo>
                          <a:pt x="93" y="115"/>
                        </a:lnTo>
                        <a:lnTo>
                          <a:pt x="66" y="154"/>
                        </a:lnTo>
                        <a:lnTo>
                          <a:pt x="169" y="345"/>
                        </a:lnTo>
                        <a:lnTo>
                          <a:pt x="66" y="221"/>
                        </a:lnTo>
                        <a:lnTo>
                          <a:pt x="57" y="221"/>
                        </a:lnTo>
                        <a:lnTo>
                          <a:pt x="38" y="221"/>
                        </a:lnTo>
                        <a:lnTo>
                          <a:pt x="0" y="135"/>
                        </a:lnTo>
                        <a:lnTo>
                          <a:pt x="0" y="48"/>
                        </a:lnTo>
                        <a:lnTo>
                          <a:pt x="66" y="48"/>
                        </a:lnTo>
                        <a:lnTo>
                          <a:pt x="66" y="0"/>
                        </a:lnTo>
                        <a:lnTo>
                          <a:pt x="131" y="48"/>
                        </a:lnTo>
                        <a:lnTo>
                          <a:pt x="150" y="96"/>
                        </a:lnTo>
                        <a:lnTo>
                          <a:pt x="93" y="67"/>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grpSp>
          <p:nvGrpSpPr>
            <p:cNvPr id="3712" name="Group 634"/>
            <p:cNvGrpSpPr>
              <a:grpSpLocks/>
            </p:cNvGrpSpPr>
            <p:nvPr/>
          </p:nvGrpSpPr>
          <p:grpSpPr bwMode="auto">
            <a:xfrm>
              <a:off x="3781423" y="3365500"/>
              <a:ext cx="1773237" cy="1454150"/>
              <a:chOff x="3165" y="2167"/>
              <a:chExt cx="809" cy="647"/>
            </a:xfrm>
            <a:solidFill>
              <a:schemeClr val="accent1">
                <a:lumMod val="20000"/>
                <a:lumOff val="80000"/>
              </a:schemeClr>
            </a:solidFill>
          </p:grpSpPr>
          <p:sp>
            <p:nvSpPr>
              <p:cNvPr id="3707" name="Freeform 635"/>
              <p:cNvSpPr>
                <a:spLocks/>
              </p:cNvSpPr>
              <p:nvPr/>
            </p:nvSpPr>
            <p:spPr bwMode="auto">
              <a:xfrm>
                <a:off x="3165" y="2167"/>
                <a:ext cx="809" cy="647"/>
              </a:xfrm>
              <a:custGeom>
                <a:avLst/>
                <a:gdLst/>
                <a:ahLst/>
                <a:cxnLst>
                  <a:cxn ang="0">
                    <a:pos x="416" y="38"/>
                  </a:cxn>
                  <a:cxn ang="0">
                    <a:pos x="492" y="106"/>
                  </a:cxn>
                  <a:cxn ang="0">
                    <a:pos x="586" y="250"/>
                  </a:cxn>
                  <a:cxn ang="0">
                    <a:pos x="652" y="269"/>
                  </a:cxn>
                  <a:cxn ang="0">
                    <a:pos x="690" y="250"/>
                  </a:cxn>
                  <a:cxn ang="0">
                    <a:pos x="832" y="355"/>
                  </a:cxn>
                  <a:cxn ang="0">
                    <a:pos x="927" y="384"/>
                  </a:cxn>
                  <a:cxn ang="0">
                    <a:pos x="965" y="432"/>
                  </a:cxn>
                  <a:cxn ang="0">
                    <a:pos x="984" y="403"/>
                  </a:cxn>
                  <a:cxn ang="0">
                    <a:pos x="993" y="384"/>
                  </a:cxn>
                  <a:cxn ang="0">
                    <a:pos x="1135" y="499"/>
                  </a:cxn>
                  <a:cxn ang="0">
                    <a:pos x="1438" y="499"/>
                  </a:cxn>
                  <a:cxn ang="0">
                    <a:pos x="1465" y="538"/>
                  </a:cxn>
                  <a:cxn ang="0">
                    <a:pos x="1532" y="538"/>
                  </a:cxn>
                  <a:cxn ang="0">
                    <a:pos x="1532" y="700"/>
                  </a:cxn>
                  <a:cxn ang="0">
                    <a:pos x="1494" y="777"/>
                  </a:cxn>
                  <a:cxn ang="0">
                    <a:pos x="1570" y="978"/>
                  </a:cxn>
                  <a:cxn ang="0">
                    <a:pos x="1570" y="1113"/>
                  </a:cxn>
                  <a:cxn ang="0">
                    <a:pos x="1617" y="1180"/>
                  </a:cxn>
                  <a:cxn ang="0">
                    <a:pos x="1560" y="1294"/>
                  </a:cxn>
                  <a:cxn ang="0">
                    <a:pos x="1011" y="1294"/>
                  </a:cxn>
                  <a:cxn ang="0">
                    <a:pos x="1011" y="1161"/>
                  </a:cxn>
                  <a:cxn ang="0">
                    <a:pos x="860" y="1161"/>
                  </a:cxn>
                  <a:cxn ang="0">
                    <a:pos x="860" y="1017"/>
                  </a:cxn>
                  <a:cxn ang="0">
                    <a:pos x="454" y="1017"/>
                  </a:cxn>
                  <a:cxn ang="0">
                    <a:pos x="397" y="911"/>
                  </a:cxn>
                  <a:cxn ang="0">
                    <a:pos x="255" y="786"/>
                  </a:cxn>
                  <a:cxn ang="0">
                    <a:pos x="208" y="777"/>
                  </a:cxn>
                  <a:cxn ang="0">
                    <a:pos x="113" y="777"/>
                  </a:cxn>
                  <a:cxn ang="0">
                    <a:pos x="95" y="777"/>
                  </a:cxn>
                  <a:cxn ang="0">
                    <a:pos x="66" y="700"/>
                  </a:cxn>
                  <a:cxn ang="0">
                    <a:pos x="113" y="681"/>
                  </a:cxn>
                  <a:cxn ang="0">
                    <a:pos x="170" y="681"/>
                  </a:cxn>
                  <a:cxn ang="0">
                    <a:pos x="170" y="586"/>
                  </a:cxn>
                  <a:cxn ang="0">
                    <a:pos x="160" y="557"/>
                  </a:cxn>
                  <a:cxn ang="0">
                    <a:pos x="113" y="538"/>
                  </a:cxn>
                  <a:cxn ang="0">
                    <a:pos x="141" y="499"/>
                  </a:cxn>
                  <a:cxn ang="0">
                    <a:pos x="141" y="451"/>
                  </a:cxn>
                  <a:cxn ang="0">
                    <a:pos x="113" y="451"/>
                  </a:cxn>
                  <a:cxn ang="0">
                    <a:pos x="57" y="451"/>
                  </a:cxn>
                  <a:cxn ang="0">
                    <a:pos x="19" y="403"/>
                  </a:cxn>
                  <a:cxn ang="0">
                    <a:pos x="57" y="384"/>
                  </a:cxn>
                  <a:cxn ang="0">
                    <a:pos x="0" y="336"/>
                  </a:cxn>
                  <a:cxn ang="0">
                    <a:pos x="57" y="298"/>
                  </a:cxn>
                  <a:cxn ang="0">
                    <a:pos x="57" y="250"/>
                  </a:cxn>
                  <a:cxn ang="0">
                    <a:pos x="84" y="221"/>
                  </a:cxn>
                  <a:cxn ang="0">
                    <a:pos x="113" y="173"/>
                  </a:cxn>
                  <a:cxn ang="0">
                    <a:pos x="170" y="154"/>
                  </a:cxn>
                  <a:cxn ang="0">
                    <a:pos x="255" y="38"/>
                  </a:cxn>
                  <a:cxn ang="0">
                    <a:pos x="303" y="38"/>
                  </a:cxn>
                  <a:cxn ang="0">
                    <a:pos x="322" y="0"/>
                  </a:cxn>
                  <a:cxn ang="0">
                    <a:pos x="359" y="0"/>
                  </a:cxn>
                  <a:cxn ang="0">
                    <a:pos x="416" y="38"/>
                  </a:cxn>
                </a:cxnLst>
                <a:rect l="0" t="0" r="r" b="b"/>
                <a:pathLst>
                  <a:path w="1617" h="1294">
                    <a:moveTo>
                      <a:pt x="416" y="38"/>
                    </a:moveTo>
                    <a:lnTo>
                      <a:pt x="492" y="106"/>
                    </a:lnTo>
                    <a:lnTo>
                      <a:pt x="586" y="250"/>
                    </a:lnTo>
                    <a:lnTo>
                      <a:pt x="652" y="269"/>
                    </a:lnTo>
                    <a:lnTo>
                      <a:pt x="690" y="250"/>
                    </a:lnTo>
                    <a:lnTo>
                      <a:pt x="832" y="355"/>
                    </a:lnTo>
                    <a:lnTo>
                      <a:pt x="927" y="384"/>
                    </a:lnTo>
                    <a:lnTo>
                      <a:pt x="965" y="432"/>
                    </a:lnTo>
                    <a:lnTo>
                      <a:pt x="984" y="403"/>
                    </a:lnTo>
                    <a:lnTo>
                      <a:pt x="993" y="384"/>
                    </a:lnTo>
                    <a:lnTo>
                      <a:pt x="1135" y="499"/>
                    </a:lnTo>
                    <a:lnTo>
                      <a:pt x="1438" y="499"/>
                    </a:lnTo>
                    <a:lnTo>
                      <a:pt x="1465" y="538"/>
                    </a:lnTo>
                    <a:lnTo>
                      <a:pt x="1532" y="538"/>
                    </a:lnTo>
                    <a:lnTo>
                      <a:pt x="1532" y="700"/>
                    </a:lnTo>
                    <a:lnTo>
                      <a:pt x="1494" y="777"/>
                    </a:lnTo>
                    <a:lnTo>
                      <a:pt x="1570" y="978"/>
                    </a:lnTo>
                    <a:lnTo>
                      <a:pt x="1570" y="1113"/>
                    </a:lnTo>
                    <a:lnTo>
                      <a:pt x="1617" y="1180"/>
                    </a:lnTo>
                    <a:lnTo>
                      <a:pt x="1560" y="1294"/>
                    </a:lnTo>
                    <a:lnTo>
                      <a:pt x="1011" y="1294"/>
                    </a:lnTo>
                    <a:lnTo>
                      <a:pt x="1011" y="1161"/>
                    </a:lnTo>
                    <a:lnTo>
                      <a:pt x="860" y="1161"/>
                    </a:lnTo>
                    <a:lnTo>
                      <a:pt x="860" y="1017"/>
                    </a:lnTo>
                    <a:lnTo>
                      <a:pt x="454" y="1017"/>
                    </a:lnTo>
                    <a:lnTo>
                      <a:pt x="397" y="911"/>
                    </a:lnTo>
                    <a:lnTo>
                      <a:pt x="255" y="786"/>
                    </a:lnTo>
                    <a:lnTo>
                      <a:pt x="208" y="777"/>
                    </a:lnTo>
                    <a:lnTo>
                      <a:pt x="113" y="777"/>
                    </a:lnTo>
                    <a:lnTo>
                      <a:pt x="95" y="777"/>
                    </a:lnTo>
                    <a:lnTo>
                      <a:pt x="66" y="700"/>
                    </a:lnTo>
                    <a:lnTo>
                      <a:pt x="113" y="681"/>
                    </a:lnTo>
                    <a:lnTo>
                      <a:pt x="170" y="681"/>
                    </a:lnTo>
                    <a:lnTo>
                      <a:pt x="170" y="586"/>
                    </a:lnTo>
                    <a:lnTo>
                      <a:pt x="160" y="557"/>
                    </a:lnTo>
                    <a:lnTo>
                      <a:pt x="113" y="538"/>
                    </a:lnTo>
                    <a:lnTo>
                      <a:pt x="141" y="499"/>
                    </a:lnTo>
                    <a:lnTo>
                      <a:pt x="141" y="451"/>
                    </a:lnTo>
                    <a:lnTo>
                      <a:pt x="113" y="451"/>
                    </a:lnTo>
                    <a:lnTo>
                      <a:pt x="57" y="451"/>
                    </a:lnTo>
                    <a:lnTo>
                      <a:pt x="19" y="403"/>
                    </a:lnTo>
                    <a:lnTo>
                      <a:pt x="57" y="384"/>
                    </a:lnTo>
                    <a:lnTo>
                      <a:pt x="0" y="336"/>
                    </a:lnTo>
                    <a:lnTo>
                      <a:pt x="57" y="298"/>
                    </a:lnTo>
                    <a:lnTo>
                      <a:pt x="57" y="250"/>
                    </a:lnTo>
                    <a:lnTo>
                      <a:pt x="84" y="221"/>
                    </a:lnTo>
                    <a:lnTo>
                      <a:pt x="113" y="173"/>
                    </a:lnTo>
                    <a:lnTo>
                      <a:pt x="170" y="154"/>
                    </a:lnTo>
                    <a:lnTo>
                      <a:pt x="255" y="38"/>
                    </a:lnTo>
                    <a:lnTo>
                      <a:pt x="303" y="38"/>
                    </a:lnTo>
                    <a:lnTo>
                      <a:pt x="322" y="0"/>
                    </a:lnTo>
                    <a:lnTo>
                      <a:pt x="359" y="0"/>
                    </a:lnTo>
                    <a:lnTo>
                      <a:pt x="416" y="38"/>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708" name="Freeform 636"/>
              <p:cNvSpPr>
                <a:spLocks/>
              </p:cNvSpPr>
              <p:nvPr/>
            </p:nvSpPr>
            <p:spPr bwMode="auto">
              <a:xfrm>
                <a:off x="3165" y="2167"/>
                <a:ext cx="809" cy="647"/>
              </a:xfrm>
              <a:custGeom>
                <a:avLst/>
                <a:gdLst/>
                <a:ahLst/>
                <a:cxnLst>
                  <a:cxn ang="0">
                    <a:pos x="416" y="38"/>
                  </a:cxn>
                  <a:cxn ang="0">
                    <a:pos x="492" y="106"/>
                  </a:cxn>
                  <a:cxn ang="0">
                    <a:pos x="586" y="250"/>
                  </a:cxn>
                  <a:cxn ang="0">
                    <a:pos x="652" y="269"/>
                  </a:cxn>
                  <a:cxn ang="0">
                    <a:pos x="690" y="250"/>
                  </a:cxn>
                  <a:cxn ang="0">
                    <a:pos x="832" y="355"/>
                  </a:cxn>
                  <a:cxn ang="0">
                    <a:pos x="927" y="384"/>
                  </a:cxn>
                  <a:cxn ang="0">
                    <a:pos x="965" y="432"/>
                  </a:cxn>
                  <a:cxn ang="0">
                    <a:pos x="984" y="403"/>
                  </a:cxn>
                  <a:cxn ang="0">
                    <a:pos x="993" y="384"/>
                  </a:cxn>
                  <a:cxn ang="0">
                    <a:pos x="1135" y="499"/>
                  </a:cxn>
                  <a:cxn ang="0">
                    <a:pos x="1438" y="499"/>
                  </a:cxn>
                  <a:cxn ang="0">
                    <a:pos x="1465" y="538"/>
                  </a:cxn>
                  <a:cxn ang="0">
                    <a:pos x="1532" y="538"/>
                  </a:cxn>
                  <a:cxn ang="0">
                    <a:pos x="1532" y="700"/>
                  </a:cxn>
                  <a:cxn ang="0">
                    <a:pos x="1494" y="777"/>
                  </a:cxn>
                  <a:cxn ang="0">
                    <a:pos x="1570" y="978"/>
                  </a:cxn>
                  <a:cxn ang="0">
                    <a:pos x="1570" y="1113"/>
                  </a:cxn>
                  <a:cxn ang="0">
                    <a:pos x="1617" y="1180"/>
                  </a:cxn>
                  <a:cxn ang="0">
                    <a:pos x="1560" y="1294"/>
                  </a:cxn>
                  <a:cxn ang="0">
                    <a:pos x="1011" y="1294"/>
                  </a:cxn>
                  <a:cxn ang="0">
                    <a:pos x="1011" y="1161"/>
                  </a:cxn>
                  <a:cxn ang="0">
                    <a:pos x="860" y="1161"/>
                  </a:cxn>
                  <a:cxn ang="0">
                    <a:pos x="860" y="1017"/>
                  </a:cxn>
                  <a:cxn ang="0">
                    <a:pos x="454" y="1017"/>
                  </a:cxn>
                  <a:cxn ang="0">
                    <a:pos x="397" y="911"/>
                  </a:cxn>
                  <a:cxn ang="0">
                    <a:pos x="255" y="786"/>
                  </a:cxn>
                  <a:cxn ang="0">
                    <a:pos x="208" y="777"/>
                  </a:cxn>
                  <a:cxn ang="0">
                    <a:pos x="113" y="777"/>
                  </a:cxn>
                  <a:cxn ang="0">
                    <a:pos x="95" y="777"/>
                  </a:cxn>
                  <a:cxn ang="0">
                    <a:pos x="66" y="700"/>
                  </a:cxn>
                  <a:cxn ang="0">
                    <a:pos x="113" y="681"/>
                  </a:cxn>
                  <a:cxn ang="0">
                    <a:pos x="170" y="681"/>
                  </a:cxn>
                  <a:cxn ang="0">
                    <a:pos x="170" y="586"/>
                  </a:cxn>
                  <a:cxn ang="0">
                    <a:pos x="160" y="557"/>
                  </a:cxn>
                  <a:cxn ang="0">
                    <a:pos x="113" y="538"/>
                  </a:cxn>
                  <a:cxn ang="0">
                    <a:pos x="141" y="499"/>
                  </a:cxn>
                  <a:cxn ang="0">
                    <a:pos x="141" y="451"/>
                  </a:cxn>
                  <a:cxn ang="0">
                    <a:pos x="113" y="451"/>
                  </a:cxn>
                  <a:cxn ang="0">
                    <a:pos x="57" y="451"/>
                  </a:cxn>
                  <a:cxn ang="0">
                    <a:pos x="19" y="403"/>
                  </a:cxn>
                  <a:cxn ang="0">
                    <a:pos x="57" y="384"/>
                  </a:cxn>
                  <a:cxn ang="0">
                    <a:pos x="0" y="336"/>
                  </a:cxn>
                  <a:cxn ang="0">
                    <a:pos x="57" y="298"/>
                  </a:cxn>
                  <a:cxn ang="0">
                    <a:pos x="57" y="250"/>
                  </a:cxn>
                  <a:cxn ang="0">
                    <a:pos x="84" y="221"/>
                  </a:cxn>
                  <a:cxn ang="0">
                    <a:pos x="113" y="173"/>
                  </a:cxn>
                  <a:cxn ang="0">
                    <a:pos x="170" y="154"/>
                  </a:cxn>
                  <a:cxn ang="0">
                    <a:pos x="255" y="38"/>
                  </a:cxn>
                  <a:cxn ang="0">
                    <a:pos x="303" y="38"/>
                  </a:cxn>
                  <a:cxn ang="0">
                    <a:pos x="322" y="0"/>
                  </a:cxn>
                  <a:cxn ang="0">
                    <a:pos x="359" y="0"/>
                  </a:cxn>
                  <a:cxn ang="0">
                    <a:pos x="416" y="38"/>
                  </a:cxn>
                </a:cxnLst>
                <a:rect l="0" t="0" r="r" b="b"/>
                <a:pathLst>
                  <a:path w="1617" h="1294">
                    <a:moveTo>
                      <a:pt x="416" y="38"/>
                    </a:moveTo>
                    <a:lnTo>
                      <a:pt x="492" y="106"/>
                    </a:lnTo>
                    <a:lnTo>
                      <a:pt x="586" y="250"/>
                    </a:lnTo>
                    <a:lnTo>
                      <a:pt x="652" y="269"/>
                    </a:lnTo>
                    <a:lnTo>
                      <a:pt x="690" y="250"/>
                    </a:lnTo>
                    <a:lnTo>
                      <a:pt x="832" y="355"/>
                    </a:lnTo>
                    <a:lnTo>
                      <a:pt x="927" y="384"/>
                    </a:lnTo>
                    <a:lnTo>
                      <a:pt x="965" y="432"/>
                    </a:lnTo>
                    <a:lnTo>
                      <a:pt x="984" y="403"/>
                    </a:lnTo>
                    <a:lnTo>
                      <a:pt x="993" y="384"/>
                    </a:lnTo>
                    <a:lnTo>
                      <a:pt x="1135" y="499"/>
                    </a:lnTo>
                    <a:lnTo>
                      <a:pt x="1438" y="499"/>
                    </a:lnTo>
                    <a:lnTo>
                      <a:pt x="1465" y="538"/>
                    </a:lnTo>
                    <a:lnTo>
                      <a:pt x="1532" y="538"/>
                    </a:lnTo>
                    <a:lnTo>
                      <a:pt x="1532" y="700"/>
                    </a:lnTo>
                    <a:lnTo>
                      <a:pt x="1494" y="777"/>
                    </a:lnTo>
                    <a:lnTo>
                      <a:pt x="1570" y="978"/>
                    </a:lnTo>
                    <a:lnTo>
                      <a:pt x="1570" y="1113"/>
                    </a:lnTo>
                    <a:lnTo>
                      <a:pt x="1617" y="1180"/>
                    </a:lnTo>
                    <a:lnTo>
                      <a:pt x="1560" y="1294"/>
                    </a:lnTo>
                    <a:lnTo>
                      <a:pt x="1011" y="1294"/>
                    </a:lnTo>
                    <a:lnTo>
                      <a:pt x="1011" y="1161"/>
                    </a:lnTo>
                    <a:lnTo>
                      <a:pt x="860" y="1161"/>
                    </a:lnTo>
                    <a:lnTo>
                      <a:pt x="860" y="1017"/>
                    </a:lnTo>
                    <a:lnTo>
                      <a:pt x="454" y="1017"/>
                    </a:lnTo>
                    <a:lnTo>
                      <a:pt x="397" y="911"/>
                    </a:lnTo>
                    <a:lnTo>
                      <a:pt x="255" y="786"/>
                    </a:lnTo>
                    <a:lnTo>
                      <a:pt x="208" y="777"/>
                    </a:lnTo>
                    <a:lnTo>
                      <a:pt x="113" y="777"/>
                    </a:lnTo>
                    <a:lnTo>
                      <a:pt x="95" y="777"/>
                    </a:lnTo>
                    <a:lnTo>
                      <a:pt x="66" y="700"/>
                    </a:lnTo>
                    <a:lnTo>
                      <a:pt x="113" y="681"/>
                    </a:lnTo>
                    <a:lnTo>
                      <a:pt x="170" y="681"/>
                    </a:lnTo>
                    <a:lnTo>
                      <a:pt x="170" y="586"/>
                    </a:lnTo>
                    <a:lnTo>
                      <a:pt x="160" y="557"/>
                    </a:lnTo>
                    <a:lnTo>
                      <a:pt x="113" y="538"/>
                    </a:lnTo>
                    <a:lnTo>
                      <a:pt x="141" y="499"/>
                    </a:lnTo>
                    <a:lnTo>
                      <a:pt x="141" y="451"/>
                    </a:lnTo>
                    <a:lnTo>
                      <a:pt x="113" y="451"/>
                    </a:lnTo>
                    <a:lnTo>
                      <a:pt x="57" y="451"/>
                    </a:lnTo>
                    <a:lnTo>
                      <a:pt x="19" y="403"/>
                    </a:lnTo>
                    <a:lnTo>
                      <a:pt x="57" y="384"/>
                    </a:lnTo>
                    <a:lnTo>
                      <a:pt x="0" y="336"/>
                    </a:lnTo>
                    <a:lnTo>
                      <a:pt x="57" y="298"/>
                    </a:lnTo>
                    <a:lnTo>
                      <a:pt x="57" y="250"/>
                    </a:lnTo>
                    <a:lnTo>
                      <a:pt x="84" y="221"/>
                    </a:lnTo>
                    <a:lnTo>
                      <a:pt x="113" y="173"/>
                    </a:lnTo>
                    <a:lnTo>
                      <a:pt x="170" y="154"/>
                    </a:lnTo>
                    <a:lnTo>
                      <a:pt x="255" y="38"/>
                    </a:lnTo>
                    <a:lnTo>
                      <a:pt x="303" y="38"/>
                    </a:lnTo>
                    <a:lnTo>
                      <a:pt x="322" y="0"/>
                    </a:lnTo>
                    <a:lnTo>
                      <a:pt x="359" y="0"/>
                    </a:lnTo>
                    <a:lnTo>
                      <a:pt x="416" y="38"/>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sp>
          <p:nvSpPr>
            <p:cNvPr id="3725" name="Freeform 653"/>
            <p:cNvSpPr>
              <a:spLocks/>
            </p:cNvSpPr>
            <p:nvPr/>
          </p:nvSpPr>
          <p:spPr bwMode="auto">
            <a:xfrm>
              <a:off x="5419723" y="2720975"/>
              <a:ext cx="1235075" cy="2282824"/>
            </a:xfrm>
            <a:custGeom>
              <a:avLst/>
              <a:gdLst/>
              <a:ahLst/>
              <a:cxnLst>
                <a:cxn ang="0">
                  <a:pos x="1098" y="1591"/>
                </a:cxn>
                <a:cxn ang="0">
                  <a:pos x="711" y="1591"/>
                </a:cxn>
                <a:cxn ang="0">
                  <a:pos x="711" y="1869"/>
                </a:cxn>
                <a:cxn ang="0">
                  <a:pos x="711" y="1955"/>
                </a:cxn>
                <a:cxn ang="0">
                  <a:pos x="616" y="1955"/>
                </a:cxn>
                <a:cxn ang="0">
                  <a:pos x="549" y="1888"/>
                </a:cxn>
                <a:cxn ang="0">
                  <a:pos x="446" y="2003"/>
                </a:cxn>
                <a:cxn ang="0">
                  <a:pos x="351" y="2003"/>
                </a:cxn>
                <a:cxn ang="0">
                  <a:pos x="181" y="2032"/>
                </a:cxn>
                <a:cxn ang="0">
                  <a:pos x="95" y="1955"/>
                </a:cxn>
                <a:cxn ang="0">
                  <a:pos x="67" y="1869"/>
                </a:cxn>
                <a:cxn ang="0">
                  <a:pos x="124" y="1755"/>
                </a:cxn>
                <a:cxn ang="0">
                  <a:pos x="76" y="1687"/>
                </a:cxn>
                <a:cxn ang="0">
                  <a:pos x="76" y="1553"/>
                </a:cxn>
                <a:cxn ang="0">
                  <a:pos x="0" y="1351"/>
                </a:cxn>
                <a:cxn ang="0">
                  <a:pos x="38" y="1275"/>
                </a:cxn>
                <a:cxn ang="0">
                  <a:pos x="38" y="1111"/>
                </a:cxn>
                <a:cxn ang="0">
                  <a:pos x="38" y="978"/>
                </a:cxn>
                <a:cxn ang="0">
                  <a:pos x="114" y="930"/>
                </a:cxn>
                <a:cxn ang="0">
                  <a:pos x="114" y="911"/>
                </a:cxn>
                <a:cxn ang="0">
                  <a:pos x="124" y="911"/>
                </a:cxn>
                <a:cxn ang="0">
                  <a:pos x="124" y="873"/>
                </a:cxn>
                <a:cxn ang="0">
                  <a:pos x="181" y="844"/>
                </a:cxn>
                <a:cxn ang="0">
                  <a:pos x="181" y="796"/>
                </a:cxn>
                <a:cxn ang="0">
                  <a:pos x="540" y="796"/>
                </a:cxn>
                <a:cxn ang="0">
                  <a:pos x="540" y="652"/>
                </a:cxn>
                <a:cxn ang="0">
                  <a:pos x="549" y="652"/>
                </a:cxn>
                <a:cxn ang="0">
                  <a:pos x="549" y="633"/>
                </a:cxn>
                <a:cxn ang="0">
                  <a:pos x="635" y="594"/>
                </a:cxn>
                <a:cxn ang="0">
                  <a:pos x="663" y="527"/>
                </a:cxn>
                <a:cxn ang="0">
                  <a:pos x="729" y="527"/>
                </a:cxn>
                <a:cxn ang="0">
                  <a:pos x="757" y="527"/>
                </a:cxn>
                <a:cxn ang="0">
                  <a:pos x="786" y="365"/>
                </a:cxn>
                <a:cxn ang="0">
                  <a:pos x="814" y="346"/>
                </a:cxn>
                <a:cxn ang="0">
                  <a:pos x="852" y="250"/>
                </a:cxn>
                <a:cxn ang="0">
                  <a:pos x="871" y="250"/>
                </a:cxn>
                <a:cxn ang="0">
                  <a:pos x="871" y="115"/>
                </a:cxn>
                <a:cxn ang="0">
                  <a:pos x="900" y="115"/>
                </a:cxn>
                <a:cxn ang="0">
                  <a:pos x="900" y="96"/>
                </a:cxn>
                <a:cxn ang="0">
                  <a:pos x="946" y="96"/>
                </a:cxn>
                <a:cxn ang="0">
                  <a:pos x="975" y="0"/>
                </a:cxn>
                <a:cxn ang="0">
                  <a:pos x="1098" y="0"/>
                </a:cxn>
                <a:cxn ang="0">
                  <a:pos x="1127" y="19"/>
                </a:cxn>
                <a:cxn ang="0">
                  <a:pos x="1127" y="1074"/>
                </a:cxn>
                <a:cxn ang="0">
                  <a:pos x="1098" y="1591"/>
                </a:cxn>
              </a:cxnLst>
              <a:rect l="0" t="0" r="r" b="b"/>
              <a:pathLst>
                <a:path w="1127" h="2032">
                  <a:moveTo>
                    <a:pt x="1098" y="1591"/>
                  </a:moveTo>
                  <a:lnTo>
                    <a:pt x="711" y="1591"/>
                  </a:lnTo>
                  <a:lnTo>
                    <a:pt x="711" y="1869"/>
                  </a:lnTo>
                  <a:lnTo>
                    <a:pt x="711" y="1955"/>
                  </a:lnTo>
                  <a:lnTo>
                    <a:pt x="616" y="1955"/>
                  </a:lnTo>
                  <a:lnTo>
                    <a:pt x="549" y="1888"/>
                  </a:lnTo>
                  <a:lnTo>
                    <a:pt x="446" y="2003"/>
                  </a:lnTo>
                  <a:lnTo>
                    <a:pt x="351" y="2003"/>
                  </a:lnTo>
                  <a:lnTo>
                    <a:pt x="181" y="2032"/>
                  </a:lnTo>
                  <a:lnTo>
                    <a:pt x="95" y="1955"/>
                  </a:lnTo>
                  <a:lnTo>
                    <a:pt x="67" y="1869"/>
                  </a:lnTo>
                  <a:lnTo>
                    <a:pt x="124" y="1755"/>
                  </a:lnTo>
                  <a:lnTo>
                    <a:pt x="76" y="1687"/>
                  </a:lnTo>
                  <a:lnTo>
                    <a:pt x="76" y="1553"/>
                  </a:lnTo>
                  <a:lnTo>
                    <a:pt x="0" y="1351"/>
                  </a:lnTo>
                  <a:lnTo>
                    <a:pt x="38" y="1275"/>
                  </a:lnTo>
                  <a:lnTo>
                    <a:pt x="38" y="1111"/>
                  </a:lnTo>
                  <a:lnTo>
                    <a:pt x="38" y="978"/>
                  </a:lnTo>
                  <a:lnTo>
                    <a:pt x="114" y="930"/>
                  </a:lnTo>
                  <a:lnTo>
                    <a:pt x="114" y="911"/>
                  </a:lnTo>
                  <a:lnTo>
                    <a:pt x="124" y="911"/>
                  </a:lnTo>
                  <a:lnTo>
                    <a:pt x="124" y="873"/>
                  </a:lnTo>
                  <a:lnTo>
                    <a:pt x="181" y="844"/>
                  </a:lnTo>
                  <a:lnTo>
                    <a:pt x="181" y="796"/>
                  </a:lnTo>
                  <a:lnTo>
                    <a:pt x="540" y="796"/>
                  </a:lnTo>
                  <a:lnTo>
                    <a:pt x="540" y="652"/>
                  </a:lnTo>
                  <a:lnTo>
                    <a:pt x="549" y="652"/>
                  </a:lnTo>
                  <a:lnTo>
                    <a:pt x="549" y="633"/>
                  </a:lnTo>
                  <a:lnTo>
                    <a:pt x="635" y="594"/>
                  </a:lnTo>
                  <a:lnTo>
                    <a:pt x="663" y="527"/>
                  </a:lnTo>
                  <a:lnTo>
                    <a:pt x="729" y="527"/>
                  </a:lnTo>
                  <a:lnTo>
                    <a:pt x="757" y="527"/>
                  </a:lnTo>
                  <a:lnTo>
                    <a:pt x="786" y="365"/>
                  </a:lnTo>
                  <a:lnTo>
                    <a:pt x="814" y="346"/>
                  </a:lnTo>
                  <a:lnTo>
                    <a:pt x="852" y="250"/>
                  </a:lnTo>
                  <a:lnTo>
                    <a:pt x="871" y="250"/>
                  </a:lnTo>
                  <a:lnTo>
                    <a:pt x="871" y="115"/>
                  </a:lnTo>
                  <a:lnTo>
                    <a:pt x="900" y="115"/>
                  </a:lnTo>
                  <a:lnTo>
                    <a:pt x="900" y="96"/>
                  </a:lnTo>
                  <a:lnTo>
                    <a:pt x="946" y="96"/>
                  </a:lnTo>
                  <a:lnTo>
                    <a:pt x="975" y="0"/>
                  </a:lnTo>
                  <a:lnTo>
                    <a:pt x="1098" y="0"/>
                  </a:lnTo>
                  <a:lnTo>
                    <a:pt x="1127" y="19"/>
                  </a:lnTo>
                  <a:lnTo>
                    <a:pt x="1127" y="1074"/>
                  </a:lnTo>
                  <a:lnTo>
                    <a:pt x="1098" y="1591"/>
                  </a:lnTo>
                  <a:close/>
                </a:path>
              </a:pathLst>
            </a:custGeom>
            <a:solidFill>
              <a:schemeClr val="accent1">
                <a:lumMod val="20000"/>
                <a:lumOff val="80000"/>
              </a:schemeClr>
            </a:solid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733" name="Freeform 661"/>
            <p:cNvSpPr>
              <a:spLocks/>
            </p:cNvSpPr>
            <p:nvPr/>
          </p:nvSpPr>
          <p:spPr bwMode="auto">
            <a:xfrm>
              <a:off x="4113211" y="1717675"/>
              <a:ext cx="1512886" cy="2206625"/>
            </a:xfrm>
            <a:custGeom>
              <a:avLst/>
              <a:gdLst/>
              <a:ahLst/>
              <a:cxnLst>
                <a:cxn ang="0">
                  <a:pos x="1096" y="1803"/>
                </a:cxn>
                <a:cxn ang="0">
                  <a:pos x="926" y="1764"/>
                </a:cxn>
                <a:cxn ang="0">
                  <a:pos x="907" y="1572"/>
                </a:cxn>
                <a:cxn ang="0">
                  <a:pos x="982" y="1390"/>
                </a:cxn>
                <a:cxn ang="0">
                  <a:pos x="1001" y="1257"/>
                </a:cxn>
                <a:cxn ang="0">
                  <a:pos x="1096" y="1189"/>
                </a:cxn>
                <a:cxn ang="0">
                  <a:pos x="1238" y="1161"/>
                </a:cxn>
                <a:cxn ang="0">
                  <a:pos x="1314" y="1045"/>
                </a:cxn>
                <a:cxn ang="0">
                  <a:pos x="1380" y="940"/>
                </a:cxn>
                <a:cxn ang="0">
                  <a:pos x="1163" y="892"/>
                </a:cxn>
                <a:cxn ang="0">
                  <a:pos x="1077" y="777"/>
                </a:cxn>
                <a:cxn ang="0">
                  <a:pos x="982" y="709"/>
                </a:cxn>
                <a:cxn ang="0">
                  <a:pos x="907" y="634"/>
                </a:cxn>
                <a:cxn ang="0">
                  <a:pos x="869" y="509"/>
                </a:cxn>
                <a:cxn ang="0">
                  <a:pos x="690" y="365"/>
                </a:cxn>
                <a:cxn ang="0">
                  <a:pos x="643" y="278"/>
                </a:cxn>
                <a:cxn ang="0">
                  <a:pos x="530" y="163"/>
                </a:cxn>
                <a:cxn ang="0">
                  <a:pos x="549" y="86"/>
                </a:cxn>
                <a:cxn ang="0">
                  <a:pos x="549" y="77"/>
                </a:cxn>
                <a:cxn ang="0">
                  <a:pos x="501" y="29"/>
                </a:cxn>
                <a:cxn ang="0">
                  <a:pos x="378" y="48"/>
                </a:cxn>
                <a:cxn ang="0">
                  <a:pos x="349" y="0"/>
                </a:cxn>
                <a:cxn ang="0">
                  <a:pos x="227" y="48"/>
                </a:cxn>
                <a:cxn ang="0">
                  <a:pos x="141" y="86"/>
                </a:cxn>
                <a:cxn ang="0">
                  <a:pos x="151" y="182"/>
                </a:cxn>
                <a:cxn ang="0">
                  <a:pos x="151" y="317"/>
                </a:cxn>
                <a:cxn ang="0">
                  <a:pos x="113" y="365"/>
                </a:cxn>
                <a:cxn ang="0">
                  <a:pos x="189" y="432"/>
                </a:cxn>
                <a:cxn ang="0">
                  <a:pos x="227" y="594"/>
                </a:cxn>
                <a:cxn ang="0">
                  <a:pos x="246" y="661"/>
                </a:cxn>
                <a:cxn ang="0">
                  <a:pos x="95" y="729"/>
                </a:cxn>
                <a:cxn ang="0">
                  <a:pos x="57" y="815"/>
                </a:cxn>
                <a:cxn ang="0">
                  <a:pos x="0" y="1007"/>
                </a:cxn>
                <a:cxn ang="0">
                  <a:pos x="113" y="1093"/>
                </a:cxn>
                <a:cxn ang="0">
                  <a:pos x="122" y="1276"/>
                </a:cxn>
                <a:cxn ang="0">
                  <a:pos x="57" y="1467"/>
                </a:cxn>
                <a:cxn ang="0">
                  <a:pos x="189" y="1572"/>
                </a:cxn>
                <a:cxn ang="0">
                  <a:pos x="349" y="1736"/>
                </a:cxn>
                <a:cxn ang="0">
                  <a:pos x="530" y="1822"/>
                </a:cxn>
                <a:cxn ang="0">
                  <a:pos x="662" y="1899"/>
                </a:cxn>
                <a:cxn ang="0">
                  <a:pos x="690" y="1851"/>
                </a:cxn>
                <a:cxn ang="0">
                  <a:pos x="1134" y="1966"/>
                </a:cxn>
              </a:cxnLst>
              <a:rect l="0" t="0" r="r" b="b"/>
              <a:pathLst>
                <a:path w="1380" h="1966">
                  <a:moveTo>
                    <a:pt x="1144" y="1822"/>
                  </a:moveTo>
                  <a:lnTo>
                    <a:pt x="1096" y="1803"/>
                  </a:lnTo>
                  <a:lnTo>
                    <a:pt x="974" y="1774"/>
                  </a:lnTo>
                  <a:lnTo>
                    <a:pt x="926" y="1764"/>
                  </a:lnTo>
                  <a:lnTo>
                    <a:pt x="907" y="1668"/>
                  </a:lnTo>
                  <a:lnTo>
                    <a:pt x="907" y="1572"/>
                  </a:lnTo>
                  <a:lnTo>
                    <a:pt x="982" y="1467"/>
                  </a:lnTo>
                  <a:lnTo>
                    <a:pt x="982" y="1390"/>
                  </a:lnTo>
                  <a:lnTo>
                    <a:pt x="1039" y="1323"/>
                  </a:lnTo>
                  <a:lnTo>
                    <a:pt x="1001" y="1257"/>
                  </a:lnTo>
                  <a:lnTo>
                    <a:pt x="1020" y="1236"/>
                  </a:lnTo>
                  <a:lnTo>
                    <a:pt x="1096" y="1189"/>
                  </a:lnTo>
                  <a:lnTo>
                    <a:pt x="1144" y="1189"/>
                  </a:lnTo>
                  <a:lnTo>
                    <a:pt x="1238" y="1161"/>
                  </a:lnTo>
                  <a:lnTo>
                    <a:pt x="1266" y="1065"/>
                  </a:lnTo>
                  <a:lnTo>
                    <a:pt x="1314" y="1045"/>
                  </a:lnTo>
                  <a:lnTo>
                    <a:pt x="1314" y="988"/>
                  </a:lnTo>
                  <a:lnTo>
                    <a:pt x="1380" y="940"/>
                  </a:lnTo>
                  <a:lnTo>
                    <a:pt x="1380" y="892"/>
                  </a:lnTo>
                  <a:lnTo>
                    <a:pt x="1163" y="892"/>
                  </a:lnTo>
                  <a:lnTo>
                    <a:pt x="1144" y="815"/>
                  </a:lnTo>
                  <a:lnTo>
                    <a:pt x="1077" y="777"/>
                  </a:lnTo>
                  <a:lnTo>
                    <a:pt x="1096" y="757"/>
                  </a:lnTo>
                  <a:lnTo>
                    <a:pt x="982" y="709"/>
                  </a:lnTo>
                  <a:lnTo>
                    <a:pt x="945" y="634"/>
                  </a:lnTo>
                  <a:lnTo>
                    <a:pt x="907" y="634"/>
                  </a:lnTo>
                  <a:lnTo>
                    <a:pt x="869" y="594"/>
                  </a:lnTo>
                  <a:lnTo>
                    <a:pt x="869" y="509"/>
                  </a:lnTo>
                  <a:lnTo>
                    <a:pt x="755" y="432"/>
                  </a:lnTo>
                  <a:lnTo>
                    <a:pt x="690" y="365"/>
                  </a:lnTo>
                  <a:lnTo>
                    <a:pt x="624" y="365"/>
                  </a:lnTo>
                  <a:lnTo>
                    <a:pt x="643" y="278"/>
                  </a:lnTo>
                  <a:lnTo>
                    <a:pt x="557" y="230"/>
                  </a:lnTo>
                  <a:lnTo>
                    <a:pt x="530" y="163"/>
                  </a:lnTo>
                  <a:lnTo>
                    <a:pt x="557" y="134"/>
                  </a:lnTo>
                  <a:lnTo>
                    <a:pt x="549" y="86"/>
                  </a:lnTo>
                  <a:lnTo>
                    <a:pt x="576" y="86"/>
                  </a:lnTo>
                  <a:lnTo>
                    <a:pt x="549" y="77"/>
                  </a:lnTo>
                  <a:lnTo>
                    <a:pt x="557" y="29"/>
                  </a:lnTo>
                  <a:lnTo>
                    <a:pt x="501" y="29"/>
                  </a:lnTo>
                  <a:lnTo>
                    <a:pt x="406" y="77"/>
                  </a:lnTo>
                  <a:lnTo>
                    <a:pt x="378" y="48"/>
                  </a:lnTo>
                  <a:lnTo>
                    <a:pt x="378" y="0"/>
                  </a:lnTo>
                  <a:lnTo>
                    <a:pt x="349" y="0"/>
                  </a:lnTo>
                  <a:lnTo>
                    <a:pt x="330" y="29"/>
                  </a:lnTo>
                  <a:lnTo>
                    <a:pt x="227" y="48"/>
                  </a:lnTo>
                  <a:lnTo>
                    <a:pt x="246" y="77"/>
                  </a:lnTo>
                  <a:lnTo>
                    <a:pt x="141" y="86"/>
                  </a:lnTo>
                  <a:lnTo>
                    <a:pt x="122" y="134"/>
                  </a:lnTo>
                  <a:lnTo>
                    <a:pt x="151" y="182"/>
                  </a:lnTo>
                  <a:lnTo>
                    <a:pt x="122" y="230"/>
                  </a:lnTo>
                  <a:lnTo>
                    <a:pt x="151" y="317"/>
                  </a:lnTo>
                  <a:lnTo>
                    <a:pt x="122" y="317"/>
                  </a:lnTo>
                  <a:lnTo>
                    <a:pt x="113" y="365"/>
                  </a:lnTo>
                  <a:lnTo>
                    <a:pt x="189" y="384"/>
                  </a:lnTo>
                  <a:lnTo>
                    <a:pt x="189" y="432"/>
                  </a:lnTo>
                  <a:lnTo>
                    <a:pt x="284" y="594"/>
                  </a:lnTo>
                  <a:lnTo>
                    <a:pt x="227" y="594"/>
                  </a:lnTo>
                  <a:lnTo>
                    <a:pt x="217" y="634"/>
                  </a:lnTo>
                  <a:lnTo>
                    <a:pt x="246" y="661"/>
                  </a:lnTo>
                  <a:lnTo>
                    <a:pt x="170" y="729"/>
                  </a:lnTo>
                  <a:lnTo>
                    <a:pt x="95" y="729"/>
                  </a:lnTo>
                  <a:lnTo>
                    <a:pt x="28" y="777"/>
                  </a:lnTo>
                  <a:lnTo>
                    <a:pt x="57" y="815"/>
                  </a:lnTo>
                  <a:lnTo>
                    <a:pt x="19" y="911"/>
                  </a:lnTo>
                  <a:lnTo>
                    <a:pt x="0" y="1007"/>
                  </a:lnTo>
                  <a:lnTo>
                    <a:pt x="28" y="1065"/>
                  </a:lnTo>
                  <a:lnTo>
                    <a:pt x="113" y="1093"/>
                  </a:lnTo>
                  <a:lnTo>
                    <a:pt x="57" y="1161"/>
                  </a:lnTo>
                  <a:lnTo>
                    <a:pt x="122" y="1276"/>
                  </a:lnTo>
                  <a:lnTo>
                    <a:pt x="57" y="1323"/>
                  </a:lnTo>
                  <a:lnTo>
                    <a:pt x="57" y="1467"/>
                  </a:lnTo>
                  <a:lnTo>
                    <a:pt x="113" y="1505"/>
                  </a:lnTo>
                  <a:lnTo>
                    <a:pt x="189" y="1572"/>
                  </a:lnTo>
                  <a:lnTo>
                    <a:pt x="284" y="1716"/>
                  </a:lnTo>
                  <a:lnTo>
                    <a:pt x="349" y="1736"/>
                  </a:lnTo>
                  <a:lnTo>
                    <a:pt x="387" y="1716"/>
                  </a:lnTo>
                  <a:lnTo>
                    <a:pt x="530" y="1822"/>
                  </a:lnTo>
                  <a:lnTo>
                    <a:pt x="624" y="1851"/>
                  </a:lnTo>
                  <a:lnTo>
                    <a:pt x="662" y="1899"/>
                  </a:lnTo>
                  <a:lnTo>
                    <a:pt x="681" y="1870"/>
                  </a:lnTo>
                  <a:lnTo>
                    <a:pt x="690" y="1851"/>
                  </a:lnTo>
                  <a:lnTo>
                    <a:pt x="831" y="1966"/>
                  </a:lnTo>
                  <a:lnTo>
                    <a:pt x="1134" y="1966"/>
                  </a:lnTo>
                  <a:lnTo>
                    <a:pt x="1144" y="1822"/>
                  </a:lnTo>
                  <a:close/>
                </a:path>
              </a:pathLst>
            </a:custGeom>
            <a:solidFill>
              <a:schemeClr val="accent1">
                <a:lumMod val="20000"/>
                <a:lumOff val="80000"/>
              </a:schemeClr>
            </a:solid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13" name="Group 105"/>
            <p:cNvGrpSpPr>
              <a:grpSpLocks/>
            </p:cNvGrpSpPr>
            <p:nvPr/>
          </p:nvGrpSpPr>
          <p:grpSpPr bwMode="auto">
            <a:xfrm>
              <a:off x="6092824" y="4819650"/>
              <a:ext cx="1443038" cy="927100"/>
              <a:chOff x="4220" y="2814"/>
              <a:chExt cx="658" cy="413"/>
            </a:xfrm>
            <a:solidFill>
              <a:schemeClr val="accent1">
                <a:lumMod val="20000"/>
                <a:lumOff val="80000"/>
              </a:schemeClr>
            </a:solidFill>
          </p:grpSpPr>
          <p:sp>
            <p:nvSpPr>
              <p:cNvPr id="3178" name="Freeform 106"/>
              <p:cNvSpPr>
                <a:spLocks/>
              </p:cNvSpPr>
              <p:nvPr/>
            </p:nvSpPr>
            <p:spPr bwMode="auto">
              <a:xfrm>
                <a:off x="4220" y="2814"/>
                <a:ext cx="658" cy="413"/>
              </a:xfrm>
              <a:custGeom>
                <a:avLst/>
                <a:gdLst/>
                <a:ahLst/>
                <a:cxnLst>
                  <a:cxn ang="0">
                    <a:pos x="1305" y="0"/>
                  </a:cxn>
                  <a:cxn ang="0">
                    <a:pos x="1278" y="0"/>
                  </a:cxn>
                  <a:cxn ang="0">
                    <a:pos x="1305" y="67"/>
                  </a:cxn>
                  <a:cxn ang="0">
                    <a:pos x="1286" y="134"/>
                  </a:cxn>
                  <a:cxn ang="0">
                    <a:pos x="1315" y="182"/>
                  </a:cxn>
                  <a:cxn ang="0">
                    <a:pos x="1305" y="221"/>
                  </a:cxn>
                  <a:cxn ang="0">
                    <a:pos x="1286" y="202"/>
                  </a:cxn>
                  <a:cxn ang="0">
                    <a:pos x="1183" y="202"/>
                  </a:cxn>
                  <a:cxn ang="0">
                    <a:pos x="1116" y="221"/>
                  </a:cxn>
                  <a:cxn ang="0">
                    <a:pos x="1022" y="202"/>
                  </a:cxn>
                  <a:cxn ang="0">
                    <a:pos x="880" y="346"/>
                  </a:cxn>
                  <a:cxn ang="0">
                    <a:pos x="870" y="480"/>
                  </a:cxn>
                  <a:cxn ang="0">
                    <a:pos x="805" y="567"/>
                  </a:cxn>
                  <a:cxn ang="0">
                    <a:pos x="748" y="567"/>
                  </a:cxn>
                  <a:cxn ang="0">
                    <a:pos x="710" y="663"/>
                  </a:cxn>
                  <a:cxn ang="0">
                    <a:pos x="662" y="692"/>
                  </a:cxn>
                  <a:cxn ang="0">
                    <a:pos x="615" y="729"/>
                  </a:cxn>
                  <a:cxn ang="0">
                    <a:pos x="511" y="748"/>
                  </a:cxn>
                  <a:cxn ang="0">
                    <a:pos x="426" y="825"/>
                  </a:cxn>
                  <a:cxn ang="0">
                    <a:pos x="359" y="777"/>
                  </a:cxn>
                  <a:cxn ang="0">
                    <a:pos x="265" y="748"/>
                  </a:cxn>
                  <a:cxn ang="0">
                    <a:pos x="199" y="711"/>
                  </a:cxn>
                  <a:cxn ang="0">
                    <a:pos x="218" y="615"/>
                  </a:cxn>
                  <a:cxn ang="0">
                    <a:pos x="199" y="567"/>
                  </a:cxn>
                  <a:cxn ang="0">
                    <a:pos x="199" y="317"/>
                  </a:cxn>
                  <a:cxn ang="0">
                    <a:pos x="67" y="202"/>
                  </a:cxn>
                  <a:cxn ang="0">
                    <a:pos x="48" y="115"/>
                  </a:cxn>
                  <a:cxn ang="0">
                    <a:pos x="0" y="86"/>
                  </a:cxn>
                  <a:cxn ang="0">
                    <a:pos x="95" y="86"/>
                  </a:cxn>
                  <a:cxn ang="0">
                    <a:pos x="95" y="0"/>
                  </a:cxn>
                  <a:cxn ang="0">
                    <a:pos x="1305" y="0"/>
                  </a:cxn>
                </a:cxnLst>
                <a:rect l="0" t="0" r="r" b="b"/>
                <a:pathLst>
                  <a:path w="1315" h="825">
                    <a:moveTo>
                      <a:pt x="1305" y="0"/>
                    </a:moveTo>
                    <a:lnTo>
                      <a:pt x="1278" y="0"/>
                    </a:lnTo>
                    <a:lnTo>
                      <a:pt x="1305" y="67"/>
                    </a:lnTo>
                    <a:lnTo>
                      <a:pt x="1286" y="134"/>
                    </a:lnTo>
                    <a:lnTo>
                      <a:pt x="1315" y="182"/>
                    </a:lnTo>
                    <a:lnTo>
                      <a:pt x="1305" y="221"/>
                    </a:lnTo>
                    <a:lnTo>
                      <a:pt x="1286" y="202"/>
                    </a:lnTo>
                    <a:lnTo>
                      <a:pt x="1183" y="202"/>
                    </a:lnTo>
                    <a:lnTo>
                      <a:pt x="1116" y="221"/>
                    </a:lnTo>
                    <a:lnTo>
                      <a:pt x="1022" y="202"/>
                    </a:lnTo>
                    <a:lnTo>
                      <a:pt x="880" y="346"/>
                    </a:lnTo>
                    <a:lnTo>
                      <a:pt x="870" y="480"/>
                    </a:lnTo>
                    <a:lnTo>
                      <a:pt x="805" y="567"/>
                    </a:lnTo>
                    <a:lnTo>
                      <a:pt x="748" y="567"/>
                    </a:lnTo>
                    <a:lnTo>
                      <a:pt x="710" y="663"/>
                    </a:lnTo>
                    <a:lnTo>
                      <a:pt x="662" y="692"/>
                    </a:lnTo>
                    <a:lnTo>
                      <a:pt x="615" y="729"/>
                    </a:lnTo>
                    <a:lnTo>
                      <a:pt x="511" y="748"/>
                    </a:lnTo>
                    <a:lnTo>
                      <a:pt x="426" y="825"/>
                    </a:lnTo>
                    <a:lnTo>
                      <a:pt x="359" y="777"/>
                    </a:lnTo>
                    <a:lnTo>
                      <a:pt x="265" y="748"/>
                    </a:lnTo>
                    <a:lnTo>
                      <a:pt x="199" y="711"/>
                    </a:lnTo>
                    <a:lnTo>
                      <a:pt x="218" y="615"/>
                    </a:lnTo>
                    <a:lnTo>
                      <a:pt x="199" y="567"/>
                    </a:lnTo>
                    <a:lnTo>
                      <a:pt x="199" y="317"/>
                    </a:lnTo>
                    <a:lnTo>
                      <a:pt x="67" y="202"/>
                    </a:lnTo>
                    <a:lnTo>
                      <a:pt x="48" y="115"/>
                    </a:lnTo>
                    <a:lnTo>
                      <a:pt x="0" y="86"/>
                    </a:lnTo>
                    <a:lnTo>
                      <a:pt x="95" y="86"/>
                    </a:lnTo>
                    <a:lnTo>
                      <a:pt x="95" y="0"/>
                    </a:lnTo>
                    <a:lnTo>
                      <a:pt x="1305"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14" name="Group 107"/>
              <p:cNvGrpSpPr>
                <a:grpSpLocks/>
              </p:cNvGrpSpPr>
              <p:nvPr/>
            </p:nvGrpSpPr>
            <p:grpSpPr bwMode="auto">
              <a:xfrm>
                <a:off x="4220" y="2814"/>
                <a:ext cx="658" cy="413"/>
                <a:chOff x="4220" y="2814"/>
                <a:chExt cx="658" cy="413"/>
              </a:xfrm>
              <a:grpFill/>
            </p:grpSpPr>
            <p:sp>
              <p:nvSpPr>
                <p:cNvPr id="3180" name="Freeform 108"/>
                <p:cNvSpPr>
                  <a:spLocks/>
                </p:cNvSpPr>
                <p:nvPr/>
              </p:nvSpPr>
              <p:spPr bwMode="auto">
                <a:xfrm>
                  <a:off x="4220" y="2814"/>
                  <a:ext cx="658" cy="413"/>
                </a:xfrm>
                <a:custGeom>
                  <a:avLst/>
                  <a:gdLst/>
                  <a:ahLst/>
                  <a:cxnLst>
                    <a:cxn ang="0">
                      <a:pos x="1305" y="0"/>
                    </a:cxn>
                    <a:cxn ang="0">
                      <a:pos x="1278" y="0"/>
                    </a:cxn>
                    <a:cxn ang="0">
                      <a:pos x="1305" y="67"/>
                    </a:cxn>
                    <a:cxn ang="0">
                      <a:pos x="1286" y="134"/>
                    </a:cxn>
                    <a:cxn ang="0">
                      <a:pos x="1315" y="182"/>
                    </a:cxn>
                    <a:cxn ang="0">
                      <a:pos x="1305" y="221"/>
                    </a:cxn>
                    <a:cxn ang="0">
                      <a:pos x="1286" y="202"/>
                    </a:cxn>
                    <a:cxn ang="0">
                      <a:pos x="1183" y="202"/>
                    </a:cxn>
                    <a:cxn ang="0">
                      <a:pos x="1116" y="221"/>
                    </a:cxn>
                    <a:cxn ang="0">
                      <a:pos x="1022" y="202"/>
                    </a:cxn>
                    <a:cxn ang="0">
                      <a:pos x="880" y="346"/>
                    </a:cxn>
                    <a:cxn ang="0">
                      <a:pos x="870" y="480"/>
                    </a:cxn>
                    <a:cxn ang="0">
                      <a:pos x="805" y="567"/>
                    </a:cxn>
                    <a:cxn ang="0">
                      <a:pos x="748" y="567"/>
                    </a:cxn>
                    <a:cxn ang="0">
                      <a:pos x="710" y="663"/>
                    </a:cxn>
                    <a:cxn ang="0">
                      <a:pos x="662" y="692"/>
                    </a:cxn>
                    <a:cxn ang="0">
                      <a:pos x="615" y="729"/>
                    </a:cxn>
                    <a:cxn ang="0">
                      <a:pos x="511" y="748"/>
                    </a:cxn>
                    <a:cxn ang="0">
                      <a:pos x="426" y="825"/>
                    </a:cxn>
                    <a:cxn ang="0">
                      <a:pos x="359" y="777"/>
                    </a:cxn>
                    <a:cxn ang="0">
                      <a:pos x="265" y="748"/>
                    </a:cxn>
                    <a:cxn ang="0">
                      <a:pos x="199" y="711"/>
                    </a:cxn>
                    <a:cxn ang="0">
                      <a:pos x="218" y="615"/>
                    </a:cxn>
                    <a:cxn ang="0">
                      <a:pos x="199" y="567"/>
                    </a:cxn>
                    <a:cxn ang="0">
                      <a:pos x="199" y="317"/>
                    </a:cxn>
                    <a:cxn ang="0">
                      <a:pos x="67" y="202"/>
                    </a:cxn>
                    <a:cxn ang="0">
                      <a:pos x="48" y="115"/>
                    </a:cxn>
                    <a:cxn ang="0">
                      <a:pos x="0" y="86"/>
                    </a:cxn>
                    <a:cxn ang="0">
                      <a:pos x="95" y="86"/>
                    </a:cxn>
                    <a:cxn ang="0">
                      <a:pos x="95" y="0"/>
                    </a:cxn>
                    <a:cxn ang="0">
                      <a:pos x="1305" y="0"/>
                    </a:cxn>
                  </a:cxnLst>
                  <a:rect l="0" t="0" r="r" b="b"/>
                  <a:pathLst>
                    <a:path w="1315" h="825">
                      <a:moveTo>
                        <a:pt x="1305" y="0"/>
                      </a:moveTo>
                      <a:lnTo>
                        <a:pt x="1278" y="0"/>
                      </a:lnTo>
                      <a:lnTo>
                        <a:pt x="1305" y="67"/>
                      </a:lnTo>
                      <a:lnTo>
                        <a:pt x="1286" y="134"/>
                      </a:lnTo>
                      <a:lnTo>
                        <a:pt x="1315" y="182"/>
                      </a:lnTo>
                      <a:lnTo>
                        <a:pt x="1305" y="221"/>
                      </a:lnTo>
                      <a:lnTo>
                        <a:pt x="1286" y="202"/>
                      </a:lnTo>
                      <a:lnTo>
                        <a:pt x="1183" y="202"/>
                      </a:lnTo>
                      <a:lnTo>
                        <a:pt x="1116" y="221"/>
                      </a:lnTo>
                      <a:lnTo>
                        <a:pt x="1022" y="202"/>
                      </a:lnTo>
                      <a:lnTo>
                        <a:pt x="880" y="346"/>
                      </a:lnTo>
                      <a:lnTo>
                        <a:pt x="870" y="480"/>
                      </a:lnTo>
                      <a:lnTo>
                        <a:pt x="805" y="567"/>
                      </a:lnTo>
                      <a:lnTo>
                        <a:pt x="748" y="567"/>
                      </a:lnTo>
                      <a:lnTo>
                        <a:pt x="710" y="663"/>
                      </a:lnTo>
                      <a:lnTo>
                        <a:pt x="662" y="692"/>
                      </a:lnTo>
                      <a:lnTo>
                        <a:pt x="615" y="729"/>
                      </a:lnTo>
                      <a:lnTo>
                        <a:pt x="511" y="748"/>
                      </a:lnTo>
                      <a:lnTo>
                        <a:pt x="426" y="825"/>
                      </a:lnTo>
                      <a:lnTo>
                        <a:pt x="359" y="777"/>
                      </a:lnTo>
                      <a:lnTo>
                        <a:pt x="265" y="748"/>
                      </a:lnTo>
                      <a:lnTo>
                        <a:pt x="199" y="711"/>
                      </a:lnTo>
                      <a:lnTo>
                        <a:pt x="218" y="615"/>
                      </a:lnTo>
                      <a:lnTo>
                        <a:pt x="199" y="567"/>
                      </a:lnTo>
                      <a:lnTo>
                        <a:pt x="199" y="317"/>
                      </a:lnTo>
                      <a:lnTo>
                        <a:pt x="67" y="202"/>
                      </a:lnTo>
                      <a:lnTo>
                        <a:pt x="48" y="115"/>
                      </a:lnTo>
                      <a:lnTo>
                        <a:pt x="0" y="86"/>
                      </a:lnTo>
                      <a:lnTo>
                        <a:pt x="95" y="86"/>
                      </a:lnTo>
                      <a:lnTo>
                        <a:pt x="95" y="0"/>
                      </a:lnTo>
                      <a:lnTo>
                        <a:pt x="1305"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181" name="Freeform 109"/>
                <p:cNvSpPr>
                  <a:spLocks/>
                </p:cNvSpPr>
                <p:nvPr/>
              </p:nvSpPr>
              <p:spPr bwMode="auto">
                <a:xfrm>
                  <a:off x="4220" y="2814"/>
                  <a:ext cx="658" cy="413"/>
                </a:xfrm>
                <a:custGeom>
                  <a:avLst/>
                  <a:gdLst/>
                  <a:ahLst/>
                  <a:cxnLst>
                    <a:cxn ang="0">
                      <a:pos x="1305" y="0"/>
                    </a:cxn>
                    <a:cxn ang="0">
                      <a:pos x="1278" y="0"/>
                    </a:cxn>
                    <a:cxn ang="0">
                      <a:pos x="1305" y="67"/>
                    </a:cxn>
                    <a:cxn ang="0">
                      <a:pos x="1286" y="134"/>
                    </a:cxn>
                    <a:cxn ang="0">
                      <a:pos x="1315" y="182"/>
                    </a:cxn>
                    <a:cxn ang="0">
                      <a:pos x="1305" y="221"/>
                    </a:cxn>
                    <a:cxn ang="0">
                      <a:pos x="1286" y="202"/>
                    </a:cxn>
                    <a:cxn ang="0">
                      <a:pos x="1183" y="202"/>
                    </a:cxn>
                    <a:cxn ang="0">
                      <a:pos x="1116" y="221"/>
                    </a:cxn>
                    <a:cxn ang="0">
                      <a:pos x="1022" y="202"/>
                    </a:cxn>
                    <a:cxn ang="0">
                      <a:pos x="880" y="346"/>
                    </a:cxn>
                    <a:cxn ang="0">
                      <a:pos x="870" y="480"/>
                    </a:cxn>
                    <a:cxn ang="0">
                      <a:pos x="805" y="567"/>
                    </a:cxn>
                    <a:cxn ang="0">
                      <a:pos x="748" y="567"/>
                    </a:cxn>
                    <a:cxn ang="0">
                      <a:pos x="710" y="663"/>
                    </a:cxn>
                    <a:cxn ang="0">
                      <a:pos x="662" y="692"/>
                    </a:cxn>
                    <a:cxn ang="0">
                      <a:pos x="615" y="729"/>
                    </a:cxn>
                    <a:cxn ang="0">
                      <a:pos x="511" y="748"/>
                    </a:cxn>
                    <a:cxn ang="0">
                      <a:pos x="426" y="825"/>
                    </a:cxn>
                    <a:cxn ang="0">
                      <a:pos x="359" y="777"/>
                    </a:cxn>
                    <a:cxn ang="0">
                      <a:pos x="265" y="748"/>
                    </a:cxn>
                    <a:cxn ang="0">
                      <a:pos x="199" y="711"/>
                    </a:cxn>
                    <a:cxn ang="0">
                      <a:pos x="218" y="615"/>
                    </a:cxn>
                    <a:cxn ang="0">
                      <a:pos x="199" y="567"/>
                    </a:cxn>
                    <a:cxn ang="0">
                      <a:pos x="199" y="317"/>
                    </a:cxn>
                    <a:cxn ang="0">
                      <a:pos x="67" y="202"/>
                    </a:cxn>
                    <a:cxn ang="0">
                      <a:pos x="48" y="115"/>
                    </a:cxn>
                    <a:cxn ang="0">
                      <a:pos x="0" y="86"/>
                    </a:cxn>
                    <a:cxn ang="0">
                      <a:pos x="95" y="86"/>
                    </a:cxn>
                    <a:cxn ang="0">
                      <a:pos x="95" y="0"/>
                    </a:cxn>
                    <a:cxn ang="0">
                      <a:pos x="1305" y="0"/>
                    </a:cxn>
                  </a:cxnLst>
                  <a:rect l="0" t="0" r="r" b="b"/>
                  <a:pathLst>
                    <a:path w="1315" h="825">
                      <a:moveTo>
                        <a:pt x="1305" y="0"/>
                      </a:moveTo>
                      <a:lnTo>
                        <a:pt x="1278" y="0"/>
                      </a:lnTo>
                      <a:lnTo>
                        <a:pt x="1305" y="67"/>
                      </a:lnTo>
                      <a:lnTo>
                        <a:pt x="1286" y="134"/>
                      </a:lnTo>
                      <a:lnTo>
                        <a:pt x="1315" y="182"/>
                      </a:lnTo>
                      <a:lnTo>
                        <a:pt x="1305" y="221"/>
                      </a:lnTo>
                      <a:lnTo>
                        <a:pt x="1286" y="202"/>
                      </a:lnTo>
                      <a:lnTo>
                        <a:pt x="1183" y="202"/>
                      </a:lnTo>
                      <a:lnTo>
                        <a:pt x="1116" y="221"/>
                      </a:lnTo>
                      <a:lnTo>
                        <a:pt x="1022" y="202"/>
                      </a:lnTo>
                      <a:lnTo>
                        <a:pt x="880" y="346"/>
                      </a:lnTo>
                      <a:lnTo>
                        <a:pt x="870" y="480"/>
                      </a:lnTo>
                      <a:lnTo>
                        <a:pt x="805" y="567"/>
                      </a:lnTo>
                      <a:lnTo>
                        <a:pt x="748" y="567"/>
                      </a:lnTo>
                      <a:lnTo>
                        <a:pt x="710" y="663"/>
                      </a:lnTo>
                      <a:lnTo>
                        <a:pt x="662" y="692"/>
                      </a:lnTo>
                      <a:lnTo>
                        <a:pt x="615" y="729"/>
                      </a:lnTo>
                      <a:lnTo>
                        <a:pt x="511" y="748"/>
                      </a:lnTo>
                      <a:lnTo>
                        <a:pt x="426" y="825"/>
                      </a:lnTo>
                      <a:lnTo>
                        <a:pt x="359" y="777"/>
                      </a:lnTo>
                      <a:lnTo>
                        <a:pt x="265" y="748"/>
                      </a:lnTo>
                      <a:lnTo>
                        <a:pt x="199" y="711"/>
                      </a:lnTo>
                      <a:lnTo>
                        <a:pt x="218" y="615"/>
                      </a:lnTo>
                      <a:lnTo>
                        <a:pt x="199" y="567"/>
                      </a:lnTo>
                      <a:lnTo>
                        <a:pt x="199" y="317"/>
                      </a:lnTo>
                      <a:lnTo>
                        <a:pt x="67" y="202"/>
                      </a:lnTo>
                      <a:lnTo>
                        <a:pt x="48" y="115"/>
                      </a:lnTo>
                      <a:lnTo>
                        <a:pt x="0" y="86"/>
                      </a:lnTo>
                      <a:lnTo>
                        <a:pt x="95" y="86"/>
                      </a:lnTo>
                      <a:lnTo>
                        <a:pt x="95" y="0"/>
                      </a:lnTo>
                      <a:lnTo>
                        <a:pt x="1305"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15" name="Group 150"/>
            <p:cNvGrpSpPr>
              <a:grpSpLocks/>
            </p:cNvGrpSpPr>
            <p:nvPr/>
          </p:nvGrpSpPr>
          <p:grpSpPr bwMode="auto">
            <a:xfrm>
              <a:off x="5108573" y="2386012"/>
              <a:ext cx="1554163" cy="1584324"/>
              <a:chOff x="3771" y="1731"/>
              <a:chExt cx="709" cy="705"/>
            </a:xfrm>
            <a:solidFill>
              <a:schemeClr val="accent1">
                <a:lumMod val="20000"/>
                <a:lumOff val="80000"/>
              </a:schemeClr>
            </a:solidFill>
          </p:grpSpPr>
          <p:sp>
            <p:nvSpPr>
              <p:cNvPr id="3223" name="Freeform 151"/>
              <p:cNvSpPr>
                <a:spLocks/>
              </p:cNvSpPr>
              <p:nvPr/>
            </p:nvSpPr>
            <p:spPr bwMode="auto">
              <a:xfrm>
                <a:off x="3771" y="1731"/>
                <a:ext cx="709" cy="705"/>
              </a:xfrm>
              <a:custGeom>
                <a:avLst/>
                <a:gdLst/>
                <a:ahLst/>
                <a:cxnLst>
                  <a:cxn ang="0">
                    <a:pos x="189" y="1209"/>
                  </a:cxn>
                  <a:cxn ang="0">
                    <a:pos x="19" y="1171"/>
                  </a:cxn>
                  <a:cxn ang="0">
                    <a:pos x="0" y="979"/>
                  </a:cxn>
                  <a:cxn ang="0">
                    <a:pos x="75" y="796"/>
                  </a:cxn>
                  <a:cxn ang="0">
                    <a:pos x="94" y="663"/>
                  </a:cxn>
                  <a:cxn ang="0">
                    <a:pos x="189" y="596"/>
                  </a:cxn>
                  <a:cxn ang="0">
                    <a:pos x="330" y="567"/>
                  </a:cxn>
                  <a:cxn ang="0">
                    <a:pos x="406" y="451"/>
                  </a:cxn>
                  <a:cxn ang="0">
                    <a:pos x="473" y="346"/>
                  </a:cxn>
                  <a:cxn ang="0">
                    <a:pos x="444" y="269"/>
                  </a:cxn>
                  <a:cxn ang="0">
                    <a:pos x="444" y="163"/>
                  </a:cxn>
                  <a:cxn ang="0">
                    <a:pos x="567" y="115"/>
                  </a:cxn>
                  <a:cxn ang="0">
                    <a:pos x="633" y="115"/>
                  </a:cxn>
                  <a:cxn ang="0">
                    <a:pos x="681" y="134"/>
                  </a:cxn>
                  <a:cxn ang="0">
                    <a:pos x="727" y="250"/>
                  </a:cxn>
                  <a:cxn ang="0">
                    <a:pos x="917" y="134"/>
                  </a:cxn>
                  <a:cxn ang="0">
                    <a:pos x="1011" y="183"/>
                  </a:cxn>
                  <a:cxn ang="0">
                    <a:pos x="1059" y="67"/>
                  </a:cxn>
                  <a:cxn ang="0">
                    <a:pos x="1229" y="0"/>
                  </a:cxn>
                  <a:cxn ang="0">
                    <a:pos x="1343" y="67"/>
                  </a:cxn>
                  <a:cxn ang="0">
                    <a:pos x="1419" y="221"/>
                  </a:cxn>
                  <a:cxn ang="0">
                    <a:pos x="1257" y="298"/>
                  </a:cxn>
                  <a:cxn ang="0">
                    <a:pos x="1181" y="394"/>
                  </a:cxn>
                  <a:cxn ang="0">
                    <a:pos x="1154" y="413"/>
                  </a:cxn>
                  <a:cxn ang="0">
                    <a:pos x="1135" y="548"/>
                  </a:cxn>
                  <a:cxn ang="0">
                    <a:pos x="1068" y="663"/>
                  </a:cxn>
                  <a:cxn ang="0">
                    <a:pos x="1011" y="825"/>
                  </a:cxn>
                  <a:cxn ang="0">
                    <a:pos x="917" y="892"/>
                  </a:cxn>
                  <a:cxn ang="0">
                    <a:pos x="832" y="950"/>
                  </a:cxn>
                  <a:cxn ang="0">
                    <a:pos x="822" y="1094"/>
                  </a:cxn>
                  <a:cxn ang="0">
                    <a:pos x="463" y="1142"/>
                  </a:cxn>
                  <a:cxn ang="0">
                    <a:pos x="406" y="1209"/>
                  </a:cxn>
                  <a:cxn ang="0">
                    <a:pos x="397" y="1228"/>
                  </a:cxn>
                  <a:cxn ang="0">
                    <a:pos x="321" y="1411"/>
                  </a:cxn>
                  <a:cxn ang="0">
                    <a:pos x="227" y="1373"/>
                  </a:cxn>
                </a:cxnLst>
                <a:rect l="0" t="0" r="r" b="b"/>
                <a:pathLst>
                  <a:path w="1419" h="1411">
                    <a:moveTo>
                      <a:pt x="236" y="1228"/>
                    </a:moveTo>
                    <a:lnTo>
                      <a:pt x="189" y="1209"/>
                    </a:lnTo>
                    <a:lnTo>
                      <a:pt x="65" y="1180"/>
                    </a:lnTo>
                    <a:lnTo>
                      <a:pt x="19" y="1171"/>
                    </a:lnTo>
                    <a:lnTo>
                      <a:pt x="0" y="1075"/>
                    </a:lnTo>
                    <a:lnTo>
                      <a:pt x="0" y="979"/>
                    </a:lnTo>
                    <a:lnTo>
                      <a:pt x="75" y="873"/>
                    </a:lnTo>
                    <a:lnTo>
                      <a:pt x="75" y="796"/>
                    </a:lnTo>
                    <a:lnTo>
                      <a:pt x="132" y="729"/>
                    </a:lnTo>
                    <a:lnTo>
                      <a:pt x="94" y="663"/>
                    </a:lnTo>
                    <a:lnTo>
                      <a:pt x="113" y="644"/>
                    </a:lnTo>
                    <a:lnTo>
                      <a:pt x="189" y="596"/>
                    </a:lnTo>
                    <a:lnTo>
                      <a:pt x="236" y="596"/>
                    </a:lnTo>
                    <a:lnTo>
                      <a:pt x="330" y="567"/>
                    </a:lnTo>
                    <a:lnTo>
                      <a:pt x="359" y="471"/>
                    </a:lnTo>
                    <a:lnTo>
                      <a:pt x="406" y="451"/>
                    </a:lnTo>
                    <a:lnTo>
                      <a:pt x="406" y="394"/>
                    </a:lnTo>
                    <a:lnTo>
                      <a:pt x="473" y="346"/>
                    </a:lnTo>
                    <a:lnTo>
                      <a:pt x="473" y="298"/>
                    </a:lnTo>
                    <a:lnTo>
                      <a:pt x="444" y="269"/>
                    </a:lnTo>
                    <a:lnTo>
                      <a:pt x="473" y="221"/>
                    </a:lnTo>
                    <a:lnTo>
                      <a:pt x="444" y="163"/>
                    </a:lnTo>
                    <a:lnTo>
                      <a:pt x="519" y="115"/>
                    </a:lnTo>
                    <a:lnTo>
                      <a:pt x="567" y="115"/>
                    </a:lnTo>
                    <a:lnTo>
                      <a:pt x="567" y="86"/>
                    </a:lnTo>
                    <a:lnTo>
                      <a:pt x="633" y="115"/>
                    </a:lnTo>
                    <a:lnTo>
                      <a:pt x="662" y="86"/>
                    </a:lnTo>
                    <a:lnTo>
                      <a:pt x="681" y="134"/>
                    </a:lnTo>
                    <a:lnTo>
                      <a:pt x="652" y="202"/>
                    </a:lnTo>
                    <a:lnTo>
                      <a:pt x="727" y="250"/>
                    </a:lnTo>
                    <a:lnTo>
                      <a:pt x="851" y="115"/>
                    </a:lnTo>
                    <a:lnTo>
                      <a:pt x="917" y="134"/>
                    </a:lnTo>
                    <a:lnTo>
                      <a:pt x="946" y="163"/>
                    </a:lnTo>
                    <a:lnTo>
                      <a:pt x="1011" y="183"/>
                    </a:lnTo>
                    <a:lnTo>
                      <a:pt x="1040" y="86"/>
                    </a:lnTo>
                    <a:lnTo>
                      <a:pt x="1059" y="67"/>
                    </a:lnTo>
                    <a:lnTo>
                      <a:pt x="1097" y="86"/>
                    </a:lnTo>
                    <a:lnTo>
                      <a:pt x="1229" y="0"/>
                    </a:lnTo>
                    <a:lnTo>
                      <a:pt x="1324" y="38"/>
                    </a:lnTo>
                    <a:lnTo>
                      <a:pt x="1343" y="67"/>
                    </a:lnTo>
                    <a:lnTo>
                      <a:pt x="1371" y="163"/>
                    </a:lnTo>
                    <a:lnTo>
                      <a:pt x="1419" y="221"/>
                    </a:lnTo>
                    <a:lnTo>
                      <a:pt x="1381" y="298"/>
                    </a:lnTo>
                    <a:lnTo>
                      <a:pt x="1257" y="298"/>
                    </a:lnTo>
                    <a:lnTo>
                      <a:pt x="1229" y="394"/>
                    </a:lnTo>
                    <a:lnTo>
                      <a:pt x="1181" y="394"/>
                    </a:lnTo>
                    <a:lnTo>
                      <a:pt x="1181" y="413"/>
                    </a:lnTo>
                    <a:lnTo>
                      <a:pt x="1154" y="413"/>
                    </a:lnTo>
                    <a:lnTo>
                      <a:pt x="1154" y="548"/>
                    </a:lnTo>
                    <a:lnTo>
                      <a:pt x="1135" y="548"/>
                    </a:lnTo>
                    <a:lnTo>
                      <a:pt x="1097" y="644"/>
                    </a:lnTo>
                    <a:lnTo>
                      <a:pt x="1068" y="663"/>
                    </a:lnTo>
                    <a:lnTo>
                      <a:pt x="1040" y="825"/>
                    </a:lnTo>
                    <a:lnTo>
                      <a:pt x="1011" y="825"/>
                    </a:lnTo>
                    <a:lnTo>
                      <a:pt x="946" y="825"/>
                    </a:lnTo>
                    <a:lnTo>
                      <a:pt x="917" y="892"/>
                    </a:lnTo>
                    <a:lnTo>
                      <a:pt x="832" y="931"/>
                    </a:lnTo>
                    <a:lnTo>
                      <a:pt x="832" y="950"/>
                    </a:lnTo>
                    <a:lnTo>
                      <a:pt x="822" y="950"/>
                    </a:lnTo>
                    <a:lnTo>
                      <a:pt x="822" y="1094"/>
                    </a:lnTo>
                    <a:lnTo>
                      <a:pt x="463" y="1094"/>
                    </a:lnTo>
                    <a:lnTo>
                      <a:pt x="463" y="1142"/>
                    </a:lnTo>
                    <a:lnTo>
                      <a:pt x="406" y="1171"/>
                    </a:lnTo>
                    <a:lnTo>
                      <a:pt x="406" y="1209"/>
                    </a:lnTo>
                    <a:lnTo>
                      <a:pt x="397" y="1209"/>
                    </a:lnTo>
                    <a:lnTo>
                      <a:pt x="397" y="1228"/>
                    </a:lnTo>
                    <a:lnTo>
                      <a:pt x="321" y="1277"/>
                    </a:lnTo>
                    <a:lnTo>
                      <a:pt x="321" y="1411"/>
                    </a:lnTo>
                    <a:lnTo>
                      <a:pt x="254" y="1411"/>
                    </a:lnTo>
                    <a:lnTo>
                      <a:pt x="227" y="1373"/>
                    </a:lnTo>
                    <a:lnTo>
                      <a:pt x="236" y="1228"/>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16" name="Group 152"/>
              <p:cNvGrpSpPr>
                <a:grpSpLocks/>
              </p:cNvGrpSpPr>
              <p:nvPr/>
            </p:nvGrpSpPr>
            <p:grpSpPr bwMode="auto">
              <a:xfrm>
                <a:off x="3771" y="1731"/>
                <a:ext cx="709" cy="705"/>
                <a:chOff x="3771" y="1731"/>
                <a:chExt cx="709" cy="705"/>
              </a:xfrm>
              <a:grpFill/>
            </p:grpSpPr>
            <p:sp>
              <p:nvSpPr>
                <p:cNvPr id="3225" name="Freeform 153"/>
                <p:cNvSpPr>
                  <a:spLocks/>
                </p:cNvSpPr>
                <p:nvPr/>
              </p:nvSpPr>
              <p:spPr bwMode="auto">
                <a:xfrm>
                  <a:off x="3771" y="1731"/>
                  <a:ext cx="709" cy="705"/>
                </a:xfrm>
                <a:custGeom>
                  <a:avLst/>
                  <a:gdLst/>
                  <a:ahLst/>
                  <a:cxnLst>
                    <a:cxn ang="0">
                      <a:pos x="189" y="1209"/>
                    </a:cxn>
                    <a:cxn ang="0">
                      <a:pos x="19" y="1171"/>
                    </a:cxn>
                    <a:cxn ang="0">
                      <a:pos x="0" y="979"/>
                    </a:cxn>
                    <a:cxn ang="0">
                      <a:pos x="75" y="796"/>
                    </a:cxn>
                    <a:cxn ang="0">
                      <a:pos x="94" y="663"/>
                    </a:cxn>
                    <a:cxn ang="0">
                      <a:pos x="189" y="596"/>
                    </a:cxn>
                    <a:cxn ang="0">
                      <a:pos x="330" y="567"/>
                    </a:cxn>
                    <a:cxn ang="0">
                      <a:pos x="406" y="451"/>
                    </a:cxn>
                    <a:cxn ang="0">
                      <a:pos x="473" y="346"/>
                    </a:cxn>
                    <a:cxn ang="0">
                      <a:pos x="444" y="269"/>
                    </a:cxn>
                    <a:cxn ang="0">
                      <a:pos x="444" y="163"/>
                    </a:cxn>
                    <a:cxn ang="0">
                      <a:pos x="567" y="115"/>
                    </a:cxn>
                    <a:cxn ang="0">
                      <a:pos x="633" y="115"/>
                    </a:cxn>
                    <a:cxn ang="0">
                      <a:pos x="681" y="134"/>
                    </a:cxn>
                    <a:cxn ang="0">
                      <a:pos x="727" y="250"/>
                    </a:cxn>
                    <a:cxn ang="0">
                      <a:pos x="917" y="134"/>
                    </a:cxn>
                    <a:cxn ang="0">
                      <a:pos x="1011" y="183"/>
                    </a:cxn>
                    <a:cxn ang="0">
                      <a:pos x="1059" y="67"/>
                    </a:cxn>
                    <a:cxn ang="0">
                      <a:pos x="1229" y="0"/>
                    </a:cxn>
                    <a:cxn ang="0">
                      <a:pos x="1343" y="67"/>
                    </a:cxn>
                    <a:cxn ang="0">
                      <a:pos x="1419" y="221"/>
                    </a:cxn>
                    <a:cxn ang="0">
                      <a:pos x="1257" y="298"/>
                    </a:cxn>
                    <a:cxn ang="0">
                      <a:pos x="1181" y="394"/>
                    </a:cxn>
                    <a:cxn ang="0">
                      <a:pos x="1154" y="413"/>
                    </a:cxn>
                    <a:cxn ang="0">
                      <a:pos x="1135" y="548"/>
                    </a:cxn>
                    <a:cxn ang="0">
                      <a:pos x="1068" y="663"/>
                    </a:cxn>
                    <a:cxn ang="0">
                      <a:pos x="1011" y="825"/>
                    </a:cxn>
                    <a:cxn ang="0">
                      <a:pos x="917" y="892"/>
                    </a:cxn>
                    <a:cxn ang="0">
                      <a:pos x="832" y="950"/>
                    </a:cxn>
                    <a:cxn ang="0">
                      <a:pos x="822" y="1094"/>
                    </a:cxn>
                    <a:cxn ang="0">
                      <a:pos x="463" y="1142"/>
                    </a:cxn>
                    <a:cxn ang="0">
                      <a:pos x="406" y="1209"/>
                    </a:cxn>
                    <a:cxn ang="0">
                      <a:pos x="397" y="1228"/>
                    </a:cxn>
                    <a:cxn ang="0">
                      <a:pos x="321" y="1411"/>
                    </a:cxn>
                    <a:cxn ang="0">
                      <a:pos x="227" y="1373"/>
                    </a:cxn>
                  </a:cxnLst>
                  <a:rect l="0" t="0" r="r" b="b"/>
                  <a:pathLst>
                    <a:path w="1419" h="1411">
                      <a:moveTo>
                        <a:pt x="236" y="1228"/>
                      </a:moveTo>
                      <a:lnTo>
                        <a:pt x="189" y="1209"/>
                      </a:lnTo>
                      <a:lnTo>
                        <a:pt x="65" y="1180"/>
                      </a:lnTo>
                      <a:lnTo>
                        <a:pt x="19" y="1171"/>
                      </a:lnTo>
                      <a:lnTo>
                        <a:pt x="0" y="1075"/>
                      </a:lnTo>
                      <a:lnTo>
                        <a:pt x="0" y="979"/>
                      </a:lnTo>
                      <a:lnTo>
                        <a:pt x="75" y="873"/>
                      </a:lnTo>
                      <a:lnTo>
                        <a:pt x="75" y="796"/>
                      </a:lnTo>
                      <a:lnTo>
                        <a:pt x="132" y="729"/>
                      </a:lnTo>
                      <a:lnTo>
                        <a:pt x="94" y="663"/>
                      </a:lnTo>
                      <a:lnTo>
                        <a:pt x="113" y="644"/>
                      </a:lnTo>
                      <a:lnTo>
                        <a:pt x="189" y="596"/>
                      </a:lnTo>
                      <a:lnTo>
                        <a:pt x="236" y="596"/>
                      </a:lnTo>
                      <a:lnTo>
                        <a:pt x="330" y="567"/>
                      </a:lnTo>
                      <a:lnTo>
                        <a:pt x="359" y="471"/>
                      </a:lnTo>
                      <a:lnTo>
                        <a:pt x="406" y="451"/>
                      </a:lnTo>
                      <a:lnTo>
                        <a:pt x="406" y="394"/>
                      </a:lnTo>
                      <a:lnTo>
                        <a:pt x="473" y="346"/>
                      </a:lnTo>
                      <a:lnTo>
                        <a:pt x="473" y="298"/>
                      </a:lnTo>
                      <a:lnTo>
                        <a:pt x="444" y="269"/>
                      </a:lnTo>
                      <a:lnTo>
                        <a:pt x="473" y="221"/>
                      </a:lnTo>
                      <a:lnTo>
                        <a:pt x="444" y="163"/>
                      </a:lnTo>
                      <a:lnTo>
                        <a:pt x="519" y="115"/>
                      </a:lnTo>
                      <a:lnTo>
                        <a:pt x="567" y="115"/>
                      </a:lnTo>
                      <a:lnTo>
                        <a:pt x="567" y="86"/>
                      </a:lnTo>
                      <a:lnTo>
                        <a:pt x="633" y="115"/>
                      </a:lnTo>
                      <a:lnTo>
                        <a:pt x="662" y="86"/>
                      </a:lnTo>
                      <a:lnTo>
                        <a:pt x="681" y="134"/>
                      </a:lnTo>
                      <a:lnTo>
                        <a:pt x="652" y="202"/>
                      </a:lnTo>
                      <a:lnTo>
                        <a:pt x="727" y="250"/>
                      </a:lnTo>
                      <a:lnTo>
                        <a:pt x="851" y="115"/>
                      </a:lnTo>
                      <a:lnTo>
                        <a:pt x="917" y="134"/>
                      </a:lnTo>
                      <a:lnTo>
                        <a:pt x="946" y="163"/>
                      </a:lnTo>
                      <a:lnTo>
                        <a:pt x="1011" y="183"/>
                      </a:lnTo>
                      <a:lnTo>
                        <a:pt x="1040" y="86"/>
                      </a:lnTo>
                      <a:lnTo>
                        <a:pt x="1059" y="67"/>
                      </a:lnTo>
                      <a:lnTo>
                        <a:pt x="1097" y="86"/>
                      </a:lnTo>
                      <a:lnTo>
                        <a:pt x="1229" y="0"/>
                      </a:lnTo>
                      <a:lnTo>
                        <a:pt x="1324" y="38"/>
                      </a:lnTo>
                      <a:lnTo>
                        <a:pt x="1343" y="67"/>
                      </a:lnTo>
                      <a:lnTo>
                        <a:pt x="1371" y="163"/>
                      </a:lnTo>
                      <a:lnTo>
                        <a:pt x="1419" y="221"/>
                      </a:lnTo>
                      <a:lnTo>
                        <a:pt x="1381" y="298"/>
                      </a:lnTo>
                      <a:lnTo>
                        <a:pt x="1257" y="298"/>
                      </a:lnTo>
                      <a:lnTo>
                        <a:pt x="1229" y="394"/>
                      </a:lnTo>
                      <a:lnTo>
                        <a:pt x="1181" y="394"/>
                      </a:lnTo>
                      <a:lnTo>
                        <a:pt x="1181" y="413"/>
                      </a:lnTo>
                      <a:lnTo>
                        <a:pt x="1154" y="413"/>
                      </a:lnTo>
                      <a:lnTo>
                        <a:pt x="1154" y="548"/>
                      </a:lnTo>
                      <a:lnTo>
                        <a:pt x="1135" y="548"/>
                      </a:lnTo>
                      <a:lnTo>
                        <a:pt x="1097" y="644"/>
                      </a:lnTo>
                      <a:lnTo>
                        <a:pt x="1068" y="663"/>
                      </a:lnTo>
                      <a:lnTo>
                        <a:pt x="1040" y="825"/>
                      </a:lnTo>
                      <a:lnTo>
                        <a:pt x="1011" y="825"/>
                      </a:lnTo>
                      <a:lnTo>
                        <a:pt x="946" y="825"/>
                      </a:lnTo>
                      <a:lnTo>
                        <a:pt x="917" y="892"/>
                      </a:lnTo>
                      <a:lnTo>
                        <a:pt x="832" y="931"/>
                      </a:lnTo>
                      <a:lnTo>
                        <a:pt x="832" y="950"/>
                      </a:lnTo>
                      <a:lnTo>
                        <a:pt x="822" y="950"/>
                      </a:lnTo>
                      <a:lnTo>
                        <a:pt x="822" y="1094"/>
                      </a:lnTo>
                      <a:lnTo>
                        <a:pt x="463" y="1094"/>
                      </a:lnTo>
                      <a:lnTo>
                        <a:pt x="463" y="1142"/>
                      </a:lnTo>
                      <a:lnTo>
                        <a:pt x="406" y="1171"/>
                      </a:lnTo>
                      <a:lnTo>
                        <a:pt x="406" y="1209"/>
                      </a:lnTo>
                      <a:lnTo>
                        <a:pt x="397" y="1209"/>
                      </a:lnTo>
                      <a:lnTo>
                        <a:pt x="397" y="1228"/>
                      </a:lnTo>
                      <a:lnTo>
                        <a:pt x="321" y="1277"/>
                      </a:lnTo>
                      <a:lnTo>
                        <a:pt x="321" y="1411"/>
                      </a:lnTo>
                      <a:lnTo>
                        <a:pt x="254" y="1411"/>
                      </a:lnTo>
                      <a:lnTo>
                        <a:pt x="227" y="1373"/>
                      </a:lnTo>
                      <a:lnTo>
                        <a:pt x="236" y="1228"/>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226" name="Freeform 154"/>
                <p:cNvSpPr>
                  <a:spLocks/>
                </p:cNvSpPr>
                <p:nvPr/>
              </p:nvSpPr>
              <p:spPr bwMode="auto">
                <a:xfrm>
                  <a:off x="3771" y="1731"/>
                  <a:ext cx="709" cy="705"/>
                </a:xfrm>
                <a:custGeom>
                  <a:avLst/>
                  <a:gdLst/>
                  <a:ahLst/>
                  <a:cxnLst>
                    <a:cxn ang="0">
                      <a:pos x="189" y="1209"/>
                    </a:cxn>
                    <a:cxn ang="0">
                      <a:pos x="19" y="1171"/>
                    </a:cxn>
                    <a:cxn ang="0">
                      <a:pos x="0" y="979"/>
                    </a:cxn>
                    <a:cxn ang="0">
                      <a:pos x="75" y="796"/>
                    </a:cxn>
                    <a:cxn ang="0">
                      <a:pos x="94" y="663"/>
                    </a:cxn>
                    <a:cxn ang="0">
                      <a:pos x="189" y="596"/>
                    </a:cxn>
                    <a:cxn ang="0">
                      <a:pos x="330" y="567"/>
                    </a:cxn>
                    <a:cxn ang="0">
                      <a:pos x="406" y="451"/>
                    </a:cxn>
                    <a:cxn ang="0">
                      <a:pos x="473" y="346"/>
                    </a:cxn>
                    <a:cxn ang="0">
                      <a:pos x="444" y="269"/>
                    </a:cxn>
                    <a:cxn ang="0">
                      <a:pos x="444" y="163"/>
                    </a:cxn>
                    <a:cxn ang="0">
                      <a:pos x="567" y="115"/>
                    </a:cxn>
                    <a:cxn ang="0">
                      <a:pos x="633" y="115"/>
                    </a:cxn>
                    <a:cxn ang="0">
                      <a:pos x="681" y="134"/>
                    </a:cxn>
                    <a:cxn ang="0">
                      <a:pos x="727" y="250"/>
                    </a:cxn>
                    <a:cxn ang="0">
                      <a:pos x="917" y="134"/>
                    </a:cxn>
                    <a:cxn ang="0">
                      <a:pos x="1011" y="183"/>
                    </a:cxn>
                    <a:cxn ang="0">
                      <a:pos x="1059" y="67"/>
                    </a:cxn>
                    <a:cxn ang="0">
                      <a:pos x="1229" y="0"/>
                    </a:cxn>
                    <a:cxn ang="0">
                      <a:pos x="1343" y="67"/>
                    </a:cxn>
                    <a:cxn ang="0">
                      <a:pos x="1419" y="221"/>
                    </a:cxn>
                    <a:cxn ang="0">
                      <a:pos x="1257" y="298"/>
                    </a:cxn>
                    <a:cxn ang="0">
                      <a:pos x="1181" y="394"/>
                    </a:cxn>
                    <a:cxn ang="0">
                      <a:pos x="1154" y="413"/>
                    </a:cxn>
                    <a:cxn ang="0">
                      <a:pos x="1135" y="548"/>
                    </a:cxn>
                    <a:cxn ang="0">
                      <a:pos x="1068" y="663"/>
                    </a:cxn>
                    <a:cxn ang="0">
                      <a:pos x="1011" y="825"/>
                    </a:cxn>
                    <a:cxn ang="0">
                      <a:pos x="917" y="892"/>
                    </a:cxn>
                    <a:cxn ang="0">
                      <a:pos x="832" y="950"/>
                    </a:cxn>
                    <a:cxn ang="0">
                      <a:pos x="822" y="1094"/>
                    </a:cxn>
                    <a:cxn ang="0">
                      <a:pos x="463" y="1142"/>
                    </a:cxn>
                    <a:cxn ang="0">
                      <a:pos x="406" y="1209"/>
                    </a:cxn>
                    <a:cxn ang="0">
                      <a:pos x="397" y="1228"/>
                    </a:cxn>
                    <a:cxn ang="0">
                      <a:pos x="321" y="1411"/>
                    </a:cxn>
                    <a:cxn ang="0">
                      <a:pos x="227" y="1373"/>
                    </a:cxn>
                  </a:cxnLst>
                  <a:rect l="0" t="0" r="r" b="b"/>
                  <a:pathLst>
                    <a:path w="1419" h="1411">
                      <a:moveTo>
                        <a:pt x="236" y="1228"/>
                      </a:moveTo>
                      <a:lnTo>
                        <a:pt x="189" y="1209"/>
                      </a:lnTo>
                      <a:lnTo>
                        <a:pt x="65" y="1180"/>
                      </a:lnTo>
                      <a:lnTo>
                        <a:pt x="19" y="1171"/>
                      </a:lnTo>
                      <a:lnTo>
                        <a:pt x="0" y="1075"/>
                      </a:lnTo>
                      <a:lnTo>
                        <a:pt x="0" y="979"/>
                      </a:lnTo>
                      <a:lnTo>
                        <a:pt x="75" y="873"/>
                      </a:lnTo>
                      <a:lnTo>
                        <a:pt x="75" y="796"/>
                      </a:lnTo>
                      <a:lnTo>
                        <a:pt x="132" y="729"/>
                      </a:lnTo>
                      <a:lnTo>
                        <a:pt x="94" y="663"/>
                      </a:lnTo>
                      <a:lnTo>
                        <a:pt x="113" y="644"/>
                      </a:lnTo>
                      <a:lnTo>
                        <a:pt x="189" y="596"/>
                      </a:lnTo>
                      <a:lnTo>
                        <a:pt x="236" y="596"/>
                      </a:lnTo>
                      <a:lnTo>
                        <a:pt x="330" y="567"/>
                      </a:lnTo>
                      <a:lnTo>
                        <a:pt x="359" y="471"/>
                      </a:lnTo>
                      <a:lnTo>
                        <a:pt x="406" y="451"/>
                      </a:lnTo>
                      <a:lnTo>
                        <a:pt x="406" y="394"/>
                      </a:lnTo>
                      <a:lnTo>
                        <a:pt x="473" y="346"/>
                      </a:lnTo>
                      <a:lnTo>
                        <a:pt x="473" y="298"/>
                      </a:lnTo>
                      <a:lnTo>
                        <a:pt x="444" y="269"/>
                      </a:lnTo>
                      <a:lnTo>
                        <a:pt x="473" y="221"/>
                      </a:lnTo>
                      <a:lnTo>
                        <a:pt x="444" y="163"/>
                      </a:lnTo>
                      <a:lnTo>
                        <a:pt x="519" y="115"/>
                      </a:lnTo>
                      <a:lnTo>
                        <a:pt x="567" y="115"/>
                      </a:lnTo>
                      <a:lnTo>
                        <a:pt x="567" y="86"/>
                      </a:lnTo>
                      <a:lnTo>
                        <a:pt x="633" y="115"/>
                      </a:lnTo>
                      <a:lnTo>
                        <a:pt x="662" y="86"/>
                      </a:lnTo>
                      <a:lnTo>
                        <a:pt x="681" y="134"/>
                      </a:lnTo>
                      <a:lnTo>
                        <a:pt x="652" y="202"/>
                      </a:lnTo>
                      <a:lnTo>
                        <a:pt x="727" y="250"/>
                      </a:lnTo>
                      <a:lnTo>
                        <a:pt x="851" y="115"/>
                      </a:lnTo>
                      <a:lnTo>
                        <a:pt x="917" y="134"/>
                      </a:lnTo>
                      <a:lnTo>
                        <a:pt x="946" y="163"/>
                      </a:lnTo>
                      <a:lnTo>
                        <a:pt x="1011" y="183"/>
                      </a:lnTo>
                      <a:lnTo>
                        <a:pt x="1040" y="86"/>
                      </a:lnTo>
                      <a:lnTo>
                        <a:pt x="1059" y="67"/>
                      </a:lnTo>
                      <a:lnTo>
                        <a:pt x="1097" y="86"/>
                      </a:lnTo>
                      <a:lnTo>
                        <a:pt x="1229" y="0"/>
                      </a:lnTo>
                      <a:lnTo>
                        <a:pt x="1324" y="38"/>
                      </a:lnTo>
                      <a:lnTo>
                        <a:pt x="1343" y="67"/>
                      </a:lnTo>
                      <a:lnTo>
                        <a:pt x="1371" y="163"/>
                      </a:lnTo>
                      <a:lnTo>
                        <a:pt x="1419" y="221"/>
                      </a:lnTo>
                      <a:lnTo>
                        <a:pt x="1381" y="298"/>
                      </a:lnTo>
                      <a:lnTo>
                        <a:pt x="1257" y="298"/>
                      </a:lnTo>
                      <a:lnTo>
                        <a:pt x="1229" y="394"/>
                      </a:lnTo>
                      <a:lnTo>
                        <a:pt x="1181" y="394"/>
                      </a:lnTo>
                      <a:lnTo>
                        <a:pt x="1181" y="413"/>
                      </a:lnTo>
                      <a:lnTo>
                        <a:pt x="1154" y="413"/>
                      </a:lnTo>
                      <a:lnTo>
                        <a:pt x="1154" y="548"/>
                      </a:lnTo>
                      <a:lnTo>
                        <a:pt x="1135" y="548"/>
                      </a:lnTo>
                      <a:lnTo>
                        <a:pt x="1097" y="644"/>
                      </a:lnTo>
                      <a:lnTo>
                        <a:pt x="1068" y="663"/>
                      </a:lnTo>
                      <a:lnTo>
                        <a:pt x="1040" y="825"/>
                      </a:lnTo>
                      <a:lnTo>
                        <a:pt x="1011" y="825"/>
                      </a:lnTo>
                      <a:lnTo>
                        <a:pt x="946" y="825"/>
                      </a:lnTo>
                      <a:lnTo>
                        <a:pt x="917" y="892"/>
                      </a:lnTo>
                      <a:lnTo>
                        <a:pt x="832" y="931"/>
                      </a:lnTo>
                      <a:lnTo>
                        <a:pt x="832" y="950"/>
                      </a:lnTo>
                      <a:lnTo>
                        <a:pt x="822" y="950"/>
                      </a:lnTo>
                      <a:lnTo>
                        <a:pt x="822" y="1094"/>
                      </a:lnTo>
                      <a:lnTo>
                        <a:pt x="463" y="1094"/>
                      </a:lnTo>
                      <a:lnTo>
                        <a:pt x="463" y="1142"/>
                      </a:lnTo>
                      <a:lnTo>
                        <a:pt x="406" y="1171"/>
                      </a:lnTo>
                      <a:lnTo>
                        <a:pt x="406" y="1209"/>
                      </a:lnTo>
                      <a:lnTo>
                        <a:pt x="397" y="1209"/>
                      </a:lnTo>
                      <a:lnTo>
                        <a:pt x="397" y="1228"/>
                      </a:lnTo>
                      <a:lnTo>
                        <a:pt x="321" y="1277"/>
                      </a:lnTo>
                      <a:lnTo>
                        <a:pt x="321" y="1411"/>
                      </a:lnTo>
                      <a:lnTo>
                        <a:pt x="254" y="1411"/>
                      </a:lnTo>
                      <a:lnTo>
                        <a:pt x="227" y="1373"/>
                      </a:lnTo>
                      <a:lnTo>
                        <a:pt x="236" y="1228"/>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17" name="Group 380"/>
            <p:cNvGrpSpPr>
              <a:grpSpLocks/>
            </p:cNvGrpSpPr>
            <p:nvPr/>
          </p:nvGrpSpPr>
          <p:grpSpPr bwMode="auto">
            <a:xfrm>
              <a:off x="1927224" y="954088"/>
              <a:ext cx="63500" cy="42862"/>
              <a:chOff x="2319" y="1094"/>
              <a:chExt cx="29" cy="19"/>
            </a:xfrm>
            <a:solidFill>
              <a:schemeClr val="accent1">
                <a:lumMod val="20000"/>
                <a:lumOff val="80000"/>
              </a:schemeClr>
            </a:solidFill>
          </p:grpSpPr>
          <p:sp>
            <p:nvSpPr>
              <p:cNvPr id="3453" name="Freeform 381"/>
              <p:cNvSpPr>
                <a:spLocks/>
              </p:cNvSpPr>
              <p:nvPr/>
            </p:nvSpPr>
            <p:spPr bwMode="auto">
              <a:xfrm>
                <a:off x="2319" y="1094"/>
                <a:ext cx="29" cy="19"/>
              </a:xfrm>
              <a:custGeom>
                <a:avLst/>
                <a:gdLst/>
                <a:ahLst/>
                <a:cxnLst>
                  <a:cxn ang="0">
                    <a:pos x="48" y="0"/>
                  </a:cxn>
                  <a:cxn ang="0">
                    <a:pos x="58" y="38"/>
                  </a:cxn>
                  <a:cxn ang="0">
                    <a:pos x="0" y="38"/>
                  </a:cxn>
                  <a:cxn ang="0">
                    <a:pos x="0" y="0"/>
                  </a:cxn>
                  <a:cxn ang="0">
                    <a:pos x="48" y="0"/>
                  </a:cxn>
                </a:cxnLst>
                <a:rect l="0" t="0" r="r" b="b"/>
                <a:pathLst>
                  <a:path w="58" h="38">
                    <a:moveTo>
                      <a:pt x="48" y="0"/>
                    </a:moveTo>
                    <a:lnTo>
                      <a:pt x="58" y="38"/>
                    </a:lnTo>
                    <a:lnTo>
                      <a:pt x="0" y="38"/>
                    </a:lnTo>
                    <a:lnTo>
                      <a:pt x="0" y="0"/>
                    </a:lnTo>
                    <a:lnTo>
                      <a:pt x="48"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54" name="Freeform 382"/>
              <p:cNvSpPr>
                <a:spLocks/>
              </p:cNvSpPr>
              <p:nvPr/>
            </p:nvSpPr>
            <p:spPr bwMode="auto">
              <a:xfrm>
                <a:off x="2319" y="1094"/>
                <a:ext cx="29" cy="19"/>
              </a:xfrm>
              <a:custGeom>
                <a:avLst/>
                <a:gdLst/>
                <a:ahLst/>
                <a:cxnLst>
                  <a:cxn ang="0">
                    <a:pos x="48" y="0"/>
                  </a:cxn>
                  <a:cxn ang="0">
                    <a:pos x="58" y="38"/>
                  </a:cxn>
                  <a:cxn ang="0">
                    <a:pos x="0" y="38"/>
                  </a:cxn>
                  <a:cxn ang="0">
                    <a:pos x="0" y="0"/>
                  </a:cxn>
                  <a:cxn ang="0">
                    <a:pos x="48" y="0"/>
                  </a:cxn>
                </a:cxnLst>
                <a:rect l="0" t="0" r="r" b="b"/>
                <a:pathLst>
                  <a:path w="58" h="38">
                    <a:moveTo>
                      <a:pt x="48" y="0"/>
                    </a:moveTo>
                    <a:lnTo>
                      <a:pt x="58" y="38"/>
                    </a:lnTo>
                    <a:lnTo>
                      <a:pt x="0" y="38"/>
                    </a:lnTo>
                    <a:lnTo>
                      <a:pt x="0" y="0"/>
                    </a:lnTo>
                    <a:lnTo>
                      <a:pt x="48"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3718" name="Group 1026"/>
            <p:cNvGrpSpPr>
              <a:grpSpLocks/>
            </p:cNvGrpSpPr>
            <p:nvPr/>
          </p:nvGrpSpPr>
          <p:grpSpPr bwMode="auto">
            <a:xfrm>
              <a:off x="1801812" y="1360488"/>
              <a:ext cx="704850" cy="582612"/>
              <a:chOff x="1135" y="578"/>
              <a:chExt cx="444" cy="367"/>
            </a:xfrm>
            <a:solidFill>
              <a:schemeClr val="accent1">
                <a:lumMod val="20000"/>
                <a:lumOff val="80000"/>
              </a:schemeClr>
            </a:solidFill>
          </p:grpSpPr>
          <p:grpSp>
            <p:nvGrpSpPr>
              <p:cNvPr id="3719" name="Group 341"/>
              <p:cNvGrpSpPr>
                <a:grpSpLocks/>
              </p:cNvGrpSpPr>
              <p:nvPr/>
            </p:nvGrpSpPr>
            <p:grpSpPr bwMode="auto">
              <a:xfrm>
                <a:off x="1312" y="769"/>
                <a:ext cx="117" cy="176"/>
                <a:chOff x="2390" y="1410"/>
                <a:chExt cx="85" cy="124"/>
              </a:xfrm>
              <a:grpFill/>
            </p:grpSpPr>
            <p:sp>
              <p:nvSpPr>
                <p:cNvPr id="3414" name="Freeform 342"/>
                <p:cNvSpPr>
                  <a:spLocks/>
                </p:cNvSpPr>
                <p:nvPr/>
              </p:nvSpPr>
              <p:spPr bwMode="auto">
                <a:xfrm>
                  <a:off x="2390" y="1410"/>
                  <a:ext cx="85" cy="124"/>
                </a:xfrm>
                <a:custGeom>
                  <a:avLst/>
                  <a:gdLst/>
                  <a:ahLst/>
                  <a:cxnLst>
                    <a:cxn ang="0">
                      <a:pos x="94" y="211"/>
                    </a:cxn>
                    <a:cxn ang="0">
                      <a:pos x="9" y="182"/>
                    </a:cxn>
                    <a:cxn ang="0">
                      <a:pos x="0" y="163"/>
                    </a:cxn>
                    <a:cxn ang="0">
                      <a:pos x="27" y="96"/>
                    </a:cxn>
                    <a:cxn ang="0">
                      <a:pos x="27" y="48"/>
                    </a:cxn>
                    <a:cxn ang="0">
                      <a:pos x="65" y="48"/>
                    </a:cxn>
                    <a:cxn ang="0">
                      <a:pos x="65" y="0"/>
                    </a:cxn>
                    <a:cxn ang="0">
                      <a:pos x="94" y="77"/>
                    </a:cxn>
                    <a:cxn ang="0">
                      <a:pos x="94" y="124"/>
                    </a:cxn>
                    <a:cxn ang="0">
                      <a:pos x="103" y="182"/>
                    </a:cxn>
                    <a:cxn ang="0">
                      <a:pos x="122" y="211"/>
                    </a:cxn>
                    <a:cxn ang="0">
                      <a:pos x="160" y="163"/>
                    </a:cxn>
                    <a:cxn ang="0">
                      <a:pos x="170" y="211"/>
                    </a:cxn>
                    <a:cxn ang="0">
                      <a:pos x="160" y="230"/>
                    </a:cxn>
                    <a:cxn ang="0">
                      <a:pos x="141" y="230"/>
                    </a:cxn>
                    <a:cxn ang="0">
                      <a:pos x="94" y="249"/>
                    </a:cxn>
                    <a:cxn ang="0">
                      <a:pos x="75" y="230"/>
                    </a:cxn>
                    <a:cxn ang="0">
                      <a:pos x="94" y="211"/>
                    </a:cxn>
                  </a:cxnLst>
                  <a:rect l="0" t="0" r="r" b="b"/>
                  <a:pathLst>
                    <a:path w="170" h="249">
                      <a:moveTo>
                        <a:pt x="94" y="211"/>
                      </a:moveTo>
                      <a:lnTo>
                        <a:pt x="9" y="182"/>
                      </a:lnTo>
                      <a:lnTo>
                        <a:pt x="0" y="163"/>
                      </a:lnTo>
                      <a:lnTo>
                        <a:pt x="27" y="96"/>
                      </a:lnTo>
                      <a:lnTo>
                        <a:pt x="27" y="48"/>
                      </a:lnTo>
                      <a:lnTo>
                        <a:pt x="65" y="48"/>
                      </a:lnTo>
                      <a:lnTo>
                        <a:pt x="65" y="0"/>
                      </a:lnTo>
                      <a:lnTo>
                        <a:pt x="94" y="77"/>
                      </a:lnTo>
                      <a:lnTo>
                        <a:pt x="94" y="124"/>
                      </a:lnTo>
                      <a:lnTo>
                        <a:pt x="103" y="182"/>
                      </a:lnTo>
                      <a:lnTo>
                        <a:pt x="122" y="211"/>
                      </a:lnTo>
                      <a:lnTo>
                        <a:pt x="160" y="163"/>
                      </a:lnTo>
                      <a:lnTo>
                        <a:pt x="170" y="211"/>
                      </a:lnTo>
                      <a:lnTo>
                        <a:pt x="160" y="230"/>
                      </a:lnTo>
                      <a:lnTo>
                        <a:pt x="141" y="230"/>
                      </a:lnTo>
                      <a:lnTo>
                        <a:pt x="94" y="249"/>
                      </a:lnTo>
                      <a:lnTo>
                        <a:pt x="75" y="230"/>
                      </a:lnTo>
                      <a:lnTo>
                        <a:pt x="94" y="211"/>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20" name="Group 343"/>
                <p:cNvGrpSpPr>
                  <a:grpSpLocks/>
                </p:cNvGrpSpPr>
                <p:nvPr/>
              </p:nvGrpSpPr>
              <p:grpSpPr bwMode="auto">
                <a:xfrm>
                  <a:off x="2390" y="1410"/>
                  <a:ext cx="85" cy="124"/>
                  <a:chOff x="2390" y="1410"/>
                  <a:chExt cx="85" cy="124"/>
                </a:xfrm>
                <a:grpFill/>
              </p:grpSpPr>
              <p:sp>
                <p:nvSpPr>
                  <p:cNvPr id="3416" name="Freeform 344"/>
                  <p:cNvSpPr>
                    <a:spLocks/>
                  </p:cNvSpPr>
                  <p:nvPr/>
                </p:nvSpPr>
                <p:spPr bwMode="auto">
                  <a:xfrm>
                    <a:off x="2390" y="1410"/>
                    <a:ext cx="85" cy="124"/>
                  </a:xfrm>
                  <a:custGeom>
                    <a:avLst/>
                    <a:gdLst/>
                    <a:ahLst/>
                    <a:cxnLst>
                      <a:cxn ang="0">
                        <a:pos x="94" y="211"/>
                      </a:cxn>
                      <a:cxn ang="0">
                        <a:pos x="9" y="182"/>
                      </a:cxn>
                      <a:cxn ang="0">
                        <a:pos x="0" y="163"/>
                      </a:cxn>
                      <a:cxn ang="0">
                        <a:pos x="27" y="96"/>
                      </a:cxn>
                      <a:cxn ang="0">
                        <a:pos x="27" y="48"/>
                      </a:cxn>
                      <a:cxn ang="0">
                        <a:pos x="65" y="48"/>
                      </a:cxn>
                      <a:cxn ang="0">
                        <a:pos x="65" y="0"/>
                      </a:cxn>
                      <a:cxn ang="0">
                        <a:pos x="94" y="77"/>
                      </a:cxn>
                      <a:cxn ang="0">
                        <a:pos x="94" y="124"/>
                      </a:cxn>
                      <a:cxn ang="0">
                        <a:pos x="103" y="182"/>
                      </a:cxn>
                      <a:cxn ang="0">
                        <a:pos x="122" y="211"/>
                      </a:cxn>
                      <a:cxn ang="0">
                        <a:pos x="160" y="163"/>
                      </a:cxn>
                      <a:cxn ang="0">
                        <a:pos x="170" y="211"/>
                      </a:cxn>
                      <a:cxn ang="0">
                        <a:pos x="160" y="230"/>
                      </a:cxn>
                      <a:cxn ang="0">
                        <a:pos x="141" y="230"/>
                      </a:cxn>
                      <a:cxn ang="0">
                        <a:pos x="94" y="249"/>
                      </a:cxn>
                      <a:cxn ang="0">
                        <a:pos x="75" y="230"/>
                      </a:cxn>
                      <a:cxn ang="0">
                        <a:pos x="94" y="211"/>
                      </a:cxn>
                    </a:cxnLst>
                    <a:rect l="0" t="0" r="r" b="b"/>
                    <a:pathLst>
                      <a:path w="170" h="249">
                        <a:moveTo>
                          <a:pt x="94" y="211"/>
                        </a:moveTo>
                        <a:lnTo>
                          <a:pt x="9" y="182"/>
                        </a:lnTo>
                        <a:lnTo>
                          <a:pt x="0" y="163"/>
                        </a:lnTo>
                        <a:lnTo>
                          <a:pt x="27" y="96"/>
                        </a:lnTo>
                        <a:lnTo>
                          <a:pt x="27" y="48"/>
                        </a:lnTo>
                        <a:lnTo>
                          <a:pt x="65" y="48"/>
                        </a:lnTo>
                        <a:lnTo>
                          <a:pt x="65" y="0"/>
                        </a:lnTo>
                        <a:lnTo>
                          <a:pt x="94" y="77"/>
                        </a:lnTo>
                        <a:lnTo>
                          <a:pt x="94" y="124"/>
                        </a:lnTo>
                        <a:lnTo>
                          <a:pt x="103" y="182"/>
                        </a:lnTo>
                        <a:lnTo>
                          <a:pt x="122" y="211"/>
                        </a:lnTo>
                        <a:lnTo>
                          <a:pt x="160" y="163"/>
                        </a:lnTo>
                        <a:lnTo>
                          <a:pt x="170" y="211"/>
                        </a:lnTo>
                        <a:lnTo>
                          <a:pt x="160" y="230"/>
                        </a:lnTo>
                        <a:lnTo>
                          <a:pt x="141" y="230"/>
                        </a:lnTo>
                        <a:lnTo>
                          <a:pt x="94" y="249"/>
                        </a:lnTo>
                        <a:lnTo>
                          <a:pt x="75" y="230"/>
                        </a:lnTo>
                        <a:lnTo>
                          <a:pt x="94" y="211"/>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17" name="Freeform 345"/>
                  <p:cNvSpPr>
                    <a:spLocks/>
                  </p:cNvSpPr>
                  <p:nvPr/>
                </p:nvSpPr>
                <p:spPr bwMode="auto">
                  <a:xfrm>
                    <a:off x="2390" y="1410"/>
                    <a:ext cx="85" cy="124"/>
                  </a:xfrm>
                  <a:custGeom>
                    <a:avLst/>
                    <a:gdLst/>
                    <a:ahLst/>
                    <a:cxnLst>
                      <a:cxn ang="0">
                        <a:pos x="94" y="211"/>
                      </a:cxn>
                      <a:cxn ang="0">
                        <a:pos x="9" y="182"/>
                      </a:cxn>
                      <a:cxn ang="0">
                        <a:pos x="0" y="163"/>
                      </a:cxn>
                      <a:cxn ang="0">
                        <a:pos x="27" y="96"/>
                      </a:cxn>
                      <a:cxn ang="0">
                        <a:pos x="27" y="48"/>
                      </a:cxn>
                      <a:cxn ang="0">
                        <a:pos x="65" y="48"/>
                      </a:cxn>
                      <a:cxn ang="0">
                        <a:pos x="65" y="0"/>
                      </a:cxn>
                      <a:cxn ang="0">
                        <a:pos x="94" y="77"/>
                      </a:cxn>
                      <a:cxn ang="0">
                        <a:pos x="94" y="124"/>
                      </a:cxn>
                      <a:cxn ang="0">
                        <a:pos x="103" y="182"/>
                      </a:cxn>
                      <a:cxn ang="0">
                        <a:pos x="122" y="211"/>
                      </a:cxn>
                      <a:cxn ang="0">
                        <a:pos x="160" y="163"/>
                      </a:cxn>
                      <a:cxn ang="0">
                        <a:pos x="170" y="211"/>
                      </a:cxn>
                      <a:cxn ang="0">
                        <a:pos x="160" y="230"/>
                      </a:cxn>
                      <a:cxn ang="0">
                        <a:pos x="141" y="230"/>
                      </a:cxn>
                      <a:cxn ang="0">
                        <a:pos x="94" y="249"/>
                      </a:cxn>
                      <a:cxn ang="0">
                        <a:pos x="75" y="230"/>
                      </a:cxn>
                      <a:cxn ang="0">
                        <a:pos x="94" y="211"/>
                      </a:cxn>
                    </a:cxnLst>
                    <a:rect l="0" t="0" r="r" b="b"/>
                    <a:pathLst>
                      <a:path w="170" h="249">
                        <a:moveTo>
                          <a:pt x="94" y="211"/>
                        </a:moveTo>
                        <a:lnTo>
                          <a:pt x="9" y="182"/>
                        </a:lnTo>
                        <a:lnTo>
                          <a:pt x="0" y="163"/>
                        </a:lnTo>
                        <a:lnTo>
                          <a:pt x="27" y="96"/>
                        </a:lnTo>
                        <a:lnTo>
                          <a:pt x="27" y="48"/>
                        </a:lnTo>
                        <a:lnTo>
                          <a:pt x="65" y="48"/>
                        </a:lnTo>
                        <a:lnTo>
                          <a:pt x="65" y="0"/>
                        </a:lnTo>
                        <a:lnTo>
                          <a:pt x="94" y="77"/>
                        </a:lnTo>
                        <a:lnTo>
                          <a:pt x="94" y="124"/>
                        </a:lnTo>
                        <a:lnTo>
                          <a:pt x="103" y="182"/>
                        </a:lnTo>
                        <a:lnTo>
                          <a:pt x="122" y="211"/>
                        </a:lnTo>
                        <a:lnTo>
                          <a:pt x="160" y="163"/>
                        </a:lnTo>
                        <a:lnTo>
                          <a:pt x="170" y="211"/>
                        </a:lnTo>
                        <a:lnTo>
                          <a:pt x="160" y="230"/>
                        </a:lnTo>
                        <a:lnTo>
                          <a:pt x="141" y="230"/>
                        </a:lnTo>
                        <a:lnTo>
                          <a:pt x="94" y="249"/>
                        </a:lnTo>
                        <a:lnTo>
                          <a:pt x="75" y="230"/>
                        </a:lnTo>
                        <a:lnTo>
                          <a:pt x="94" y="211"/>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21" name="Group 1025"/>
              <p:cNvGrpSpPr>
                <a:grpSpLocks/>
              </p:cNvGrpSpPr>
              <p:nvPr/>
            </p:nvGrpSpPr>
            <p:grpSpPr bwMode="auto">
              <a:xfrm>
                <a:off x="1135" y="578"/>
                <a:ext cx="444" cy="340"/>
                <a:chOff x="1135" y="578"/>
                <a:chExt cx="444" cy="340"/>
              </a:xfrm>
              <a:grpFill/>
            </p:grpSpPr>
            <p:grpSp>
              <p:nvGrpSpPr>
                <p:cNvPr id="3722" name="Group 351"/>
                <p:cNvGrpSpPr>
                  <a:grpSpLocks/>
                </p:cNvGrpSpPr>
                <p:nvPr/>
              </p:nvGrpSpPr>
              <p:grpSpPr bwMode="auto">
                <a:xfrm>
                  <a:off x="1397" y="769"/>
                  <a:ext cx="51" cy="54"/>
                  <a:chOff x="2452" y="1410"/>
                  <a:chExt cx="37" cy="38"/>
                </a:xfrm>
                <a:grpFill/>
              </p:grpSpPr>
              <p:sp>
                <p:nvSpPr>
                  <p:cNvPr id="3424" name="Freeform 352"/>
                  <p:cNvSpPr>
                    <a:spLocks/>
                  </p:cNvSpPr>
                  <p:nvPr/>
                </p:nvSpPr>
                <p:spPr bwMode="auto">
                  <a:xfrm>
                    <a:off x="2452" y="1410"/>
                    <a:ext cx="37" cy="38"/>
                  </a:xfrm>
                  <a:custGeom>
                    <a:avLst/>
                    <a:gdLst/>
                    <a:ahLst/>
                    <a:cxnLst>
                      <a:cxn ang="0">
                        <a:pos x="38" y="0"/>
                      </a:cxn>
                      <a:cxn ang="0">
                        <a:pos x="76" y="29"/>
                      </a:cxn>
                      <a:cxn ang="0">
                        <a:pos x="38" y="77"/>
                      </a:cxn>
                      <a:cxn ang="0">
                        <a:pos x="0" y="29"/>
                      </a:cxn>
                      <a:cxn ang="0">
                        <a:pos x="38" y="0"/>
                      </a:cxn>
                    </a:cxnLst>
                    <a:rect l="0" t="0" r="r" b="b"/>
                    <a:pathLst>
                      <a:path w="76" h="77">
                        <a:moveTo>
                          <a:pt x="38" y="0"/>
                        </a:moveTo>
                        <a:lnTo>
                          <a:pt x="76" y="29"/>
                        </a:lnTo>
                        <a:lnTo>
                          <a:pt x="38" y="77"/>
                        </a:lnTo>
                        <a:lnTo>
                          <a:pt x="0" y="29"/>
                        </a:lnTo>
                        <a:lnTo>
                          <a:pt x="38"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25" name="Freeform 353"/>
                  <p:cNvSpPr>
                    <a:spLocks/>
                  </p:cNvSpPr>
                  <p:nvPr/>
                </p:nvSpPr>
                <p:spPr bwMode="auto">
                  <a:xfrm>
                    <a:off x="2452" y="1410"/>
                    <a:ext cx="37" cy="38"/>
                  </a:xfrm>
                  <a:custGeom>
                    <a:avLst/>
                    <a:gdLst/>
                    <a:ahLst/>
                    <a:cxnLst>
                      <a:cxn ang="0">
                        <a:pos x="38" y="0"/>
                      </a:cxn>
                      <a:cxn ang="0">
                        <a:pos x="76" y="29"/>
                      </a:cxn>
                      <a:cxn ang="0">
                        <a:pos x="38" y="77"/>
                      </a:cxn>
                      <a:cxn ang="0">
                        <a:pos x="0" y="29"/>
                      </a:cxn>
                      <a:cxn ang="0">
                        <a:pos x="38" y="0"/>
                      </a:cxn>
                    </a:cxnLst>
                    <a:rect l="0" t="0" r="r" b="b"/>
                    <a:pathLst>
                      <a:path w="76" h="77">
                        <a:moveTo>
                          <a:pt x="38" y="0"/>
                        </a:moveTo>
                        <a:lnTo>
                          <a:pt x="76" y="29"/>
                        </a:lnTo>
                        <a:lnTo>
                          <a:pt x="38" y="77"/>
                        </a:lnTo>
                        <a:lnTo>
                          <a:pt x="0" y="29"/>
                        </a:lnTo>
                        <a:lnTo>
                          <a:pt x="38"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3723" name="Group 375"/>
                <p:cNvGrpSpPr>
                  <a:grpSpLocks/>
                </p:cNvGrpSpPr>
                <p:nvPr/>
              </p:nvGrpSpPr>
              <p:grpSpPr bwMode="auto">
                <a:xfrm>
                  <a:off x="1481" y="578"/>
                  <a:ext cx="86" cy="123"/>
                  <a:chOff x="2513" y="1275"/>
                  <a:chExt cx="62" cy="87"/>
                </a:xfrm>
                <a:grpFill/>
              </p:grpSpPr>
              <p:sp>
                <p:nvSpPr>
                  <p:cNvPr id="3448" name="Freeform 376"/>
                  <p:cNvSpPr>
                    <a:spLocks/>
                  </p:cNvSpPr>
                  <p:nvPr/>
                </p:nvSpPr>
                <p:spPr bwMode="auto">
                  <a:xfrm>
                    <a:off x="2513" y="1275"/>
                    <a:ext cx="62" cy="87"/>
                  </a:xfrm>
                  <a:custGeom>
                    <a:avLst/>
                    <a:gdLst/>
                    <a:ahLst/>
                    <a:cxnLst>
                      <a:cxn ang="0">
                        <a:pos x="28" y="67"/>
                      </a:cxn>
                      <a:cxn ang="0">
                        <a:pos x="0" y="48"/>
                      </a:cxn>
                      <a:cxn ang="0">
                        <a:pos x="19" y="0"/>
                      </a:cxn>
                      <a:cxn ang="0">
                        <a:pos x="113" y="115"/>
                      </a:cxn>
                      <a:cxn ang="0">
                        <a:pos x="122" y="173"/>
                      </a:cxn>
                      <a:cxn ang="0">
                        <a:pos x="65" y="115"/>
                      </a:cxn>
                      <a:cxn ang="0">
                        <a:pos x="28" y="67"/>
                      </a:cxn>
                    </a:cxnLst>
                    <a:rect l="0" t="0" r="r" b="b"/>
                    <a:pathLst>
                      <a:path w="122" h="173">
                        <a:moveTo>
                          <a:pt x="28" y="67"/>
                        </a:moveTo>
                        <a:lnTo>
                          <a:pt x="0" y="48"/>
                        </a:lnTo>
                        <a:lnTo>
                          <a:pt x="19" y="0"/>
                        </a:lnTo>
                        <a:lnTo>
                          <a:pt x="113" y="115"/>
                        </a:lnTo>
                        <a:lnTo>
                          <a:pt x="122" y="173"/>
                        </a:lnTo>
                        <a:lnTo>
                          <a:pt x="65" y="115"/>
                        </a:lnTo>
                        <a:lnTo>
                          <a:pt x="28" y="67"/>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24" name="Group 377"/>
                  <p:cNvGrpSpPr>
                    <a:grpSpLocks/>
                  </p:cNvGrpSpPr>
                  <p:nvPr/>
                </p:nvGrpSpPr>
                <p:grpSpPr bwMode="auto">
                  <a:xfrm>
                    <a:off x="2513" y="1275"/>
                    <a:ext cx="62" cy="87"/>
                    <a:chOff x="2513" y="1275"/>
                    <a:chExt cx="62" cy="87"/>
                  </a:xfrm>
                  <a:grpFill/>
                </p:grpSpPr>
                <p:sp>
                  <p:nvSpPr>
                    <p:cNvPr id="3450" name="Freeform 378"/>
                    <p:cNvSpPr>
                      <a:spLocks/>
                    </p:cNvSpPr>
                    <p:nvPr/>
                  </p:nvSpPr>
                  <p:spPr bwMode="auto">
                    <a:xfrm>
                      <a:off x="2513" y="1275"/>
                      <a:ext cx="62" cy="87"/>
                    </a:xfrm>
                    <a:custGeom>
                      <a:avLst/>
                      <a:gdLst/>
                      <a:ahLst/>
                      <a:cxnLst>
                        <a:cxn ang="0">
                          <a:pos x="28" y="67"/>
                        </a:cxn>
                        <a:cxn ang="0">
                          <a:pos x="0" y="48"/>
                        </a:cxn>
                        <a:cxn ang="0">
                          <a:pos x="19" y="0"/>
                        </a:cxn>
                        <a:cxn ang="0">
                          <a:pos x="113" y="115"/>
                        </a:cxn>
                        <a:cxn ang="0">
                          <a:pos x="122" y="173"/>
                        </a:cxn>
                        <a:cxn ang="0">
                          <a:pos x="65" y="115"/>
                        </a:cxn>
                        <a:cxn ang="0">
                          <a:pos x="28" y="67"/>
                        </a:cxn>
                      </a:cxnLst>
                      <a:rect l="0" t="0" r="r" b="b"/>
                      <a:pathLst>
                        <a:path w="122" h="173">
                          <a:moveTo>
                            <a:pt x="28" y="67"/>
                          </a:moveTo>
                          <a:lnTo>
                            <a:pt x="0" y="48"/>
                          </a:lnTo>
                          <a:lnTo>
                            <a:pt x="19" y="0"/>
                          </a:lnTo>
                          <a:lnTo>
                            <a:pt x="113" y="115"/>
                          </a:lnTo>
                          <a:lnTo>
                            <a:pt x="122" y="173"/>
                          </a:lnTo>
                          <a:lnTo>
                            <a:pt x="65" y="115"/>
                          </a:lnTo>
                          <a:lnTo>
                            <a:pt x="28" y="67"/>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51" name="Freeform 379"/>
                    <p:cNvSpPr>
                      <a:spLocks/>
                    </p:cNvSpPr>
                    <p:nvPr/>
                  </p:nvSpPr>
                  <p:spPr bwMode="auto">
                    <a:xfrm>
                      <a:off x="2513" y="1275"/>
                      <a:ext cx="62" cy="87"/>
                    </a:xfrm>
                    <a:custGeom>
                      <a:avLst/>
                      <a:gdLst/>
                      <a:ahLst/>
                      <a:cxnLst>
                        <a:cxn ang="0">
                          <a:pos x="28" y="67"/>
                        </a:cxn>
                        <a:cxn ang="0">
                          <a:pos x="0" y="48"/>
                        </a:cxn>
                        <a:cxn ang="0">
                          <a:pos x="19" y="0"/>
                        </a:cxn>
                        <a:cxn ang="0">
                          <a:pos x="113" y="115"/>
                        </a:cxn>
                        <a:cxn ang="0">
                          <a:pos x="122" y="173"/>
                        </a:cxn>
                        <a:cxn ang="0">
                          <a:pos x="65" y="115"/>
                        </a:cxn>
                        <a:cxn ang="0">
                          <a:pos x="28" y="67"/>
                        </a:cxn>
                      </a:cxnLst>
                      <a:rect l="0" t="0" r="r" b="b"/>
                      <a:pathLst>
                        <a:path w="122" h="173">
                          <a:moveTo>
                            <a:pt x="28" y="67"/>
                          </a:moveTo>
                          <a:lnTo>
                            <a:pt x="0" y="48"/>
                          </a:lnTo>
                          <a:lnTo>
                            <a:pt x="19" y="0"/>
                          </a:lnTo>
                          <a:lnTo>
                            <a:pt x="113" y="115"/>
                          </a:lnTo>
                          <a:lnTo>
                            <a:pt x="122" y="173"/>
                          </a:lnTo>
                          <a:lnTo>
                            <a:pt x="65" y="115"/>
                          </a:lnTo>
                          <a:lnTo>
                            <a:pt x="28" y="67"/>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26" name="Group 1024"/>
                <p:cNvGrpSpPr>
                  <a:grpSpLocks/>
                </p:cNvGrpSpPr>
                <p:nvPr/>
              </p:nvGrpSpPr>
              <p:grpSpPr bwMode="auto">
                <a:xfrm>
                  <a:off x="1135" y="626"/>
                  <a:ext cx="444" cy="292"/>
                  <a:chOff x="1135" y="626"/>
                  <a:chExt cx="444" cy="292"/>
                </a:xfrm>
                <a:grpFill/>
              </p:grpSpPr>
              <p:grpSp>
                <p:nvGrpSpPr>
                  <p:cNvPr id="3727" name="Group 369"/>
                  <p:cNvGrpSpPr>
                    <a:grpSpLocks/>
                  </p:cNvGrpSpPr>
                  <p:nvPr/>
                </p:nvGrpSpPr>
                <p:grpSpPr bwMode="auto">
                  <a:xfrm>
                    <a:off x="1462" y="755"/>
                    <a:ext cx="39" cy="68"/>
                    <a:chOff x="2499" y="1400"/>
                    <a:chExt cx="28" cy="48"/>
                  </a:xfrm>
                  <a:grpFill/>
                </p:grpSpPr>
                <p:sp>
                  <p:nvSpPr>
                    <p:cNvPr id="3442" name="Freeform 370"/>
                    <p:cNvSpPr>
                      <a:spLocks/>
                    </p:cNvSpPr>
                    <p:nvPr/>
                  </p:nvSpPr>
                  <p:spPr bwMode="auto">
                    <a:xfrm>
                      <a:off x="2499" y="1400"/>
                      <a:ext cx="28" cy="48"/>
                    </a:xfrm>
                    <a:custGeom>
                      <a:avLst/>
                      <a:gdLst/>
                      <a:ahLst/>
                      <a:cxnLst>
                        <a:cxn ang="0">
                          <a:pos x="19" y="0"/>
                        </a:cxn>
                        <a:cxn ang="0">
                          <a:pos x="57" y="47"/>
                        </a:cxn>
                        <a:cxn ang="0">
                          <a:pos x="28" y="95"/>
                        </a:cxn>
                        <a:cxn ang="0">
                          <a:pos x="0" y="18"/>
                        </a:cxn>
                        <a:cxn ang="0">
                          <a:pos x="19" y="0"/>
                        </a:cxn>
                      </a:cxnLst>
                      <a:rect l="0" t="0" r="r" b="b"/>
                      <a:pathLst>
                        <a:path w="57" h="95">
                          <a:moveTo>
                            <a:pt x="19" y="0"/>
                          </a:moveTo>
                          <a:lnTo>
                            <a:pt x="57" y="47"/>
                          </a:lnTo>
                          <a:lnTo>
                            <a:pt x="28" y="95"/>
                          </a:lnTo>
                          <a:lnTo>
                            <a:pt x="0" y="18"/>
                          </a:lnTo>
                          <a:lnTo>
                            <a:pt x="19" y="0"/>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43" name="Freeform 371"/>
                    <p:cNvSpPr>
                      <a:spLocks/>
                    </p:cNvSpPr>
                    <p:nvPr/>
                  </p:nvSpPr>
                  <p:spPr bwMode="auto">
                    <a:xfrm>
                      <a:off x="2499" y="1400"/>
                      <a:ext cx="28" cy="48"/>
                    </a:xfrm>
                    <a:custGeom>
                      <a:avLst/>
                      <a:gdLst/>
                      <a:ahLst/>
                      <a:cxnLst>
                        <a:cxn ang="0">
                          <a:pos x="19" y="0"/>
                        </a:cxn>
                        <a:cxn ang="0">
                          <a:pos x="57" y="47"/>
                        </a:cxn>
                        <a:cxn ang="0">
                          <a:pos x="28" y="95"/>
                        </a:cxn>
                        <a:cxn ang="0">
                          <a:pos x="0" y="18"/>
                        </a:cxn>
                        <a:cxn ang="0">
                          <a:pos x="19" y="0"/>
                        </a:cxn>
                      </a:cxnLst>
                      <a:rect l="0" t="0" r="r" b="b"/>
                      <a:pathLst>
                        <a:path w="57" h="95">
                          <a:moveTo>
                            <a:pt x="19" y="0"/>
                          </a:moveTo>
                          <a:lnTo>
                            <a:pt x="57" y="47"/>
                          </a:lnTo>
                          <a:lnTo>
                            <a:pt x="28" y="95"/>
                          </a:lnTo>
                          <a:lnTo>
                            <a:pt x="0" y="18"/>
                          </a:lnTo>
                          <a:lnTo>
                            <a:pt x="19" y="0"/>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nvGrpSpPr>
                  <p:cNvPr id="3728" name="Group 359"/>
                  <p:cNvGrpSpPr>
                    <a:grpSpLocks/>
                  </p:cNvGrpSpPr>
                  <p:nvPr/>
                </p:nvGrpSpPr>
                <p:grpSpPr bwMode="auto">
                  <a:xfrm>
                    <a:off x="1247" y="626"/>
                    <a:ext cx="215" cy="143"/>
                    <a:chOff x="2343" y="1309"/>
                    <a:chExt cx="156" cy="101"/>
                  </a:xfrm>
                  <a:grpFill/>
                </p:grpSpPr>
                <p:sp>
                  <p:nvSpPr>
                    <p:cNvPr id="3432" name="Freeform 360"/>
                    <p:cNvSpPr>
                      <a:spLocks/>
                    </p:cNvSpPr>
                    <p:nvPr/>
                  </p:nvSpPr>
                  <p:spPr bwMode="auto">
                    <a:xfrm>
                      <a:off x="2343" y="1309"/>
                      <a:ext cx="156" cy="101"/>
                    </a:xfrm>
                    <a:custGeom>
                      <a:avLst/>
                      <a:gdLst/>
                      <a:ahLst/>
                      <a:cxnLst>
                        <a:cxn ang="0">
                          <a:pos x="95" y="134"/>
                        </a:cxn>
                        <a:cxn ang="0">
                          <a:pos x="48" y="105"/>
                        </a:cxn>
                        <a:cxn ang="0">
                          <a:pos x="67" y="182"/>
                        </a:cxn>
                        <a:cxn ang="0">
                          <a:pos x="29" y="152"/>
                        </a:cxn>
                        <a:cxn ang="0">
                          <a:pos x="0" y="152"/>
                        </a:cxn>
                        <a:cxn ang="0">
                          <a:pos x="10" y="105"/>
                        </a:cxn>
                        <a:cxn ang="0">
                          <a:pos x="95" y="19"/>
                        </a:cxn>
                        <a:cxn ang="0">
                          <a:pos x="162" y="0"/>
                        </a:cxn>
                        <a:cxn ang="0">
                          <a:pos x="313" y="67"/>
                        </a:cxn>
                        <a:cxn ang="0">
                          <a:pos x="265" y="105"/>
                        </a:cxn>
                        <a:cxn ang="0">
                          <a:pos x="256" y="152"/>
                        </a:cxn>
                        <a:cxn ang="0">
                          <a:pos x="218" y="152"/>
                        </a:cxn>
                        <a:cxn ang="0">
                          <a:pos x="162" y="86"/>
                        </a:cxn>
                        <a:cxn ang="0">
                          <a:pos x="162" y="48"/>
                        </a:cxn>
                        <a:cxn ang="0">
                          <a:pos x="124" y="48"/>
                        </a:cxn>
                        <a:cxn ang="0">
                          <a:pos x="124" y="86"/>
                        </a:cxn>
                        <a:cxn ang="0">
                          <a:pos x="189" y="152"/>
                        </a:cxn>
                        <a:cxn ang="0">
                          <a:pos x="162" y="200"/>
                        </a:cxn>
                        <a:cxn ang="0">
                          <a:pos x="95" y="182"/>
                        </a:cxn>
                        <a:cxn ang="0">
                          <a:pos x="95" y="134"/>
                        </a:cxn>
                      </a:cxnLst>
                      <a:rect l="0" t="0" r="r" b="b"/>
                      <a:pathLst>
                        <a:path w="313" h="200">
                          <a:moveTo>
                            <a:pt x="95" y="134"/>
                          </a:moveTo>
                          <a:lnTo>
                            <a:pt x="48" y="105"/>
                          </a:lnTo>
                          <a:lnTo>
                            <a:pt x="67" y="182"/>
                          </a:lnTo>
                          <a:lnTo>
                            <a:pt x="29" y="152"/>
                          </a:lnTo>
                          <a:lnTo>
                            <a:pt x="0" y="152"/>
                          </a:lnTo>
                          <a:lnTo>
                            <a:pt x="10" y="105"/>
                          </a:lnTo>
                          <a:lnTo>
                            <a:pt x="95" y="19"/>
                          </a:lnTo>
                          <a:lnTo>
                            <a:pt x="162" y="0"/>
                          </a:lnTo>
                          <a:lnTo>
                            <a:pt x="313" y="67"/>
                          </a:lnTo>
                          <a:lnTo>
                            <a:pt x="265" y="105"/>
                          </a:lnTo>
                          <a:lnTo>
                            <a:pt x="256" y="152"/>
                          </a:lnTo>
                          <a:lnTo>
                            <a:pt x="218" y="152"/>
                          </a:lnTo>
                          <a:lnTo>
                            <a:pt x="162" y="86"/>
                          </a:lnTo>
                          <a:lnTo>
                            <a:pt x="162" y="48"/>
                          </a:lnTo>
                          <a:lnTo>
                            <a:pt x="124" y="48"/>
                          </a:lnTo>
                          <a:lnTo>
                            <a:pt x="124" y="86"/>
                          </a:lnTo>
                          <a:lnTo>
                            <a:pt x="189" y="152"/>
                          </a:lnTo>
                          <a:lnTo>
                            <a:pt x="162" y="200"/>
                          </a:lnTo>
                          <a:lnTo>
                            <a:pt x="95" y="182"/>
                          </a:lnTo>
                          <a:lnTo>
                            <a:pt x="95" y="13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29" name="Group 361"/>
                    <p:cNvGrpSpPr>
                      <a:grpSpLocks/>
                    </p:cNvGrpSpPr>
                    <p:nvPr/>
                  </p:nvGrpSpPr>
                  <p:grpSpPr bwMode="auto">
                    <a:xfrm>
                      <a:off x="2343" y="1309"/>
                      <a:ext cx="156" cy="101"/>
                      <a:chOff x="2343" y="1309"/>
                      <a:chExt cx="156" cy="101"/>
                    </a:xfrm>
                    <a:grpFill/>
                  </p:grpSpPr>
                  <p:sp>
                    <p:nvSpPr>
                      <p:cNvPr id="3434" name="Freeform 362"/>
                      <p:cNvSpPr>
                        <a:spLocks/>
                      </p:cNvSpPr>
                      <p:nvPr/>
                    </p:nvSpPr>
                    <p:spPr bwMode="auto">
                      <a:xfrm>
                        <a:off x="2343" y="1309"/>
                        <a:ext cx="156" cy="101"/>
                      </a:xfrm>
                      <a:custGeom>
                        <a:avLst/>
                        <a:gdLst/>
                        <a:ahLst/>
                        <a:cxnLst>
                          <a:cxn ang="0">
                            <a:pos x="95" y="134"/>
                          </a:cxn>
                          <a:cxn ang="0">
                            <a:pos x="48" y="105"/>
                          </a:cxn>
                          <a:cxn ang="0">
                            <a:pos x="67" y="182"/>
                          </a:cxn>
                          <a:cxn ang="0">
                            <a:pos x="29" y="152"/>
                          </a:cxn>
                          <a:cxn ang="0">
                            <a:pos x="0" y="152"/>
                          </a:cxn>
                          <a:cxn ang="0">
                            <a:pos x="10" y="105"/>
                          </a:cxn>
                          <a:cxn ang="0">
                            <a:pos x="95" y="19"/>
                          </a:cxn>
                          <a:cxn ang="0">
                            <a:pos x="162" y="0"/>
                          </a:cxn>
                          <a:cxn ang="0">
                            <a:pos x="313" y="67"/>
                          </a:cxn>
                          <a:cxn ang="0">
                            <a:pos x="265" y="105"/>
                          </a:cxn>
                          <a:cxn ang="0">
                            <a:pos x="256" y="152"/>
                          </a:cxn>
                          <a:cxn ang="0">
                            <a:pos x="218" y="152"/>
                          </a:cxn>
                          <a:cxn ang="0">
                            <a:pos x="162" y="86"/>
                          </a:cxn>
                          <a:cxn ang="0">
                            <a:pos x="162" y="48"/>
                          </a:cxn>
                          <a:cxn ang="0">
                            <a:pos x="124" y="48"/>
                          </a:cxn>
                          <a:cxn ang="0">
                            <a:pos x="124" y="86"/>
                          </a:cxn>
                          <a:cxn ang="0">
                            <a:pos x="189" y="152"/>
                          </a:cxn>
                          <a:cxn ang="0">
                            <a:pos x="162" y="200"/>
                          </a:cxn>
                          <a:cxn ang="0">
                            <a:pos x="95" y="182"/>
                          </a:cxn>
                          <a:cxn ang="0">
                            <a:pos x="95" y="134"/>
                          </a:cxn>
                        </a:cxnLst>
                        <a:rect l="0" t="0" r="r" b="b"/>
                        <a:pathLst>
                          <a:path w="313" h="200">
                            <a:moveTo>
                              <a:pt x="95" y="134"/>
                            </a:moveTo>
                            <a:lnTo>
                              <a:pt x="48" y="105"/>
                            </a:lnTo>
                            <a:lnTo>
                              <a:pt x="67" y="182"/>
                            </a:lnTo>
                            <a:lnTo>
                              <a:pt x="29" y="152"/>
                            </a:lnTo>
                            <a:lnTo>
                              <a:pt x="0" y="152"/>
                            </a:lnTo>
                            <a:lnTo>
                              <a:pt x="10" y="105"/>
                            </a:lnTo>
                            <a:lnTo>
                              <a:pt x="95" y="19"/>
                            </a:lnTo>
                            <a:lnTo>
                              <a:pt x="162" y="0"/>
                            </a:lnTo>
                            <a:lnTo>
                              <a:pt x="313" y="67"/>
                            </a:lnTo>
                            <a:lnTo>
                              <a:pt x="265" y="105"/>
                            </a:lnTo>
                            <a:lnTo>
                              <a:pt x="256" y="152"/>
                            </a:lnTo>
                            <a:lnTo>
                              <a:pt x="218" y="152"/>
                            </a:lnTo>
                            <a:lnTo>
                              <a:pt x="162" y="86"/>
                            </a:lnTo>
                            <a:lnTo>
                              <a:pt x="162" y="48"/>
                            </a:lnTo>
                            <a:lnTo>
                              <a:pt x="124" y="48"/>
                            </a:lnTo>
                            <a:lnTo>
                              <a:pt x="124" y="86"/>
                            </a:lnTo>
                            <a:lnTo>
                              <a:pt x="189" y="152"/>
                            </a:lnTo>
                            <a:lnTo>
                              <a:pt x="162" y="200"/>
                            </a:lnTo>
                            <a:lnTo>
                              <a:pt x="95" y="182"/>
                            </a:lnTo>
                            <a:lnTo>
                              <a:pt x="95" y="134"/>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35" name="Freeform 363"/>
                      <p:cNvSpPr>
                        <a:spLocks/>
                      </p:cNvSpPr>
                      <p:nvPr/>
                    </p:nvSpPr>
                    <p:spPr bwMode="auto">
                      <a:xfrm>
                        <a:off x="2343" y="1309"/>
                        <a:ext cx="156" cy="101"/>
                      </a:xfrm>
                      <a:custGeom>
                        <a:avLst/>
                        <a:gdLst/>
                        <a:ahLst/>
                        <a:cxnLst>
                          <a:cxn ang="0">
                            <a:pos x="95" y="134"/>
                          </a:cxn>
                          <a:cxn ang="0">
                            <a:pos x="48" y="105"/>
                          </a:cxn>
                          <a:cxn ang="0">
                            <a:pos x="67" y="182"/>
                          </a:cxn>
                          <a:cxn ang="0">
                            <a:pos x="29" y="152"/>
                          </a:cxn>
                          <a:cxn ang="0">
                            <a:pos x="0" y="152"/>
                          </a:cxn>
                          <a:cxn ang="0">
                            <a:pos x="10" y="105"/>
                          </a:cxn>
                          <a:cxn ang="0">
                            <a:pos x="95" y="19"/>
                          </a:cxn>
                          <a:cxn ang="0">
                            <a:pos x="162" y="0"/>
                          </a:cxn>
                          <a:cxn ang="0">
                            <a:pos x="313" y="67"/>
                          </a:cxn>
                          <a:cxn ang="0">
                            <a:pos x="265" y="105"/>
                          </a:cxn>
                          <a:cxn ang="0">
                            <a:pos x="256" y="152"/>
                          </a:cxn>
                          <a:cxn ang="0">
                            <a:pos x="218" y="152"/>
                          </a:cxn>
                          <a:cxn ang="0">
                            <a:pos x="162" y="86"/>
                          </a:cxn>
                          <a:cxn ang="0">
                            <a:pos x="162" y="48"/>
                          </a:cxn>
                          <a:cxn ang="0">
                            <a:pos x="124" y="48"/>
                          </a:cxn>
                          <a:cxn ang="0">
                            <a:pos x="124" y="86"/>
                          </a:cxn>
                          <a:cxn ang="0">
                            <a:pos x="189" y="152"/>
                          </a:cxn>
                          <a:cxn ang="0">
                            <a:pos x="162" y="200"/>
                          </a:cxn>
                          <a:cxn ang="0">
                            <a:pos x="95" y="182"/>
                          </a:cxn>
                          <a:cxn ang="0">
                            <a:pos x="95" y="134"/>
                          </a:cxn>
                        </a:cxnLst>
                        <a:rect l="0" t="0" r="r" b="b"/>
                        <a:pathLst>
                          <a:path w="313" h="200">
                            <a:moveTo>
                              <a:pt x="95" y="134"/>
                            </a:moveTo>
                            <a:lnTo>
                              <a:pt x="48" y="105"/>
                            </a:lnTo>
                            <a:lnTo>
                              <a:pt x="67" y="182"/>
                            </a:lnTo>
                            <a:lnTo>
                              <a:pt x="29" y="152"/>
                            </a:lnTo>
                            <a:lnTo>
                              <a:pt x="0" y="152"/>
                            </a:lnTo>
                            <a:lnTo>
                              <a:pt x="10" y="105"/>
                            </a:lnTo>
                            <a:lnTo>
                              <a:pt x="95" y="19"/>
                            </a:lnTo>
                            <a:lnTo>
                              <a:pt x="162" y="0"/>
                            </a:lnTo>
                            <a:lnTo>
                              <a:pt x="313" y="67"/>
                            </a:lnTo>
                            <a:lnTo>
                              <a:pt x="265" y="105"/>
                            </a:lnTo>
                            <a:lnTo>
                              <a:pt x="256" y="152"/>
                            </a:lnTo>
                            <a:lnTo>
                              <a:pt x="218" y="152"/>
                            </a:lnTo>
                            <a:lnTo>
                              <a:pt x="162" y="86"/>
                            </a:lnTo>
                            <a:lnTo>
                              <a:pt x="162" y="48"/>
                            </a:lnTo>
                            <a:lnTo>
                              <a:pt x="124" y="48"/>
                            </a:lnTo>
                            <a:lnTo>
                              <a:pt x="124" y="86"/>
                            </a:lnTo>
                            <a:lnTo>
                              <a:pt x="189" y="152"/>
                            </a:lnTo>
                            <a:lnTo>
                              <a:pt x="162" y="200"/>
                            </a:lnTo>
                            <a:lnTo>
                              <a:pt x="95" y="182"/>
                            </a:lnTo>
                            <a:lnTo>
                              <a:pt x="95" y="134"/>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30" name="Group 346"/>
                  <p:cNvGrpSpPr>
                    <a:grpSpLocks/>
                  </p:cNvGrpSpPr>
                  <p:nvPr/>
                </p:nvGrpSpPr>
                <p:grpSpPr bwMode="auto">
                  <a:xfrm>
                    <a:off x="1135" y="735"/>
                    <a:ext cx="177" cy="183"/>
                    <a:chOff x="2262" y="1386"/>
                    <a:chExt cx="128" cy="129"/>
                  </a:xfrm>
                  <a:grpFill/>
                </p:grpSpPr>
                <p:sp>
                  <p:nvSpPr>
                    <p:cNvPr id="3419" name="Freeform 347"/>
                    <p:cNvSpPr>
                      <a:spLocks/>
                    </p:cNvSpPr>
                    <p:nvPr/>
                  </p:nvSpPr>
                  <p:spPr bwMode="auto">
                    <a:xfrm>
                      <a:off x="2262" y="1386"/>
                      <a:ext cx="128" cy="129"/>
                    </a:xfrm>
                    <a:custGeom>
                      <a:avLst/>
                      <a:gdLst/>
                      <a:ahLst/>
                      <a:cxnLst>
                        <a:cxn ang="0">
                          <a:pos x="132" y="182"/>
                        </a:cxn>
                        <a:cxn ang="0">
                          <a:pos x="132" y="211"/>
                        </a:cxn>
                        <a:cxn ang="0">
                          <a:pos x="57" y="182"/>
                        </a:cxn>
                        <a:cxn ang="0">
                          <a:pos x="0" y="96"/>
                        </a:cxn>
                        <a:cxn ang="0">
                          <a:pos x="38" y="0"/>
                        </a:cxn>
                        <a:cxn ang="0">
                          <a:pos x="84" y="0"/>
                        </a:cxn>
                        <a:cxn ang="0">
                          <a:pos x="84" y="30"/>
                        </a:cxn>
                        <a:cxn ang="0">
                          <a:pos x="189" y="96"/>
                        </a:cxn>
                        <a:cxn ang="0">
                          <a:pos x="170" y="125"/>
                        </a:cxn>
                        <a:cxn ang="0">
                          <a:pos x="227" y="144"/>
                        </a:cxn>
                        <a:cxn ang="0">
                          <a:pos x="170" y="144"/>
                        </a:cxn>
                        <a:cxn ang="0">
                          <a:pos x="170" y="182"/>
                        </a:cxn>
                        <a:cxn ang="0">
                          <a:pos x="227" y="230"/>
                        </a:cxn>
                        <a:cxn ang="0">
                          <a:pos x="255" y="230"/>
                        </a:cxn>
                        <a:cxn ang="0">
                          <a:pos x="236" y="259"/>
                        </a:cxn>
                        <a:cxn ang="0">
                          <a:pos x="160" y="230"/>
                        </a:cxn>
                        <a:cxn ang="0">
                          <a:pos x="132" y="182"/>
                        </a:cxn>
                      </a:cxnLst>
                      <a:rect l="0" t="0" r="r" b="b"/>
                      <a:pathLst>
                        <a:path w="255" h="259">
                          <a:moveTo>
                            <a:pt x="132" y="182"/>
                          </a:moveTo>
                          <a:lnTo>
                            <a:pt x="132" y="211"/>
                          </a:lnTo>
                          <a:lnTo>
                            <a:pt x="57" y="182"/>
                          </a:lnTo>
                          <a:lnTo>
                            <a:pt x="0" y="96"/>
                          </a:lnTo>
                          <a:lnTo>
                            <a:pt x="38" y="0"/>
                          </a:lnTo>
                          <a:lnTo>
                            <a:pt x="84" y="0"/>
                          </a:lnTo>
                          <a:lnTo>
                            <a:pt x="84" y="30"/>
                          </a:lnTo>
                          <a:lnTo>
                            <a:pt x="189" y="96"/>
                          </a:lnTo>
                          <a:lnTo>
                            <a:pt x="170" y="125"/>
                          </a:lnTo>
                          <a:lnTo>
                            <a:pt x="227" y="144"/>
                          </a:lnTo>
                          <a:lnTo>
                            <a:pt x="170" y="144"/>
                          </a:lnTo>
                          <a:lnTo>
                            <a:pt x="170" y="182"/>
                          </a:lnTo>
                          <a:lnTo>
                            <a:pt x="227" y="230"/>
                          </a:lnTo>
                          <a:lnTo>
                            <a:pt x="255" y="230"/>
                          </a:lnTo>
                          <a:lnTo>
                            <a:pt x="236" y="259"/>
                          </a:lnTo>
                          <a:lnTo>
                            <a:pt x="160" y="230"/>
                          </a:lnTo>
                          <a:lnTo>
                            <a:pt x="132" y="18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31" name="Group 348"/>
                    <p:cNvGrpSpPr>
                      <a:grpSpLocks/>
                    </p:cNvGrpSpPr>
                    <p:nvPr/>
                  </p:nvGrpSpPr>
                  <p:grpSpPr bwMode="auto">
                    <a:xfrm>
                      <a:off x="2262" y="1386"/>
                      <a:ext cx="128" cy="129"/>
                      <a:chOff x="2262" y="1386"/>
                      <a:chExt cx="128" cy="129"/>
                    </a:xfrm>
                    <a:grpFill/>
                  </p:grpSpPr>
                  <p:sp>
                    <p:nvSpPr>
                      <p:cNvPr id="3421" name="Freeform 349"/>
                      <p:cNvSpPr>
                        <a:spLocks/>
                      </p:cNvSpPr>
                      <p:nvPr/>
                    </p:nvSpPr>
                    <p:spPr bwMode="auto">
                      <a:xfrm>
                        <a:off x="2262" y="1386"/>
                        <a:ext cx="128" cy="129"/>
                      </a:xfrm>
                      <a:custGeom>
                        <a:avLst/>
                        <a:gdLst/>
                        <a:ahLst/>
                        <a:cxnLst>
                          <a:cxn ang="0">
                            <a:pos x="132" y="182"/>
                          </a:cxn>
                          <a:cxn ang="0">
                            <a:pos x="132" y="211"/>
                          </a:cxn>
                          <a:cxn ang="0">
                            <a:pos x="57" y="182"/>
                          </a:cxn>
                          <a:cxn ang="0">
                            <a:pos x="0" y="96"/>
                          </a:cxn>
                          <a:cxn ang="0">
                            <a:pos x="38" y="0"/>
                          </a:cxn>
                          <a:cxn ang="0">
                            <a:pos x="84" y="0"/>
                          </a:cxn>
                          <a:cxn ang="0">
                            <a:pos x="84" y="30"/>
                          </a:cxn>
                          <a:cxn ang="0">
                            <a:pos x="189" y="96"/>
                          </a:cxn>
                          <a:cxn ang="0">
                            <a:pos x="170" y="125"/>
                          </a:cxn>
                          <a:cxn ang="0">
                            <a:pos x="227" y="144"/>
                          </a:cxn>
                          <a:cxn ang="0">
                            <a:pos x="170" y="144"/>
                          </a:cxn>
                          <a:cxn ang="0">
                            <a:pos x="170" y="182"/>
                          </a:cxn>
                          <a:cxn ang="0">
                            <a:pos x="227" y="230"/>
                          </a:cxn>
                          <a:cxn ang="0">
                            <a:pos x="255" y="230"/>
                          </a:cxn>
                          <a:cxn ang="0">
                            <a:pos x="236" y="259"/>
                          </a:cxn>
                          <a:cxn ang="0">
                            <a:pos x="160" y="230"/>
                          </a:cxn>
                          <a:cxn ang="0">
                            <a:pos x="132" y="182"/>
                          </a:cxn>
                        </a:cxnLst>
                        <a:rect l="0" t="0" r="r" b="b"/>
                        <a:pathLst>
                          <a:path w="255" h="259">
                            <a:moveTo>
                              <a:pt x="132" y="182"/>
                            </a:moveTo>
                            <a:lnTo>
                              <a:pt x="132" y="211"/>
                            </a:lnTo>
                            <a:lnTo>
                              <a:pt x="57" y="182"/>
                            </a:lnTo>
                            <a:lnTo>
                              <a:pt x="0" y="96"/>
                            </a:lnTo>
                            <a:lnTo>
                              <a:pt x="38" y="0"/>
                            </a:lnTo>
                            <a:lnTo>
                              <a:pt x="84" y="0"/>
                            </a:lnTo>
                            <a:lnTo>
                              <a:pt x="84" y="30"/>
                            </a:lnTo>
                            <a:lnTo>
                              <a:pt x="189" y="96"/>
                            </a:lnTo>
                            <a:lnTo>
                              <a:pt x="170" y="125"/>
                            </a:lnTo>
                            <a:lnTo>
                              <a:pt x="227" y="144"/>
                            </a:lnTo>
                            <a:lnTo>
                              <a:pt x="170" y="144"/>
                            </a:lnTo>
                            <a:lnTo>
                              <a:pt x="170" y="182"/>
                            </a:lnTo>
                            <a:lnTo>
                              <a:pt x="227" y="230"/>
                            </a:lnTo>
                            <a:lnTo>
                              <a:pt x="255" y="230"/>
                            </a:lnTo>
                            <a:lnTo>
                              <a:pt x="236" y="259"/>
                            </a:lnTo>
                            <a:lnTo>
                              <a:pt x="160" y="230"/>
                            </a:lnTo>
                            <a:lnTo>
                              <a:pt x="132" y="182"/>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22" name="Freeform 350"/>
                      <p:cNvSpPr>
                        <a:spLocks/>
                      </p:cNvSpPr>
                      <p:nvPr/>
                    </p:nvSpPr>
                    <p:spPr bwMode="auto">
                      <a:xfrm>
                        <a:off x="2262" y="1386"/>
                        <a:ext cx="128" cy="129"/>
                      </a:xfrm>
                      <a:custGeom>
                        <a:avLst/>
                        <a:gdLst/>
                        <a:ahLst/>
                        <a:cxnLst>
                          <a:cxn ang="0">
                            <a:pos x="132" y="182"/>
                          </a:cxn>
                          <a:cxn ang="0">
                            <a:pos x="132" y="211"/>
                          </a:cxn>
                          <a:cxn ang="0">
                            <a:pos x="57" y="182"/>
                          </a:cxn>
                          <a:cxn ang="0">
                            <a:pos x="0" y="96"/>
                          </a:cxn>
                          <a:cxn ang="0">
                            <a:pos x="38" y="0"/>
                          </a:cxn>
                          <a:cxn ang="0">
                            <a:pos x="84" y="0"/>
                          </a:cxn>
                          <a:cxn ang="0">
                            <a:pos x="84" y="30"/>
                          </a:cxn>
                          <a:cxn ang="0">
                            <a:pos x="189" y="96"/>
                          </a:cxn>
                          <a:cxn ang="0">
                            <a:pos x="170" y="125"/>
                          </a:cxn>
                          <a:cxn ang="0">
                            <a:pos x="227" y="144"/>
                          </a:cxn>
                          <a:cxn ang="0">
                            <a:pos x="170" y="144"/>
                          </a:cxn>
                          <a:cxn ang="0">
                            <a:pos x="170" y="182"/>
                          </a:cxn>
                          <a:cxn ang="0">
                            <a:pos x="227" y="230"/>
                          </a:cxn>
                          <a:cxn ang="0">
                            <a:pos x="255" y="230"/>
                          </a:cxn>
                          <a:cxn ang="0">
                            <a:pos x="236" y="259"/>
                          </a:cxn>
                          <a:cxn ang="0">
                            <a:pos x="160" y="230"/>
                          </a:cxn>
                          <a:cxn ang="0">
                            <a:pos x="132" y="182"/>
                          </a:cxn>
                        </a:cxnLst>
                        <a:rect l="0" t="0" r="r" b="b"/>
                        <a:pathLst>
                          <a:path w="255" h="259">
                            <a:moveTo>
                              <a:pt x="132" y="182"/>
                            </a:moveTo>
                            <a:lnTo>
                              <a:pt x="132" y="211"/>
                            </a:lnTo>
                            <a:lnTo>
                              <a:pt x="57" y="182"/>
                            </a:lnTo>
                            <a:lnTo>
                              <a:pt x="0" y="96"/>
                            </a:lnTo>
                            <a:lnTo>
                              <a:pt x="38" y="0"/>
                            </a:lnTo>
                            <a:lnTo>
                              <a:pt x="84" y="0"/>
                            </a:lnTo>
                            <a:lnTo>
                              <a:pt x="84" y="30"/>
                            </a:lnTo>
                            <a:lnTo>
                              <a:pt x="189" y="96"/>
                            </a:lnTo>
                            <a:lnTo>
                              <a:pt x="170" y="125"/>
                            </a:lnTo>
                            <a:lnTo>
                              <a:pt x="227" y="144"/>
                            </a:lnTo>
                            <a:lnTo>
                              <a:pt x="170" y="144"/>
                            </a:lnTo>
                            <a:lnTo>
                              <a:pt x="170" y="182"/>
                            </a:lnTo>
                            <a:lnTo>
                              <a:pt x="227" y="230"/>
                            </a:lnTo>
                            <a:lnTo>
                              <a:pt x="255" y="230"/>
                            </a:lnTo>
                            <a:lnTo>
                              <a:pt x="236" y="259"/>
                            </a:lnTo>
                            <a:lnTo>
                              <a:pt x="160" y="230"/>
                            </a:lnTo>
                            <a:lnTo>
                              <a:pt x="132" y="182"/>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nvGrpSpPr>
                  <p:cNvPr id="3732" name="Group 364"/>
                  <p:cNvGrpSpPr>
                    <a:grpSpLocks/>
                  </p:cNvGrpSpPr>
                  <p:nvPr/>
                </p:nvGrpSpPr>
                <p:grpSpPr bwMode="auto">
                  <a:xfrm>
                    <a:off x="1527" y="769"/>
                    <a:ext cx="52" cy="68"/>
                    <a:chOff x="2546" y="1410"/>
                    <a:chExt cx="38" cy="48"/>
                  </a:xfrm>
                  <a:grpFill/>
                </p:grpSpPr>
                <p:sp>
                  <p:nvSpPr>
                    <p:cNvPr id="3437" name="Freeform 365"/>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34" name="Group 366"/>
                    <p:cNvGrpSpPr>
                      <a:grpSpLocks/>
                    </p:cNvGrpSpPr>
                    <p:nvPr/>
                  </p:nvGrpSpPr>
                  <p:grpSpPr bwMode="auto">
                    <a:xfrm>
                      <a:off x="2546" y="1410"/>
                      <a:ext cx="38" cy="48"/>
                      <a:chOff x="2546" y="1410"/>
                      <a:chExt cx="38" cy="48"/>
                    </a:xfrm>
                    <a:grpFill/>
                  </p:grpSpPr>
                  <p:sp>
                    <p:nvSpPr>
                      <p:cNvPr id="3439" name="Freeform 367"/>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3440" name="Freeform 368"/>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sp>
                <p:nvSpPr>
                  <p:cNvPr id="4003" name="Freeform 931"/>
                  <p:cNvSpPr>
                    <a:spLocks/>
                  </p:cNvSpPr>
                  <p:nvPr/>
                </p:nvSpPr>
                <p:spPr bwMode="auto">
                  <a:xfrm>
                    <a:off x="1527" y="769"/>
                    <a:ext cx="52" cy="6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35" name="Group 932"/>
                  <p:cNvGrpSpPr>
                    <a:grpSpLocks/>
                  </p:cNvGrpSpPr>
                  <p:nvPr/>
                </p:nvGrpSpPr>
                <p:grpSpPr bwMode="auto">
                  <a:xfrm>
                    <a:off x="1527" y="769"/>
                    <a:ext cx="52" cy="68"/>
                    <a:chOff x="2546" y="1410"/>
                    <a:chExt cx="38" cy="48"/>
                  </a:xfrm>
                  <a:grpFill/>
                </p:grpSpPr>
                <p:sp>
                  <p:nvSpPr>
                    <p:cNvPr id="4005" name="Freeform 933"/>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4006" name="Freeform 934"/>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sp>
                <p:nvSpPr>
                  <p:cNvPr id="4007" name="Freeform 935"/>
                  <p:cNvSpPr>
                    <a:spLocks/>
                  </p:cNvSpPr>
                  <p:nvPr/>
                </p:nvSpPr>
                <p:spPr bwMode="auto">
                  <a:xfrm>
                    <a:off x="1527" y="769"/>
                    <a:ext cx="52" cy="6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grpSp>
                <p:nvGrpSpPr>
                  <p:cNvPr id="3736" name="Group 936"/>
                  <p:cNvGrpSpPr>
                    <a:grpSpLocks/>
                  </p:cNvGrpSpPr>
                  <p:nvPr/>
                </p:nvGrpSpPr>
                <p:grpSpPr bwMode="auto">
                  <a:xfrm>
                    <a:off x="1527" y="769"/>
                    <a:ext cx="52" cy="68"/>
                    <a:chOff x="2546" y="1410"/>
                    <a:chExt cx="38" cy="48"/>
                  </a:xfrm>
                  <a:grpFill/>
                </p:grpSpPr>
                <p:sp>
                  <p:nvSpPr>
                    <p:cNvPr id="4009" name="Freeform 937"/>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close/>
                        </a:path>
                      </a:pathLst>
                    </a:custGeom>
                    <a:grpFill/>
                    <a:ln w="9525">
                      <a:solidFill>
                        <a:schemeClr val="accent1">
                          <a:lumMod val="60000"/>
                          <a:lumOff val="40000"/>
                        </a:schemeClr>
                      </a:solidFill>
                      <a:round/>
                      <a:headEnd/>
                      <a:tailEnd/>
                    </a:ln>
                  </p:spPr>
                  <p:txBody>
                    <a:bodyPr/>
                    <a:lstStyle/>
                    <a:p>
                      <a:endParaRPr lang="en-US" sz="1000">
                        <a:latin typeface="Avenir Book"/>
                        <a:cs typeface="Avenir Book"/>
                      </a:endParaRPr>
                    </a:p>
                  </p:txBody>
                </p:sp>
                <p:sp>
                  <p:nvSpPr>
                    <p:cNvPr id="4010" name="Freeform 938"/>
                    <p:cNvSpPr>
                      <a:spLocks/>
                    </p:cNvSpPr>
                    <p:nvPr/>
                  </p:nvSpPr>
                  <p:spPr bwMode="auto">
                    <a:xfrm>
                      <a:off x="2546" y="1410"/>
                      <a:ext cx="38" cy="48"/>
                    </a:xfrm>
                    <a:custGeom>
                      <a:avLst/>
                      <a:gdLst/>
                      <a:ahLst/>
                      <a:cxnLst>
                        <a:cxn ang="0">
                          <a:pos x="76" y="96"/>
                        </a:cxn>
                        <a:cxn ang="0">
                          <a:pos x="0" y="96"/>
                        </a:cxn>
                        <a:cxn ang="0">
                          <a:pos x="0" y="0"/>
                        </a:cxn>
                        <a:cxn ang="0">
                          <a:pos x="76" y="96"/>
                        </a:cxn>
                      </a:cxnLst>
                      <a:rect l="0" t="0" r="r" b="b"/>
                      <a:pathLst>
                        <a:path w="76" h="96">
                          <a:moveTo>
                            <a:pt x="76" y="96"/>
                          </a:moveTo>
                          <a:lnTo>
                            <a:pt x="0" y="96"/>
                          </a:lnTo>
                          <a:lnTo>
                            <a:pt x="0" y="0"/>
                          </a:lnTo>
                          <a:lnTo>
                            <a:pt x="76" y="96"/>
                          </a:lnTo>
                        </a:path>
                      </a:pathLst>
                    </a:custGeom>
                    <a:grp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grpSp>
            </p:grpSp>
          </p:grpSp>
        </p:grpSp>
        <p:sp>
          <p:nvSpPr>
            <p:cNvPr id="4091" name="Freeform 1019"/>
            <p:cNvSpPr>
              <a:spLocks/>
            </p:cNvSpPr>
            <p:nvPr/>
          </p:nvSpPr>
          <p:spPr bwMode="auto">
            <a:xfrm>
              <a:off x="1439862" y="3333750"/>
              <a:ext cx="819150" cy="904875"/>
            </a:xfrm>
            <a:custGeom>
              <a:avLst/>
              <a:gdLst/>
              <a:ahLst/>
              <a:cxnLst>
                <a:cxn ang="0">
                  <a:pos x="710" y="298"/>
                </a:cxn>
                <a:cxn ang="0">
                  <a:pos x="710" y="432"/>
                </a:cxn>
                <a:cxn ang="0">
                  <a:pos x="616" y="480"/>
                </a:cxn>
                <a:cxn ang="0">
                  <a:pos x="597" y="615"/>
                </a:cxn>
                <a:cxn ang="0">
                  <a:pos x="521" y="681"/>
                </a:cxn>
                <a:cxn ang="0">
                  <a:pos x="502" y="729"/>
                </a:cxn>
                <a:cxn ang="0">
                  <a:pos x="464" y="729"/>
                </a:cxn>
                <a:cxn ang="0">
                  <a:pos x="464" y="758"/>
                </a:cxn>
                <a:cxn ang="0">
                  <a:pos x="464" y="806"/>
                </a:cxn>
                <a:cxn ang="0">
                  <a:pos x="332" y="806"/>
                </a:cxn>
                <a:cxn ang="0">
                  <a:pos x="19" y="806"/>
                </a:cxn>
                <a:cxn ang="0">
                  <a:pos x="0" y="134"/>
                </a:cxn>
                <a:cxn ang="0">
                  <a:pos x="0" y="0"/>
                </a:cxn>
                <a:cxn ang="0">
                  <a:pos x="540" y="0"/>
                </a:cxn>
                <a:cxn ang="0">
                  <a:pos x="492" y="134"/>
                </a:cxn>
                <a:cxn ang="0">
                  <a:pos x="427" y="202"/>
                </a:cxn>
                <a:cxn ang="0">
                  <a:pos x="370" y="384"/>
                </a:cxn>
                <a:cxn ang="0">
                  <a:pos x="416" y="413"/>
                </a:cxn>
                <a:cxn ang="0">
                  <a:pos x="427" y="384"/>
                </a:cxn>
                <a:cxn ang="0">
                  <a:pos x="502" y="384"/>
                </a:cxn>
                <a:cxn ang="0">
                  <a:pos x="654" y="298"/>
                </a:cxn>
                <a:cxn ang="0">
                  <a:pos x="710" y="250"/>
                </a:cxn>
                <a:cxn ang="0">
                  <a:pos x="521" y="336"/>
                </a:cxn>
                <a:cxn ang="0">
                  <a:pos x="502" y="384"/>
                </a:cxn>
                <a:cxn ang="0">
                  <a:pos x="427" y="365"/>
                </a:cxn>
                <a:cxn ang="0">
                  <a:pos x="416" y="298"/>
                </a:cxn>
                <a:cxn ang="0">
                  <a:pos x="492" y="154"/>
                </a:cxn>
                <a:cxn ang="0">
                  <a:pos x="502" y="106"/>
                </a:cxn>
                <a:cxn ang="0">
                  <a:pos x="748" y="106"/>
                </a:cxn>
                <a:cxn ang="0">
                  <a:pos x="748" y="298"/>
                </a:cxn>
                <a:cxn ang="0">
                  <a:pos x="748" y="365"/>
                </a:cxn>
                <a:cxn ang="0">
                  <a:pos x="710" y="298"/>
                </a:cxn>
              </a:cxnLst>
              <a:rect l="0" t="0" r="r" b="b"/>
              <a:pathLst>
                <a:path w="748" h="806">
                  <a:moveTo>
                    <a:pt x="710" y="298"/>
                  </a:moveTo>
                  <a:lnTo>
                    <a:pt x="710" y="432"/>
                  </a:lnTo>
                  <a:lnTo>
                    <a:pt x="616" y="480"/>
                  </a:lnTo>
                  <a:lnTo>
                    <a:pt x="597" y="615"/>
                  </a:lnTo>
                  <a:lnTo>
                    <a:pt x="521" y="681"/>
                  </a:lnTo>
                  <a:lnTo>
                    <a:pt x="502" y="729"/>
                  </a:lnTo>
                  <a:lnTo>
                    <a:pt x="464" y="729"/>
                  </a:lnTo>
                  <a:lnTo>
                    <a:pt x="464" y="758"/>
                  </a:lnTo>
                  <a:lnTo>
                    <a:pt x="464" y="806"/>
                  </a:lnTo>
                  <a:lnTo>
                    <a:pt x="332" y="806"/>
                  </a:lnTo>
                  <a:lnTo>
                    <a:pt x="19" y="806"/>
                  </a:lnTo>
                  <a:lnTo>
                    <a:pt x="0" y="134"/>
                  </a:lnTo>
                  <a:lnTo>
                    <a:pt x="0" y="0"/>
                  </a:lnTo>
                  <a:lnTo>
                    <a:pt x="540" y="0"/>
                  </a:lnTo>
                  <a:lnTo>
                    <a:pt x="492" y="134"/>
                  </a:lnTo>
                  <a:lnTo>
                    <a:pt x="427" y="202"/>
                  </a:lnTo>
                  <a:lnTo>
                    <a:pt x="370" y="384"/>
                  </a:lnTo>
                  <a:lnTo>
                    <a:pt x="416" y="413"/>
                  </a:lnTo>
                  <a:lnTo>
                    <a:pt x="427" y="384"/>
                  </a:lnTo>
                  <a:lnTo>
                    <a:pt x="502" y="384"/>
                  </a:lnTo>
                  <a:lnTo>
                    <a:pt x="654" y="298"/>
                  </a:lnTo>
                  <a:lnTo>
                    <a:pt x="710" y="250"/>
                  </a:lnTo>
                  <a:lnTo>
                    <a:pt x="521" y="336"/>
                  </a:lnTo>
                  <a:lnTo>
                    <a:pt x="502" y="384"/>
                  </a:lnTo>
                  <a:lnTo>
                    <a:pt x="427" y="365"/>
                  </a:lnTo>
                  <a:lnTo>
                    <a:pt x="416" y="298"/>
                  </a:lnTo>
                  <a:lnTo>
                    <a:pt x="492" y="154"/>
                  </a:lnTo>
                  <a:lnTo>
                    <a:pt x="502" y="106"/>
                  </a:lnTo>
                  <a:lnTo>
                    <a:pt x="748" y="106"/>
                  </a:lnTo>
                  <a:lnTo>
                    <a:pt x="748" y="298"/>
                  </a:lnTo>
                  <a:lnTo>
                    <a:pt x="748" y="365"/>
                  </a:lnTo>
                  <a:lnTo>
                    <a:pt x="710" y="298"/>
                  </a:lnTo>
                </a:path>
              </a:pathLst>
            </a:custGeom>
            <a:solidFill>
              <a:schemeClr val="accent1">
                <a:lumMod val="20000"/>
                <a:lumOff val="80000"/>
              </a:schemeClr>
            </a:solidFill>
            <a:ln w="6350">
              <a:solidFill>
                <a:schemeClr val="accent1">
                  <a:lumMod val="60000"/>
                  <a:lumOff val="40000"/>
                </a:schemeClr>
              </a:solidFill>
              <a:prstDash val="solid"/>
              <a:round/>
              <a:headEnd/>
              <a:tailEnd/>
            </a:ln>
          </p:spPr>
          <p:txBody>
            <a:bodyPr/>
            <a:lstStyle/>
            <a:p>
              <a:endParaRPr lang="en-US" sz="1000">
                <a:latin typeface="Avenir Book"/>
                <a:cs typeface="Avenir Book"/>
              </a:endParaRPr>
            </a:p>
          </p:txBody>
        </p:sp>
        <p:sp>
          <p:nvSpPr>
            <p:cNvPr id="3252" name="Rectangle 180"/>
            <p:cNvSpPr>
              <a:spLocks noChangeArrowheads="1"/>
            </p:cNvSpPr>
            <p:nvPr/>
          </p:nvSpPr>
          <p:spPr bwMode="auto">
            <a:xfrm>
              <a:off x="925332" y="4673896"/>
              <a:ext cx="844611"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Pacific</a:t>
              </a:r>
            </a:p>
            <a:p>
              <a:r>
                <a:rPr lang="en-US" sz="1000" dirty="0" smtClean="0">
                  <a:solidFill>
                    <a:srgbClr val="000000"/>
                  </a:solidFill>
                  <a:latin typeface="Avenir Book"/>
                  <a:cs typeface="Avenir Book"/>
                </a:rPr>
                <a:t>68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8 Beds</a:t>
              </a:r>
            </a:p>
            <a:p>
              <a:r>
                <a:rPr lang="en-US" sz="1000" dirty="0" smtClean="0">
                  <a:solidFill>
                    <a:srgbClr val="000000"/>
                  </a:solidFill>
                  <a:latin typeface="Avenir Book"/>
                  <a:cs typeface="Avenir Book"/>
                </a:rPr>
                <a:t>$6.2 M</a:t>
              </a:r>
            </a:p>
          </p:txBody>
        </p:sp>
        <p:sp>
          <p:nvSpPr>
            <p:cNvPr id="3255" name="Rectangle 183"/>
            <p:cNvSpPr>
              <a:spLocks noChangeArrowheads="1"/>
            </p:cNvSpPr>
            <p:nvPr/>
          </p:nvSpPr>
          <p:spPr bwMode="auto">
            <a:xfrm>
              <a:off x="2301874" y="4841874"/>
              <a:ext cx="1449433"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Lewis</a:t>
              </a:r>
            </a:p>
            <a:p>
              <a:r>
                <a:rPr lang="en-US" sz="1000" dirty="0" smtClean="0">
                  <a:solidFill>
                    <a:srgbClr val="000000"/>
                  </a:solidFill>
                  <a:latin typeface="Avenir Book"/>
                  <a:cs typeface="Avenir Book"/>
                </a:rPr>
                <a:t>386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+ 6 Beds</a:t>
              </a:r>
            </a:p>
            <a:p>
              <a:r>
                <a:rPr lang="en-US" sz="1000" dirty="0" smtClean="0">
                  <a:solidFill>
                    <a:srgbClr val="000000"/>
                  </a:solidFill>
                  <a:latin typeface="Avenir Book"/>
                  <a:cs typeface="Avenir Book"/>
                </a:rPr>
                <a:t>$13.1 M</a:t>
              </a:r>
            </a:p>
          </p:txBody>
        </p:sp>
        <p:sp>
          <p:nvSpPr>
            <p:cNvPr id="3258" name="Rectangle 186"/>
            <p:cNvSpPr>
              <a:spLocks noChangeArrowheads="1"/>
            </p:cNvSpPr>
            <p:nvPr/>
          </p:nvSpPr>
          <p:spPr bwMode="auto">
            <a:xfrm>
              <a:off x="2074331" y="5403016"/>
              <a:ext cx="930673"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Cowlitz</a:t>
              </a:r>
            </a:p>
            <a:p>
              <a:r>
                <a:rPr lang="en-US" sz="1000" dirty="0" smtClean="0">
                  <a:solidFill>
                    <a:srgbClr val="000000"/>
                  </a:solidFill>
                  <a:latin typeface="Avenir Book"/>
                  <a:cs typeface="Avenir Book"/>
                </a:rPr>
                <a:t>474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41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$16 M</a:t>
              </a:r>
            </a:p>
          </p:txBody>
        </p:sp>
        <p:sp>
          <p:nvSpPr>
            <p:cNvPr id="3264" name="Rectangle 192"/>
            <p:cNvSpPr>
              <a:spLocks noChangeArrowheads="1"/>
            </p:cNvSpPr>
            <p:nvPr/>
          </p:nvSpPr>
          <p:spPr bwMode="auto">
            <a:xfrm>
              <a:off x="918970" y="5551181"/>
              <a:ext cx="819793"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Wahkiakum</a:t>
              </a:r>
            </a:p>
            <a:p>
              <a:r>
                <a:rPr lang="en-US" sz="1000" dirty="0" smtClean="0">
                  <a:solidFill>
                    <a:srgbClr val="000000"/>
                  </a:solidFill>
                  <a:latin typeface="Avenir Book"/>
                  <a:cs typeface="Avenir Book"/>
                </a:rPr>
                <a:t>19 </a:t>
              </a:r>
              <a:r>
                <a:rPr lang="en-US" sz="1000" dirty="0" smtClean="0">
                  <a:solidFill>
                    <a:srgbClr val="000000"/>
                  </a:solidFill>
                  <a:latin typeface="Avenir Book"/>
                  <a:cs typeface="Avenir Book"/>
                </a:rPr>
                <a:t>homes</a:t>
              </a:r>
              <a:endParaRPr lang="en-US" sz="1000" dirty="0" smtClean="0">
                <a:solidFill>
                  <a:srgbClr val="000000"/>
                </a:solidFill>
                <a:latin typeface="Avenir Book"/>
                <a:cs typeface="Avenir Book"/>
              </a:endParaRPr>
            </a:p>
            <a:p>
              <a:r>
                <a:rPr lang="en-US" sz="1000" dirty="0" smtClean="0">
                  <a:solidFill>
                    <a:srgbClr val="000000"/>
                  </a:solidFill>
                  <a:latin typeface="Avenir Book"/>
                  <a:cs typeface="Avenir Book"/>
                </a:rPr>
                <a:t>$1.1 M</a:t>
              </a:r>
              <a:endParaRPr lang="en-US" sz="1000" dirty="0">
                <a:solidFill>
                  <a:srgbClr val="000000"/>
                </a:solidFill>
                <a:latin typeface="Avenir Book"/>
                <a:cs typeface="Avenir Book"/>
              </a:endParaRPr>
            </a:p>
          </p:txBody>
        </p:sp>
        <p:sp>
          <p:nvSpPr>
            <p:cNvPr id="3270" name="Rectangle 198"/>
            <p:cNvSpPr>
              <a:spLocks noChangeArrowheads="1"/>
            </p:cNvSpPr>
            <p:nvPr/>
          </p:nvSpPr>
          <p:spPr bwMode="auto">
            <a:xfrm>
              <a:off x="4114798" y="5022504"/>
              <a:ext cx="1080227"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Yakima</a:t>
              </a:r>
            </a:p>
            <a:p>
              <a:r>
                <a:rPr lang="en-US" sz="1000" dirty="0" smtClean="0">
                  <a:solidFill>
                    <a:srgbClr val="000000"/>
                  </a:solidFill>
                  <a:latin typeface="Avenir Book"/>
                  <a:cs typeface="Avenir Book"/>
                </a:rPr>
                <a:t>1,421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108 Beds</a:t>
              </a:r>
            </a:p>
            <a:p>
              <a:r>
                <a:rPr lang="en-US" sz="1000" dirty="0" smtClean="0">
                  <a:solidFill>
                    <a:srgbClr val="000000"/>
                  </a:solidFill>
                  <a:latin typeface="Avenir Book"/>
                  <a:cs typeface="Avenir Book"/>
                </a:rPr>
                <a:t>$47.6 M</a:t>
              </a:r>
            </a:p>
          </p:txBody>
        </p:sp>
        <p:sp>
          <p:nvSpPr>
            <p:cNvPr id="3276" name="Rectangle 204"/>
            <p:cNvSpPr>
              <a:spLocks noChangeArrowheads="1"/>
            </p:cNvSpPr>
            <p:nvPr/>
          </p:nvSpPr>
          <p:spPr bwMode="auto">
            <a:xfrm>
              <a:off x="1817206" y="4093906"/>
              <a:ext cx="930673"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Thurston</a:t>
              </a:r>
            </a:p>
            <a:p>
              <a:r>
                <a:rPr lang="en-US" sz="1000" dirty="0" smtClean="0">
                  <a:solidFill>
                    <a:srgbClr val="000000"/>
                  </a:solidFill>
                  <a:latin typeface="Avenir Book"/>
                  <a:cs typeface="Avenir Book"/>
                </a:rPr>
                <a:t>926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88 Beds</a:t>
              </a:r>
            </a:p>
            <a:p>
              <a:r>
                <a:rPr lang="en-US" sz="1000" dirty="0" smtClean="0">
                  <a:solidFill>
                    <a:srgbClr val="000000"/>
                  </a:solidFill>
                  <a:latin typeface="Avenir Book"/>
                  <a:cs typeface="Avenir Book"/>
                </a:rPr>
                <a:t>$32.4 M</a:t>
              </a:r>
            </a:p>
          </p:txBody>
        </p:sp>
        <p:sp>
          <p:nvSpPr>
            <p:cNvPr id="3279" name="Rectangle 207"/>
            <p:cNvSpPr>
              <a:spLocks noChangeArrowheads="1"/>
            </p:cNvSpPr>
            <p:nvPr/>
          </p:nvSpPr>
          <p:spPr bwMode="auto">
            <a:xfrm>
              <a:off x="2873811" y="4018734"/>
              <a:ext cx="1060691"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Pierce</a:t>
              </a:r>
            </a:p>
            <a:p>
              <a:r>
                <a:rPr lang="en-US" sz="1000" dirty="0" smtClean="0">
                  <a:solidFill>
                    <a:srgbClr val="000000"/>
                  </a:solidFill>
                  <a:latin typeface="Avenir Book"/>
                  <a:cs typeface="Avenir Book"/>
                </a:rPr>
                <a:t>2,738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224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$76.6 M</a:t>
              </a:r>
            </a:p>
          </p:txBody>
        </p:sp>
        <p:sp>
          <p:nvSpPr>
            <p:cNvPr id="3282" name="Rectangle 210"/>
            <p:cNvSpPr>
              <a:spLocks noChangeArrowheads="1"/>
            </p:cNvSpPr>
            <p:nvPr/>
          </p:nvSpPr>
          <p:spPr bwMode="auto">
            <a:xfrm>
              <a:off x="2990820" y="3095385"/>
              <a:ext cx="1150524"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King</a:t>
              </a:r>
            </a:p>
            <a:p>
              <a:r>
                <a:rPr lang="en-US" sz="1000" dirty="0" smtClean="0">
                  <a:solidFill>
                    <a:srgbClr val="000000"/>
                  </a:solidFill>
                  <a:latin typeface="Avenir Book"/>
                  <a:cs typeface="Avenir Book"/>
                </a:rPr>
                <a:t>15,320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2,098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$370.3 M</a:t>
              </a:r>
            </a:p>
          </p:txBody>
        </p:sp>
        <p:sp>
          <p:nvSpPr>
            <p:cNvPr id="3288" name="Rectangle 216"/>
            <p:cNvSpPr>
              <a:spLocks noChangeArrowheads="1"/>
            </p:cNvSpPr>
            <p:nvPr/>
          </p:nvSpPr>
          <p:spPr bwMode="auto">
            <a:xfrm>
              <a:off x="5530289" y="2839622"/>
              <a:ext cx="930673"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Douglas</a:t>
              </a:r>
            </a:p>
            <a:p>
              <a:r>
                <a:rPr lang="en-US" sz="1000" dirty="0" smtClean="0">
                  <a:solidFill>
                    <a:srgbClr val="000000"/>
                  </a:solidFill>
                  <a:latin typeface="Avenir Book"/>
                  <a:cs typeface="Avenir Book"/>
                </a:rPr>
                <a:t>150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18 Beds</a:t>
              </a:r>
            </a:p>
            <a:p>
              <a:r>
                <a:rPr lang="en-US" sz="1000" dirty="0" smtClean="0">
                  <a:solidFill>
                    <a:srgbClr val="000000"/>
                  </a:solidFill>
                  <a:latin typeface="Avenir Book"/>
                  <a:cs typeface="Avenir Book"/>
                </a:rPr>
                <a:t>$9.6 M</a:t>
              </a:r>
            </a:p>
          </p:txBody>
        </p:sp>
        <p:sp>
          <p:nvSpPr>
            <p:cNvPr id="3297" name="Rectangle 225"/>
            <p:cNvSpPr>
              <a:spLocks noChangeArrowheads="1"/>
            </p:cNvSpPr>
            <p:nvPr/>
          </p:nvSpPr>
          <p:spPr bwMode="auto">
            <a:xfrm>
              <a:off x="6362595" y="4765675"/>
              <a:ext cx="777064"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Franklin</a:t>
              </a:r>
            </a:p>
            <a:p>
              <a:r>
                <a:rPr lang="en-US" sz="1000" dirty="0" smtClean="0">
                  <a:solidFill>
                    <a:srgbClr val="000000"/>
                  </a:solidFill>
                  <a:latin typeface="Avenir Book"/>
                  <a:cs typeface="Avenir Book"/>
                </a:rPr>
                <a:t>388 </a:t>
              </a:r>
              <a:r>
                <a:rPr lang="en-US" sz="1000" dirty="0" smtClean="0">
                  <a:solidFill>
                    <a:srgbClr val="000000"/>
                  </a:solidFill>
                  <a:latin typeface="Avenir Book"/>
                  <a:cs typeface="Avenir Book"/>
                </a:rPr>
                <a:t>homes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$11.4 M</a:t>
              </a:r>
            </a:p>
          </p:txBody>
        </p:sp>
        <p:sp>
          <p:nvSpPr>
            <p:cNvPr id="3302" name="Rectangle 230"/>
            <p:cNvSpPr>
              <a:spLocks noChangeArrowheads="1"/>
            </p:cNvSpPr>
            <p:nvPr/>
          </p:nvSpPr>
          <p:spPr bwMode="auto">
            <a:xfrm>
              <a:off x="6692680" y="5401910"/>
              <a:ext cx="953828"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Walla Walla</a:t>
              </a:r>
            </a:p>
            <a:p>
              <a:r>
                <a:rPr lang="en-US" sz="1000" dirty="0" smtClean="0">
                  <a:solidFill>
                    <a:srgbClr val="000000"/>
                  </a:solidFill>
                  <a:latin typeface="Avenir Book"/>
                  <a:cs typeface="Avenir Book"/>
                </a:rPr>
                <a:t>603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151 Beds</a:t>
              </a:r>
            </a:p>
            <a:p>
              <a:r>
                <a:rPr lang="en-US" sz="1000" dirty="0" smtClean="0">
                  <a:solidFill>
                    <a:srgbClr val="000000"/>
                  </a:solidFill>
                  <a:latin typeface="Avenir Book"/>
                  <a:cs typeface="Avenir Book"/>
                </a:rPr>
                <a:t>$28.3 M</a:t>
              </a:r>
            </a:p>
          </p:txBody>
        </p:sp>
        <p:sp>
          <p:nvSpPr>
            <p:cNvPr id="3305" name="Rectangle 233"/>
            <p:cNvSpPr>
              <a:spLocks noChangeArrowheads="1"/>
            </p:cNvSpPr>
            <p:nvPr/>
          </p:nvSpPr>
          <p:spPr bwMode="auto">
            <a:xfrm>
              <a:off x="8037278" y="4018734"/>
              <a:ext cx="782473"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Whitman</a:t>
              </a:r>
            </a:p>
            <a:p>
              <a:r>
                <a:rPr lang="en-US" sz="1000" dirty="0" smtClean="0">
                  <a:solidFill>
                    <a:srgbClr val="000000"/>
                  </a:solidFill>
                  <a:latin typeface="Avenir Book"/>
                  <a:cs typeface="Avenir Book"/>
                </a:rPr>
                <a:t>239 </a:t>
              </a:r>
              <a:r>
                <a:rPr lang="en-US" sz="1000" dirty="0" smtClean="0">
                  <a:solidFill>
                    <a:srgbClr val="000000"/>
                  </a:solidFill>
                  <a:latin typeface="Avenir Book"/>
                  <a:cs typeface="Avenir Book"/>
                </a:rPr>
                <a:t>homes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$9.3 M</a:t>
              </a:r>
            </a:p>
          </p:txBody>
        </p:sp>
        <p:sp>
          <p:nvSpPr>
            <p:cNvPr id="3308" name="Rectangle 236"/>
            <p:cNvSpPr>
              <a:spLocks noChangeArrowheads="1"/>
            </p:cNvSpPr>
            <p:nvPr/>
          </p:nvSpPr>
          <p:spPr bwMode="auto">
            <a:xfrm>
              <a:off x="8481497" y="5534144"/>
              <a:ext cx="696411"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Asotin</a:t>
              </a:r>
            </a:p>
            <a:p>
              <a:r>
                <a:rPr lang="en-US" sz="1000" dirty="0" smtClean="0">
                  <a:solidFill>
                    <a:srgbClr val="000000"/>
                  </a:solidFill>
                  <a:latin typeface="Avenir Book"/>
                  <a:cs typeface="Avenir Book"/>
                </a:rPr>
                <a:t>56 </a:t>
              </a:r>
              <a:r>
                <a:rPr lang="en-US" sz="1000" dirty="0" smtClean="0">
                  <a:solidFill>
                    <a:srgbClr val="000000"/>
                  </a:solidFill>
                  <a:latin typeface="Avenir Book"/>
                  <a:cs typeface="Avenir Book"/>
                </a:rPr>
                <a:t>homes</a:t>
              </a:r>
              <a:endParaRPr lang="en-US" sz="1000" dirty="0" smtClean="0">
                <a:solidFill>
                  <a:srgbClr val="000000"/>
                </a:solidFill>
                <a:latin typeface="Avenir Book"/>
                <a:cs typeface="Avenir Book"/>
              </a:endParaRPr>
            </a:p>
            <a:p>
              <a:r>
                <a:rPr lang="en-US" sz="1000" dirty="0" smtClean="0">
                  <a:solidFill>
                    <a:srgbClr val="000000"/>
                  </a:solidFill>
                  <a:latin typeface="Avenir Book"/>
                  <a:cs typeface="Avenir Book"/>
                </a:rPr>
                <a:t>$1.1 M</a:t>
              </a:r>
              <a:endParaRPr lang="en-US" sz="1000" dirty="0">
                <a:solidFill>
                  <a:srgbClr val="000000"/>
                </a:solidFill>
                <a:latin typeface="Avenir Book"/>
                <a:cs typeface="Avenir Book"/>
              </a:endParaRPr>
            </a:p>
          </p:txBody>
        </p:sp>
        <p:sp>
          <p:nvSpPr>
            <p:cNvPr id="3314" name="Rectangle 242"/>
            <p:cNvSpPr>
              <a:spLocks noChangeArrowheads="1"/>
            </p:cNvSpPr>
            <p:nvPr/>
          </p:nvSpPr>
          <p:spPr bwMode="auto">
            <a:xfrm>
              <a:off x="8021723" y="4841874"/>
              <a:ext cx="689410"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Garfield</a:t>
              </a:r>
            </a:p>
            <a:p>
              <a:r>
                <a:rPr lang="en-US" sz="1000" dirty="0" smtClean="0">
                  <a:solidFill>
                    <a:srgbClr val="000000"/>
                  </a:solidFill>
                  <a:latin typeface="Avenir Book"/>
                  <a:cs typeface="Avenir Book"/>
                </a:rPr>
                <a:t>10 </a:t>
              </a:r>
              <a:r>
                <a:rPr lang="en-US" sz="1000" dirty="0" smtClean="0">
                  <a:solidFill>
                    <a:srgbClr val="000000"/>
                  </a:solidFill>
                  <a:latin typeface="Avenir Book"/>
                  <a:cs typeface="Avenir Book"/>
                </a:rPr>
                <a:t>homes</a:t>
              </a:r>
              <a:endParaRPr lang="en-US" sz="1000" dirty="0" smtClean="0">
                <a:solidFill>
                  <a:srgbClr val="000000"/>
                </a:solidFill>
                <a:latin typeface="Avenir Book"/>
                <a:cs typeface="Avenir Book"/>
              </a:endParaRPr>
            </a:p>
            <a:p>
              <a:r>
                <a:rPr lang="en-US" sz="1000" dirty="0" smtClean="0">
                  <a:solidFill>
                    <a:srgbClr val="000000"/>
                  </a:solidFill>
                  <a:latin typeface="Avenir Book"/>
                  <a:cs typeface="Avenir Book"/>
                </a:rPr>
                <a:t>$94.1 K</a:t>
              </a:r>
            </a:p>
          </p:txBody>
        </p:sp>
        <p:sp>
          <p:nvSpPr>
            <p:cNvPr id="3320" name="Rectangle 248"/>
            <p:cNvSpPr>
              <a:spLocks noChangeArrowheads="1"/>
            </p:cNvSpPr>
            <p:nvPr/>
          </p:nvSpPr>
          <p:spPr bwMode="auto">
            <a:xfrm>
              <a:off x="7629410" y="1880269"/>
              <a:ext cx="777064"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Stevens</a:t>
              </a:r>
            </a:p>
            <a:p>
              <a:r>
                <a:rPr lang="en-US" sz="1000" dirty="0" smtClean="0">
                  <a:solidFill>
                    <a:srgbClr val="000000"/>
                  </a:solidFill>
                  <a:latin typeface="Avenir Book"/>
                  <a:cs typeface="Avenir Book"/>
                </a:rPr>
                <a:t>183 </a:t>
              </a:r>
              <a:r>
                <a:rPr lang="en-US" sz="1000" dirty="0" smtClean="0">
                  <a:solidFill>
                    <a:srgbClr val="000000"/>
                  </a:solidFill>
                  <a:latin typeface="Avenir Book"/>
                  <a:cs typeface="Avenir Book"/>
                </a:rPr>
                <a:t>homes</a:t>
              </a:r>
              <a:endParaRPr lang="en-US" sz="1000" dirty="0" smtClean="0">
                <a:solidFill>
                  <a:srgbClr val="000000"/>
                </a:solidFill>
                <a:latin typeface="Avenir Book"/>
                <a:cs typeface="Avenir Book"/>
              </a:endParaRPr>
            </a:p>
            <a:p>
              <a:r>
                <a:rPr lang="en-US" sz="1000" dirty="0" smtClean="0">
                  <a:solidFill>
                    <a:srgbClr val="000000"/>
                  </a:solidFill>
                  <a:latin typeface="Avenir Book"/>
                  <a:cs typeface="Avenir Book"/>
                </a:rPr>
                <a:t>$5.7 M</a:t>
              </a:r>
            </a:p>
          </p:txBody>
        </p:sp>
        <p:sp>
          <p:nvSpPr>
            <p:cNvPr id="3325" name="Rectangle 253"/>
            <p:cNvSpPr>
              <a:spLocks noChangeArrowheads="1"/>
            </p:cNvSpPr>
            <p:nvPr/>
          </p:nvSpPr>
          <p:spPr bwMode="auto">
            <a:xfrm>
              <a:off x="8333643" y="1094544"/>
              <a:ext cx="777064" cy="725742"/>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Avenir Book"/>
                  <a:cs typeface="Avenir Book"/>
                </a:rPr>
                <a:t>Pend</a:t>
              </a:r>
              <a:br>
                <a:rPr lang="en-US" sz="1000" b="1" dirty="0">
                  <a:solidFill>
                    <a:srgbClr val="000000"/>
                  </a:solidFill>
                  <a:latin typeface="Avenir Book"/>
                  <a:cs typeface="Avenir Book"/>
                </a:rPr>
              </a:br>
              <a:r>
                <a:rPr lang="en-US" sz="1000" b="1" dirty="0" smtClean="0">
                  <a:solidFill>
                    <a:srgbClr val="000000"/>
                  </a:solidFill>
                  <a:latin typeface="Avenir Book"/>
                  <a:cs typeface="Avenir Book"/>
                </a:rPr>
                <a:t>Oreille</a:t>
              </a:r>
            </a:p>
            <a:p>
              <a:r>
                <a:rPr lang="en-US" sz="1000" dirty="0" smtClean="0">
                  <a:solidFill>
                    <a:srgbClr val="000000"/>
                  </a:solidFill>
                  <a:latin typeface="Avenir Book"/>
                  <a:cs typeface="Avenir Book"/>
                </a:rPr>
                <a:t>152 </a:t>
              </a:r>
              <a:r>
                <a:rPr lang="en-US" sz="1000" dirty="0" smtClean="0">
                  <a:solidFill>
                    <a:srgbClr val="000000"/>
                  </a:solidFill>
                  <a:latin typeface="Avenir Book"/>
                  <a:cs typeface="Avenir Book"/>
                </a:rPr>
                <a:t>homes</a:t>
              </a:r>
              <a:endParaRPr lang="en-US" sz="1000" dirty="0" smtClean="0">
                <a:solidFill>
                  <a:srgbClr val="000000"/>
                </a:solidFill>
                <a:latin typeface="Avenir Book"/>
                <a:cs typeface="Avenir Book"/>
              </a:endParaRPr>
            </a:p>
            <a:p>
              <a:r>
                <a:rPr lang="en-US" sz="1000" dirty="0" smtClean="0">
                  <a:solidFill>
                    <a:srgbClr val="000000"/>
                  </a:solidFill>
                  <a:latin typeface="Avenir Book"/>
                  <a:cs typeface="Avenir Book"/>
                </a:rPr>
                <a:t>$2.3 M</a:t>
              </a:r>
              <a:endParaRPr lang="en-US" sz="1000" dirty="0">
                <a:solidFill>
                  <a:srgbClr val="000000"/>
                </a:solidFill>
                <a:latin typeface="Avenir Book"/>
                <a:cs typeface="Avenir Book"/>
              </a:endParaRPr>
            </a:p>
          </p:txBody>
        </p:sp>
        <p:sp>
          <p:nvSpPr>
            <p:cNvPr id="3330" name="Rectangle 258"/>
            <p:cNvSpPr>
              <a:spLocks noChangeArrowheads="1"/>
            </p:cNvSpPr>
            <p:nvPr/>
          </p:nvSpPr>
          <p:spPr bwMode="auto">
            <a:xfrm>
              <a:off x="589274" y="3620170"/>
              <a:ext cx="930673" cy="907177"/>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Avenir Book"/>
                  <a:cs typeface="Avenir Book"/>
                </a:rPr>
                <a:t>Grays</a:t>
              </a:r>
              <a:br>
                <a:rPr lang="en-US" sz="1000" b="1" dirty="0">
                  <a:solidFill>
                    <a:srgbClr val="000000"/>
                  </a:solidFill>
                  <a:latin typeface="Avenir Book"/>
                  <a:cs typeface="Avenir Book"/>
                </a:rPr>
              </a:br>
              <a:r>
                <a:rPr lang="en-US" sz="1000" b="1" dirty="0" smtClean="0">
                  <a:solidFill>
                    <a:srgbClr val="000000"/>
                  </a:solidFill>
                  <a:latin typeface="Avenir Book"/>
                  <a:cs typeface="Avenir Book"/>
                </a:rPr>
                <a:t>Harbor</a:t>
              </a:r>
            </a:p>
            <a:p>
              <a:r>
                <a:rPr lang="en-US" sz="1000" dirty="0" smtClean="0">
                  <a:solidFill>
                    <a:srgbClr val="000000"/>
                  </a:solidFill>
                  <a:latin typeface="Avenir Book"/>
                  <a:cs typeface="Avenir Book"/>
                </a:rPr>
                <a:t>231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25 Beds</a:t>
              </a:r>
            </a:p>
            <a:p>
              <a:r>
                <a:rPr lang="en-US" sz="1000" dirty="0" smtClean="0">
                  <a:solidFill>
                    <a:srgbClr val="000000"/>
                  </a:solidFill>
                  <a:latin typeface="Avenir Book"/>
                  <a:cs typeface="Avenir Book"/>
                </a:rPr>
                <a:t>$5.3 M</a:t>
              </a:r>
            </a:p>
          </p:txBody>
        </p:sp>
        <p:sp>
          <p:nvSpPr>
            <p:cNvPr id="3333" name="Rectangle 261"/>
            <p:cNvSpPr>
              <a:spLocks noChangeArrowheads="1"/>
            </p:cNvSpPr>
            <p:nvPr/>
          </p:nvSpPr>
          <p:spPr bwMode="auto">
            <a:xfrm>
              <a:off x="458979" y="2916627"/>
              <a:ext cx="1449433"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Jefferson</a:t>
              </a:r>
            </a:p>
            <a:p>
              <a:r>
                <a:rPr lang="en-US" sz="1000" dirty="0" smtClean="0">
                  <a:solidFill>
                    <a:srgbClr val="000000"/>
                  </a:solidFill>
                  <a:latin typeface="Avenir Book"/>
                  <a:cs typeface="Avenir Book"/>
                </a:rPr>
                <a:t>109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+ 4 Beds</a:t>
              </a:r>
            </a:p>
            <a:p>
              <a:r>
                <a:rPr lang="en-US" sz="1000" dirty="0" smtClean="0">
                  <a:solidFill>
                    <a:srgbClr val="000000"/>
                  </a:solidFill>
                  <a:latin typeface="Avenir Book"/>
                  <a:cs typeface="Avenir Book"/>
                </a:rPr>
                <a:t>$5 M</a:t>
              </a:r>
            </a:p>
          </p:txBody>
        </p:sp>
        <p:sp>
          <p:nvSpPr>
            <p:cNvPr id="3336" name="Rectangle 264"/>
            <p:cNvSpPr>
              <a:spLocks noChangeArrowheads="1"/>
            </p:cNvSpPr>
            <p:nvPr/>
          </p:nvSpPr>
          <p:spPr bwMode="auto">
            <a:xfrm>
              <a:off x="215895" y="2181225"/>
              <a:ext cx="777064"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Clallam</a:t>
              </a:r>
            </a:p>
            <a:p>
              <a:r>
                <a:rPr lang="en-US" sz="1000" dirty="0" smtClean="0">
                  <a:solidFill>
                    <a:srgbClr val="000000"/>
                  </a:solidFill>
                  <a:latin typeface="Avenir Book"/>
                  <a:cs typeface="Avenir Book"/>
                </a:rPr>
                <a:t>666 </a:t>
              </a:r>
              <a:r>
                <a:rPr lang="en-US" sz="1000" dirty="0" smtClean="0">
                  <a:solidFill>
                    <a:srgbClr val="000000"/>
                  </a:solidFill>
                  <a:latin typeface="Avenir Book"/>
                  <a:cs typeface="Avenir Book"/>
                </a:rPr>
                <a:t>homes </a:t>
              </a:r>
              <a:endParaRPr lang="en-US" sz="1000" dirty="0" smtClean="0">
                <a:solidFill>
                  <a:srgbClr val="000000"/>
                </a:solidFill>
                <a:latin typeface="Avenir Book"/>
                <a:cs typeface="Avenir Book"/>
              </a:endParaRPr>
            </a:p>
            <a:p>
              <a:r>
                <a:rPr lang="en-US" sz="1000" dirty="0" smtClean="0">
                  <a:solidFill>
                    <a:srgbClr val="000000"/>
                  </a:solidFill>
                  <a:latin typeface="Avenir Book"/>
                  <a:cs typeface="Avenir Book"/>
                </a:rPr>
                <a:t>$21.7 M</a:t>
              </a:r>
            </a:p>
          </p:txBody>
        </p:sp>
        <p:sp>
          <p:nvSpPr>
            <p:cNvPr id="3339" name="Rectangle 267"/>
            <p:cNvSpPr>
              <a:spLocks noChangeArrowheads="1"/>
            </p:cNvSpPr>
            <p:nvPr/>
          </p:nvSpPr>
          <p:spPr bwMode="auto">
            <a:xfrm>
              <a:off x="4419598" y="3886199"/>
              <a:ext cx="777064"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Kittitas</a:t>
              </a:r>
            </a:p>
            <a:p>
              <a:r>
                <a:rPr lang="en-US" sz="1000" dirty="0" smtClean="0">
                  <a:solidFill>
                    <a:srgbClr val="000000"/>
                  </a:solidFill>
                  <a:latin typeface="Avenir Book"/>
                  <a:cs typeface="Avenir Book"/>
                </a:rPr>
                <a:t>183 </a:t>
              </a:r>
              <a:r>
                <a:rPr lang="en-US" sz="1000" dirty="0" smtClean="0">
                  <a:solidFill>
                    <a:srgbClr val="000000"/>
                  </a:solidFill>
                  <a:latin typeface="Avenir Book"/>
                  <a:cs typeface="Avenir Book"/>
                </a:rPr>
                <a:t>homes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$3.7 M</a:t>
              </a:r>
            </a:p>
          </p:txBody>
        </p:sp>
        <p:sp>
          <p:nvSpPr>
            <p:cNvPr id="3342" name="Rectangle 270"/>
            <p:cNvSpPr>
              <a:spLocks noChangeArrowheads="1"/>
            </p:cNvSpPr>
            <p:nvPr/>
          </p:nvSpPr>
          <p:spPr bwMode="auto">
            <a:xfrm>
              <a:off x="3219043" y="2231610"/>
              <a:ext cx="1064462"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Snohomish</a:t>
              </a:r>
            </a:p>
            <a:p>
              <a:r>
                <a:rPr lang="en-US" sz="1000" dirty="0" smtClean="0">
                  <a:solidFill>
                    <a:srgbClr val="000000"/>
                  </a:solidFill>
                  <a:latin typeface="Avenir Book"/>
                  <a:cs typeface="Avenir Book"/>
                </a:rPr>
                <a:t>2,569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55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$57.5 M</a:t>
              </a:r>
            </a:p>
          </p:txBody>
        </p:sp>
        <p:sp>
          <p:nvSpPr>
            <p:cNvPr id="3345" name="Rectangle 273"/>
            <p:cNvSpPr>
              <a:spLocks noChangeArrowheads="1"/>
            </p:cNvSpPr>
            <p:nvPr/>
          </p:nvSpPr>
          <p:spPr bwMode="auto">
            <a:xfrm>
              <a:off x="5183272" y="1254919"/>
              <a:ext cx="1528952"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Okanogan</a:t>
              </a:r>
            </a:p>
            <a:p>
              <a:r>
                <a:rPr lang="en-US" sz="1000" dirty="0" smtClean="0">
                  <a:solidFill>
                    <a:srgbClr val="000000"/>
                  </a:solidFill>
                  <a:latin typeface="Avenir Book"/>
                  <a:cs typeface="Avenir Book"/>
                </a:rPr>
                <a:t>361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+ 47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$9.3 M</a:t>
              </a:r>
            </a:p>
          </p:txBody>
        </p:sp>
        <p:sp>
          <p:nvSpPr>
            <p:cNvPr id="3348" name="Rectangle 276"/>
            <p:cNvSpPr>
              <a:spLocks noChangeArrowheads="1"/>
            </p:cNvSpPr>
            <p:nvPr/>
          </p:nvSpPr>
          <p:spPr bwMode="auto">
            <a:xfrm>
              <a:off x="4419599" y="2543661"/>
              <a:ext cx="1116571" cy="725742"/>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latin typeface="Avenir Book"/>
                  <a:cs typeface="Avenir Book"/>
                </a:rPr>
                <a:t>Chelan</a:t>
              </a:r>
            </a:p>
            <a:p>
              <a:r>
                <a:rPr lang="en-US" sz="1000" dirty="0" smtClean="0">
                  <a:solidFill>
                    <a:srgbClr val="000000"/>
                  </a:solidFill>
                  <a:latin typeface="Avenir Book"/>
                  <a:cs typeface="Avenir Book"/>
                </a:rPr>
                <a:t>926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6 Beds</a:t>
              </a:r>
            </a:p>
            <a:p>
              <a:r>
                <a:rPr lang="en-US" sz="1000" dirty="0" smtClean="0">
                  <a:solidFill>
                    <a:srgbClr val="000000"/>
                  </a:solidFill>
                  <a:latin typeface="Avenir Book"/>
                  <a:cs typeface="Avenir Book"/>
                </a:rPr>
                <a:t>$30 M</a:t>
              </a:r>
            </a:p>
          </p:txBody>
        </p:sp>
        <p:sp>
          <p:nvSpPr>
            <p:cNvPr id="3351" name="Rectangle 279"/>
            <p:cNvSpPr>
              <a:spLocks noChangeArrowheads="1"/>
            </p:cNvSpPr>
            <p:nvPr/>
          </p:nvSpPr>
          <p:spPr bwMode="auto">
            <a:xfrm>
              <a:off x="6722130" y="3993175"/>
              <a:ext cx="946438"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Adams</a:t>
              </a:r>
            </a:p>
            <a:p>
              <a:r>
                <a:rPr lang="en-US" sz="1000" dirty="0" smtClean="0">
                  <a:solidFill>
                    <a:srgbClr val="000000"/>
                  </a:solidFill>
                  <a:latin typeface="Avenir Book"/>
                  <a:cs typeface="Avenir Book"/>
                </a:rPr>
                <a:t>438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$12.6 M</a:t>
              </a:r>
              <a:endParaRPr lang="en-US" sz="1000" dirty="0">
                <a:solidFill>
                  <a:srgbClr val="000000"/>
                </a:solidFill>
                <a:latin typeface="Avenir Book"/>
                <a:cs typeface="Avenir Book"/>
              </a:endParaRPr>
            </a:p>
          </p:txBody>
        </p:sp>
        <p:sp>
          <p:nvSpPr>
            <p:cNvPr id="3354" name="Rectangle 282"/>
            <p:cNvSpPr>
              <a:spLocks noChangeArrowheads="1"/>
            </p:cNvSpPr>
            <p:nvPr/>
          </p:nvSpPr>
          <p:spPr bwMode="auto">
            <a:xfrm>
              <a:off x="6865120" y="3039559"/>
              <a:ext cx="844611"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Lincoln</a:t>
              </a:r>
            </a:p>
            <a:p>
              <a:r>
                <a:rPr lang="en-US" sz="1000" dirty="0" smtClean="0">
                  <a:solidFill>
                    <a:srgbClr val="000000"/>
                  </a:solidFill>
                  <a:latin typeface="Avenir Book"/>
                  <a:cs typeface="Avenir Book"/>
                </a:rPr>
                <a:t>39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16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$2.5 M</a:t>
              </a:r>
            </a:p>
          </p:txBody>
        </p:sp>
        <p:sp>
          <p:nvSpPr>
            <p:cNvPr id="3357" name="Rectangle 285"/>
            <p:cNvSpPr>
              <a:spLocks noChangeArrowheads="1"/>
            </p:cNvSpPr>
            <p:nvPr/>
          </p:nvSpPr>
          <p:spPr bwMode="auto">
            <a:xfrm>
              <a:off x="6865120" y="1182772"/>
              <a:ext cx="777064"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Ferry</a:t>
              </a:r>
            </a:p>
            <a:p>
              <a:r>
                <a:rPr lang="en-US" sz="1000" dirty="0" smtClean="0">
                  <a:solidFill>
                    <a:srgbClr val="000000"/>
                  </a:solidFill>
                  <a:latin typeface="Avenir Book"/>
                  <a:cs typeface="Avenir Book"/>
                </a:rPr>
                <a:t>177 </a:t>
              </a:r>
              <a:r>
                <a:rPr lang="en-US" sz="1000" dirty="0" smtClean="0">
                  <a:solidFill>
                    <a:srgbClr val="000000"/>
                  </a:solidFill>
                  <a:latin typeface="Avenir Book"/>
                  <a:cs typeface="Avenir Book"/>
                </a:rPr>
                <a:t>homes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$2.6 M</a:t>
              </a:r>
            </a:p>
          </p:txBody>
        </p:sp>
        <p:sp>
          <p:nvSpPr>
            <p:cNvPr id="3360" name="Rectangle 288"/>
            <p:cNvSpPr>
              <a:spLocks noChangeArrowheads="1"/>
            </p:cNvSpPr>
            <p:nvPr/>
          </p:nvSpPr>
          <p:spPr bwMode="auto">
            <a:xfrm>
              <a:off x="2186705" y="6343854"/>
              <a:ext cx="1064462"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Clark</a:t>
              </a:r>
            </a:p>
            <a:p>
              <a:r>
                <a:rPr lang="en-US" sz="1000" dirty="0" smtClean="0">
                  <a:solidFill>
                    <a:srgbClr val="000000"/>
                  </a:solidFill>
                  <a:latin typeface="Avenir Book"/>
                  <a:cs typeface="Avenir Book"/>
                </a:rPr>
                <a:t>2,036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95 Beds</a:t>
              </a:r>
            </a:p>
            <a:p>
              <a:r>
                <a:rPr lang="en-US" sz="1000" dirty="0" smtClean="0">
                  <a:solidFill>
                    <a:srgbClr val="000000"/>
                  </a:solidFill>
                  <a:latin typeface="Avenir Book"/>
                  <a:cs typeface="Avenir Book"/>
                </a:rPr>
                <a:t>$42.8 M</a:t>
              </a:r>
            </a:p>
          </p:txBody>
        </p:sp>
        <p:sp>
          <p:nvSpPr>
            <p:cNvPr id="3457" name="Rectangle 385"/>
            <p:cNvSpPr>
              <a:spLocks noChangeArrowheads="1"/>
            </p:cNvSpPr>
            <p:nvPr/>
          </p:nvSpPr>
          <p:spPr bwMode="auto">
            <a:xfrm>
              <a:off x="2737209" y="975519"/>
              <a:ext cx="1598987" cy="544307"/>
            </a:xfrm>
            <a:prstGeom prst="rect">
              <a:avLst/>
            </a:prstGeom>
            <a:noFill/>
            <a:ln w="9525">
              <a:noFill/>
              <a:miter lim="800000"/>
              <a:headEnd/>
              <a:tailEnd/>
            </a:ln>
          </p:spPr>
          <p:txBody>
            <a:bodyPr wrap="none" lIns="0" tIns="0" rIns="0" bIns="0">
              <a:spAutoFit/>
            </a:bodyPr>
            <a:lstStyle/>
            <a:p>
              <a:pPr algn="l"/>
              <a:r>
                <a:rPr lang="en-US" sz="1000" b="1" dirty="0" smtClean="0">
                  <a:solidFill>
                    <a:srgbClr val="000000"/>
                  </a:solidFill>
                  <a:latin typeface="Avenir Book"/>
                  <a:cs typeface="Avenir Book"/>
                </a:rPr>
                <a:t>Whatcom</a:t>
              </a:r>
            </a:p>
            <a:p>
              <a:pPr algn="l"/>
              <a:r>
                <a:rPr lang="en-US" sz="1000" dirty="0" smtClean="0">
                  <a:solidFill>
                    <a:srgbClr val="000000"/>
                  </a:solidFill>
                  <a:latin typeface="Avenir Book"/>
                  <a:cs typeface="Avenir Book"/>
                </a:rPr>
                <a:t>1,229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+ 9 Beds</a:t>
              </a:r>
              <a:endParaRPr lang="en-US" sz="1000" dirty="0">
                <a:solidFill>
                  <a:srgbClr val="000000"/>
                </a:solidFill>
                <a:latin typeface="Avenir Book"/>
                <a:cs typeface="Avenir Book"/>
              </a:endParaRPr>
            </a:p>
            <a:p>
              <a:pPr algn="l"/>
              <a:r>
                <a:rPr lang="en-US" sz="1000" dirty="0" smtClean="0">
                  <a:solidFill>
                    <a:srgbClr val="000000"/>
                  </a:solidFill>
                  <a:latin typeface="Avenir Book"/>
                  <a:cs typeface="Avenir Book"/>
                </a:rPr>
                <a:t>$32 M</a:t>
              </a:r>
            </a:p>
          </p:txBody>
        </p:sp>
        <p:sp>
          <p:nvSpPr>
            <p:cNvPr id="3460" name="Rectangle 388"/>
            <p:cNvSpPr>
              <a:spLocks noChangeArrowheads="1"/>
            </p:cNvSpPr>
            <p:nvPr/>
          </p:nvSpPr>
          <p:spPr bwMode="auto">
            <a:xfrm>
              <a:off x="1417122" y="1151143"/>
              <a:ext cx="777064" cy="544307"/>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Avenir Book"/>
                  <a:cs typeface="Avenir Book"/>
                </a:rPr>
                <a:t>San </a:t>
              </a:r>
              <a:r>
                <a:rPr lang="en-US" sz="1000" b="1" dirty="0" smtClean="0">
                  <a:solidFill>
                    <a:srgbClr val="000000"/>
                  </a:solidFill>
                  <a:latin typeface="Avenir Book"/>
                  <a:cs typeface="Avenir Book"/>
                </a:rPr>
                <a:t>Juan</a:t>
              </a:r>
            </a:p>
            <a:p>
              <a:r>
                <a:rPr lang="en-US" sz="1000" dirty="0" smtClean="0">
                  <a:solidFill>
                    <a:srgbClr val="000000"/>
                  </a:solidFill>
                  <a:latin typeface="Avenir Book"/>
                  <a:cs typeface="Avenir Book"/>
                </a:rPr>
                <a:t>236 </a:t>
              </a:r>
              <a:r>
                <a:rPr lang="en-US" sz="1000" dirty="0" smtClean="0">
                  <a:solidFill>
                    <a:srgbClr val="000000"/>
                  </a:solidFill>
                  <a:latin typeface="Avenir Book"/>
                  <a:cs typeface="Avenir Book"/>
                </a:rPr>
                <a:t>homes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$9.9M</a:t>
              </a:r>
            </a:p>
          </p:txBody>
        </p:sp>
        <p:sp>
          <p:nvSpPr>
            <p:cNvPr id="3465" name="Rectangle 393"/>
            <p:cNvSpPr>
              <a:spLocks noChangeArrowheads="1"/>
            </p:cNvSpPr>
            <p:nvPr/>
          </p:nvSpPr>
          <p:spPr bwMode="auto">
            <a:xfrm>
              <a:off x="1346007" y="1970964"/>
              <a:ext cx="930673"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Island</a:t>
              </a:r>
            </a:p>
            <a:p>
              <a:r>
                <a:rPr lang="en-US" sz="1000" dirty="0" smtClean="0">
                  <a:solidFill>
                    <a:srgbClr val="000000"/>
                  </a:solidFill>
                  <a:latin typeface="Avenir Book"/>
                  <a:cs typeface="Avenir Book"/>
                </a:rPr>
                <a:t>163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17 Beds</a:t>
              </a:r>
            </a:p>
            <a:p>
              <a:r>
                <a:rPr lang="en-US" sz="1000" dirty="0" smtClean="0">
                  <a:solidFill>
                    <a:srgbClr val="000000"/>
                  </a:solidFill>
                  <a:latin typeface="Avenir Book"/>
                  <a:cs typeface="Avenir Book"/>
                </a:rPr>
                <a:t>$6.4 M</a:t>
              </a:r>
            </a:p>
          </p:txBody>
        </p:sp>
        <p:sp>
          <p:nvSpPr>
            <p:cNvPr id="3788" name="Rectangle 716"/>
            <p:cNvSpPr>
              <a:spLocks noChangeArrowheads="1"/>
            </p:cNvSpPr>
            <p:nvPr/>
          </p:nvSpPr>
          <p:spPr bwMode="auto">
            <a:xfrm>
              <a:off x="1423444" y="3476220"/>
              <a:ext cx="930673"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Mason</a:t>
              </a:r>
            </a:p>
            <a:p>
              <a:r>
                <a:rPr lang="en-US" sz="1000" dirty="0" smtClean="0">
                  <a:solidFill>
                    <a:srgbClr val="000000"/>
                  </a:solidFill>
                  <a:latin typeface="Avenir Book"/>
                  <a:cs typeface="Avenir Book"/>
                </a:rPr>
                <a:t>279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$8.5 M</a:t>
              </a:r>
            </a:p>
          </p:txBody>
        </p:sp>
        <p:sp>
          <p:nvSpPr>
            <p:cNvPr id="3794" name="Rectangle 722"/>
            <p:cNvSpPr>
              <a:spLocks noChangeArrowheads="1"/>
            </p:cNvSpPr>
            <p:nvPr/>
          </p:nvSpPr>
          <p:spPr bwMode="auto">
            <a:xfrm>
              <a:off x="2955804" y="5523973"/>
              <a:ext cx="776440"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Skamania</a:t>
              </a:r>
            </a:p>
            <a:p>
              <a:r>
                <a:rPr lang="en-US" sz="1000" dirty="0" smtClean="0">
                  <a:solidFill>
                    <a:srgbClr val="000000"/>
                  </a:solidFill>
                  <a:latin typeface="Avenir Book"/>
                  <a:cs typeface="Avenir Book"/>
                </a:rPr>
                <a:t>142 </a:t>
              </a:r>
              <a:r>
                <a:rPr lang="en-US" sz="1000" dirty="0" smtClean="0">
                  <a:solidFill>
                    <a:srgbClr val="000000"/>
                  </a:solidFill>
                  <a:latin typeface="Avenir Book"/>
                  <a:cs typeface="Avenir Book"/>
                </a:rPr>
                <a:t>homes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$4.6 M</a:t>
              </a:r>
            </a:p>
          </p:txBody>
        </p:sp>
        <p:sp>
          <p:nvSpPr>
            <p:cNvPr id="3800" name="Rectangle 728"/>
            <p:cNvSpPr>
              <a:spLocks noChangeArrowheads="1"/>
            </p:cNvSpPr>
            <p:nvPr/>
          </p:nvSpPr>
          <p:spPr bwMode="auto">
            <a:xfrm>
              <a:off x="3949976" y="6019799"/>
              <a:ext cx="1363371"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Klickitat</a:t>
              </a:r>
            </a:p>
            <a:p>
              <a:r>
                <a:rPr lang="en-US" sz="1000" dirty="0" smtClean="0">
                  <a:solidFill>
                    <a:srgbClr val="000000"/>
                  </a:solidFill>
                  <a:latin typeface="Avenir Book"/>
                  <a:cs typeface="Avenir Book"/>
                </a:rPr>
                <a:t>63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+ 6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$2.3 M</a:t>
              </a:r>
            </a:p>
          </p:txBody>
        </p:sp>
        <p:sp>
          <p:nvSpPr>
            <p:cNvPr id="3811" name="Rectangle 739"/>
            <p:cNvSpPr>
              <a:spLocks noChangeArrowheads="1"/>
            </p:cNvSpPr>
            <p:nvPr/>
          </p:nvSpPr>
          <p:spPr bwMode="auto">
            <a:xfrm>
              <a:off x="2768599" y="1576812"/>
              <a:ext cx="1449433"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Skagit</a:t>
              </a:r>
            </a:p>
            <a:p>
              <a:r>
                <a:rPr lang="en-US" sz="1000" dirty="0" smtClean="0">
                  <a:solidFill>
                    <a:srgbClr val="000000"/>
                  </a:solidFill>
                  <a:latin typeface="Avenir Book"/>
                  <a:cs typeface="Avenir Book"/>
                </a:rPr>
                <a:t>715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+ 6 Beds</a:t>
              </a:r>
            </a:p>
            <a:p>
              <a:r>
                <a:rPr lang="en-US" sz="1000" dirty="0" smtClean="0">
                  <a:solidFill>
                    <a:srgbClr val="000000"/>
                  </a:solidFill>
                  <a:latin typeface="Avenir Book"/>
                  <a:cs typeface="Avenir Book"/>
                </a:rPr>
                <a:t>$19.8 M</a:t>
              </a:r>
            </a:p>
          </p:txBody>
        </p:sp>
        <p:sp>
          <p:nvSpPr>
            <p:cNvPr id="3817" name="Rectangle 745"/>
            <p:cNvSpPr>
              <a:spLocks noChangeArrowheads="1"/>
            </p:cNvSpPr>
            <p:nvPr/>
          </p:nvSpPr>
          <p:spPr bwMode="auto">
            <a:xfrm>
              <a:off x="5536794" y="3669666"/>
              <a:ext cx="1064462" cy="54430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Grant</a:t>
              </a:r>
            </a:p>
            <a:p>
              <a:r>
                <a:rPr lang="en-US" sz="1000" dirty="0" smtClean="0">
                  <a:solidFill>
                    <a:srgbClr val="000000"/>
                  </a:solidFill>
                  <a:latin typeface="Avenir Book"/>
                  <a:cs typeface="Avenir Book"/>
                </a:rPr>
                <a:t>1,390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$31.4 M</a:t>
              </a:r>
            </a:p>
          </p:txBody>
        </p:sp>
        <p:sp>
          <p:nvSpPr>
            <p:cNvPr id="3820" name="Rectangle 748"/>
            <p:cNvSpPr>
              <a:spLocks noChangeArrowheads="1"/>
            </p:cNvSpPr>
            <p:nvPr/>
          </p:nvSpPr>
          <p:spPr bwMode="auto">
            <a:xfrm>
              <a:off x="5656322" y="5391819"/>
              <a:ext cx="930673"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Benton</a:t>
              </a:r>
            </a:p>
            <a:p>
              <a:r>
                <a:rPr lang="en-US" sz="1000" dirty="0" smtClean="0">
                  <a:solidFill>
                    <a:srgbClr val="000000"/>
                  </a:solidFill>
                  <a:latin typeface="Avenir Book"/>
                  <a:cs typeface="Avenir Book"/>
                </a:rPr>
                <a:t>515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8 Beds</a:t>
              </a:r>
            </a:p>
            <a:p>
              <a:r>
                <a:rPr lang="en-US" sz="1000" dirty="0" smtClean="0">
                  <a:solidFill>
                    <a:srgbClr val="000000"/>
                  </a:solidFill>
                  <a:latin typeface="Avenir Book"/>
                  <a:cs typeface="Avenir Book"/>
                </a:rPr>
                <a:t>$12.3 M</a:t>
              </a:r>
            </a:p>
          </p:txBody>
        </p:sp>
        <p:sp>
          <p:nvSpPr>
            <p:cNvPr id="3837" name="Rectangle 765"/>
            <p:cNvSpPr>
              <a:spLocks noChangeArrowheads="1"/>
            </p:cNvSpPr>
            <p:nvPr/>
          </p:nvSpPr>
          <p:spPr bwMode="auto">
            <a:xfrm>
              <a:off x="7678337" y="5449978"/>
              <a:ext cx="680261" cy="544307"/>
            </a:xfrm>
            <a:prstGeom prst="rect">
              <a:avLst/>
            </a:prstGeom>
            <a:noFill/>
            <a:ln w="9525">
              <a:noFill/>
              <a:miter lim="800000"/>
              <a:headEnd/>
              <a:tailEnd/>
            </a:ln>
          </p:spPr>
          <p:txBody>
            <a:bodyPr wrap="none" lIns="0" tIns="0" rIns="0" bIns="0">
              <a:spAutoFit/>
            </a:bodyPr>
            <a:lstStyle/>
            <a:p>
              <a:pPr algn="l"/>
              <a:r>
                <a:rPr lang="en-US" sz="1000" b="1" dirty="0" smtClean="0">
                  <a:solidFill>
                    <a:srgbClr val="000000"/>
                  </a:solidFill>
                  <a:latin typeface="Avenir Book"/>
                  <a:cs typeface="Avenir Book"/>
                </a:rPr>
                <a:t>Columbia</a:t>
              </a:r>
            </a:p>
            <a:p>
              <a:pPr algn="l"/>
              <a:r>
                <a:rPr lang="en-US" sz="1000" dirty="0" smtClean="0">
                  <a:solidFill>
                    <a:srgbClr val="000000"/>
                  </a:solidFill>
                  <a:latin typeface="Avenir Book"/>
                  <a:cs typeface="Avenir Book"/>
                </a:rPr>
                <a:t>8 </a:t>
              </a:r>
              <a:r>
                <a:rPr lang="en-US" sz="1000" dirty="0" smtClean="0">
                  <a:solidFill>
                    <a:srgbClr val="000000"/>
                  </a:solidFill>
                  <a:latin typeface="Avenir Book"/>
                  <a:cs typeface="Avenir Book"/>
                </a:rPr>
                <a:t>homes</a:t>
              </a:r>
              <a:endParaRPr lang="en-US" sz="1000" dirty="0" smtClean="0">
                <a:solidFill>
                  <a:srgbClr val="000000"/>
                </a:solidFill>
                <a:latin typeface="Avenir Book"/>
                <a:cs typeface="Avenir Book"/>
              </a:endParaRPr>
            </a:p>
            <a:p>
              <a:pPr algn="l"/>
              <a:r>
                <a:rPr lang="en-US" sz="1000" dirty="0" smtClean="0">
                  <a:solidFill>
                    <a:srgbClr val="000000"/>
                  </a:solidFill>
                  <a:latin typeface="Avenir Book"/>
                  <a:cs typeface="Avenir Book"/>
                </a:rPr>
                <a:t>$42.3 K</a:t>
              </a:r>
              <a:endParaRPr lang="en-US" sz="1000" dirty="0">
                <a:solidFill>
                  <a:srgbClr val="000000"/>
                </a:solidFill>
                <a:latin typeface="Avenir Book"/>
                <a:cs typeface="Avenir Book"/>
              </a:endParaRPr>
            </a:p>
          </p:txBody>
        </p:sp>
        <p:sp>
          <p:nvSpPr>
            <p:cNvPr id="3843" name="Rectangle 771"/>
            <p:cNvSpPr>
              <a:spLocks noChangeArrowheads="1"/>
            </p:cNvSpPr>
            <p:nvPr/>
          </p:nvSpPr>
          <p:spPr bwMode="auto">
            <a:xfrm>
              <a:off x="7998878" y="3007642"/>
              <a:ext cx="1064462"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Spokane</a:t>
              </a:r>
            </a:p>
            <a:p>
              <a:r>
                <a:rPr lang="en-US" sz="1000" dirty="0" smtClean="0">
                  <a:solidFill>
                    <a:srgbClr val="000000"/>
                  </a:solidFill>
                  <a:latin typeface="Avenir Book"/>
                  <a:cs typeface="Avenir Book"/>
                </a:rPr>
                <a:t>2,907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br>
                <a:rPr lang="en-US" sz="1000" dirty="0" smtClean="0">
                  <a:solidFill>
                    <a:srgbClr val="000000"/>
                  </a:solidFill>
                  <a:latin typeface="Avenir Book"/>
                  <a:cs typeface="Avenir Book"/>
                </a:rPr>
              </a:br>
              <a:r>
                <a:rPr lang="en-US" sz="1000" dirty="0" smtClean="0">
                  <a:solidFill>
                    <a:srgbClr val="000000"/>
                  </a:solidFill>
                  <a:latin typeface="Avenir Book"/>
                  <a:cs typeface="Avenir Book"/>
                </a:rPr>
                <a:t>177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$81 M</a:t>
              </a:r>
            </a:p>
          </p:txBody>
        </p:sp>
        <p:sp>
          <p:nvSpPr>
            <p:cNvPr id="3249" name="Rectangle 177"/>
            <p:cNvSpPr>
              <a:spLocks noChangeArrowheads="1"/>
            </p:cNvSpPr>
            <p:nvPr/>
          </p:nvSpPr>
          <p:spPr bwMode="auto">
            <a:xfrm>
              <a:off x="2004825" y="2701006"/>
              <a:ext cx="930673" cy="725742"/>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latin typeface="Avenir Book"/>
                  <a:cs typeface="Avenir Book"/>
                </a:rPr>
                <a:t>Kitsap</a:t>
              </a:r>
            </a:p>
            <a:p>
              <a:r>
                <a:rPr lang="en-US" sz="1000" dirty="0" smtClean="0">
                  <a:solidFill>
                    <a:srgbClr val="000000"/>
                  </a:solidFill>
                  <a:latin typeface="Avenir Book"/>
                  <a:cs typeface="Avenir Book"/>
                </a:rPr>
                <a:t>960 </a:t>
              </a:r>
              <a:r>
                <a:rPr lang="en-US" sz="1000" dirty="0" smtClean="0">
                  <a:solidFill>
                    <a:srgbClr val="000000"/>
                  </a:solidFill>
                  <a:latin typeface="Avenir Book"/>
                  <a:cs typeface="Avenir Book"/>
                </a:rPr>
                <a:t>homes </a:t>
              </a:r>
              <a:r>
                <a:rPr lang="en-US" sz="1000" dirty="0" smtClean="0">
                  <a:solidFill>
                    <a:srgbClr val="000000"/>
                  </a:solidFill>
                  <a:latin typeface="Avenir Book"/>
                  <a:cs typeface="Avenir Book"/>
                </a:rPr>
                <a:t>+ </a:t>
              </a:r>
            </a:p>
            <a:p>
              <a:r>
                <a:rPr lang="en-US" sz="1000" dirty="0" smtClean="0">
                  <a:solidFill>
                    <a:srgbClr val="000000"/>
                  </a:solidFill>
                  <a:latin typeface="Avenir Book"/>
                  <a:cs typeface="Avenir Book"/>
                </a:rPr>
                <a:t>80 Beds</a:t>
              </a:r>
              <a:endParaRPr lang="en-US" sz="1000" dirty="0">
                <a:solidFill>
                  <a:srgbClr val="000000"/>
                </a:solidFill>
                <a:latin typeface="Avenir Book"/>
                <a:cs typeface="Avenir Book"/>
              </a:endParaRPr>
            </a:p>
            <a:p>
              <a:r>
                <a:rPr lang="en-US" sz="1000" dirty="0" smtClean="0">
                  <a:solidFill>
                    <a:srgbClr val="000000"/>
                  </a:solidFill>
                  <a:latin typeface="Avenir Book"/>
                  <a:cs typeface="Avenir Book"/>
                </a:rPr>
                <a:t>$28.2 M</a:t>
              </a:r>
            </a:p>
          </p:txBody>
        </p:sp>
        <p:sp>
          <p:nvSpPr>
            <p:cNvPr id="266" name="TextBox 265"/>
            <p:cNvSpPr txBox="1"/>
            <p:nvPr/>
          </p:nvSpPr>
          <p:spPr>
            <a:xfrm>
              <a:off x="-1489957" y="950319"/>
              <a:ext cx="1705852" cy="725742"/>
            </a:xfrm>
            <a:prstGeom prst="rect">
              <a:avLst/>
            </a:prstGeom>
            <a:solidFill>
              <a:schemeClr val="accent1">
                <a:lumMod val="20000"/>
                <a:lumOff val="80000"/>
              </a:schemeClr>
            </a:solidFill>
            <a:ln w="9525">
              <a:noFill/>
              <a:miter lim="800000"/>
              <a:headEnd/>
              <a:tailEnd/>
            </a:ln>
          </p:spPr>
          <p:txBody>
            <a:bodyPr wrap="square" lIns="0" tIns="0" rIns="0" bIns="0">
              <a:spAutoFit/>
            </a:bodyPr>
            <a:lstStyle>
              <a:defPPr>
                <a:defRPr lang="en-US"/>
              </a:defPPr>
              <a:lvl1pPr>
                <a:defRPr sz="1100" b="1">
                  <a:solidFill>
                    <a:srgbClr val="000000"/>
                  </a:solidFill>
                  <a:latin typeface="Tahoma" pitchFamily="34" charset="0"/>
                </a:defRPr>
              </a:lvl1pPr>
            </a:lstStyle>
            <a:p>
              <a:r>
                <a:rPr lang="en-US" sz="1000" dirty="0">
                  <a:latin typeface="Avenir Book"/>
                  <a:cs typeface="Avenir Book"/>
                </a:rPr>
                <a:t>Multiple </a:t>
              </a:r>
              <a:r>
                <a:rPr lang="en-US" sz="1000" dirty="0" smtClean="0">
                  <a:latin typeface="Avenir Book"/>
                  <a:cs typeface="Avenir Book"/>
                </a:rPr>
                <a:t>Counties </a:t>
              </a:r>
              <a:r>
                <a:rPr lang="en-US" sz="1000" b="0" dirty="0" smtClean="0">
                  <a:latin typeface="Avenir Book"/>
                  <a:cs typeface="Avenir Book"/>
                </a:rPr>
                <a:t>(scattered-site projects)</a:t>
              </a:r>
              <a:endParaRPr lang="en-US" sz="1000" b="0" dirty="0">
                <a:latin typeface="Avenir Book"/>
                <a:cs typeface="Avenir Book"/>
              </a:endParaRPr>
            </a:p>
            <a:p>
              <a:r>
                <a:rPr lang="en-US" sz="1000" b="0" dirty="0" smtClean="0">
                  <a:latin typeface="Avenir Book"/>
                  <a:cs typeface="Avenir Book"/>
                </a:rPr>
                <a:t>358 </a:t>
              </a:r>
              <a:r>
                <a:rPr lang="en-US" sz="1000" b="0" dirty="0" smtClean="0">
                  <a:latin typeface="Avenir Book"/>
                  <a:cs typeface="Avenir Book"/>
                </a:rPr>
                <a:t>homes</a:t>
              </a:r>
              <a:endParaRPr lang="en-US" sz="1000" b="0" dirty="0" smtClean="0">
                <a:solidFill>
                  <a:srgbClr val="FF0000"/>
                </a:solidFill>
                <a:latin typeface="Avenir Book"/>
                <a:cs typeface="Avenir Book"/>
              </a:endParaRPr>
            </a:p>
            <a:p>
              <a:r>
                <a:rPr lang="en-US" sz="1000" b="0" dirty="0" smtClean="0">
                  <a:latin typeface="Avenir Book"/>
                  <a:cs typeface="Avenir Book"/>
                </a:rPr>
                <a:t>$6.7 </a:t>
              </a:r>
              <a:r>
                <a:rPr lang="en-US" sz="1000" b="0" dirty="0">
                  <a:latin typeface="Avenir Book"/>
                  <a:cs typeface="Avenir Book"/>
                </a:rPr>
                <a:t>M</a:t>
              </a:r>
            </a:p>
          </p:txBody>
        </p:sp>
      </p:grpSp>
      <p:sp>
        <p:nvSpPr>
          <p:cNvPr id="267" name="TextBox 266"/>
          <p:cNvSpPr txBox="1"/>
          <p:nvPr/>
        </p:nvSpPr>
        <p:spPr>
          <a:xfrm>
            <a:off x="128516" y="5532029"/>
            <a:ext cx="1949614" cy="615553"/>
          </a:xfrm>
          <a:prstGeom prst="rect">
            <a:avLst/>
          </a:prstGeom>
          <a:noFill/>
          <a:ln w="9525">
            <a:noFill/>
            <a:miter lim="800000"/>
            <a:headEnd/>
            <a:tailEnd/>
          </a:ln>
        </p:spPr>
        <p:txBody>
          <a:bodyPr wrap="square" lIns="0" tIns="0" rIns="0" bIns="0">
            <a:spAutoFit/>
          </a:bodyPr>
          <a:lstStyle>
            <a:defPPr>
              <a:defRPr lang="en-US"/>
            </a:defPPr>
            <a:lvl1pPr>
              <a:defRPr sz="1100" b="1">
                <a:solidFill>
                  <a:srgbClr val="000000"/>
                </a:solidFill>
                <a:latin typeface="Tahoma" pitchFamily="34" charset="0"/>
              </a:defRPr>
            </a:lvl1pPr>
          </a:lstStyle>
          <a:p>
            <a:r>
              <a:rPr lang="en-US" sz="1000" dirty="0" smtClean="0">
                <a:latin typeface="Avenir Book"/>
                <a:cs typeface="Avenir Book"/>
              </a:rPr>
              <a:t>Statewide Totals:</a:t>
            </a:r>
            <a:endParaRPr lang="en-US" sz="1000" dirty="0">
              <a:latin typeface="Avenir Book"/>
              <a:cs typeface="Avenir Book"/>
            </a:endParaRPr>
          </a:p>
          <a:p>
            <a:r>
              <a:rPr lang="en-US" sz="1000" b="0" dirty="0" smtClean="0">
                <a:latin typeface="Avenir Book"/>
                <a:cs typeface="Avenir Book"/>
              </a:rPr>
              <a:t>39,833 </a:t>
            </a:r>
            <a:r>
              <a:rPr lang="en-US" sz="1000" b="0" dirty="0" smtClean="0">
                <a:latin typeface="Avenir Book"/>
                <a:cs typeface="Avenir Book"/>
              </a:rPr>
              <a:t>homes </a:t>
            </a:r>
            <a:r>
              <a:rPr lang="en-US" sz="1000" b="0" dirty="0" smtClean="0">
                <a:latin typeface="Avenir Book"/>
                <a:cs typeface="Avenir Book"/>
              </a:rPr>
              <a:t>+ 3,293 Beds</a:t>
            </a:r>
            <a:br>
              <a:rPr lang="en-US" sz="1000" b="0" dirty="0" smtClean="0">
                <a:latin typeface="Avenir Book"/>
                <a:cs typeface="Avenir Book"/>
              </a:rPr>
            </a:br>
            <a:r>
              <a:rPr lang="en-US" sz="1000" b="0" dirty="0" smtClean="0">
                <a:latin typeface="Avenir Book"/>
                <a:cs typeface="Avenir Book"/>
              </a:rPr>
              <a:t>$1.1 Billion includes: </a:t>
            </a:r>
          </a:p>
          <a:p>
            <a:r>
              <a:rPr lang="en-US" sz="1000" b="0" dirty="0" smtClean="0">
                <a:latin typeface="Avenir Book"/>
                <a:cs typeface="Avenir Book"/>
              </a:rPr>
              <a:t>HTF $</a:t>
            </a:r>
            <a:r>
              <a:rPr lang="en-US" sz="1000" b="0" dirty="0" err="1" smtClean="0">
                <a:latin typeface="Avenir Book"/>
                <a:cs typeface="Avenir Book"/>
              </a:rPr>
              <a:t>946.3M</a:t>
            </a:r>
            <a:r>
              <a:rPr lang="en-US" sz="1000" b="0" dirty="0" smtClean="0">
                <a:latin typeface="Avenir Book"/>
                <a:cs typeface="Avenir Book"/>
              </a:rPr>
              <a:t> + HOME $</a:t>
            </a:r>
            <a:r>
              <a:rPr lang="en-US" sz="1000" b="0" dirty="0" err="1" smtClean="0">
                <a:latin typeface="Avenir Book"/>
                <a:cs typeface="Avenir Book"/>
              </a:rPr>
              <a:t>120.7M</a:t>
            </a:r>
            <a:endParaRPr lang="en-US" sz="1000" b="0" dirty="0" smtClean="0">
              <a:latin typeface="Avenir Book"/>
              <a:cs typeface="Avenir Book"/>
            </a:endParaRPr>
          </a:p>
        </p:txBody>
      </p:sp>
      <p:sp>
        <p:nvSpPr>
          <p:cNvPr id="259" name="Subtitle 2"/>
          <p:cNvSpPr txBox="1">
            <a:spLocks/>
          </p:cNvSpPr>
          <p:nvPr/>
        </p:nvSpPr>
        <p:spPr>
          <a:xfrm>
            <a:off x="122613" y="200025"/>
            <a:ext cx="8726111" cy="6508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latin typeface="Avenir Book"/>
                <a:cs typeface="Avenir Book"/>
              </a:rPr>
              <a:t>Housing Trust Fund Investments </a:t>
            </a:r>
            <a:r>
              <a:rPr lang="en-US" sz="2000" b="1" dirty="0" smtClean="0">
                <a:latin typeface="Avenir Book"/>
                <a:cs typeface="Avenir Book"/>
              </a:rPr>
              <a:t>in Affordable Housing  1989 – 2015 </a:t>
            </a:r>
            <a:endParaRPr lang="en-US" sz="2000" i="1" dirty="0">
              <a:solidFill>
                <a:srgbClr val="5080B2"/>
              </a:solidFill>
              <a:latin typeface="Avenir Book"/>
              <a:cs typeface="Avenir Book"/>
            </a:endParaRPr>
          </a:p>
        </p:txBody>
      </p:sp>
      <p:sp>
        <p:nvSpPr>
          <p:cNvPr id="3737" name="TextBox 3736"/>
          <p:cNvSpPr txBox="1"/>
          <p:nvPr/>
        </p:nvSpPr>
        <p:spPr>
          <a:xfrm>
            <a:off x="27287" y="6249182"/>
            <a:ext cx="6472982" cy="400110"/>
          </a:xfrm>
          <a:prstGeom prst="rect">
            <a:avLst/>
          </a:prstGeom>
          <a:noFill/>
        </p:spPr>
        <p:txBody>
          <a:bodyPr wrap="square" rtlCol="0">
            <a:spAutoFit/>
          </a:bodyPr>
          <a:lstStyle/>
          <a:p>
            <a:r>
              <a:rPr lang="en-US" sz="1000" dirty="0">
                <a:latin typeface="Avenir Book"/>
                <a:cs typeface="Avenir Book"/>
              </a:rPr>
              <a:t>“</a:t>
            </a:r>
            <a:r>
              <a:rPr lang="en-US" sz="1000" b="1" dirty="0">
                <a:latin typeface="Avenir Book"/>
                <a:cs typeface="Avenir Book"/>
              </a:rPr>
              <a:t>Beds</a:t>
            </a:r>
            <a:r>
              <a:rPr lang="en-US" sz="1000" dirty="0">
                <a:latin typeface="Avenir Book"/>
                <a:cs typeface="Avenir Book"/>
              </a:rPr>
              <a:t>” </a:t>
            </a:r>
            <a:r>
              <a:rPr lang="en-US" sz="1000" dirty="0" smtClean="0">
                <a:latin typeface="Avenir Book"/>
                <a:cs typeface="Avenir Book"/>
              </a:rPr>
              <a:t>refer to shelters</a:t>
            </a:r>
            <a:r>
              <a:rPr lang="en-US" sz="1000" dirty="0">
                <a:latin typeface="Avenir Book"/>
                <a:cs typeface="Avenir Book"/>
              </a:rPr>
              <a:t>, </a:t>
            </a:r>
            <a:r>
              <a:rPr lang="en-US" sz="1000" dirty="0" smtClean="0">
                <a:latin typeface="Avenir Book"/>
                <a:cs typeface="Avenir Book"/>
              </a:rPr>
              <a:t>group-home, </a:t>
            </a:r>
            <a:r>
              <a:rPr lang="en-US" sz="1000" dirty="0">
                <a:latin typeface="Avenir Book"/>
                <a:cs typeface="Avenir Book"/>
              </a:rPr>
              <a:t>seasonal farmworker, </a:t>
            </a:r>
            <a:r>
              <a:rPr lang="en-US" sz="1000" dirty="0" smtClean="0">
                <a:latin typeface="Avenir Book"/>
                <a:cs typeface="Avenir Book"/>
              </a:rPr>
              <a:t>barrack-style beds. Not </a:t>
            </a:r>
            <a:r>
              <a:rPr lang="en-US" sz="1000" dirty="0">
                <a:latin typeface="Avenir Book"/>
                <a:cs typeface="Avenir Book"/>
              </a:rPr>
              <a:t>all counties </a:t>
            </a:r>
            <a:r>
              <a:rPr lang="en-US" sz="1000" dirty="0" smtClean="0">
                <a:latin typeface="Avenir Book"/>
                <a:cs typeface="Avenir Book"/>
              </a:rPr>
              <a:t>include beds.</a:t>
            </a:r>
            <a:endParaRPr lang="en-US" sz="1000" dirty="0">
              <a:latin typeface="Avenir Book"/>
              <a:cs typeface="Avenir Book"/>
            </a:endParaRPr>
          </a:p>
          <a:p>
            <a:r>
              <a:rPr lang="en-US" sz="1000" dirty="0" smtClean="0">
                <a:latin typeface="Avenir Book"/>
                <a:cs typeface="Avenir Book"/>
              </a:rPr>
              <a:t>“</a:t>
            </a:r>
            <a:r>
              <a:rPr lang="en-US" sz="1000" b="1" dirty="0" smtClean="0">
                <a:latin typeface="Avenir Book"/>
                <a:cs typeface="Avenir Book"/>
              </a:rPr>
              <a:t>homes</a:t>
            </a:r>
            <a:r>
              <a:rPr lang="en-US" sz="1000" dirty="0" smtClean="0">
                <a:latin typeface="Avenir Book"/>
                <a:cs typeface="Avenir Book"/>
              </a:rPr>
              <a:t>” </a:t>
            </a:r>
            <a:r>
              <a:rPr lang="en-US" sz="1000" dirty="0" smtClean="0">
                <a:latin typeface="Avenir Book"/>
                <a:cs typeface="Avenir Book"/>
              </a:rPr>
              <a:t>refer to all </a:t>
            </a:r>
            <a:r>
              <a:rPr lang="en-US" sz="1000" dirty="0">
                <a:latin typeface="Avenir Book"/>
                <a:cs typeface="Avenir Book"/>
              </a:rPr>
              <a:t>types of rental </a:t>
            </a:r>
            <a:r>
              <a:rPr lang="en-US" sz="1000" dirty="0" smtClean="0">
                <a:latin typeface="Avenir Book"/>
                <a:cs typeface="Avenir Book"/>
              </a:rPr>
              <a:t>homes </a:t>
            </a:r>
            <a:r>
              <a:rPr lang="en-US" sz="1000" dirty="0" smtClean="0">
                <a:latin typeface="Avenir Book"/>
                <a:cs typeface="Avenir Book"/>
              </a:rPr>
              <a:t>such as studios</a:t>
            </a:r>
            <a:r>
              <a:rPr lang="en-US" sz="1000" dirty="0">
                <a:latin typeface="Avenir Book"/>
                <a:cs typeface="Avenir Book"/>
              </a:rPr>
              <a:t>, 1-bedroom, </a:t>
            </a:r>
            <a:r>
              <a:rPr lang="en-US" sz="1000" dirty="0" smtClean="0">
                <a:latin typeface="Avenir Book"/>
                <a:cs typeface="Avenir Book"/>
              </a:rPr>
              <a:t>2-bedrooms, etc. </a:t>
            </a:r>
            <a:endParaRPr lang="en-US" sz="1000" dirty="0">
              <a:latin typeface="Avenir Book"/>
              <a:cs typeface="Avenir Book"/>
            </a:endParaRPr>
          </a:p>
        </p:txBody>
      </p:sp>
    </p:spTree>
    <p:extLst>
      <p:ext uri="{BB962C8B-B14F-4D97-AF65-F5344CB8AC3E}">
        <p14:creationId xmlns:p14="http://schemas.microsoft.com/office/powerpoint/2010/main" val="2046133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1800" dirty="0" smtClean="0">
                <a:solidFill>
                  <a:schemeClr val="tx1"/>
                </a:solidFill>
                <a:latin typeface="Avenir Book"/>
                <a:cs typeface="Avenir Book"/>
              </a:rPr>
              <a:t>The Ask: Pass </a:t>
            </a:r>
            <a:r>
              <a:rPr lang="en-US" sz="1800" dirty="0">
                <a:solidFill>
                  <a:schemeClr val="tx1"/>
                </a:solidFill>
                <a:latin typeface="Avenir Book"/>
                <a:cs typeface="Avenir Book"/>
              </a:rPr>
              <a:t>a Capital Budget with at least $106 million for affordable housing, and increase biennial funding with a supplemental Capital </a:t>
            </a:r>
            <a:r>
              <a:rPr lang="en-US" sz="1800" dirty="0" smtClean="0">
                <a:solidFill>
                  <a:schemeClr val="tx1"/>
                </a:solidFill>
                <a:latin typeface="Avenir Book"/>
                <a:cs typeface="Avenir Book"/>
              </a:rPr>
              <a:t>Budget.</a:t>
            </a:r>
            <a:endParaRPr lang="en-US" sz="1800" dirty="0">
              <a:solidFill>
                <a:schemeClr val="tx1"/>
              </a:solidFill>
              <a:latin typeface="Avenir Book"/>
              <a:cs typeface="Avenir Book"/>
            </a:endParaRPr>
          </a:p>
          <a:p>
            <a:pPr algn="l"/>
            <a:r>
              <a:rPr lang="en-US" sz="800" dirty="0">
                <a:solidFill>
                  <a:schemeClr val="tx1"/>
                </a:solidFill>
                <a:latin typeface="Avenir Book"/>
                <a:cs typeface="Avenir Book"/>
              </a:rPr>
              <a:t> 	</a:t>
            </a:r>
            <a:r>
              <a:rPr lang="en-US" sz="800" dirty="0" smtClean="0">
                <a:solidFill>
                  <a:schemeClr val="tx1"/>
                </a:solidFill>
                <a:latin typeface="Avenir Book"/>
                <a:cs typeface="Avenir Book"/>
              </a:rPr>
              <a:t>		</a:t>
            </a:r>
            <a:r>
              <a:rPr lang="en-US" sz="800" u="sng" dirty="0" smtClean="0">
                <a:solidFill>
                  <a:schemeClr val="tx1"/>
                </a:solidFill>
                <a:latin typeface="Avenir Book"/>
                <a:cs typeface="Avenir Book"/>
              </a:rPr>
              <a:t>											</a:t>
            </a:r>
            <a:r>
              <a:rPr lang="en-US" sz="800" dirty="0" smtClean="0">
                <a:solidFill>
                  <a:schemeClr val="tx1"/>
                </a:solidFill>
                <a:latin typeface="Avenir Book"/>
                <a:cs typeface="Avenir Book"/>
              </a:rPr>
              <a:t/>
            </a:r>
            <a:br>
              <a:rPr lang="en-US" sz="800" dirty="0" smtClean="0">
                <a:solidFill>
                  <a:schemeClr val="tx1"/>
                </a:solidFill>
                <a:latin typeface="Avenir Book"/>
                <a:cs typeface="Avenir Book"/>
              </a:rPr>
            </a:br>
            <a:endParaRPr lang="en-US" sz="800" dirty="0">
              <a:solidFill>
                <a:schemeClr val="tx1"/>
              </a:solidFill>
              <a:latin typeface="Avenir Book"/>
              <a:cs typeface="Avenir Book"/>
            </a:endParaRPr>
          </a:p>
          <a:p>
            <a:pPr algn="l"/>
            <a:r>
              <a:rPr lang="en-US" sz="1600" b="1" dirty="0" smtClean="0">
                <a:solidFill>
                  <a:srgbClr val="800000"/>
                </a:solidFill>
                <a:latin typeface="Avenir Book"/>
                <a:cs typeface="Avenir Book"/>
              </a:rPr>
              <a:t>Talking points</a:t>
            </a:r>
            <a:br>
              <a:rPr lang="en-US" sz="1600" b="1" dirty="0" smtClean="0">
                <a:solidFill>
                  <a:srgbClr val="800000"/>
                </a:solidFill>
                <a:latin typeface="Avenir Book"/>
                <a:cs typeface="Avenir Book"/>
              </a:rPr>
            </a:br>
            <a:endParaRPr lang="en-US" sz="1600" b="1" dirty="0" smtClean="0">
              <a:solidFill>
                <a:srgbClr val="800000"/>
              </a:solidFill>
              <a:latin typeface="Avenir Book"/>
              <a:cs typeface="Avenir Book"/>
            </a:endParaRPr>
          </a:p>
          <a:p>
            <a:pPr algn="l"/>
            <a:r>
              <a:rPr lang="en-US" sz="1600" dirty="0">
                <a:solidFill>
                  <a:srgbClr val="800000"/>
                </a:solidFill>
                <a:latin typeface="Avenir Book"/>
                <a:cs typeface="Avenir Book"/>
              </a:rPr>
              <a:t>•	The Housing Trust Fund is critical in solving our community’s affordable housing struggles. It builds safe, healthy, and affordable homes for seniors, veterans, youth, people with disabilities and mental illness, families, and other struggling households.</a:t>
            </a:r>
          </a:p>
          <a:p>
            <a:pPr algn="l"/>
            <a:endParaRPr lang="en-US" sz="1600" dirty="0">
              <a:solidFill>
                <a:srgbClr val="800000"/>
              </a:solidFill>
              <a:latin typeface="Avenir Book"/>
              <a:cs typeface="Avenir Book"/>
            </a:endParaRPr>
          </a:p>
          <a:p>
            <a:pPr algn="l"/>
            <a:r>
              <a:rPr lang="en-US" sz="1600" dirty="0">
                <a:solidFill>
                  <a:srgbClr val="800000"/>
                </a:solidFill>
                <a:latin typeface="Avenir Book"/>
                <a:cs typeface="Avenir Book"/>
              </a:rPr>
              <a:t>•	The Housing Trust Fund is the most important investment that Washington makes to ensure that everyone has the opportunity to live in a safe, healthy, affordable home. </a:t>
            </a:r>
          </a:p>
          <a:p>
            <a:pPr algn="l"/>
            <a:endParaRPr lang="en-US" sz="1600" dirty="0">
              <a:solidFill>
                <a:srgbClr val="800000"/>
              </a:solidFill>
              <a:latin typeface="Avenir Book"/>
              <a:cs typeface="Avenir Book"/>
            </a:endParaRPr>
          </a:p>
          <a:p>
            <a:pPr algn="l"/>
            <a:r>
              <a:rPr lang="en-US" sz="1600" dirty="0">
                <a:solidFill>
                  <a:srgbClr val="800000"/>
                </a:solidFill>
                <a:latin typeface="Avenir Book"/>
                <a:cs typeface="Avenir Book"/>
              </a:rPr>
              <a:t>•	$106 million from the Housing Trust Fund will build or preserve at least 3,066 safe, healthy and permanently affordable homes across Washington State.</a:t>
            </a:r>
          </a:p>
          <a:p>
            <a:pPr algn="l"/>
            <a:endParaRPr lang="en-US" sz="2800" dirty="0">
              <a:solidFill>
                <a:srgbClr val="FF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7</a:t>
            </a:fld>
            <a:endParaRPr lang="en-US"/>
          </a:p>
        </p:txBody>
      </p:sp>
      <p:sp>
        <p:nvSpPr>
          <p:cNvPr id="8" name="TextBox 7"/>
          <p:cNvSpPr txBox="1"/>
          <p:nvPr/>
        </p:nvSpPr>
        <p:spPr>
          <a:xfrm>
            <a:off x="3195070" y="584199"/>
            <a:ext cx="4850508"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smtClean="0">
                <a:solidFill>
                  <a:prstClr val="black"/>
                </a:solidFill>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3237459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r>
              <a:rPr lang="en-US" b="1" dirty="0">
                <a:solidFill>
                  <a:srgbClr val="000000"/>
                </a:solidFill>
                <a:latin typeface="Avenir Book"/>
                <a:cs typeface="Avenir Book"/>
              </a:rPr>
              <a:t>Secure and increase funding for programs that prevent and end homelessness.</a:t>
            </a:r>
          </a:p>
          <a:p>
            <a:pPr algn="l"/>
            <a:r>
              <a:rPr lang="en-US" dirty="0" smtClean="0">
                <a:solidFill>
                  <a:srgbClr val="000000"/>
                </a:solidFill>
                <a:latin typeface="Avenir Book"/>
                <a:cs typeface="Avenir Book"/>
              </a:rPr>
              <a:t>			</a:t>
            </a:r>
            <a:r>
              <a:rPr lang="en-US" u="sng" dirty="0" smtClean="0">
                <a:solidFill>
                  <a:srgbClr val="000000"/>
                </a:solidFill>
                <a:latin typeface="Avenir Book"/>
                <a:cs typeface="Avenir Book"/>
              </a:rPr>
              <a:t>											</a:t>
            </a:r>
            <a:r>
              <a:rPr lang="en-US" dirty="0" smtClean="0">
                <a:solidFill>
                  <a:srgbClr val="000000"/>
                </a:solidFill>
                <a:latin typeface="Avenir Book"/>
                <a:cs typeface="Avenir Book"/>
              </a:rPr>
              <a:t/>
            </a:r>
            <a:br>
              <a:rPr lang="en-US" dirty="0" smtClean="0">
                <a:solidFill>
                  <a:srgbClr val="000000"/>
                </a:solidFill>
                <a:latin typeface="Avenir Book"/>
                <a:cs typeface="Avenir Book"/>
              </a:rPr>
            </a:br>
            <a:r>
              <a:rPr lang="en-US" dirty="0">
                <a:solidFill>
                  <a:srgbClr val="000000"/>
                </a:solidFill>
                <a:latin typeface="Avenir Book"/>
                <a:cs typeface="Avenir Book"/>
              </a:rPr>
              <a:t> </a:t>
            </a:r>
          </a:p>
          <a:p>
            <a:pPr algn="l"/>
            <a:r>
              <a:rPr lang="en-US" sz="2800" dirty="0">
                <a:solidFill>
                  <a:srgbClr val="000000"/>
                </a:solidFill>
                <a:latin typeface="Avenir Book"/>
                <a:cs typeface="Avenir Book"/>
              </a:rPr>
              <a:t>Pass HB 1570/Macri to eliminate the sunset on over 60% of state homelessness funds, increase the Homeless Housing Assistance Surcharge, and fix the 45% mandate.</a:t>
            </a:r>
            <a:r>
              <a:rPr lang="en-US" sz="2800" dirty="0" smtClean="0">
                <a:solidFill>
                  <a:srgbClr val="000000"/>
                </a:solidFill>
                <a:effectLst/>
                <a:latin typeface="Avenir Book"/>
                <a:cs typeface="Avenir Book"/>
              </a:rPr>
              <a:t> </a:t>
            </a:r>
            <a:endParaRPr lang="en-US" sz="2800" dirty="0">
              <a:solidFill>
                <a:srgbClr val="00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8</a:t>
            </a:fld>
            <a:endParaRPr lang="en-US"/>
          </a:p>
        </p:txBody>
      </p:sp>
      <p:sp>
        <p:nvSpPr>
          <p:cNvPr id="8" name="TextBox 7"/>
          <p:cNvSpPr txBox="1"/>
          <p:nvPr/>
        </p:nvSpPr>
        <p:spPr>
          <a:xfrm>
            <a:off x="3261909" y="584199"/>
            <a:ext cx="4890613"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2250630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gradFill flip="none" rotWithShape="1">
            <a:gsLst>
              <a:gs pos="0">
                <a:schemeClr val="bg1">
                  <a:lumMod val="50000"/>
                </a:schemeClr>
              </a:gs>
              <a:gs pos="100000">
                <a:schemeClr val="bg1"/>
              </a:gs>
            </a:gsLst>
            <a:lin ang="16200000" scaled="0"/>
            <a:tileRect/>
          </a:gradFill>
        </p:spPr>
        <p:txBody>
          <a:bodyPr>
            <a:normAutofit/>
          </a:bodyPr>
          <a:lstStyle/>
          <a:p>
            <a:pPr algn="l"/>
            <a:r>
              <a:rPr lang="en-US" sz="1800" dirty="0" smtClean="0">
                <a:solidFill>
                  <a:srgbClr val="000000"/>
                </a:solidFill>
                <a:latin typeface="Avenir Book"/>
                <a:cs typeface="Avenir Book"/>
              </a:rPr>
              <a:t>The Ask: Pass </a:t>
            </a:r>
            <a:r>
              <a:rPr lang="en-US" sz="1800" dirty="0">
                <a:solidFill>
                  <a:srgbClr val="000000"/>
                </a:solidFill>
                <a:latin typeface="Avenir Book"/>
                <a:cs typeface="Avenir Book"/>
              </a:rPr>
              <a:t>HB 1570/</a:t>
            </a:r>
            <a:r>
              <a:rPr lang="en-US" sz="1800" dirty="0" err="1">
                <a:solidFill>
                  <a:srgbClr val="000000"/>
                </a:solidFill>
                <a:latin typeface="Avenir Book"/>
                <a:cs typeface="Avenir Book"/>
              </a:rPr>
              <a:t>Macri</a:t>
            </a:r>
            <a:r>
              <a:rPr lang="en-US" sz="1800" dirty="0">
                <a:solidFill>
                  <a:srgbClr val="000000"/>
                </a:solidFill>
                <a:latin typeface="Avenir Book"/>
                <a:cs typeface="Avenir Book"/>
              </a:rPr>
              <a:t> to eliminate the sunset on over 60% of state homelessness funds, increase the Homeless Housing Assistance Surcharge, and fix the 45% mandate</a:t>
            </a:r>
            <a:r>
              <a:rPr lang="en-US" sz="1800" dirty="0" smtClean="0">
                <a:solidFill>
                  <a:srgbClr val="000000"/>
                </a:solidFill>
                <a:latin typeface="Avenir Book"/>
                <a:cs typeface="Avenir Book"/>
              </a:rPr>
              <a:t>.</a:t>
            </a:r>
            <a:endParaRPr lang="en-US" sz="1800" dirty="0">
              <a:solidFill>
                <a:srgbClr val="000000"/>
              </a:solidFill>
              <a:latin typeface="Avenir Book"/>
              <a:cs typeface="Avenir Book"/>
            </a:endParaRPr>
          </a:p>
          <a:p>
            <a:pPr algn="l"/>
            <a:r>
              <a:rPr lang="en-US" sz="800" dirty="0" smtClean="0">
                <a:solidFill>
                  <a:srgbClr val="000000"/>
                </a:solidFill>
                <a:latin typeface="Avenir Book"/>
                <a:cs typeface="Avenir Book"/>
              </a:rPr>
              <a:t>			</a:t>
            </a:r>
            <a:r>
              <a:rPr lang="en-US" sz="800" u="sng" dirty="0" smtClean="0">
                <a:solidFill>
                  <a:srgbClr val="000000"/>
                </a:solidFill>
                <a:latin typeface="Avenir Book"/>
                <a:cs typeface="Avenir Book"/>
              </a:rPr>
              <a:t>											</a:t>
            </a:r>
            <a:r>
              <a:rPr lang="en-US" sz="800" dirty="0" smtClean="0">
                <a:solidFill>
                  <a:srgbClr val="000000"/>
                </a:solidFill>
                <a:latin typeface="Avenir Book"/>
                <a:cs typeface="Avenir Book"/>
              </a:rPr>
              <a:t/>
            </a:r>
            <a:br>
              <a:rPr lang="en-US" sz="800" dirty="0" smtClean="0">
                <a:solidFill>
                  <a:srgbClr val="000000"/>
                </a:solidFill>
                <a:latin typeface="Avenir Book"/>
                <a:cs typeface="Avenir Book"/>
              </a:rPr>
            </a:br>
            <a:r>
              <a:rPr lang="en-US" sz="800" dirty="0">
                <a:solidFill>
                  <a:srgbClr val="000000"/>
                </a:solidFill>
                <a:latin typeface="Avenir Book"/>
                <a:cs typeface="Avenir Book"/>
              </a:rPr>
              <a:t> </a:t>
            </a:r>
            <a:endParaRPr lang="en-US" sz="800" dirty="0" smtClean="0">
              <a:solidFill>
                <a:srgbClr val="000000"/>
              </a:solidFill>
              <a:latin typeface="Avenir Book"/>
              <a:cs typeface="Avenir Book"/>
            </a:endParaRPr>
          </a:p>
          <a:p>
            <a:pPr algn="l"/>
            <a:r>
              <a:rPr lang="en-US" sz="1600" b="1" dirty="0" smtClean="0">
                <a:solidFill>
                  <a:srgbClr val="800000"/>
                </a:solidFill>
                <a:latin typeface="Avenir Book"/>
                <a:cs typeface="Avenir Book"/>
              </a:rPr>
              <a:t>Talking points</a:t>
            </a:r>
          </a:p>
          <a:p>
            <a:pPr algn="l"/>
            <a:endParaRPr lang="en-US" sz="800" dirty="0">
              <a:solidFill>
                <a:srgbClr val="800000"/>
              </a:solidFill>
              <a:latin typeface="Avenir Book"/>
              <a:cs typeface="Avenir Book"/>
            </a:endParaRPr>
          </a:p>
          <a:p>
            <a:pPr marL="285750" indent="-285750" algn="l">
              <a:buFont typeface="Arial"/>
              <a:buChar char="•"/>
            </a:pPr>
            <a:r>
              <a:rPr lang="en-US" sz="1600" dirty="0" smtClean="0">
                <a:solidFill>
                  <a:srgbClr val="800000"/>
                </a:solidFill>
                <a:latin typeface="Avenir Book"/>
                <a:cs typeface="Avenir Book"/>
              </a:rPr>
              <a:t>ESHB </a:t>
            </a:r>
            <a:r>
              <a:rPr lang="en-US" sz="1600" dirty="0">
                <a:solidFill>
                  <a:srgbClr val="800000"/>
                </a:solidFill>
                <a:latin typeface="Avenir Book"/>
                <a:cs typeface="Avenir Book"/>
              </a:rPr>
              <a:t>1570 will prevent </a:t>
            </a:r>
            <a:r>
              <a:rPr lang="en-US" sz="1600" dirty="0" smtClean="0">
                <a:solidFill>
                  <a:srgbClr val="800000"/>
                </a:solidFill>
                <a:latin typeface="Avenir Book"/>
                <a:cs typeface="Avenir Book"/>
              </a:rPr>
              <a:t>a massive cut in </a:t>
            </a:r>
            <a:r>
              <a:rPr lang="en-US" sz="1600" dirty="0">
                <a:solidFill>
                  <a:srgbClr val="800000"/>
                </a:solidFill>
                <a:latin typeface="Avenir Book"/>
                <a:cs typeface="Avenir Book"/>
              </a:rPr>
              <a:t>state homelessness funds by eliminating the sunset once and for all, ensuring stability for this critical resource that saves over 98,000 households from homelessness each year. </a:t>
            </a:r>
            <a:r>
              <a:rPr lang="en-US" sz="1600" dirty="0" smtClean="0">
                <a:solidFill>
                  <a:srgbClr val="800000"/>
                </a:solidFill>
                <a:latin typeface="Avenir Book"/>
                <a:cs typeface="Avenir Book"/>
              </a:rPr>
              <a:t/>
            </a:r>
            <a:br>
              <a:rPr lang="en-US" sz="1600" dirty="0" smtClean="0">
                <a:solidFill>
                  <a:srgbClr val="800000"/>
                </a:solidFill>
                <a:latin typeface="Avenir Book"/>
                <a:cs typeface="Avenir Book"/>
              </a:rPr>
            </a:br>
            <a:endParaRPr lang="en-US" sz="800" dirty="0" smtClean="0">
              <a:solidFill>
                <a:srgbClr val="800000"/>
              </a:solidFill>
              <a:latin typeface="Avenir Book"/>
              <a:cs typeface="Avenir Book"/>
            </a:endParaRPr>
          </a:p>
          <a:p>
            <a:pPr marL="285750" indent="-285750" algn="l">
              <a:buFont typeface="Arial"/>
              <a:buChar char="•"/>
            </a:pPr>
            <a:r>
              <a:rPr lang="en-US" sz="1600" dirty="0" smtClean="0">
                <a:solidFill>
                  <a:srgbClr val="800000"/>
                </a:solidFill>
                <a:latin typeface="Avenir Book"/>
                <a:cs typeface="Avenir Book"/>
              </a:rPr>
              <a:t>Because </a:t>
            </a:r>
            <a:r>
              <a:rPr lang="en-US" sz="1600" dirty="0">
                <a:solidFill>
                  <a:srgbClr val="800000"/>
                </a:solidFill>
                <a:latin typeface="Avenir Book"/>
                <a:cs typeface="Avenir Book"/>
              </a:rPr>
              <a:t>of the interventions funded by the surcharge, homelessness in our state decreased by 17.7% between 2006 and 2016.</a:t>
            </a:r>
          </a:p>
          <a:p>
            <a:pPr marL="285750" indent="-285750" algn="l">
              <a:buFont typeface="Arial"/>
              <a:buChar char="•"/>
            </a:pPr>
            <a:endParaRPr lang="en-US" sz="800" dirty="0">
              <a:solidFill>
                <a:srgbClr val="800000"/>
              </a:solidFill>
              <a:latin typeface="Avenir Book"/>
              <a:cs typeface="Avenir Book"/>
            </a:endParaRPr>
          </a:p>
          <a:p>
            <a:pPr marL="285750" indent="-285750" algn="l">
              <a:buFont typeface="Arial"/>
              <a:buChar char="•"/>
            </a:pPr>
            <a:r>
              <a:rPr lang="en-US" sz="1600" dirty="0">
                <a:solidFill>
                  <a:srgbClr val="800000"/>
                </a:solidFill>
                <a:latin typeface="Avenir Book"/>
                <a:cs typeface="Avenir Book"/>
              </a:rPr>
              <a:t>At its current level, the Homeless Housing Assistance Surcharge represents just 1/64th of 1% of the overall price of the median priced home in our state ($309,000). If counties choose to increase it up to the full $50, the fee will represent just 1/31st of 1% of the overall price of the median valued home. </a:t>
            </a:r>
          </a:p>
          <a:p>
            <a:pPr marL="285750" indent="-285750" algn="l">
              <a:buFont typeface="Arial"/>
              <a:buChar char="•"/>
            </a:pPr>
            <a:endParaRPr lang="en-US" sz="1600" dirty="0" smtClean="0">
              <a:solidFill>
                <a:srgbClr val="800000"/>
              </a:solidFill>
              <a:latin typeface="Avenir Book"/>
              <a:cs typeface="Avenir Book"/>
            </a:endParaRPr>
          </a:p>
          <a:p>
            <a:pPr algn="l"/>
            <a:endParaRPr lang="en-US" sz="1600" dirty="0">
              <a:solidFill>
                <a:srgbClr val="800000"/>
              </a:solidFill>
              <a:latin typeface="Avenir Book"/>
              <a:cs typeface="Avenir Book"/>
            </a:endParaRPr>
          </a:p>
          <a:p>
            <a:pPr marL="285750" indent="-285750" algn="l">
              <a:buFont typeface="Arial"/>
              <a:buChar char="•"/>
            </a:pPr>
            <a:endParaRPr lang="en-US" sz="1600" dirty="0" smtClean="0">
              <a:solidFill>
                <a:srgbClr val="FF0000"/>
              </a:solidFill>
              <a:latin typeface="Avenir Book"/>
              <a:cs typeface="Avenir Book"/>
            </a:endParaRPr>
          </a:p>
          <a:p>
            <a:pPr algn="l"/>
            <a:endParaRPr lang="en-US" sz="1600" dirty="0">
              <a:solidFill>
                <a:srgbClr val="FF0000"/>
              </a:solidFill>
              <a:latin typeface="Avenir Book"/>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9</a:t>
            </a:fld>
            <a:endParaRPr lang="en-US" dirty="0"/>
          </a:p>
        </p:txBody>
      </p:sp>
      <p:sp>
        <p:nvSpPr>
          <p:cNvPr id="8" name="TextBox 7"/>
          <p:cNvSpPr txBox="1"/>
          <p:nvPr/>
        </p:nvSpPr>
        <p:spPr>
          <a:xfrm>
            <a:off x="3261909" y="584199"/>
            <a:ext cx="4890613" cy="1015663"/>
          </a:xfrm>
          <a:prstGeom prst="rect">
            <a:avLst/>
          </a:prstGeom>
          <a:noFill/>
        </p:spPr>
        <p:txBody>
          <a:bodyPr wrap="square" rtlCol="0">
            <a:spAutoFit/>
          </a:bodyPr>
          <a:lstStyle/>
          <a:p>
            <a:pPr lvl="0" algn="ctr"/>
            <a:r>
              <a:rPr lang="en-US" sz="2000" b="1" dirty="0">
                <a:solidFill>
                  <a:prstClr val="black"/>
                </a:solidFill>
                <a:latin typeface="Avenir Book"/>
                <a:cs typeface="Avenir Book"/>
              </a:rPr>
              <a:t> Learn at Lunch</a:t>
            </a:r>
            <a:br>
              <a:rPr lang="en-US" sz="2000" b="1" dirty="0">
                <a:solidFill>
                  <a:prstClr val="black"/>
                </a:solidFill>
                <a:latin typeface="Avenir Book"/>
                <a:cs typeface="Avenir Book"/>
              </a:rPr>
            </a:br>
            <a:r>
              <a:rPr lang="en-US" sz="2000" b="1" dirty="0">
                <a:solidFill>
                  <a:prstClr val="black"/>
                </a:solidFill>
                <a:latin typeface="Avenir Book"/>
                <a:cs typeface="Avenir Book"/>
              </a:rPr>
              <a:t>Advancing 2018 Affordable </a:t>
            </a:r>
            <a:br>
              <a:rPr lang="en-US" sz="2000" b="1" dirty="0">
                <a:solidFill>
                  <a:prstClr val="black"/>
                </a:solidFill>
                <a:latin typeface="Avenir Book"/>
                <a:cs typeface="Avenir Book"/>
              </a:rPr>
            </a:br>
            <a:r>
              <a:rPr lang="en-US" sz="2000" b="1" dirty="0">
                <a:solidFill>
                  <a:prstClr val="black"/>
                </a:solidFill>
                <a:latin typeface="Avenir Book"/>
                <a:cs typeface="Avenir Book"/>
              </a:rPr>
              <a:t>Housing &amp; Homelessness </a:t>
            </a:r>
            <a:r>
              <a:rPr lang="en-US" sz="2000" b="1" dirty="0">
                <a:latin typeface="Avenir Book"/>
                <a:cs typeface="Avenir Book"/>
              </a:rPr>
              <a:t>policies </a:t>
            </a:r>
            <a:endParaRPr lang="en-US" sz="2000" b="1" dirty="0">
              <a:solidFill>
                <a:prstClr val="black"/>
              </a:solidFill>
              <a:latin typeface="Avenir Book"/>
              <a:cs typeface="Avenir Book"/>
            </a:endParaRPr>
          </a:p>
        </p:txBody>
      </p:sp>
    </p:spTree>
    <p:extLst>
      <p:ext uri="{BB962C8B-B14F-4D97-AF65-F5344CB8AC3E}">
        <p14:creationId xmlns:p14="http://schemas.microsoft.com/office/powerpoint/2010/main" val="1313884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3847</TotalTime>
  <Words>3172</Words>
  <Application>Microsoft Macintosh PowerPoint</Application>
  <PresentationFormat>On-screen Show (4:3)</PresentationFormat>
  <Paragraphs>459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Thomas</dc:creator>
  <cp:lastModifiedBy>Michele Thomas</cp:lastModifiedBy>
  <cp:revision>184</cp:revision>
  <cp:lastPrinted>2017-10-18T16:56:33Z</cp:lastPrinted>
  <dcterms:created xsi:type="dcterms:W3CDTF">2017-10-08T20:49:37Z</dcterms:created>
  <dcterms:modified xsi:type="dcterms:W3CDTF">2017-10-18T20:05:52Z</dcterms:modified>
</cp:coreProperties>
</file>