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2"/>
  </p:notesMasterIdLst>
  <p:handoutMasterIdLst>
    <p:handoutMasterId r:id="rId23"/>
  </p:handoutMasterIdLst>
  <p:sldIdLst>
    <p:sldId id="323" r:id="rId2"/>
    <p:sldId id="259" r:id="rId3"/>
    <p:sldId id="267" r:id="rId4"/>
    <p:sldId id="309" r:id="rId5"/>
    <p:sldId id="310" r:id="rId6"/>
    <p:sldId id="258" r:id="rId7"/>
    <p:sldId id="257" r:id="rId8"/>
    <p:sldId id="312" r:id="rId9"/>
    <p:sldId id="313" r:id="rId10"/>
    <p:sldId id="314" r:id="rId11"/>
    <p:sldId id="315" r:id="rId12"/>
    <p:sldId id="311" r:id="rId13"/>
    <p:sldId id="316" r:id="rId14"/>
    <p:sldId id="324" r:id="rId15"/>
    <p:sldId id="317" r:id="rId16"/>
    <p:sldId id="321" r:id="rId17"/>
    <p:sldId id="319" r:id="rId18"/>
    <p:sldId id="318" r:id="rId19"/>
    <p:sldId id="320" r:id="rId20"/>
    <p:sldId id="26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clrMru>
    <a:srgbClr val="D89B5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885" autoAdjust="0"/>
  </p:normalViewPr>
  <p:slideViewPr>
    <p:cSldViewPr snapToGrid="0" snapToObjects="1">
      <p:cViewPr>
        <p:scale>
          <a:sx n="116" d="100"/>
          <a:sy n="116" d="100"/>
        </p:scale>
        <p:origin x="-1432" y="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A75514C-5D38-B943-A05A-DA4D1FAE4733}" type="datetimeFigureOut">
              <a:rPr lang="en-US" smtClean="0"/>
              <a:t>5/4/17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AA85BB7-24AB-C94A-A609-B5C1602E3131}" type="slidenum">
              <a:rPr lang="en-US" smtClean="0"/>
              <a:t>‹#›</a:t>
            </a:fld>
            <a:endParaRPr lang="en-US"/>
          </a:p>
        </p:txBody>
      </p:sp>
    </p:spTree>
    <p:extLst>
      <p:ext uri="{BB962C8B-B14F-4D97-AF65-F5344CB8AC3E}">
        <p14:creationId xmlns:p14="http://schemas.microsoft.com/office/powerpoint/2010/main" val="780914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69F65-E772-1245-B536-E6FA8B87CFF9}" type="datetimeFigureOut">
              <a:rPr lang="en-US" smtClean="0"/>
              <a:t>5/4/17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9BE4C0-B0BA-1F45-8313-0C7D485BCC6F}" type="slidenum">
              <a:rPr lang="en-US" smtClean="0"/>
              <a:t>‹#›</a:t>
            </a:fld>
            <a:endParaRPr lang="en-US"/>
          </a:p>
        </p:txBody>
      </p:sp>
    </p:spTree>
    <p:extLst>
      <p:ext uri="{BB962C8B-B14F-4D97-AF65-F5344CB8AC3E}">
        <p14:creationId xmlns:p14="http://schemas.microsoft.com/office/powerpoint/2010/main" val="30307941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 and thank you for joining</a:t>
            </a:r>
            <a:r>
              <a:rPr lang="en-US" baseline="0" dirty="0" smtClean="0"/>
              <a:t> our Learn at Lunch webinar on 2017 Special Session Advocacy. My name is Dimitri and I am the Member Organizer at the Housing Alliance, and I am joined by my colleague, Michele Thomas, Policy Director.</a:t>
            </a:r>
          </a:p>
          <a:p>
            <a:endParaRPr lang="en-US" baseline="0" dirty="0" smtClean="0"/>
          </a:p>
          <a:p>
            <a:r>
              <a:rPr lang="en-US" baseline="0" dirty="0" smtClean="0"/>
              <a:t>If you are tuned in, it probably means that you have been watching the legislative session pretty closely, and that you know that our job as advocates isn’t over yet. It has been a long four-five months, but thank you for sticking it out.</a:t>
            </a:r>
            <a:endParaRPr lang="en-US" dirty="0"/>
          </a:p>
        </p:txBody>
      </p:sp>
      <p:sp>
        <p:nvSpPr>
          <p:cNvPr id="4" name="Slide Number Placeholder 3"/>
          <p:cNvSpPr>
            <a:spLocks noGrp="1"/>
          </p:cNvSpPr>
          <p:nvPr>
            <p:ph type="sldNum" sz="quarter" idx="10"/>
          </p:nvPr>
        </p:nvSpPr>
        <p:spPr/>
        <p:txBody>
          <a:bodyPr/>
          <a:lstStyle/>
          <a:p>
            <a:fld id="{9B9BE4C0-B0BA-1F45-8313-0C7D485BCC6F}" type="slidenum">
              <a:rPr lang="en-US" smtClean="0"/>
              <a:t>1</a:t>
            </a:fld>
            <a:endParaRPr lang="en-US"/>
          </a:p>
        </p:txBody>
      </p:sp>
    </p:spTree>
    <p:extLst>
      <p:ext uri="{BB962C8B-B14F-4D97-AF65-F5344CB8AC3E}">
        <p14:creationId xmlns:p14="http://schemas.microsoft.com/office/powerpoint/2010/main" val="1245569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9BE4C0-B0BA-1F45-8313-0C7D485BCC6F}" type="slidenum">
              <a:rPr lang="en-US" smtClean="0"/>
              <a:t>10</a:t>
            </a:fld>
            <a:endParaRPr lang="en-US"/>
          </a:p>
        </p:txBody>
      </p:sp>
    </p:spTree>
    <p:extLst>
      <p:ext uri="{BB962C8B-B14F-4D97-AF65-F5344CB8AC3E}">
        <p14:creationId xmlns:p14="http://schemas.microsoft.com/office/powerpoint/2010/main" val="334006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9BE4C0-B0BA-1F45-8313-0C7D485BCC6F}" type="slidenum">
              <a:rPr lang="en-US" smtClean="0"/>
              <a:t>11</a:t>
            </a:fld>
            <a:endParaRPr lang="en-US"/>
          </a:p>
        </p:txBody>
      </p:sp>
    </p:spTree>
    <p:extLst>
      <p:ext uri="{BB962C8B-B14F-4D97-AF65-F5344CB8AC3E}">
        <p14:creationId xmlns:p14="http://schemas.microsoft.com/office/powerpoint/2010/main" val="4246673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B9BE4C0-B0BA-1F45-8313-0C7D485BCC6F}" type="slidenum">
              <a:rPr lang="en-US" smtClean="0"/>
              <a:t>12</a:t>
            </a:fld>
            <a:endParaRPr lang="en-US"/>
          </a:p>
        </p:txBody>
      </p:sp>
    </p:spTree>
    <p:extLst>
      <p:ext uri="{BB962C8B-B14F-4D97-AF65-F5344CB8AC3E}">
        <p14:creationId xmlns:p14="http://schemas.microsoft.com/office/powerpoint/2010/main" val="1722927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9BE4C0-B0BA-1F45-8313-0C7D485BCC6F}" type="slidenum">
              <a:rPr lang="en-US" smtClean="0"/>
              <a:t>13</a:t>
            </a:fld>
            <a:endParaRPr lang="en-US"/>
          </a:p>
        </p:txBody>
      </p:sp>
    </p:spTree>
    <p:extLst>
      <p:ext uri="{BB962C8B-B14F-4D97-AF65-F5344CB8AC3E}">
        <p14:creationId xmlns:p14="http://schemas.microsoft.com/office/powerpoint/2010/main" val="2996160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endParaRPr lang="en-US" dirty="0"/>
          </a:p>
        </p:txBody>
      </p:sp>
      <p:sp>
        <p:nvSpPr>
          <p:cNvPr id="4" name="Slide Number Placeholder 3"/>
          <p:cNvSpPr>
            <a:spLocks noGrp="1"/>
          </p:cNvSpPr>
          <p:nvPr>
            <p:ph type="sldNum" sz="quarter" idx="10"/>
          </p:nvPr>
        </p:nvSpPr>
        <p:spPr/>
        <p:txBody>
          <a:bodyPr/>
          <a:lstStyle/>
          <a:p>
            <a:fld id="{9B9BE4C0-B0BA-1F45-8313-0C7D485BCC6F}" type="slidenum">
              <a:rPr lang="en-US" smtClean="0"/>
              <a:t>14</a:t>
            </a:fld>
            <a:endParaRPr lang="en-US"/>
          </a:p>
        </p:txBody>
      </p:sp>
    </p:spTree>
    <p:extLst>
      <p:ext uri="{BB962C8B-B14F-4D97-AF65-F5344CB8AC3E}">
        <p14:creationId xmlns:p14="http://schemas.microsoft.com/office/powerpoint/2010/main" val="3467980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9B9BE4C0-B0BA-1F45-8313-0C7D485BCC6F}" type="slidenum">
              <a:rPr lang="en-US" smtClean="0"/>
              <a:t>15</a:t>
            </a:fld>
            <a:endParaRPr lang="en-US"/>
          </a:p>
        </p:txBody>
      </p:sp>
    </p:spTree>
    <p:extLst>
      <p:ext uri="{BB962C8B-B14F-4D97-AF65-F5344CB8AC3E}">
        <p14:creationId xmlns:p14="http://schemas.microsoft.com/office/powerpoint/2010/main" val="2613747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9B9BE4C0-B0BA-1F45-8313-0C7D485BCC6F}" type="slidenum">
              <a:rPr lang="en-US" smtClean="0"/>
              <a:t>16</a:t>
            </a:fld>
            <a:endParaRPr lang="en-US"/>
          </a:p>
        </p:txBody>
      </p:sp>
    </p:spTree>
    <p:extLst>
      <p:ext uri="{BB962C8B-B14F-4D97-AF65-F5344CB8AC3E}">
        <p14:creationId xmlns:p14="http://schemas.microsoft.com/office/powerpoint/2010/main" val="2808056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9B9BE4C0-B0BA-1F45-8313-0C7D485BCC6F}" type="slidenum">
              <a:rPr lang="en-US" smtClean="0"/>
              <a:t>17</a:t>
            </a:fld>
            <a:endParaRPr lang="en-US"/>
          </a:p>
        </p:txBody>
      </p:sp>
    </p:spTree>
    <p:extLst>
      <p:ext uri="{BB962C8B-B14F-4D97-AF65-F5344CB8AC3E}">
        <p14:creationId xmlns:p14="http://schemas.microsoft.com/office/powerpoint/2010/main" val="173218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9BE4C0-B0BA-1F45-8313-0C7D485BCC6F}" type="slidenum">
              <a:rPr lang="en-US" smtClean="0"/>
              <a:t>18</a:t>
            </a:fld>
            <a:endParaRPr lang="en-US"/>
          </a:p>
        </p:txBody>
      </p:sp>
    </p:spTree>
    <p:extLst>
      <p:ext uri="{BB962C8B-B14F-4D97-AF65-F5344CB8AC3E}">
        <p14:creationId xmlns:p14="http://schemas.microsoft.com/office/powerpoint/2010/main" val="186239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9BE4C0-B0BA-1F45-8313-0C7D485BCC6F}" type="slidenum">
              <a:rPr lang="en-US" smtClean="0"/>
              <a:t>19</a:t>
            </a:fld>
            <a:endParaRPr lang="en-US"/>
          </a:p>
        </p:txBody>
      </p:sp>
    </p:spTree>
    <p:extLst>
      <p:ext uri="{BB962C8B-B14F-4D97-AF65-F5344CB8AC3E}">
        <p14:creationId xmlns:p14="http://schemas.microsoft.com/office/powerpoint/2010/main" val="31824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B9BE4C0-B0BA-1F45-8313-0C7D485BCC6F}" type="slidenum">
              <a:rPr lang="en-US" smtClean="0"/>
              <a:t>2</a:t>
            </a:fld>
            <a:endParaRPr lang="en-US"/>
          </a:p>
        </p:txBody>
      </p:sp>
    </p:spTree>
    <p:extLst>
      <p:ext uri="{BB962C8B-B14F-4D97-AF65-F5344CB8AC3E}">
        <p14:creationId xmlns:p14="http://schemas.microsoft.com/office/powerpoint/2010/main" val="688276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9BE4C0-B0BA-1F45-8313-0C7D485BCC6F}" type="slidenum">
              <a:rPr lang="en-US" smtClean="0"/>
              <a:t>20</a:t>
            </a:fld>
            <a:endParaRPr lang="en-US"/>
          </a:p>
        </p:txBody>
      </p:sp>
    </p:spTree>
    <p:extLst>
      <p:ext uri="{BB962C8B-B14F-4D97-AF65-F5344CB8AC3E}">
        <p14:creationId xmlns:p14="http://schemas.microsoft.com/office/powerpoint/2010/main" val="877416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9BE4C0-B0BA-1F45-8313-0C7D485BCC6F}" type="slidenum">
              <a:rPr lang="en-US" smtClean="0"/>
              <a:t>3</a:t>
            </a:fld>
            <a:endParaRPr lang="en-US"/>
          </a:p>
        </p:txBody>
      </p:sp>
    </p:spTree>
    <p:extLst>
      <p:ext uri="{BB962C8B-B14F-4D97-AF65-F5344CB8AC3E}">
        <p14:creationId xmlns:p14="http://schemas.microsoft.com/office/powerpoint/2010/main" val="4087253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9BE4C0-B0BA-1F45-8313-0C7D485BCC6F}" type="slidenum">
              <a:rPr lang="en-US" smtClean="0"/>
              <a:t>4</a:t>
            </a:fld>
            <a:endParaRPr lang="en-US"/>
          </a:p>
        </p:txBody>
      </p:sp>
    </p:spTree>
    <p:extLst>
      <p:ext uri="{BB962C8B-B14F-4D97-AF65-F5344CB8AC3E}">
        <p14:creationId xmlns:p14="http://schemas.microsoft.com/office/powerpoint/2010/main" val="1310068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9BE4C0-B0BA-1F45-8313-0C7D485BCC6F}" type="slidenum">
              <a:rPr lang="en-US" smtClean="0"/>
              <a:t>5</a:t>
            </a:fld>
            <a:endParaRPr lang="en-US"/>
          </a:p>
        </p:txBody>
      </p:sp>
    </p:spTree>
    <p:extLst>
      <p:ext uri="{BB962C8B-B14F-4D97-AF65-F5344CB8AC3E}">
        <p14:creationId xmlns:p14="http://schemas.microsoft.com/office/powerpoint/2010/main" val="1989934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B9BE4C0-B0BA-1F45-8313-0C7D485BCC6F}" type="slidenum">
              <a:rPr lang="en-US" smtClean="0"/>
              <a:t>6</a:t>
            </a:fld>
            <a:endParaRPr lang="en-US"/>
          </a:p>
        </p:txBody>
      </p:sp>
    </p:spTree>
    <p:extLst>
      <p:ext uri="{BB962C8B-B14F-4D97-AF65-F5344CB8AC3E}">
        <p14:creationId xmlns:p14="http://schemas.microsoft.com/office/powerpoint/2010/main" val="857487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9B9BE4C0-B0BA-1F45-8313-0C7D485BCC6F}" type="slidenum">
              <a:rPr lang="en-US" smtClean="0"/>
              <a:t>7</a:t>
            </a:fld>
            <a:endParaRPr lang="en-US"/>
          </a:p>
        </p:txBody>
      </p:sp>
    </p:spTree>
    <p:extLst>
      <p:ext uri="{BB962C8B-B14F-4D97-AF65-F5344CB8AC3E}">
        <p14:creationId xmlns:p14="http://schemas.microsoft.com/office/powerpoint/2010/main" val="2991791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9BE4C0-B0BA-1F45-8313-0C7D485BCC6F}" type="slidenum">
              <a:rPr lang="en-US" smtClean="0"/>
              <a:t>8</a:t>
            </a:fld>
            <a:endParaRPr lang="en-US"/>
          </a:p>
        </p:txBody>
      </p:sp>
    </p:spTree>
    <p:extLst>
      <p:ext uri="{BB962C8B-B14F-4D97-AF65-F5344CB8AC3E}">
        <p14:creationId xmlns:p14="http://schemas.microsoft.com/office/powerpoint/2010/main" val="3997123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B9BE4C0-B0BA-1F45-8313-0C7D485BCC6F}" type="slidenum">
              <a:rPr lang="en-US" smtClean="0"/>
              <a:t>9</a:t>
            </a:fld>
            <a:endParaRPr lang="en-US"/>
          </a:p>
        </p:txBody>
      </p:sp>
    </p:spTree>
    <p:extLst>
      <p:ext uri="{BB962C8B-B14F-4D97-AF65-F5344CB8AC3E}">
        <p14:creationId xmlns:p14="http://schemas.microsoft.com/office/powerpoint/2010/main" val="19192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Thursday, May 4,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Thursday, May 4,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Thursday, May 4,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Thursday, May 4,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Thursday, May 4, 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Thursday, May 4, 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Thursday, May 4, 17</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Thursday, May 4, 17</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Thursday, May 4, 17</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Thursday, May 4, 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Thursday, May 4, 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Thursday, May 4, 17</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ichele@wliha.org" TargetMode="External"/><Relationship Id="rId4" Type="http://schemas.openxmlformats.org/officeDocument/2006/relationships/hyperlink" Target="mailto:kateb@wliha.org" TargetMode="External"/><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hyperlink" Target="mailto:dimitrig@wliha.org" TargetMode="External"/><Relationship Id="rId5" Type="http://schemas.openxmlformats.org/officeDocument/2006/relationships/image" Target="../media/image15.jpeg"/><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mailto:michele@wliha.org" TargetMode="External"/><Relationship Id="rId4" Type="http://schemas.openxmlformats.org/officeDocument/2006/relationships/hyperlink" Target="mailto:kateb@wliha.org" TargetMode="External"/><Relationship Id="rId5" Type="http://schemas.openxmlformats.org/officeDocument/2006/relationships/hyperlink" Target="http://wliha.org/resources/webinars-and-tools" TargetMode="Externa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46478"/>
            <a:ext cx="7848600" cy="2252348"/>
          </a:xfrm>
        </p:spPr>
        <p:txBody>
          <a:bodyPr/>
          <a:lstStyle/>
          <a:p>
            <a:r>
              <a:rPr lang="en-US" sz="4800" dirty="0" smtClean="0"/>
              <a:t>2017 special session advocacy</a:t>
            </a:r>
            <a:endParaRPr lang="en-US" sz="4800" dirty="0"/>
          </a:p>
        </p:txBody>
      </p:sp>
      <p:sp>
        <p:nvSpPr>
          <p:cNvPr id="3" name="Subtitle 2"/>
          <p:cNvSpPr>
            <a:spLocks noGrp="1"/>
          </p:cNvSpPr>
          <p:nvPr>
            <p:ph type="subTitle" idx="1"/>
          </p:nvPr>
        </p:nvSpPr>
        <p:spPr>
          <a:xfrm>
            <a:off x="685800" y="4616064"/>
            <a:ext cx="7848600" cy="1752600"/>
          </a:xfrm>
        </p:spPr>
        <p:txBody>
          <a:bodyPr>
            <a:normAutofit fontScale="55000" lnSpcReduction="20000"/>
          </a:bodyPr>
          <a:lstStyle/>
          <a:p>
            <a:r>
              <a:rPr lang="en-US" sz="2000" dirty="0" smtClean="0"/>
              <a:t>Michele Thomas</a:t>
            </a:r>
          </a:p>
          <a:p>
            <a:r>
              <a:rPr lang="en-US" sz="2000" dirty="0" smtClean="0"/>
              <a:t>Policy Director</a:t>
            </a:r>
          </a:p>
          <a:p>
            <a:r>
              <a:rPr lang="en-US" sz="2000" dirty="0" smtClean="0">
                <a:hlinkClick r:id="rId3"/>
              </a:rPr>
              <a:t>michele@wliha.org</a:t>
            </a:r>
            <a:endParaRPr lang="en-US" sz="2000" dirty="0" smtClean="0"/>
          </a:p>
          <a:p>
            <a:r>
              <a:rPr lang="en-US" sz="2000" dirty="0" smtClean="0"/>
              <a:t>206-442-9455 x205</a:t>
            </a:r>
          </a:p>
          <a:p>
            <a:endParaRPr lang="en-US" sz="2000" dirty="0"/>
          </a:p>
          <a:p>
            <a:r>
              <a:rPr lang="en-US" sz="2000" dirty="0" smtClean="0"/>
              <a:t>Dimitri Groce</a:t>
            </a:r>
          </a:p>
          <a:p>
            <a:r>
              <a:rPr lang="en-US" sz="2000" dirty="0" smtClean="0"/>
              <a:t>Member Organizer</a:t>
            </a:r>
          </a:p>
          <a:p>
            <a:r>
              <a:rPr lang="en-US" sz="2000" dirty="0" smtClean="0">
                <a:hlinkClick r:id="rId4"/>
              </a:rPr>
              <a:t>dimitrig@wliha.org</a:t>
            </a:r>
            <a:endParaRPr lang="en-US" sz="2000" dirty="0" smtClean="0"/>
          </a:p>
          <a:p>
            <a:r>
              <a:rPr lang="en-US" sz="2000" dirty="0" smtClean="0"/>
              <a:t>206-442-9445 x208</a:t>
            </a:r>
            <a:endParaRPr lang="en-US" sz="2000" dirty="0"/>
          </a:p>
        </p:txBody>
      </p:sp>
      <p:pic>
        <p:nvPicPr>
          <p:cNvPr id="4" name="Picture 3" descr="wAAAABJRU5ErkJgg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8600" y="4610100"/>
            <a:ext cx="3219915" cy="1714500"/>
          </a:xfrm>
          <a:prstGeom prst="rect">
            <a:avLst/>
          </a:prstGeom>
        </p:spPr>
      </p:pic>
    </p:spTree>
    <p:extLst>
      <p:ext uri="{BB962C8B-B14F-4D97-AF65-F5344CB8AC3E}">
        <p14:creationId xmlns:p14="http://schemas.microsoft.com/office/powerpoint/2010/main" val="331518029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How do we track what is going on during Special Session?</a:t>
            </a:r>
            <a:endParaRPr lang="en-US" dirty="0"/>
          </a:p>
        </p:txBody>
      </p:sp>
      <p:sp>
        <p:nvSpPr>
          <p:cNvPr id="6" name="Content Placeholder 5"/>
          <p:cNvSpPr>
            <a:spLocks noGrp="1"/>
          </p:cNvSpPr>
          <p:nvPr>
            <p:ph idx="1"/>
          </p:nvPr>
        </p:nvSpPr>
        <p:spPr/>
        <p:txBody>
          <a:bodyPr/>
          <a:lstStyle/>
          <a:p>
            <a:r>
              <a:rPr lang="en-US" dirty="0" smtClean="0"/>
              <a:t>Action Alerts—less consistent, more urgent!</a:t>
            </a:r>
          </a:p>
          <a:p>
            <a:r>
              <a:rPr lang="en-US" dirty="0" smtClean="0"/>
              <a:t>Direct calls and emails from Housing Alliance staff</a:t>
            </a:r>
          </a:p>
          <a:p>
            <a:r>
              <a:rPr lang="en-US" dirty="0" smtClean="0"/>
              <a:t>Make time with your networks to check-in about the legislature</a:t>
            </a:r>
          </a:p>
          <a:p>
            <a:pPr lvl="1"/>
            <a:r>
              <a:rPr lang="en-US" dirty="0" smtClean="0"/>
              <a:t>Board and staff meetings</a:t>
            </a:r>
          </a:p>
          <a:p>
            <a:pPr lvl="1"/>
            <a:r>
              <a:rPr lang="en-US" dirty="0" smtClean="0"/>
              <a:t>Community meetings and local advocacy groups (EAP and RAP network)</a:t>
            </a:r>
          </a:p>
          <a:p>
            <a:pPr lvl="1"/>
            <a:r>
              <a:rPr lang="en-US" dirty="0" smtClean="0"/>
              <a:t>Classmates, friends, family</a:t>
            </a:r>
          </a:p>
          <a:p>
            <a:r>
              <a:rPr lang="en-US" dirty="0" smtClean="0"/>
              <a:t>Sign-up for your legislators’ newsletters</a:t>
            </a:r>
          </a:p>
          <a:p>
            <a:pPr lvl="1"/>
            <a:r>
              <a:rPr lang="en-US" dirty="0" smtClean="0"/>
              <a:t>*Find out who your legislators are at </a:t>
            </a:r>
            <a:r>
              <a:rPr lang="en-US" dirty="0" err="1" smtClean="0">
                <a:solidFill>
                  <a:srgbClr val="FF6600"/>
                </a:solidFill>
              </a:rPr>
              <a:t>app.leg.wa.gov</a:t>
            </a:r>
            <a:r>
              <a:rPr lang="en-US" dirty="0" smtClean="0">
                <a:solidFill>
                  <a:srgbClr val="FF6600"/>
                </a:solidFill>
              </a:rPr>
              <a:t>/</a:t>
            </a:r>
            <a:r>
              <a:rPr lang="en-US" dirty="0" err="1" smtClean="0">
                <a:solidFill>
                  <a:srgbClr val="FF6600"/>
                </a:solidFill>
              </a:rPr>
              <a:t>DistrictFinder</a:t>
            </a:r>
            <a:r>
              <a:rPr lang="en-US" dirty="0" smtClean="0">
                <a:solidFill>
                  <a:srgbClr val="FF6600"/>
                </a:solidFill>
              </a:rPr>
              <a:t>/</a:t>
            </a:r>
          </a:p>
          <a:p>
            <a:pPr marL="0" indent="0">
              <a:buNone/>
            </a:pPr>
            <a:endParaRPr lang="en-US" dirty="0" smtClean="0"/>
          </a:p>
          <a:p>
            <a:endParaRPr lang="en-US" dirty="0"/>
          </a:p>
        </p:txBody>
      </p:sp>
    </p:spTree>
    <p:extLst>
      <p:ext uri="{BB962C8B-B14F-4D97-AF65-F5344CB8AC3E}">
        <p14:creationId xmlns:p14="http://schemas.microsoft.com/office/powerpoint/2010/main" val="137663738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descr="Screen Shot 2017-04-27 at 3.30.34 PM.png"/>
          <p:cNvPicPr>
            <a:picLocks noGrp="1" noChangeAspect="1"/>
          </p:cNvPicPr>
          <p:nvPr>
            <p:ph idx="1"/>
          </p:nvPr>
        </p:nvPicPr>
        <p:blipFill>
          <a:blip r:embed="rId3">
            <a:extLst>
              <a:ext uri="{28A0092B-C50C-407E-A947-70E740481C1C}">
                <a14:useLocalDpi xmlns:a14="http://schemas.microsoft.com/office/drawing/2010/main" val="0"/>
              </a:ext>
            </a:extLst>
          </a:blip>
          <a:srcRect l="-16723" r="-16723"/>
          <a:stretch>
            <a:fillRect/>
          </a:stretch>
        </p:blipFill>
        <p:spPr>
          <a:xfrm>
            <a:off x="-871551" y="396203"/>
            <a:ext cx="10904283" cy="6461797"/>
          </a:xfrm>
        </p:spPr>
      </p:pic>
      <p:sp>
        <p:nvSpPr>
          <p:cNvPr id="8" name="Oval 7"/>
          <p:cNvSpPr/>
          <p:nvPr/>
        </p:nvSpPr>
        <p:spPr>
          <a:xfrm>
            <a:off x="457200" y="5123497"/>
            <a:ext cx="1111193" cy="360834"/>
          </a:xfrm>
          <a:prstGeom prst="ellipse">
            <a:avLst/>
          </a:prstGeom>
          <a:noFill/>
          <a:ln w="38100" cmpd="sng">
            <a:solidFill>
              <a:schemeClr val="accent1">
                <a:alpha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63554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dirty="0" smtClean="0"/>
              <a:t>Shift in tactics: </a:t>
            </a:r>
            <a:r>
              <a:rPr lang="en-US" b="1" dirty="0" smtClean="0"/>
              <a:t>Home </a:t>
            </a:r>
            <a:r>
              <a:rPr lang="en-US" b="1" dirty="0"/>
              <a:t>F</a:t>
            </a:r>
            <a:r>
              <a:rPr lang="en-US" b="1" dirty="0" smtClean="0"/>
              <a:t>ield </a:t>
            </a:r>
            <a:r>
              <a:rPr lang="en-US" b="1" dirty="0"/>
              <a:t>A</a:t>
            </a:r>
            <a:r>
              <a:rPr lang="en-US" b="1" dirty="0" smtClean="0"/>
              <a:t>dvantage</a:t>
            </a:r>
            <a:endParaRPr lang="en-US" b="1" dirty="0"/>
          </a:p>
        </p:txBody>
      </p:sp>
      <p:pic>
        <p:nvPicPr>
          <p:cNvPr id="8" name="Content Placeholder 7" descr="drf testify 1 200px.png"/>
          <p:cNvPicPr>
            <a:picLocks noGrp="1" noChangeAspect="1"/>
          </p:cNvPicPr>
          <p:nvPr>
            <p:ph sz="half" idx="1"/>
          </p:nvPr>
        </p:nvPicPr>
        <p:blipFill>
          <a:blip r:embed="rId3">
            <a:extLst>
              <a:ext uri="{28A0092B-C50C-407E-A947-70E740481C1C}">
                <a14:useLocalDpi xmlns:a14="http://schemas.microsoft.com/office/drawing/2010/main" val="0"/>
              </a:ext>
            </a:extLst>
          </a:blip>
          <a:srcRect t="6246" b="6246"/>
          <a:stretch>
            <a:fillRect/>
          </a:stretch>
        </p:blipFill>
        <p:spPr>
          <a:xfrm>
            <a:off x="879786" y="1905902"/>
            <a:ext cx="3168820" cy="3702139"/>
          </a:xfrm>
        </p:spPr>
      </p:pic>
      <p:pic>
        <p:nvPicPr>
          <p:cNvPr id="2" name="Content Placeholder 1" descr="Tai Chi at New Tacoma Senior Apts.JPG"/>
          <p:cNvPicPr>
            <a:picLocks noGrp="1" noChangeAspect="1"/>
          </p:cNvPicPr>
          <p:nvPr>
            <p:ph sz="half" idx="2"/>
          </p:nvPr>
        </p:nvPicPr>
        <p:blipFill>
          <a:blip r:embed="rId4" cstate="print">
            <a:extLst>
              <a:ext uri="{28A0092B-C50C-407E-A947-70E740481C1C}">
                <a14:useLocalDpi xmlns:a14="http://schemas.microsoft.com/office/drawing/2010/main" val="0"/>
              </a:ext>
            </a:extLst>
          </a:blip>
          <a:srcRect l="17900" r="17900"/>
          <a:stretch>
            <a:fillRect/>
          </a:stretch>
        </p:blipFill>
        <p:spPr/>
      </p:pic>
    </p:spTree>
    <p:extLst>
      <p:ext uri="{BB962C8B-B14F-4D97-AF65-F5344CB8AC3E}">
        <p14:creationId xmlns:p14="http://schemas.microsoft.com/office/powerpoint/2010/main" val="33321612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 Sessions are critical opportunities for in-district meetings and site visits.</a:t>
            </a:r>
            <a:endParaRPr lang="en-US" dirty="0"/>
          </a:p>
        </p:txBody>
      </p:sp>
      <p:sp>
        <p:nvSpPr>
          <p:cNvPr id="3" name="Content Placeholder 2"/>
          <p:cNvSpPr>
            <a:spLocks noGrp="1"/>
          </p:cNvSpPr>
          <p:nvPr>
            <p:ph idx="1"/>
          </p:nvPr>
        </p:nvSpPr>
        <p:spPr/>
        <p:txBody>
          <a:bodyPr>
            <a:normAutofit lnSpcReduction="10000"/>
          </a:bodyPr>
          <a:lstStyle/>
          <a:p>
            <a:r>
              <a:rPr lang="en-US" dirty="0"/>
              <a:t>Elevate the problem and solutions. 2550 bills </a:t>
            </a:r>
            <a:r>
              <a:rPr lang="en-US" dirty="0" smtClean="0"/>
              <a:t>this year—</a:t>
            </a:r>
            <a:r>
              <a:rPr lang="en-US" dirty="0"/>
              <a:t>opportunity to </a:t>
            </a:r>
            <a:r>
              <a:rPr lang="en-US" b="1" dirty="0"/>
              <a:t>highlight the need for affordable housing and homelessness services</a:t>
            </a:r>
            <a:r>
              <a:rPr lang="en-US" b="1" dirty="0" smtClean="0"/>
              <a:t>.</a:t>
            </a:r>
          </a:p>
          <a:p>
            <a:pPr marL="0" indent="0">
              <a:buNone/>
            </a:pPr>
            <a:endParaRPr lang="en-US" b="1" dirty="0"/>
          </a:p>
          <a:p>
            <a:r>
              <a:rPr lang="en-US" dirty="0" smtClean="0"/>
              <a:t>Help lawmakers deepen their understanding of complex issues—</a:t>
            </a:r>
            <a:r>
              <a:rPr lang="en-US" b="1" i="1" dirty="0" smtClean="0"/>
              <a:t>show, rather than tell, </a:t>
            </a:r>
            <a:r>
              <a:rPr lang="en-US" b="1" dirty="0" smtClean="0"/>
              <a:t>the urgency and their ability to make a difference, impact of funding.</a:t>
            </a:r>
          </a:p>
          <a:p>
            <a:pPr marL="0" indent="0">
              <a:buNone/>
            </a:pPr>
            <a:endParaRPr lang="en-US" b="1" dirty="0" smtClean="0"/>
          </a:p>
          <a:p>
            <a:r>
              <a:rPr lang="en-US" dirty="0" smtClean="0"/>
              <a:t>Strengthen </a:t>
            </a:r>
            <a:r>
              <a:rPr lang="en-US" dirty="0"/>
              <a:t>relationships </a:t>
            </a:r>
            <a:r>
              <a:rPr lang="en-US" dirty="0" smtClean="0"/>
              <a:t>and </a:t>
            </a:r>
            <a:r>
              <a:rPr lang="en-US" b="1" dirty="0" smtClean="0"/>
              <a:t>become a legitimate source of info for your lawmaker.</a:t>
            </a:r>
          </a:p>
          <a:p>
            <a:endParaRPr lang="en-US" b="1" dirty="0"/>
          </a:p>
          <a:p>
            <a:r>
              <a:rPr lang="en-US" dirty="0" smtClean="0"/>
              <a:t>*Get the ball rolling for interim advocacy and 2018 legislative session.</a:t>
            </a:r>
          </a:p>
          <a:p>
            <a:pPr marL="0" indent="0">
              <a:buNone/>
            </a:pPr>
            <a:endParaRPr lang="en-US" dirty="0" smtClean="0"/>
          </a:p>
          <a:p>
            <a:pPr marL="457200" indent="-457200">
              <a:buFont typeface="+mj-lt"/>
              <a:buAutoNum type="arabicPeriod"/>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4070918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Organizing your in-district meeting or site visit</a:t>
            </a:r>
            <a:endParaRPr lang="en-US" dirty="0"/>
          </a:p>
        </p:txBody>
      </p:sp>
      <p:sp>
        <p:nvSpPr>
          <p:cNvPr id="5" name="Content Placeholder 4"/>
          <p:cNvSpPr>
            <a:spLocks noGrp="1"/>
          </p:cNvSpPr>
          <p:nvPr>
            <p:ph sz="half" idx="1"/>
          </p:nvPr>
        </p:nvSpPr>
        <p:spPr/>
        <p:txBody>
          <a:bodyPr/>
          <a:lstStyle/>
          <a:p>
            <a:pPr marL="514350" indent="-514350">
              <a:buFont typeface="+mj-lt"/>
              <a:buAutoNum type="arabicPeriod"/>
            </a:pPr>
            <a:endParaRPr lang="en-US" dirty="0" smtClean="0"/>
          </a:p>
          <a:p>
            <a:pPr marL="514350" indent="-514350">
              <a:buFont typeface="+mj-lt"/>
              <a:buAutoNum type="arabicPeriod"/>
            </a:pPr>
            <a:r>
              <a:rPr lang="en-US" dirty="0" smtClean="0"/>
              <a:t>Background on lawmaker</a:t>
            </a:r>
          </a:p>
          <a:p>
            <a:pPr marL="514350" indent="-514350">
              <a:buFont typeface="+mj-lt"/>
              <a:buAutoNum type="arabicPeriod"/>
            </a:pPr>
            <a:r>
              <a:rPr lang="en-US" dirty="0"/>
              <a:t>Schedule </a:t>
            </a:r>
            <a:r>
              <a:rPr lang="en-US" dirty="0" smtClean="0"/>
              <a:t>meeting</a:t>
            </a:r>
          </a:p>
          <a:p>
            <a:pPr marL="514350" indent="-514350">
              <a:buFont typeface="+mj-lt"/>
              <a:buAutoNum type="arabicPeriod"/>
            </a:pPr>
            <a:r>
              <a:rPr lang="en-US" dirty="0" smtClean="0"/>
              <a:t>Plan and collaborate</a:t>
            </a:r>
          </a:p>
          <a:p>
            <a:pPr marL="514350" indent="-514350">
              <a:buFont typeface="+mj-lt"/>
              <a:buAutoNum type="arabicPeriod"/>
            </a:pPr>
            <a:r>
              <a:rPr lang="en-US" dirty="0" smtClean="0"/>
              <a:t>Show time! Make an ask!</a:t>
            </a:r>
          </a:p>
          <a:p>
            <a:pPr marL="514350" indent="-514350">
              <a:buFont typeface="+mj-lt"/>
              <a:buAutoNum type="arabicPeriod"/>
            </a:pPr>
            <a:r>
              <a:rPr lang="en-US" dirty="0" smtClean="0"/>
              <a:t>Track and follow-up</a:t>
            </a:r>
            <a:endParaRPr lang="en-US" dirty="0"/>
          </a:p>
        </p:txBody>
      </p:sp>
      <p:pic>
        <p:nvPicPr>
          <p:cNvPr id="7" name="Content Placeholder 6" descr="photo 5.JPG"/>
          <p:cNvPicPr>
            <a:picLocks noGrp="1" noChangeAspect="1"/>
          </p:cNvPicPr>
          <p:nvPr>
            <p:ph sz="half" idx="2"/>
          </p:nvPr>
        </p:nvPicPr>
        <p:blipFill>
          <a:blip r:embed="rId3">
            <a:extLst>
              <a:ext uri="{28A0092B-C50C-407E-A947-70E740481C1C}">
                <a14:useLocalDpi xmlns:a14="http://schemas.microsoft.com/office/drawing/2010/main" val="0"/>
              </a:ext>
            </a:extLst>
          </a:blip>
          <a:srcRect t="-27883" b="-27883"/>
          <a:stretch>
            <a:fillRect/>
          </a:stretch>
        </p:blipFill>
        <p:spPr>
          <a:xfrm>
            <a:off x="4648200" y="1673225"/>
            <a:ext cx="4038600" cy="4718050"/>
          </a:xfrm>
        </p:spPr>
      </p:pic>
    </p:spTree>
    <p:extLst>
      <p:ext uri="{BB962C8B-B14F-4D97-AF65-F5344CB8AC3E}">
        <p14:creationId xmlns:p14="http://schemas.microsoft.com/office/powerpoint/2010/main" val="1209046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10 critical lawmaker meeting tips:</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dirty="0" smtClean="0"/>
              <a:t>Do your homework on the lawmaker, tailor the meeting accordingly.</a:t>
            </a:r>
          </a:p>
          <a:p>
            <a:pPr marL="457200" indent="-457200">
              <a:buFont typeface="+mj-lt"/>
              <a:buAutoNum type="arabicPeriod"/>
            </a:pPr>
            <a:endParaRPr lang="en-US" dirty="0" smtClean="0"/>
          </a:p>
          <a:p>
            <a:pPr marL="457200" indent="-457200">
              <a:buFont typeface="+mj-lt"/>
              <a:buAutoNum type="arabicPeriod"/>
            </a:pPr>
            <a:r>
              <a:rPr lang="en-US" dirty="0" smtClean="0"/>
              <a:t>Take advantage of building relationships with staffers.</a:t>
            </a:r>
          </a:p>
          <a:p>
            <a:pPr marL="457200" indent="-457200">
              <a:buFont typeface="+mj-lt"/>
              <a:buAutoNum type="arabicPeriod"/>
            </a:pPr>
            <a:endParaRPr lang="en-US" dirty="0" smtClean="0"/>
          </a:p>
          <a:p>
            <a:pPr marL="457200" indent="-457200">
              <a:buFont typeface="+mj-lt"/>
              <a:buAutoNum type="arabicPeriod"/>
            </a:pPr>
            <a:r>
              <a:rPr lang="en-US" dirty="0" smtClean="0"/>
              <a:t>Prioritize issues to cover based on your ask.</a:t>
            </a:r>
          </a:p>
          <a:p>
            <a:pPr marL="457200" indent="-457200">
              <a:buFont typeface="+mj-lt"/>
              <a:buAutoNum type="arabicPeriod"/>
            </a:pPr>
            <a:endParaRPr lang="en-US" dirty="0" smtClean="0"/>
          </a:p>
          <a:p>
            <a:pPr marL="457200" indent="-457200">
              <a:buFont typeface="+mj-lt"/>
              <a:buAutoNum type="arabicPeriod"/>
            </a:pPr>
            <a:r>
              <a:rPr lang="en-US" dirty="0" smtClean="0"/>
              <a:t>Don’t assume the lawmaker knows the issue.</a:t>
            </a:r>
          </a:p>
          <a:p>
            <a:pPr marL="0" indent="0">
              <a:buNone/>
            </a:pPr>
            <a:endParaRPr lang="en-US" dirty="0" smtClean="0"/>
          </a:p>
          <a:p>
            <a:pPr marL="457200" indent="-457200">
              <a:buFont typeface="+mj-lt"/>
              <a:buAutoNum type="arabicPeriod"/>
            </a:pPr>
            <a:r>
              <a:rPr lang="en-US" dirty="0" smtClean="0"/>
              <a:t>Stay </a:t>
            </a:r>
            <a:r>
              <a:rPr lang="en-US" dirty="0"/>
              <a:t>focused</a:t>
            </a:r>
            <a:r>
              <a:rPr lang="en-US" dirty="0" smtClean="0"/>
              <a:t>—only share what they need </a:t>
            </a:r>
            <a:r>
              <a:rPr lang="en-US" dirty="0"/>
              <a:t>to </a:t>
            </a:r>
            <a:r>
              <a:rPr lang="en-US" dirty="0" smtClean="0"/>
              <a:t>know.</a:t>
            </a:r>
          </a:p>
          <a:p>
            <a:pPr marL="0" indent="0">
              <a:buNone/>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04093924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10 critical lawmaker meeting tips (cont.):</a:t>
            </a:r>
            <a:endParaRPr lang="en-US" dirty="0"/>
          </a:p>
        </p:txBody>
      </p:sp>
      <p:sp>
        <p:nvSpPr>
          <p:cNvPr id="3" name="Content Placeholder 2"/>
          <p:cNvSpPr>
            <a:spLocks noGrp="1"/>
          </p:cNvSpPr>
          <p:nvPr>
            <p:ph idx="1"/>
          </p:nvPr>
        </p:nvSpPr>
        <p:spPr/>
        <p:txBody>
          <a:bodyPr>
            <a:normAutofit/>
          </a:bodyPr>
          <a:lstStyle/>
          <a:p>
            <a:pPr marL="457200" indent="-457200">
              <a:buFont typeface="+mj-lt"/>
              <a:buAutoNum type="arabicPeriod" startAt="6"/>
            </a:pPr>
            <a:r>
              <a:rPr lang="en-US" dirty="0"/>
              <a:t>Include unique perspectives—folks directly impacted, board members, “non-traditional” partners</a:t>
            </a:r>
            <a:r>
              <a:rPr lang="en-US" dirty="0" smtClean="0"/>
              <a:t>.</a:t>
            </a:r>
          </a:p>
          <a:p>
            <a:pPr marL="457200" indent="-457200">
              <a:buFont typeface="+mj-lt"/>
              <a:buAutoNum type="arabicPeriod" startAt="6"/>
            </a:pPr>
            <a:endParaRPr lang="en-US" dirty="0"/>
          </a:p>
          <a:p>
            <a:pPr marL="457200" indent="-457200">
              <a:buFont typeface="+mj-lt"/>
              <a:buAutoNum type="arabicPeriod" startAt="6"/>
            </a:pPr>
            <a:r>
              <a:rPr lang="en-US" dirty="0"/>
              <a:t>Expect and </a:t>
            </a:r>
            <a:r>
              <a:rPr lang="en-US" dirty="0" smtClean="0"/>
              <a:t>take advantage of dialogue</a:t>
            </a:r>
            <a:r>
              <a:rPr lang="en-US" dirty="0"/>
              <a:t>—become a </a:t>
            </a:r>
            <a:r>
              <a:rPr lang="en-US" dirty="0" smtClean="0"/>
              <a:t>source of info.</a:t>
            </a:r>
          </a:p>
          <a:p>
            <a:pPr marL="457200" indent="-457200">
              <a:buFont typeface="+mj-lt"/>
              <a:buAutoNum type="arabicPeriod" startAt="6"/>
            </a:pPr>
            <a:endParaRPr lang="en-US" dirty="0"/>
          </a:p>
          <a:p>
            <a:pPr marL="457200" indent="-457200">
              <a:buFont typeface="+mj-lt"/>
              <a:buAutoNum type="arabicPeriod" startAt="6"/>
            </a:pPr>
            <a:r>
              <a:rPr lang="en-US" dirty="0"/>
              <a:t>Don’t </a:t>
            </a:r>
            <a:r>
              <a:rPr lang="en-US" dirty="0" smtClean="0"/>
              <a:t>answer something you </a:t>
            </a:r>
            <a:r>
              <a:rPr lang="en-US" dirty="0"/>
              <a:t>don’t </a:t>
            </a:r>
            <a:r>
              <a:rPr lang="en-US" dirty="0" smtClean="0"/>
              <a:t>know or aren’t sure.</a:t>
            </a:r>
          </a:p>
          <a:p>
            <a:pPr marL="457200" indent="-457200">
              <a:buFont typeface="+mj-lt"/>
              <a:buAutoNum type="arabicPeriod" startAt="6"/>
            </a:pPr>
            <a:endParaRPr lang="en-US" dirty="0"/>
          </a:p>
          <a:p>
            <a:pPr marL="457200" indent="-457200">
              <a:buFont typeface="+mj-lt"/>
              <a:buAutoNum type="arabicPeriod" startAt="6"/>
            </a:pPr>
            <a:r>
              <a:rPr lang="en-US" dirty="0"/>
              <a:t>Make a hard ask and highlight the impact it can make</a:t>
            </a:r>
            <a:r>
              <a:rPr lang="en-US" dirty="0" smtClean="0"/>
              <a:t>!</a:t>
            </a:r>
          </a:p>
          <a:p>
            <a:pPr marL="457200" indent="-457200">
              <a:buFont typeface="+mj-lt"/>
              <a:buAutoNum type="arabicPeriod" startAt="6"/>
            </a:pPr>
            <a:endParaRPr lang="en-US" dirty="0"/>
          </a:p>
          <a:p>
            <a:pPr marL="457200" indent="-457200">
              <a:buFont typeface="+mj-lt"/>
              <a:buAutoNum type="arabicPeriod" startAt="6"/>
            </a:pPr>
            <a:r>
              <a:rPr lang="en-US" dirty="0" smtClean="0"/>
              <a:t>Follow</a:t>
            </a:r>
            <a:r>
              <a:rPr lang="en-US" dirty="0"/>
              <a:t>-up with a thank you message.</a:t>
            </a:r>
          </a:p>
          <a:p>
            <a:pPr marL="0" indent="0">
              <a:buNone/>
            </a:pPr>
            <a:endParaRPr lang="en-US" dirty="0"/>
          </a:p>
        </p:txBody>
      </p:sp>
    </p:spTree>
    <p:extLst>
      <p:ext uri="{BB962C8B-B14F-4D97-AF65-F5344CB8AC3E}">
        <p14:creationId xmlns:p14="http://schemas.microsoft.com/office/powerpoint/2010/main" val="29534952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Values-based messaging</a:t>
            </a:r>
            <a:endParaRPr lang="en-US" dirty="0"/>
          </a:p>
        </p:txBody>
      </p:sp>
      <p:sp>
        <p:nvSpPr>
          <p:cNvPr id="3" name="Content Placeholder 2"/>
          <p:cNvSpPr>
            <a:spLocks noGrp="1"/>
          </p:cNvSpPr>
          <p:nvPr>
            <p:ph sz="half" idx="1"/>
          </p:nvPr>
        </p:nvSpPr>
        <p:spPr/>
        <p:txBody>
          <a:bodyPr>
            <a:normAutofit fontScale="70000" lnSpcReduction="20000"/>
          </a:bodyPr>
          <a:lstStyle/>
          <a:p>
            <a:pPr marL="0" indent="0">
              <a:buNone/>
            </a:pPr>
            <a:r>
              <a:rPr lang="en-US" sz="3100" i="1" dirty="0" smtClean="0"/>
              <a:t>“Subsidizing rent for people who don’t work is counterproductive because it is a disincentive.”</a:t>
            </a:r>
          </a:p>
          <a:p>
            <a:pPr marL="0" indent="0">
              <a:buNone/>
            </a:pPr>
            <a:endParaRPr lang="en-US" sz="3100" dirty="0" smtClean="0"/>
          </a:p>
          <a:p>
            <a:pPr marL="742950" indent="-742950">
              <a:buFont typeface="+mj-lt"/>
              <a:buAutoNum type="arabicPeriod"/>
            </a:pPr>
            <a:r>
              <a:rPr lang="en-US" sz="3100" dirty="0"/>
              <a:t>Ask for </a:t>
            </a:r>
            <a:r>
              <a:rPr lang="en-US" sz="3100" dirty="0" smtClean="0"/>
              <a:t>clarity.</a:t>
            </a:r>
          </a:p>
          <a:p>
            <a:pPr marL="742950" indent="-742950">
              <a:buFont typeface="+mj-lt"/>
              <a:buAutoNum type="arabicPeriod"/>
            </a:pPr>
            <a:endParaRPr lang="en-US" sz="3100" dirty="0" smtClean="0"/>
          </a:p>
          <a:p>
            <a:pPr marL="742950" indent="-742950">
              <a:buFont typeface="+mj-lt"/>
              <a:buAutoNum type="arabicPeriod"/>
            </a:pPr>
            <a:r>
              <a:rPr lang="en-US" sz="3100" dirty="0"/>
              <a:t>Identify the common value and debunk the </a:t>
            </a:r>
            <a:r>
              <a:rPr lang="en-US" sz="3100" dirty="0" smtClean="0"/>
              <a:t>myth.</a:t>
            </a:r>
          </a:p>
          <a:p>
            <a:pPr marL="0" indent="0">
              <a:buNone/>
            </a:pPr>
            <a:endParaRPr lang="en-US" sz="3100" dirty="0" smtClean="0"/>
          </a:p>
          <a:p>
            <a:pPr marL="742950" indent="-742950">
              <a:buFont typeface="+mj-lt"/>
              <a:buAutoNum type="arabicPeriod"/>
            </a:pPr>
            <a:r>
              <a:rPr lang="en-US" sz="3100" dirty="0" smtClean="0"/>
              <a:t>Bring it back to a problem-solution frame.</a:t>
            </a:r>
          </a:p>
          <a:p>
            <a:pPr marL="514350" indent="-514350">
              <a:buFont typeface="+mj-lt"/>
              <a:buAutoNum type="arabicPeriod"/>
            </a:pPr>
            <a:endParaRPr lang="en-US" dirty="0" smtClean="0"/>
          </a:p>
          <a:p>
            <a:pPr marL="457200" indent="-457200">
              <a:buFont typeface="+mj-lt"/>
              <a:buAutoNum type="arabicPeriod"/>
            </a:pPr>
            <a:endParaRPr lang="en-US" dirty="0"/>
          </a:p>
        </p:txBody>
      </p:sp>
      <p:sp>
        <p:nvSpPr>
          <p:cNvPr id="4" name="Content Placeholder 3"/>
          <p:cNvSpPr>
            <a:spLocks noGrp="1"/>
          </p:cNvSpPr>
          <p:nvPr>
            <p:ph sz="half" idx="2"/>
          </p:nvPr>
        </p:nvSpPr>
        <p:spPr/>
        <p:txBody>
          <a:bodyPr>
            <a:normAutofit fontScale="70000" lnSpcReduction="20000"/>
          </a:bodyPr>
          <a:lstStyle/>
          <a:p>
            <a:pPr marL="514350" indent="-514350">
              <a:buFont typeface="+mj-lt"/>
              <a:buAutoNum type="arabicPeriod"/>
            </a:pPr>
            <a:r>
              <a:rPr lang="en-US" dirty="0" smtClean="0"/>
              <a:t>“</a:t>
            </a:r>
            <a:r>
              <a:rPr lang="en-US" dirty="0"/>
              <a:t>Could you tell me more about that—what kind of people? Incentive for what</a:t>
            </a:r>
            <a:r>
              <a:rPr lang="en-US" dirty="0" smtClean="0"/>
              <a:t>?”</a:t>
            </a:r>
          </a:p>
          <a:p>
            <a:pPr marL="0" indent="0">
              <a:buNone/>
            </a:pPr>
            <a:endParaRPr lang="en-US" dirty="0"/>
          </a:p>
          <a:p>
            <a:pPr marL="514350" indent="-514350">
              <a:buFont typeface="+mj-lt"/>
              <a:buAutoNum type="arabicPeriod"/>
            </a:pPr>
            <a:r>
              <a:rPr lang="en-US" dirty="0" smtClean="0"/>
              <a:t>“</a:t>
            </a:r>
            <a:r>
              <a:rPr lang="en-US" dirty="0"/>
              <a:t>Work is important for self-sufficiency and </a:t>
            </a:r>
            <a:r>
              <a:rPr lang="en-US" dirty="0" smtClean="0"/>
              <a:t>strong </a:t>
            </a:r>
            <a:r>
              <a:rPr lang="en-US" dirty="0"/>
              <a:t>communities.</a:t>
            </a:r>
            <a:r>
              <a:rPr lang="en-US" i="1" dirty="0"/>
              <a:t> </a:t>
            </a:r>
            <a:r>
              <a:rPr lang="en-US" b="1" i="1" dirty="0"/>
              <a:t>But not everyone can </a:t>
            </a:r>
            <a:r>
              <a:rPr lang="en-US" b="1" i="1" dirty="0" smtClean="0"/>
              <a:t>work—</a:t>
            </a:r>
            <a:r>
              <a:rPr lang="en-US" b="1" i="1" dirty="0"/>
              <a:t>youth, some people who are older or have </a:t>
            </a:r>
            <a:r>
              <a:rPr lang="en-US" b="1" i="1" dirty="0" smtClean="0"/>
              <a:t>disabilities, for instance.</a:t>
            </a:r>
            <a:r>
              <a:rPr lang="en-US" i="1" dirty="0" smtClean="0"/>
              <a:t> </a:t>
            </a:r>
            <a:r>
              <a:rPr lang="en-US" dirty="0" smtClean="0"/>
              <a:t>These people live in our community.”</a:t>
            </a:r>
          </a:p>
          <a:p>
            <a:pPr marL="0" indent="0">
              <a:buNone/>
            </a:pPr>
            <a:endParaRPr lang="en-US" dirty="0"/>
          </a:p>
          <a:p>
            <a:pPr marL="514350" indent="-514350">
              <a:buFont typeface="+mj-lt"/>
              <a:buAutoNum type="arabicPeriod"/>
            </a:pPr>
            <a:r>
              <a:rPr lang="en-US" dirty="0" smtClean="0"/>
              <a:t>“People who can’t work must </a:t>
            </a:r>
            <a:r>
              <a:rPr lang="en-US" b="1" i="1" dirty="0" smtClean="0"/>
              <a:t>rely on other supports to stay inside. </a:t>
            </a:r>
            <a:r>
              <a:rPr lang="en-US" dirty="0" smtClean="0"/>
              <a:t>This helps them and our community</a:t>
            </a:r>
            <a:r>
              <a:rPr lang="is-IS" dirty="0" smtClean="0"/>
              <a:t>…”</a:t>
            </a:r>
            <a:r>
              <a:rPr lang="en-US" dirty="0" smtClean="0"/>
              <a:t>   </a:t>
            </a:r>
            <a:endParaRPr lang="en-US" dirty="0"/>
          </a:p>
          <a:p>
            <a:pPr marL="0" indent="0">
              <a:buNone/>
            </a:pPr>
            <a:endParaRPr lang="en-US" dirty="0"/>
          </a:p>
        </p:txBody>
      </p:sp>
    </p:spTree>
    <p:extLst>
      <p:ext uri="{BB962C8B-B14F-4D97-AF65-F5344CB8AC3E}">
        <p14:creationId xmlns:p14="http://schemas.microsoft.com/office/powerpoint/2010/main" val="28875055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8 - Simone.pdf"/>
          <p:cNvPicPr>
            <a:picLocks noGrp="1" noChangeAspect="1"/>
          </p:cNvPicPr>
          <p:nvPr>
            <p:ph sz="half" idx="1"/>
          </p:nvPr>
        </p:nvPicPr>
        <p:blipFill>
          <a:blip r:embed="rId3">
            <a:extLst>
              <a:ext uri="{28A0092B-C50C-407E-A947-70E740481C1C}">
                <a14:useLocalDpi xmlns:a14="http://schemas.microsoft.com/office/drawing/2010/main" val="0"/>
              </a:ext>
            </a:extLst>
          </a:blip>
          <a:srcRect l="-5388" r="-5388"/>
          <a:stretch>
            <a:fillRect/>
          </a:stretch>
        </p:blipFill>
        <p:spPr>
          <a:xfrm>
            <a:off x="133283" y="974435"/>
            <a:ext cx="4439716" cy="5186649"/>
          </a:xfrm>
        </p:spPr>
      </p:pic>
      <p:pic>
        <p:nvPicPr>
          <p:cNvPr id="7" name="Content Placeholder 6" descr="2017 DRF FINAL with bill numbers.pdf"/>
          <p:cNvPicPr>
            <a:picLocks noGrp="1" noChangeAspect="1"/>
          </p:cNvPicPr>
          <p:nvPr>
            <p:ph sz="half" idx="2"/>
          </p:nvPr>
        </p:nvPicPr>
        <p:blipFill>
          <a:blip r:embed="rId4">
            <a:extLst>
              <a:ext uri="{28A0092B-C50C-407E-A947-70E740481C1C}">
                <a14:useLocalDpi xmlns:a14="http://schemas.microsoft.com/office/drawing/2010/main" val="0"/>
              </a:ext>
            </a:extLst>
          </a:blip>
          <a:srcRect l="-5388" r="-5388"/>
          <a:stretch>
            <a:fillRect/>
          </a:stretch>
        </p:blipFill>
        <p:spPr>
          <a:xfrm>
            <a:off x="4356687" y="734539"/>
            <a:ext cx="4915947" cy="5743000"/>
          </a:xfrm>
        </p:spPr>
      </p:pic>
      <p:sp>
        <p:nvSpPr>
          <p:cNvPr id="9" name="Rectangle 8"/>
          <p:cNvSpPr/>
          <p:nvPr/>
        </p:nvSpPr>
        <p:spPr>
          <a:xfrm>
            <a:off x="0" y="-90673"/>
            <a:ext cx="9144000" cy="954107"/>
          </a:xfrm>
          <a:prstGeom prst="rect">
            <a:avLst/>
          </a:prstGeom>
        </p:spPr>
        <p:txBody>
          <a:bodyPr wrap="square">
            <a:spAutoFit/>
          </a:bodyPr>
          <a:lstStyle/>
          <a:p>
            <a:pPr algn="ctr"/>
            <a:r>
              <a:rPr lang="en-US" sz="2800" dirty="0" smtClean="0">
                <a:solidFill>
                  <a:schemeClr val="bg1"/>
                </a:solidFill>
              </a:rPr>
              <a:t>Housing Alliance </a:t>
            </a:r>
            <a:r>
              <a:rPr lang="en-US" sz="2800" dirty="0">
                <a:solidFill>
                  <a:schemeClr val="bg1"/>
                </a:solidFill>
              </a:rPr>
              <a:t>resources: http://</a:t>
            </a:r>
            <a:r>
              <a:rPr lang="en-US" sz="2800" dirty="0" err="1">
                <a:solidFill>
                  <a:schemeClr val="bg1"/>
                </a:solidFill>
              </a:rPr>
              <a:t>wliha.org</a:t>
            </a:r>
            <a:r>
              <a:rPr lang="en-US" sz="2800" dirty="0">
                <a:solidFill>
                  <a:schemeClr val="bg1"/>
                </a:solidFill>
              </a:rPr>
              <a:t>/resources/overview</a:t>
            </a:r>
          </a:p>
        </p:txBody>
      </p:sp>
    </p:spTree>
    <p:extLst>
      <p:ext uri="{BB962C8B-B14F-4D97-AF65-F5344CB8AC3E}">
        <p14:creationId xmlns:p14="http://schemas.microsoft.com/office/powerpoint/2010/main" val="144509134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meetingchecklist.pdf"/>
          <p:cNvPicPr>
            <a:picLocks noGrp="1" noChangeAspect="1"/>
          </p:cNvPicPr>
          <p:nvPr>
            <p:ph sz="half" idx="1"/>
          </p:nvPr>
        </p:nvPicPr>
        <p:blipFill>
          <a:blip r:embed="rId3">
            <a:extLst>
              <a:ext uri="{28A0092B-C50C-407E-A947-70E740481C1C}">
                <a14:useLocalDpi xmlns:a14="http://schemas.microsoft.com/office/drawing/2010/main" val="0"/>
              </a:ext>
            </a:extLst>
          </a:blip>
          <a:srcRect l="-5388" r="-5388"/>
          <a:stretch>
            <a:fillRect/>
          </a:stretch>
        </p:blipFill>
        <p:spPr>
          <a:xfrm>
            <a:off x="-166815" y="237658"/>
            <a:ext cx="5147982" cy="6014073"/>
          </a:xfrm>
        </p:spPr>
      </p:pic>
      <p:sp>
        <p:nvSpPr>
          <p:cNvPr id="4" name="Content Placeholder 3"/>
          <p:cNvSpPr>
            <a:spLocks noGrp="1"/>
          </p:cNvSpPr>
          <p:nvPr>
            <p:ph sz="half" idx="2"/>
          </p:nvPr>
        </p:nvSpPr>
        <p:spPr>
          <a:xfrm>
            <a:off x="4648200" y="533400"/>
            <a:ext cx="4038600" cy="5858256"/>
          </a:xfrm>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buNone/>
            </a:pPr>
            <a:endParaRPr lang="en-US" dirty="0" smtClean="0"/>
          </a:p>
          <a:p>
            <a:pPr marL="0" indent="0">
              <a:buNone/>
            </a:pPr>
            <a:r>
              <a:rPr lang="en-US" dirty="0" smtClean="0"/>
              <a:t>Need </a:t>
            </a:r>
            <a:r>
              <a:rPr lang="en-US" dirty="0"/>
              <a:t>support in </a:t>
            </a:r>
            <a:r>
              <a:rPr lang="en-US" dirty="0" smtClean="0"/>
              <a:t>planning an in</a:t>
            </a:r>
            <a:r>
              <a:rPr lang="en-US" dirty="0"/>
              <a:t>-district </a:t>
            </a:r>
            <a:r>
              <a:rPr lang="en-US" dirty="0" smtClean="0"/>
              <a:t>meeting? Contact:</a:t>
            </a:r>
            <a:endParaRPr lang="en-US" dirty="0"/>
          </a:p>
          <a:p>
            <a:pPr marL="0" indent="0">
              <a:buNone/>
            </a:pPr>
            <a:r>
              <a:rPr lang="en-US" dirty="0">
                <a:hlinkClick r:id="rId4"/>
              </a:rPr>
              <a:t>dimitrig@</a:t>
            </a:r>
            <a:r>
              <a:rPr lang="en-US" dirty="0" smtClean="0">
                <a:hlinkClick r:id="rId4"/>
              </a:rPr>
              <a:t>wliha.org</a:t>
            </a:r>
            <a:endParaRPr lang="en-US" dirty="0" smtClean="0"/>
          </a:p>
          <a:p>
            <a:pPr marL="0" indent="0" algn="ctr">
              <a:buNone/>
            </a:pPr>
            <a:endParaRPr lang="en-US" dirty="0"/>
          </a:p>
          <a:p>
            <a:pPr marL="0" indent="0" algn="ctr">
              <a:buNone/>
            </a:pPr>
            <a:endParaRPr lang="en-US" dirty="0"/>
          </a:p>
        </p:txBody>
      </p:sp>
      <p:sp>
        <p:nvSpPr>
          <p:cNvPr id="6" name="Rectangle 5"/>
          <p:cNvSpPr/>
          <p:nvPr/>
        </p:nvSpPr>
        <p:spPr>
          <a:xfrm>
            <a:off x="0" y="-77536"/>
            <a:ext cx="9144000" cy="1384995"/>
          </a:xfrm>
          <a:prstGeom prst="rect">
            <a:avLst/>
          </a:prstGeom>
        </p:spPr>
        <p:txBody>
          <a:bodyPr wrap="square">
            <a:spAutoFit/>
          </a:bodyPr>
          <a:lstStyle/>
          <a:p>
            <a:pPr algn="ctr"/>
            <a:r>
              <a:rPr lang="en-US" sz="2800" dirty="0">
                <a:solidFill>
                  <a:schemeClr val="bg1"/>
                </a:solidFill>
              </a:rPr>
              <a:t>Housing Alliance resources: http://</a:t>
            </a:r>
            <a:r>
              <a:rPr lang="en-US" sz="2800" dirty="0" err="1">
                <a:solidFill>
                  <a:schemeClr val="bg1"/>
                </a:solidFill>
              </a:rPr>
              <a:t>wliha.org</a:t>
            </a:r>
            <a:r>
              <a:rPr lang="en-US" sz="2800" dirty="0">
                <a:solidFill>
                  <a:schemeClr val="bg1"/>
                </a:solidFill>
              </a:rPr>
              <a:t>/resources/overview</a:t>
            </a:r>
          </a:p>
          <a:p>
            <a:pPr algn="ctr"/>
            <a:endParaRPr lang="en-US" sz="2800" dirty="0">
              <a:solidFill>
                <a:schemeClr val="bg1"/>
              </a:solidFill>
            </a:endParaRPr>
          </a:p>
        </p:txBody>
      </p:sp>
      <p:pic>
        <p:nvPicPr>
          <p:cNvPr id="3" name="Picture 2" descr="20170504_100030.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95283" y="1223157"/>
            <a:ext cx="4540711" cy="2554150"/>
          </a:xfrm>
          <a:prstGeom prst="rect">
            <a:avLst/>
          </a:prstGeom>
        </p:spPr>
      </p:pic>
    </p:spTree>
    <p:extLst>
      <p:ext uri="{BB962C8B-B14F-4D97-AF65-F5344CB8AC3E}">
        <p14:creationId xmlns:p14="http://schemas.microsoft.com/office/powerpoint/2010/main" val="32084379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Overview</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Housing and homelessness advocacy this session</a:t>
            </a:r>
          </a:p>
          <a:p>
            <a:pPr marL="0" indent="0">
              <a:buNone/>
            </a:pPr>
            <a:endParaRPr lang="en-US" dirty="0" smtClean="0"/>
          </a:p>
          <a:p>
            <a:pPr marL="0" indent="0">
              <a:buNone/>
            </a:pPr>
            <a:r>
              <a:rPr lang="en-US" dirty="0" smtClean="0"/>
              <a:t>What </a:t>
            </a:r>
            <a:r>
              <a:rPr lang="en-US" dirty="0"/>
              <a:t>is Special Session and how is it unique?</a:t>
            </a:r>
          </a:p>
          <a:p>
            <a:pPr marL="274320" lvl="1" indent="0">
              <a:buNone/>
            </a:pPr>
            <a:endParaRPr lang="en-US" sz="600" dirty="0"/>
          </a:p>
          <a:p>
            <a:pPr lvl="1"/>
            <a:r>
              <a:rPr lang="en-US" dirty="0"/>
              <a:t>Review of legislative </a:t>
            </a:r>
            <a:r>
              <a:rPr lang="en-US" dirty="0" smtClean="0"/>
              <a:t>priorities and budget proposals</a:t>
            </a:r>
            <a:endParaRPr lang="en-US" sz="600" dirty="0"/>
          </a:p>
          <a:p>
            <a:pPr lvl="1"/>
            <a:r>
              <a:rPr lang="en-US" dirty="0"/>
              <a:t>How Special Session advocacy is unique</a:t>
            </a:r>
          </a:p>
          <a:p>
            <a:pPr lvl="1"/>
            <a:endParaRPr lang="en-US" dirty="0"/>
          </a:p>
          <a:p>
            <a:pPr marL="0" indent="0">
              <a:buNone/>
            </a:pPr>
            <a:r>
              <a:rPr lang="en-US" dirty="0" smtClean="0"/>
              <a:t>What </a:t>
            </a:r>
            <a:r>
              <a:rPr lang="en-US" dirty="0"/>
              <a:t>is our role as advocates during the Special Session</a:t>
            </a:r>
            <a:r>
              <a:rPr lang="en-US" dirty="0" smtClean="0"/>
              <a:t>?</a:t>
            </a:r>
          </a:p>
          <a:p>
            <a:pPr lvl="1"/>
            <a:r>
              <a:rPr lang="en-US" dirty="0" smtClean="0"/>
              <a:t>Key lawmakers and tracking what’s going on</a:t>
            </a:r>
            <a:endParaRPr lang="en-US" dirty="0"/>
          </a:p>
          <a:p>
            <a:pPr marL="0" indent="0">
              <a:buNone/>
            </a:pPr>
            <a:endParaRPr lang="en-US" dirty="0" smtClean="0"/>
          </a:p>
          <a:p>
            <a:pPr marL="0" indent="0">
              <a:buNone/>
            </a:pPr>
            <a:r>
              <a:rPr lang="en-US" dirty="0" smtClean="0"/>
              <a:t>Tips and resources for in-district lawmaker meetings and site visits during Special Session</a:t>
            </a:r>
          </a:p>
          <a:p>
            <a:pPr marL="0" indent="0">
              <a:buNone/>
            </a:pPr>
            <a:endParaRPr lang="en-US" dirty="0"/>
          </a:p>
          <a:p>
            <a:pPr lvl="1"/>
            <a:endParaRPr lang="en-US" dirty="0" smtClean="0"/>
          </a:p>
        </p:txBody>
      </p:sp>
    </p:spTree>
    <p:extLst>
      <p:ext uri="{BB962C8B-B14F-4D97-AF65-F5344CB8AC3E}">
        <p14:creationId xmlns:p14="http://schemas.microsoft.com/office/powerpoint/2010/main" val="38576704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4149562"/>
            <a:ext cx="8229600" cy="2327437"/>
          </a:xfrm>
        </p:spPr>
        <p:txBody>
          <a:bodyPr numCol="2">
            <a:normAutofit fontScale="92500" lnSpcReduction="20000"/>
          </a:bodyPr>
          <a:lstStyle/>
          <a:p>
            <a:pPr marL="0" indent="0" algn="ctr">
              <a:buNone/>
            </a:pPr>
            <a:endParaRPr lang="en-US" sz="5400" dirty="0" smtClean="0"/>
          </a:p>
          <a:p>
            <a:pPr marL="0" indent="0" algn="ctr">
              <a:buNone/>
            </a:pPr>
            <a:r>
              <a:rPr lang="en-US" sz="2300" dirty="0" smtClean="0"/>
              <a:t>Michele </a:t>
            </a:r>
            <a:r>
              <a:rPr lang="en-US" sz="2300" dirty="0"/>
              <a:t>Thomas</a:t>
            </a:r>
          </a:p>
          <a:p>
            <a:pPr marL="0" indent="0" algn="ctr">
              <a:buNone/>
            </a:pPr>
            <a:r>
              <a:rPr lang="en-US" sz="2300" dirty="0"/>
              <a:t>Policy Director</a:t>
            </a:r>
          </a:p>
          <a:p>
            <a:pPr marL="0" indent="0" algn="ctr">
              <a:buNone/>
            </a:pPr>
            <a:r>
              <a:rPr lang="en-US" sz="2300" dirty="0">
                <a:hlinkClick r:id="rId3"/>
              </a:rPr>
              <a:t>michele@wliha.org</a:t>
            </a:r>
            <a:endParaRPr lang="en-US" sz="2300" dirty="0"/>
          </a:p>
          <a:p>
            <a:pPr marL="0" indent="0" algn="ctr">
              <a:buNone/>
            </a:pPr>
            <a:r>
              <a:rPr lang="en-US" sz="2300" dirty="0"/>
              <a:t>206-442-9455 </a:t>
            </a:r>
            <a:r>
              <a:rPr lang="en-US" sz="2300" dirty="0" smtClean="0"/>
              <a:t>x208</a:t>
            </a:r>
            <a:endParaRPr lang="en-US" sz="2300" dirty="0"/>
          </a:p>
          <a:p>
            <a:pPr marL="0" indent="0" algn="ctr">
              <a:buNone/>
            </a:pPr>
            <a:endParaRPr lang="en-US" sz="2300" dirty="0" smtClean="0"/>
          </a:p>
          <a:p>
            <a:pPr marL="0" indent="0" algn="ctr">
              <a:buNone/>
            </a:pPr>
            <a:endParaRPr lang="en-US" sz="2300" dirty="0"/>
          </a:p>
          <a:p>
            <a:pPr marL="0" indent="0" algn="ctr">
              <a:buNone/>
            </a:pPr>
            <a:endParaRPr lang="en-US" sz="2300" dirty="0" smtClean="0"/>
          </a:p>
          <a:p>
            <a:pPr marL="0" indent="0" algn="ctr">
              <a:buNone/>
            </a:pPr>
            <a:r>
              <a:rPr lang="en-US" sz="2300" dirty="0" smtClean="0"/>
              <a:t>Dimitri Groce</a:t>
            </a:r>
            <a:endParaRPr lang="en-US" sz="2300" dirty="0"/>
          </a:p>
          <a:p>
            <a:pPr marL="0" indent="0" algn="ctr">
              <a:buNone/>
            </a:pPr>
            <a:r>
              <a:rPr lang="en-US" sz="2300" dirty="0"/>
              <a:t>Member Organizer</a:t>
            </a:r>
          </a:p>
          <a:p>
            <a:pPr marL="0" indent="0" algn="ctr">
              <a:buNone/>
            </a:pPr>
            <a:r>
              <a:rPr lang="en-US" sz="2300" dirty="0">
                <a:hlinkClick r:id="rId4"/>
              </a:rPr>
              <a:t>dimitrig@wliha.org</a:t>
            </a:r>
            <a:endParaRPr lang="en-US" sz="2300" dirty="0"/>
          </a:p>
          <a:p>
            <a:pPr marL="0" indent="0" algn="ctr">
              <a:buNone/>
            </a:pPr>
            <a:r>
              <a:rPr lang="en-US" sz="2300" dirty="0"/>
              <a:t>206-442-9445 x208</a:t>
            </a:r>
          </a:p>
          <a:p>
            <a:pPr marL="0" indent="0" algn="ctr">
              <a:buNone/>
            </a:pPr>
            <a:endParaRPr lang="en-US" sz="5400" dirty="0"/>
          </a:p>
          <a:p>
            <a:pPr marL="0" indent="0" algn="ctr">
              <a:buNone/>
            </a:pPr>
            <a:endParaRPr lang="en-US" sz="3000" dirty="0" smtClean="0"/>
          </a:p>
        </p:txBody>
      </p:sp>
      <p:sp>
        <p:nvSpPr>
          <p:cNvPr id="2" name="TextBox 1"/>
          <p:cNvSpPr txBox="1"/>
          <p:nvPr/>
        </p:nvSpPr>
        <p:spPr>
          <a:xfrm>
            <a:off x="1" y="1368590"/>
            <a:ext cx="9144000" cy="3416320"/>
          </a:xfrm>
          <a:prstGeom prst="rect">
            <a:avLst/>
          </a:prstGeom>
          <a:noFill/>
        </p:spPr>
        <p:txBody>
          <a:bodyPr wrap="square" rtlCol="0">
            <a:spAutoFit/>
          </a:bodyPr>
          <a:lstStyle/>
          <a:p>
            <a:pPr algn="ctr"/>
            <a:r>
              <a:rPr lang="en-US" sz="3600" dirty="0" smtClean="0"/>
              <a:t>Thank you!</a:t>
            </a:r>
          </a:p>
          <a:p>
            <a:pPr algn="ctr"/>
            <a:endParaRPr lang="en-US" sz="3600" dirty="0"/>
          </a:p>
          <a:p>
            <a:pPr algn="ctr"/>
            <a:r>
              <a:rPr lang="en-US" sz="3600" dirty="0"/>
              <a:t>Next Learn at Lunch Webinars</a:t>
            </a:r>
          </a:p>
          <a:p>
            <a:pPr algn="ctr"/>
            <a:r>
              <a:rPr lang="en-US" sz="3600" dirty="0">
                <a:hlinkClick r:id="rId5"/>
              </a:rPr>
              <a:t>http://wliha.org/resources/webinars-and-tools</a:t>
            </a:r>
            <a:endParaRPr lang="en-US" sz="3600" dirty="0"/>
          </a:p>
          <a:p>
            <a:pPr algn="ctr"/>
            <a:endParaRPr lang="en-US" sz="3600" dirty="0"/>
          </a:p>
        </p:txBody>
      </p:sp>
    </p:spTree>
    <p:extLst>
      <p:ext uri="{BB962C8B-B14F-4D97-AF65-F5344CB8AC3E}">
        <p14:creationId xmlns:p14="http://schemas.microsoft.com/office/powerpoint/2010/main" val="243747717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551" y="408181"/>
            <a:ext cx="8229600" cy="990600"/>
          </a:xfrm>
        </p:spPr>
        <p:txBody>
          <a:bodyPr/>
          <a:lstStyle/>
          <a:p>
            <a:pPr algn="ctr"/>
            <a:r>
              <a:rPr lang="en-US" dirty="0" smtClean="0"/>
              <a:t>Record advocacy this session!</a:t>
            </a:r>
            <a:endParaRPr lang="en-US" dirty="0"/>
          </a:p>
        </p:txBody>
      </p:sp>
      <p:pic>
        <p:nvPicPr>
          <p:cNvPr id="7" name="Content Placeholder 6" descr="Screen Shot 2017-04-26 at 11.51.59 AM.png"/>
          <p:cNvPicPr>
            <a:picLocks noGrp="1" noChangeAspect="1"/>
          </p:cNvPicPr>
          <p:nvPr>
            <p:ph sz="half" idx="2"/>
          </p:nvPr>
        </p:nvPicPr>
        <p:blipFill>
          <a:blip r:embed="rId3">
            <a:extLst>
              <a:ext uri="{28A0092B-C50C-407E-A947-70E740481C1C}">
                <a14:useLocalDpi xmlns:a14="http://schemas.microsoft.com/office/drawing/2010/main" val="0"/>
              </a:ext>
            </a:extLst>
          </a:blip>
          <a:srcRect l="10265" r="10265"/>
          <a:stretch>
            <a:fillRect/>
          </a:stretch>
        </p:blipFill>
        <p:spPr>
          <a:xfrm>
            <a:off x="4641873" y="1214818"/>
            <a:ext cx="4300931" cy="5024786"/>
          </a:xfrm>
        </p:spPr>
      </p:pic>
      <p:graphicFrame>
        <p:nvGraphicFramePr>
          <p:cNvPr id="4" name="Table 3"/>
          <p:cNvGraphicFramePr>
            <a:graphicFrameLocks noGrp="1"/>
          </p:cNvGraphicFramePr>
          <p:nvPr>
            <p:extLst>
              <p:ext uri="{D42A27DB-BD31-4B8C-83A1-F6EECF244321}">
                <p14:modId xmlns:p14="http://schemas.microsoft.com/office/powerpoint/2010/main" val="1123248215"/>
              </p:ext>
            </p:extLst>
          </p:nvPr>
        </p:nvGraphicFramePr>
        <p:xfrm>
          <a:off x="457200" y="2226783"/>
          <a:ext cx="3887048" cy="2494280"/>
        </p:xfrm>
        <a:graphic>
          <a:graphicData uri="http://schemas.openxmlformats.org/drawingml/2006/table">
            <a:tbl>
              <a:tblPr firstRow="1" bandRow="1">
                <a:tableStyleId>{5C22544A-7EE6-4342-B048-85BDC9FD1C3A}</a:tableStyleId>
              </a:tblPr>
              <a:tblGrid>
                <a:gridCol w="3162594"/>
                <a:gridCol w="724454"/>
              </a:tblGrid>
              <a:tr h="370840">
                <a:tc>
                  <a:txBody>
                    <a:bodyPr/>
                    <a:lstStyle/>
                    <a:p>
                      <a:r>
                        <a:rPr lang="en-US" b="0" dirty="0" smtClean="0"/>
                        <a:t>Number of advocates</a:t>
                      </a:r>
                      <a:endParaRPr lang="en-US" b="0" dirty="0"/>
                    </a:p>
                  </a:txBody>
                  <a:tcPr/>
                </a:tc>
                <a:tc>
                  <a:txBody>
                    <a:bodyPr/>
                    <a:lstStyle/>
                    <a:p>
                      <a:r>
                        <a:rPr lang="en-US" b="0" dirty="0" smtClean="0"/>
                        <a:t>2038</a:t>
                      </a:r>
                      <a:endParaRPr lang="en-US" b="0" dirty="0"/>
                    </a:p>
                  </a:txBody>
                  <a:tcPr/>
                </a:tc>
              </a:tr>
              <a:tr h="370840">
                <a:tc>
                  <a:txBody>
                    <a:bodyPr/>
                    <a:lstStyle/>
                    <a:p>
                      <a:r>
                        <a:rPr lang="en-US" dirty="0" smtClean="0"/>
                        <a:t>Advocates</a:t>
                      </a:r>
                      <a:r>
                        <a:rPr lang="en-US" baseline="0" dirty="0" smtClean="0"/>
                        <a:t> who testified</a:t>
                      </a:r>
                      <a:endParaRPr lang="en-US" dirty="0"/>
                    </a:p>
                  </a:txBody>
                  <a:tcPr/>
                </a:tc>
                <a:tc>
                  <a:txBody>
                    <a:bodyPr/>
                    <a:lstStyle/>
                    <a:p>
                      <a:r>
                        <a:rPr lang="en-US" dirty="0" smtClean="0"/>
                        <a:t>89</a:t>
                      </a:r>
                      <a:endParaRPr lang="en-US" dirty="0"/>
                    </a:p>
                  </a:txBody>
                  <a:tcPr/>
                </a:tc>
              </a:tr>
              <a:tr h="370840">
                <a:tc>
                  <a:txBody>
                    <a:bodyPr/>
                    <a:lstStyle/>
                    <a:p>
                      <a:r>
                        <a:rPr lang="en-US" baseline="0" dirty="0" smtClean="0"/>
                        <a:t>Advocacy Day attendees</a:t>
                      </a:r>
                      <a:endParaRPr lang="en-US" dirty="0"/>
                    </a:p>
                  </a:txBody>
                  <a:tcPr/>
                </a:tc>
                <a:tc>
                  <a:txBody>
                    <a:bodyPr/>
                    <a:lstStyle/>
                    <a:p>
                      <a:r>
                        <a:rPr lang="en-US" dirty="0" smtClean="0"/>
                        <a:t>637</a:t>
                      </a:r>
                      <a:endParaRPr lang="en-US" dirty="0"/>
                    </a:p>
                  </a:txBody>
                  <a:tcPr/>
                </a:tc>
              </a:tr>
              <a:tr h="370840">
                <a:tc>
                  <a:txBody>
                    <a:bodyPr/>
                    <a:lstStyle/>
                    <a:p>
                      <a:r>
                        <a:rPr lang="en-US" dirty="0" smtClean="0"/>
                        <a:t>Actions</a:t>
                      </a:r>
                      <a:r>
                        <a:rPr lang="en-US" baseline="0" dirty="0" smtClean="0"/>
                        <a:t> taken</a:t>
                      </a:r>
                      <a:endParaRPr lang="en-US" dirty="0"/>
                    </a:p>
                  </a:txBody>
                  <a:tcPr/>
                </a:tc>
                <a:tc>
                  <a:txBody>
                    <a:bodyPr/>
                    <a:lstStyle/>
                    <a:p>
                      <a:r>
                        <a:rPr lang="en-US" dirty="0" smtClean="0"/>
                        <a:t>3008</a:t>
                      </a:r>
                      <a:endParaRPr lang="en-US" dirty="0"/>
                    </a:p>
                  </a:txBody>
                  <a:tcPr/>
                </a:tc>
              </a:tr>
              <a:tr h="370840">
                <a:tc>
                  <a:txBody>
                    <a:bodyPr/>
                    <a:lstStyle/>
                    <a:p>
                      <a:r>
                        <a:rPr lang="en-US" dirty="0" smtClean="0"/>
                        <a:t>Emails/phone</a:t>
                      </a:r>
                      <a:r>
                        <a:rPr lang="en-US" baseline="0" dirty="0" smtClean="0"/>
                        <a:t> calls made</a:t>
                      </a:r>
                      <a:endParaRPr lang="en-US" dirty="0"/>
                    </a:p>
                  </a:txBody>
                  <a:tcPr/>
                </a:tc>
                <a:tc>
                  <a:txBody>
                    <a:bodyPr/>
                    <a:lstStyle/>
                    <a:p>
                      <a:r>
                        <a:rPr lang="en-US" dirty="0" smtClean="0"/>
                        <a:t>8382</a:t>
                      </a:r>
                      <a:endParaRPr lang="en-US" dirty="0"/>
                    </a:p>
                  </a:txBody>
                  <a:tcPr/>
                </a:tc>
              </a:tr>
              <a:tr h="370840">
                <a:tc>
                  <a:txBody>
                    <a:bodyPr/>
                    <a:lstStyle/>
                    <a:p>
                      <a:r>
                        <a:rPr lang="en-US" dirty="0" smtClean="0"/>
                        <a:t>Lawmakers who</a:t>
                      </a:r>
                      <a:r>
                        <a:rPr lang="en-US" baseline="0" dirty="0" smtClean="0"/>
                        <a:t> heard from advocates</a:t>
                      </a:r>
                      <a:endParaRPr lang="en-US" dirty="0"/>
                    </a:p>
                  </a:txBody>
                  <a:tcPr/>
                </a:tc>
                <a:tc>
                  <a:txBody>
                    <a:bodyPr/>
                    <a:lstStyle/>
                    <a:p>
                      <a:r>
                        <a:rPr lang="en-US" dirty="0" smtClean="0"/>
                        <a:t>147+1</a:t>
                      </a:r>
                      <a:endParaRPr lang="en-US" dirty="0"/>
                    </a:p>
                  </a:txBody>
                  <a:tcPr/>
                </a:tc>
              </a:tr>
            </a:tbl>
          </a:graphicData>
        </a:graphic>
      </p:graphicFrame>
    </p:spTree>
    <p:extLst>
      <p:ext uri="{BB962C8B-B14F-4D97-AF65-F5344CB8AC3E}">
        <p14:creationId xmlns:p14="http://schemas.microsoft.com/office/powerpoint/2010/main" val="9146196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4-26 at 12.06.1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576" y="389785"/>
            <a:ext cx="7738698" cy="6128333"/>
          </a:xfrm>
          <a:prstGeom prst="rect">
            <a:avLst/>
          </a:prstGeom>
        </p:spPr>
      </p:pic>
      <p:sp>
        <p:nvSpPr>
          <p:cNvPr id="5" name="Rectangle 4"/>
          <p:cNvSpPr/>
          <p:nvPr/>
        </p:nvSpPr>
        <p:spPr>
          <a:xfrm>
            <a:off x="1" y="-62610"/>
            <a:ext cx="9143999" cy="492443"/>
          </a:xfrm>
          <a:prstGeom prst="rect">
            <a:avLst/>
          </a:prstGeom>
        </p:spPr>
        <p:txBody>
          <a:bodyPr wrap="square">
            <a:spAutoFit/>
          </a:bodyPr>
          <a:lstStyle/>
          <a:p>
            <a:pPr algn="ctr"/>
            <a:r>
              <a:rPr lang="en-US" sz="2600" dirty="0" smtClean="0">
                <a:solidFill>
                  <a:schemeClr val="bg1"/>
                </a:solidFill>
              </a:rPr>
              <a:t>Advocacy and collaboration has </a:t>
            </a:r>
            <a:r>
              <a:rPr lang="en-US" sz="2600" dirty="0">
                <a:solidFill>
                  <a:schemeClr val="bg1"/>
                </a:solidFill>
              </a:rPr>
              <a:t>shifted the debate! </a:t>
            </a:r>
          </a:p>
        </p:txBody>
      </p:sp>
    </p:spTree>
    <p:extLst>
      <p:ext uri="{BB962C8B-B14F-4D97-AF65-F5344CB8AC3E}">
        <p14:creationId xmlns:p14="http://schemas.microsoft.com/office/powerpoint/2010/main" val="248366591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3459"/>
            <a:ext cx="9024376" cy="990600"/>
          </a:xfrm>
        </p:spPr>
        <p:txBody>
          <a:bodyPr>
            <a:noAutofit/>
          </a:bodyPr>
          <a:lstStyle/>
          <a:p>
            <a:pPr algn="ctr"/>
            <a:r>
              <a:rPr lang="en-US" sz="3200" dirty="0" smtClean="0"/>
              <a:t>What is Special Session and why does it happen?</a:t>
            </a:r>
            <a:endParaRPr lang="en-US" sz="3200"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Biennium– 2-year legislative cycle</a:t>
            </a:r>
          </a:p>
          <a:p>
            <a:pPr lvl="1"/>
            <a:r>
              <a:rPr lang="en-US" dirty="0" smtClean="0"/>
              <a:t>1</a:t>
            </a:r>
            <a:r>
              <a:rPr lang="en-US" baseline="30000" dirty="0" smtClean="0"/>
              <a:t>st</a:t>
            </a:r>
            <a:r>
              <a:rPr lang="en-US" dirty="0" smtClean="0"/>
              <a:t> year (odd years)– 105 days, pass a budget for 2017-2019</a:t>
            </a:r>
          </a:p>
          <a:p>
            <a:pPr lvl="1"/>
            <a:r>
              <a:rPr lang="en-US" dirty="0" smtClean="0"/>
              <a:t>2</a:t>
            </a:r>
            <a:r>
              <a:rPr lang="en-US" baseline="30000" dirty="0" smtClean="0"/>
              <a:t>nd</a:t>
            </a:r>
            <a:r>
              <a:rPr lang="en-US" dirty="0" smtClean="0"/>
              <a:t> year (even years)– 60 days, adjust w/supplemental budgets</a:t>
            </a:r>
          </a:p>
          <a:p>
            <a:endParaRPr lang="en-US" dirty="0" smtClean="0"/>
          </a:p>
          <a:p>
            <a:pPr marL="0" indent="0">
              <a:buNone/>
            </a:pPr>
            <a:r>
              <a:rPr lang="en-US" dirty="0" smtClean="0"/>
              <a:t>*Special Session– 30 day extensions; if no budget passed by 6/30, government shut-down</a:t>
            </a:r>
          </a:p>
          <a:p>
            <a:pPr lvl="1"/>
            <a:r>
              <a:rPr lang="en-US" dirty="0" smtClean="0"/>
              <a:t>1</a:t>
            </a:r>
            <a:r>
              <a:rPr lang="en-US" baseline="30000" dirty="0" smtClean="0"/>
              <a:t>st</a:t>
            </a:r>
            <a:r>
              <a:rPr lang="en-US" dirty="0" smtClean="0"/>
              <a:t> Special Session: 4/24-5/23</a:t>
            </a:r>
          </a:p>
          <a:p>
            <a:pPr marL="0" indent="0">
              <a:buNone/>
            </a:pPr>
            <a:endParaRPr lang="en-US" dirty="0"/>
          </a:p>
          <a:p>
            <a:pPr marL="0" indent="0">
              <a:buNone/>
            </a:pPr>
            <a:r>
              <a:rPr lang="en-US" dirty="0" smtClean="0"/>
              <a:t>4/21, Senate majority “playing chicken” over tax package– SB 5111, </a:t>
            </a:r>
            <a:r>
              <a:rPr lang="en-US" i="1" dirty="0" smtClean="0"/>
              <a:t>before budget negotiations</a:t>
            </a:r>
            <a:endParaRPr lang="en-US" dirty="0" smtClean="0"/>
          </a:p>
          <a:p>
            <a:pPr lvl="1"/>
            <a:r>
              <a:rPr lang="en-US" dirty="0" smtClean="0"/>
              <a:t>Stunt to undercut House tax revenue package, HB 2186</a:t>
            </a:r>
          </a:p>
          <a:p>
            <a:pPr lvl="1"/>
            <a:r>
              <a:rPr lang="en-US" dirty="0" smtClean="0"/>
              <a:t>Differing proposals on how to fund K-12 education </a:t>
            </a:r>
            <a:r>
              <a:rPr lang="en-US" dirty="0" smtClean="0">
                <a:sym typeface="Wingdings"/>
              </a:rPr>
              <a:t></a:t>
            </a:r>
          </a:p>
          <a:p>
            <a:pPr lvl="1"/>
            <a:r>
              <a:rPr lang="en-US" dirty="0" smtClean="0"/>
              <a:t>Higher taxes to fund schools and social safety net vs. shifting from local levies to the state </a:t>
            </a:r>
          </a:p>
          <a:p>
            <a:pPr marL="0" indent="0">
              <a:buNone/>
            </a:pPr>
            <a:endParaRPr lang="en-US" dirty="0"/>
          </a:p>
          <a:p>
            <a:endParaRPr lang="en-US" dirty="0" smtClean="0"/>
          </a:p>
          <a:p>
            <a:endParaRPr lang="en-US" dirty="0"/>
          </a:p>
        </p:txBody>
      </p:sp>
    </p:spTree>
    <p:extLst>
      <p:ext uri="{BB962C8B-B14F-4D97-AF65-F5344CB8AC3E}">
        <p14:creationId xmlns:p14="http://schemas.microsoft.com/office/powerpoint/2010/main" val="41782506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702"/>
            <a:ext cx="9144000" cy="793827"/>
          </a:xfrm>
        </p:spPr>
        <p:txBody>
          <a:bodyPr>
            <a:normAutofit/>
          </a:bodyPr>
          <a:lstStyle/>
          <a:p>
            <a:pPr algn="ctr"/>
            <a:r>
              <a:rPr lang="en-US" sz="3200" dirty="0" smtClean="0"/>
              <a:t>Review of 2017 legislative priorities</a:t>
            </a:r>
            <a:endParaRPr lang="en-US" sz="3200" dirty="0"/>
          </a:p>
        </p:txBody>
      </p:sp>
      <p:sp>
        <p:nvSpPr>
          <p:cNvPr id="3" name="Content Placeholder 2"/>
          <p:cNvSpPr>
            <a:spLocks noGrp="1"/>
          </p:cNvSpPr>
          <p:nvPr>
            <p:ph sz="half" idx="1"/>
          </p:nvPr>
        </p:nvSpPr>
        <p:spPr>
          <a:xfrm>
            <a:off x="457200" y="1395302"/>
            <a:ext cx="4038600" cy="4996354"/>
          </a:xfrm>
        </p:spPr>
        <p:txBody>
          <a:bodyPr>
            <a:noAutofit/>
          </a:bodyPr>
          <a:lstStyle/>
          <a:p>
            <a:pPr marL="342900" lvl="0" indent="-342900">
              <a:buAutoNum type="arabicPeriod"/>
            </a:pPr>
            <a:r>
              <a:rPr lang="en-US" sz="1600" dirty="0" smtClean="0">
                <a:latin typeface="Arial"/>
                <a:cs typeface="Arial"/>
              </a:rPr>
              <a:t>Invest $200 million into the Housing Trust Fund</a:t>
            </a:r>
          </a:p>
          <a:p>
            <a:pPr marL="0" lvl="0" indent="0">
              <a:buNone/>
            </a:pPr>
            <a:endParaRPr lang="en-US" sz="1600" dirty="0">
              <a:latin typeface="Arial"/>
              <a:cs typeface="Arial"/>
            </a:endParaRPr>
          </a:p>
          <a:p>
            <a:pPr marL="342900" lvl="0" indent="-342900">
              <a:buAutoNum type="arabicPeriod"/>
            </a:pPr>
            <a:r>
              <a:rPr lang="en-US" sz="1600" dirty="0" smtClean="0">
                <a:latin typeface="Arial"/>
                <a:cs typeface="Arial"/>
              </a:rPr>
              <a:t>Prevent </a:t>
            </a:r>
            <a:r>
              <a:rPr lang="en-US" sz="1600" dirty="0">
                <a:latin typeface="Arial"/>
                <a:cs typeface="Arial"/>
              </a:rPr>
              <a:t>the cliff </a:t>
            </a:r>
            <a:r>
              <a:rPr lang="en-US" sz="1600" dirty="0" smtClean="0">
                <a:latin typeface="Arial"/>
                <a:cs typeface="Arial"/>
              </a:rPr>
              <a:t>in </a:t>
            </a:r>
            <a:r>
              <a:rPr lang="en-US" sz="1600" dirty="0">
                <a:latin typeface="Arial"/>
                <a:cs typeface="Arial"/>
              </a:rPr>
              <a:t>state homelessness </a:t>
            </a:r>
            <a:r>
              <a:rPr lang="en-US" sz="1600" dirty="0" smtClean="0">
                <a:latin typeface="Arial"/>
                <a:cs typeface="Arial"/>
              </a:rPr>
              <a:t>funding </a:t>
            </a:r>
          </a:p>
          <a:p>
            <a:pPr marL="0" lvl="0" indent="0">
              <a:buNone/>
            </a:pPr>
            <a:endParaRPr lang="en-US" sz="1600" dirty="0" smtClean="0">
              <a:latin typeface="Arial"/>
              <a:cs typeface="Arial"/>
            </a:endParaRPr>
          </a:p>
          <a:p>
            <a:pPr marL="342900" lvl="0" indent="-342900">
              <a:buAutoNum type="arabicPeriod"/>
            </a:pPr>
            <a:r>
              <a:rPr lang="en-US" sz="1600" dirty="0" smtClean="0">
                <a:latin typeface="Arial"/>
                <a:cs typeface="Arial"/>
              </a:rPr>
              <a:t>Outlaw </a:t>
            </a:r>
            <a:r>
              <a:rPr lang="en-US" sz="1600" dirty="0">
                <a:latin typeface="Arial"/>
                <a:cs typeface="Arial"/>
              </a:rPr>
              <a:t>discrimination based on a renter’s source of </a:t>
            </a:r>
            <a:r>
              <a:rPr lang="en-US" sz="1600" dirty="0" smtClean="0">
                <a:latin typeface="Arial"/>
                <a:cs typeface="Arial"/>
              </a:rPr>
              <a:t>income</a:t>
            </a:r>
          </a:p>
          <a:p>
            <a:pPr marL="0" lvl="0" indent="0">
              <a:buNone/>
            </a:pPr>
            <a:endParaRPr lang="en-US" sz="1600" dirty="0">
              <a:latin typeface="Arial"/>
              <a:cs typeface="Arial"/>
            </a:endParaRPr>
          </a:p>
          <a:p>
            <a:pPr marL="342900" lvl="0" indent="-342900">
              <a:buAutoNum type="arabicPeriod"/>
            </a:pPr>
            <a:r>
              <a:rPr lang="en-US" sz="1600" dirty="0" smtClean="0">
                <a:latin typeface="Arial"/>
                <a:cs typeface="Arial"/>
              </a:rPr>
              <a:t>Protect </a:t>
            </a:r>
            <a:r>
              <a:rPr lang="en-US" sz="1600" dirty="0">
                <a:latin typeface="Arial"/>
                <a:cs typeface="Arial"/>
              </a:rPr>
              <a:t>and fully fund homelessness safety net </a:t>
            </a:r>
            <a:r>
              <a:rPr lang="en-US" sz="1600" dirty="0" smtClean="0">
                <a:latin typeface="Arial"/>
                <a:cs typeface="Arial"/>
              </a:rPr>
              <a:t>programs</a:t>
            </a:r>
          </a:p>
          <a:p>
            <a:pPr lvl="2"/>
            <a:r>
              <a:rPr lang="en-US" sz="1400" dirty="0" smtClean="0">
                <a:latin typeface="Arial"/>
                <a:cs typeface="Arial"/>
              </a:rPr>
              <a:t>The </a:t>
            </a:r>
            <a:r>
              <a:rPr lang="en-US" sz="1400" dirty="0">
                <a:latin typeface="Arial"/>
                <a:cs typeface="Arial"/>
              </a:rPr>
              <a:t>Housing and Essential Needs Program</a:t>
            </a:r>
            <a:r>
              <a:rPr lang="en-US" sz="1400" dirty="0" smtClean="0">
                <a:latin typeface="Arial"/>
                <a:cs typeface="Arial"/>
              </a:rPr>
              <a:t>,</a:t>
            </a:r>
          </a:p>
          <a:p>
            <a:pPr lvl="2"/>
            <a:r>
              <a:rPr lang="en-US" sz="1400" dirty="0" smtClean="0">
                <a:latin typeface="Arial"/>
                <a:cs typeface="Arial"/>
              </a:rPr>
              <a:t>The </a:t>
            </a:r>
            <a:r>
              <a:rPr lang="en-US" sz="1400" dirty="0">
                <a:latin typeface="Arial"/>
                <a:cs typeface="Arial"/>
              </a:rPr>
              <a:t>Aged, Blind and Disabled Program</a:t>
            </a:r>
            <a:r>
              <a:rPr lang="en-US" sz="1400" dirty="0" smtClean="0">
                <a:latin typeface="Arial"/>
                <a:cs typeface="Arial"/>
              </a:rPr>
              <a:t>,</a:t>
            </a:r>
          </a:p>
          <a:p>
            <a:pPr lvl="2"/>
            <a:r>
              <a:rPr lang="en-US" sz="1400" dirty="0" smtClean="0">
                <a:latin typeface="Arial"/>
                <a:cs typeface="Arial"/>
              </a:rPr>
              <a:t>Medical </a:t>
            </a:r>
            <a:r>
              <a:rPr lang="en-US" sz="1400" dirty="0">
                <a:latin typeface="Arial"/>
                <a:cs typeface="Arial"/>
              </a:rPr>
              <a:t>Care Services, </a:t>
            </a:r>
            <a:endParaRPr lang="en-US" sz="1400" dirty="0" smtClean="0">
              <a:latin typeface="Arial"/>
              <a:cs typeface="Arial"/>
            </a:endParaRPr>
          </a:p>
          <a:p>
            <a:pPr lvl="2"/>
            <a:r>
              <a:rPr lang="en-US" sz="1400" dirty="0" smtClean="0">
                <a:latin typeface="Arial"/>
                <a:cs typeface="Arial"/>
              </a:rPr>
              <a:t>SSI </a:t>
            </a:r>
            <a:r>
              <a:rPr lang="en-US" sz="1400" dirty="0">
                <a:latin typeface="Arial"/>
                <a:cs typeface="Arial"/>
              </a:rPr>
              <a:t>Facilitation </a:t>
            </a:r>
            <a:r>
              <a:rPr lang="en-US" sz="1400" dirty="0" smtClean="0">
                <a:latin typeface="Arial"/>
                <a:cs typeface="Arial"/>
              </a:rPr>
              <a:t>Services.</a:t>
            </a:r>
          </a:p>
          <a:p>
            <a:pPr marL="548640" lvl="2" indent="0">
              <a:buNone/>
            </a:pPr>
            <a:endParaRPr lang="en-US" sz="1400" dirty="0" smtClean="0">
              <a:latin typeface="Arial"/>
              <a:cs typeface="Arial"/>
            </a:endParaRPr>
          </a:p>
          <a:p>
            <a:pPr marL="342900" indent="-342900">
              <a:buFont typeface="+mj-lt"/>
              <a:buAutoNum type="arabicPeriod"/>
            </a:pPr>
            <a:r>
              <a:rPr lang="en-US" sz="1600" dirty="0" smtClean="0">
                <a:cs typeface="Arial"/>
              </a:rPr>
              <a:t>Ensure </a:t>
            </a:r>
            <a:r>
              <a:rPr lang="en-US" sz="1600" dirty="0">
                <a:cs typeface="Arial"/>
              </a:rPr>
              <a:t>full Operating Budget authority for the 1115 Medicaid Waiver </a:t>
            </a:r>
            <a:r>
              <a:rPr lang="en-US" sz="1600" dirty="0" smtClean="0">
                <a:cs typeface="Arial"/>
              </a:rPr>
              <a:t>for Permanent </a:t>
            </a:r>
            <a:r>
              <a:rPr lang="en-US" sz="1600" dirty="0">
                <a:cs typeface="Arial"/>
              </a:rPr>
              <a:t>Supportive Housing</a:t>
            </a:r>
          </a:p>
          <a:p>
            <a:pPr marL="0" indent="0">
              <a:buNone/>
            </a:pPr>
            <a:endParaRPr lang="en-US" sz="1600" dirty="0">
              <a:latin typeface="Arial"/>
              <a:cs typeface="Arial"/>
            </a:endParaRPr>
          </a:p>
        </p:txBody>
      </p:sp>
      <p:sp>
        <p:nvSpPr>
          <p:cNvPr id="4" name="Content Placeholder 3"/>
          <p:cNvSpPr>
            <a:spLocks noGrp="1"/>
          </p:cNvSpPr>
          <p:nvPr>
            <p:ph sz="half" idx="2"/>
          </p:nvPr>
        </p:nvSpPr>
        <p:spPr>
          <a:xfrm>
            <a:off x="4627694" y="1395301"/>
            <a:ext cx="4038600" cy="5357603"/>
          </a:xfrm>
        </p:spPr>
        <p:txBody>
          <a:bodyPr>
            <a:normAutofit fontScale="92500" lnSpcReduction="10000"/>
          </a:bodyPr>
          <a:lstStyle/>
          <a:p>
            <a:pPr marL="0" indent="0">
              <a:buNone/>
            </a:pPr>
            <a:r>
              <a:rPr lang="en-US" sz="1600" b="1" dirty="0" smtClean="0"/>
              <a:t>Proposed $99m-106m, pending Capital Budget negotiations</a:t>
            </a:r>
          </a:p>
          <a:p>
            <a:pPr marL="0" indent="0">
              <a:buNone/>
            </a:pPr>
            <a:endParaRPr lang="en-US" sz="1600" dirty="0"/>
          </a:p>
          <a:p>
            <a:pPr marL="0" indent="0">
              <a:buNone/>
            </a:pPr>
            <a:r>
              <a:rPr lang="en-US" sz="1600" b="1" dirty="0" smtClean="0"/>
              <a:t>SHB 1570/</a:t>
            </a:r>
            <a:r>
              <a:rPr lang="en-US" sz="1600" b="1" dirty="0" err="1" smtClean="0"/>
              <a:t>Macri</a:t>
            </a:r>
            <a:r>
              <a:rPr lang="en-US" sz="1600" b="1" dirty="0" smtClean="0"/>
              <a:t>, “necessary to implement the budget,” waiting to be scheduled</a:t>
            </a:r>
          </a:p>
          <a:p>
            <a:pPr marL="0" indent="0">
              <a:buNone/>
            </a:pPr>
            <a:endParaRPr lang="en-US" sz="1600" dirty="0"/>
          </a:p>
          <a:p>
            <a:pPr marL="0" indent="0">
              <a:buNone/>
            </a:pPr>
            <a:r>
              <a:rPr lang="en-US" sz="1600" b="1" dirty="0" smtClean="0"/>
              <a:t>HB 1633/</a:t>
            </a:r>
            <a:r>
              <a:rPr lang="en-US" sz="1600" b="1" dirty="0" err="1" smtClean="0"/>
              <a:t>Riccelli</a:t>
            </a:r>
            <a:r>
              <a:rPr lang="en-US" sz="1600" b="1" dirty="0" smtClean="0"/>
              <a:t>, no reading on House floor; SB 5407/</a:t>
            </a:r>
            <a:r>
              <a:rPr lang="en-US" sz="1600" b="1" dirty="0" err="1" smtClean="0"/>
              <a:t>Frockt</a:t>
            </a:r>
            <a:r>
              <a:rPr lang="en-US" sz="1600" b="1" dirty="0" smtClean="0"/>
              <a:t> died in committee. On-going negotiations</a:t>
            </a:r>
          </a:p>
          <a:p>
            <a:pPr marL="0" indent="0">
              <a:buNone/>
            </a:pPr>
            <a:endParaRPr lang="en-US" sz="1600" dirty="0"/>
          </a:p>
          <a:p>
            <a:pPr marL="0" indent="0">
              <a:buNone/>
            </a:pPr>
            <a:r>
              <a:rPr lang="en-US" sz="1600" b="1" dirty="0" smtClean="0"/>
              <a:t>Operating Budget line items, pending budget negotiations (and various policy bills) </a:t>
            </a:r>
            <a:r>
              <a:rPr lang="en-US" sz="1600" b="1" dirty="0" smtClean="0">
                <a:sym typeface="Wingdings"/>
              </a:rPr>
              <a:t></a:t>
            </a:r>
          </a:p>
          <a:p>
            <a:pPr marL="0" indent="0">
              <a:buNone/>
            </a:pPr>
            <a:r>
              <a:rPr lang="en-US" sz="1600" b="1" dirty="0" smtClean="0"/>
              <a:t>Deep cuts or eliminated in Senate, fully funded in House via revenue package (HB 2186)</a:t>
            </a:r>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smtClean="0"/>
          </a:p>
          <a:p>
            <a:pPr marL="0" indent="0">
              <a:buNone/>
            </a:pPr>
            <a:r>
              <a:rPr lang="en-US" sz="1600" dirty="0"/>
              <a:t>	</a:t>
            </a: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p:txBody>
      </p:sp>
    </p:spTree>
    <p:extLst>
      <p:ext uri="{BB962C8B-B14F-4D97-AF65-F5344CB8AC3E}">
        <p14:creationId xmlns:p14="http://schemas.microsoft.com/office/powerpoint/2010/main" val="38446433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What is our role as advocates during Special Session?</a:t>
            </a:r>
            <a:endParaRPr lang="en-US" dirty="0"/>
          </a:p>
        </p:txBody>
      </p:sp>
      <p:sp>
        <p:nvSpPr>
          <p:cNvPr id="3" name="Content Placeholder 2"/>
          <p:cNvSpPr>
            <a:spLocks noGrp="1"/>
          </p:cNvSpPr>
          <p:nvPr>
            <p:ph idx="1"/>
          </p:nvPr>
        </p:nvSpPr>
        <p:spPr>
          <a:xfrm>
            <a:off x="457200" y="1600200"/>
            <a:ext cx="8521700" cy="5037738"/>
          </a:xfrm>
        </p:spPr>
        <p:txBody>
          <a:bodyPr>
            <a:normAutofit/>
          </a:bodyPr>
          <a:lstStyle/>
          <a:p>
            <a:pPr marL="0" indent="0">
              <a:buNone/>
            </a:pPr>
            <a:endParaRPr lang="en-US" b="1" dirty="0" smtClean="0"/>
          </a:p>
          <a:p>
            <a:pPr marL="0" indent="0">
              <a:buNone/>
            </a:pPr>
            <a:r>
              <a:rPr lang="en-US" b="1" dirty="0" smtClean="0"/>
              <a:t>Special Session is our opportunity to focus on budget decisions for the biennium. Homelessness funding and the Housing Trust Fund are both at stake!</a:t>
            </a:r>
            <a:endParaRPr lang="en-US" b="1" dirty="0"/>
          </a:p>
          <a:p>
            <a:pPr marL="0" indent="0">
              <a:buNone/>
            </a:pPr>
            <a:endParaRPr lang="en-US" dirty="0" smtClean="0"/>
          </a:p>
          <a:p>
            <a:pPr marL="0" indent="0">
              <a:buNone/>
            </a:pPr>
            <a:r>
              <a:rPr lang="en-US" dirty="0" smtClean="0"/>
              <a:t>Special Session advocacy consists of three major roles:</a:t>
            </a:r>
          </a:p>
          <a:p>
            <a:pPr marL="457200" indent="-457200">
              <a:buFont typeface="+mj-lt"/>
              <a:buAutoNum type="arabicPeriod"/>
            </a:pPr>
            <a:r>
              <a:rPr lang="en-US" dirty="0" smtClean="0"/>
              <a:t>Tracking budget negotiations and decisions</a:t>
            </a:r>
            <a:endParaRPr lang="en-US" dirty="0"/>
          </a:p>
          <a:p>
            <a:pPr marL="457200" indent="-457200">
              <a:buFont typeface="+mj-lt"/>
              <a:buAutoNum type="arabicPeriod"/>
            </a:pPr>
            <a:r>
              <a:rPr lang="en-US" dirty="0" smtClean="0"/>
              <a:t>Lawmaker education of current proposals/opportunities with in-district meetings and site visits</a:t>
            </a:r>
          </a:p>
          <a:p>
            <a:pPr marL="457200" indent="-457200">
              <a:buFont typeface="+mj-lt"/>
              <a:buAutoNum type="arabicPeriod"/>
            </a:pPr>
            <a:r>
              <a:rPr lang="en-US" dirty="0" smtClean="0"/>
              <a:t>Follow-up and </a:t>
            </a:r>
            <a:r>
              <a:rPr lang="en-US" dirty="0"/>
              <a:t>l</a:t>
            </a:r>
            <a:r>
              <a:rPr lang="en-US" dirty="0" smtClean="0"/>
              <a:t>aying groundwork for the interim and 2018</a:t>
            </a:r>
          </a:p>
        </p:txBody>
      </p:sp>
    </p:spTree>
    <p:extLst>
      <p:ext uri="{BB962C8B-B14F-4D97-AF65-F5344CB8AC3E}">
        <p14:creationId xmlns:p14="http://schemas.microsoft.com/office/powerpoint/2010/main" val="139795956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132903"/>
            <a:ext cx="8229600" cy="990600"/>
          </a:xfrm>
        </p:spPr>
        <p:txBody>
          <a:bodyPr>
            <a:normAutofit/>
          </a:bodyPr>
          <a:lstStyle/>
          <a:p>
            <a:r>
              <a:rPr lang="en-US" sz="2400" dirty="0" smtClean="0"/>
              <a:t>http://</a:t>
            </a:r>
            <a:r>
              <a:rPr lang="en-US" sz="2400" dirty="0" err="1" smtClean="0"/>
              <a:t>leg.wa.gov</a:t>
            </a:r>
            <a:r>
              <a:rPr lang="en-US" sz="2400" dirty="0" smtClean="0"/>
              <a:t>/legislature/Pages/</a:t>
            </a:r>
            <a:r>
              <a:rPr lang="en-US" sz="2400" dirty="0" err="1" smtClean="0"/>
              <a:t>Calendar.aspx</a:t>
            </a:r>
            <a:endParaRPr lang="en-US" sz="2400" dirty="0"/>
          </a:p>
        </p:txBody>
      </p:sp>
      <p:pic>
        <p:nvPicPr>
          <p:cNvPr id="10" name="Content Placeholder 9" descr="Screen Shot 2017-04-27 at 2.15.25 PM.png"/>
          <p:cNvPicPr>
            <a:picLocks noGrp="1" noChangeAspect="1"/>
          </p:cNvPicPr>
          <p:nvPr>
            <p:ph idx="1"/>
          </p:nvPr>
        </p:nvPicPr>
        <p:blipFill>
          <a:blip r:embed="rId3">
            <a:extLst>
              <a:ext uri="{28A0092B-C50C-407E-A947-70E740481C1C}">
                <a14:useLocalDpi xmlns:a14="http://schemas.microsoft.com/office/drawing/2010/main" val="0"/>
              </a:ext>
            </a:extLst>
          </a:blip>
          <a:srcRect t="-13404" b="-13404"/>
          <a:stretch>
            <a:fillRect/>
          </a:stretch>
        </p:blipFill>
        <p:spPr>
          <a:xfrm>
            <a:off x="0" y="628203"/>
            <a:ext cx="8985258" cy="5556839"/>
          </a:xfrm>
        </p:spPr>
      </p:pic>
      <p:sp>
        <p:nvSpPr>
          <p:cNvPr id="11" name="Oval 10"/>
          <p:cNvSpPr/>
          <p:nvPr/>
        </p:nvSpPr>
        <p:spPr>
          <a:xfrm>
            <a:off x="-21815" y="4469798"/>
            <a:ext cx="1111193" cy="360834"/>
          </a:xfrm>
          <a:prstGeom prst="ellipse">
            <a:avLst/>
          </a:prstGeom>
          <a:noFill/>
          <a:ln w="38100" cmpd="sng">
            <a:solidFill>
              <a:schemeClr val="accent1">
                <a:alpha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1157882" y="3890039"/>
            <a:ext cx="2614572" cy="373542"/>
          </a:xfrm>
          <a:prstGeom prst="ellipse">
            <a:avLst/>
          </a:prstGeom>
          <a:noFill/>
          <a:ln w="38100" cmpd="sng">
            <a:solidFill>
              <a:schemeClr val="accent1">
                <a:alpha val="6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804710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4154" y="499413"/>
            <a:ext cx="3199649" cy="2829079"/>
          </a:xfrm>
        </p:spPr>
        <p:txBody>
          <a:bodyPr>
            <a:normAutofit fontScale="90000"/>
          </a:bodyPr>
          <a:lstStyle/>
          <a:p>
            <a:r>
              <a:rPr lang="en-US" b="1" dirty="0" smtClean="0">
                <a:latin typeface="Helvetica"/>
                <a:cs typeface="Helvetica"/>
              </a:rPr>
              <a:t>Every lawmaker is key </a:t>
            </a:r>
            <a:r>
              <a:rPr lang="en-US" dirty="0" smtClean="0">
                <a:latin typeface="Helvetica"/>
                <a:cs typeface="Helvetica"/>
              </a:rPr>
              <a:t>during Special Session</a:t>
            </a:r>
            <a:endParaRPr lang="en-US" dirty="0">
              <a:latin typeface="Helvetica"/>
              <a:cs typeface="Helvetica"/>
            </a:endParaRPr>
          </a:p>
        </p:txBody>
      </p:sp>
      <p:sp>
        <p:nvSpPr>
          <p:cNvPr id="3" name="Content Placeholder 2"/>
          <p:cNvSpPr>
            <a:spLocks noGrp="1"/>
          </p:cNvSpPr>
          <p:nvPr>
            <p:ph idx="1"/>
          </p:nvPr>
        </p:nvSpPr>
        <p:spPr>
          <a:xfrm>
            <a:off x="-1" y="-20081"/>
            <a:ext cx="3981547" cy="519494"/>
          </a:xfrm>
        </p:spPr>
        <p:txBody>
          <a:bodyPr>
            <a:normAutofit/>
          </a:bodyPr>
          <a:lstStyle/>
          <a:p>
            <a:pPr marL="0" indent="0">
              <a:buNone/>
            </a:pPr>
            <a:r>
              <a:rPr lang="en-US" sz="1800" b="1" dirty="0" smtClean="0">
                <a:solidFill>
                  <a:srgbClr val="FFFFFF"/>
                </a:solidFill>
                <a:latin typeface="Helvetica"/>
                <a:cs typeface="Helvetica"/>
              </a:rPr>
              <a:t>House Capital Budget </a:t>
            </a:r>
            <a:r>
              <a:rPr lang="en-US" sz="1800" b="1" dirty="0" err="1" smtClean="0">
                <a:solidFill>
                  <a:srgbClr val="FFFFFF"/>
                </a:solidFill>
                <a:latin typeface="Helvetica"/>
                <a:cs typeface="Helvetica"/>
              </a:rPr>
              <a:t>Cmt</a:t>
            </a:r>
            <a:r>
              <a:rPr lang="en-US" sz="1800" b="1" dirty="0" smtClean="0">
                <a:solidFill>
                  <a:srgbClr val="FFFFFF"/>
                </a:solidFill>
                <a:latin typeface="Helvetica"/>
                <a:cs typeface="Helvetica"/>
              </a:rPr>
              <a:t>.</a:t>
            </a:r>
          </a:p>
        </p:txBody>
      </p:sp>
      <p:sp>
        <p:nvSpPr>
          <p:cNvPr id="7" name="Content Placeholder 2"/>
          <p:cNvSpPr txBox="1">
            <a:spLocks/>
          </p:cNvSpPr>
          <p:nvPr/>
        </p:nvSpPr>
        <p:spPr>
          <a:xfrm>
            <a:off x="5657214" y="-24575"/>
            <a:ext cx="3835271" cy="74304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b="1" dirty="0" smtClean="0">
                <a:solidFill>
                  <a:schemeClr val="bg1"/>
                </a:solidFill>
                <a:latin typeface="Helvetica"/>
                <a:cs typeface="Helvetica"/>
              </a:rPr>
              <a:t>Senate </a:t>
            </a:r>
            <a:r>
              <a:rPr lang="en-US" sz="1800" b="1" dirty="0" smtClean="0">
                <a:solidFill>
                  <a:srgbClr val="FFFFFF"/>
                </a:solidFill>
                <a:latin typeface="Helvetica"/>
                <a:cs typeface="Helvetica"/>
              </a:rPr>
              <a:t>Ways and Means </a:t>
            </a:r>
            <a:r>
              <a:rPr lang="en-US" sz="1800" b="1" dirty="0" err="1" smtClean="0">
                <a:solidFill>
                  <a:srgbClr val="FFFFFF"/>
                </a:solidFill>
                <a:latin typeface="Helvetica"/>
                <a:cs typeface="Helvetica"/>
              </a:rPr>
              <a:t>Cmt</a:t>
            </a:r>
            <a:r>
              <a:rPr lang="en-US" sz="1800" b="1" dirty="0" smtClean="0">
                <a:solidFill>
                  <a:srgbClr val="FFFFFF"/>
                </a:solidFill>
                <a:latin typeface="Helvetica"/>
                <a:cs typeface="Helvetica"/>
              </a:rPr>
              <a:t>.</a:t>
            </a:r>
          </a:p>
        </p:txBody>
      </p:sp>
      <p:sp>
        <p:nvSpPr>
          <p:cNvPr id="12" name="Content Placeholder 2"/>
          <p:cNvSpPr txBox="1">
            <a:spLocks/>
          </p:cNvSpPr>
          <p:nvPr/>
        </p:nvSpPr>
        <p:spPr>
          <a:xfrm>
            <a:off x="342900" y="6059462"/>
            <a:ext cx="2870200" cy="35872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dirty="0" smtClean="0">
              <a:latin typeface="Helvetica"/>
              <a:cs typeface="Helvetica"/>
            </a:endParaRPr>
          </a:p>
        </p:txBody>
      </p:sp>
      <p:pic>
        <p:nvPicPr>
          <p:cNvPr id="4" name="Picture 3" descr="Screen Shot 2017-04-27 at 11.01.0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1200" y="370992"/>
            <a:ext cx="3332799" cy="6487007"/>
          </a:xfrm>
          <a:prstGeom prst="rect">
            <a:avLst/>
          </a:prstGeom>
        </p:spPr>
      </p:pic>
      <p:pic>
        <p:nvPicPr>
          <p:cNvPr id="8" name="Picture 7" descr="Screen Shot 2017-04-27 at 10.59.0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4021"/>
            <a:ext cx="2611551" cy="6453978"/>
          </a:xfrm>
          <a:prstGeom prst="rect">
            <a:avLst/>
          </a:prstGeom>
        </p:spPr>
      </p:pic>
      <p:sp>
        <p:nvSpPr>
          <p:cNvPr id="9" name="TextBox 8"/>
          <p:cNvSpPr txBox="1"/>
          <p:nvPr/>
        </p:nvSpPr>
        <p:spPr>
          <a:xfrm>
            <a:off x="2614544" y="5899110"/>
            <a:ext cx="3268009" cy="958889"/>
          </a:xfrm>
          <a:prstGeom prst="rect">
            <a:avLst/>
          </a:prstGeom>
          <a:noFill/>
        </p:spPr>
        <p:txBody>
          <a:bodyPr wrap="square" rtlCol="0">
            <a:spAutoFit/>
          </a:bodyPr>
          <a:lstStyle/>
          <a:p>
            <a:r>
              <a:rPr lang="en-US" dirty="0">
                <a:latin typeface="Helvetica"/>
                <a:cs typeface="Helvetica"/>
              </a:rPr>
              <a:t>http://</a:t>
            </a:r>
            <a:r>
              <a:rPr lang="en-US" dirty="0" err="1">
                <a:latin typeface="Helvetica"/>
                <a:cs typeface="Helvetica"/>
              </a:rPr>
              <a:t>leg.wa.gov</a:t>
            </a:r>
            <a:r>
              <a:rPr lang="en-US" dirty="0">
                <a:latin typeface="Helvetica"/>
                <a:cs typeface="Helvetica"/>
              </a:rPr>
              <a:t>/legislature/Pages/</a:t>
            </a:r>
            <a:r>
              <a:rPr lang="en-US" dirty="0" err="1">
                <a:latin typeface="Helvetica"/>
                <a:cs typeface="Helvetica"/>
              </a:rPr>
              <a:t>CommitteeListing.aspx</a:t>
            </a:r>
            <a:endParaRPr lang="en-US" dirty="0">
              <a:latin typeface="Helvetica"/>
              <a:cs typeface="Helvetica"/>
            </a:endParaRPr>
          </a:p>
          <a:p>
            <a:endParaRPr lang="en-US" dirty="0"/>
          </a:p>
        </p:txBody>
      </p:sp>
    </p:spTree>
    <p:extLst>
      <p:ext uri="{BB962C8B-B14F-4D97-AF65-F5344CB8AC3E}">
        <p14:creationId xmlns:p14="http://schemas.microsoft.com/office/powerpoint/2010/main" val="236787329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1">
      <a:dk1>
        <a:sysClr val="windowText" lastClr="000000"/>
      </a:dk1>
      <a:lt1>
        <a:sysClr val="window" lastClr="FFFFFF"/>
      </a:lt1>
      <a:dk2>
        <a:srgbClr val="534949"/>
      </a:dk2>
      <a:lt2>
        <a:srgbClr val="CCD1B9"/>
      </a:lt2>
      <a:accent1>
        <a:srgbClr val="DE433F"/>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14005</TotalTime>
  <Words>1217</Words>
  <Application>Microsoft Macintosh PowerPoint</Application>
  <PresentationFormat>On-screen Show (4:3)</PresentationFormat>
  <Paragraphs>206</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Clarity</vt:lpstr>
      <vt:lpstr>2017 special session advocacy</vt:lpstr>
      <vt:lpstr>Overview</vt:lpstr>
      <vt:lpstr>Record advocacy this session!</vt:lpstr>
      <vt:lpstr>PowerPoint Presentation</vt:lpstr>
      <vt:lpstr>What is Special Session and why does it happen?</vt:lpstr>
      <vt:lpstr>Review of 2017 legislative priorities</vt:lpstr>
      <vt:lpstr>What is our role as advocates during Special Session?</vt:lpstr>
      <vt:lpstr>http://leg.wa.gov/legislature/Pages/Calendar.aspx</vt:lpstr>
      <vt:lpstr>Every lawmaker is key during Special Session</vt:lpstr>
      <vt:lpstr>How do we track what is going on during Special Session?</vt:lpstr>
      <vt:lpstr>PowerPoint Presentation</vt:lpstr>
      <vt:lpstr>Shift in tactics: Home Field Advantage</vt:lpstr>
      <vt:lpstr>Special Sessions are critical opportunities for in-district meetings and site visits.</vt:lpstr>
      <vt:lpstr>Organizing your in-district meeting or site visit</vt:lpstr>
      <vt:lpstr>10 critical lawmaker meeting tips:</vt:lpstr>
      <vt:lpstr>10 critical lawmaker meeting tips (cont.):</vt:lpstr>
      <vt:lpstr>Values-based messaging</vt:lpstr>
      <vt:lpstr>PowerPoint Presentation</vt:lpstr>
      <vt:lpstr>PowerPoint Presentation</vt:lpstr>
      <vt:lpstr>PowerPoint Presentation</vt:lpstr>
    </vt:vector>
  </TitlesOfParts>
  <Company>WLIHA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 Homelessness &amp; Affordable Housing Policy Priorities</dc:title>
  <dc:creator>Kate Baber</dc:creator>
  <cp:lastModifiedBy>Dimitri Groce</cp:lastModifiedBy>
  <cp:revision>266</cp:revision>
  <cp:lastPrinted>2017-05-04T18:04:05Z</cp:lastPrinted>
  <dcterms:created xsi:type="dcterms:W3CDTF">2016-10-04T20:26:18Z</dcterms:created>
  <dcterms:modified xsi:type="dcterms:W3CDTF">2017-05-04T22:00:59Z</dcterms:modified>
</cp:coreProperties>
</file>