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9296400" cy="147828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92" y="-78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1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1" y="402803"/>
            <a:ext cx="1023366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E7F2-0EFF-4446-B505-E98982A7A4BF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131B4-3688-4ECD-9901-2053F82EE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"/>
            <a:ext cx="15544800" cy="10058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838" tIns="54919" rIns="109838" bIns="54919" rtlCol="0" anchor="ctr"/>
          <a:lstStyle/>
          <a:p>
            <a:pPr algn="ctr"/>
            <a:endParaRPr lang="en-US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44833" y="161159"/>
            <a:ext cx="7655138" cy="78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9838" tIns="54919" rIns="109838" bIns="54919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98377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itchFamily="34" charset="0"/>
                <a:cs typeface="Times New Roman" pitchFamily="18" charset="0"/>
              </a:rPr>
              <a:t>5732-1519 Recommended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itchFamily="34" charset="0"/>
                <a:cs typeface="Times New Roman" pitchFamily="18" charset="0"/>
              </a:rPr>
              <a:t>Performance Measures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algn="ctr" defTabSz="1098377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APRIL </a:t>
            </a: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24, </a:t>
            </a: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2014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5870" y="1083889"/>
            <a:ext cx="7259526" cy="4376385"/>
          </a:xfrm>
          <a:prstGeom prst="roundRect">
            <a:avLst>
              <a:gd name="adj" fmla="val 1755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909407" y="1083888"/>
            <a:ext cx="7259523" cy="2743200"/>
          </a:xfrm>
          <a:prstGeom prst="roundRect">
            <a:avLst>
              <a:gd name="adj" fmla="val 3772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909407" y="3929811"/>
            <a:ext cx="7259523" cy="2724526"/>
          </a:xfrm>
          <a:prstGeom prst="roundRect">
            <a:avLst>
              <a:gd name="adj" fmla="val 3772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909407" y="6757060"/>
            <a:ext cx="7259523" cy="3028208"/>
          </a:xfrm>
          <a:prstGeom prst="roundRect">
            <a:avLst>
              <a:gd name="adj" fmla="val 3772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43139" y="6765675"/>
            <a:ext cx="5179898" cy="387910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66"/>
                </a:solidFill>
              </a:rPr>
              <a:t>Quality of Life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2465635"/>
              </p:ext>
            </p:extLst>
          </p:nvPr>
        </p:nvGraphicFramePr>
        <p:xfrm>
          <a:off x="8130638" y="7137068"/>
          <a:ext cx="6812280" cy="217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65760"/>
                <a:gridCol w="3794760"/>
                <a:gridCol w="1280160"/>
              </a:tblGrid>
              <a:tr h="181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Physical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WHOQOL-BREF Physical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 Scale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Emotional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WHOQOL-BREF Emotional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 Scale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Social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WHOQOL-BREF Social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 Scale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Autonomy/Safety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WHOQOL-BREF Autonomy/Safety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Scale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Overall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Quality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WHOQOL-BREF Overall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Quality of Life Scale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Hope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WHOQOL item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“How positive do you feel about the future?”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8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Respect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New survey item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“To what extent are you respected and treated fairly?”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8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Choice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New survey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item: “To what extent do you make your own choices?”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8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Cultural Connectedness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462928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New survey item:  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be defined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130638" y="4360642"/>
          <a:ext cx="6812280" cy="221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65760"/>
                <a:gridCol w="3794760"/>
                <a:gridCol w="1280160"/>
              </a:tblGrid>
              <a:tr h="146000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Criminal Justice Involvement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32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Criminal Justice Involvement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33</a:t>
                      </a: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Jail Admissions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34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Days in Jail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35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Referrals for Competency Evaluation 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36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Persons in Prison with Serious Mental Illness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Access to Treatment for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Forensic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Patients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37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Mental Health Treatment after Release from Incarceration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38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Serving Previously Un-served Offenders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39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Alcohol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or Drug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Treatment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after Release from Incarceration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Alcohol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or Drug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Treatment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Retention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0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41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Mental Health Treatment Engagement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0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42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New Medicaid Enrollments  after Release from Criminal Justice Facilities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88164" y="1103593"/>
            <a:ext cx="6034939" cy="387910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66"/>
                </a:solidFill>
              </a:rPr>
              <a:t>Health/Wellness, Utilization and Disparities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15619" y="3936524"/>
            <a:ext cx="6034939" cy="387910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66"/>
                </a:solidFill>
              </a:rPr>
              <a:t>Criminal Justice and Forensic Patients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33561" y="1091718"/>
            <a:ext cx="7399053" cy="387910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66"/>
                </a:solidFill>
              </a:rPr>
              <a:t>Housing, Employment, Education and Meaningful Activities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130638" y="1524879"/>
          <a:ext cx="6817102" cy="221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65760"/>
                <a:gridCol w="3795751"/>
                <a:gridCol w="1283991"/>
              </a:tblGrid>
              <a:tr h="155200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Housing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b="0" baseline="30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Homelessness/housing instability (broad)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HMIS-recorded housing assistance penetration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Homelessness (narrow)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Residential instability 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Aspirational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Employment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Employment rate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Earnings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Hours worked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Education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School-age children enrolled in school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On time and late graduation from high school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2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Adult enrollment in post-secondary education or training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Meaningful Activities</a:t>
                      </a:r>
                    </a:p>
                  </a:txBody>
                  <a:tcPr marL="87531" marR="87531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Survey item: “To what extent do you do things that are meaningful to you?”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87531" marR="87531" marT="9144" marB="914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098972" y="9364155"/>
            <a:ext cx="693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lang="en-US" sz="1000" i="1" dirty="0" smtClean="0"/>
              <a:t>*Measures 10 under Health/Wellness, Utilization, and Disparities and 21, 25, 26, 27, and 31 under Housing, Employment, Education and Meaningful Activities are shared with Quality of Life.</a:t>
            </a:r>
            <a:endParaRPr lang="en-US" sz="1000" i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89014" y="1536754"/>
          <a:ext cx="68122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65760"/>
                <a:gridCol w="3794760"/>
                <a:gridCol w="1280160"/>
              </a:tblGrid>
              <a:tr h="139401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Access/effectiveness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Adults’ Access to Preventive/Ambulatory Care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40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Well-Child Visits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40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Comprehensive Diabetes Care:  Hemoglobin A1c Testing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40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Alcohol/Drug Treatment Penetration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042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Mental Health Treatment Penetration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48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SBIRT Service Penetration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65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Home- and Community-Based Long Term Services and Supports Use </a:t>
                      </a:r>
                    </a:p>
                  </a:txBody>
                  <a:tcPr marL="68580" marR="1828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Suicide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and drug </a:t>
                      </a:r>
                      <a:r>
                        <a:rPr lang="en-US" sz="1100" smtClean="0">
                          <a:latin typeface="Calibri"/>
                          <a:ea typeface="Times New Roman"/>
                          <a:cs typeface="Times New Roman"/>
                        </a:rPr>
                        <a:t>overdose mortality rates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Utilization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Psychiatric Hospitalization Readmission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100" b="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Emergency Department (ED) Visits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Inpatient Utilization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Plan All-Cause Readmission Rate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Hospital Admissions for diabetes complications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Hospital Admissions for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Chronic Obstructive Pulmonary Disease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Hospital Admissions for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Congestive Heart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Failure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Hospital Admissions for asthma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Care coordination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Cardiovascular Monitoring for People With Cardiovascular Disease and Schizophrenia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Wellness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Medical Assistance with Smoking and Tobacco Use Cessation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System Monitoring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Body Mass Assessment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Tobacco Use Assessment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375870" y="5587950"/>
            <a:ext cx="7259526" cy="4197318"/>
          </a:xfrm>
          <a:prstGeom prst="roundRect">
            <a:avLst>
              <a:gd name="adj" fmla="val 1755"/>
            </a:avLst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29046" y="5980326"/>
            <a:ext cx="6969034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3038">
              <a:spcAft>
                <a:spcPts val="600"/>
              </a:spcAft>
            </a:pPr>
            <a:r>
              <a:rPr lang="en-US" sz="1050" b="1" dirty="0" smtClean="0"/>
              <a:t>To support measurement of disparities and performance differences across service contracting entities, where feasible and appropriate, metrics will be reported by: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Race/ethnicity or primary language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Age group and gender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Geographic region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Service-contracting entities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Delivery system participation (for example, measuring mental health service penetration for clients receiving long-term services and supports, relative to its own benchmark or the experiences of other disabled clients not served in the long-term services and supports delivery system)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Medicaid coverage type (for example, persons with disabilities, newly eligible adults)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Chronic physical and behavioral health conditions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History of criminal justice involvement</a:t>
            </a:r>
          </a:p>
          <a:p>
            <a:pPr marL="169863" lvl="1" indent="-104775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50" dirty="0" smtClean="0"/>
              <a:t>Housing stability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88164" y="5618985"/>
            <a:ext cx="6034939" cy="387910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66"/>
                </a:solidFill>
              </a:rPr>
              <a:t>Health </a:t>
            </a:r>
            <a:r>
              <a:rPr lang="en-US" sz="1800" b="1" dirty="0">
                <a:solidFill>
                  <a:srgbClr val="000066"/>
                </a:solidFill>
              </a:rPr>
              <a:t>Disparities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706018" y="8332287"/>
            <a:ext cx="1687605" cy="1334997"/>
            <a:chOff x="5706018" y="8268787"/>
            <a:chExt cx="1687605" cy="133499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contrast="5000"/>
            </a:blip>
            <a:srcRect/>
            <a:stretch>
              <a:fillRect/>
            </a:stretch>
          </p:blipFill>
          <p:spPr bwMode="auto">
            <a:xfrm>
              <a:off x="6207445" y="8268787"/>
              <a:ext cx="1186178" cy="1334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2000"/>
            </a:blip>
            <a:srcRect/>
            <a:stretch>
              <a:fillRect/>
            </a:stretch>
          </p:blipFill>
          <p:spPr bwMode="auto">
            <a:xfrm>
              <a:off x="5706018" y="8386354"/>
              <a:ext cx="538429" cy="1060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616</Words>
  <Application>Microsoft Office PowerPoint</Application>
  <PresentationFormat>Custom</PresentationFormat>
  <Paragraphs>190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Exec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felvebm</dc:creator>
  <cp:lastModifiedBy>felvebm</cp:lastModifiedBy>
  <cp:revision>57</cp:revision>
  <cp:lastPrinted>2014-04-16T17:11:01Z</cp:lastPrinted>
  <dcterms:created xsi:type="dcterms:W3CDTF">2014-04-16T15:31:22Z</dcterms:created>
  <dcterms:modified xsi:type="dcterms:W3CDTF">2014-04-24T20:23:36Z</dcterms:modified>
</cp:coreProperties>
</file>