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544800" cy="10058400"/>
  <p:notesSz cx="9296400" cy="14782800"/>
  <p:defaultTextStyle>
    <a:defPPr>
      <a:defRPr lang="en-US"/>
    </a:defPPr>
    <a:lvl1pPr marL="0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465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292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393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585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32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8786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25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1714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92" y="-78"/>
      </p:cViewPr>
      <p:guideLst>
        <p:guide orient="horz" pos="3168"/>
        <p:guide pos="4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1" y="3124624"/>
            <a:ext cx="1321308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699760"/>
            <a:ext cx="1088136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2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5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8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1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402803"/>
            <a:ext cx="3497581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1" y="402803"/>
            <a:ext cx="1023366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3" y="6463454"/>
            <a:ext cx="13213080" cy="199771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3" y="4263180"/>
            <a:ext cx="13213080" cy="2200275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46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29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943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2585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573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38878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2025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5171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1" y="2346961"/>
            <a:ext cx="6865620" cy="6638079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1" y="2346961"/>
            <a:ext cx="6865620" cy="6638079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251499"/>
            <a:ext cx="6868320" cy="93831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465" indent="0">
              <a:buNone/>
              <a:defRPr sz="3200" b="1"/>
            </a:lvl2pPr>
            <a:lvl3pPr marL="1462928" indent="0">
              <a:buNone/>
              <a:defRPr sz="2900" b="1"/>
            </a:lvl3pPr>
            <a:lvl4pPr marL="2194393" indent="0">
              <a:buNone/>
              <a:defRPr sz="2500" b="1"/>
            </a:lvl4pPr>
            <a:lvl5pPr marL="2925858" indent="0">
              <a:buNone/>
              <a:defRPr sz="2500" b="1"/>
            </a:lvl5pPr>
            <a:lvl6pPr marL="3657321" indent="0">
              <a:buNone/>
              <a:defRPr sz="2500" b="1"/>
            </a:lvl6pPr>
            <a:lvl7pPr marL="4388786" indent="0">
              <a:buNone/>
              <a:defRPr sz="2500" b="1"/>
            </a:lvl7pPr>
            <a:lvl8pPr marL="5120251" indent="0">
              <a:buNone/>
              <a:defRPr sz="2500" b="1"/>
            </a:lvl8pPr>
            <a:lvl9pPr marL="5851714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3189817"/>
            <a:ext cx="6868320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251499"/>
            <a:ext cx="6871018" cy="93831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465" indent="0">
              <a:buNone/>
              <a:defRPr sz="3200" b="1"/>
            </a:lvl2pPr>
            <a:lvl3pPr marL="1462928" indent="0">
              <a:buNone/>
              <a:defRPr sz="2900" b="1"/>
            </a:lvl3pPr>
            <a:lvl4pPr marL="2194393" indent="0">
              <a:buNone/>
              <a:defRPr sz="2500" b="1"/>
            </a:lvl4pPr>
            <a:lvl5pPr marL="2925858" indent="0">
              <a:buNone/>
              <a:defRPr sz="2500" b="1"/>
            </a:lvl5pPr>
            <a:lvl6pPr marL="3657321" indent="0">
              <a:buNone/>
              <a:defRPr sz="2500" b="1"/>
            </a:lvl6pPr>
            <a:lvl7pPr marL="4388786" indent="0">
              <a:buNone/>
              <a:defRPr sz="2500" b="1"/>
            </a:lvl7pPr>
            <a:lvl8pPr marL="5120251" indent="0">
              <a:buNone/>
              <a:defRPr sz="2500" b="1"/>
            </a:lvl8pPr>
            <a:lvl9pPr marL="5851714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3189817"/>
            <a:ext cx="6871018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400473"/>
            <a:ext cx="5114132" cy="170434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6" y="400475"/>
            <a:ext cx="8689975" cy="8584565"/>
          </a:xfrm>
        </p:spPr>
        <p:txBody>
          <a:bodyPr/>
          <a:lstStyle>
            <a:lvl1pPr>
              <a:defRPr sz="52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2104815"/>
            <a:ext cx="5114132" cy="6880225"/>
          </a:xfrm>
        </p:spPr>
        <p:txBody>
          <a:bodyPr/>
          <a:lstStyle>
            <a:lvl1pPr marL="0" indent="0">
              <a:buNone/>
              <a:defRPr sz="2300"/>
            </a:lvl1pPr>
            <a:lvl2pPr marL="731465" indent="0">
              <a:buNone/>
              <a:defRPr sz="1900"/>
            </a:lvl2pPr>
            <a:lvl3pPr marL="1462928" indent="0">
              <a:buNone/>
              <a:defRPr sz="1600"/>
            </a:lvl3pPr>
            <a:lvl4pPr marL="2194393" indent="0">
              <a:buNone/>
              <a:defRPr sz="1400"/>
            </a:lvl4pPr>
            <a:lvl5pPr marL="2925858" indent="0">
              <a:buNone/>
              <a:defRPr sz="1400"/>
            </a:lvl5pPr>
            <a:lvl6pPr marL="3657321" indent="0">
              <a:buNone/>
              <a:defRPr sz="1400"/>
            </a:lvl6pPr>
            <a:lvl7pPr marL="4388786" indent="0">
              <a:buNone/>
              <a:defRPr sz="1400"/>
            </a:lvl7pPr>
            <a:lvl8pPr marL="5120251" indent="0">
              <a:buNone/>
              <a:defRPr sz="1400"/>
            </a:lvl8pPr>
            <a:lvl9pPr marL="585171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7040880"/>
            <a:ext cx="9326880" cy="83121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98737"/>
            <a:ext cx="9326880" cy="6035040"/>
          </a:xfrm>
        </p:spPr>
        <p:txBody>
          <a:bodyPr/>
          <a:lstStyle>
            <a:lvl1pPr marL="0" indent="0">
              <a:buNone/>
              <a:defRPr sz="5200"/>
            </a:lvl1pPr>
            <a:lvl2pPr marL="731465" indent="0">
              <a:buNone/>
              <a:defRPr sz="4400"/>
            </a:lvl2pPr>
            <a:lvl3pPr marL="1462928" indent="0">
              <a:buNone/>
              <a:defRPr sz="3800"/>
            </a:lvl3pPr>
            <a:lvl4pPr marL="2194393" indent="0">
              <a:buNone/>
              <a:defRPr sz="3200"/>
            </a:lvl4pPr>
            <a:lvl5pPr marL="2925858" indent="0">
              <a:buNone/>
              <a:defRPr sz="3200"/>
            </a:lvl5pPr>
            <a:lvl6pPr marL="3657321" indent="0">
              <a:buNone/>
              <a:defRPr sz="3200"/>
            </a:lvl6pPr>
            <a:lvl7pPr marL="4388786" indent="0">
              <a:buNone/>
              <a:defRPr sz="3200"/>
            </a:lvl7pPr>
            <a:lvl8pPr marL="5120251" indent="0">
              <a:buNone/>
              <a:defRPr sz="3200"/>
            </a:lvl8pPr>
            <a:lvl9pPr marL="5851714" indent="0">
              <a:buNone/>
              <a:defRPr sz="3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872096"/>
            <a:ext cx="9326880" cy="1180464"/>
          </a:xfrm>
        </p:spPr>
        <p:txBody>
          <a:bodyPr/>
          <a:lstStyle>
            <a:lvl1pPr marL="0" indent="0">
              <a:buNone/>
              <a:defRPr sz="2300"/>
            </a:lvl1pPr>
            <a:lvl2pPr marL="731465" indent="0">
              <a:buNone/>
              <a:defRPr sz="1900"/>
            </a:lvl2pPr>
            <a:lvl3pPr marL="1462928" indent="0">
              <a:buNone/>
              <a:defRPr sz="1600"/>
            </a:lvl3pPr>
            <a:lvl4pPr marL="2194393" indent="0">
              <a:buNone/>
              <a:defRPr sz="1400"/>
            </a:lvl4pPr>
            <a:lvl5pPr marL="2925858" indent="0">
              <a:buNone/>
              <a:defRPr sz="1400"/>
            </a:lvl5pPr>
            <a:lvl6pPr marL="3657321" indent="0">
              <a:buNone/>
              <a:defRPr sz="1400"/>
            </a:lvl6pPr>
            <a:lvl7pPr marL="4388786" indent="0">
              <a:buNone/>
              <a:defRPr sz="1400"/>
            </a:lvl7pPr>
            <a:lvl8pPr marL="5120251" indent="0">
              <a:buNone/>
              <a:defRPr sz="1400"/>
            </a:lvl8pPr>
            <a:lvl9pPr marL="585171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1"/>
          </a:xfrm>
          <a:prstGeom prst="rect">
            <a:avLst/>
          </a:prstGeom>
        </p:spPr>
        <p:txBody>
          <a:bodyPr vert="horz" lIns="146293" tIns="73146" rIns="146293" bIns="7314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346961"/>
            <a:ext cx="13990320" cy="6638079"/>
          </a:xfrm>
          <a:prstGeom prst="rect">
            <a:avLst/>
          </a:prstGeom>
        </p:spPr>
        <p:txBody>
          <a:bodyPr vert="horz" lIns="146293" tIns="73146" rIns="146293" bIns="731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1" y="9322648"/>
            <a:ext cx="362712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0E7F2-0EFF-4446-B505-E98982A7A4BF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9322648"/>
            <a:ext cx="492252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9322648"/>
            <a:ext cx="362712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131B4-3688-4ECD-9901-2053F82EE0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29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599" indent="-548599" algn="l" defTabSz="146292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629" indent="-457165" algn="l" defTabSz="146292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61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125" indent="-365732" algn="l" defTabSz="146292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590" indent="-365732" algn="l" defTabSz="146292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054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518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5983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447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65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92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393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5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32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786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25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1714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1"/>
            <a:ext cx="15544800" cy="1005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838" tIns="54919" rIns="109838" bIns="54919" rtlCol="0" anchor="ctr"/>
          <a:lstStyle/>
          <a:p>
            <a:pPr algn="ctr"/>
            <a:endParaRPr lang="en-US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944833" y="161159"/>
            <a:ext cx="7655138" cy="78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838" tIns="54919" rIns="109838" bIns="54919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98377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Calibri" pitchFamily="34" charset="0"/>
                <a:cs typeface="Times New Roman" pitchFamily="18" charset="0"/>
              </a:rPr>
              <a:t>5732-1519 Recommended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0066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ea typeface="Calibri" pitchFamily="34" charset="0"/>
                <a:cs typeface="Times New Roman" pitchFamily="18" charset="0"/>
              </a:rPr>
              <a:t>Performance Measures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cs typeface="Arial" pitchFamily="34" charset="0"/>
            </a:endParaRPr>
          </a:p>
          <a:p>
            <a:pPr algn="ctr" defTabSz="1098377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en-US" sz="11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APRIL </a:t>
            </a:r>
            <a:r>
              <a:rPr lang="en-US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24, </a:t>
            </a:r>
            <a:r>
              <a:rPr lang="en-US" sz="11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2014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5870" y="1083889"/>
            <a:ext cx="7259526" cy="4376385"/>
          </a:xfrm>
          <a:prstGeom prst="roundRect">
            <a:avLst>
              <a:gd name="adj" fmla="val 1755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909407" y="1083888"/>
            <a:ext cx="7259523" cy="2743200"/>
          </a:xfrm>
          <a:prstGeom prst="roundRect">
            <a:avLst>
              <a:gd name="adj" fmla="val 3772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909407" y="3929811"/>
            <a:ext cx="7259523" cy="2724526"/>
          </a:xfrm>
          <a:prstGeom prst="roundRect">
            <a:avLst>
              <a:gd name="adj" fmla="val 3772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909407" y="6757060"/>
            <a:ext cx="7259523" cy="3028208"/>
          </a:xfrm>
          <a:prstGeom prst="roundRect">
            <a:avLst>
              <a:gd name="adj" fmla="val 3772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43139" y="6765675"/>
            <a:ext cx="5179898" cy="387910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0066"/>
                </a:solidFill>
              </a:rPr>
              <a:t>Quality of Life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62465635"/>
              </p:ext>
            </p:extLst>
          </p:nvPr>
        </p:nvGraphicFramePr>
        <p:xfrm>
          <a:off x="8130638" y="7137068"/>
          <a:ext cx="6812280" cy="2176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65760"/>
                <a:gridCol w="3794760"/>
                <a:gridCol w="1280160"/>
              </a:tblGrid>
              <a:tr h="1818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Physical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Health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WHOQOL-BREF Physical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Health Scale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Emotional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Health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WHOQOL-BREF Emotional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Health Scale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Social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Health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WHOQOL-BREF Social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Health Scale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Autonomy/Safety</a:t>
                      </a: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WHOQOL-BREF Autonomy/Safety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Scale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Overall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Quality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WHOQOL-BREF Overall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Quality of Life Scale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Hope</a:t>
                      </a: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WHOQOL item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 “How positive do you feel about the future?”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8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Respect</a:t>
                      </a: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New survey item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 “To what extent are you respected and treated fairly?”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8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Choice</a:t>
                      </a: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New survey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item: “To what extent do you make your own choices?”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8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Cultural Connectedness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462928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51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New survey item:  to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be defined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462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130638" y="4360642"/>
          <a:ext cx="6812280" cy="2212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65760"/>
                <a:gridCol w="3794760"/>
                <a:gridCol w="1280160"/>
              </a:tblGrid>
              <a:tr h="146000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Criminal Justice Involvement</a:t>
                      </a: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32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Criminal Justice Involvement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0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33</a:t>
                      </a:r>
                      <a:endParaRPr lang="en-US" sz="11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Jail Admissions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0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34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Days in Jail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0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35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Referrals for Competency Evaluation 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Contract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0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36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Persons in Prison with Serious Mental Illness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Contract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000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Access to Treatment for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Forensic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Patients</a:t>
                      </a: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37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Mental Health Treatment after Release from Incarceration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0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38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Serving Previously Un-served Offenders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0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39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Alcohol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or Drug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Treatment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after Release from Incarceration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0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40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Alcohol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or Drug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Treatment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Retention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0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41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Mental Health Treatment Engagement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093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42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New Medicaid Enrollments  after Release from Criminal Justice Facilities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988164" y="1103593"/>
            <a:ext cx="6034939" cy="387910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0066"/>
                </a:solidFill>
              </a:rPr>
              <a:t>Health/Wellness, Utilization and Disparities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15619" y="3936524"/>
            <a:ext cx="6034939" cy="387910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0066"/>
                </a:solidFill>
              </a:rPr>
              <a:t>Criminal Justice and Forensic Patients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33561" y="1091718"/>
            <a:ext cx="7399053" cy="387910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0066"/>
                </a:solidFill>
              </a:rPr>
              <a:t>Housing, Employment, Education and Meaningful Activities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8130638" y="1524879"/>
          <a:ext cx="6817102" cy="2212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65760"/>
                <a:gridCol w="3795751"/>
                <a:gridCol w="1283991"/>
              </a:tblGrid>
              <a:tr h="155200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Housing</a:t>
                      </a: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r>
                        <a:rPr lang="en-US" sz="1100" b="0" baseline="30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 b="0" baseline="30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Homelessness/housing instability (broad)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2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HMIS-recorded housing assistance penetration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2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Homelessness (narrow)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2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Residential instability 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Aspirational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20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Employment</a:t>
                      </a: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r>
                        <a:rPr lang="en-US" sz="1100" b="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Employment rate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2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r>
                        <a:rPr lang="en-US" sz="1100" b="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Earnings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2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r>
                        <a:rPr lang="en-US" sz="1100" b="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Hours worked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20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Education</a:t>
                      </a: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School-age children enrolled in school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2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On time and late graduation from high school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20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Adult enrollment in post-secondary education or training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Meaningful Activities</a:t>
                      </a:r>
                    </a:p>
                  </a:txBody>
                  <a:tcPr marL="87531" marR="87531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r>
                        <a:rPr lang="en-US" sz="1100" b="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Survey item: “To what extent do you do things that are meaningful to you?”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87531" marR="87531" marT="9144" marB="9144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098972" y="9364155"/>
            <a:ext cx="693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/>
            <a:r>
              <a:rPr lang="en-US" sz="1000" i="1" dirty="0" smtClean="0"/>
              <a:t>*Measures 10 under Health/Wellness, Utilization, and Disparities and 21, 25, 26, 27, and 31 under Housing, Employment, Education and Meaningful Activities are shared with Quality of Life.</a:t>
            </a:r>
            <a:endParaRPr lang="en-US" sz="1000" i="1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89014" y="1536754"/>
          <a:ext cx="681228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65760"/>
                <a:gridCol w="3794760"/>
                <a:gridCol w="1280160"/>
              </a:tblGrid>
              <a:tr h="139401"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Access/effectiveness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Adults’ Access to Preventive/Ambulatory Care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940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Well-Child Visits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940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Comprehensive Diabetes Care:  Hemoglobin A1c Testing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940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Alcohol/Drug Treatment Penetration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5042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Mental Health Treatment Penetration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8489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SBIRT Service Penetration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2658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Home- and Community-Based Long Term Services and Supports Use </a:t>
                      </a: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Suicide 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and drug </a:t>
                      </a:r>
                      <a:r>
                        <a:rPr lang="en-US" sz="1100" smtClean="0">
                          <a:latin typeface="Calibri"/>
                          <a:ea typeface="Times New Roman"/>
                          <a:cs typeface="Times New Roman"/>
                        </a:rPr>
                        <a:t>overdose mortality rates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Utilization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Psychiatric Hospitalization Readmission 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100" b="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Emergency Department (ED) Visits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Inpatient Utilization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Plan All-Cause Readmission Rate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Hospital Admissions for diabetes complications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Hospital Admissions for 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Chronic Obstructive Pulmonary Disease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Hospital Admissions for 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Congestive Heart</a:t>
                      </a:r>
                      <a:r>
                        <a:rPr lang="en-US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Failure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Hospital Admissions for asthma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Care coordination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Cardiovascular Monitoring for People With Cardiovascular Disease and Schizophrenia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Wellness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Medical Assistance with Smoking and Tobacco Use Cessation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System Monitoring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Body Mass Assessment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Tobacco Use Assessment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Contract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375870" y="5587950"/>
            <a:ext cx="7259526" cy="4197318"/>
          </a:xfrm>
          <a:prstGeom prst="roundRect">
            <a:avLst>
              <a:gd name="adj" fmla="val 1755"/>
            </a:avLst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29046" y="5980326"/>
            <a:ext cx="6969034" cy="257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73038">
              <a:spcAft>
                <a:spcPts val="600"/>
              </a:spcAft>
            </a:pPr>
            <a:r>
              <a:rPr lang="en-US" sz="1050" b="1" dirty="0" smtClean="0"/>
              <a:t>To support measurement of disparities and performance differences across service contracting entities, where feasible and appropriate, metrics will be reported by:</a:t>
            </a:r>
          </a:p>
          <a:p>
            <a:pPr marL="169863" lvl="1" indent="-104775">
              <a:spcAft>
                <a:spcPts val="300"/>
              </a:spcAft>
              <a:buFont typeface="Arial" pitchFamily="34" charset="0"/>
              <a:buChar char="•"/>
            </a:pPr>
            <a:r>
              <a:rPr lang="en-US" sz="1050" dirty="0" smtClean="0"/>
              <a:t>Race/ethnicity or primary language</a:t>
            </a:r>
          </a:p>
          <a:p>
            <a:pPr marL="169863" lvl="1" indent="-104775">
              <a:spcAft>
                <a:spcPts val="300"/>
              </a:spcAft>
              <a:buFont typeface="Arial" pitchFamily="34" charset="0"/>
              <a:buChar char="•"/>
            </a:pPr>
            <a:r>
              <a:rPr lang="en-US" sz="1050" dirty="0" smtClean="0"/>
              <a:t>Age group and gender</a:t>
            </a:r>
          </a:p>
          <a:p>
            <a:pPr marL="169863" lvl="1" indent="-104775">
              <a:spcAft>
                <a:spcPts val="300"/>
              </a:spcAft>
              <a:buFont typeface="Arial" pitchFamily="34" charset="0"/>
              <a:buChar char="•"/>
            </a:pPr>
            <a:r>
              <a:rPr lang="en-US" sz="1050" dirty="0" smtClean="0"/>
              <a:t>Geographic region</a:t>
            </a:r>
          </a:p>
          <a:p>
            <a:pPr marL="169863" lvl="1" indent="-104775">
              <a:spcAft>
                <a:spcPts val="300"/>
              </a:spcAft>
              <a:buFont typeface="Arial" pitchFamily="34" charset="0"/>
              <a:buChar char="•"/>
            </a:pPr>
            <a:r>
              <a:rPr lang="en-US" sz="1050" dirty="0" smtClean="0"/>
              <a:t>Service-contracting entities</a:t>
            </a:r>
          </a:p>
          <a:p>
            <a:pPr marL="169863" lvl="1" indent="-104775">
              <a:spcAft>
                <a:spcPts val="300"/>
              </a:spcAft>
              <a:buFont typeface="Arial" pitchFamily="34" charset="0"/>
              <a:buChar char="•"/>
            </a:pPr>
            <a:r>
              <a:rPr lang="en-US" sz="1050" dirty="0" smtClean="0"/>
              <a:t>Delivery system participation (for example, measuring mental health service penetration for clients receiving long-term services and supports, relative to its own benchmark or the experiences of other disabled clients not served in the long-term services and supports delivery system)</a:t>
            </a:r>
          </a:p>
          <a:p>
            <a:pPr marL="169863" lvl="1" indent="-104775">
              <a:spcAft>
                <a:spcPts val="300"/>
              </a:spcAft>
              <a:buFont typeface="Arial" pitchFamily="34" charset="0"/>
              <a:buChar char="•"/>
            </a:pPr>
            <a:r>
              <a:rPr lang="en-US" sz="1050" dirty="0" smtClean="0"/>
              <a:t>Medicaid coverage type (for example, persons with disabilities, newly eligible adults)</a:t>
            </a:r>
          </a:p>
          <a:p>
            <a:pPr marL="169863" lvl="1" indent="-104775">
              <a:spcAft>
                <a:spcPts val="300"/>
              </a:spcAft>
              <a:buFont typeface="Arial" pitchFamily="34" charset="0"/>
              <a:buChar char="•"/>
            </a:pPr>
            <a:r>
              <a:rPr lang="en-US" sz="1050" dirty="0" smtClean="0"/>
              <a:t>Chronic physical and behavioral health conditions</a:t>
            </a:r>
          </a:p>
          <a:p>
            <a:pPr marL="169863" lvl="1" indent="-104775">
              <a:spcAft>
                <a:spcPts val="300"/>
              </a:spcAft>
              <a:buFont typeface="Arial" pitchFamily="34" charset="0"/>
              <a:buChar char="•"/>
            </a:pPr>
            <a:r>
              <a:rPr lang="en-US" sz="1050" dirty="0" smtClean="0"/>
              <a:t>History of criminal justice involvement</a:t>
            </a:r>
          </a:p>
          <a:p>
            <a:pPr marL="169863" lvl="1" indent="-104775">
              <a:spcAft>
                <a:spcPts val="300"/>
              </a:spcAft>
              <a:buFont typeface="Arial" pitchFamily="34" charset="0"/>
              <a:buChar char="•"/>
            </a:pPr>
            <a:r>
              <a:rPr lang="en-US" sz="1050" dirty="0" smtClean="0"/>
              <a:t>Housing stability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88164" y="5618985"/>
            <a:ext cx="6034939" cy="387910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0066"/>
                </a:solidFill>
              </a:rPr>
              <a:t>Health </a:t>
            </a:r>
            <a:r>
              <a:rPr lang="en-US" sz="1800" b="1" dirty="0">
                <a:solidFill>
                  <a:srgbClr val="000066"/>
                </a:solidFill>
              </a:rPr>
              <a:t>Disparities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706018" y="8332287"/>
            <a:ext cx="1687605" cy="1334997"/>
            <a:chOff x="5706018" y="8268787"/>
            <a:chExt cx="1687605" cy="133499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lum contrast="5000"/>
            </a:blip>
            <a:srcRect/>
            <a:stretch>
              <a:fillRect/>
            </a:stretch>
          </p:blipFill>
          <p:spPr bwMode="auto">
            <a:xfrm>
              <a:off x="6207445" y="8268787"/>
              <a:ext cx="1186178" cy="1334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2000"/>
            </a:blip>
            <a:srcRect/>
            <a:stretch>
              <a:fillRect/>
            </a:stretch>
          </p:blipFill>
          <p:spPr bwMode="auto">
            <a:xfrm>
              <a:off x="5706018" y="8386354"/>
              <a:ext cx="538429" cy="1060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616</Words>
  <Application>Microsoft Office PowerPoint</Application>
  <PresentationFormat>Custom</PresentationFormat>
  <Paragraphs>190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Exec 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felvebm</dc:creator>
  <cp:lastModifiedBy>felvebm</cp:lastModifiedBy>
  <cp:revision>57</cp:revision>
  <cp:lastPrinted>2014-04-16T17:11:01Z</cp:lastPrinted>
  <dcterms:created xsi:type="dcterms:W3CDTF">2014-04-16T15:31:22Z</dcterms:created>
  <dcterms:modified xsi:type="dcterms:W3CDTF">2014-04-24T20:23:36Z</dcterms:modified>
</cp:coreProperties>
</file>