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3" r:id="rId4"/>
    <p:sldId id="264" r:id="rId5"/>
    <p:sldId id="266" r:id="rId6"/>
    <p:sldId id="274" r:id="rId7"/>
    <p:sldId id="267" r:id="rId8"/>
    <p:sldId id="268" r:id="rId9"/>
    <p:sldId id="269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0" r:id="rId20"/>
    <p:sldId id="271" r:id="rId21"/>
    <p:sldId id="272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6.7375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16-10-17T23:25:49.3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17293 17570 0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B13C4-5BDD-49AE-BDFD-CAFE53FDC31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1CD9E-9241-48AF-8D47-611B4298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1CD9E-9241-48AF-8D47-611B42986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PER template open, clo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1372"/>
            <a:ext cx="4470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53200" y="63511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8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9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86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6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64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34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PER only template content fina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Assisted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0"/>
            <a:ext cx="84582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Thomas “Tom” Fuchs, MEd, Adult Behavioral Health Manager</a:t>
            </a:r>
          </a:p>
          <a:p>
            <a:pPr algn="l"/>
            <a:r>
              <a:rPr lang="en-US" sz="2400" dirty="0"/>
              <a:t>     </a:t>
            </a:r>
            <a:r>
              <a:rPr lang="en-US" sz="2400" dirty="0" smtClean="0"/>
              <a:t>Asif</a:t>
            </a:r>
            <a:r>
              <a:rPr lang="en-US" sz="2400" dirty="0"/>
              <a:t> Khan, MD, CEO of Northwest Integrated Health (NIH)</a:t>
            </a:r>
          </a:p>
        </p:txBody>
      </p:sp>
    </p:spTree>
    <p:extLst>
      <p:ext uri="{BB962C8B-B14F-4D97-AF65-F5344CB8AC3E}">
        <p14:creationId xmlns:p14="http://schemas.microsoft.com/office/powerpoint/2010/main" val="31134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CHALLENGING </a:t>
            </a:r>
            <a:r>
              <a:rPr lang="en-US" b="1" dirty="0"/>
              <a:t>THE MYTHS ABOUT MEDICATION ASSISTED TREATMENT (MAT) FOR OPIOID USE DISORDER (OUD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400" b="1" dirty="0" smtClean="0"/>
              <a:t>Used with Permission: FOR </a:t>
            </a:r>
            <a:r>
              <a:rPr lang="en-US" sz="1400" b="1" dirty="0"/>
              <a:t>MORE INFORMATION</a:t>
            </a:r>
            <a:r>
              <a:rPr lang="en-US" sz="1400" dirty="0"/>
              <a:t>, </a:t>
            </a:r>
            <a:r>
              <a:rPr lang="en-US" sz="1400" b="1" dirty="0"/>
              <a:t>PLEASE CONTACT NICK SZUBIAK, DIRECTOR, CLINICAL EXCELLENCE IN ADDICTIONS, AT NICKS@THENATIONALCOUNCIL.ORG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88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239000" cy="4800600"/>
          </a:xfrm>
        </p:spPr>
      </p:pic>
    </p:spTree>
    <p:extLst>
      <p:ext uri="{BB962C8B-B14F-4D97-AF65-F5344CB8AC3E}">
        <p14:creationId xmlns:p14="http://schemas.microsoft.com/office/powerpoint/2010/main" val="38252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6934200" cy="4954106"/>
          </a:xfrm>
        </p:spPr>
      </p:pic>
    </p:spTree>
    <p:extLst>
      <p:ext uri="{BB962C8B-B14F-4D97-AF65-F5344CB8AC3E}">
        <p14:creationId xmlns:p14="http://schemas.microsoft.com/office/powerpoint/2010/main" val="14431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10273"/>
            <a:ext cx="6553200" cy="4420217"/>
          </a:xfrm>
        </p:spPr>
      </p:pic>
    </p:spTree>
    <p:extLst>
      <p:ext uri="{BB962C8B-B14F-4D97-AF65-F5344CB8AC3E}">
        <p14:creationId xmlns:p14="http://schemas.microsoft.com/office/powerpoint/2010/main" val="11977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5257800"/>
          </a:xfrm>
        </p:spPr>
      </p:pic>
    </p:spTree>
    <p:extLst>
      <p:ext uri="{BB962C8B-B14F-4D97-AF65-F5344CB8AC3E}">
        <p14:creationId xmlns:p14="http://schemas.microsoft.com/office/powerpoint/2010/main" val="5181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6934200" cy="4754563"/>
          </a:xfrm>
        </p:spPr>
      </p:pic>
    </p:spTree>
    <p:extLst>
      <p:ext uri="{BB962C8B-B14F-4D97-AF65-F5344CB8AC3E}">
        <p14:creationId xmlns:p14="http://schemas.microsoft.com/office/powerpoint/2010/main" val="42258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629399" cy="4983163"/>
          </a:xfrm>
        </p:spPr>
      </p:pic>
    </p:spTree>
    <p:extLst>
      <p:ext uri="{BB962C8B-B14F-4D97-AF65-F5344CB8AC3E}">
        <p14:creationId xmlns:p14="http://schemas.microsoft.com/office/powerpoint/2010/main" val="30682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315199" cy="4830763"/>
          </a:xfrm>
        </p:spPr>
      </p:pic>
    </p:spTree>
    <p:extLst>
      <p:ext uri="{BB962C8B-B14F-4D97-AF65-F5344CB8AC3E}">
        <p14:creationId xmlns:p14="http://schemas.microsoft.com/office/powerpoint/2010/main" val="38705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Stages of Change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6553200" cy="4525963"/>
          </a:xfrm>
        </p:spPr>
      </p:pic>
    </p:spTree>
    <p:extLst>
      <p:ext uri="{BB962C8B-B14F-4D97-AF65-F5344CB8AC3E}">
        <p14:creationId xmlns:p14="http://schemas.microsoft.com/office/powerpoint/2010/main" val="29916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not Vivitrol for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changes</a:t>
            </a:r>
          </a:p>
          <a:p>
            <a:r>
              <a:rPr lang="en-US" dirty="0" smtClean="0"/>
              <a:t>Length of SUD </a:t>
            </a:r>
          </a:p>
          <a:p>
            <a:r>
              <a:rPr lang="en-US" dirty="0" smtClean="0"/>
              <a:t>Onset of use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Stage of change</a:t>
            </a:r>
          </a:p>
          <a:p>
            <a:r>
              <a:rPr lang="en-US" dirty="0" smtClean="0"/>
              <a:t>Detox needs</a:t>
            </a:r>
          </a:p>
          <a:p>
            <a:r>
              <a:rPr lang="en-US" dirty="0" smtClean="0"/>
              <a:t>Co-occurring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Gain a deeper understanding of Medication Assisted Treatment</a:t>
            </a:r>
          </a:p>
          <a:p>
            <a:r>
              <a:rPr lang="en-US" dirty="0" smtClean="0"/>
              <a:t>Know the three types of MAT medications, Mechanisms of Action</a:t>
            </a:r>
          </a:p>
          <a:p>
            <a:r>
              <a:rPr lang="en-US" dirty="0"/>
              <a:t>Challenging the myths about Medication Assisted Treatment (MAT) for Opioid Use Disorder (OUD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Understand the difference between Dependency and a Substance Use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not Methadone or </a:t>
            </a:r>
            <a:br>
              <a:rPr lang="en-US" dirty="0" smtClean="0"/>
            </a:br>
            <a:r>
              <a:rPr lang="en-US" dirty="0" smtClean="0"/>
              <a:t>Suboxone for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Short duration of use</a:t>
            </a:r>
          </a:p>
          <a:p>
            <a:r>
              <a:rPr lang="en-US" dirty="0" smtClean="0"/>
              <a:t>May not fit lifestyle</a:t>
            </a:r>
          </a:p>
          <a:p>
            <a:r>
              <a:rPr lang="en-US" dirty="0" smtClean="0"/>
              <a:t>Stages of change</a:t>
            </a:r>
          </a:p>
          <a:p>
            <a:r>
              <a:rPr lang="en-US" dirty="0" smtClean="0"/>
              <a:t>Inability to separate from using lifestyle</a:t>
            </a:r>
          </a:p>
          <a:p>
            <a:r>
              <a:rPr lang="en-US" dirty="0" smtClean="0"/>
              <a:t>Societal/family pressure</a:t>
            </a:r>
          </a:p>
          <a:p>
            <a:r>
              <a:rPr lang="en-US" dirty="0" smtClean="0"/>
              <a:t>Brain changes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Who/How to decide </a:t>
            </a:r>
            <a:br>
              <a:rPr lang="en-US" dirty="0" smtClean="0"/>
            </a:br>
            <a:r>
              <a:rPr lang="en-US" dirty="0" smtClean="0"/>
              <a:t>which MAT?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Patient</a:t>
            </a:r>
          </a:p>
          <a:p>
            <a:r>
              <a:rPr lang="en-US" dirty="0" smtClean="0"/>
              <a:t>Chemical Dependency Professional </a:t>
            </a:r>
          </a:p>
          <a:p>
            <a:r>
              <a:rPr lang="en-US" dirty="0" smtClean="0"/>
              <a:t>Doctors</a:t>
            </a:r>
          </a:p>
          <a:p>
            <a:r>
              <a:rPr lang="en-US" dirty="0" smtClean="0"/>
              <a:t>ASAM Assessment </a:t>
            </a:r>
          </a:p>
          <a:p>
            <a:r>
              <a:rPr lang="en-US" dirty="0" smtClean="0"/>
              <a:t>Judges, Drug Court treatment team</a:t>
            </a:r>
          </a:p>
          <a:p>
            <a:r>
              <a:rPr lang="en-US" dirty="0"/>
              <a:t>P</a:t>
            </a:r>
            <a:r>
              <a:rPr lang="en-US" dirty="0" smtClean="0"/>
              <a:t>ersonal bias plays a role in decision</a:t>
            </a:r>
          </a:p>
          <a:p>
            <a:r>
              <a:rPr lang="en-US" dirty="0" smtClean="0"/>
              <a:t>Recognition of scope of practice</a:t>
            </a:r>
          </a:p>
          <a:p>
            <a:r>
              <a:rPr lang="en-US" dirty="0"/>
              <a:t>No definitive </a:t>
            </a:r>
            <a:r>
              <a:rPr lang="en-US" dirty="0" smtClean="0"/>
              <a:t>process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Principles </a:t>
            </a: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Effective </a:t>
            </a:r>
            <a:r>
              <a:rPr lang="en-US" b="1" dirty="0"/>
              <a:t>Treatment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Addiction </a:t>
            </a:r>
            <a:r>
              <a:rPr lang="en-US" dirty="0"/>
              <a:t>is a complex but treatable disease that affects brain function and behavior.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single treatment is right for everyone.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People need to have quick access to treatment.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Effective treatment addresses all of the patient’s needs, not just his or her drug 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Staying in treatment long enough is critical.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Counseling and other behavioral therapies are the most commonly used forms of treatment.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Medications are often an important part of treatment, especially when combined with behavioral therapies.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Treatment plans must be reviewed often and modified to fit the patient’s changing needs.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Treatment should address other possible mental disorders.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Medically assisted detoxification is only the first stage of treatment.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Treatment doesn't need to be voluntary to be effective.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Drug use during treatment must be monitored continuously.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Treatment programs should test patients for HIV/AIDS, hepatitis B and C, tuberculosis, and other infectious diseases as well as teach them about steps they can take to reduce their risk of these illnesses</a:t>
            </a:r>
            <a:r>
              <a:rPr lang="en-US" dirty="0" smtClean="0"/>
              <a:t>.    (NIDA)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Methadone</a:t>
            </a:r>
          </a:p>
          <a:p>
            <a:r>
              <a:rPr lang="en-US" dirty="0" smtClean="0"/>
              <a:t>Buprenorphine, with Naloxone or without </a:t>
            </a:r>
          </a:p>
          <a:p>
            <a:pPr lvl="1"/>
            <a:r>
              <a:rPr lang="en-US" dirty="0" smtClean="0"/>
              <a:t>Suboxone, </a:t>
            </a:r>
            <a:r>
              <a:rPr lang="en-US" dirty="0" err="1" smtClean="0"/>
              <a:t>Zubsolv</a:t>
            </a:r>
            <a:endParaRPr lang="en-US" dirty="0" smtClean="0"/>
          </a:p>
          <a:p>
            <a:pPr lvl="1"/>
            <a:r>
              <a:rPr lang="en-US" dirty="0" err="1" smtClean="0"/>
              <a:t>Subutex</a:t>
            </a:r>
            <a:endParaRPr lang="en-US" dirty="0" smtClean="0"/>
          </a:p>
          <a:p>
            <a:r>
              <a:rPr lang="en-US" dirty="0" smtClean="0"/>
              <a:t>Naltrexone, oral and injectable</a:t>
            </a:r>
          </a:p>
          <a:p>
            <a:pPr lvl="1"/>
            <a:r>
              <a:rPr lang="en-US" dirty="0" smtClean="0"/>
              <a:t>Oral</a:t>
            </a:r>
          </a:p>
          <a:p>
            <a:pPr lvl="1"/>
            <a:r>
              <a:rPr lang="en-US" dirty="0" smtClean="0"/>
              <a:t>Injectable, Vivitrol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Mechanisms </a:t>
            </a:r>
            <a:r>
              <a:rPr lang="en-US" dirty="0"/>
              <a:t>of Action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Methadone- Full Agonist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Suboxone-Partial Agonist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Vivitro</a:t>
            </a:r>
            <a:r>
              <a:rPr lang="en-US" dirty="0"/>
              <a:t>l</a:t>
            </a:r>
            <a:r>
              <a:rPr lang="en-US" dirty="0" smtClean="0"/>
              <a:t>-Antagonist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 Receptor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0574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141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Role of MAT and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Stabilization</a:t>
            </a:r>
          </a:p>
          <a:p>
            <a:r>
              <a:rPr lang="en-US" dirty="0" smtClean="0"/>
              <a:t>Recognition of difference between dependent and addiction</a:t>
            </a:r>
          </a:p>
          <a:p>
            <a:r>
              <a:rPr lang="en-US" dirty="0" smtClean="0"/>
              <a:t>Each affect different parts of the brain</a:t>
            </a:r>
          </a:p>
          <a:p>
            <a:r>
              <a:rPr lang="en-US" dirty="0" smtClean="0"/>
              <a:t>Stress/Conflict and its affect on relapse</a:t>
            </a:r>
          </a:p>
          <a:p>
            <a:r>
              <a:rPr lang="en-US" dirty="0" smtClean="0"/>
              <a:t>Trauma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867400" cy="4038600"/>
          </a:xfrm>
        </p:spPr>
      </p:pic>
    </p:spTree>
    <p:extLst>
      <p:ext uri="{BB962C8B-B14F-4D97-AF65-F5344CB8AC3E}">
        <p14:creationId xmlns:p14="http://schemas.microsoft.com/office/powerpoint/2010/main" val="1782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Addiction or Dependent?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Dependent</a:t>
            </a:r>
            <a:r>
              <a:rPr lang="en-US" dirty="0" smtClean="0"/>
              <a:t>- the brain has adapted to the effects of a substance, requiring regular and consistent and increasing amounts of the substance to create the same effect.</a:t>
            </a:r>
          </a:p>
          <a:p>
            <a:r>
              <a:rPr lang="en-US" b="1" dirty="0" smtClean="0"/>
              <a:t>Addiction</a:t>
            </a:r>
            <a:r>
              <a:rPr lang="en-US" dirty="0" smtClean="0"/>
              <a:t>- dependency with maladaptive behavior to access the substance, taking more than prescribed, by alternative methods, and significant preoccupations to  find, acquire and use the substance through any means necessary.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Methadone</a:t>
            </a:r>
            <a:r>
              <a:rPr lang="en-US" dirty="0" smtClean="0"/>
              <a:t>: Dependency, Higher potential for some addictive behaviors, </a:t>
            </a:r>
            <a:r>
              <a:rPr lang="en-US" dirty="0"/>
              <a:t>s</a:t>
            </a:r>
            <a:r>
              <a:rPr lang="en-US" dirty="0" smtClean="0"/>
              <a:t>ome diversion, Highly lethal    </a:t>
            </a:r>
          </a:p>
          <a:p>
            <a:endParaRPr lang="en-US" dirty="0" smtClean="0"/>
          </a:p>
          <a:p>
            <a:r>
              <a:rPr lang="en-US" b="1" dirty="0" smtClean="0"/>
              <a:t>Suboxone</a:t>
            </a:r>
            <a:r>
              <a:rPr lang="en-US" dirty="0" smtClean="0"/>
              <a:t>: Dependency, more potential for diversion, potential for less addictive behavior, not lethal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Vivitrol</a:t>
            </a:r>
            <a:r>
              <a:rPr lang="en-US" dirty="0" smtClean="0"/>
              <a:t>: </a:t>
            </a:r>
            <a:r>
              <a:rPr lang="en-US" dirty="0"/>
              <a:t>N</a:t>
            </a:r>
            <a:r>
              <a:rPr lang="en-US" dirty="0" smtClean="0"/>
              <a:t>o Dependency, no potential for addictive behaviors from medication, no diversion, not lethal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25480" y="63252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9640" y="626184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9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PPT Template [Read-Only]" id="{66FBD0DD-6275-4347-9496-2006AFD8F363}" vid="{671F3914-9D65-49C7-BC52-AE0D1D79AA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 PPT</Template>
  <TotalTime>916</TotalTime>
  <Words>545</Words>
  <Application>Microsoft Office PowerPoint</Application>
  <PresentationFormat>On-screen Show (4:3)</PresentationFormat>
  <Paragraphs>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Medical Assisted Treatment</vt:lpstr>
      <vt:lpstr>Learning Objectives</vt:lpstr>
      <vt:lpstr>Three Medications</vt:lpstr>
      <vt:lpstr>  Mechanisms of Action </vt:lpstr>
      <vt:lpstr>MU Receptor Activation</vt:lpstr>
      <vt:lpstr>Role of MAT and Therapy</vt:lpstr>
      <vt:lpstr>Brain function</vt:lpstr>
      <vt:lpstr>Addiction or Dependent?</vt:lpstr>
      <vt:lpstr> MAT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Change</vt:lpstr>
      <vt:lpstr>Why not Vivitrol for all?</vt:lpstr>
      <vt:lpstr> Why not Methadone or  Suboxone for all?</vt:lpstr>
      <vt:lpstr>Who/How to decide  which MAT?</vt:lpstr>
      <vt:lpstr>Principles of  Effective Treatment </vt:lpstr>
    </vt:vector>
  </TitlesOfParts>
  <Company>DSHS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Assisted Treatment</dc:title>
  <dc:creator>King, Ahney M (DSHS/BHA/CD)</dc:creator>
  <cp:lastModifiedBy>Fuchs, Thomas J (DSHS/BHA/CD)</cp:lastModifiedBy>
  <cp:revision>40</cp:revision>
  <dcterms:created xsi:type="dcterms:W3CDTF">2016-09-22T21:15:35Z</dcterms:created>
  <dcterms:modified xsi:type="dcterms:W3CDTF">2017-05-10T14:47:10Z</dcterms:modified>
</cp:coreProperties>
</file>