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96" r:id="rId4"/>
    <p:sldId id="259" r:id="rId5"/>
    <p:sldId id="310" r:id="rId6"/>
    <p:sldId id="315" r:id="rId7"/>
    <p:sldId id="293" r:id="rId8"/>
    <p:sldId id="304" r:id="rId9"/>
    <p:sldId id="298" r:id="rId10"/>
    <p:sldId id="299" r:id="rId11"/>
    <p:sldId id="301" r:id="rId12"/>
    <p:sldId id="303" r:id="rId13"/>
    <p:sldId id="314" r:id="rId14"/>
    <p:sldId id="267" r:id="rId15"/>
    <p:sldId id="283" r:id="rId16"/>
    <p:sldId id="312" r:id="rId17"/>
    <p:sldId id="313" r:id="rId18"/>
    <p:sldId id="316" r:id="rId19"/>
    <p:sldId id="265" r:id="rId20"/>
    <p:sldId id="268" r:id="rId21"/>
    <p:sldId id="288" r:id="rId22"/>
    <p:sldId id="306" r:id="rId23"/>
    <p:sldId id="307" r:id="rId24"/>
    <p:sldId id="308" r:id="rId25"/>
    <p:sldId id="309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 Chwalibog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40"/>
    <a:srgbClr val="6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91D2E-1EFA-4047-BF84-904B05D1F348}" type="doc">
      <dgm:prSet loTypeId="urn:microsoft.com/office/officeart/2005/8/layout/bProcess4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1337511C-688E-441B-A241-B02B25265F59}">
      <dgm:prSet phldrT="[Text]"/>
      <dgm:spPr/>
      <dgm:t>
        <a:bodyPr/>
        <a:lstStyle/>
        <a:p>
          <a:r>
            <a:rPr lang="en-US" dirty="0" smtClean="0"/>
            <a:t>Prevention </a:t>
          </a:r>
          <a:endParaRPr lang="en-US" dirty="0"/>
        </a:p>
      </dgm:t>
    </dgm:pt>
    <dgm:pt modelId="{7EFB729F-6457-46E3-969F-4E72549EDD99}" type="parTrans" cxnId="{00D06EC8-5D09-4259-85DC-C17F729DC2B7}">
      <dgm:prSet/>
      <dgm:spPr/>
      <dgm:t>
        <a:bodyPr/>
        <a:lstStyle/>
        <a:p>
          <a:endParaRPr lang="en-US"/>
        </a:p>
      </dgm:t>
    </dgm:pt>
    <dgm:pt modelId="{030312B4-8B13-473A-A1C4-91340B6BC6AA}" type="sibTrans" cxnId="{00D06EC8-5D09-4259-85DC-C17F729DC2B7}">
      <dgm:prSet/>
      <dgm:spPr/>
      <dgm:t>
        <a:bodyPr/>
        <a:lstStyle/>
        <a:p>
          <a:endParaRPr lang="en-US"/>
        </a:p>
      </dgm:t>
    </dgm:pt>
    <dgm:pt modelId="{7EACBE12-E269-4A44-B13F-AC6F7714DA2B}">
      <dgm:prSet phldrT="[Text]"/>
      <dgm:spPr/>
      <dgm:t>
        <a:bodyPr/>
        <a:lstStyle/>
        <a:p>
          <a:r>
            <a:rPr lang="en-US" dirty="0" smtClean="0"/>
            <a:t>Family Reunification </a:t>
          </a:r>
          <a:endParaRPr lang="en-US" dirty="0"/>
        </a:p>
      </dgm:t>
    </dgm:pt>
    <dgm:pt modelId="{0E988F59-BC90-47A9-B3D9-6CF05AB5C88B}" type="parTrans" cxnId="{AF8C9D21-4497-4337-8173-BF6754E0A37A}">
      <dgm:prSet/>
      <dgm:spPr/>
      <dgm:t>
        <a:bodyPr/>
        <a:lstStyle/>
        <a:p>
          <a:endParaRPr lang="en-US"/>
        </a:p>
      </dgm:t>
    </dgm:pt>
    <dgm:pt modelId="{FD9E8785-EC52-42F5-834F-F6085D0E9E85}" type="sibTrans" cxnId="{AF8C9D21-4497-4337-8173-BF6754E0A37A}">
      <dgm:prSet/>
      <dgm:spPr/>
      <dgm:t>
        <a:bodyPr/>
        <a:lstStyle/>
        <a:p>
          <a:endParaRPr lang="en-US"/>
        </a:p>
      </dgm:t>
    </dgm:pt>
    <dgm:pt modelId="{318C7FBA-B182-48AC-8A23-9AD94AE18227}">
      <dgm:prSet phldrT="[Text]"/>
      <dgm:spPr/>
      <dgm:t>
        <a:bodyPr/>
        <a:lstStyle/>
        <a:p>
          <a:r>
            <a:rPr lang="en-US" dirty="0" smtClean="0"/>
            <a:t>Counseling/ Advocacy</a:t>
          </a:r>
          <a:endParaRPr lang="en-US" dirty="0"/>
        </a:p>
      </dgm:t>
    </dgm:pt>
    <dgm:pt modelId="{4CC52AE1-4D22-402E-8DC2-00B9C926CCB6}" type="parTrans" cxnId="{70AC3DDB-A792-4A13-B6E4-E175D6C807C7}">
      <dgm:prSet/>
      <dgm:spPr/>
      <dgm:t>
        <a:bodyPr/>
        <a:lstStyle/>
        <a:p>
          <a:endParaRPr lang="en-US"/>
        </a:p>
      </dgm:t>
    </dgm:pt>
    <dgm:pt modelId="{95943B93-7ED1-42F2-B4B6-6842CAEE26C3}" type="sibTrans" cxnId="{70AC3DDB-A792-4A13-B6E4-E175D6C807C7}">
      <dgm:prSet/>
      <dgm:spPr/>
      <dgm:t>
        <a:bodyPr/>
        <a:lstStyle/>
        <a:p>
          <a:endParaRPr lang="en-US"/>
        </a:p>
      </dgm:t>
    </dgm:pt>
    <dgm:pt modelId="{3884A72B-1DD2-467C-B243-391F4D060787}">
      <dgm:prSet phldrT="[Text]"/>
      <dgm:spPr/>
      <dgm:t>
        <a:bodyPr/>
        <a:lstStyle/>
        <a:p>
          <a:r>
            <a:rPr lang="en-US" dirty="0" smtClean="0"/>
            <a:t>Outreach </a:t>
          </a:r>
          <a:endParaRPr lang="en-US" dirty="0"/>
        </a:p>
      </dgm:t>
    </dgm:pt>
    <dgm:pt modelId="{51A64120-A4BC-4AF2-B541-7E1E248510E5}" type="parTrans" cxnId="{79CD2F12-E906-49C1-A9AE-69F8369D0949}">
      <dgm:prSet/>
      <dgm:spPr/>
      <dgm:t>
        <a:bodyPr/>
        <a:lstStyle/>
        <a:p>
          <a:endParaRPr lang="en-US"/>
        </a:p>
      </dgm:t>
    </dgm:pt>
    <dgm:pt modelId="{30E98837-41D9-4914-9371-4C59B181E652}" type="sibTrans" cxnId="{79CD2F12-E906-49C1-A9AE-69F8369D0949}">
      <dgm:prSet/>
      <dgm:spPr/>
      <dgm:t>
        <a:bodyPr/>
        <a:lstStyle/>
        <a:p>
          <a:endParaRPr lang="en-US"/>
        </a:p>
      </dgm:t>
    </dgm:pt>
    <dgm:pt modelId="{AD346F7F-B002-42A7-A26B-27DB864038F0}">
      <dgm:prSet phldrT="[Text]"/>
      <dgm:spPr/>
      <dgm:t>
        <a:bodyPr/>
        <a:lstStyle/>
        <a:p>
          <a:r>
            <a:rPr lang="en-US" dirty="0" smtClean="0"/>
            <a:t>Emergent needs </a:t>
          </a:r>
          <a:endParaRPr lang="en-US" dirty="0"/>
        </a:p>
      </dgm:t>
    </dgm:pt>
    <dgm:pt modelId="{C75BEECB-C161-4314-A5EC-1B5328D0D0F7}" type="parTrans" cxnId="{62FD7899-24C0-47E6-96D3-DDC19AEC6B98}">
      <dgm:prSet/>
      <dgm:spPr/>
      <dgm:t>
        <a:bodyPr/>
        <a:lstStyle/>
        <a:p>
          <a:endParaRPr lang="en-US"/>
        </a:p>
      </dgm:t>
    </dgm:pt>
    <dgm:pt modelId="{783CD521-E4C5-4376-BA00-21EA52AE04CA}" type="sibTrans" cxnId="{62FD7899-24C0-47E6-96D3-DDC19AEC6B98}">
      <dgm:prSet/>
      <dgm:spPr/>
      <dgm:t>
        <a:bodyPr/>
        <a:lstStyle/>
        <a:p>
          <a:endParaRPr lang="en-US"/>
        </a:p>
      </dgm:t>
    </dgm:pt>
    <dgm:pt modelId="{D2BAAC86-FA5E-4E6E-98A7-D258A2256EA8}">
      <dgm:prSet phldrT="[Text]"/>
      <dgm:spPr/>
      <dgm:t>
        <a:bodyPr/>
        <a:lstStyle/>
        <a:p>
          <a:r>
            <a:rPr lang="en-US" dirty="0" smtClean="0"/>
            <a:t>Drop In-Center</a:t>
          </a:r>
          <a:endParaRPr lang="en-US" dirty="0"/>
        </a:p>
      </dgm:t>
    </dgm:pt>
    <dgm:pt modelId="{7376D52C-FBC4-4014-9D7C-99173BBEB5E9}" type="parTrans" cxnId="{52335ACA-2B25-4D99-B7E5-0F6BB9216108}">
      <dgm:prSet/>
      <dgm:spPr/>
      <dgm:t>
        <a:bodyPr/>
        <a:lstStyle/>
        <a:p>
          <a:endParaRPr lang="en-US"/>
        </a:p>
      </dgm:t>
    </dgm:pt>
    <dgm:pt modelId="{E84FDCFD-4E6A-4D13-A56F-0BA839D75830}" type="sibTrans" cxnId="{52335ACA-2B25-4D99-B7E5-0F6BB9216108}">
      <dgm:prSet/>
      <dgm:spPr/>
      <dgm:t>
        <a:bodyPr/>
        <a:lstStyle/>
        <a:p>
          <a:endParaRPr lang="en-US"/>
        </a:p>
      </dgm:t>
    </dgm:pt>
    <dgm:pt modelId="{04A826A7-BCB2-46E1-B479-D2106029FE58}">
      <dgm:prSet phldrT="[Text]"/>
      <dgm:spPr/>
      <dgm:t>
        <a:bodyPr/>
        <a:lstStyle/>
        <a:p>
          <a:r>
            <a:rPr lang="en-US" dirty="0" smtClean="0"/>
            <a:t>Short term housing </a:t>
          </a:r>
          <a:endParaRPr lang="en-US" dirty="0"/>
        </a:p>
      </dgm:t>
    </dgm:pt>
    <dgm:pt modelId="{E5C49562-60D1-4AE9-BAC0-697F133B3C29}" type="parTrans" cxnId="{98B37AA2-858F-4E71-9B2E-D89DB6EAA19F}">
      <dgm:prSet/>
      <dgm:spPr/>
      <dgm:t>
        <a:bodyPr/>
        <a:lstStyle/>
        <a:p>
          <a:endParaRPr lang="en-US"/>
        </a:p>
      </dgm:t>
    </dgm:pt>
    <dgm:pt modelId="{2B16AF45-6ADC-44FE-8F8B-5207135F4DBF}" type="sibTrans" cxnId="{98B37AA2-858F-4E71-9B2E-D89DB6EAA19F}">
      <dgm:prSet/>
      <dgm:spPr/>
      <dgm:t>
        <a:bodyPr/>
        <a:lstStyle/>
        <a:p>
          <a:endParaRPr lang="en-US"/>
        </a:p>
      </dgm:t>
    </dgm:pt>
    <dgm:pt modelId="{CDD202A0-E963-400C-BE01-BF56C7060807}">
      <dgm:prSet phldrT="[Text]"/>
      <dgm:spPr/>
      <dgm:t>
        <a:bodyPr/>
        <a:lstStyle/>
        <a:p>
          <a:r>
            <a:rPr lang="en-US" dirty="0" smtClean="0"/>
            <a:t>Independent living skills </a:t>
          </a:r>
          <a:endParaRPr lang="en-US" dirty="0"/>
        </a:p>
      </dgm:t>
    </dgm:pt>
    <dgm:pt modelId="{1E97AD3A-97EA-427A-AC7D-6AD0E66633CD}" type="parTrans" cxnId="{3589BD8C-9BE6-4AC7-9E22-0A7CB04A827C}">
      <dgm:prSet/>
      <dgm:spPr/>
      <dgm:t>
        <a:bodyPr/>
        <a:lstStyle/>
        <a:p>
          <a:endParaRPr lang="en-US"/>
        </a:p>
      </dgm:t>
    </dgm:pt>
    <dgm:pt modelId="{CAB10498-6997-42F7-91DA-AF4B0E2A3962}" type="sibTrans" cxnId="{3589BD8C-9BE6-4AC7-9E22-0A7CB04A827C}">
      <dgm:prSet/>
      <dgm:spPr/>
      <dgm:t>
        <a:bodyPr/>
        <a:lstStyle/>
        <a:p>
          <a:endParaRPr lang="en-US"/>
        </a:p>
      </dgm:t>
    </dgm:pt>
    <dgm:pt modelId="{897AC296-E737-4B01-9688-F05BFFD7AE7D}">
      <dgm:prSet phldrT="[Text]"/>
      <dgm:spPr/>
      <dgm:t>
        <a:bodyPr/>
        <a:lstStyle/>
        <a:p>
          <a:r>
            <a:rPr lang="en-US" dirty="0" smtClean="0"/>
            <a:t>Community Transitions</a:t>
          </a:r>
          <a:endParaRPr lang="en-US" dirty="0"/>
        </a:p>
      </dgm:t>
    </dgm:pt>
    <dgm:pt modelId="{3DED7415-20C2-452A-A5A4-F42DA502131C}" type="parTrans" cxnId="{7321C81F-859B-4FFB-A04A-5C1762223008}">
      <dgm:prSet/>
      <dgm:spPr/>
      <dgm:t>
        <a:bodyPr/>
        <a:lstStyle/>
        <a:p>
          <a:endParaRPr lang="en-US"/>
        </a:p>
      </dgm:t>
    </dgm:pt>
    <dgm:pt modelId="{72EC1F46-3C0B-47E3-9F8C-9332D5D1A4F4}" type="sibTrans" cxnId="{7321C81F-859B-4FFB-A04A-5C1762223008}">
      <dgm:prSet/>
      <dgm:spPr/>
      <dgm:t>
        <a:bodyPr/>
        <a:lstStyle/>
        <a:p>
          <a:endParaRPr lang="en-US"/>
        </a:p>
      </dgm:t>
    </dgm:pt>
    <dgm:pt modelId="{67731574-3716-4C98-8A54-920DD01A6238}">
      <dgm:prSet/>
      <dgm:spPr/>
      <dgm:t>
        <a:bodyPr/>
        <a:lstStyle/>
        <a:p>
          <a:r>
            <a:rPr lang="en-US" dirty="0" smtClean="0"/>
            <a:t>Long term Housing </a:t>
          </a:r>
          <a:endParaRPr lang="en-US" dirty="0"/>
        </a:p>
      </dgm:t>
    </dgm:pt>
    <dgm:pt modelId="{B4B55E73-9CCC-467E-AB93-BAF445025958}" type="parTrans" cxnId="{903DE692-CA81-4C77-B065-D82673BA2307}">
      <dgm:prSet/>
      <dgm:spPr/>
      <dgm:t>
        <a:bodyPr/>
        <a:lstStyle/>
        <a:p>
          <a:endParaRPr lang="en-US"/>
        </a:p>
      </dgm:t>
    </dgm:pt>
    <dgm:pt modelId="{572EEC6E-23F7-4552-86B8-12251E31079A}" type="sibTrans" cxnId="{903DE692-CA81-4C77-B065-D82673BA2307}">
      <dgm:prSet/>
      <dgm:spPr/>
      <dgm:t>
        <a:bodyPr/>
        <a:lstStyle/>
        <a:p>
          <a:endParaRPr lang="en-US"/>
        </a:p>
      </dgm:t>
    </dgm:pt>
    <dgm:pt modelId="{5B54ED19-4378-497E-9DC4-F6FE84DCF3F7}">
      <dgm:prSet/>
      <dgm:spPr/>
      <dgm:t>
        <a:bodyPr/>
        <a:lstStyle/>
        <a:p>
          <a:r>
            <a:rPr lang="en-US" dirty="0" smtClean="0"/>
            <a:t>Permanent Housing</a:t>
          </a:r>
          <a:endParaRPr lang="en-US" dirty="0"/>
        </a:p>
      </dgm:t>
    </dgm:pt>
    <dgm:pt modelId="{39696F11-B799-4C4B-82FC-1DCC50C92461}" type="parTrans" cxnId="{76BBC962-72E6-4582-A508-4A6DB236CF93}">
      <dgm:prSet/>
      <dgm:spPr/>
      <dgm:t>
        <a:bodyPr/>
        <a:lstStyle/>
        <a:p>
          <a:endParaRPr lang="en-US"/>
        </a:p>
      </dgm:t>
    </dgm:pt>
    <dgm:pt modelId="{2AC7FF9A-4798-46EC-8CE6-1B62CE2AF027}" type="sibTrans" cxnId="{76BBC962-72E6-4582-A508-4A6DB236CF93}">
      <dgm:prSet/>
      <dgm:spPr/>
      <dgm:t>
        <a:bodyPr/>
        <a:lstStyle/>
        <a:p>
          <a:endParaRPr lang="en-US"/>
        </a:p>
      </dgm:t>
    </dgm:pt>
    <dgm:pt modelId="{FA9C04B2-612D-463D-B67D-FE9987131BB0}">
      <dgm:prSet/>
      <dgm:spPr/>
      <dgm:t>
        <a:bodyPr/>
        <a:lstStyle/>
        <a:p>
          <a:r>
            <a:rPr lang="en-US" dirty="0" smtClean="0"/>
            <a:t>Outreach Aftercare Case Management </a:t>
          </a:r>
          <a:endParaRPr lang="en-US" dirty="0"/>
        </a:p>
      </dgm:t>
    </dgm:pt>
    <dgm:pt modelId="{67A1665B-CF9C-4FDC-A0CB-E25818091732}" type="parTrans" cxnId="{466FAF6C-661E-4B07-9DA1-6457706442DC}">
      <dgm:prSet/>
      <dgm:spPr/>
      <dgm:t>
        <a:bodyPr/>
        <a:lstStyle/>
        <a:p>
          <a:endParaRPr lang="en-US"/>
        </a:p>
      </dgm:t>
    </dgm:pt>
    <dgm:pt modelId="{9131D66D-25A8-4053-8FB2-124D4605E1DA}" type="sibTrans" cxnId="{466FAF6C-661E-4B07-9DA1-6457706442DC}">
      <dgm:prSet/>
      <dgm:spPr/>
      <dgm:t>
        <a:bodyPr/>
        <a:lstStyle/>
        <a:p>
          <a:endParaRPr lang="en-US"/>
        </a:p>
      </dgm:t>
    </dgm:pt>
    <dgm:pt modelId="{DC3A8FDC-85C7-49CC-9B2B-9CC9FC801F88}" type="pres">
      <dgm:prSet presAssocID="{A5791D2E-1EFA-4047-BF84-904B05D1F34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8B59DBC-C5AA-49D4-B793-20B5E59B5ACB}" type="pres">
      <dgm:prSet presAssocID="{1337511C-688E-441B-A241-B02B25265F59}" presName="compNode" presStyleCnt="0"/>
      <dgm:spPr/>
    </dgm:pt>
    <dgm:pt modelId="{D6695E19-E6A6-4BA9-AD22-F0673CD8BE39}" type="pres">
      <dgm:prSet presAssocID="{1337511C-688E-441B-A241-B02B25265F59}" presName="dummyConnPt" presStyleCnt="0"/>
      <dgm:spPr/>
    </dgm:pt>
    <dgm:pt modelId="{818F4372-ADF6-4575-BC20-E84A09F89FCB}" type="pres">
      <dgm:prSet presAssocID="{1337511C-688E-441B-A241-B02B25265F5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34D7B-E7FC-4872-B70D-86A9FE790661}" type="pres">
      <dgm:prSet presAssocID="{030312B4-8B13-473A-A1C4-91340B6BC6AA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2DDB0337-85F5-43B0-9A00-375DB7CC2DF0}" type="pres">
      <dgm:prSet presAssocID="{7EACBE12-E269-4A44-B13F-AC6F7714DA2B}" presName="compNode" presStyleCnt="0"/>
      <dgm:spPr/>
    </dgm:pt>
    <dgm:pt modelId="{5323022A-1982-42CB-B803-EEF1832895D8}" type="pres">
      <dgm:prSet presAssocID="{7EACBE12-E269-4A44-B13F-AC6F7714DA2B}" presName="dummyConnPt" presStyleCnt="0"/>
      <dgm:spPr/>
    </dgm:pt>
    <dgm:pt modelId="{94C4BEEF-BDF3-45BB-9C93-6434BCF8282E}" type="pres">
      <dgm:prSet presAssocID="{7EACBE12-E269-4A44-B13F-AC6F7714DA2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B2ED4-A38A-4B3C-B72A-86A62E3A926E}" type="pres">
      <dgm:prSet presAssocID="{FD9E8785-EC52-42F5-834F-F6085D0E9E85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3471D945-151B-4279-95D5-B832B4DCEB41}" type="pres">
      <dgm:prSet presAssocID="{318C7FBA-B182-48AC-8A23-9AD94AE18227}" presName="compNode" presStyleCnt="0"/>
      <dgm:spPr/>
    </dgm:pt>
    <dgm:pt modelId="{5E76CAE6-C877-47B3-B9A2-E6D24D21889C}" type="pres">
      <dgm:prSet presAssocID="{318C7FBA-B182-48AC-8A23-9AD94AE18227}" presName="dummyConnPt" presStyleCnt="0"/>
      <dgm:spPr/>
    </dgm:pt>
    <dgm:pt modelId="{9394F908-91AF-49C0-B51D-FD30E58740A3}" type="pres">
      <dgm:prSet presAssocID="{318C7FBA-B182-48AC-8A23-9AD94AE1822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041C3-5D65-4044-94C9-BD0E416E5345}" type="pres">
      <dgm:prSet presAssocID="{95943B93-7ED1-42F2-B4B6-6842CAEE26C3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095BDA32-39EB-4693-BFE3-E0415E739008}" type="pres">
      <dgm:prSet presAssocID="{3884A72B-1DD2-467C-B243-391F4D060787}" presName="compNode" presStyleCnt="0"/>
      <dgm:spPr/>
    </dgm:pt>
    <dgm:pt modelId="{01741116-6107-4E94-8D97-E040640D33C3}" type="pres">
      <dgm:prSet presAssocID="{3884A72B-1DD2-467C-B243-391F4D060787}" presName="dummyConnPt" presStyleCnt="0"/>
      <dgm:spPr/>
    </dgm:pt>
    <dgm:pt modelId="{C75BDB83-6FE6-434D-AD7A-67EF062FC642}" type="pres">
      <dgm:prSet presAssocID="{3884A72B-1DD2-467C-B243-391F4D060787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88BA5-93E2-4A0E-AF60-0001C8E9BE1F}" type="pres">
      <dgm:prSet presAssocID="{30E98837-41D9-4914-9371-4C59B181E652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C66C135C-FBAE-4633-9E14-6B745CDABE8C}" type="pres">
      <dgm:prSet presAssocID="{AD346F7F-B002-42A7-A26B-27DB864038F0}" presName="compNode" presStyleCnt="0"/>
      <dgm:spPr/>
    </dgm:pt>
    <dgm:pt modelId="{718A4B09-1F76-4FCB-AA07-7B6549F9E3E1}" type="pres">
      <dgm:prSet presAssocID="{AD346F7F-B002-42A7-A26B-27DB864038F0}" presName="dummyConnPt" presStyleCnt="0"/>
      <dgm:spPr/>
    </dgm:pt>
    <dgm:pt modelId="{8726F8CC-098B-417D-B5C8-8EC6C24BCDDD}" type="pres">
      <dgm:prSet presAssocID="{AD346F7F-B002-42A7-A26B-27DB864038F0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367AF-263D-472C-A0B2-591630126BFF}" type="pres">
      <dgm:prSet presAssocID="{783CD521-E4C5-4376-BA00-21EA52AE04CA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0F60C004-BF62-4655-AACB-43AE5BD21465}" type="pres">
      <dgm:prSet presAssocID="{D2BAAC86-FA5E-4E6E-98A7-D258A2256EA8}" presName="compNode" presStyleCnt="0"/>
      <dgm:spPr/>
    </dgm:pt>
    <dgm:pt modelId="{4F8D8193-85C0-491A-BD88-B8A89EE9F580}" type="pres">
      <dgm:prSet presAssocID="{D2BAAC86-FA5E-4E6E-98A7-D258A2256EA8}" presName="dummyConnPt" presStyleCnt="0"/>
      <dgm:spPr/>
    </dgm:pt>
    <dgm:pt modelId="{9E7321F4-8190-4517-A515-055B782E563B}" type="pres">
      <dgm:prSet presAssocID="{D2BAAC86-FA5E-4E6E-98A7-D258A2256EA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1E00F-1EF2-47DD-886A-F54B2901473B}" type="pres">
      <dgm:prSet presAssocID="{E84FDCFD-4E6A-4D13-A56F-0BA839D75830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CBD4EB1C-CD63-4E08-98BE-AFBE2F121AD1}" type="pres">
      <dgm:prSet presAssocID="{04A826A7-BCB2-46E1-B479-D2106029FE58}" presName="compNode" presStyleCnt="0"/>
      <dgm:spPr/>
    </dgm:pt>
    <dgm:pt modelId="{626DFE67-8190-4EFC-8D91-C788F9B0897F}" type="pres">
      <dgm:prSet presAssocID="{04A826A7-BCB2-46E1-B479-D2106029FE58}" presName="dummyConnPt" presStyleCnt="0"/>
      <dgm:spPr/>
    </dgm:pt>
    <dgm:pt modelId="{16B7764D-5538-4842-9425-0CAB0DF533E6}" type="pres">
      <dgm:prSet presAssocID="{04A826A7-BCB2-46E1-B479-D2106029FE5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AD23F-40FA-45CA-BF56-E302C83CC822}" type="pres">
      <dgm:prSet presAssocID="{2B16AF45-6ADC-44FE-8F8B-5207135F4DBF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E6435613-5B0E-4903-98B6-EFA15AE1F9BF}" type="pres">
      <dgm:prSet presAssocID="{CDD202A0-E963-400C-BE01-BF56C7060807}" presName="compNode" presStyleCnt="0"/>
      <dgm:spPr/>
    </dgm:pt>
    <dgm:pt modelId="{306F60AA-26AC-478E-BCA0-E8908F1C420D}" type="pres">
      <dgm:prSet presAssocID="{CDD202A0-E963-400C-BE01-BF56C7060807}" presName="dummyConnPt" presStyleCnt="0"/>
      <dgm:spPr/>
    </dgm:pt>
    <dgm:pt modelId="{1A6810DA-2680-4615-9A01-E5FC8E2A5104}" type="pres">
      <dgm:prSet presAssocID="{CDD202A0-E963-400C-BE01-BF56C7060807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51D89-1EC0-4515-BBD5-3AB1926F6B88}" type="pres">
      <dgm:prSet presAssocID="{CAB10498-6997-42F7-91DA-AF4B0E2A3962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27C786B3-E72B-4E30-BF83-832C0E408EC4}" type="pres">
      <dgm:prSet presAssocID="{67731574-3716-4C98-8A54-920DD01A6238}" presName="compNode" presStyleCnt="0"/>
      <dgm:spPr/>
    </dgm:pt>
    <dgm:pt modelId="{A1ABF924-38BD-4636-A20D-900AF16C3219}" type="pres">
      <dgm:prSet presAssocID="{67731574-3716-4C98-8A54-920DD01A6238}" presName="dummyConnPt" presStyleCnt="0"/>
      <dgm:spPr/>
    </dgm:pt>
    <dgm:pt modelId="{98778EF4-09CF-49C3-96B2-A34EBE48FFF3}" type="pres">
      <dgm:prSet presAssocID="{67731574-3716-4C98-8A54-920DD01A6238}" presName="node" presStyleLbl="node1" presStyleIdx="8" presStyleCnt="12" custLinFactNeighborX="66645" custLinFactNeighborY="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4D765-7C6C-4660-9DA8-E61601BEFF9A}" type="pres">
      <dgm:prSet presAssocID="{572EEC6E-23F7-4552-86B8-12251E31079A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7F612ABF-0B25-4034-9378-79C07EB2C1C9}" type="pres">
      <dgm:prSet presAssocID="{897AC296-E737-4B01-9688-F05BFFD7AE7D}" presName="compNode" presStyleCnt="0"/>
      <dgm:spPr/>
    </dgm:pt>
    <dgm:pt modelId="{5D5C9431-A638-40B2-B19C-198F96B28F8E}" type="pres">
      <dgm:prSet presAssocID="{897AC296-E737-4B01-9688-F05BFFD7AE7D}" presName="dummyConnPt" presStyleCnt="0"/>
      <dgm:spPr/>
    </dgm:pt>
    <dgm:pt modelId="{77A9049B-3171-476E-8A09-89E747C09660}" type="pres">
      <dgm:prSet presAssocID="{897AC296-E737-4B01-9688-F05BFFD7AE7D}" presName="node" presStyleLbl="node1" presStyleIdx="9" presStyleCnt="12" custLinFactNeighborX="72080" custLinFactNeighborY="-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D5978-2F06-43C9-8B9C-C06978DA9906}" type="pres">
      <dgm:prSet presAssocID="{72EC1F46-3C0B-47E3-9F8C-9332D5D1A4F4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B98C25BF-18D4-4CB3-B0D0-4141526B5A05}" type="pres">
      <dgm:prSet presAssocID="{5B54ED19-4378-497E-9DC4-F6FE84DCF3F7}" presName="compNode" presStyleCnt="0"/>
      <dgm:spPr/>
    </dgm:pt>
    <dgm:pt modelId="{329C1AB9-0B3E-42ED-A8E7-AE2B06436F49}" type="pres">
      <dgm:prSet presAssocID="{5B54ED19-4378-497E-9DC4-F6FE84DCF3F7}" presName="dummyConnPt" presStyleCnt="0"/>
      <dgm:spPr/>
    </dgm:pt>
    <dgm:pt modelId="{91235F24-0B21-404D-9D09-549D39CE63A2}" type="pres">
      <dgm:prSet presAssocID="{5B54ED19-4378-497E-9DC4-F6FE84DCF3F7}" presName="node" presStyleLbl="node1" presStyleIdx="10" presStyleCnt="12" custLinFactNeighborX="72482" custLinFactNeighborY="-6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B8A9E-25CA-4A46-A630-F5666B75FA1E}" type="pres">
      <dgm:prSet presAssocID="{2AC7FF9A-4798-46EC-8CE6-1B62CE2AF027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6C07D66B-5A00-4B60-A674-DBCFE413011C}" type="pres">
      <dgm:prSet presAssocID="{FA9C04B2-612D-463D-B67D-FE9987131BB0}" presName="compNode" presStyleCnt="0"/>
      <dgm:spPr/>
    </dgm:pt>
    <dgm:pt modelId="{DBAC8F84-8FBD-4C1B-B495-EE997CD970AE}" type="pres">
      <dgm:prSet presAssocID="{FA9C04B2-612D-463D-B67D-FE9987131BB0}" presName="dummyConnPt" presStyleCnt="0"/>
      <dgm:spPr/>
    </dgm:pt>
    <dgm:pt modelId="{39808E19-780C-48C0-B15D-FE9E260834A0}" type="pres">
      <dgm:prSet presAssocID="{FA9C04B2-612D-463D-B67D-FE9987131BB0}" presName="node" presStyleLbl="node1" presStyleIdx="11" presStyleCnt="12" custLinFactNeighborX="63118" custLinFactNeighborY="-9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CD2F12-E906-49C1-A9AE-69F8369D0949}" srcId="{A5791D2E-1EFA-4047-BF84-904B05D1F348}" destId="{3884A72B-1DD2-467C-B243-391F4D060787}" srcOrd="3" destOrd="0" parTransId="{51A64120-A4BC-4AF2-B541-7E1E248510E5}" sibTransId="{30E98837-41D9-4914-9371-4C59B181E652}"/>
    <dgm:cxn modelId="{726B246E-0583-40AF-9606-E0CDC02FAC0A}" type="presOf" srcId="{CDD202A0-E963-400C-BE01-BF56C7060807}" destId="{1A6810DA-2680-4615-9A01-E5FC8E2A5104}" srcOrd="0" destOrd="0" presId="urn:microsoft.com/office/officeart/2005/8/layout/bProcess4"/>
    <dgm:cxn modelId="{3E055E17-32AF-47AE-82FF-8336E7E51118}" type="presOf" srcId="{D2BAAC86-FA5E-4E6E-98A7-D258A2256EA8}" destId="{9E7321F4-8190-4517-A515-055B782E563B}" srcOrd="0" destOrd="0" presId="urn:microsoft.com/office/officeart/2005/8/layout/bProcess4"/>
    <dgm:cxn modelId="{2C4E7725-040F-465A-82C4-137DF2AA9A29}" type="presOf" srcId="{95943B93-7ED1-42F2-B4B6-6842CAEE26C3}" destId="{360041C3-5D65-4044-94C9-BD0E416E5345}" srcOrd="0" destOrd="0" presId="urn:microsoft.com/office/officeart/2005/8/layout/bProcess4"/>
    <dgm:cxn modelId="{626FB415-871A-4D73-9579-4623289F55F6}" type="presOf" srcId="{FD9E8785-EC52-42F5-834F-F6085D0E9E85}" destId="{88FB2ED4-A38A-4B3C-B72A-86A62E3A926E}" srcOrd="0" destOrd="0" presId="urn:microsoft.com/office/officeart/2005/8/layout/bProcess4"/>
    <dgm:cxn modelId="{7321C81F-859B-4FFB-A04A-5C1762223008}" srcId="{A5791D2E-1EFA-4047-BF84-904B05D1F348}" destId="{897AC296-E737-4B01-9688-F05BFFD7AE7D}" srcOrd="9" destOrd="0" parTransId="{3DED7415-20C2-452A-A5A4-F42DA502131C}" sibTransId="{72EC1F46-3C0B-47E3-9F8C-9332D5D1A4F4}"/>
    <dgm:cxn modelId="{00D06EC8-5D09-4259-85DC-C17F729DC2B7}" srcId="{A5791D2E-1EFA-4047-BF84-904B05D1F348}" destId="{1337511C-688E-441B-A241-B02B25265F59}" srcOrd="0" destOrd="0" parTransId="{7EFB729F-6457-46E3-969F-4E72549EDD99}" sibTransId="{030312B4-8B13-473A-A1C4-91340B6BC6AA}"/>
    <dgm:cxn modelId="{9D6480C1-DC77-4379-8E5B-C2C3C9C34D23}" type="presOf" srcId="{572EEC6E-23F7-4552-86B8-12251E31079A}" destId="{6AA4D765-7C6C-4660-9DA8-E61601BEFF9A}" srcOrd="0" destOrd="0" presId="urn:microsoft.com/office/officeart/2005/8/layout/bProcess4"/>
    <dgm:cxn modelId="{76BBC962-72E6-4582-A508-4A6DB236CF93}" srcId="{A5791D2E-1EFA-4047-BF84-904B05D1F348}" destId="{5B54ED19-4378-497E-9DC4-F6FE84DCF3F7}" srcOrd="10" destOrd="0" parTransId="{39696F11-B799-4C4B-82FC-1DCC50C92461}" sibTransId="{2AC7FF9A-4798-46EC-8CE6-1B62CE2AF027}"/>
    <dgm:cxn modelId="{D75DA203-3FD8-4189-B5F2-7ACB3647C191}" type="presOf" srcId="{AD346F7F-B002-42A7-A26B-27DB864038F0}" destId="{8726F8CC-098B-417D-B5C8-8EC6C24BCDDD}" srcOrd="0" destOrd="0" presId="urn:microsoft.com/office/officeart/2005/8/layout/bProcess4"/>
    <dgm:cxn modelId="{1A37B1FB-E20D-445B-9C48-05CF4C5EECB3}" type="presOf" srcId="{1337511C-688E-441B-A241-B02B25265F59}" destId="{818F4372-ADF6-4575-BC20-E84A09F89FCB}" srcOrd="0" destOrd="0" presId="urn:microsoft.com/office/officeart/2005/8/layout/bProcess4"/>
    <dgm:cxn modelId="{3BD26C3E-2654-420C-A4A0-064945493E9E}" type="presOf" srcId="{67731574-3716-4C98-8A54-920DD01A6238}" destId="{98778EF4-09CF-49C3-96B2-A34EBE48FFF3}" srcOrd="0" destOrd="0" presId="urn:microsoft.com/office/officeart/2005/8/layout/bProcess4"/>
    <dgm:cxn modelId="{9319AD58-E7BE-4FDD-BF54-AEB690296EFD}" type="presOf" srcId="{7EACBE12-E269-4A44-B13F-AC6F7714DA2B}" destId="{94C4BEEF-BDF3-45BB-9C93-6434BCF8282E}" srcOrd="0" destOrd="0" presId="urn:microsoft.com/office/officeart/2005/8/layout/bProcess4"/>
    <dgm:cxn modelId="{466FAF6C-661E-4B07-9DA1-6457706442DC}" srcId="{A5791D2E-1EFA-4047-BF84-904B05D1F348}" destId="{FA9C04B2-612D-463D-B67D-FE9987131BB0}" srcOrd="11" destOrd="0" parTransId="{67A1665B-CF9C-4FDC-A0CB-E25818091732}" sibTransId="{9131D66D-25A8-4053-8FB2-124D4605E1DA}"/>
    <dgm:cxn modelId="{EB500C18-4F9C-401A-923A-D5655D61C904}" type="presOf" srcId="{72EC1F46-3C0B-47E3-9F8C-9332D5D1A4F4}" destId="{261D5978-2F06-43C9-8B9C-C06978DA9906}" srcOrd="0" destOrd="0" presId="urn:microsoft.com/office/officeart/2005/8/layout/bProcess4"/>
    <dgm:cxn modelId="{87FBA86E-E9F1-4B40-881A-CAF701569DBD}" type="presOf" srcId="{30E98837-41D9-4914-9371-4C59B181E652}" destId="{90488BA5-93E2-4A0E-AF60-0001C8E9BE1F}" srcOrd="0" destOrd="0" presId="urn:microsoft.com/office/officeart/2005/8/layout/bProcess4"/>
    <dgm:cxn modelId="{6B38C424-54D6-4307-9B96-1F346682D857}" type="presOf" srcId="{FA9C04B2-612D-463D-B67D-FE9987131BB0}" destId="{39808E19-780C-48C0-B15D-FE9E260834A0}" srcOrd="0" destOrd="0" presId="urn:microsoft.com/office/officeart/2005/8/layout/bProcess4"/>
    <dgm:cxn modelId="{903DE692-CA81-4C77-B065-D82673BA2307}" srcId="{A5791D2E-1EFA-4047-BF84-904B05D1F348}" destId="{67731574-3716-4C98-8A54-920DD01A6238}" srcOrd="8" destOrd="0" parTransId="{B4B55E73-9CCC-467E-AB93-BAF445025958}" sibTransId="{572EEC6E-23F7-4552-86B8-12251E31079A}"/>
    <dgm:cxn modelId="{6206912E-02F0-45DF-A2D2-16D875C0FAB6}" type="presOf" srcId="{783CD521-E4C5-4376-BA00-21EA52AE04CA}" destId="{F80367AF-263D-472C-A0B2-591630126BFF}" srcOrd="0" destOrd="0" presId="urn:microsoft.com/office/officeart/2005/8/layout/bProcess4"/>
    <dgm:cxn modelId="{558C249A-5ADC-402E-8BD4-063929AC3203}" type="presOf" srcId="{04A826A7-BCB2-46E1-B479-D2106029FE58}" destId="{16B7764D-5538-4842-9425-0CAB0DF533E6}" srcOrd="0" destOrd="0" presId="urn:microsoft.com/office/officeart/2005/8/layout/bProcess4"/>
    <dgm:cxn modelId="{16009F77-FB0D-40C4-B159-22ADEC883407}" type="presOf" srcId="{030312B4-8B13-473A-A1C4-91340B6BC6AA}" destId="{0EE34D7B-E7FC-4872-B70D-86A9FE790661}" srcOrd="0" destOrd="0" presId="urn:microsoft.com/office/officeart/2005/8/layout/bProcess4"/>
    <dgm:cxn modelId="{70AC3DDB-A792-4A13-B6E4-E175D6C807C7}" srcId="{A5791D2E-1EFA-4047-BF84-904B05D1F348}" destId="{318C7FBA-B182-48AC-8A23-9AD94AE18227}" srcOrd="2" destOrd="0" parTransId="{4CC52AE1-4D22-402E-8DC2-00B9C926CCB6}" sibTransId="{95943B93-7ED1-42F2-B4B6-6842CAEE26C3}"/>
    <dgm:cxn modelId="{8CD2DF9E-0619-46B8-B582-06C1F5961AC3}" type="presOf" srcId="{2B16AF45-6ADC-44FE-8F8B-5207135F4DBF}" destId="{FD9AD23F-40FA-45CA-BF56-E302C83CC822}" srcOrd="0" destOrd="0" presId="urn:microsoft.com/office/officeart/2005/8/layout/bProcess4"/>
    <dgm:cxn modelId="{8C262AE3-42D2-4552-867F-A7C74F1E9C3C}" type="presOf" srcId="{CAB10498-6997-42F7-91DA-AF4B0E2A3962}" destId="{ED551D89-1EC0-4515-BBD5-3AB1926F6B88}" srcOrd="0" destOrd="0" presId="urn:microsoft.com/office/officeart/2005/8/layout/bProcess4"/>
    <dgm:cxn modelId="{52335ACA-2B25-4D99-B7E5-0F6BB9216108}" srcId="{A5791D2E-1EFA-4047-BF84-904B05D1F348}" destId="{D2BAAC86-FA5E-4E6E-98A7-D258A2256EA8}" srcOrd="5" destOrd="0" parTransId="{7376D52C-FBC4-4014-9D7C-99173BBEB5E9}" sibTransId="{E84FDCFD-4E6A-4D13-A56F-0BA839D75830}"/>
    <dgm:cxn modelId="{A213DD10-F83E-4BEA-9C88-FE3B1360FE93}" type="presOf" srcId="{E84FDCFD-4E6A-4D13-A56F-0BA839D75830}" destId="{0BE1E00F-1EF2-47DD-886A-F54B2901473B}" srcOrd="0" destOrd="0" presId="urn:microsoft.com/office/officeart/2005/8/layout/bProcess4"/>
    <dgm:cxn modelId="{FFB6C2F8-4154-4646-94EE-79DA7381619A}" type="presOf" srcId="{2AC7FF9A-4798-46EC-8CE6-1B62CE2AF027}" destId="{1FFB8A9E-25CA-4A46-A630-F5666B75FA1E}" srcOrd="0" destOrd="0" presId="urn:microsoft.com/office/officeart/2005/8/layout/bProcess4"/>
    <dgm:cxn modelId="{62FD7899-24C0-47E6-96D3-DDC19AEC6B98}" srcId="{A5791D2E-1EFA-4047-BF84-904B05D1F348}" destId="{AD346F7F-B002-42A7-A26B-27DB864038F0}" srcOrd="4" destOrd="0" parTransId="{C75BEECB-C161-4314-A5EC-1B5328D0D0F7}" sibTransId="{783CD521-E4C5-4376-BA00-21EA52AE04CA}"/>
    <dgm:cxn modelId="{489D9596-E3FF-48B8-B05D-86A4841638D7}" type="presOf" srcId="{318C7FBA-B182-48AC-8A23-9AD94AE18227}" destId="{9394F908-91AF-49C0-B51D-FD30E58740A3}" srcOrd="0" destOrd="0" presId="urn:microsoft.com/office/officeart/2005/8/layout/bProcess4"/>
    <dgm:cxn modelId="{3589BD8C-9BE6-4AC7-9E22-0A7CB04A827C}" srcId="{A5791D2E-1EFA-4047-BF84-904B05D1F348}" destId="{CDD202A0-E963-400C-BE01-BF56C7060807}" srcOrd="7" destOrd="0" parTransId="{1E97AD3A-97EA-427A-AC7D-6AD0E66633CD}" sibTransId="{CAB10498-6997-42F7-91DA-AF4B0E2A3962}"/>
    <dgm:cxn modelId="{98B37AA2-858F-4E71-9B2E-D89DB6EAA19F}" srcId="{A5791D2E-1EFA-4047-BF84-904B05D1F348}" destId="{04A826A7-BCB2-46E1-B479-D2106029FE58}" srcOrd="6" destOrd="0" parTransId="{E5C49562-60D1-4AE9-BAC0-697F133B3C29}" sibTransId="{2B16AF45-6ADC-44FE-8F8B-5207135F4DBF}"/>
    <dgm:cxn modelId="{2C2123DA-0328-4EB7-868F-02FC78063D50}" type="presOf" srcId="{A5791D2E-1EFA-4047-BF84-904B05D1F348}" destId="{DC3A8FDC-85C7-49CC-9B2B-9CC9FC801F88}" srcOrd="0" destOrd="0" presId="urn:microsoft.com/office/officeart/2005/8/layout/bProcess4"/>
    <dgm:cxn modelId="{08BB791B-205C-4203-99AB-477DE8295FF2}" type="presOf" srcId="{897AC296-E737-4B01-9688-F05BFFD7AE7D}" destId="{77A9049B-3171-476E-8A09-89E747C09660}" srcOrd="0" destOrd="0" presId="urn:microsoft.com/office/officeart/2005/8/layout/bProcess4"/>
    <dgm:cxn modelId="{AF8C9D21-4497-4337-8173-BF6754E0A37A}" srcId="{A5791D2E-1EFA-4047-BF84-904B05D1F348}" destId="{7EACBE12-E269-4A44-B13F-AC6F7714DA2B}" srcOrd="1" destOrd="0" parTransId="{0E988F59-BC90-47A9-B3D9-6CF05AB5C88B}" sibTransId="{FD9E8785-EC52-42F5-834F-F6085D0E9E85}"/>
    <dgm:cxn modelId="{F89B5B65-D275-4875-99E0-698EAA2128B9}" type="presOf" srcId="{3884A72B-1DD2-467C-B243-391F4D060787}" destId="{C75BDB83-6FE6-434D-AD7A-67EF062FC642}" srcOrd="0" destOrd="0" presId="urn:microsoft.com/office/officeart/2005/8/layout/bProcess4"/>
    <dgm:cxn modelId="{77AD6665-7E4C-460B-B5DE-A16DED4D6BF5}" type="presOf" srcId="{5B54ED19-4378-497E-9DC4-F6FE84DCF3F7}" destId="{91235F24-0B21-404D-9D09-549D39CE63A2}" srcOrd="0" destOrd="0" presId="urn:microsoft.com/office/officeart/2005/8/layout/bProcess4"/>
    <dgm:cxn modelId="{097996E6-2B6E-404C-BD49-71BC16590A88}" type="presParOf" srcId="{DC3A8FDC-85C7-49CC-9B2B-9CC9FC801F88}" destId="{58B59DBC-C5AA-49D4-B793-20B5E59B5ACB}" srcOrd="0" destOrd="0" presId="urn:microsoft.com/office/officeart/2005/8/layout/bProcess4"/>
    <dgm:cxn modelId="{0F29F06E-BB8A-4281-9AF9-C0F34D8915A3}" type="presParOf" srcId="{58B59DBC-C5AA-49D4-B793-20B5E59B5ACB}" destId="{D6695E19-E6A6-4BA9-AD22-F0673CD8BE39}" srcOrd="0" destOrd="0" presId="urn:microsoft.com/office/officeart/2005/8/layout/bProcess4"/>
    <dgm:cxn modelId="{BBDB0102-19D9-4D3B-A31D-2C49C2B85CBB}" type="presParOf" srcId="{58B59DBC-C5AA-49D4-B793-20B5E59B5ACB}" destId="{818F4372-ADF6-4575-BC20-E84A09F89FCB}" srcOrd="1" destOrd="0" presId="urn:microsoft.com/office/officeart/2005/8/layout/bProcess4"/>
    <dgm:cxn modelId="{E8C8433A-06DE-4049-87F8-0EB6B2ACDB76}" type="presParOf" srcId="{DC3A8FDC-85C7-49CC-9B2B-9CC9FC801F88}" destId="{0EE34D7B-E7FC-4872-B70D-86A9FE790661}" srcOrd="1" destOrd="0" presId="urn:microsoft.com/office/officeart/2005/8/layout/bProcess4"/>
    <dgm:cxn modelId="{63824E09-5F8C-4547-B8B8-6B9E3D11F986}" type="presParOf" srcId="{DC3A8FDC-85C7-49CC-9B2B-9CC9FC801F88}" destId="{2DDB0337-85F5-43B0-9A00-375DB7CC2DF0}" srcOrd="2" destOrd="0" presId="urn:microsoft.com/office/officeart/2005/8/layout/bProcess4"/>
    <dgm:cxn modelId="{7451199C-F0D0-4BAC-9BF8-A5E92D78A86E}" type="presParOf" srcId="{2DDB0337-85F5-43B0-9A00-375DB7CC2DF0}" destId="{5323022A-1982-42CB-B803-EEF1832895D8}" srcOrd="0" destOrd="0" presId="urn:microsoft.com/office/officeart/2005/8/layout/bProcess4"/>
    <dgm:cxn modelId="{AD1F54AF-66FE-4180-A52C-0E68E4DF6426}" type="presParOf" srcId="{2DDB0337-85F5-43B0-9A00-375DB7CC2DF0}" destId="{94C4BEEF-BDF3-45BB-9C93-6434BCF8282E}" srcOrd="1" destOrd="0" presId="urn:microsoft.com/office/officeart/2005/8/layout/bProcess4"/>
    <dgm:cxn modelId="{9A7C9AE8-44B4-4C2B-BB51-0047651C0663}" type="presParOf" srcId="{DC3A8FDC-85C7-49CC-9B2B-9CC9FC801F88}" destId="{88FB2ED4-A38A-4B3C-B72A-86A62E3A926E}" srcOrd="3" destOrd="0" presId="urn:microsoft.com/office/officeart/2005/8/layout/bProcess4"/>
    <dgm:cxn modelId="{F080CD82-D29C-4216-BBA1-9AC6DB889F6B}" type="presParOf" srcId="{DC3A8FDC-85C7-49CC-9B2B-9CC9FC801F88}" destId="{3471D945-151B-4279-95D5-B832B4DCEB41}" srcOrd="4" destOrd="0" presId="urn:microsoft.com/office/officeart/2005/8/layout/bProcess4"/>
    <dgm:cxn modelId="{6C615E14-19BF-4A55-A962-9362EB596578}" type="presParOf" srcId="{3471D945-151B-4279-95D5-B832B4DCEB41}" destId="{5E76CAE6-C877-47B3-B9A2-E6D24D21889C}" srcOrd="0" destOrd="0" presId="urn:microsoft.com/office/officeart/2005/8/layout/bProcess4"/>
    <dgm:cxn modelId="{DDE0AB6E-E163-4E33-B2CF-D7042B0E0A85}" type="presParOf" srcId="{3471D945-151B-4279-95D5-B832B4DCEB41}" destId="{9394F908-91AF-49C0-B51D-FD30E58740A3}" srcOrd="1" destOrd="0" presId="urn:microsoft.com/office/officeart/2005/8/layout/bProcess4"/>
    <dgm:cxn modelId="{D65D261C-C155-425F-9D9A-32E999ABB021}" type="presParOf" srcId="{DC3A8FDC-85C7-49CC-9B2B-9CC9FC801F88}" destId="{360041C3-5D65-4044-94C9-BD0E416E5345}" srcOrd="5" destOrd="0" presId="urn:microsoft.com/office/officeart/2005/8/layout/bProcess4"/>
    <dgm:cxn modelId="{94EDF05C-8A8F-493A-9AC3-18DCA3F7FD29}" type="presParOf" srcId="{DC3A8FDC-85C7-49CC-9B2B-9CC9FC801F88}" destId="{095BDA32-39EB-4693-BFE3-E0415E739008}" srcOrd="6" destOrd="0" presId="urn:microsoft.com/office/officeart/2005/8/layout/bProcess4"/>
    <dgm:cxn modelId="{25D4464F-08B4-4702-9089-8F2796959B5D}" type="presParOf" srcId="{095BDA32-39EB-4693-BFE3-E0415E739008}" destId="{01741116-6107-4E94-8D97-E040640D33C3}" srcOrd="0" destOrd="0" presId="urn:microsoft.com/office/officeart/2005/8/layout/bProcess4"/>
    <dgm:cxn modelId="{5FFC9714-E5BB-4474-A70D-3E397EB8FD23}" type="presParOf" srcId="{095BDA32-39EB-4693-BFE3-E0415E739008}" destId="{C75BDB83-6FE6-434D-AD7A-67EF062FC642}" srcOrd="1" destOrd="0" presId="urn:microsoft.com/office/officeart/2005/8/layout/bProcess4"/>
    <dgm:cxn modelId="{B901EAA5-9972-44C7-8BCE-1A86492D26E7}" type="presParOf" srcId="{DC3A8FDC-85C7-49CC-9B2B-9CC9FC801F88}" destId="{90488BA5-93E2-4A0E-AF60-0001C8E9BE1F}" srcOrd="7" destOrd="0" presId="urn:microsoft.com/office/officeart/2005/8/layout/bProcess4"/>
    <dgm:cxn modelId="{6A2D8C7B-6C11-458F-9A88-EE3FD6CF600C}" type="presParOf" srcId="{DC3A8FDC-85C7-49CC-9B2B-9CC9FC801F88}" destId="{C66C135C-FBAE-4633-9E14-6B745CDABE8C}" srcOrd="8" destOrd="0" presId="urn:microsoft.com/office/officeart/2005/8/layout/bProcess4"/>
    <dgm:cxn modelId="{B3D3C72B-90D9-4B24-83C3-96520D0E38B3}" type="presParOf" srcId="{C66C135C-FBAE-4633-9E14-6B745CDABE8C}" destId="{718A4B09-1F76-4FCB-AA07-7B6549F9E3E1}" srcOrd="0" destOrd="0" presId="urn:microsoft.com/office/officeart/2005/8/layout/bProcess4"/>
    <dgm:cxn modelId="{1A3F186E-199E-48D0-84CA-B0FBD9E84C33}" type="presParOf" srcId="{C66C135C-FBAE-4633-9E14-6B745CDABE8C}" destId="{8726F8CC-098B-417D-B5C8-8EC6C24BCDDD}" srcOrd="1" destOrd="0" presId="urn:microsoft.com/office/officeart/2005/8/layout/bProcess4"/>
    <dgm:cxn modelId="{E7E05F37-A055-4E66-9E5E-9E3A42290302}" type="presParOf" srcId="{DC3A8FDC-85C7-49CC-9B2B-9CC9FC801F88}" destId="{F80367AF-263D-472C-A0B2-591630126BFF}" srcOrd="9" destOrd="0" presId="urn:microsoft.com/office/officeart/2005/8/layout/bProcess4"/>
    <dgm:cxn modelId="{36736C42-403C-43A9-BD50-18661340799F}" type="presParOf" srcId="{DC3A8FDC-85C7-49CC-9B2B-9CC9FC801F88}" destId="{0F60C004-BF62-4655-AACB-43AE5BD21465}" srcOrd="10" destOrd="0" presId="urn:microsoft.com/office/officeart/2005/8/layout/bProcess4"/>
    <dgm:cxn modelId="{2D3EEB40-7EC8-4176-9869-D341C3152F24}" type="presParOf" srcId="{0F60C004-BF62-4655-AACB-43AE5BD21465}" destId="{4F8D8193-85C0-491A-BD88-B8A89EE9F580}" srcOrd="0" destOrd="0" presId="urn:microsoft.com/office/officeart/2005/8/layout/bProcess4"/>
    <dgm:cxn modelId="{00D54A73-FBD9-4C48-940C-5F8792C30C77}" type="presParOf" srcId="{0F60C004-BF62-4655-AACB-43AE5BD21465}" destId="{9E7321F4-8190-4517-A515-055B782E563B}" srcOrd="1" destOrd="0" presId="urn:microsoft.com/office/officeart/2005/8/layout/bProcess4"/>
    <dgm:cxn modelId="{4A524629-6FCC-42B1-ADF9-592110194AF9}" type="presParOf" srcId="{DC3A8FDC-85C7-49CC-9B2B-9CC9FC801F88}" destId="{0BE1E00F-1EF2-47DD-886A-F54B2901473B}" srcOrd="11" destOrd="0" presId="urn:microsoft.com/office/officeart/2005/8/layout/bProcess4"/>
    <dgm:cxn modelId="{C7032799-DACD-424E-A244-1CE9B52BA205}" type="presParOf" srcId="{DC3A8FDC-85C7-49CC-9B2B-9CC9FC801F88}" destId="{CBD4EB1C-CD63-4E08-98BE-AFBE2F121AD1}" srcOrd="12" destOrd="0" presId="urn:microsoft.com/office/officeart/2005/8/layout/bProcess4"/>
    <dgm:cxn modelId="{793F3936-44CA-4CAB-87F2-E57100F6EEE1}" type="presParOf" srcId="{CBD4EB1C-CD63-4E08-98BE-AFBE2F121AD1}" destId="{626DFE67-8190-4EFC-8D91-C788F9B0897F}" srcOrd="0" destOrd="0" presId="urn:microsoft.com/office/officeart/2005/8/layout/bProcess4"/>
    <dgm:cxn modelId="{9F3D95E8-2F03-4FE5-9856-CB86B0CF23AD}" type="presParOf" srcId="{CBD4EB1C-CD63-4E08-98BE-AFBE2F121AD1}" destId="{16B7764D-5538-4842-9425-0CAB0DF533E6}" srcOrd="1" destOrd="0" presId="urn:microsoft.com/office/officeart/2005/8/layout/bProcess4"/>
    <dgm:cxn modelId="{2B9F89E2-49B6-4E3A-BFB8-277375F53524}" type="presParOf" srcId="{DC3A8FDC-85C7-49CC-9B2B-9CC9FC801F88}" destId="{FD9AD23F-40FA-45CA-BF56-E302C83CC822}" srcOrd="13" destOrd="0" presId="urn:microsoft.com/office/officeart/2005/8/layout/bProcess4"/>
    <dgm:cxn modelId="{09077465-CB3E-418E-A2BA-BA428A5B2C26}" type="presParOf" srcId="{DC3A8FDC-85C7-49CC-9B2B-9CC9FC801F88}" destId="{E6435613-5B0E-4903-98B6-EFA15AE1F9BF}" srcOrd="14" destOrd="0" presId="urn:microsoft.com/office/officeart/2005/8/layout/bProcess4"/>
    <dgm:cxn modelId="{CA585C84-9524-42FD-BC08-6AC49DB54C4B}" type="presParOf" srcId="{E6435613-5B0E-4903-98B6-EFA15AE1F9BF}" destId="{306F60AA-26AC-478E-BCA0-E8908F1C420D}" srcOrd="0" destOrd="0" presId="urn:microsoft.com/office/officeart/2005/8/layout/bProcess4"/>
    <dgm:cxn modelId="{54FFE78A-7820-4D68-BF58-9DE813110DE3}" type="presParOf" srcId="{E6435613-5B0E-4903-98B6-EFA15AE1F9BF}" destId="{1A6810DA-2680-4615-9A01-E5FC8E2A5104}" srcOrd="1" destOrd="0" presId="urn:microsoft.com/office/officeart/2005/8/layout/bProcess4"/>
    <dgm:cxn modelId="{85BD4BE8-A02E-47A8-894E-41ACD29DAB47}" type="presParOf" srcId="{DC3A8FDC-85C7-49CC-9B2B-9CC9FC801F88}" destId="{ED551D89-1EC0-4515-BBD5-3AB1926F6B88}" srcOrd="15" destOrd="0" presId="urn:microsoft.com/office/officeart/2005/8/layout/bProcess4"/>
    <dgm:cxn modelId="{FD6D5F56-F1C0-4538-AB9C-F830CBD780AD}" type="presParOf" srcId="{DC3A8FDC-85C7-49CC-9B2B-9CC9FC801F88}" destId="{27C786B3-E72B-4E30-BF83-832C0E408EC4}" srcOrd="16" destOrd="0" presId="urn:microsoft.com/office/officeart/2005/8/layout/bProcess4"/>
    <dgm:cxn modelId="{94CDADD3-496D-4445-A730-6A06202009E7}" type="presParOf" srcId="{27C786B3-E72B-4E30-BF83-832C0E408EC4}" destId="{A1ABF924-38BD-4636-A20D-900AF16C3219}" srcOrd="0" destOrd="0" presId="urn:microsoft.com/office/officeart/2005/8/layout/bProcess4"/>
    <dgm:cxn modelId="{246314AA-1C64-4DCD-A76C-22B09300B593}" type="presParOf" srcId="{27C786B3-E72B-4E30-BF83-832C0E408EC4}" destId="{98778EF4-09CF-49C3-96B2-A34EBE48FFF3}" srcOrd="1" destOrd="0" presId="urn:microsoft.com/office/officeart/2005/8/layout/bProcess4"/>
    <dgm:cxn modelId="{7F34034A-F35A-47A6-956C-DB2919480B50}" type="presParOf" srcId="{DC3A8FDC-85C7-49CC-9B2B-9CC9FC801F88}" destId="{6AA4D765-7C6C-4660-9DA8-E61601BEFF9A}" srcOrd="17" destOrd="0" presId="urn:microsoft.com/office/officeart/2005/8/layout/bProcess4"/>
    <dgm:cxn modelId="{0657BCAD-CC94-4E54-88C1-92BF0C2F7877}" type="presParOf" srcId="{DC3A8FDC-85C7-49CC-9B2B-9CC9FC801F88}" destId="{7F612ABF-0B25-4034-9378-79C07EB2C1C9}" srcOrd="18" destOrd="0" presId="urn:microsoft.com/office/officeart/2005/8/layout/bProcess4"/>
    <dgm:cxn modelId="{C941D581-3EA1-4FDB-8371-63360F937F04}" type="presParOf" srcId="{7F612ABF-0B25-4034-9378-79C07EB2C1C9}" destId="{5D5C9431-A638-40B2-B19C-198F96B28F8E}" srcOrd="0" destOrd="0" presId="urn:microsoft.com/office/officeart/2005/8/layout/bProcess4"/>
    <dgm:cxn modelId="{E87302C7-774E-472D-9A67-865E9751FA5C}" type="presParOf" srcId="{7F612ABF-0B25-4034-9378-79C07EB2C1C9}" destId="{77A9049B-3171-476E-8A09-89E747C09660}" srcOrd="1" destOrd="0" presId="urn:microsoft.com/office/officeart/2005/8/layout/bProcess4"/>
    <dgm:cxn modelId="{27510F4E-89A8-495D-97BA-4E403D7554D3}" type="presParOf" srcId="{DC3A8FDC-85C7-49CC-9B2B-9CC9FC801F88}" destId="{261D5978-2F06-43C9-8B9C-C06978DA9906}" srcOrd="19" destOrd="0" presId="urn:microsoft.com/office/officeart/2005/8/layout/bProcess4"/>
    <dgm:cxn modelId="{BD90BEE8-C924-4D06-879B-18B82245F79A}" type="presParOf" srcId="{DC3A8FDC-85C7-49CC-9B2B-9CC9FC801F88}" destId="{B98C25BF-18D4-4CB3-B0D0-4141526B5A05}" srcOrd="20" destOrd="0" presId="urn:microsoft.com/office/officeart/2005/8/layout/bProcess4"/>
    <dgm:cxn modelId="{A235EE14-9052-4184-96CE-6B5E0C54AFCC}" type="presParOf" srcId="{B98C25BF-18D4-4CB3-B0D0-4141526B5A05}" destId="{329C1AB9-0B3E-42ED-A8E7-AE2B06436F49}" srcOrd="0" destOrd="0" presId="urn:microsoft.com/office/officeart/2005/8/layout/bProcess4"/>
    <dgm:cxn modelId="{60D44FF0-CE16-4D15-A3F7-9338CB2D2816}" type="presParOf" srcId="{B98C25BF-18D4-4CB3-B0D0-4141526B5A05}" destId="{91235F24-0B21-404D-9D09-549D39CE63A2}" srcOrd="1" destOrd="0" presId="urn:microsoft.com/office/officeart/2005/8/layout/bProcess4"/>
    <dgm:cxn modelId="{355E2D11-1E3E-4F9F-AF80-54245B9E4E70}" type="presParOf" srcId="{DC3A8FDC-85C7-49CC-9B2B-9CC9FC801F88}" destId="{1FFB8A9E-25CA-4A46-A630-F5666B75FA1E}" srcOrd="21" destOrd="0" presId="urn:microsoft.com/office/officeart/2005/8/layout/bProcess4"/>
    <dgm:cxn modelId="{EA0DA525-5372-4FA4-B014-9E64032DE554}" type="presParOf" srcId="{DC3A8FDC-85C7-49CC-9B2B-9CC9FC801F88}" destId="{6C07D66B-5A00-4B60-A674-DBCFE413011C}" srcOrd="22" destOrd="0" presId="urn:microsoft.com/office/officeart/2005/8/layout/bProcess4"/>
    <dgm:cxn modelId="{CDE04F8C-C692-4EBA-A66C-C8AF0B3C0EFE}" type="presParOf" srcId="{6C07D66B-5A00-4B60-A674-DBCFE413011C}" destId="{DBAC8F84-8FBD-4C1B-B495-EE997CD970AE}" srcOrd="0" destOrd="0" presId="urn:microsoft.com/office/officeart/2005/8/layout/bProcess4"/>
    <dgm:cxn modelId="{43D5A617-7DC0-4C16-A345-43A0C209FF90}" type="presParOf" srcId="{6C07D66B-5A00-4B60-A674-DBCFE413011C}" destId="{39808E19-780C-48C0-B15D-FE9E260834A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7CDA3-A967-4A0C-B99F-227DA0A7E447}" type="doc">
      <dgm:prSet loTypeId="urn:microsoft.com/office/officeart/2005/8/layout/radial5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035F692-566F-4087-BDBB-D44D1FE41E54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Youth</a:t>
          </a:r>
        </a:p>
        <a:p>
          <a:r>
            <a:rPr lang="en-US" dirty="0" smtClean="0">
              <a:latin typeface="Candara" panose="020E0502030303020204" pitchFamily="34" charset="0"/>
            </a:rPr>
            <a:t>12-24 </a:t>
          </a:r>
          <a:r>
            <a:rPr lang="en-US" dirty="0" smtClean="0"/>
            <a:t> </a:t>
          </a:r>
          <a:endParaRPr lang="en-US" dirty="0"/>
        </a:p>
      </dgm:t>
    </dgm:pt>
    <dgm:pt modelId="{CF0B3CFB-D07E-43C2-9688-1D3EFB301C20}" type="parTrans" cxnId="{7968A9B2-3B90-4317-88DB-08995E2E2908}">
      <dgm:prSet/>
      <dgm:spPr/>
      <dgm:t>
        <a:bodyPr/>
        <a:lstStyle/>
        <a:p>
          <a:endParaRPr lang="en-US"/>
        </a:p>
      </dgm:t>
    </dgm:pt>
    <dgm:pt modelId="{77D035AE-7240-41A6-9366-9AAFA776BB6A}" type="sibTrans" cxnId="{7968A9B2-3B90-4317-88DB-08995E2E2908}">
      <dgm:prSet/>
      <dgm:spPr/>
      <dgm:t>
        <a:bodyPr/>
        <a:lstStyle/>
        <a:p>
          <a:endParaRPr lang="en-US"/>
        </a:p>
      </dgm:t>
    </dgm:pt>
    <dgm:pt modelId="{CDCC9C53-B1AC-4486-89D4-11AA552C9918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Safe Place</a:t>
          </a:r>
        </a:p>
        <a:p>
          <a:r>
            <a:rPr lang="en-US" dirty="0" smtClean="0">
              <a:latin typeface="Candara" panose="020E0502030303020204" pitchFamily="34" charset="0"/>
            </a:rPr>
            <a:t>24/7 crisis response  </a:t>
          </a:r>
          <a:endParaRPr lang="en-US" dirty="0">
            <a:latin typeface="Candara" panose="020E0502030303020204" pitchFamily="34" charset="0"/>
          </a:endParaRPr>
        </a:p>
      </dgm:t>
    </dgm:pt>
    <dgm:pt modelId="{EB0BA974-0C65-4EDF-B13E-728A3698E80C}" type="parTrans" cxnId="{49175394-9D8C-4CFA-93ED-7FAC99E26C4C}">
      <dgm:prSet/>
      <dgm:spPr/>
      <dgm:t>
        <a:bodyPr/>
        <a:lstStyle/>
        <a:p>
          <a:endParaRPr lang="en-US"/>
        </a:p>
      </dgm:t>
    </dgm:pt>
    <dgm:pt modelId="{29597A30-DD50-4302-9778-ADBC12C6CED5}" type="sibTrans" cxnId="{49175394-9D8C-4CFA-93ED-7FAC99E26C4C}">
      <dgm:prSet/>
      <dgm:spPr/>
      <dgm:t>
        <a:bodyPr/>
        <a:lstStyle/>
        <a:p>
          <a:endParaRPr lang="en-US"/>
        </a:p>
      </dgm:t>
    </dgm:pt>
    <dgm:pt modelId="{C5547926-C37C-4525-99F3-AAE96C28BB1F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Street Outreach</a:t>
          </a:r>
          <a:endParaRPr lang="en-US" dirty="0">
            <a:latin typeface="Candara" panose="020E0502030303020204" pitchFamily="34" charset="0"/>
          </a:endParaRPr>
        </a:p>
      </dgm:t>
    </dgm:pt>
    <dgm:pt modelId="{D27179D7-B4E0-4370-9DD1-0B79E6C493BA}" type="parTrans" cxnId="{0EC09CBB-9B68-40BB-BF60-F4BD5B7A4E7A}">
      <dgm:prSet/>
      <dgm:spPr/>
      <dgm:t>
        <a:bodyPr/>
        <a:lstStyle/>
        <a:p>
          <a:endParaRPr lang="en-US"/>
        </a:p>
      </dgm:t>
    </dgm:pt>
    <dgm:pt modelId="{22ED3890-00D2-4380-8522-6C75CE361395}" type="sibTrans" cxnId="{0EC09CBB-9B68-40BB-BF60-F4BD5B7A4E7A}">
      <dgm:prSet/>
      <dgm:spPr/>
      <dgm:t>
        <a:bodyPr/>
        <a:lstStyle/>
        <a:p>
          <a:endParaRPr lang="en-US"/>
        </a:p>
      </dgm:t>
    </dgm:pt>
    <dgm:pt modelId="{93B262A1-DAF7-4884-9BE0-CED46C8D2FDA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U-Turn</a:t>
          </a:r>
        </a:p>
        <a:p>
          <a:r>
            <a:rPr lang="en-US" dirty="0" smtClean="0">
              <a:latin typeface="Candara" panose="020E0502030303020204" pitchFamily="34" charset="0"/>
            </a:rPr>
            <a:t>Low Barrier </a:t>
          </a:r>
        </a:p>
        <a:p>
          <a:r>
            <a:rPr lang="en-US" dirty="0" smtClean="0">
              <a:latin typeface="Candara" panose="020E0502030303020204" pitchFamily="34" charset="0"/>
            </a:rPr>
            <a:t>Drop In Center </a:t>
          </a:r>
        </a:p>
      </dgm:t>
    </dgm:pt>
    <dgm:pt modelId="{B158731E-FC04-49D7-A146-3DE4754E743D}" type="parTrans" cxnId="{4C517D68-6558-4022-BA16-FE3837B6BF5F}">
      <dgm:prSet/>
      <dgm:spPr/>
      <dgm:t>
        <a:bodyPr/>
        <a:lstStyle/>
        <a:p>
          <a:endParaRPr lang="en-US"/>
        </a:p>
      </dgm:t>
    </dgm:pt>
    <dgm:pt modelId="{842240E0-F553-44C6-8860-597949976245}" type="sibTrans" cxnId="{4C517D68-6558-4022-BA16-FE3837B6BF5F}">
      <dgm:prSet/>
      <dgm:spPr/>
      <dgm:t>
        <a:bodyPr/>
        <a:lstStyle/>
        <a:p>
          <a:endParaRPr lang="en-US"/>
        </a:p>
      </dgm:t>
    </dgm:pt>
    <dgm:pt modelId="{1A9C12B7-970D-4FC3-98FC-056B64DCCAED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Mobile Case Management</a:t>
          </a:r>
          <a:endParaRPr lang="en-US" dirty="0">
            <a:latin typeface="Candara" panose="020E0502030303020204" pitchFamily="34" charset="0"/>
          </a:endParaRPr>
        </a:p>
      </dgm:t>
    </dgm:pt>
    <dgm:pt modelId="{4793ED4D-58D5-42BF-BCF3-3E6760E089E4}" type="parTrans" cxnId="{1EC35700-0492-4623-B980-2EC7DB96BBCD}">
      <dgm:prSet/>
      <dgm:spPr/>
      <dgm:t>
        <a:bodyPr/>
        <a:lstStyle/>
        <a:p>
          <a:endParaRPr lang="en-US"/>
        </a:p>
      </dgm:t>
    </dgm:pt>
    <dgm:pt modelId="{FD07F9D0-C0F2-404D-8B49-75803DDD97C7}" type="sibTrans" cxnId="{1EC35700-0492-4623-B980-2EC7DB96BBCD}">
      <dgm:prSet/>
      <dgm:spPr/>
      <dgm:t>
        <a:bodyPr/>
        <a:lstStyle/>
        <a:p>
          <a:endParaRPr lang="en-US"/>
        </a:p>
      </dgm:t>
    </dgm:pt>
    <dgm:pt modelId="{8E0ECD27-C22F-484C-A9B0-88CA7FBC6D01}">
      <dgm:prSet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Education</a:t>
          </a:r>
        </a:p>
        <a:p>
          <a:r>
            <a:rPr lang="en-US" dirty="0" smtClean="0">
              <a:latin typeface="Candara" panose="020E0502030303020204" pitchFamily="34" charset="0"/>
            </a:rPr>
            <a:t>&amp; </a:t>
          </a:r>
        </a:p>
        <a:p>
          <a:r>
            <a:rPr lang="en-US" dirty="0" smtClean="0">
              <a:latin typeface="Candara" panose="020E0502030303020204" pitchFamily="34" charset="0"/>
            </a:rPr>
            <a:t>Employment </a:t>
          </a:r>
        </a:p>
      </dgm:t>
    </dgm:pt>
    <dgm:pt modelId="{AD0D584D-9C1B-4672-BC49-AD04FD67AE30}" type="parTrans" cxnId="{4CC20F4D-7AC0-473D-97BF-EE88634C6247}">
      <dgm:prSet/>
      <dgm:spPr/>
      <dgm:t>
        <a:bodyPr/>
        <a:lstStyle/>
        <a:p>
          <a:endParaRPr lang="en-US"/>
        </a:p>
      </dgm:t>
    </dgm:pt>
    <dgm:pt modelId="{41C73C9D-0244-44C3-BAE1-CE474255753D}" type="sibTrans" cxnId="{4CC20F4D-7AC0-473D-97BF-EE88634C6247}">
      <dgm:prSet/>
      <dgm:spPr/>
      <dgm:t>
        <a:bodyPr/>
        <a:lstStyle/>
        <a:p>
          <a:endParaRPr lang="en-US"/>
        </a:p>
      </dgm:t>
    </dgm:pt>
    <dgm:pt modelId="{D0497A48-B6D7-45B9-B071-1B1B180A1CA3}" type="pres">
      <dgm:prSet presAssocID="{A447CDA3-A967-4A0C-B99F-227DA0A7E4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CE75E8-D510-4603-95D4-94CEDD20F6D9}" type="pres">
      <dgm:prSet presAssocID="{E035F692-566F-4087-BDBB-D44D1FE41E54}" presName="centerShape" presStyleLbl="node0" presStyleIdx="0" presStyleCnt="1"/>
      <dgm:spPr/>
      <dgm:t>
        <a:bodyPr/>
        <a:lstStyle/>
        <a:p>
          <a:endParaRPr lang="en-US"/>
        </a:p>
      </dgm:t>
    </dgm:pt>
    <dgm:pt modelId="{67644390-DA7E-40B3-AE40-F6457C4B25DA}" type="pres">
      <dgm:prSet presAssocID="{EB0BA974-0C65-4EDF-B13E-728A3698E80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F4F71190-F408-4462-B16E-41190F9B739E}" type="pres">
      <dgm:prSet presAssocID="{EB0BA974-0C65-4EDF-B13E-728A3698E80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98EE969-5CAA-48B0-8410-9ACE1BC41738}" type="pres">
      <dgm:prSet presAssocID="{CDCC9C53-B1AC-4486-89D4-11AA552C99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66AAC-1A84-4651-9481-E6F006063EF2}" type="pres">
      <dgm:prSet presAssocID="{D27179D7-B4E0-4370-9DD1-0B79E6C493B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B23F4F40-77F3-4690-9EBF-B2A2FE16537C}" type="pres">
      <dgm:prSet presAssocID="{D27179D7-B4E0-4370-9DD1-0B79E6C493B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CB09D40-BE5C-4880-ACD2-1243926A3536}" type="pres">
      <dgm:prSet presAssocID="{C5547926-C37C-4525-99F3-AAE96C28BB1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609B3-4B84-4B7D-966D-0A4DE71D5D1A}" type="pres">
      <dgm:prSet presAssocID="{B158731E-FC04-49D7-A146-3DE4754E743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16EC6910-5D5B-44D2-8B5D-977F9F294752}" type="pres">
      <dgm:prSet presAssocID="{B158731E-FC04-49D7-A146-3DE4754E743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51CDCE1-CF27-4FAC-8A3D-8DC194A5C308}" type="pres">
      <dgm:prSet presAssocID="{93B262A1-DAF7-4884-9BE0-CED46C8D2FDA}" presName="node" presStyleLbl="node1" presStyleIdx="2" presStyleCnt="5" custRadScaleRad="102271" custRadScaleInc="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A1C2C-58F6-4439-AD7F-6CA08B26216E}" type="pres">
      <dgm:prSet presAssocID="{AD0D584D-9C1B-4672-BC49-AD04FD67AE3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0C30094-2439-487E-B267-798D1A52B40C}" type="pres">
      <dgm:prSet presAssocID="{AD0D584D-9C1B-4672-BC49-AD04FD67AE3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0797304-79FB-48D6-99AA-E68A03EF23E0}" type="pres">
      <dgm:prSet presAssocID="{8E0ECD27-C22F-484C-A9B0-88CA7FBC6D0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B6876-ADEE-49A7-B6DE-4496FEA4AB3D}" type="pres">
      <dgm:prSet presAssocID="{4793ED4D-58D5-42BF-BCF3-3E6760E089E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2B0B60D-022B-42EF-A0AA-6011F25CE458}" type="pres">
      <dgm:prSet presAssocID="{4793ED4D-58D5-42BF-BCF3-3E6760E089E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8290928-C8DD-4CC1-9BE8-96C589DB37FC}" type="pres">
      <dgm:prSet presAssocID="{1A9C12B7-970D-4FC3-98FC-056B64DCCAE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474AB-E7F7-4B39-9E13-95729C462098}" type="presOf" srcId="{C5547926-C37C-4525-99F3-AAE96C28BB1F}" destId="{7CB09D40-BE5C-4880-ACD2-1243926A3536}" srcOrd="0" destOrd="0" presId="urn:microsoft.com/office/officeart/2005/8/layout/radial5"/>
    <dgm:cxn modelId="{F6D9B785-5FFA-4152-9BCA-965B81A50BBC}" type="presOf" srcId="{B158731E-FC04-49D7-A146-3DE4754E743D}" destId="{16EC6910-5D5B-44D2-8B5D-977F9F294752}" srcOrd="1" destOrd="0" presId="urn:microsoft.com/office/officeart/2005/8/layout/radial5"/>
    <dgm:cxn modelId="{4CC20F4D-7AC0-473D-97BF-EE88634C6247}" srcId="{E035F692-566F-4087-BDBB-D44D1FE41E54}" destId="{8E0ECD27-C22F-484C-A9B0-88CA7FBC6D01}" srcOrd="3" destOrd="0" parTransId="{AD0D584D-9C1B-4672-BC49-AD04FD67AE30}" sibTransId="{41C73C9D-0244-44C3-BAE1-CE474255753D}"/>
    <dgm:cxn modelId="{4C517D68-6558-4022-BA16-FE3837B6BF5F}" srcId="{E035F692-566F-4087-BDBB-D44D1FE41E54}" destId="{93B262A1-DAF7-4884-9BE0-CED46C8D2FDA}" srcOrd="2" destOrd="0" parTransId="{B158731E-FC04-49D7-A146-3DE4754E743D}" sibTransId="{842240E0-F553-44C6-8860-597949976245}"/>
    <dgm:cxn modelId="{B42DB5F8-57D0-4027-BCBE-22B94F00E13E}" type="presOf" srcId="{CDCC9C53-B1AC-4486-89D4-11AA552C9918}" destId="{598EE969-5CAA-48B0-8410-9ACE1BC41738}" srcOrd="0" destOrd="0" presId="urn:microsoft.com/office/officeart/2005/8/layout/radial5"/>
    <dgm:cxn modelId="{E4724127-1920-423D-B09F-51B974B573B8}" type="presOf" srcId="{AD0D584D-9C1B-4672-BC49-AD04FD67AE30}" destId="{20C30094-2439-487E-B267-798D1A52B40C}" srcOrd="1" destOrd="0" presId="urn:microsoft.com/office/officeart/2005/8/layout/radial5"/>
    <dgm:cxn modelId="{F9AA72AA-C4F8-4E82-92EB-CFEF3F0A9AB3}" type="presOf" srcId="{8E0ECD27-C22F-484C-A9B0-88CA7FBC6D01}" destId="{50797304-79FB-48D6-99AA-E68A03EF23E0}" srcOrd="0" destOrd="0" presId="urn:microsoft.com/office/officeart/2005/8/layout/radial5"/>
    <dgm:cxn modelId="{49175394-9D8C-4CFA-93ED-7FAC99E26C4C}" srcId="{E035F692-566F-4087-BDBB-D44D1FE41E54}" destId="{CDCC9C53-B1AC-4486-89D4-11AA552C9918}" srcOrd="0" destOrd="0" parTransId="{EB0BA974-0C65-4EDF-B13E-728A3698E80C}" sibTransId="{29597A30-DD50-4302-9778-ADBC12C6CED5}"/>
    <dgm:cxn modelId="{0024D54B-1C3E-4E9A-AB34-E49E950ECA16}" type="presOf" srcId="{D27179D7-B4E0-4370-9DD1-0B79E6C493BA}" destId="{B23F4F40-77F3-4690-9EBF-B2A2FE16537C}" srcOrd="1" destOrd="0" presId="urn:microsoft.com/office/officeart/2005/8/layout/radial5"/>
    <dgm:cxn modelId="{6E31CD75-9247-48DD-BC7C-54D65BCC2D5E}" type="presOf" srcId="{EB0BA974-0C65-4EDF-B13E-728A3698E80C}" destId="{67644390-DA7E-40B3-AE40-F6457C4B25DA}" srcOrd="0" destOrd="0" presId="urn:microsoft.com/office/officeart/2005/8/layout/radial5"/>
    <dgm:cxn modelId="{0EC09CBB-9B68-40BB-BF60-F4BD5B7A4E7A}" srcId="{E035F692-566F-4087-BDBB-D44D1FE41E54}" destId="{C5547926-C37C-4525-99F3-AAE96C28BB1F}" srcOrd="1" destOrd="0" parTransId="{D27179D7-B4E0-4370-9DD1-0B79E6C493BA}" sibTransId="{22ED3890-00D2-4380-8522-6C75CE361395}"/>
    <dgm:cxn modelId="{7968A9B2-3B90-4317-88DB-08995E2E2908}" srcId="{A447CDA3-A967-4A0C-B99F-227DA0A7E447}" destId="{E035F692-566F-4087-BDBB-D44D1FE41E54}" srcOrd="0" destOrd="0" parTransId="{CF0B3CFB-D07E-43C2-9688-1D3EFB301C20}" sibTransId="{77D035AE-7240-41A6-9366-9AAFA776BB6A}"/>
    <dgm:cxn modelId="{1EC35700-0492-4623-B980-2EC7DB96BBCD}" srcId="{E035F692-566F-4087-BDBB-D44D1FE41E54}" destId="{1A9C12B7-970D-4FC3-98FC-056B64DCCAED}" srcOrd="4" destOrd="0" parTransId="{4793ED4D-58D5-42BF-BCF3-3E6760E089E4}" sibTransId="{FD07F9D0-C0F2-404D-8B49-75803DDD97C7}"/>
    <dgm:cxn modelId="{65FAAB2F-D8A0-4D37-B518-35A6ED83E831}" type="presOf" srcId="{4793ED4D-58D5-42BF-BCF3-3E6760E089E4}" destId="{A2B0B60D-022B-42EF-A0AA-6011F25CE458}" srcOrd="1" destOrd="0" presId="urn:microsoft.com/office/officeart/2005/8/layout/radial5"/>
    <dgm:cxn modelId="{8588A53E-4420-45DE-9CE9-01512CD1CA91}" type="presOf" srcId="{B158731E-FC04-49D7-A146-3DE4754E743D}" destId="{979609B3-4B84-4B7D-966D-0A4DE71D5D1A}" srcOrd="0" destOrd="0" presId="urn:microsoft.com/office/officeart/2005/8/layout/radial5"/>
    <dgm:cxn modelId="{0735F239-6B6B-4988-99BF-2D3008DDB4EC}" type="presOf" srcId="{EB0BA974-0C65-4EDF-B13E-728A3698E80C}" destId="{F4F71190-F408-4462-B16E-41190F9B739E}" srcOrd="1" destOrd="0" presId="urn:microsoft.com/office/officeart/2005/8/layout/radial5"/>
    <dgm:cxn modelId="{3A7F6364-3453-4F48-BE0B-5B6ED7B4FDC2}" type="presOf" srcId="{93B262A1-DAF7-4884-9BE0-CED46C8D2FDA}" destId="{851CDCE1-CF27-4FAC-8A3D-8DC194A5C308}" srcOrd="0" destOrd="0" presId="urn:microsoft.com/office/officeart/2005/8/layout/radial5"/>
    <dgm:cxn modelId="{6563D70E-FFFB-40AA-8FD1-20B59DD4EB89}" type="presOf" srcId="{4793ED4D-58D5-42BF-BCF3-3E6760E089E4}" destId="{942B6876-ADEE-49A7-B6DE-4496FEA4AB3D}" srcOrd="0" destOrd="0" presId="urn:microsoft.com/office/officeart/2005/8/layout/radial5"/>
    <dgm:cxn modelId="{A8DF7C58-2767-4204-B09A-295716244D3C}" type="presOf" srcId="{1A9C12B7-970D-4FC3-98FC-056B64DCCAED}" destId="{A8290928-C8DD-4CC1-9BE8-96C589DB37FC}" srcOrd="0" destOrd="0" presId="urn:microsoft.com/office/officeart/2005/8/layout/radial5"/>
    <dgm:cxn modelId="{549B76EE-03C7-4947-A4DB-2E46C876663E}" type="presOf" srcId="{A447CDA3-A967-4A0C-B99F-227DA0A7E447}" destId="{D0497A48-B6D7-45B9-B071-1B1B180A1CA3}" srcOrd="0" destOrd="0" presId="urn:microsoft.com/office/officeart/2005/8/layout/radial5"/>
    <dgm:cxn modelId="{5899F96E-D302-44BB-8332-C619403B6CE7}" type="presOf" srcId="{AD0D584D-9C1B-4672-BC49-AD04FD67AE30}" destId="{CC9A1C2C-58F6-4439-AD7F-6CA08B26216E}" srcOrd="0" destOrd="0" presId="urn:microsoft.com/office/officeart/2005/8/layout/radial5"/>
    <dgm:cxn modelId="{0EA93EF2-F421-4726-B2F4-86E1D44FF814}" type="presOf" srcId="{D27179D7-B4E0-4370-9DD1-0B79E6C493BA}" destId="{67A66AAC-1A84-4651-9481-E6F006063EF2}" srcOrd="0" destOrd="0" presId="urn:microsoft.com/office/officeart/2005/8/layout/radial5"/>
    <dgm:cxn modelId="{7021EFFB-AE0A-466E-ADE5-C326269E80E8}" type="presOf" srcId="{E035F692-566F-4087-BDBB-D44D1FE41E54}" destId="{7ACE75E8-D510-4603-95D4-94CEDD20F6D9}" srcOrd="0" destOrd="0" presId="urn:microsoft.com/office/officeart/2005/8/layout/radial5"/>
    <dgm:cxn modelId="{FE5CEE6B-CCE4-465D-8DED-2EF162D35BD3}" type="presParOf" srcId="{D0497A48-B6D7-45B9-B071-1B1B180A1CA3}" destId="{7ACE75E8-D510-4603-95D4-94CEDD20F6D9}" srcOrd="0" destOrd="0" presId="urn:microsoft.com/office/officeart/2005/8/layout/radial5"/>
    <dgm:cxn modelId="{D9DF53F5-4E6F-4FD5-80F3-5582D6ABCEB8}" type="presParOf" srcId="{D0497A48-B6D7-45B9-B071-1B1B180A1CA3}" destId="{67644390-DA7E-40B3-AE40-F6457C4B25DA}" srcOrd="1" destOrd="0" presId="urn:microsoft.com/office/officeart/2005/8/layout/radial5"/>
    <dgm:cxn modelId="{58E5F3F2-45DF-4AEF-B57B-979975542A38}" type="presParOf" srcId="{67644390-DA7E-40B3-AE40-F6457C4B25DA}" destId="{F4F71190-F408-4462-B16E-41190F9B739E}" srcOrd="0" destOrd="0" presId="urn:microsoft.com/office/officeart/2005/8/layout/radial5"/>
    <dgm:cxn modelId="{69EDF518-7C44-4693-B96D-10F9627449DE}" type="presParOf" srcId="{D0497A48-B6D7-45B9-B071-1B1B180A1CA3}" destId="{598EE969-5CAA-48B0-8410-9ACE1BC41738}" srcOrd="2" destOrd="0" presId="urn:microsoft.com/office/officeart/2005/8/layout/radial5"/>
    <dgm:cxn modelId="{8E2FF2BC-550A-4E60-99F9-951933E961F1}" type="presParOf" srcId="{D0497A48-B6D7-45B9-B071-1B1B180A1CA3}" destId="{67A66AAC-1A84-4651-9481-E6F006063EF2}" srcOrd="3" destOrd="0" presId="urn:microsoft.com/office/officeart/2005/8/layout/radial5"/>
    <dgm:cxn modelId="{288F5645-64AE-4DBE-8E83-25D1E543B457}" type="presParOf" srcId="{67A66AAC-1A84-4651-9481-E6F006063EF2}" destId="{B23F4F40-77F3-4690-9EBF-B2A2FE16537C}" srcOrd="0" destOrd="0" presId="urn:microsoft.com/office/officeart/2005/8/layout/radial5"/>
    <dgm:cxn modelId="{766EAAB2-063D-463F-A239-20E622FBC611}" type="presParOf" srcId="{D0497A48-B6D7-45B9-B071-1B1B180A1CA3}" destId="{7CB09D40-BE5C-4880-ACD2-1243926A3536}" srcOrd="4" destOrd="0" presId="urn:microsoft.com/office/officeart/2005/8/layout/radial5"/>
    <dgm:cxn modelId="{A5C8EC00-DA47-4868-BB8B-2BE18E4A4CEC}" type="presParOf" srcId="{D0497A48-B6D7-45B9-B071-1B1B180A1CA3}" destId="{979609B3-4B84-4B7D-966D-0A4DE71D5D1A}" srcOrd="5" destOrd="0" presId="urn:microsoft.com/office/officeart/2005/8/layout/radial5"/>
    <dgm:cxn modelId="{B3868196-BB8A-44C7-8CDD-E3687EDFB82B}" type="presParOf" srcId="{979609B3-4B84-4B7D-966D-0A4DE71D5D1A}" destId="{16EC6910-5D5B-44D2-8B5D-977F9F294752}" srcOrd="0" destOrd="0" presId="urn:microsoft.com/office/officeart/2005/8/layout/radial5"/>
    <dgm:cxn modelId="{328AA8CD-5A75-49B0-A355-796DDA61F881}" type="presParOf" srcId="{D0497A48-B6D7-45B9-B071-1B1B180A1CA3}" destId="{851CDCE1-CF27-4FAC-8A3D-8DC194A5C308}" srcOrd="6" destOrd="0" presId="urn:microsoft.com/office/officeart/2005/8/layout/radial5"/>
    <dgm:cxn modelId="{64B4AFAF-7DA7-418B-A352-9C7A7A81D7AE}" type="presParOf" srcId="{D0497A48-B6D7-45B9-B071-1B1B180A1CA3}" destId="{CC9A1C2C-58F6-4439-AD7F-6CA08B26216E}" srcOrd="7" destOrd="0" presId="urn:microsoft.com/office/officeart/2005/8/layout/radial5"/>
    <dgm:cxn modelId="{57DEECA8-D90C-455C-9588-44823C52BACB}" type="presParOf" srcId="{CC9A1C2C-58F6-4439-AD7F-6CA08B26216E}" destId="{20C30094-2439-487E-B267-798D1A52B40C}" srcOrd="0" destOrd="0" presId="urn:microsoft.com/office/officeart/2005/8/layout/radial5"/>
    <dgm:cxn modelId="{B73A66AF-F729-41F2-AA30-AC6366B692FD}" type="presParOf" srcId="{D0497A48-B6D7-45B9-B071-1B1B180A1CA3}" destId="{50797304-79FB-48D6-99AA-E68A03EF23E0}" srcOrd="8" destOrd="0" presId="urn:microsoft.com/office/officeart/2005/8/layout/radial5"/>
    <dgm:cxn modelId="{1053784D-206C-41B5-BAAC-A44BD405C662}" type="presParOf" srcId="{D0497A48-B6D7-45B9-B071-1B1B180A1CA3}" destId="{942B6876-ADEE-49A7-B6DE-4496FEA4AB3D}" srcOrd="9" destOrd="0" presId="urn:microsoft.com/office/officeart/2005/8/layout/radial5"/>
    <dgm:cxn modelId="{45F485E7-6350-4C19-BA03-0340113016AF}" type="presParOf" srcId="{942B6876-ADEE-49A7-B6DE-4496FEA4AB3D}" destId="{A2B0B60D-022B-42EF-A0AA-6011F25CE458}" srcOrd="0" destOrd="0" presId="urn:microsoft.com/office/officeart/2005/8/layout/radial5"/>
    <dgm:cxn modelId="{96C09F5A-1D6A-431A-84F2-47BCE46E5599}" type="presParOf" srcId="{D0497A48-B6D7-45B9-B071-1B1B180A1CA3}" destId="{A8290928-C8DD-4CC1-9BE8-96C589DB37F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D7680E-6B33-490A-8217-0E4E56BD86AC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203BB1-D5C5-438E-B58D-7CC44A5F1090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Needs to be in compliance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6389B7C-17F9-4D98-A8A4-AC915B4CD199}" type="parTrans" cxnId="{B5302C4C-D5B8-4046-8355-426611FF9494}">
      <dgm:prSet/>
      <dgm:spPr/>
      <dgm:t>
        <a:bodyPr/>
        <a:lstStyle/>
        <a:p>
          <a:endParaRPr lang="en-US"/>
        </a:p>
      </dgm:t>
    </dgm:pt>
    <dgm:pt modelId="{08331574-25D1-4298-9F0B-0C18BD102EA7}" type="sibTrans" cxnId="{B5302C4C-D5B8-4046-8355-426611FF9494}">
      <dgm:prSet/>
      <dgm:spPr/>
      <dgm:t>
        <a:bodyPr/>
        <a:lstStyle/>
        <a:p>
          <a:endParaRPr lang="en-US"/>
        </a:p>
      </dgm:t>
    </dgm:pt>
    <dgm:pt modelId="{F7FEE152-CDF2-4DA2-9FFF-7BBB21B522F1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Call services providers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4A1E9705-754D-4F65-A068-D8D92172D821}" type="parTrans" cxnId="{3C18D63E-956F-4F62-B196-3C4B1A5615B4}">
      <dgm:prSet/>
      <dgm:spPr/>
      <dgm:t>
        <a:bodyPr/>
        <a:lstStyle/>
        <a:p>
          <a:endParaRPr lang="en-US"/>
        </a:p>
      </dgm:t>
    </dgm:pt>
    <dgm:pt modelId="{29DDF630-86F0-42C6-AA44-B02E3D146712}" type="sibTrans" cxnId="{3C18D63E-956F-4F62-B196-3C4B1A5615B4}">
      <dgm:prSet/>
      <dgm:spPr/>
      <dgm:t>
        <a:bodyPr/>
        <a:lstStyle/>
        <a:p>
          <a:endParaRPr lang="en-US"/>
        </a:p>
      </dgm:t>
    </dgm:pt>
    <dgm:pt modelId="{4990FFE4-CD69-4BAC-A028-2D66B8E4E94E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gets frustrated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74FCAEAD-7887-4D4D-9BB7-90DD73794F98}" type="parTrans" cxnId="{65A00C2E-C174-451B-8AE8-FB577AE77A22}">
      <dgm:prSet/>
      <dgm:spPr/>
      <dgm:t>
        <a:bodyPr/>
        <a:lstStyle/>
        <a:p>
          <a:endParaRPr lang="en-US"/>
        </a:p>
      </dgm:t>
    </dgm:pt>
    <dgm:pt modelId="{ECB1B46F-F4CA-464F-BA63-1B8EB6139955}" type="sibTrans" cxnId="{65A00C2E-C174-451B-8AE8-FB577AE77A22}">
      <dgm:prSet/>
      <dgm:spPr/>
      <dgm:t>
        <a:bodyPr/>
        <a:lstStyle/>
        <a:p>
          <a:endParaRPr lang="en-US"/>
        </a:p>
      </dgm:t>
    </dgm:pt>
    <dgm:pt modelId="{7AC842BC-877B-4CAC-8B82-4037E3D665C5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Gives Up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5A61BF4D-44E3-44A7-B0A6-FD458101D867}" type="parTrans" cxnId="{1DE7255B-9193-43E3-BE85-50697C16501D}">
      <dgm:prSet/>
      <dgm:spPr/>
      <dgm:t>
        <a:bodyPr/>
        <a:lstStyle/>
        <a:p>
          <a:endParaRPr lang="en-US"/>
        </a:p>
      </dgm:t>
    </dgm:pt>
    <dgm:pt modelId="{78873973-7DD2-4D3A-8E6A-FD82B8FEEEB4}" type="sibTrans" cxnId="{1DE7255B-9193-43E3-BE85-50697C16501D}">
      <dgm:prSet/>
      <dgm:spPr/>
      <dgm:t>
        <a:bodyPr/>
        <a:lstStyle/>
        <a:p>
          <a:endParaRPr lang="en-US"/>
        </a:p>
      </dgm:t>
    </dgm:pt>
    <dgm:pt modelId="{87FBC92A-D471-4C71-A12D-A36087EE0AD3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is in Trouble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4EC474A5-07F0-429E-B36A-ECC6DDC934A4}" type="parTrans" cxnId="{0579CCBD-05C8-452A-8EA4-EEC53488AD8F}">
      <dgm:prSet/>
      <dgm:spPr/>
      <dgm:t>
        <a:bodyPr/>
        <a:lstStyle/>
        <a:p>
          <a:endParaRPr lang="en-US"/>
        </a:p>
      </dgm:t>
    </dgm:pt>
    <dgm:pt modelId="{8B0FE448-5C17-4CB9-8858-39CAEEDC1776}" type="sibTrans" cxnId="{0579CCBD-05C8-452A-8EA4-EEC53488AD8F}">
      <dgm:prSet/>
      <dgm:spPr>
        <a:gradFill rotWithShape="0">
          <a:gsLst>
            <a:gs pos="0">
              <a:srgbClr val="E26640"/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594BCAEA-ACDF-4ED3-9046-A00D83E97F89}" type="pres">
      <dgm:prSet presAssocID="{16D7680E-6B33-490A-8217-0E4E56BD86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97D7E-3F56-4B9C-A961-6E45C319EB5B}" type="pres">
      <dgm:prSet presAssocID="{3D203BB1-D5C5-438E-B58D-7CC44A5F1090}" presName="dummy" presStyleCnt="0"/>
      <dgm:spPr/>
    </dgm:pt>
    <dgm:pt modelId="{56315591-D756-4878-9D64-3848735285D5}" type="pres">
      <dgm:prSet presAssocID="{3D203BB1-D5C5-438E-B58D-7CC44A5F1090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31131-5096-43E0-B694-4AA6CDF4EF3C}" type="pres">
      <dgm:prSet presAssocID="{08331574-25D1-4298-9F0B-0C18BD102EA7}" presName="sibTrans" presStyleLbl="node1" presStyleIdx="0" presStyleCnt="5" custScaleX="108042" custScaleY="116133"/>
      <dgm:spPr/>
      <dgm:t>
        <a:bodyPr/>
        <a:lstStyle/>
        <a:p>
          <a:endParaRPr lang="en-US"/>
        </a:p>
      </dgm:t>
    </dgm:pt>
    <dgm:pt modelId="{122AEB93-464F-430C-8E58-432748C09CEC}" type="pres">
      <dgm:prSet presAssocID="{F7FEE152-CDF2-4DA2-9FFF-7BBB21B522F1}" presName="dummy" presStyleCnt="0"/>
      <dgm:spPr/>
    </dgm:pt>
    <dgm:pt modelId="{5233DE55-97B9-442B-B7E2-09481924078B}" type="pres">
      <dgm:prSet presAssocID="{F7FEE152-CDF2-4DA2-9FFF-7BBB21B522F1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0625B-849A-49CC-851A-88EF5E85D016}" type="pres">
      <dgm:prSet presAssocID="{29DDF630-86F0-42C6-AA44-B02E3D146712}" presName="sibTrans" presStyleLbl="node1" presStyleIdx="1" presStyleCnt="5" custScaleX="106753" custLinFactNeighborX="2726" custLinFactNeighborY="1697"/>
      <dgm:spPr/>
      <dgm:t>
        <a:bodyPr/>
        <a:lstStyle/>
        <a:p>
          <a:endParaRPr lang="en-US"/>
        </a:p>
      </dgm:t>
    </dgm:pt>
    <dgm:pt modelId="{124F9411-D11F-4B1F-BA34-29EE456A5948}" type="pres">
      <dgm:prSet presAssocID="{4990FFE4-CD69-4BAC-A028-2D66B8E4E94E}" presName="dummy" presStyleCnt="0"/>
      <dgm:spPr/>
    </dgm:pt>
    <dgm:pt modelId="{3925C4E4-9E6A-49D1-952F-04CCA4DBA8F6}" type="pres">
      <dgm:prSet presAssocID="{4990FFE4-CD69-4BAC-A028-2D66B8E4E94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ED082-453B-4443-80F4-DC105D8E2669}" type="pres">
      <dgm:prSet presAssocID="{ECB1B46F-F4CA-464F-BA63-1B8EB6139955}" presName="sibTrans" presStyleLbl="node1" presStyleIdx="2" presStyleCnt="5" custScaleX="108055" custScaleY="99243" custLinFactNeighborX="-5065" custLinFactNeighborY="-3747"/>
      <dgm:spPr/>
      <dgm:t>
        <a:bodyPr/>
        <a:lstStyle/>
        <a:p>
          <a:endParaRPr lang="en-US"/>
        </a:p>
      </dgm:t>
    </dgm:pt>
    <dgm:pt modelId="{C42B2F17-F54C-4558-A3FD-DA2AB7123CB0}" type="pres">
      <dgm:prSet presAssocID="{7AC842BC-877B-4CAC-8B82-4037E3D665C5}" presName="dummy" presStyleCnt="0"/>
      <dgm:spPr/>
    </dgm:pt>
    <dgm:pt modelId="{561F4E93-A726-45ED-AED9-F44141B6ADD6}" type="pres">
      <dgm:prSet presAssocID="{7AC842BC-877B-4CAC-8B82-4037E3D665C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F09CC-2BE6-49E9-8800-92D46A58E7E2}" type="pres">
      <dgm:prSet presAssocID="{78873973-7DD2-4D3A-8E6A-FD82B8FEEEB4}" presName="sibTrans" presStyleLbl="node1" presStyleIdx="3" presStyleCnt="5"/>
      <dgm:spPr/>
      <dgm:t>
        <a:bodyPr/>
        <a:lstStyle/>
        <a:p>
          <a:endParaRPr lang="en-US"/>
        </a:p>
      </dgm:t>
    </dgm:pt>
    <dgm:pt modelId="{8BA3AE1B-91B1-416E-979D-82F102AC31AD}" type="pres">
      <dgm:prSet presAssocID="{87FBC92A-D471-4C71-A12D-A36087EE0AD3}" presName="dummy" presStyleCnt="0"/>
      <dgm:spPr/>
    </dgm:pt>
    <dgm:pt modelId="{B0C1BB95-169C-4105-BFB8-61D4A42B3AAA}" type="pres">
      <dgm:prSet presAssocID="{87FBC92A-D471-4C71-A12D-A36087EE0AD3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379A7-4786-4DD1-B1EB-0F09D761664D}" type="pres">
      <dgm:prSet presAssocID="{8B0FE448-5C17-4CB9-8858-39CAEEDC1776}" presName="sibTrans" presStyleLbl="node1" presStyleIdx="4" presStyleCnt="5" custLinFactNeighborX="307" custLinFactNeighborY="25"/>
      <dgm:spPr/>
      <dgm:t>
        <a:bodyPr/>
        <a:lstStyle/>
        <a:p>
          <a:endParaRPr lang="en-US"/>
        </a:p>
      </dgm:t>
    </dgm:pt>
  </dgm:ptLst>
  <dgm:cxnLst>
    <dgm:cxn modelId="{9930B6EB-3160-4E05-A4F8-D24D33EBB2B1}" type="presOf" srcId="{ECB1B46F-F4CA-464F-BA63-1B8EB6139955}" destId="{B75ED082-453B-4443-80F4-DC105D8E2669}" srcOrd="0" destOrd="0" presId="urn:microsoft.com/office/officeart/2005/8/layout/cycle1"/>
    <dgm:cxn modelId="{C6E1EB7E-63A3-47C6-9E7A-015C41D0E22D}" type="presOf" srcId="{F7FEE152-CDF2-4DA2-9FFF-7BBB21B522F1}" destId="{5233DE55-97B9-442B-B7E2-09481924078B}" srcOrd="0" destOrd="0" presId="urn:microsoft.com/office/officeart/2005/8/layout/cycle1"/>
    <dgm:cxn modelId="{50386973-F221-4697-BFAE-5C4FFFC29DDA}" type="presOf" srcId="{3D203BB1-D5C5-438E-B58D-7CC44A5F1090}" destId="{56315591-D756-4878-9D64-3848735285D5}" srcOrd="0" destOrd="0" presId="urn:microsoft.com/office/officeart/2005/8/layout/cycle1"/>
    <dgm:cxn modelId="{08D92CEC-7C0F-41B6-AD0C-60C2435A0163}" type="presOf" srcId="{4990FFE4-CD69-4BAC-A028-2D66B8E4E94E}" destId="{3925C4E4-9E6A-49D1-952F-04CCA4DBA8F6}" srcOrd="0" destOrd="0" presId="urn:microsoft.com/office/officeart/2005/8/layout/cycle1"/>
    <dgm:cxn modelId="{1D2ACF39-A70B-4471-B118-86B92F76631F}" type="presOf" srcId="{08331574-25D1-4298-9F0B-0C18BD102EA7}" destId="{EF431131-5096-43E0-B694-4AA6CDF4EF3C}" srcOrd="0" destOrd="0" presId="urn:microsoft.com/office/officeart/2005/8/layout/cycle1"/>
    <dgm:cxn modelId="{0579CCBD-05C8-452A-8EA4-EEC53488AD8F}" srcId="{16D7680E-6B33-490A-8217-0E4E56BD86AC}" destId="{87FBC92A-D471-4C71-A12D-A36087EE0AD3}" srcOrd="4" destOrd="0" parTransId="{4EC474A5-07F0-429E-B36A-ECC6DDC934A4}" sibTransId="{8B0FE448-5C17-4CB9-8858-39CAEEDC1776}"/>
    <dgm:cxn modelId="{0ADFB3CA-83F5-49E8-B36E-1DA3668D6345}" type="presOf" srcId="{16D7680E-6B33-490A-8217-0E4E56BD86AC}" destId="{594BCAEA-ACDF-4ED3-9046-A00D83E97F89}" srcOrd="0" destOrd="0" presId="urn:microsoft.com/office/officeart/2005/8/layout/cycle1"/>
    <dgm:cxn modelId="{C9DF992D-197D-4E10-9C08-6F3516824C7B}" type="presOf" srcId="{78873973-7DD2-4D3A-8E6A-FD82B8FEEEB4}" destId="{1A1F09CC-2BE6-49E9-8800-92D46A58E7E2}" srcOrd="0" destOrd="0" presId="urn:microsoft.com/office/officeart/2005/8/layout/cycle1"/>
    <dgm:cxn modelId="{AFC61B48-4A26-414E-851E-694A5A655C7C}" type="presOf" srcId="{8B0FE448-5C17-4CB9-8858-39CAEEDC1776}" destId="{086379A7-4786-4DD1-B1EB-0F09D761664D}" srcOrd="0" destOrd="0" presId="urn:microsoft.com/office/officeart/2005/8/layout/cycle1"/>
    <dgm:cxn modelId="{7547A634-2EA7-4F46-A660-124036843534}" type="presOf" srcId="{7AC842BC-877B-4CAC-8B82-4037E3D665C5}" destId="{561F4E93-A726-45ED-AED9-F44141B6ADD6}" srcOrd="0" destOrd="0" presId="urn:microsoft.com/office/officeart/2005/8/layout/cycle1"/>
    <dgm:cxn modelId="{1DE7255B-9193-43E3-BE85-50697C16501D}" srcId="{16D7680E-6B33-490A-8217-0E4E56BD86AC}" destId="{7AC842BC-877B-4CAC-8B82-4037E3D665C5}" srcOrd="3" destOrd="0" parTransId="{5A61BF4D-44E3-44A7-B0A6-FD458101D867}" sibTransId="{78873973-7DD2-4D3A-8E6A-FD82B8FEEEB4}"/>
    <dgm:cxn modelId="{B5302C4C-D5B8-4046-8355-426611FF9494}" srcId="{16D7680E-6B33-490A-8217-0E4E56BD86AC}" destId="{3D203BB1-D5C5-438E-B58D-7CC44A5F1090}" srcOrd="0" destOrd="0" parTransId="{A6389B7C-17F9-4D98-A8A4-AC915B4CD199}" sibTransId="{08331574-25D1-4298-9F0B-0C18BD102EA7}"/>
    <dgm:cxn modelId="{3C18D63E-956F-4F62-B196-3C4B1A5615B4}" srcId="{16D7680E-6B33-490A-8217-0E4E56BD86AC}" destId="{F7FEE152-CDF2-4DA2-9FFF-7BBB21B522F1}" srcOrd="1" destOrd="0" parTransId="{4A1E9705-754D-4F65-A068-D8D92172D821}" sibTransId="{29DDF630-86F0-42C6-AA44-B02E3D146712}"/>
    <dgm:cxn modelId="{65A00C2E-C174-451B-8AE8-FB577AE77A22}" srcId="{16D7680E-6B33-490A-8217-0E4E56BD86AC}" destId="{4990FFE4-CD69-4BAC-A028-2D66B8E4E94E}" srcOrd="2" destOrd="0" parTransId="{74FCAEAD-7887-4D4D-9BB7-90DD73794F98}" sibTransId="{ECB1B46F-F4CA-464F-BA63-1B8EB6139955}"/>
    <dgm:cxn modelId="{12C2D255-8B8E-456E-AC47-7705C22AB1A6}" type="presOf" srcId="{29DDF630-86F0-42C6-AA44-B02E3D146712}" destId="{D300625B-849A-49CC-851A-88EF5E85D016}" srcOrd="0" destOrd="0" presId="urn:microsoft.com/office/officeart/2005/8/layout/cycle1"/>
    <dgm:cxn modelId="{9E388E1F-943D-4DFB-A61C-73A33169BED5}" type="presOf" srcId="{87FBC92A-D471-4C71-A12D-A36087EE0AD3}" destId="{B0C1BB95-169C-4105-BFB8-61D4A42B3AAA}" srcOrd="0" destOrd="0" presId="urn:microsoft.com/office/officeart/2005/8/layout/cycle1"/>
    <dgm:cxn modelId="{0F64FBC8-9F1A-47EA-BC45-913F76AFAEBC}" type="presParOf" srcId="{594BCAEA-ACDF-4ED3-9046-A00D83E97F89}" destId="{A8197D7E-3F56-4B9C-A961-6E45C319EB5B}" srcOrd="0" destOrd="0" presId="urn:microsoft.com/office/officeart/2005/8/layout/cycle1"/>
    <dgm:cxn modelId="{24B68610-7D47-4B89-A2BA-3CA6E15F0951}" type="presParOf" srcId="{594BCAEA-ACDF-4ED3-9046-A00D83E97F89}" destId="{56315591-D756-4878-9D64-3848735285D5}" srcOrd="1" destOrd="0" presId="urn:microsoft.com/office/officeart/2005/8/layout/cycle1"/>
    <dgm:cxn modelId="{27711560-4D1D-4535-9A0C-4585925391F1}" type="presParOf" srcId="{594BCAEA-ACDF-4ED3-9046-A00D83E97F89}" destId="{EF431131-5096-43E0-B694-4AA6CDF4EF3C}" srcOrd="2" destOrd="0" presId="urn:microsoft.com/office/officeart/2005/8/layout/cycle1"/>
    <dgm:cxn modelId="{D23FFDA6-9A66-4BFE-A345-35A4F3C30EE1}" type="presParOf" srcId="{594BCAEA-ACDF-4ED3-9046-A00D83E97F89}" destId="{122AEB93-464F-430C-8E58-432748C09CEC}" srcOrd="3" destOrd="0" presId="urn:microsoft.com/office/officeart/2005/8/layout/cycle1"/>
    <dgm:cxn modelId="{DCD5208E-56B4-4740-BC40-6DAA97A2C6EB}" type="presParOf" srcId="{594BCAEA-ACDF-4ED3-9046-A00D83E97F89}" destId="{5233DE55-97B9-442B-B7E2-09481924078B}" srcOrd="4" destOrd="0" presId="urn:microsoft.com/office/officeart/2005/8/layout/cycle1"/>
    <dgm:cxn modelId="{624B85A8-FFF0-45D8-87B9-06D41C1E32F0}" type="presParOf" srcId="{594BCAEA-ACDF-4ED3-9046-A00D83E97F89}" destId="{D300625B-849A-49CC-851A-88EF5E85D016}" srcOrd="5" destOrd="0" presId="urn:microsoft.com/office/officeart/2005/8/layout/cycle1"/>
    <dgm:cxn modelId="{B5C40D92-2E68-481E-AE7C-2A790FA1D2E3}" type="presParOf" srcId="{594BCAEA-ACDF-4ED3-9046-A00D83E97F89}" destId="{124F9411-D11F-4B1F-BA34-29EE456A5948}" srcOrd="6" destOrd="0" presId="urn:microsoft.com/office/officeart/2005/8/layout/cycle1"/>
    <dgm:cxn modelId="{3A352F6D-C925-4C01-9886-343A9D4AD37E}" type="presParOf" srcId="{594BCAEA-ACDF-4ED3-9046-A00D83E97F89}" destId="{3925C4E4-9E6A-49D1-952F-04CCA4DBA8F6}" srcOrd="7" destOrd="0" presId="urn:microsoft.com/office/officeart/2005/8/layout/cycle1"/>
    <dgm:cxn modelId="{8FFB39D4-2095-48AB-8944-B971AEF5CF6E}" type="presParOf" srcId="{594BCAEA-ACDF-4ED3-9046-A00D83E97F89}" destId="{B75ED082-453B-4443-80F4-DC105D8E2669}" srcOrd="8" destOrd="0" presId="urn:microsoft.com/office/officeart/2005/8/layout/cycle1"/>
    <dgm:cxn modelId="{AD1B057D-0894-4BA6-B9C1-0C74929A1FF4}" type="presParOf" srcId="{594BCAEA-ACDF-4ED3-9046-A00D83E97F89}" destId="{C42B2F17-F54C-4558-A3FD-DA2AB7123CB0}" srcOrd="9" destOrd="0" presId="urn:microsoft.com/office/officeart/2005/8/layout/cycle1"/>
    <dgm:cxn modelId="{076A2263-61AC-4A5C-AB20-EF32E18AEE30}" type="presParOf" srcId="{594BCAEA-ACDF-4ED3-9046-A00D83E97F89}" destId="{561F4E93-A726-45ED-AED9-F44141B6ADD6}" srcOrd="10" destOrd="0" presId="urn:microsoft.com/office/officeart/2005/8/layout/cycle1"/>
    <dgm:cxn modelId="{B5D7203B-7CC3-48E2-BE5A-611DFAF75E16}" type="presParOf" srcId="{594BCAEA-ACDF-4ED3-9046-A00D83E97F89}" destId="{1A1F09CC-2BE6-49E9-8800-92D46A58E7E2}" srcOrd="11" destOrd="0" presId="urn:microsoft.com/office/officeart/2005/8/layout/cycle1"/>
    <dgm:cxn modelId="{44F6E952-B592-4F15-A31C-F382597AE9E2}" type="presParOf" srcId="{594BCAEA-ACDF-4ED3-9046-A00D83E97F89}" destId="{8BA3AE1B-91B1-416E-979D-82F102AC31AD}" srcOrd="12" destOrd="0" presId="urn:microsoft.com/office/officeart/2005/8/layout/cycle1"/>
    <dgm:cxn modelId="{44AFEA03-57C7-482A-AEA3-72354BE7E31A}" type="presParOf" srcId="{594BCAEA-ACDF-4ED3-9046-A00D83E97F89}" destId="{B0C1BB95-169C-4105-BFB8-61D4A42B3AAA}" srcOrd="13" destOrd="0" presId="urn:microsoft.com/office/officeart/2005/8/layout/cycle1"/>
    <dgm:cxn modelId="{E0245A0C-A29C-4BFC-B18E-8A2A335DBBF6}" type="presParOf" srcId="{594BCAEA-ACDF-4ED3-9046-A00D83E97F89}" destId="{086379A7-4786-4DD1-B1EB-0F09D761664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F73D2-3662-4F43-865B-D343D67B29A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F314C3-B440-47E4-81D4-61F65DA1ADE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andara" panose="020E0502030303020204" pitchFamily="34" charset="0"/>
            </a:rPr>
            <a:t>Build key community partnerships</a:t>
          </a:r>
          <a:endParaRPr lang="en-US" dirty="0">
            <a:solidFill>
              <a:schemeClr val="bg1"/>
            </a:solidFill>
            <a:latin typeface="Candara" panose="020E0502030303020204" pitchFamily="34" charset="0"/>
          </a:endParaRPr>
        </a:p>
      </dgm:t>
    </dgm:pt>
    <dgm:pt modelId="{8B31D434-44B2-4FD0-BF32-4B869A5051AC}" type="parTrans" cxnId="{D08F9C0A-0682-4AA1-8E9A-2C4A4941719B}">
      <dgm:prSet/>
      <dgm:spPr/>
      <dgm:t>
        <a:bodyPr/>
        <a:lstStyle/>
        <a:p>
          <a:endParaRPr lang="en-US"/>
        </a:p>
      </dgm:t>
    </dgm:pt>
    <dgm:pt modelId="{FD8B3882-EB3E-4B52-864A-709EE60B8D19}" type="sibTrans" cxnId="{D08F9C0A-0682-4AA1-8E9A-2C4A4941719B}">
      <dgm:prSet/>
      <dgm:spPr/>
      <dgm:t>
        <a:bodyPr/>
        <a:lstStyle/>
        <a:p>
          <a:endParaRPr lang="en-US"/>
        </a:p>
      </dgm:t>
    </dgm:pt>
    <dgm:pt modelId="{5843849E-CB0D-4A2B-BE61-D5B7C51FC66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Service Provider refers youth</a:t>
          </a:r>
          <a:endParaRPr lang="en-US" dirty="0">
            <a:latin typeface="Candara" panose="020E0502030303020204" pitchFamily="34" charset="0"/>
          </a:endParaRPr>
        </a:p>
      </dgm:t>
    </dgm:pt>
    <dgm:pt modelId="{897149ED-9877-425F-A3FE-61F371A444FF}" type="parTrans" cxnId="{3B19A09E-C734-40CD-8EEC-9451777AD33D}">
      <dgm:prSet/>
      <dgm:spPr/>
      <dgm:t>
        <a:bodyPr/>
        <a:lstStyle/>
        <a:p>
          <a:endParaRPr lang="en-US"/>
        </a:p>
      </dgm:t>
    </dgm:pt>
    <dgm:pt modelId="{B5CB382E-CBC7-4961-985D-982A1EE08675}" type="sibTrans" cxnId="{3B19A09E-C734-40CD-8EEC-9451777AD33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B6A4D8B-06AD-4BAD-BCA4-173DED9709B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Advocate/Navigator case manages youth</a:t>
          </a:r>
          <a:endParaRPr lang="en-US" dirty="0">
            <a:latin typeface="Candara" panose="020E0502030303020204" pitchFamily="34" charset="0"/>
          </a:endParaRPr>
        </a:p>
      </dgm:t>
    </dgm:pt>
    <dgm:pt modelId="{B6A1FD3A-61D2-46B9-A0AC-3E1DF955FBE9}" type="parTrans" cxnId="{61585294-29AB-4EB6-8EA5-4066E45C368C}">
      <dgm:prSet/>
      <dgm:spPr/>
      <dgm:t>
        <a:bodyPr/>
        <a:lstStyle/>
        <a:p>
          <a:endParaRPr lang="en-US"/>
        </a:p>
      </dgm:t>
    </dgm:pt>
    <dgm:pt modelId="{4808AFD7-2439-4902-8726-9EBFFB8078ED}" type="sibTrans" cxnId="{61585294-29AB-4EB6-8EA5-4066E45C368C}">
      <dgm:prSet/>
      <dgm:spPr/>
      <dgm:t>
        <a:bodyPr/>
        <a:lstStyle/>
        <a:p>
          <a:endParaRPr lang="en-US"/>
        </a:p>
      </dgm:t>
    </dgm:pt>
    <dgm:pt modelId="{57E1AD6D-4023-4C66-AB35-895839EC616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Youth is linked to services from community partners</a:t>
          </a:r>
          <a:endParaRPr lang="en-US" dirty="0">
            <a:latin typeface="Candara" panose="020E0502030303020204" pitchFamily="34" charset="0"/>
          </a:endParaRPr>
        </a:p>
      </dgm:t>
    </dgm:pt>
    <dgm:pt modelId="{B40CC8ED-F365-42D1-B19A-BF11EB6FEB73}" type="parTrans" cxnId="{483E7196-EA2F-4708-A0F2-39C5B6907D13}">
      <dgm:prSet/>
      <dgm:spPr/>
      <dgm:t>
        <a:bodyPr/>
        <a:lstStyle/>
        <a:p>
          <a:endParaRPr lang="en-US"/>
        </a:p>
      </dgm:t>
    </dgm:pt>
    <dgm:pt modelId="{7AAD1ED4-7B08-4C65-A615-345E54AAB8CD}" type="sibTrans" cxnId="{483E7196-EA2F-4708-A0F2-39C5B6907D13}">
      <dgm:prSet/>
      <dgm:spPr/>
      <dgm:t>
        <a:bodyPr/>
        <a:lstStyle/>
        <a:p>
          <a:endParaRPr lang="en-US"/>
        </a:p>
      </dgm:t>
    </dgm:pt>
    <dgm:pt modelId="{313777BF-849A-470E-A381-318932972D8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Youth Engages in Services</a:t>
          </a:r>
          <a:endParaRPr lang="en-US" dirty="0">
            <a:latin typeface="Candara" panose="020E0502030303020204" pitchFamily="34" charset="0"/>
          </a:endParaRPr>
        </a:p>
      </dgm:t>
    </dgm:pt>
    <dgm:pt modelId="{DBD94121-229E-4AED-A0AD-AA851CE31EAD}" type="parTrans" cxnId="{C5A689B8-AD7D-4794-95BF-04E21703163C}">
      <dgm:prSet/>
      <dgm:spPr/>
      <dgm:t>
        <a:bodyPr/>
        <a:lstStyle/>
        <a:p>
          <a:endParaRPr lang="en-US"/>
        </a:p>
      </dgm:t>
    </dgm:pt>
    <dgm:pt modelId="{F1636184-B66F-4B3D-9CE5-F4C62A21A9D1}" type="sibTrans" cxnId="{C5A689B8-AD7D-4794-95BF-04E21703163C}">
      <dgm:prSet/>
      <dgm:spPr/>
      <dgm:t>
        <a:bodyPr/>
        <a:lstStyle/>
        <a:p>
          <a:endParaRPr lang="en-US"/>
        </a:p>
      </dgm:t>
    </dgm:pt>
    <dgm:pt modelId="{E067EBF2-B9AF-4659-AC4B-5B52A30531B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Youth Becomes Compliant with system</a:t>
          </a:r>
          <a:endParaRPr lang="en-US" dirty="0">
            <a:latin typeface="Candara" panose="020E0502030303020204" pitchFamily="34" charset="0"/>
          </a:endParaRPr>
        </a:p>
      </dgm:t>
    </dgm:pt>
    <dgm:pt modelId="{71608C66-F324-4404-A9F0-7EF2513E6C69}" type="parTrans" cxnId="{C1CBEAA3-BD46-4BCB-ADBB-0868DEA069DF}">
      <dgm:prSet/>
      <dgm:spPr/>
      <dgm:t>
        <a:bodyPr/>
        <a:lstStyle/>
        <a:p>
          <a:endParaRPr lang="en-US"/>
        </a:p>
      </dgm:t>
    </dgm:pt>
    <dgm:pt modelId="{FBF6CCD7-ED6A-4894-B677-0C6341862846}" type="sibTrans" cxnId="{C1CBEAA3-BD46-4BCB-ADBB-0868DEA069DF}">
      <dgm:prSet/>
      <dgm:spPr/>
      <dgm:t>
        <a:bodyPr/>
        <a:lstStyle/>
        <a:p>
          <a:endParaRPr lang="en-US"/>
        </a:p>
      </dgm:t>
    </dgm:pt>
    <dgm:pt modelId="{8F4AD585-BB33-47B7-B816-4048C2600161}" type="pres">
      <dgm:prSet presAssocID="{518F73D2-3662-4F43-865B-D343D67B29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2AC453-DD7F-4E92-8CA8-DB23DDD74222}" type="pres">
      <dgm:prSet presAssocID="{0CF314C3-B440-47E4-81D4-61F65DA1ADE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8BF72-F14F-48FB-980C-68DB330004B5}" type="pres">
      <dgm:prSet presAssocID="{0CF314C3-B440-47E4-81D4-61F65DA1ADE3}" presName="spNode" presStyleCnt="0"/>
      <dgm:spPr/>
    </dgm:pt>
    <dgm:pt modelId="{93732D96-6C42-440F-9D70-1323B8E024D8}" type="pres">
      <dgm:prSet presAssocID="{FD8B3882-EB3E-4B52-864A-709EE60B8D1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B402807-EC18-4791-BC5F-6F1EC33FC083}" type="pres">
      <dgm:prSet presAssocID="{5843849E-CB0D-4A2B-BE61-D5B7C51FC6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91C1D-8F27-46DE-BC7F-8D61CBBC240F}" type="pres">
      <dgm:prSet presAssocID="{5843849E-CB0D-4A2B-BE61-D5B7C51FC667}" presName="spNode" presStyleCnt="0"/>
      <dgm:spPr/>
    </dgm:pt>
    <dgm:pt modelId="{61FC442C-6F19-4403-9A28-F6E0AA08CDB7}" type="pres">
      <dgm:prSet presAssocID="{B5CB382E-CBC7-4961-985D-982A1EE0867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5FA795FA-B607-47A7-88D4-4A0EFCF5E9F0}" type="pres">
      <dgm:prSet presAssocID="{EB6A4D8B-06AD-4BAD-BCA4-173DED9709B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1E3D2-2F05-41D3-A0C6-AD64BBA2E160}" type="pres">
      <dgm:prSet presAssocID="{EB6A4D8B-06AD-4BAD-BCA4-173DED9709B5}" presName="spNode" presStyleCnt="0"/>
      <dgm:spPr/>
    </dgm:pt>
    <dgm:pt modelId="{215AE39B-576B-4A84-80EB-98AC392DC816}" type="pres">
      <dgm:prSet presAssocID="{4808AFD7-2439-4902-8726-9EBFFB8078E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1E713165-F823-40D1-A1CA-B65AE7A1DB7F}" type="pres">
      <dgm:prSet presAssocID="{57E1AD6D-4023-4C66-AB35-895839EC616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6FFD0-287E-4DA3-BB2E-0A6C6E51E9D4}" type="pres">
      <dgm:prSet presAssocID="{57E1AD6D-4023-4C66-AB35-895839EC616C}" presName="spNode" presStyleCnt="0"/>
      <dgm:spPr/>
    </dgm:pt>
    <dgm:pt modelId="{61F4B9F5-45FD-4EF7-A0EA-A13519A38D81}" type="pres">
      <dgm:prSet presAssocID="{7AAD1ED4-7B08-4C65-A615-345E54AAB8C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841236A-702D-473C-A2BC-FA91A10A58C0}" type="pres">
      <dgm:prSet presAssocID="{313777BF-849A-470E-A381-318932972D8F}" presName="node" presStyleLbl="node1" presStyleIdx="4" presStyleCnt="6" custRadScaleRad="97636" custRadScaleInc="17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24D51-91BC-4CFE-BB83-734ABCFC7928}" type="pres">
      <dgm:prSet presAssocID="{313777BF-849A-470E-A381-318932972D8F}" presName="spNode" presStyleCnt="0"/>
      <dgm:spPr/>
    </dgm:pt>
    <dgm:pt modelId="{35F26F54-C0CB-447A-A6C7-F1B5C74F0563}" type="pres">
      <dgm:prSet presAssocID="{F1636184-B66F-4B3D-9CE5-F4C62A21A9D1}" presName="sibTrans" presStyleLbl="sibTrans1D1" presStyleIdx="4" presStyleCnt="6"/>
      <dgm:spPr/>
      <dgm:t>
        <a:bodyPr/>
        <a:lstStyle/>
        <a:p>
          <a:endParaRPr lang="en-US"/>
        </a:p>
      </dgm:t>
    </dgm:pt>
    <dgm:pt modelId="{DCDC0271-77A1-471D-9D4B-224D323B8158}" type="pres">
      <dgm:prSet presAssocID="{E067EBF2-B9AF-4659-AC4B-5B52A30531B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01FD5-F7D2-49FB-BAD2-6D0D7DE349E1}" type="pres">
      <dgm:prSet presAssocID="{E067EBF2-B9AF-4659-AC4B-5B52A30531B3}" presName="spNode" presStyleCnt="0"/>
      <dgm:spPr/>
    </dgm:pt>
    <dgm:pt modelId="{4C722208-2FA5-49D4-9413-C7D95EAE321F}" type="pres">
      <dgm:prSet presAssocID="{FBF6CCD7-ED6A-4894-B677-0C6341862846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B033AE35-0BDE-49B6-B469-161CF1756B40}" type="presOf" srcId="{B5CB382E-CBC7-4961-985D-982A1EE08675}" destId="{61FC442C-6F19-4403-9A28-F6E0AA08CDB7}" srcOrd="0" destOrd="0" presId="urn:microsoft.com/office/officeart/2005/8/layout/cycle6"/>
    <dgm:cxn modelId="{9D34421A-2829-4DFE-96E2-97129F4E63D5}" type="presOf" srcId="{4808AFD7-2439-4902-8726-9EBFFB8078ED}" destId="{215AE39B-576B-4A84-80EB-98AC392DC816}" srcOrd="0" destOrd="0" presId="urn:microsoft.com/office/officeart/2005/8/layout/cycle6"/>
    <dgm:cxn modelId="{6223583A-3807-4050-B29A-27800D6DE45D}" type="presOf" srcId="{57E1AD6D-4023-4C66-AB35-895839EC616C}" destId="{1E713165-F823-40D1-A1CA-B65AE7A1DB7F}" srcOrd="0" destOrd="0" presId="urn:microsoft.com/office/officeart/2005/8/layout/cycle6"/>
    <dgm:cxn modelId="{E7E7462F-00D8-48EE-AB73-894648040B4A}" type="presOf" srcId="{0CF314C3-B440-47E4-81D4-61F65DA1ADE3}" destId="{582AC453-DD7F-4E92-8CA8-DB23DDD74222}" srcOrd="0" destOrd="0" presId="urn:microsoft.com/office/officeart/2005/8/layout/cycle6"/>
    <dgm:cxn modelId="{CD27A36E-9C3C-4841-86BE-CA4D3D92EBBB}" type="presOf" srcId="{F1636184-B66F-4B3D-9CE5-F4C62A21A9D1}" destId="{35F26F54-C0CB-447A-A6C7-F1B5C74F0563}" srcOrd="0" destOrd="0" presId="urn:microsoft.com/office/officeart/2005/8/layout/cycle6"/>
    <dgm:cxn modelId="{AD5C4FD0-B52D-4A2C-B232-EB8AF5C3441A}" type="presOf" srcId="{FD8B3882-EB3E-4B52-864A-709EE60B8D19}" destId="{93732D96-6C42-440F-9D70-1323B8E024D8}" srcOrd="0" destOrd="0" presId="urn:microsoft.com/office/officeart/2005/8/layout/cycle6"/>
    <dgm:cxn modelId="{3B19A09E-C734-40CD-8EEC-9451777AD33D}" srcId="{518F73D2-3662-4F43-865B-D343D67B29A2}" destId="{5843849E-CB0D-4A2B-BE61-D5B7C51FC667}" srcOrd="1" destOrd="0" parTransId="{897149ED-9877-425F-A3FE-61F371A444FF}" sibTransId="{B5CB382E-CBC7-4961-985D-982A1EE08675}"/>
    <dgm:cxn modelId="{D08F9C0A-0682-4AA1-8E9A-2C4A4941719B}" srcId="{518F73D2-3662-4F43-865B-D343D67B29A2}" destId="{0CF314C3-B440-47E4-81D4-61F65DA1ADE3}" srcOrd="0" destOrd="0" parTransId="{8B31D434-44B2-4FD0-BF32-4B869A5051AC}" sibTransId="{FD8B3882-EB3E-4B52-864A-709EE60B8D19}"/>
    <dgm:cxn modelId="{483E7196-EA2F-4708-A0F2-39C5B6907D13}" srcId="{518F73D2-3662-4F43-865B-D343D67B29A2}" destId="{57E1AD6D-4023-4C66-AB35-895839EC616C}" srcOrd="3" destOrd="0" parTransId="{B40CC8ED-F365-42D1-B19A-BF11EB6FEB73}" sibTransId="{7AAD1ED4-7B08-4C65-A615-345E54AAB8CD}"/>
    <dgm:cxn modelId="{902C90D8-3519-4997-81D5-604E6E6C61FE}" type="presOf" srcId="{7AAD1ED4-7B08-4C65-A615-345E54AAB8CD}" destId="{61F4B9F5-45FD-4EF7-A0EA-A13519A38D81}" srcOrd="0" destOrd="0" presId="urn:microsoft.com/office/officeart/2005/8/layout/cycle6"/>
    <dgm:cxn modelId="{AB29E73C-D530-4C4D-9878-1239C7E39D36}" type="presOf" srcId="{EB6A4D8B-06AD-4BAD-BCA4-173DED9709B5}" destId="{5FA795FA-B607-47A7-88D4-4A0EFCF5E9F0}" srcOrd="0" destOrd="0" presId="urn:microsoft.com/office/officeart/2005/8/layout/cycle6"/>
    <dgm:cxn modelId="{C5A689B8-AD7D-4794-95BF-04E21703163C}" srcId="{518F73D2-3662-4F43-865B-D343D67B29A2}" destId="{313777BF-849A-470E-A381-318932972D8F}" srcOrd="4" destOrd="0" parTransId="{DBD94121-229E-4AED-A0AD-AA851CE31EAD}" sibTransId="{F1636184-B66F-4B3D-9CE5-F4C62A21A9D1}"/>
    <dgm:cxn modelId="{7AFE03D4-5299-4EED-8B64-463E17F6C109}" type="presOf" srcId="{313777BF-849A-470E-A381-318932972D8F}" destId="{1841236A-702D-473C-A2BC-FA91A10A58C0}" srcOrd="0" destOrd="0" presId="urn:microsoft.com/office/officeart/2005/8/layout/cycle6"/>
    <dgm:cxn modelId="{61585294-29AB-4EB6-8EA5-4066E45C368C}" srcId="{518F73D2-3662-4F43-865B-D343D67B29A2}" destId="{EB6A4D8B-06AD-4BAD-BCA4-173DED9709B5}" srcOrd="2" destOrd="0" parTransId="{B6A1FD3A-61D2-46B9-A0AC-3E1DF955FBE9}" sibTransId="{4808AFD7-2439-4902-8726-9EBFFB8078ED}"/>
    <dgm:cxn modelId="{5A3C10F8-DEB0-467E-8098-5ED0D3EF8232}" type="presOf" srcId="{5843849E-CB0D-4A2B-BE61-D5B7C51FC667}" destId="{DB402807-EC18-4791-BC5F-6F1EC33FC083}" srcOrd="0" destOrd="0" presId="urn:microsoft.com/office/officeart/2005/8/layout/cycle6"/>
    <dgm:cxn modelId="{38487251-38E4-48FB-B2F9-4A9BC6C58EFE}" type="presOf" srcId="{518F73D2-3662-4F43-865B-D343D67B29A2}" destId="{8F4AD585-BB33-47B7-B816-4048C2600161}" srcOrd="0" destOrd="0" presId="urn:microsoft.com/office/officeart/2005/8/layout/cycle6"/>
    <dgm:cxn modelId="{C1CBEAA3-BD46-4BCB-ADBB-0868DEA069DF}" srcId="{518F73D2-3662-4F43-865B-D343D67B29A2}" destId="{E067EBF2-B9AF-4659-AC4B-5B52A30531B3}" srcOrd="5" destOrd="0" parTransId="{71608C66-F324-4404-A9F0-7EF2513E6C69}" sibTransId="{FBF6CCD7-ED6A-4894-B677-0C6341862846}"/>
    <dgm:cxn modelId="{02A79B53-B1FF-45E2-8774-D47279560CEB}" type="presOf" srcId="{FBF6CCD7-ED6A-4894-B677-0C6341862846}" destId="{4C722208-2FA5-49D4-9413-C7D95EAE321F}" srcOrd="0" destOrd="0" presId="urn:microsoft.com/office/officeart/2005/8/layout/cycle6"/>
    <dgm:cxn modelId="{AEF39C28-390B-4A59-ACE8-C2A070B6EC76}" type="presOf" srcId="{E067EBF2-B9AF-4659-AC4B-5B52A30531B3}" destId="{DCDC0271-77A1-471D-9D4B-224D323B8158}" srcOrd="0" destOrd="0" presId="urn:microsoft.com/office/officeart/2005/8/layout/cycle6"/>
    <dgm:cxn modelId="{F3B66DF8-31F0-402E-9EDC-DFE2C9520CCD}" type="presParOf" srcId="{8F4AD585-BB33-47B7-B816-4048C2600161}" destId="{582AC453-DD7F-4E92-8CA8-DB23DDD74222}" srcOrd="0" destOrd="0" presId="urn:microsoft.com/office/officeart/2005/8/layout/cycle6"/>
    <dgm:cxn modelId="{8A421902-71C4-4850-B784-0239E1C97D37}" type="presParOf" srcId="{8F4AD585-BB33-47B7-B816-4048C2600161}" destId="{4AF8BF72-F14F-48FB-980C-68DB330004B5}" srcOrd="1" destOrd="0" presId="urn:microsoft.com/office/officeart/2005/8/layout/cycle6"/>
    <dgm:cxn modelId="{F94BDB5C-8513-471C-8CEB-091D24635039}" type="presParOf" srcId="{8F4AD585-BB33-47B7-B816-4048C2600161}" destId="{93732D96-6C42-440F-9D70-1323B8E024D8}" srcOrd="2" destOrd="0" presId="urn:microsoft.com/office/officeart/2005/8/layout/cycle6"/>
    <dgm:cxn modelId="{03E44C1F-D2F9-46CC-B5BA-2F1D54A345FC}" type="presParOf" srcId="{8F4AD585-BB33-47B7-B816-4048C2600161}" destId="{DB402807-EC18-4791-BC5F-6F1EC33FC083}" srcOrd="3" destOrd="0" presId="urn:microsoft.com/office/officeart/2005/8/layout/cycle6"/>
    <dgm:cxn modelId="{FD0582D3-41CE-4883-912F-2437568DCBD8}" type="presParOf" srcId="{8F4AD585-BB33-47B7-B816-4048C2600161}" destId="{01B91C1D-8F27-46DE-BC7F-8D61CBBC240F}" srcOrd="4" destOrd="0" presId="urn:microsoft.com/office/officeart/2005/8/layout/cycle6"/>
    <dgm:cxn modelId="{26D652A5-88BC-46D4-9C87-EE0EB5D46CB8}" type="presParOf" srcId="{8F4AD585-BB33-47B7-B816-4048C2600161}" destId="{61FC442C-6F19-4403-9A28-F6E0AA08CDB7}" srcOrd="5" destOrd="0" presId="urn:microsoft.com/office/officeart/2005/8/layout/cycle6"/>
    <dgm:cxn modelId="{72E18DF9-CD30-4EE5-81BD-C8D350254288}" type="presParOf" srcId="{8F4AD585-BB33-47B7-B816-4048C2600161}" destId="{5FA795FA-B607-47A7-88D4-4A0EFCF5E9F0}" srcOrd="6" destOrd="0" presId="urn:microsoft.com/office/officeart/2005/8/layout/cycle6"/>
    <dgm:cxn modelId="{1D2FDEA7-19CD-4D01-A4C5-98277DE79223}" type="presParOf" srcId="{8F4AD585-BB33-47B7-B816-4048C2600161}" destId="{A151E3D2-2F05-41D3-A0C6-AD64BBA2E160}" srcOrd="7" destOrd="0" presId="urn:microsoft.com/office/officeart/2005/8/layout/cycle6"/>
    <dgm:cxn modelId="{B7900B0A-849F-4DCA-86F7-5BDF7AC55F9F}" type="presParOf" srcId="{8F4AD585-BB33-47B7-B816-4048C2600161}" destId="{215AE39B-576B-4A84-80EB-98AC392DC816}" srcOrd="8" destOrd="0" presId="urn:microsoft.com/office/officeart/2005/8/layout/cycle6"/>
    <dgm:cxn modelId="{BB60DE2A-632C-4F29-B508-A770AE3CB4C0}" type="presParOf" srcId="{8F4AD585-BB33-47B7-B816-4048C2600161}" destId="{1E713165-F823-40D1-A1CA-B65AE7A1DB7F}" srcOrd="9" destOrd="0" presId="urn:microsoft.com/office/officeart/2005/8/layout/cycle6"/>
    <dgm:cxn modelId="{27AFDE9F-1229-4D7C-8E3A-F345D92A6542}" type="presParOf" srcId="{8F4AD585-BB33-47B7-B816-4048C2600161}" destId="{C696FFD0-287E-4DA3-BB2E-0A6C6E51E9D4}" srcOrd="10" destOrd="0" presId="urn:microsoft.com/office/officeart/2005/8/layout/cycle6"/>
    <dgm:cxn modelId="{9CD20A96-6D0D-4896-8DE3-E167CD26CA2C}" type="presParOf" srcId="{8F4AD585-BB33-47B7-B816-4048C2600161}" destId="{61F4B9F5-45FD-4EF7-A0EA-A13519A38D81}" srcOrd="11" destOrd="0" presId="urn:microsoft.com/office/officeart/2005/8/layout/cycle6"/>
    <dgm:cxn modelId="{508176C8-0E9F-4558-AB10-2F04DC25FBE8}" type="presParOf" srcId="{8F4AD585-BB33-47B7-B816-4048C2600161}" destId="{1841236A-702D-473C-A2BC-FA91A10A58C0}" srcOrd="12" destOrd="0" presId="urn:microsoft.com/office/officeart/2005/8/layout/cycle6"/>
    <dgm:cxn modelId="{72CC44D5-FFD8-4D8D-81B8-21A4B53F5C6C}" type="presParOf" srcId="{8F4AD585-BB33-47B7-B816-4048C2600161}" destId="{90E24D51-91BC-4CFE-BB83-734ABCFC7928}" srcOrd="13" destOrd="0" presId="urn:microsoft.com/office/officeart/2005/8/layout/cycle6"/>
    <dgm:cxn modelId="{3A77E6F9-CBEF-4492-96B3-2FEBD46B4AEA}" type="presParOf" srcId="{8F4AD585-BB33-47B7-B816-4048C2600161}" destId="{35F26F54-C0CB-447A-A6C7-F1B5C74F0563}" srcOrd="14" destOrd="0" presId="urn:microsoft.com/office/officeart/2005/8/layout/cycle6"/>
    <dgm:cxn modelId="{4ED6CBD3-966E-41D6-A8BA-3D39C0F86C13}" type="presParOf" srcId="{8F4AD585-BB33-47B7-B816-4048C2600161}" destId="{DCDC0271-77A1-471D-9D4B-224D323B8158}" srcOrd="15" destOrd="0" presId="urn:microsoft.com/office/officeart/2005/8/layout/cycle6"/>
    <dgm:cxn modelId="{3B6073AD-E122-4E28-B521-45AECB5AE897}" type="presParOf" srcId="{8F4AD585-BB33-47B7-B816-4048C2600161}" destId="{86E01FD5-F7D2-49FB-BAD2-6D0D7DE349E1}" srcOrd="16" destOrd="0" presId="urn:microsoft.com/office/officeart/2005/8/layout/cycle6"/>
    <dgm:cxn modelId="{8BA11AD1-3FCE-4245-8362-6C52F4A08015}" type="presParOf" srcId="{8F4AD585-BB33-47B7-B816-4048C2600161}" destId="{4C722208-2FA5-49D4-9413-C7D95EAE321F}" srcOrd="17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34D7B-E7FC-4872-B70D-86A9FE790661}">
      <dsp:nvSpPr>
        <dsp:cNvPr id="0" name=""/>
        <dsp:cNvSpPr/>
      </dsp:nvSpPr>
      <dsp:spPr>
        <a:xfrm rot="5400000">
          <a:off x="661058" y="699288"/>
          <a:ext cx="1087803" cy="13141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F4372-ADF6-4575-BC20-E84A09F89FCB}">
      <dsp:nvSpPr>
        <dsp:cNvPr id="0" name=""/>
        <dsp:cNvSpPr/>
      </dsp:nvSpPr>
      <dsp:spPr>
        <a:xfrm>
          <a:off x="909252" y="2029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Prevention </a:t>
          </a:r>
          <a:endParaRPr lang="en-US" sz="1600" kern="1200" dirty="0"/>
        </a:p>
      </dsp:txBody>
      <dsp:txXfrm>
        <a:off x="934912" y="27689"/>
        <a:ext cx="1408869" cy="824793"/>
      </dsp:txXfrm>
    </dsp:sp>
    <dsp:sp modelId="{88FB2ED4-A38A-4B3C-B72A-86A62E3A926E}">
      <dsp:nvSpPr>
        <dsp:cNvPr id="0" name=""/>
        <dsp:cNvSpPr/>
      </dsp:nvSpPr>
      <dsp:spPr>
        <a:xfrm rot="5400000">
          <a:off x="661058" y="1794431"/>
          <a:ext cx="1087803" cy="131417"/>
        </a:xfrm>
        <a:prstGeom prst="rect">
          <a:avLst/>
        </a:prstGeom>
        <a:solidFill>
          <a:schemeClr val="accent2">
            <a:shade val="90000"/>
            <a:hueOff val="-7455"/>
            <a:satOff val="-1263"/>
            <a:lumOff val="58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4BEEF-BDF3-45BB-9C93-6434BCF8282E}">
      <dsp:nvSpPr>
        <dsp:cNvPr id="0" name=""/>
        <dsp:cNvSpPr/>
      </dsp:nvSpPr>
      <dsp:spPr>
        <a:xfrm>
          <a:off x="909252" y="1097171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6914"/>
            <a:satOff val="-1401"/>
            <a:lumOff val="77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Family Reunification </a:t>
          </a:r>
          <a:endParaRPr lang="en-US" sz="1600" kern="1200" dirty="0"/>
        </a:p>
      </dsp:txBody>
      <dsp:txXfrm>
        <a:off x="934912" y="1122831"/>
        <a:ext cx="1408869" cy="824793"/>
      </dsp:txXfrm>
    </dsp:sp>
    <dsp:sp modelId="{360041C3-5D65-4044-94C9-BD0E416E5345}">
      <dsp:nvSpPr>
        <dsp:cNvPr id="0" name=""/>
        <dsp:cNvSpPr/>
      </dsp:nvSpPr>
      <dsp:spPr>
        <a:xfrm rot="5400000">
          <a:off x="661058" y="2889573"/>
          <a:ext cx="1087803" cy="131417"/>
        </a:xfrm>
        <a:prstGeom prst="rect">
          <a:avLst/>
        </a:prstGeom>
        <a:solidFill>
          <a:schemeClr val="accent2">
            <a:shade val="90000"/>
            <a:hueOff val="-14909"/>
            <a:satOff val="-2525"/>
            <a:lumOff val="116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4F908-91AF-49C0-B51D-FD30E58740A3}">
      <dsp:nvSpPr>
        <dsp:cNvPr id="0" name=""/>
        <dsp:cNvSpPr/>
      </dsp:nvSpPr>
      <dsp:spPr>
        <a:xfrm>
          <a:off x="909252" y="2192314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13828"/>
            <a:satOff val="-2803"/>
            <a:lumOff val="154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Counseling/ Advocacy</a:t>
          </a:r>
          <a:endParaRPr lang="en-US" sz="1600" kern="1200" dirty="0"/>
        </a:p>
      </dsp:txBody>
      <dsp:txXfrm>
        <a:off x="934912" y="2217974"/>
        <a:ext cx="1408869" cy="824793"/>
      </dsp:txXfrm>
    </dsp:sp>
    <dsp:sp modelId="{90488BA5-93E2-4A0E-AF60-0001C8E9BE1F}">
      <dsp:nvSpPr>
        <dsp:cNvPr id="0" name=""/>
        <dsp:cNvSpPr/>
      </dsp:nvSpPr>
      <dsp:spPr>
        <a:xfrm>
          <a:off x="1208629" y="3437145"/>
          <a:ext cx="1934713" cy="131417"/>
        </a:xfrm>
        <a:prstGeom prst="rect">
          <a:avLst/>
        </a:prstGeom>
        <a:solidFill>
          <a:schemeClr val="accent2">
            <a:shade val="90000"/>
            <a:hueOff val="-22364"/>
            <a:satOff val="-3788"/>
            <a:lumOff val="175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BDB83-6FE6-434D-AD7A-67EF062FC642}">
      <dsp:nvSpPr>
        <dsp:cNvPr id="0" name=""/>
        <dsp:cNvSpPr/>
      </dsp:nvSpPr>
      <dsp:spPr>
        <a:xfrm>
          <a:off x="909252" y="3287456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Outreach </a:t>
          </a:r>
          <a:endParaRPr lang="en-US" sz="1600" kern="1200" dirty="0"/>
        </a:p>
      </dsp:txBody>
      <dsp:txXfrm>
        <a:off x="934912" y="3313116"/>
        <a:ext cx="1408869" cy="824793"/>
      </dsp:txXfrm>
    </dsp:sp>
    <dsp:sp modelId="{F80367AF-263D-472C-A0B2-591630126BFF}">
      <dsp:nvSpPr>
        <dsp:cNvPr id="0" name=""/>
        <dsp:cNvSpPr/>
      </dsp:nvSpPr>
      <dsp:spPr>
        <a:xfrm rot="16200000">
          <a:off x="2603110" y="2889573"/>
          <a:ext cx="1087803" cy="131417"/>
        </a:xfrm>
        <a:prstGeom prst="rect">
          <a:avLst/>
        </a:prstGeom>
        <a:solidFill>
          <a:schemeClr val="accent2">
            <a:shade val="90000"/>
            <a:hueOff val="-29819"/>
            <a:satOff val="-5050"/>
            <a:lumOff val="23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6F8CC-098B-417D-B5C8-8EC6C24BCDDD}">
      <dsp:nvSpPr>
        <dsp:cNvPr id="0" name=""/>
        <dsp:cNvSpPr/>
      </dsp:nvSpPr>
      <dsp:spPr>
        <a:xfrm>
          <a:off x="2851305" y="3287456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Emergent needs </a:t>
          </a:r>
          <a:endParaRPr lang="en-US" sz="1600" kern="1200" dirty="0"/>
        </a:p>
      </dsp:txBody>
      <dsp:txXfrm>
        <a:off x="2876965" y="3313116"/>
        <a:ext cx="1408869" cy="824793"/>
      </dsp:txXfrm>
    </dsp:sp>
    <dsp:sp modelId="{0BE1E00F-1EF2-47DD-886A-F54B2901473B}">
      <dsp:nvSpPr>
        <dsp:cNvPr id="0" name=""/>
        <dsp:cNvSpPr/>
      </dsp:nvSpPr>
      <dsp:spPr>
        <a:xfrm rot="16200000">
          <a:off x="2603110" y="1794431"/>
          <a:ext cx="1087803" cy="131417"/>
        </a:xfrm>
        <a:prstGeom prst="rect">
          <a:avLst/>
        </a:prstGeom>
        <a:solidFill>
          <a:schemeClr val="accent2">
            <a:shade val="90000"/>
            <a:hueOff val="-37274"/>
            <a:satOff val="-6313"/>
            <a:lumOff val="291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321F4-8190-4517-A515-055B782E563B}">
      <dsp:nvSpPr>
        <dsp:cNvPr id="0" name=""/>
        <dsp:cNvSpPr/>
      </dsp:nvSpPr>
      <dsp:spPr>
        <a:xfrm>
          <a:off x="2851305" y="2192314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4570"/>
            <a:satOff val="-7007"/>
            <a:lumOff val="38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Drop In-Center</a:t>
          </a:r>
          <a:endParaRPr lang="en-US" sz="1600" kern="1200" dirty="0"/>
        </a:p>
      </dsp:txBody>
      <dsp:txXfrm>
        <a:off x="2876965" y="2217974"/>
        <a:ext cx="1408869" cy="824793"/>
      </dsp:txXfrm>
    </dsp:sp>
    <dsp:sp modelId="{FD9AD23F-40FA-45CA-BF56-E302C83CC822}">
      <dsp:nvSpPr>
        <dsp:cNvPr id="0" name=""/>
        <dsp:cNvSpPr/>
      </dsp:nvSpPr>
      <dsp:spPr>
        <a:xfrm rot="16200000">
          <a:off x="2603110" y="699288"/>
          <a:ext cx="1087803" cy="131417"/>
        </a:xfrm>
        <a:prstGeom prst="rect">
          <a:avLst/>
        </a:prstGeom>
        <a:solidFill>
          <a:schemeClr val="accent2">
            <a:shade val="90000"/>
            <a:hueOff val="-37274"/>
            <a:satOff val="-6313"/>
            <a:lumOff val="291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7764D-5538-4842-9425-0CAB0DF533E6}">
      <dsp:nvSpPr>
        <dsp:cNvPr id="0" name=""/>
        <dsp:cNvSpPr/>
      </dsp:nvSpPr>
      <dsp:spPr>
        <a:xfrm>
          <a:off x="2851305" y="1097171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Short term housing </a:t>
          </a:r>
          <a:endParaRPr lang="en-US" sz="1600" kern="1200" dirty="0"/>
        </a:p>
      </dsp:txBody>
      <dsp:txXfrm>
        <a:off x="2876965" y="1122831"/>
        <a:ext cx="1408869" cy="824793"/>
      </dsp:txXfrm>
    </dsp:sp>
    <dsp:sp modelId="{ED551D89-1EC0-4515-BBD5-3AB1926F6B88}">
      <dsp:nvSpPr>
        <dsp:cNvPr id="0" name=""/>
        <dsp:cNvSpPr/>
      </dsp:nvSpPr>
      <dsp:spPr>
        <a:xfrm rot="837">
          <a:off x="3150681" y="152063"/>
          <a:ext cx="2843966" cy="131417"/>
        </a:xfrm>
        <a:prstGeom prst="rect">
          <a:avLst/>
        </a:prstGeom>
        <a:solidFill>
          <a:schemeClr val="accent2">
            <a:shade val="90000"/>
            <a:hueOff val="-29819"/>
            <a:satOff val="-5050"/>
            <a:lumOff val="23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810DA-2680-4615-9A01-E5FC8E2A5104}">
      <dsp:nvSpPr>
        <dsp:cNvPr id="0" name=""/>
        <dsp:cNvSpPr/>
      </dsp:nvSpPr>
      <dsp:spPr>
        <a:xfrm>
          <a:off x="2851305" y="2029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4570"/>
            <a:satOff val="-7007"/>
            <a:lumOff val="38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Independent living skills </a:t>
          </a:r>
          <a:endParaRPr lang="en-US" sz="1600" kern="1200" dirty="0"/>
        </a:p>
      </dsp:txBody>
      <dsp:txXfrm>
        <a:off x="2876965" y="27689"/>
        <a:ext cx="1408869" cy="824793"/>
      </dsp:txXfrm>
    </dsp:sp>
    <dsp:sp modelId="{6AA4D765-7C6C-4660-9DA8-E61601BEFF9A}">
      <dsp:nvSpPr>
        <dsp:cNvPr id="0" name=""/>
        <dsp:cNvSpPr/>
      </dsp:nvSpPr>
      <dsp:spPr>
        <a:xfrm rot="5400000">
          <a:off x="5479761" y="674635"/>
          <a:ext cx="1037111" cy="131417"/>
        </a:xfrm>
        <a:prstGeom prst="rect">
          <a:avLst/>
        </a:prstGeom>
        <a:solidFill>
          <a:schemeClr val="accent2">
            <a:shade val="90000"/>
            <a:hueOff val="-22364"/>
            <a:satOff val="-3788"/>
            <a:lumOff val="175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8EF4-09CF-49C3-96B2-A34EBE48FFF3}">
      <dsp:nvSpPr>
        <dsp:cNvPr id="0" name=""/>
        <dsp:cNvSpPr/>
      </dsp:nvSpPr>
      <dsp:spPr>
        <a:xfrm>
          <a:off x="5702610" y="2721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Long term Housing </a:t>
          </a:r>
          <a:endParaRPr lang="en-US" sz="1600" kern="1200" dirty="0"/>
        </a:p>
      </dsp:txBody>
      <dsp:txXfrm>
        <a:off x="5728270" y="28381"/>
        <a:ext cx="1408869" cy="824793"/>
      </dsp:txXfrm>
    </dsp:sp>
    <dsp:sp modelId="{261D5978-2F06-43C9-8B9C-C06978DA9906}">
      <dsp:nvSpPr>
        <dsp:cNvPr id="0" name=""/>
        <dsp:cNvSpPr/>
      </dsp:nvSpPr>
      <dsp:spPr>
        <a:xfrm rot="5400000">
          <a:off x="5458774" y="1740072"/>
          <a:ext cx="1079086" cy="131417"/>
        </a:xfrm>
        <a:prstGeom prst="rect">
          <a:avLst/>
        </a:prstGeom>
        <a:solidFill>
          <a:schemeClr val="accent2">
            <a:shade val="90000"/>
            <a:hueOff val="-14909"/>
            <a:satOff val="-2525"/>
            <a:lumOff val="116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9049B-3171-476E-8A09-89E747C09660}">
      <dsp:nvSpPr>
        <dsp:cNvPr id="0" name=""/>
        <dsp:cNvSpPr/>
      </dsp:nvSpPr>
      <dsp:spPr>
        <a:xfrm>
          <a:off x="5702610" y="1047171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Community Transitions</a:t>
          </a:r>
          <a:endParaRPr lang="en-US" sz="1600" kern="1200" dirty="0"/>
        </a:p>
      </dsp:txBody>
      <dsp:txXfrm>
        <a:off x="5728270" y="1072831"/>
        <a:ext cx="1408869" cy="824793"/>
      </dsp:txXfrm>
    </dsp:sp>
    <dsp:sp modelId="{1FFB8A9E-25CA-4A46-A630-F5666B75FA1E}">
      <dsp:nvSpPr>
        <dsp:cNvPr id="0" name=""/>
        <dsp:cNvSpPr/>
      </dsp:nvSpPr>
      <dsp:spPr>
        <a:xfrm rot="5400000">
          <a:off x="5467333" y="2817938"/>
          <a:ext cx="1061966" cy="131417"/>
        </a:xfrm>
        <a:prstGeom prst="rect">
          <a:avLst/>
        </a:prstGeom>
        <a:solidFill>
          <a:schemeClr val="accent2">
            <a:shade val="90000"/>
            <a:hueOff val="-7455"/>
            <a:satOff val="-1263"/>
            <a:lumOff val="58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35F24-0B21-404D-9D09-549D39CE63A2}">
      <dsp:nvSpPr>
        <dsp:cNvPr id="0" name=""/>
        <dsp:cNvSpPr/>
      </dsp:nvSpPr>
      <dsp:spPr>
        <a:xfrm>
          <a:off x="5702610" y="2133597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13828"/>
            <a:satOff val="-2803"/>
            <a:lumOff val="154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Permanent Housing</a:t>
          </a:r>
          <a:endParaRPr lang="en-US" sz="1600" kern="1200" dirty="0"/>
        </a:p>
      </dsp:txBody>
      <dsp:txXfrm>
        <a:off x="5728270" y="2159257"/>
        <a:ext cx="1408869" cy="824793"/>
      </dsp:txXfrm>
    </dsp:sp>
    <dsp:sp modelId="{39808E19-780C-48C0-B15D-FE9E260834A0}">
      <dsp:nvSpPr>
        <dsp:cNvPr id="0" name=""/>
        <dsp:cNvSpPr/>
      </dsp:nvSpPr>
      <dsp:spPr>
        <a:xfrm>
          <a:off x="5702610" y="3202902"/>
          <a:ext cx="1460189" cy="876113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6914"/>
            <a:satOff val="-1401"/>
            <a:lumOff val="77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Outreach Aftercare Case Management </a:t>
          </a:r>
          <a:endParaRPr lang="en-US" sz="1600" kern="1200" dirty="0"/>
        </a:p>
      </dsp:txBody>
      <dsp:txXfrm>
        <a:off x="5728270" y="3228562"/>
        <a:ext cx="1408869" cy="824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E75E8-D510-4603-95D4-94CEDD20F6D9}">
      <dsp:nvSpPr>
        <dsp:cNvPr id="0" name=""/>
        <dsp:cNvSpPr/>
      </dsp:nvSpPr>
      <dsp:spPr>
        <a:xfrm>
          <a:off x="3573465" y="1836761"/>
          <a:ext cx="1311268" cy="131126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ndara" panose="020E0502030303020204" pitchFamily="34" charset="0"/>
            </a:rPr>
            <a:t>Youth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ndara" panose="020E0502030303020204" pitchFamily="34" charset="0"/>
            </a:rPr>
            <a:t>12-24 </a:t>
          </a:r>
          <a:r>
            <a:rPr lang="en-US" sz="2500" kern="1200" dirty="0" smtClean="0"/>
            <a:t> </a:t>
          </a:r>
          <a:endParaRPr lang="en-US" sz="2500" kern="1200" dirty="0"/>
        </a:p>
      </dsp:txBody>
      <dsp:txXfrm>
        <a:off x="3765496" y="2028792"/>
        <a:ext cx="927206" cy="927206"/>
      </dsp:txXfrm>
    </dsp:sp>
    <dsp:sp modelId="{67644390-DA7E-40B3-AE40-F6457C4B25DA}">
      <dsp:nvSpPr>
        <dsp:cNvPr id="0" name=""/>
        <dsp:cNvSpPr/>
      </dsp:nvSpPr>
      <dsp:spPr>
        <a:xfrm rot="16200000">
          <a:off x="4090492" y="1360167"/>
          <a:ext cx="277215" cy="445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132074" y="1490915"/>
        <a:ext cx="194051" cy="267499"/>
      </dsp:txXfrm>
    </dsp:sp>
    <dsp:sp modelId="{598EE969-5CAA-48B0-8410-9ACE1BC41738}">
      <dsp:nvSpPr>
        <dsp:cNvPr id="0" name=""/>
        <dsp:cNvSpPr/>
      </dsp:nvSpPr>
      <dsp:spPr>
        <a:xfrm>
          <a:off x="3573465" y="2444"/>
          <a:ext cx="1311268" cy="131126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Safe Place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24/7 crisis response  </a:t>
          </a:r>
          <a:endParaRPr lang="en-US" sz="1200" kern="1200" dirty="0">
            <a:latin typeface="Candara" panose="020E0502030303020204" pitchFamily="34" charset="0"/>
          </a:endParaRPr>
        </a:p>
      </dsp:txBody>
      <dsp:txXfrm>
        <a:off x="3765496" y="194475"/>
        <a:ext cx="927206" cy="927206"/>
      </dsp:txXfrm>
    </dsp:sp>
    <dsp:sp modelId="{67A66AAC-1A84-4651-9481-E6F006063EF2}">
      <dsp:nvSpPr>
        <dsp:cNvPr id="0" name=""/>
        <dsp:cNvSpPr/>
      </dsp:nvSpPr>
      <dsp:spPr>
        <a:xfrm rot="20520000">
          <a:off x="4955300" y="1988486"/>
          <a:ext cx="277215" cy="445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963"/>
            <a:satOff val="-1052"/>
            <a:lumOff val="57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957335" y="2090502"/>
        <a:ext cx="194051" cy="267499"/>
      </dsp:txXfrm>
    </dsp:sp>
    <dsp:sp modelId="{7CB09D40-BE5C-4880-ACD2-1243926A3536}">
      <dsp:nvSpPr>
        <dsp:cNvPr id="0" name=""/>
        <dsp:cNvSpPr/>
      </dsp:nvSpPr>
      <dsp:spPr>
        <a:xfrm>
          <a:off x="5318004" y="1269926"/>
          <a:ext cx="1311268" cy="1311268"/>
        </a:xfrm>
        <a:prstGeom prst="ellipse">
          <a:avLst/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Street Outreach</a:t>
          </a:r>
          <a:endParaRPr lang="en-US" sz="1200" kern="1200" dirty="0">
            <a:latin typeface="Candara" panose="020E0502030303020204" pitchFamily="34" charset="0"/>
          </a:endParaRPr>
        </a:p>
      </dsp:txBody>
      <dsp:txXfrm>
        <a:off x="5510035" y="1461957"/>
        <a:ext cx="927206" cy="927206"/>
      </dsp:txXfrm>
    </dsp:sp>
    <dsp:sp modelId="{979609B3-4B84-4B7D-966D-0A4DE71D5D1A}">
      <dsp:nvSpPr>
        <dsp:cNvPr id="0" name=""/>
        <dsp:cNvSpPr/>
      </dsp:nvSpPr>
      <dsp:spPr>
        <a:xfrm rot="3211847">
          <a:off x="4631307" y="3006219"/>
          <a:ext cx="284678" cy="445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7925"/>
            <a:satOff val="-2104"/>
            <a:lumOff val="115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648627" y="3061045"/>
        <a:ext cx="199275" cy="267499"/>
      </dsp:txXfrm>
    </dsp:sp>
    <dsp:sp modelId="{851CDCE1-CF27-4FAC-8A3D-8DC194A5C308}">
      <dsp:nvSpPr>
        <dsp:cNvPr id="0" name=""/>
        <dsp:cNvSpPr/>
      </dsp:nvSpPr>
      <dsp:spPr>
        <a:xfrm>
          <a:off x="4672136" y="3323199"/>
          <a:ext cx="1311268" cy="1311268"/>
        </a:xfrm>
        <a:prstGeom prst="ellipse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U-Turn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Low Barrier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Drop In Center </a:t>
          </a:r>
        </a:p>
      </dsp:txBody>
      <dsp:txXfrm>
        <a:off x="4864167" y="3515230"/>
        <a:ext cx="927206" cy="927206"/>
      </dsp:txXfrm>
    </dsp:sp>
    <dsp:sp modelId="{CC9A1C2C-58F6-4439-AD7F-6CA08B26216E}">
      <dsp:nvSpPr>
        <dsp:cNvPr id="0" name=""/>
        <dsp:cNvSpPr/>
      </dsp:nvSpPr>
      <dsp:spPr>
        <a:xfrm rot="7560000">
          <a:off x="3556011" y="3005129"/>
          <a:ext cx="277215" cy="445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6888"/>
            <a:satOff val="-3155"/>
            <a:lumOff val="172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622034" y="3060654"/>
        <a:ext cx="194051" cy="267499"/>
      </dsp:txXfrm>
    </dsp:sp>
    <dsp:sp modelId="{50797304-79FB-48D6-99AA-E68A03EF23E0}">
      <dsp:nvSpPr>
        <dsp:cNvPr id="0" name=""/>
        <dsp:cNvSpPr/>
      </dsp:nvSpPr>
      <dsp:spPr>
        <a:xfrm>
          <a:off x="2495281" y="3320754"/>
          <a:ext cx="1311268" cy="1311268"/>
        </a:xfrm>
        <a:prstGeom prst="ellipse">
          <a:avLst/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Education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&amp;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Employment </a:t>
          </a:r>
        </a:p>
      </dsp:txBody>
      <dsp:txXfrm>
        <a:off x="2687312" y="3512785"/>
        <a:ext cx="927206" cy="927206"/>
      </dsp:txXfrm>
    </dsp:sp>
    <dsp:sp modelId="{942B6876-ADEE-49A7-B6DE-4496FEA4AB3D}">
      <dsp:nvSpPr>
        <dsp:cNvPr id="0" name=""/>
        <dsp:cNvSpPr/>
      </dsp:nvSpPr>
      <dsp:spPr>
        <a:xfrm rot="11880000">
          <a:off x="3225684" y="1988486"/>
          <a:ext cx="277215" cy="445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306813" y="2090502"/>
        <a:ext cx="194051" cy="267499"/>
      </dsp:txXfrm>
    </dsp:sp>
    <dsp:sp modelId="{A8290928-C8DD-4CC1-9BE8-96C589DB37FC}">
      <dsp:nvSpPr>
        <dsp:cNvPr id="0" name=""/>
        <dsp:cNvSpPr/>
      </dsp:nvSpPr>
      <dsp:spPr>
        <a:xfrm>
          <a:off x="1828926" y="1269926"/>
          <a:ext cx="1311268" cy="1311268"/>
        </a:xfrm>
        <a:prstGeom prst="ellips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ndara" panose="020E0502030303020204" pitchFamily="34" charset="0"/>
            </a:rPr>
            <a:t>Mobile Case Management</a:t>
          </a:r>
          <a:endParaRPr lang="en-US" sz="1200" kern="1200" dirty="0">
            <a:latin typeface="Candara" panose="020E0502030303020204" pitchFamily="34" charset="0"/>
          </a:endParaRPr>
        </a:p>
      </dsp:txBody>
      <dsp:txXfrm>
        <a:off x="2020957" y="1461957"/>
        <a:ext cx="927206" cy="927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15591-D756-4878-9D64-3848735285D5}">
      <dsp:nvSpPr>
        <dsp:cNvPr id="0" name=""/>
        <dsp:cNvSpPr/>
      </dsp:nvSpPr>
      <dsp:spPr>
        <a:xfrm>
          <a:off x="4669784" y="34369"/>
          <a:ext cx="1242119" cy="124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Needs to be in compliance 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4669784" y="34369"/>
        <a:ext cx="1242119" cy="1242119"/>
      </dsp:txXfrm>
    </dsp:sp>
    <dsp:sp modelId="{EF431131-5096-43E0-B694-4AA6CDF4EF3C}">
      <dsp:nvSpPr>
        <dsp:cNvPr id="0" name=""/>
        <dsp:cNvSpPr/>
      </dsp:nvSpPr>
      <dsp:spPr>
        <a:xfrm>
          <a:off x="1561457" y="-377047"/>
          <a:ext cx="5030484" cy="5407205"/>
        </a:xfrm>
        <a:prstGeom prst="circularArrow">
          <a:avLst>
            <a:gd name="adj1" fmla="val 5202"/>
            <a:gd name="adj2" fmla="val 336056"/>
            <a:gd name="adj3" fmla="val 21292658"/>
            <a:gd name="adj4" fmla="val 19766750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33DE55-97B9-442B-B7E2-09481924078B}">
      <dsp:nvSpPr>
        <dsp:cNvPr id="0" name=""/>
        <dsp:cNvSpPr/>
      </dsp:nvSpPr>
      <dsp:spPr>
        <a:xfrm>
          <a:off x="5420166" y="2343808"/>
          <a:ext cx="1242119" cy="124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Call services providers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5420166" y="2343808"/>
        <a:ext cx="1242119" cy="1242119"/>
      </dsp:txXfrm>
    </dsp:sp>
    <dsp:sp modelId="{D300625B-849A-49CC-851A-88EF5E85D016}">
      <dsp:nvSpPr>
        <dsp:cNvPr id="0" name=""/>
        <dsp:cNvSpPr/>
      </dsp:nvSpPr>
      <dsp:spPr>
        <a:xfrm>
          <a:off x="1718389" y="77545"/>
          <a:ext cx="4970468" cy="4656045"/>
        </a:xfrm>
        <a:prstGeom prst="circularArrow">
          <a:avLst>
            <a:gd name="adj1" fmla="val 5202"/>
            <a:gd name="adj2" fmla="val 336056"/>
            <a:gd name="adj3" fmla="val 4014093"/>
            <a:gd name="adj4" fmla="val 2253988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25C4E4-9E6A-49D1-952F-04CCA4DBA8F6}">
      <dsp:nvSpPr>
        <dsp:cNvPr id="0" name=""/>
        <dsp:cNvSpPr/>
      </dsp:nvSpPr>
      <dsp:spPr>
        <a:xfrm>
          <a:off x="3455640" y="3771120"/>
          <a:ext cx="1242119" cy="124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gets frustrated 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3455640" y="3771120"/>
        <a:ext cx="1242119" cy="1242119"/>
      </dsp:txXfrm>
    </dsp:sp>
    <dsp:sp modelId="{B75ED082-453B-4443-80F4-DC105D8E2669}">
      <dsp:nvSpPr>
        <dsp:cNvPr id="0" name=""/>
        <dsp:cNvSpPr/>
      </dsp:nvSpPr>
      <dsp:spPr>
        <a:xfrm>
          <a:off x="1325326" y="-158306"/>
          <a:ext cx="5031090" cy="4620799"/>
        </a:xfrm>
        <a:prstGeom prst="circularArrow">
          <a:avLst>
            <a:gd name="adj1" fmla="val 5202"/>
            <a:gd name="adj2" fmla="val 336056"/>
            <a:gd name="adj3" fmla="val 8209956"/>
            <a:gd name="adj4" fmla="val 6449851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1F4E93-A726-45ED-AED9-F44141B6ADD6}">
      <dsp:nvSpPr>
        <dsp:cNvPr id="0" name=""/>
        <dsp:cNvSpPr/>
      </dsp:nvSpPr>
      <dsp:spPr>
        <a:xfrm>
          <a:off x="1491114" y="2343808"/>
          <a:ext cx="1242119" cy="124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Gives Up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1491114" y="2343808"/>
        <a:ext cx="1242119" cy="1242119"/>
      </dsp:txXfrm>
    </dsp:sp>
    <dsp:sp modelId="{1A1F09CC-2BE6-49E9-8800-92D46A58E7E2}">
      <dsp:nvSpPr>
        <dsp:cNvPr id="0" name=""/>
        <dsp:cNvSpPr/>
      </dsp:nvSpPr>
      <dsp:spPr>
        <a:xfrm>
          <a:off x="1748677" y="-1467"/>
          <a:ext cx="4656045" cy="4656045"/>
        </a:xfrm>
        <a:prstGeom prst="circularArrow">
          <a:avLst>
            <a:gd name="adj1" fmla="val 5202"/>
            <a:gd name="adj2" fmla="val 336056"/>
            <a:gd name="adj3" fmla="val 12297194"/>
            <a:gd name="adj4" fmla="val 10771285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C1BB95-169C-4105-BFB8-61D4A42B3AAA}">
      <dsp:nvSpPr>
        <dsp:cNvPr id="0" name=""/>
        <dsp:cNvSpPr/>
      </dsp:nvSpPr>
      <dsp:spPr>
        <a:xfrm>
          <a:off x="2241496" y="34369"/>
          <a:ext cx="1242119" cy="124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Youth is in Trouble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2241496" y="34369"/>
        <a:ext cx="1242119" cy="1242119"/>
      </dsp:txXfrm>
    </dsp:sp>
    <dsp:sp modelId="{086379A7-4786-4DD1-B1EB-0F09D761664D}">
      <dsp:nvSpPr>
        <dsp:cNvPr id="0" name=""/>
        <dsp:cNvSpPr/>
      </dsp:nvSpPr>
      <dsp:spPr>
        <a:xfrm>
          <a:off x="1762971" y="-303"/>
          <a:ext cx="4656045" cy="4656045"/>
        </a:xfrm>
        <a:prstGeom prst="circularArrow">
          <a:avLst>
            <a:gd name="adj1" fmla="val 5202"/>
            <a:gd name="adj2" fmla="val 336056"/>
            <a:gd name="adj3" fmla="val 16865084"/>
            <a:gd name="adj4" fmla="val 15198860"/>
            <a:gd name="adj5" fmla="val 6069"/>
          </a:avLst>
        </a:prstGeom>
        <a:gradFill rotWithShape="0">
          <a:gsLst>
            <a:gs pos="0">
              <a:srgbClr val="E26640"/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AC453-DD7F-4E92-8CA8-DB23DDD74222}">
      <dsp:nvSpPr>
        <dsp:cNvPr id="0" name=""/>
        <dsp:cNvSpPr/>
      </dsp:nvSpPr>
      <dsp:spPr>
        <a:xfrm>
          <a:off x="3658939" y="1934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Candara" panose="020E0502030303020204" pitchFamily="34" charset="0"/>
            </a:rPr>
            <a:t>Build key community partnerships</a:t>
          </a:r>
          <a:endParaRPr lang="en-US" sz="1400" kern="1200" dirty="0">
            <a:solidFill>
              <a:schemeClr val="bg1"/>
            </a:solidFill>
            <a:latin typeface="Candara" panose="020E0502030303020204" pitchFamily="34" charset="0"/>
          </a:endParaRPr>
        </a:p>
      </dsp:txBody>
      <dsp:txXfrm>
        <a:off x="3716882" y="59877"/>
        <a:ext cx="1710235" cy="1071092"/>
      </dsp:txXfrm>
    </dsp:sp>
    <dsp:sp modelId="{93732D96-6C42-440F-9D70-1323B8E024D8}">
      <dsp:nvSpPr>
        <dsp:cNvPr id="0" name=""/>
        <dsp:cNvSpPr/>
      </dsp:nvSpPr>
      <dsp:spPr>
        <a:xfrm>
          <a:off x="1777597" y="595424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3719111" y="157434"/>
              </a:moveTo>
              <a:arcTo wR="2794402" hR="2794402" stAng="17359458" swAng="14996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02807-EC18-4791-BC5F-6F1EC33FC083}">
      <dsp:nvSpPr>
        <dsp:cNvPr id="0" name=""/>
        <dsp:cNvSpPr/>
      </dsp:nvSpPr>
      <dsp:spPr>
        <a:xfrm>
          <a:off x="6078963" y="1399136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Service Provider refers youth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6136906" y="1457079"/>
        <a:ext cx="1710235" cy="1071092"/>
      </dsp:txXfrm>
    </dsp:sp>
    <dsp:sp modelId="{61FC442C-6F19-4403-9A28-F6E0AA08CDB7}">
      <dsp:nvSpPr>
        <dsp:cNvPr id="0" name=""/>
        <dsp:cNvSpPr/>
      </dsp:nvSpPr>
      <dsp:spPr>
        <a:xfrm>
          <a:off x="1777597" y="595424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5475310" y="2006099"/>
              </a:moveTo>
              <a:arcTo wR="2794402" hR="2794402" stAng="20616862" swAng="19662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795FA-B607-47A7-88D4-4A0EFCF5E9F0}">
      <dsp:nvSpPr>
        <dsp:cNvPr id="0" name=""/>
        <dsp:cNvSpPr/>
      </dsp:nvSpPr>
      <dsp:spPr>
        <a:xfrm>
          <a:off x="6078963" y="4193539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Advocate/Navigator case manages youth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6136906" y="4251482"/>
        <a:ext cx="1710235" cy="1071092"/>
      </dsp:txXfrm>
    </dsp:sp>
    <dsp:sp modelId="{215AE39B-576B-4A84-80EB-98AC392DC816}">
      <dsp:nvSpPr>
        <dsp:cNvPr id="0" name=""/>
        <dsp:cNvSpPr/>
      </dsp:nvSpPr>
      <dsp:spPr>
        <a:xfrm>
          <a:off x="1777597" y="595424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4746678" y="4793730"/>
              </a:moveTo>
              <a:arcTo wR="2794402" hR="2794402" stAng="2740932" swAng="14996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3165-F823-40D1-A1CA-B65AE7A1DB7F}">
      <dsp:nvSpPr>
        <dsp:cNvPr id="0" name=""/>
        <dsp:cNvSpPr/>
      </dsp:nvSpPr>
      <dsp:spPr>
        <a:xfrm>
          <a:off x="3658939" y="5590740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Youth is linked to services from community partners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3716882" y="5648683"/>
        <a:ext cx="1710235" cy="1071092"/>
      </dsp:txXfrm>
    </dsp:sp>
    <dsp:sp modelId="{61F4B9F5-45FD-4EF7-A0EA-A13519A38D81}">
      <dsp:nvSpPr>
        <dsp:cNvPr id="0" name=""/>
        <dsp:cNvSpPr/>
      </dsp:nvSpPr>
      <dsp:spPr>
        <a:xfrm>
          <a:off x="1904932" y="642943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1741071" y="5382680"/>
              </a:moveTo>
              <a:arcTo wR="2794402" hR="2794402" stAng="6728668" swAng="1700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1236A-702D-473C-A2BC-FA91A10A58C0}">
      <dsp:nvSpPr>
        <dsp:cNvPr id="0" name=""/>
        <dsp:cNvSpPr/>
      </dsp:nvSpPr>
      <dsp:spPr>
        <a:xfrm>
          <a:off x="1219196" y="4017611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Youth Engages in Services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1277139" y="4075554"/>
        <a:ext cx="1710235" cy="1071092"/>
      </dsp:txXfrm>
    </dsp:sp>
    <dsp:sp modelId="{35F26F54-C0CB-447A-A6C7-F1B5C74F0563}">
      <dsp:nvSpPr>
        <dsp:cNvPr id="0" name=""/>
        <dsp:cNvSpPr/>
      </dsp:nvSpPr>
      <dsp:spPr>
        <a:xfrm>
          <a:off x="1812731" y="467474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100296" y="3536344"/>
              </a:moveTo>
              <a:arcTo wR="2794402" hR="2794402" stAng="9876164" swAng="17458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C0271-77A1-471D-9D4B-224D323B8158}">
      <dsp:nvSpPr>
        <dsp:cNvPr id="0" name=""/>
        <dsp:cNvSpPr/>
      </dsp:nvSpPr>
      <dsp:spPr>
        <a:xfrm>
          <a:off x="1238915" y="1399136"/>
          <a:ext cx="1826121" cy="118697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Youth Becomes Compliant with system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1296858" y="1457079"/>
        <a:ext cx="1710235" cy="1071092"/>
      </dsp:txXfrm>
    </dsp:sp>
    <dsp:sp modelId="{4C722208-2FA5-49D4-9413-C7D95EAE321F}">
      <dsp:nvSpPr>
        <dsp:cNvPr id="0" name=""/>
        <dsp:cNvSpPr/>
      </dsp:nvSpPr>
      <dsp:spPr>
        <a:xfrm>
          <a:off x="1777597" y="595424"/>
          <a:ext cx="5588805" cy="5588805"/>
        </a:xfrm>
        <a:custGeom>
          <a:avLst/>
          <a:gdLst/>
          <a:ahLst/>
          <a:cxnLst/>
          <a:rect l="0" t="0" r="0" b="0"/>
          <a:pathLst>
            <a:path>
              <a:moveTo>
                <a:pt x="842127" y="795075"/>
              </a:moveTo>
              <a:arcTo wR="2794402" hR="2794402" stAng="13540932" swAng="14996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C5C7-214E-4592-A8D3-377A0F56B73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A6779-C0B6-4C8B-A748-03586E060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96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349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47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961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39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31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061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346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398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759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98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00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77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621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1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6779-C0B6-4C8B-A748-03586E0606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338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BA6779-C0B6-4C8B-A748-03586E060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89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992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7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68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5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3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3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4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6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7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394C-4767-408F-983E-75F2DBB3816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5001-3B7F-4656-B678-F5B85F7FE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9AD3F9-7BD0-452F-8D6C-660F36B284F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5/9/2017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0293E0-3024-4D8A-8BD1-4EC9DF82403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55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ndhomelessness.org/library/entry/project-safe-everett-w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coonhouse.org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achel.Mathison@cocoonhouse.org" TargetMode="External"/><Relationship Id="rId5" Type="http://schemas.openxmlformats.org/officeDocument/2006/relationships/hyperlink" Target="mailto:shira.hasson-schiff@cocoonhouse.org" TargetMode="External"/><Relationship Id="rId4" Type="http://schemas.openxmlformats.org/officeDocument/2006/relationships/hyperlink" Target="mailto:elysa.hovard@cocoonhouse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8364" y="1705451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ndara" panose="020E0502030303020204" pitchFamily="34" charset="0"/>
              </a:rPr>
              <a:t>Building In Safety Nets To Prevent And Address Youth Homelessness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-20782" y="323996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Elysa Hovard MNPL, </a:t>
            </a:r>
            <a:r>
              <a:rPr lang="en-US" dirty="0" smtClean="0"/>
              <a:t>Director of Outreach</a:t>
            </a:r>
            <a:endParaRPr lang="en-US" b="1" dirty="0" smtClean="0"/>
          </a:p>
          <a:p>
            <a:pPr algn="ctr"/>
            <a:r>
              <a:rPr lang="en-US" b="1" dirty="0" smtClean="0"/>
              <a:t>Shira Hasson-Schiff</a:t>
            </a:r>
            <a:r>
              <a:rPr lang="en-US" dirty="0" smtClean="0"/>
              <a:t> </a:t>
            </a:r>
            <a:r>
              <a:rPr lang="en-US" b="1" dirty="0" smtClean="0"/>
              <a:t>MA</a:t>
            </a:r>
            <a:r>
              <a:rPr lang="en-US" dirty="0" smtClean="0"/>
              <a:t>, Director of Prevention</a:t>
            </a:r>
          </a:p>
          <a:p>
            <a:pPr algn="ctr"/>
            <a:r>
              <a:rPr lang="en-US" b="1" dirty="0" smtClean="0"/>
              <a:t>Rachel Mathison, </a:t>
            </a:r>
            <a:r>
              <a:rPr lang="en-US" dirty="0" smtClean="0"/>
              <a:t>Director of Housing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43400"/>
            <a:ext cx="3953256" cy="1941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143752"/>
              </p:ext>
            </p:extLst>
          </p:nvPr>
        </p:nvGraphicFramePr>
        <p:xfrm>
          <a:off x="0" y="0"/>
          <a:ext cx="9144000" cy="6779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Oval 9"/>
          <p:cNvSpPr/>
          <p:nvPr/>
        </p:nvSpPr>
        <p:spPr>
          <a:xfrm>
            <a:off x="3422073" y="1981200"/>
            <a:ext cx="2286000" cy="2286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Street Outreach Community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Collaboration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Model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38200" y="5370576"/>
            <a:ext cx="16764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Gains Trust in the System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10800000">
            <a:off x="2590800" y="5782416"/>
            <a:ext cx="685800" cy="8498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93124" y="81030"/>
            <a:ext cx="16002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is empowered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cxnSp>
        <p:nvCxnSpPr>
          <p:cNvPr id="14" name="Curved Connector 13"/>
          <p:cNvCxnSpPr/>
          <p:nvPr/>
        </p:nvCxnSpPr>
        <p:spPr>
          <a:xfrm rot="10800000">
            <a:off x="2393324" y="838200"/>
            <a:ext cx="495300" cy="30963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739130" y="2744272"/>
            <a:ext cx="1411052" cy="144779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Feels Supported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>
            <a:off x="7239000" y="3468172"/>
            <a:ext cx="500130" cy="114300"/>
          </a:xfrm>
          <a:prstGeom prst="curvedConnector3">
            <a:avLst>
              <a:gd name="adj1" fmla="val 472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0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260" y="241300"/>
            <a:ext cx="7827785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Now What: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Application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Create key contacts within systems  that youth need to access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Limit use of phone numbers and resource lists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Teaching youth to access services by working alongside them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Don’t lecture when youth are unprepared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Find a strength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Don’t take a “fix it approach”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Be authentic </a:t>
            </a:r>
          </a:p>
        </p:txBody>
      </p:sp>
    </p:spTree>
    <p:extLst>
      <p:ext uri="{BB962C8B-B14F-4D97-AF65-F5344CB8AC3E}">
        <p14:creationId xmlns:p14="http://schemas.microsoft.com/office/powerpoint/2010/main" val="8893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529" y="241300"/>
            <a:ext cx="798725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Now What: </a:t>
            </a:r>
            <a:r>
              <a:rPr lang="en-US" sz="40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Lessons Learned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Blended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roles for outreach programs to ensure sustainability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Streamline outputs and outcomes to satisfy blended funding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1" noProof="0" dirty="0" smtClean="0">
                <a:solidFill>
                  <a:prstClr val="black"/>
                </a:solidFill>
                <a:latin typeface="Candara" panose="020E0502030303020204" pitchFamily="34" charset="0"/>
              </a:rPr>
              <a:t>Make data apart of outreach culture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Embed outreach workers in systems “mobile offices”</a:t>
            </a:r>
          </a:p>
          <a:p>
            <a:pPr marL="2571750" lvl="5" indent="-285750">
              <a:buFont typeface="Wingdings" panose="05000000000000000000" pitchFamily="2" charset="2"/>
              <a:buChar char="Ø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DJJC</a:t>
            </a:r>
          </a:p>
          <a:p>
            <a:pPr marL="2571750" lvl="5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Schools</a:t>
            </a:r>
          </a:p>
          <a:p>
            <a:pPr marL="2571750" lvl="5" indent="-285750">
              <a:buFont typeface="Wingdings" panose="05000000000000000000" pitchFamily="2" charset="2"/>
              <a:buChar char="Ø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Community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Centers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Teach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staff to navigate bureaucracy and professionally pushback on systems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1" noProof="0" dirty="0" smtClean="0">
                <a:solidFill>
                  <a:prstClr val="black"/>
                </a:solidFill>
                <a:latin typeface="Candara" panose="020E0502030303020204" pitchFamily="34" charset="0"/>
              </a:rPr>
              <a:t>Evaluate internal processes and protocols to prevent internal barriers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4572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Prevention– Early Intervention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3455" y="1676400"/>
            <a:ext cx="8305800" cy="19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ndara" pitchFamily="34" charset="0"/>
              </a:rPr>
              <a:t>Who Cocoon House Prevention Systems Target</a:t>
            </a:r>
            <a:endParaRPr lang="en-US" sz="2400" b="1" dirty="0">
              <a:solidFill>
                <a:prstClr val="black"/>
              </a:solidFill>
              <a:latin typeface="Candara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Parents of teens at risk of becoming homeless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Parents of young people who have not yet experienced homelessness or who have entered an emergency shelter for the </a:t>
            </a:r>
            <a:r>
              <a:rPr lang="en-US" sz="2000" u="sng" dirty="0" smtClean="0">
                <a:solidFill>
                  <a:prstClr val="black"/>
                </a:solidFill>
                <a:latin typeface="Candara" pitchFamily="34" charset="0"/>
              </a:rPr>
              <a:t>first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 time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618" y="3449782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ndara" pitchFamily="34" charset="0"/>
              </a:rPr>
              <a:t>Recent Demographics Show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86% of parents have teens between 13-17 years old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½ </a:t>
            </a:r>
            <a:r>
              <a:rPr lang="en-US" sz="2000" dirty="0">
                <a:solidFill>
                  <a:prstClr val="black"/>
                </a:solidFill>
                <a:latin typeface="Candara" pitchFamily="34" charset="0"/>
              </a:rPr>
              <a:t>of the youth 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had </a:t>
            </a:r>
            <a:r>
              <a:rPr lang="en-US" sz="2000" dirty="0">
                <a:solidFill>
                  <a:prstClr val="black"/>
                </a:solidFill>
                <a:latin typeface="Candara" pitchFamily="34" charset="0"/>
              </a:rPr>
              <a:t>previously runaway (most between age 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12-16)</a:t>
            </a:r>
          </a:p>
        </p:txBody>
      </p:sp>
    </p:spTree>
    <p:extLst>
      <p:ext uri="{BB962C8B-B14F-4D97-AF65-F5344CB8AC3E}">
        <p14:creationId xmlns:p14="http://schemas.microsoft.com/office/powerpoint/2010/main" val="685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5255" y="304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Prevention History</a:t>
            </a:r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681182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ndara" pitchFamily="34" charset="0"/>
              </a:rPr>
              <a:t>In 1998 parents were calling Cocoon House for help with their teens</a:t>
            </a:r>
          </a:p>
          <a:p>
            <a:pPr marL="0" indent="0">
              <a:buFont typeface="Arial" charset="0"/>
              <a:buNone/>
            </a:pPr>
            <a:endParaRPr lang="en-US" sz="1200" dirty="0" smtClean="0">
              <a:latin typeface="Candara" pitchFamily="34" charset="0"/>
            </a:endParaRPr>
          </a:p>
          <a:p>
            <a:r>
              <a:rPr lang="en-US" sz="2000" dirty="0" smtClean="0">
                <a:latin typeface="Candara" pitchFamily="34" charset="0"/>
              </a:rPr>
              <a:t>From 1998-2000, research with SPU resulted in the following: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Parents were concerned about their teen’s: drug use, violence/criminal activity, running away, family conflict, promiscuity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They expressed frustration and loss of hope, not knowing where to turn and demanding answers on how to handle the situation</a:t>
            </a:r>
          </a:p>
          <a:p>
            <a:pPr marL="457200" lvl="1" indent="0">
              <a:buNone/>
            </a:pPr>
            <a:endParaRPr lang="en-US" sz="1200" dirty="0">
              <a:latin typeface="Candara" pitchFamily="34" charset="0"/>
            </a:endParaRPr>
          </a:p>
          <a:p>
            <a:r>
              <a:rPr lang="en-US" sz="2000" dirty="0">
                <a:latin typeface="Candara" pitchFamily="34" charset="0"/>
              </a:rPr>
              <a:t>Parents reported </a:t>
            </a:r>
            <a:r>
              <a:rPr lang="en-US" sz="2000" dirty="0" smtClean="0">
                <a:latin typeface="Candara" pitchFamily="34" charset="0"/>
              </a:rPr>
              <a:t>major </a:t>
            </a:r>
            <a:r>
              <a:rPr lang="en-US" sz="2000" dirty="0">
                <a:latin typeface="Candara" pitchFamily="34" charset="0"/>
              </a:rPr>
              <a:t>factors contributing to these issues included:</a:t>
            </a:r>
          </a:p>
          <a:p>
            <a:pPr lvl="1"/>
            <a:r>
              <a:rPr lang="en-US" sz="1800" dirty="0">
                <a:latin typeface="Candara" pitchFamily="34" charset="0"/>
              </a:rPr>
              <a:t>Feeling they didn’t have the necessary parenting skills</a:t>
            </a:r>
          </a:p>
          <a:p>
            <a:pPr lvl="1"/>
            <a:r>
              <a:rPr lang="en-US" sz="1800" dirty="0">
                <a:latin typeface="Candara" pitchFamily="34" charset="0"/>
              </a:rPr>
              <a:t>Frustration with accessing services to help their teens</a:t>
            </a:r>
          </a:p>
          <a:p>
            <a:pPr lvl="1"/>
            <a:r>
              <a:rPr lang="en-US" sz="1800" dirty="0">
                <a:latin typeface="Candara" pitchFamily="34" charset="0"/>
              </a:rPr>
              <a:t>Lack of services available to help their teen</a:t>
            </a:r>
          </a:p>
          <a:p>
            <a:pPr lvl="1"/>
            <a:r>
              <a:rPr lang="en-US" sz="1800" dirty="0">
                <a:latin typeface="Candara" pitchFamily="34" charset="0"/>
              </a:rPr>
              <a:t>No services until the family was truly in crisis (teen runaway or kicked </a:t>
            </a:r>
            <a:r>
              <a:rPr lang="en-US" sz="1800" dirty="0" smtClean="0">
                <a:latin typeface="Candara" pitchFamily="34" charset="0"/>
              </a:rPr>
              <a:t>out)</a:t>
            </a:r>
            <a:br>
              <a:rPr lang="en-US" sz="1800" dirty="0" smtClean="0">
                <a:latin typeface="Candara" pitchFamily="34" charset="0"/>
              </a:rPr>
            </a:br>
            <a:endParaRPr lang="en-US" sz="1800" dirty="0" smtClean="0">
              <a:latin typeface="Candara" pitchFamily="34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andara" pitchFamily="34" charset="0"/>
                <a:sym typeface="Wingdings" panose="05000000000000000000" pitchFamily="2" charset="2"/>
              </a:rPr>
              <a:t>ORS worked with Cocoon House and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andara" pitchFamily="34" charset="0"/>
              </a:rPr>
              <a:t>Cocoon’s </a:t>
            </a:r>
            <a:r>
              <a:rPr lang="en-US" sz="2000" b="1" dirty="0">
                <a:latin typeface="Candara" pitchFamily="34" charset="0"/>
              </a:rPr>
              <a:t>Project SAFE was </a:t>
            </a:r>
            <a:r>
              <a:rPr lang="en-US" sz="2000" b="1" dirty="0" smtClean="0">
                <a:latin typeface="Candara" pitchFamily="34" charset="0"/>
              </a:rPr>
              <a:t>created</a:t>
            </a:r>
            <a:endParaRPr lang="en-US" sz="20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304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 Project SAFE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9282" y="1351508"/>
            <a:ext cx="8534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House’s Project SAFE: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Prevention and Family Reunification Program Goals: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	1)  Prevent youth homelessness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	2)  Promote healthier family functioning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In 2006,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The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National Alliance to End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Homelessness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named Cocoon House’s Project SAFE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best practice, one of just a few programs in the country to focus on youth homelessness from a family systems perspective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  <a:hlinkClick r:id="rId4"/>
              </a:rPr>
              <a:t>http://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  <a:hlinkClick r:id="rId4"/>
              </a:rPr>
              <a:t>www.endhomelessness.org/library/entry/project-safe-everett-wa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5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383" y="457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Prevention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Program Components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245" y="1219200"/>
            <a:ext cx="8305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90 minute phone consultation; 30 minute follow up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Listen, validate, educate, reframe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  <a:sym typeface="Wingdings" panose="05000000000000000000" pitchFamily="2" charset="2"/>
              </a:rPr>
              <a:t> action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  <a:sym typeface="Wingdings" panose="05000000000000000000" pitchFamily="2" charset="2"/>
              </a:rPr>
              <a:t>Listen, validate, revise action  implement next steps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Weekly support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Parent education classes and series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13 hour intensive parent-teen seminar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Individualized Family Case Management to support reunification and aftercare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ervices available in English and Spanish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8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2964" y="4696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Cocoon House Project SAFE – Program</a:t>
            </a:r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8201" y="1811888"/>
            <a:ext cx="222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Cocoon House </a:t>
            </a:r>
            <a:r>
              <a:rPr lang="en-US" b="1" dirty="0" err="1" smtClean="0"/>
              <a:t>WayOUT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8839" y="1992236"/>
            <a:ext cx="193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Project SAFE 90 Minute Calls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9212" y="3827607"/>
            <a:ext cx="183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Drop-In Support Groups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505" y="3848640"/>
            <a:ext cx="189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Parent Education Classes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4227160" y="1723870"/>
            <a:ext cx="1216152" cy="484632"/>
          </a:xfrm>
          <a:prstGeom prst="leftRightArrow">
            <a:avLst>
              <a:gd name="adj1" fmla="val 43076"/>
              <a:gd name="adj2" fmla="val 50000"/>
            </a:avLst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2419690" y="3989306"/>
            <a:ext cx="919676" cy="484632"/>
          </a:xfrm>
          <a:prstGeom prst="leftRightArrow">
            <a:avLst>
              <a:gd name="adj1" fmla="val 43076"/>
              <a:gd name="adj2" fmla="val 50000"/>
            </a:avLst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7312233">
            <a:off x="1528311" y="3071621"/>
            <a:ext cx="978408" cy="484632"/>
          </a:xfrm>
          <a:prstGeom prst="rightArrow">
            <a:avLst/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3318061">
            <a:off x="3171686" y="3093077"/>
            <a:ext cx="978408" cy="484632"/>
          </a:xfrm>
          <a:prstGeom prst="rightArrow">
            <a:avLst/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874447">
            <a:off x="1352218" y="1458152"/>
            <a:ext cx="978408" cy="484632"/>
          </a:xfrm>
          <a:prstGeom prst="rightArrow">
            <a:avLst/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08814" y="3075155"/>
            <a:ext cx="211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Family Case Management</a:t>
            </a:r>
            <a:endParaRPr lang="en-US" b="1" dirty="0"/>
          </a:p>
        </p:txBody>
      </p:sp>
      <p:sp>
        <p:nvSpPr>
          <p:cNvPr id="18" name="Left-Right Arrow 17"/>
          <p:cNvSpPr/>
          <p:nvPr/>
        </p:nvSpPr>
        <p:spPr>
          <a:xfrm rot="1232559">
            <a:off x="4399188" y="2836536"/>
            <a:ext cx="1216152" cy="484632"/>
          </a:xfrm>
          <a:prstGeom prst="leftRightArrow">
            <a:avLst>
              <a:gd name="adj1" fmla="val 43076"/>
              <a:gd name="adj2" fmla="val 50000"/>
            </a:avLst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839132">
            <a:off x="7246080" y="3006741"/>
            <a:ext cx="978408" cy="484632"/>
          </a:xfrm>
          <a:prstGeom prst="rightArrow">
            <a:avLst/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8839132">
            <a:off x="7164324" y="1679880"/>
            <a:ext cx="978408" cy="484632"/>
          </a:xfrm>
          <a:prstGeom prst="rightArrow">
            <a:avLst/>
          </a:prstGeom>
          <a:solidFill>
            <a:srgbClr val="6B4F54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2691" y="533400"/>
            <a:ext cx="8504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Does it Work?</a:t>
            </a:r>
            <a:r>
              <a:rPr lang="en-US" sz="3200" b="1" dirty="0">
                <a:latin typeface="Candara" pitchFamily="34" charset="0"/>
              </a:rPr>
              <a:t> </a:t>
            </a:r>
            <a:r>
              <a:rPr lang="en-US" sz="3200" b="1" dirty="0" smtClean="0">
                <a:latin typeface="Candara" pitchFamily="34" charset="0"/>
              </a:rPr>
              <a:t>– 2008 Evaluation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2691" y="1447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andara" pitchFamily="34" charset="0"/>
              </a:rPr>
              <a:t>Outcomes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Seattle Pacific University conducted a longitudinal study in 2008 and found: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r>
              <a:rPr lang="en-US" sz="1600" u="sng" dirty="0" smtClean="0">
                <a:solidFill>
                  <a:srgbClr val="000000"/>
                </a:solidFill>
                <a:latin typeface="Candara" pitchFamily="34" charset="0"/>
              </a:rPr>
              <a:t> Of 850 parents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60% of these calls expressed the belief that their teen was going to runaway or get kicked out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85% of these calls felt increased levels of hope that the situation with their teen would get better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75% of these calls decreased their frustration about the situation with their teen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79% of these higher-risk cases, parents reported more confidence that their teen would not leave following the phone consultation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andara" pitchFamily="34" charset="0"/>
              </a:rPr>
              <a:t>Prior to accepting the placement, the shelter refers parents to Project SAFE phone consultation. </a:t>
            </a:r>
          </a:p>
          <a:p>
            <a:pPr algn="l"/>
            <a:r>
              <a:rPr lang="en-US" sz="1600" b="1" i="1" dirty="0" smtClean="0">
                <a:solidFill>
                  <a:srgbClr val="000000"/>
                </a:solidFill>
                <a:latin typeface="Candara" pitchFamily="34" charset="0"/>
                <a:sym typeface="Wingdings" panose="05000000000000000000" pitchFamily="2" charset="2"/>
              </a:rPr>
              <a:t> </a:t>
            </a:r>
            <a:r>
              <a:rPr lang="en-US" sz="1600" b="1" i="1" dirty="0" smtClean="0">
                <a:solidFill>
                  <a:srgbClr val="000000"/>
                </a:solidFill>
                <a:latin typeface="Candara" pitchFamily="34" charset="0"/>
              </a:rPr>
              <a:t>In over 90% of these cases the teen had not showed up at the shelter!</a:t>
            </a:r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</a:p>
          <a:p>
            <a:pPr algn="l"/>
            <a:endParaRPr lang="en-US" sz="1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endParaRPr lang="en-US" sz="1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endParaRPr lang="en-US" sz="14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2691" y="533400"/>
            <a:ext cx="8504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Does it Work? – 2014 Evaluation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599" y="5281712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2691" y="1447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andara" pitchFamily="34" charset="0"/>
              </a:rPr>
              <a:t>Outcomes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andara" pitchFamily="34" charset="0"/>
              </a:rPr>
              <a:t>Cardea</a:t>
            </a:r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 conducted an evaluation in 2014 to determine the extent to which the program met outputs and short-term outcomes and found:</a:t>
            </a:r>
          </a:p>
          <a:p>
            <a:endParaRPr lang="en-US" sz="1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r>
              <a:rPr lang="en-US" sz="1600" u="sng" dirty="0" smtClean="0">
                <a:solidFill>
                  <a:srgbClr val="000000"/>
                </a:solidFill>
                <a:latin typeface="Candara" pitchFamily="34" charset="0"/>
              </a:rPr>
              <a:t>Of 325 parents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52% felt increased hope that the situation with their teen would improve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</a:rPr>
              <a:t>81% decreased </a:t>
            </a:r>
            <a:r>
              <a:rPr lang="en-US" sz="1600" dirty="0">
                <a:solidFill>
                  <a:srgbClr val="000000"/>
                </a:solidFill>
                <a:latin typeface="Candara" pitchFamily="34" charset="0"/>
              </a:rPr>
              <a:t>their frustration about the situation with their teen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r>
              <a:rPr lang="en-US" sz="1600" b="1" i="1" dirty="0" smtClean="0">
                <a:solidFill>
                  <a:srgbClr val="000000"/>
                </a:solidFill>
                <a:latin typeface="Candara" pitchFamily="34" charset="0"/>
              </a:rPr>
              <a:t>90% of callers at the follow up phone call reported their teen was still living at home</a:t>
            </a:r>
          </a:p>
          <a:p>
            <a:pPr algn="l"/>
            <a:r>
              <a:rPr lang="en-US" sz="1400" dirty="0" smtClean="0">
                <a:solidFill>
                  <a:srgbClr val="000000"/>
                </a:solidFill>
                <a:latin typeface="Candara" pitchFamily="34" charset="0"/>
              </a:rPr>
              <a:t>If youth had no history of living at home, they were </a:t>
            </a:r>
            <a:r>
              <a:rPr lang="en-US" sz="1400" u="sng" dirty="0" smtClean="0">
                <a:solidFill>
                  <a:srgbClr val="000000"/>
                </a:solidFill>
                <a:latin typeface="Candara" pitchFamily="34" charset="0"/>
              </a:rPr>
              <a:t>9 times </a:t>
            </a:r>
            <a:r>
              <a:rPr lang="en-US" sz="1400" dirty="0" smtClean="0">
                <a:solidFill>
                  <a:srgbClr val="000000"/>
                </a:solidFill>
                <a:latin typeface="Candara" pitchFamily="34" charset="0"/>
              </a:rPr>
              <a:t>more likely to be living at home at phone call B.</a:t>
            </a:r>
          </a:p>
          <a:p>
            <a:pPr algn="l"/>
            <a:r>
              <a:rPr lang="en-US" sz="1400" dirty="0" smtClean="0">
                <a:solidFill>
                  <a:srgbClr val="000000"/>
                </a:solidFill>
                <a:latin typeface="Candara" pitchFamily="34" charset="0"/>
              </a:rPr>
              <a:t>If parents mostly adhered to the action plan, youth were 4.4 times more likely to be living at home at call B.</a:t>
            </a:r>
            <a:endParaRPr lang="en-US" sz="1400" dirty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endParaRPr lang="en-US" sz="1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/>
            <a:endParaRPr lang="en-US" sz="14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52400"/>
            <a:ext cx="82966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Community </a:t>
            </a: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Agreement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2591" y="1219200"/>
            <a:ext cx="71582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We are excited to share with you and hear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experiences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We want this to be a safe space for all to participate! There are no wrong or right responses to anything in this room.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If you have question or need clarification, please ask!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Please be mindful of confidentiality and use false names if necessary.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ndara" pitchFamily="34" charset="0"/>
              </a:rPr>
              <a:t>Lessons Learned From Prevention</a:t>
            </a:r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3473" y="1536174"/>
            <a:ext cx="8305800" cy="336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ndara" pitchFamily="34" charset="0"/>
              </a:rPr>
              <a:t>How should we as homeless youth service providers approach our work with youth and families differently?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Candara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/>
              <a:buChar char="à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Shift our focus from youth services – to </a:t>
            </a:r>
            <a:r>
              <a:rPr lang="en-US" sz="2000" b="1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youth and family services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/>
              <a:buChar char="à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Implement a </a:t>
            </a:r>
            <a:r>
              <a:rPr lang="en-US" sz="2000" b="1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Family Systems 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approach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      </a:t>
            </a:r>
            <a:r>
              <a:rPr lang="en-US" sz="2000" i="1" dirty="0" smtClean="0">
                <a:solidFill>
                  <a:prstClr val="black"/>
                </a:solidFill>
                <a:latin typeface="Candara" pitchFamily="34" charset="0"/>
                <a:sym typeface="Wingdings" panose="05000000000000000000" pitchFamily="2" charset="2"/>
              </a:rPr>
              <a:t>(And understand the greater systems our youth and families are a part of)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/>
              <a:buChar char="à"/>
            </a:pP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Be </a:t>
            </a:r>
            <a:r>
              <a:rPr lang="en-US" sz="2000" b="1" dirty="0" smtClean="0">
                <a:solidFill>
                  <a:prstClr val="black"/>
                </a:solidFill>
                <a:latin typeface="Candara" pitchFamily="34" charset="0"/>
              </a:rPr>
              <a:t>proactive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 whenever possible to better support youth and families in our field of work, rather than reactive – focus on </a:t>
            </a:r>
            <a:r>
              <a:rPr lang="en-US" sz="2000" b="1" dirty="0" smtClean="0">
                <a:solidFill>
                  <a:prstClr val="black"/>
                </a:solidFill>
                <a:latin typeface="Candara" pitchFamily="34" charset="0"/>
              </a:rPr>
              <a:t>prevention</a:t>
            </a:r>
            <a:r>
              <a:rPr lang="en-US" sz="2000" dirty="0" smtClean="0">
                <a:solidFill>
                  <a:prstClr val="black"/>
                </a:solidFill>
                <a:latin typeface="Candara" pitchFamily="34" charset="0"/>
              </a:rPr>
              <a:t> rather than only intervention</a:t>
            </a:r>
          </a:p>
        </p:txBody>
      </p:sp>
    </p:spTree>
    <p:extLst>
      <p:ext uri="{BB962C8B-B14F-4D97-AF65-F5344CB8AC3E}">
        <p14:creationId xmlns:p14="http://schemas.microsoft.com/office/powerpoint/2010/main" val="31791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Shelter and Housing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473" y="1536174"/>
            <a:ext cx="8305800" cy="334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 Central: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8 beds of temporary housing (shelter) for 13-17 year olds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 East: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8 beds of temporary housing (shelter) for 12-17 year olds (including 2 HOPE beds for voluntary state dependent youth)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 North: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10 beds of transitional/long-term housing for 13-17 year old moms and their children (5 for moms, 5 for babies and children)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Cocoon House Complex: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20 beds of transitional/long-term housing for 14-17 year olds (13 transitional beds and 7 RLSP beds for state dependent youth)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youth move through our </a:t>
            </a:r>
            <a:br>
              <a:rPr lang="en-US" sz="3200" dirty="0" smtClean="0"/>
            </a:br>
            <a:r>
              <a:rPr lang="en-US" sz="3200" dirty="0" smtClean="0"/>
              <a:t>Cocoon House system?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Juvenile Justice system</a:t>
            </a:r>
          </a:p>
          <a:p>
            <a:pPr lvl="1"/>
            <a:r>
              <a:rPr lang="en-US" dirty="0" smtClean="0"/>
              <a:t>Police</a:t>
            </a:r>
          </a:p>
          <a:p>
            <a:pPr lvl="1"/>
            <a:r>
              <a:rPr lang="en-US" dirty="0" smtClean="0"/>
              <a:t>Faith Communities</a:t>
            </a:r>
          </a:p>
          <a:p>
            <a:pPr lvl="1"/>
            <a:r>
              <a:rPr lang="en-US" dirty="0" smtClean="0"/>
              <a:t>Word of Mouth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Outreach/Prevention</a:t>
            </a:r>
          </a:p>
          <a:p>
            <a:pPr lvl="1"/>
            <a:r>
              <a:rPr lang="en-US" dirty="0" smtClean="0"/>
              <a:t>Coordinated Entry</a:t>
            </a:r>
          </a:p>
          <a:p>
            <a:pPr lvl="1"/>
            <a:r>
              <a:rPr lang="en-US" dirty="0" smtClean="0"/>
              <a:t>Advocates</a:t>
            </a:r>
          </a:p>
          <a:p>
            <a:pPr lvl="1"/>
            <a:r>
              <a:rPr lang="en-US" dirty="0" smtClean="0"/>
              <a:t>Project SAFE</a:t>
            </a:r>
          </a:p>
        </p:txBody>
      </p:sp>
    </p:spTree>
    <p:extLst>
      <p:ext uri="{BB962C8B-B14F-4D97-AF65-F5344CB8AC3E}">
        <p14:creationId xmlns:p14="http://schemas.microsoft.com/office/powerpoint/2010/main" val="226276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Connection to Community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473" y="1536174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Schools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Healthcare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Mental Healthcare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Chemical Dependency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Probation Officer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Family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182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Family Reunification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473" y="1536174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Are parents/guardians a safe option?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What supports need to be in place to go home?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What safety planning is required?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If family isn’t an option, what happens?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80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7" y="15240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ndara" panose="020E0502030303020204" pitchFamily="34" charset="0"/>
              </a:rPr>
              <a:t/>
            </a:r>
            <a:br>
              <a:rPr lang="en-US" sz="3200" b="1" i="1" dirty="0" smtClean="0">
                <a:latin typeface="Candara" panose="020E0502030303020204" pitchFamily="34" charset="0"/>
              </a:rPr>
            </a:br>
            <a:endParaRPr lang="en-US" sz="3200" b="1" i="1" dirty="0">
              <a:latin typeface="Candara" panose="020E0502030303020204" pitchFamily="34" charset="0"/>
            </a:endParaRPr>
          </a:p>
          <a:p>
            <a:pPr algn="ctr"/>
            <a:r>
              <a:rPr lang="en-US" sz="3200" b="1" i="1" dirty="0" smtClean="0">
                <a:latin typeface="Candara" panose="020E0502030303020204" pitchFamily="34" charset="0"/>
              </a:rPr>
              <a:t>Thank you!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380" y="4572000"/>
            <a:ext cx="3602476" cy="17692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2133600"/>
            <a:ext cx="868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andara" pitchFamily="34" charset="0"/>
              </a:rPr>
              <a:t>For more information about these programs:</a:t>
            </a:r>
            <a:endParaRPr lang="en-US" dirty="0">
              <a:latin typeface="Candara" pitchFamily="34" charset="0"/>
            </a:endParaRPr>
          </a:p>
          <a:p>
            <a:pPr lvl="1"/>
            <a:r>
              <a:rPr lang="en-US" dirty="0" smtClean="0">
                <a:latin typeface="Candara" pitchFamily="34" charset="0"/>
                <a:hlinkClick r:id="rId3"/>
              </a:rPr>
              <a:t>www.cocoonhouse.org</a:t>
            </a:r>
            <a:endParaRPr lang="en-US" dirty="0" smtClean="0">
              <a:latin typeface="Candara" pitchFamily="34" charset="0"/>
            </a:endParaRPr>
          </a:p>
          <a:p>
            <a:pPr lvl="1"/>
            <a:endParaRPr lang="en-US" dirty="0" smtClean="0">
              <a:latin typeface="Candara" pitchFamily="34" charset="0"/>
            </a:endParaRPr>
          </a:p>
          <a:p>
            <a:pPr lvl="1"/>
            <a:r>
              <a:rPr lang="en-US" dirty="0" smtClean="0">
                <a:latin typeface="Candara" pitchFamily="34" charset="0"/>
              </a:rPr>
              <a:t>Elysa Hovard at 425.259.5802 x 211 or </a:t>
            </a:r>
            <a:r>
              <a:rPr lang="en-US" u="sng" dirty="0">
                <a:hlinkClick r:id="rId4"/>
              </a:rPr>
              <a:t>elysa.hovard@cocoonhouse.org</a:t>
            </a:r>
            <a:endParaRPr lang="en-US" dirty="0" smtClean="0">
              <a:latin typeface="Candara" pitchFamily="34" charset="0"/>
            </a:endParaRPr>
          </a:p>
          <a:p>
            <a:pPr lvl="1"/>
            <a:r>
              <a:rPr lang="en-US" dirty="0" smtClean="0">
                <a:latin typeface="Candara" pitchFamily="34" charset="0"/>
              </a:rPr>
              <a:t>Shira Hasson-Schiff at 425.259.5802 x 208 or </a:t>
            </a:r>
            <a:r>
              <a:rPr lang="en-US" dirty="0" smtClean="0">
                <a:latin typeface="Candara" pitchFamily="34" charset="0"/>
                <a:hlinkClick r:id="rId5"/>
              </a:rPr>
              <a:t>shira.hasson-schiff@cocoonhouse.org</a:t>
            </a:r>
            <a:r>
              <a:rPr lang="en-US" dirty="0" smtClean="0">
                <a:latin typeface="Candara" pitchFamily="34" charset="0"/>
              </a:rPr>
              <a:t> </a:t>
            </a:r>
          </a:p>
          <a:p>
            <a:pPr lvl="1"/>
            <a:r>
              <a:rPr lang="en-US" dirty="0" smtClean="0">
                <a:latin typeface="Candara" pitchFamily="34" charset="0"/>
              </a:rPr>
              <a:t>Rachel Mathison at 425.259.5802 x 109 or </a:t>
            </a:r>
            <a:r>
              <a:rPr lang="en-US" dirty="0" smtClean="0">
                <a:latin typeface="Candara" pitchFamily="34" charset="0"/>
                <a:hlinkClick r:id="rId6"/>
              </a:rPr>
              <a:t>rachel.Mathison@cocoonhouse.org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sz="2400" dirty="0">
                <a:latin typeface="Candara" pitchFamily="34" charset="0"/>
              </a:rPr>
              <a:t>	</a:t>
            </a:r>
            <a:endParaRPr lang="en-US" sz="24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66489"/>
            <a:ext cx="82249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smtClean="0">
                <a:latin typeface="Candara" panose="020E0502030303020204" pitchFamily="34" charset="0"/>
              </a:rPr>
              <a:t>Cocoon House – Introduction</a:t>
            </a:r>
          </a:p>
          <a:p>
            <a:pPr algn="r"/>
            <a:r>
              <a:rPr lang="en-US" sz="3000" b="1" dirty="0" smtClean="0">
                <a:latin typeface="Candara" panose="020E0502030303020204" pitchFamily="34" charset="0"/>
              </a:rPr>
              <a:t>Continuum of Services</a:t>
            </a:r>
          </a:p>
          <a:p>
            <a:pPr algn="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Diagram"/>
          <p:cNvGrpSpPr/>
          <p:nvPr/>
        </p:nvGrpSpPr>
        <p:grpSpPr>
          <a:xfrm>
            <a:off x="1607134" y="1056333"/>
            <a:ext cx="5915877" cy="5303110"/>
            <a:chOff x="2060149" y="1557623"/>
            <a:chExt cx="5206517" cy="49755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4490328" y="3376437"/>
              <a:ext cx="181328" cy="1"/>
            </a:xfrm>
            <a:prstGeom prst="line">
              <a:avLst/>
            </a:prstGeom>
            <a:ln w="38100">
              <a:solidFill>
                <a:srgbClr val="43300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2" idx="3"/>
            </p:cNvCxnSpPr>
            <p:nvPr/>
          </p:nvCxnSpPr>
          <p:spPr>
            <a:xfrm flipH="1">
              <a:off x="3666657" y="4534859"/>
              <a:ext cx="467376" cy="274800"/>
            </a:xfrm>
            <a:prstGeom prst="line">
              <a:avLst/>
            </a:prstGeom>
            <a:ln w="38100">
              <a:solidFill>
                <a:srgbClr val="43300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924954" y="4596862"/>
              <a:ext cx="235521" cy="308689"/>
            </a:xfrm>
            <a:prstGeom prst="line">
              <a:avLst/>
            </a:prstGeom>
            <a:ln w="38100">
              <a:solidFill>
                <a:srgbClr val="43300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3639493" y="3503691"/>
              <a:ext cx="371192" cy="298764"/>
            </a:xfrm>
            <a:prstGeom prst="line">
              <a:avLst/>
            </a:prstGeom>
            <a:ln w="38100">
              <a:solidFill>
                <a:srgbClr val="43300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160475" y="3669670"/>
              <a:ext cx="545621" cy="117696"/>
            </a:xfrm>
            <a:prstGeom prst="line">
              <a:avLst/>
            </a:prstGeom>
            <a:ln w="38100">
              <a:solidFill>
                <a:srgbClr val="43300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ncome"/>
            <p:cNvSpPr>
              <a:spLocks noChangeAspect="1"/>
            </p:cNvSpPr>
            <p:nvPr/>
          </p:nvSpPr>
          <p:spPr>
            <a:xfrm>
              <a:off x="3666657" y="1557623"/>
              <a:ext cx="1728151" cy="1728151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Prevention ,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Aftercare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and Family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Reunification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Youth  11-20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ndara" pitchFamily="34" charset="0"/>
                  <a:cs typeface="Arial" pitchFamily="34" charset="0"/>
                </a:rPr>
                <a:t>and their parents</a:t>
              </a:r>
            </a:p>
            <a:p>
              <a:pPr algn="ctr">
                <a:lnSpc>
                  <a:spcPts val="1800"/>
                </a:lnSpc>
              </a:pPr>
              <a:endParaRPr lang="en-US" sz="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Protection"/>
            <p:cNvSpPr>
              <a:spLocks noChangeAspect="1"/>
            </p:cNvSpPr>
            <p:nvPr/>
          </p:nvSpPr>
          <p:spPr>
            <a:xfrm>
              <a:off x="4535273" y="4905551"/>
              <a:ext cx="1627632" cy="1627632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Transitional Housing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And Maternity Home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Youth 12-17</a:t>
              </a:r>
              <a:endParaRPr lang="en-US" sz="1500" dirty="0">
                <a:solidFill>
                  <a:srgbClr val="FFFFFF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19" name="Health"/>
            <p:cNvSpPr>
              <a:spLocks noChangeAspect="1"/>
            </p:cNvSpPr>
            <p:nvPr/>
          </p:nvSpPr>
          <p:spPr>
            <a:xfrm>
              <a:off x="5639034" y="2805399"/>
              <a:ext cx="1627632" cy="1627632"/>
            </a:xfrm>
            <a:prstGeom prst="ellipse">
              <a:avLst/>
            </a:prstGeom>
            <a:solidFill>
              <a:srgbClr val="E8941A"/>
            </a:solidFill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Emergency Shelters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Youth 12-17</a:t>
              </a:r>
              <a:endParaRPr lang="en-US" sz="1500" b="1" dirty="0">
                <a:solidFill>
                  <a:srgbClr val="FFFFFF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0" name="Education"/>
            <p:cNvSpPr>
              <a:spLocks noChangeAspect="1"/>
            </p:cNvSpPr>
            <p:nvPr/>
          </p:nvSpPr>
          <p:spPr>
            <a:xfrm>
              <a:off x="2060149" y="2689875"/>
              <a:ext cx="1627632" cy="1627632"/>
            </a:xfrm>
            <a:prstGeom prst="ellipse">
              <a:avLst/>
            </a:prstGeom>
            <a:solidFill>
              <a:srgbClr val="72AFB6"/>
            </a:solidFill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 On-the-street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Outreach to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Youth 12-24</a:t>
              </a:r>
              <a:endParaRPr lang="en-US" sz="1500" b="1" dirty="0">
                <a:solidFill>
                  <a:srgbClr val="FFFFFF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1" name="Life Events"/>
            <p:cNvSpPr>
              <a:spLocks noChangeAspect="1"/>
            </p:cNvSpPr>
            <p:nvPr/>
          </p:nvSpPr>
          <p:spPr>
            <a:xfrm>
              <a:off x="2338003" y="4674316"/>
              <a:ext cx="1672681" cy="1627632"/>
            </a:xfrm>
            <a:prstGeom prst="ellipse">
              <a:avLst/>
            </a:prstGeom>
            <a:solidFill>
              <a:srgbClr val="E8941A"/>
            </a:solidFill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Drop-in / Day Center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and Case Management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b="1" dirty="0" smtClean="0">
                  <a:solidFill>
                    <a:srgbClr val="FFFFFF"/>
                  </a:solidFill>
                  <a:latin typeface="Candara" pitchFamily="34" charset="0"/>
                  <a:cs typeface="Arial" pitchFamily="34" charset="0"/>
                </a:rPr>
                <a:t>Youth 12-24</a:t>
              </a:r>
              <a:endParaRPr lang="en-US" sz="1500" b="1" dirty="0">
                <a:solidFill>
                  <a:srgbClr val="FFFFFF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2" name="Center image"/>
            <p:cNvSpPr>
              <a:spLocks noChangeAspect="1"/>
            </p:cNvSpPr>
            <p:nvPr/>
          </p:nvSpPr>
          <p:spPr>
            <a:xfrm>
              <a:off x="3944493" y="3430142"/>
              <a:ext cx="1294257" cy="1294257"/>
            </a:xfrm>
            <a:prstGeom prst="ellipse">
              <a:avLst/>
            </a:prstGeom>
            <a:noFill/>
            <a:ln w="57150">
              <a:solidFill>
                <a:srgbClr val="4330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>
                <a:lnSpc>
                  <a:spcPts val="1700"/>
                </a:lnSpc>
              </a:pPr>
              <a:endParaRPr lang="en-US" sz="145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3" name="Picture 4" descr="http://farm5.static.flickr.com/4085/5111746051_5b9d5f2f6d_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40" y="3052123"/>
            <a:ext cx="1489139" cy="14366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4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1456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Safety Nets and Barriers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2133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Safety Nets do many youth who are housed have access to?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Barriers do many youth who are homeless face?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7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1456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Disproportionality in Systems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5127" y="1088886"/>
            <a:ext cx="7841673" cy="5809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Students who experience homelessness in Washington State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1 in 13 African American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1 in 13 American Indian/Alaska Native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in 25 Hispanic/Latino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43 White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*students identified k-12 schools.</a:t>
            </a:r>
            <a:r>
              <a:rPr kumimoji="0" lang="en-US" sz="105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</a:t>
            </a:r>
            <a:r>
              <a:rPr lang="en-US" sz="1050" dirty="0" smtClean="0">
                <a:solidFill>
                  <a:prstClr val="black"/>
                </a:solidFill>
                <a:latin typeface="Calibri"/>
              </a:rPr>
              <a:t>2014-15 homeless student data report from Schoolhouse Washington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Youth of color are over represented in the foster care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Potential explanations:</a:t>
            </a:r>
            <a:r>
              <a:rPr lang="en-US" sz="2400" noProof="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Disproportionate and disparate needs of children </a:t>
            </a:r>
            <a:r>
              <a:rPr lang="en-US" sz="2400" dirty="0" smtClean="0">
                <a:solidFill>
                  <a:prstClr val="black"/>
                </a:solidFill>
              </a:rPr>
              <a:t>and families </a:t>
            </a:r>
            <a:r>
              <a:rPr lang="en-US" sz="2400" dirty="0">
                <a:solidFill>
                  <a:prstClr val="black"/>
                </a:solidFill>
              </a:rPr>
              <a:t>of color, particularly due to higher rates </a:t>
            </a:r>
            <a:r>
              <a:rPr lang="en-US" sz="2400" dirty="0" smtClean="0">
                <a:solidFill>
                  <a:prstClr val="black"/>
                </a:solidFill>
              </a:rPr>
              <a:t>of poverty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Racial bias and discrimination exhibited by individuals</a:t>
            </a:r>
          </a:p>
          <a:p>
            <a:pPr lvl="0">
              <a:defRPr/>
            </a:pPr>
            <a:r>
              <a:rPr lang="en-US" sz="2400" dirty="0">
                <a:solidFill>
                  <a:prstClr val="black"/>
                </a:solidFill>
              </a:rPr>
              <a:t>(e.g., caseworkers, mandated and other reporters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lvl="0">
              <a:defRPr/>
            </a:pPr>
            <a:endParaRPr lang="en-US" sz="90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9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Information gathered from: Child </a:t>
            </a:r>
            <a:r>
              <a:rPr lang="en-US" sz="1000" dirty="0">
                <a:solidFill>
                  <a:prstClr val="black"/>
                </a:solidFill>
              </a:rPr>
              <a:t>Welfare Information </a:t>
            </a:r>
            <a:r>
              <a:rPr lang="en-US" sz="1000" dirty="0" smtClean="0">
                <a:solidFill>
                  <a:prstClr val="black"/>
                </a:solidFill>
              </a:rPr>
              <a:t>Gateway*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n-US" sz="100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This </a:t>
            </a:r>
            <a:r>
              <a:rPr lang="en-US" sz="1000" dirty="0">
                <a:solidFill>
                  <a:prstClr val="black"/>
                </a:solidFill>
              </a:rPr>
              <a:t>publication is available online at </a:t>
            </a:r>
            <a:endParaRPr lang="en-US" sz="100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https</a:t>
            </a:r>
            <a:r>
              <a:rPr lang="en-US" sz="1000" dirty="0">
                <a:solidFill>
                  <a:prstClr val="black"/>
                </a:solidFill>
              </a:rPr>
              <a:t>://www.childwelfare.gov/pubs/issue-briefs/racial-disproportionality/.</a:t>
            </a:r>
            <a:endParaRPr lang="en-US" sz="10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9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1456" y="381000"/>
            <a:ext cx="784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Candara" panose="020E0502030303020204" pitchFamily="34" charset="0"/>
              </a:rPr>
              <a:t>Cocoon House Continuum</a:t>
            </a:r>
          </a:p>
          <a:p>
            <a:pPr algn="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7703845"/>
              </p:ext>
            </p:extLst>
          </p:nvPr>
        </p:nvGraphicFramePr>
        <p:xfrm>
          <a:off x="1524000" y="1295400"/>
          <a:ext cx="7162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1905000" y="1676400"/>
            <a:ext cx="5334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90600" y="1292469"/>
            <a:ext cx="9144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Entry Point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019800" y="2370834"/>
            <a:ext cx="9144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Entry Point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000" y="5475654"/>
            <a:ext cx="1012024" cy="1012024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 flipV="1">
            <a:off x="1676400" y="5054849"/>
            <a:ext cx="751288" cy="507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</p:cNvCxnSpPr>
          <p:nvPr/>
        </p:nvCxnSpPr>
        <p:spPr>
          <a:xfrm flipH="1">
            <a:off x="5791200" y="2828034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6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rgbClr val="6B4F54"/>
          </a:solidFill>
          <a:ln>
            <a:solidFill>
              <a:srgbClr val="6B4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86200" y="12816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Outreach Programs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ndara" panose="020E0502030303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802237"/>
              </p:ext>
            </p:extLst>
          </p:nvPr>
        </p:nvGraphicFramePr>
        <p:xfrm>
          <a:off x="533400" y="826532"/>
          <a:ext cx="8458200" cy="4634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" name="Elbow Connector 5"/>
          <p:cNvCxnSpPr/>
          <p:nvPr/>
        </p:nvCxnSpPr>
        <p:spPr>
          <a:xfrm rot="10800000">
            <a:off x="2955679" y="823602"/>
            <a:ext cx="1199552" cy="60145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69868" y="558308"/>
            <a:ext cx="1274885" cy="9905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Coordinated Entry</a:t>
            </a:r>
            <a:endParaRPr lang="en-US" sz="1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Elbow Connector 11"/>
          <p:cNvCxnSpPr>
            <a:stCxn id="10" idx="3"/>
          </p:cNvCxnSpPr>
          <p:nvPr/>
        </p:nvCxnSpPr>
        <p:spPr>
          <a:xfrm rot="5400000">
            <a:off x="1485885" y="1535421"/>
            <a:ext cx="602271" cy="33910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18363" y="1931432"/>
            <a:ext cx="133821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Youth Rapid Rehousing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17" name="Elbow Connector 16"/>
          <p:cNvCxnSpPr>
            <a:endCxn id="19" idx="2"/>
          </p:cNvCxnSpPr>
          <p:nvPr/>
        </p:nvCxnSpPr>
        <p:spPr>
          <a:xfrm flipV="1">
            <a:off x="7010400" y="2743200"/>
            <a:ext cx="457200" cy="11995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467600" y="2286000"/>
            <a:ext cx="15240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Pre- case management 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>
            <a:off x="6248400" y="4348606"/>
            <a:ext cx="1460256" cy="31419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708656" y="4228262"/>
            <a:ext cx="1058008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Music Program</a:t>
            </a:r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4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95400"/>
          <a:ext cx="815340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657600" y="2895600"/>
            <a:ext cx="1664058" cy="1447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Youth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6705600" y="1295400"/>
            <a:ext cx="1524000" cy="990600"/>
          </a:xfrm>
          <a:prstGeom prst="accentBorderCallout2">
            <a:avLst>
              <a:gd name="adj1" fmla="val 29151"/>
              <a:gd name="adj2" fmla="val -4953"/>
              <a:gd name="adj3" fmla="val 18750"/>
              <a:gd name="adj4" fmla="val -16667"/>
              <a:gd name="adj5" fmla="val 76097"/>
              <a:gd name="adj6" fmla="val -32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Mandated requirements for various systems.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7315200" y="3055513"/>
            <a:ext cx="1371600" cy="1295400"/>
          </a:xfrm>
          <a:prstGeom prst="borderCallout1">
            <a:avLst>
              <a:gd name="adj1" fmla="val 18750"/>
              <a:gd name="adj2" fmla="val -8333"/>
              <a:gd name="adj3" fmla="val 107529"/>
              <a:gd name="adj4" fmla="val -26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For Example: Treatment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Housing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Mental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2066523" y="5791200"/>
            <a:ext cx="1905000" cy="990600"/>
          </a:xfrm>
          <a:prstGeom prst="borderCallout2">
            <a:avLst>
              <a:gd name="adj1" fmla="val 17450"/>
              <a:gd name="adj2" fmla="val 136264"/>
              <a:gd name="adj3" fmla="val 76214"/>
              <a:gd name="adj4" fmla="val 135485"/>
              <a:gd name="adj5" fmla="val 96768"/>
              <a:gd name="adj6" fmla="val 104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can become discouraged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can become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angry.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Line Callout 3 (Border and Accent Bar) 14"/>
          <p:cNvSpPr/>
          <p:nvPr/>
        </p:nvSpPr>
        <p:spPr>
          <a:xfrm rot="10800000">
            <a:off x="28974" y="3004941"/>
            <a:ext cx="1571223" cy="176531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6390"/>
              <a:gd name="adj6" fmla="val -31960"/>
              <a:gd name="adj7" fmla="val 4366"/>
              <a:gd name="adj8" fmla="val -47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028" y="3055513"/>
            <a:ext cx="1379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goes back to old habits.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closes up  and stops asking for help.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8" name="Line Callout 2 17"/>
          <p:cNvSpPr/>
          <p:nvPr/>
        </p:nvSpPr>
        <p:spPr>
          <a:xfrm rot="10800000">
            <a:off x="266700" y="1524000"/>
            <a:ext cx="1447800" cy="11505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127"/>
              <a:gd name="adj6" fmla="val -68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132" y="1504961"/>
            <a:ext cx="14633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ends up repeating the cycle or getting into further trouble.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89796" y="228600"/>
            <a:ext cx="5799665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Youth Accessing Services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5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204583"/>
            <a:ext cx="2353056" cy="1155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927" y="6437376"/>
            <a:ext cx="9144000" cy="152400"/>
          </a:xfrm>
          <a:prstGeom prst="rect">
            <a:avLst/>
          </a:prstGeom>
          <a:solidFill>
            <a:srgbClr val="E26640"/>
          </a:solidFill>
          <a:ln>
            <a:solidFill>
              <a:srgbClr val="E26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336" y="228600"/>
            <a:ext cx="77654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Barriers to Services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1119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Barriers</a:t>
            </a:r>
            <a:endParaRPr lang="en-US" sz="4000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19022" y="1981200"/>
            <a:ext cx="4040188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Language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Lack of Understanding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Paperwork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Unclear expectation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Age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5073" y="133659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Solutions</a:t>
            </a:r>
            <a:endParaRPr lang="en-US" sz="4000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935" y="1905000"/>
            <a:ext cx="4041775" cy="39512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Candara" panose="020E0502030303020204" pitchFamily="34" charset="0"/>
              </a:rPr>
              <a:t>Code </a:t>
            </a:r>
            <a:r>
              <a:rPr lang="en-US" b="1" dirty="0" smtClean="0">
                <a:latin typeface="Candara" panose="020E0502030303020204" pitchFamily="34" charset="0"/>
              </a:rPr>
              <a:t>switching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Hand </a:t>
            </a:r>
            <a:r>
              <a:rPr lang="en-US" b="1" dirty="0">
                <a:latin typeface="Candara" panose="020E0502030303020204" pitchFamily="34" charset="0"/>
              </a:rPr>
              <a:t>over the power and help the youth take the driver’s seat in case management.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Identifying </a:t>
            </a:r>
            <a:r>
              <a:rPr lang="en-US" b="1" dirty="0">
                <a:latin typeface="Candara" panose="020E0502030303020204" pitchFamily="34" charset="0"/>
              </a:rPr>
              <a:t>barriers and helping youth navigate those barriers.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Know </a:t>
            </a:r>
            <a:r>
              <a:rPr lang="en-US" b="1" dirty="0">
                <a:latin typeface="Candara" panose="020E0502030303020204" pitchFamily="34" charset="0"/>
              </a:rPr>
              <a:t>your client and be present in conversations -Clear expectations.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ndara" panose="020E0502030303020204" pitchFamily="34" charset="0"/>
              </a:rPr>
              <a:t>Set </a:t>
            </a:r>
            <a:r>
              <a:rPr lang="en-US" b="1" dirty="0">
                <a:latin typeface="Candara" panose="020E0502030303020204" pitchFamily="34" charset="0"/>
              </a:rPr>
              <a:t>the bar high!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4559</TotalTime>
  <Words>1477</Words>
  <Application>Microsoft Office PowerPoint</Application>
  <PresentationFormat>On-screen Show (4:3)</PresentationFormat>
  <Paragraphs>304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Book Antiqua</vt:lpstr>
      <vt:lpstr>Calibri</vt:lpstr>
      <vt:lpstr>Candara</vt:lpstr>
      <vt:lpstr>Lucida Sans</vt:lpstr>
      <vt:lpstr>Wingdings</vt:lpstr>
      <vt:lpstr>Wingdings 2</vt:lpstr>
      <vt:lpstr>Wingdings 3</vt:lpstr>
      <vt:lpstr>Office Theme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youth move through our  Cocoon House system?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Chwalibog</dc:creator>
  <cp:lastModifiedBy>Elysa Hovard</cp:lastModifiedBy>
  <cp:revision>120</cp:revision>
  <dcterms:created xsi:type="dcterms:W3CDTF">2014-02-19T18:39:09Z</dcterms:created>
  <dcterms:modified xsi:type="dcterms:W3CDTF">2017-05-09T23:32:44Z</dcterms:modified>
</cp:coreProperties>
</file>