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4" r:id="rId2"/>
  </p:sldMasterIdLst>
  <p:notesMasterIdLst>
    <p:notesMasterId r:id="rId32"/>
  </p:notesMasterIdLst>
  <p:handoutMasterIdLst>
    <p:handoutMasterId r:id="rId33"/>
  </p:handoutMasterIdLst>
  <p:sldIdLst>
    <p:sldId id="288" r:id="rId3"/>
    <p:sldId id="256" r:id="rId4"/>
    <p:sldId id="292" r:id="rId5"/>
    <p:sldId id="259" r:id="rId6"/>
    <p:sldId id="297" r:id="rId7"/>
    <p:sldId id="282" r:id="rId8"/>
    <p:sldId id="293" r:id="rId9"/>
    <p:sldId id="280" r:id="rId10"/>
    <p:sldId id="262" r:id="rId11"/>
    <p:sldId id="263" r:id="rId12"/>
    <p:sldId id="261" r:id="rId13"/>
    <p:sldId id="264" r:id="rId14"/>
    <p:sldId id="284" r:id="rId15"/>
    <p:sldId id="285" r:id="rId16"/>
    <p:sldId id="289" r:id="rId17"/>
    <p:sldId id="265" r:id="rId18"/>
    <p:sldId id="266" r:id="rId19"/>
    <p:sldId id="268" r:id="rId20"/>
    <p:sldId id="270" r:id="rId21"/>
    <p:sldId id="295" r:id="rId22"/>
    <p:sldId id="298" r:id="rId23"/>
    <p:sldId id="273" r:id="rId24"/>
    <p:sldId id="274" r:id="rId25"/>
    <p:sldId id="287" r:id="rId26"/>
    <p:sldId id="296" r:id="rId27"/>
    <p:sldId id="300" r:id="rId28"/>
    <p:sldId id="286" r:id="rId29"/>
    <p:sldId id="299" r:id="rId30"/>
    <p:sldId id="257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D77540"/>
    <a:srgbClr val="A0283C"/>
    <a:srgbClr val="000000"/>
    <a:srgbClr val="333333"/>
    <a:srgbClr val="5F5F5F"/>
    <a:srgbClr val="00A3AD"/>
    <a:srgbClr val="832131"/>
    <a:srgbClr val="501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6" autoAdjust="0"/>
    <p:restoredTop sz="78020" autoAdjust="0"/>
  </p:normalViewPr>
  <p:slideViewPr>
    <p:cSldViewPr>
      <p:cViewPr varScale="1">
        <p:scale>
          <a:sx n="65" d="100"/>
          <a:sy n="65" d="100"/>
        </p:scale>
        <p:origin x="-3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766"/>
    </p:cViewPr>
  </p:sorterViewPr>
  <p:notesViewPr>
    <p:cSldViewPr>
      <p:cViewPr varScale="1">
        <p:scale>
          <a:sx n="63" d="100"/>
          <a:sy n="63" d="100"/>
        </p:scale>
        <p:origin x="2261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4" Type="http://schemas.microsoft.com/office/2011/relationships/chartColorStyle" Target="colors1.xml"/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inancetemp\AppData\Local\Microsoft\Windows\Temporary%20Internet%20Files\Content.Outlook\9KU9CNAG\COEH_All_Charts.xlsx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POPULATION</a:t>
            </a:r>
            <a:r>
              <a:rPr lang="en-US" baseline="0" dirty="0" smtClean="0"/>
              <a:t> SERVED IN WASHINGTON STATE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 dirty="0" smtClean="0"/>
              <a:t>2014-2016</a:t>
            </a:r>
            <a:endParaRPr lang="en-US" sz="12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896865594503389"/>
          <c:y val="0.170795363687076"/>
          <c:w val="0.883286413522634"/>
          <c:h val="0.666616059893116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Population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Sheet1!$A$2:$A$4</c:f>
              <c:numCache>
                <c:formatCode>General</c:formatCode>
                <c:ptCount val="3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46954.0</c:v>
                </c:pt>
                <c:pt idx="1">
                  <c:v>45412.0</c:v>
                </c:pt>
                <c:pt idx="2">
                  <c:v>41687.0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7382712"/>
        <c:axId val="-1992249704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Unsheltered Population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8038.0</c:v>
                </c:pt>
                <c:pt idx="1">
                  <c:v>10081.0</c:v>
                </c:pt>
                <c:pt idx="2">
                  <c:v>9982.0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16433.89999999999</c:v>
                </c:pt>
                <c:pt idx="1">
                  <c:v>15894.2</c:v>
                </c:pt>
                <c:pt idx="2">
                  <c:v>14590.45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7382712"/>
        <c:axId val="-1992249704"/>
      </c:lineChart>
      <c:catAx>
        <c:axId val="-2097382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92249704"/>
        <c:crosses val="autoZero"/>
        <c:auto val="1"/>
        <c:lblAlgn val="ctr"/>
        <c:lblOffset val="100"/>
        <c:noMultiLvlLbl val="0"/>
      </c:catAx>
      <c:valAx>
        <c:axId val="-1992249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7382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/>
              <a:t>PERCENTAGE</a:t>
            </a:r>
            <a:r>
              <a:rPr lang="en-US" sz="1800" baseline="0" dirty="0" smtClean="0"/>
              <a:t> OF UNSHELTERED BY RACE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aseline="0" dirty="0" smtClean="0"/>
              <a:t>2014-2016</a:t>
            </a:r>
            <a:endParaRPr lang="en-US" sz="1400" dirty="0"/>
          </a:p>
        </c:rich>
      </c:tx>
      <c:layout>
        <c:manualLayout>
          <c:xMode val="edge"/>
          <c:yMode val="edge"/>
          <c:x val="0.275041958043725"/>
          <c:y val="0.058400717056573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Unknown</c:v>
                </c:pt>
                <c:pt idx="1">
                  <c:v>Multiple</c:v>
                </c:pt>
                <c:pt idx="2">
                  <c:v>Asian</c:v>
                </c:pt>
                <c:pt idx="3">
                  <c:v>Pacific Islander</c:v>
                </c:pt>
                <c:pt idx="4">
                  <c:v>Native American</c:v>
                </c:pt>
                <c:pt idx="5">
                  <c:v>African American</c:v>
                </c:pt>
                <c:pt idx="6">
                  <c:v>White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0.08</c:v>
                </c:pt>
                <c:pt idx="1">
                  <c:v>0.06</c:v>
                </c:pt>
                <c:pt idx="2">
                  <c:v>0.01</c:v>
                </c:pt>
                <c:pt idx="3">
                  <c:v>0.02</c:v>
                </c:pt>
                <c:pt idx="4">
                  <c:v>0.06</c:v>
                </c:pt>
                <c:pt idx="5">
                  <c:v>0.2</c:v>
                </c:pt>
                <c:pt idx="6">
                  <c:v>0.56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Unknown</c:v>
                </c:pt>
                <c:pt idx="1">
                  <c:v>Multiple</c:v>
                </c:pt>
                <c:pt idx="2">
                  <c:v>Asian</c:v>
                </c:pt>
                <c:pt idx="3">
                  <c:v>Pacific Islander</c:v>
                </c:pt>
                <c:pt idx="4">
                  <c:v>Native American</c:v>
                </c:pt>
                <c:pt idx="5">
                  <c:v>African American</c:v>
                </c:pt>
                <c:pt idx="6">
                  <c:v>White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0.1</c:v>
                </c:pt>
                <c:pt idx="1">
                  <c:v>0.06</c:v>
                </c:pt>
                <c:pt idx="2">
                  <c:v>0.01</c:v>
                </c:pt>
                <c:pt idx="3">
                  <c:v>0.02</c:v>
                </c:pt>
                <c:pt idx="4">
                  <c:v>0.05</c:v>
                </c:pt>
                <c:pt idx="5">
                  <c:v>0.21</c:v>
                </c:pt>
                <c:pt idx="6">
                  <c:v>0.54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Unknown</c:v>
                </c:pt>
                <c:pt idx="1">
                  <c:v>Multiple</c:v>
                </c:pt>
                <c:pt idx="2">
                  <c:v>Asian</c:v>
                </c:pt>
                <c:pt idx="3">
                  <c:v>Pacific Islander</c:v>
                </c:pt>
                <c:pt idx="4">
                  <c:v>Native American</c:v>
                </c:pt>
                <c:pt idx="5">
                  <c:v>African American</c:v>
                </c:pt>
                <c:pt idx="6">
                  <c:v>White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0.11</c:v>
                </c:pt>
                <c:pt idx="1">
                  <c:v>0.07</c:v>
                </c:pt>
                <c:pt idx="2">
                  <c:v>0.01</c:v>
                </c:pt>
                <c:pt idx="3">
                  <c:v>0.03</c:v>
                </c:pt>
                <c:pt idx="4">
                  <c:v>0.05</c:v>
                </c:pt>
                <c:pt idx="5">
                  <c:v>0.21</c:v>
                </c:pt>
                <c:pt idx="6">
                  <c:v>0.52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79329528"/>
        <c:axId val="-1990668808"/>
      </c:barChart>
      <c:catAx>
        <c:axId val="2079329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90668808"/>
        <c:crosses val="autoZero"/>
        <c:auto val="1"/>
        <c:lblAlgn val="ctr"/>
        <c:lblOffset val="100"/>
        <c:noMultiLvlLbl val="0"/>
      </c:catAx>
      <c:valAx>
        <c:axId val="-1990668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329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'OFM Race'!$I$2</c:f>
              <c:strCache>
                <c:ptCount val="1"/>
                <c:pt idx="0">
                  <c:v>Unsheltered Entries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'OFM Race'!$B$1:$H$1</c:f>
              <c:strCache>
                <c:ptCount val="7"/>
                <c:pt idx="0">
                  <c:v>White</c:v>
                </c:pt>
                <c:pt idx="1">
                  <c:v>Black or African American</c:v>
                </c:pt>
                <c:pt idx="2">
                  <c:v>American Indian or Alaskan Native</c:v>
                </c:pt>
                <c:pt idx="3">
                  <c:v>Asian</c:v>
                </c:pt>
                <c:pt idx="4">
                  <c:v>Native Hawaiian or Other Pacific Islander</c:v>
                </c:pt>
                <c:pt idx="5">
                  <c:v>Two or more races</c:v>
                </c:pt>
                <c:pt idx="6">
                  <c:v>Unknown</c:v>
                </c:pt>
              </c:strCache>
            </c:strRef>
          </c:cat>
          <c:val>
            <c:numRef>
              <c:f>'OFM Race'!$B$2:$H$2</c:f>
              <c:numCache>
                <c:formatCode>0%</c:formatCode>
                <c:ptCount val="7"/>
                <c:pt idx="0">
                  <c:v>0.54</c:v>
                </c:pt>
                <c:pt idx="1">
                  <c:v>0.21</c:v>
                </c:pt>
                <c:pt idx="2">
                  <c:v>0.05</c:v>
                </c:pt>
                <c:pt idx="3">
                  <c:v>0.01</c:v>
                </c:pt>
                <c:pt idx="4">
                  <c:v>0.02</c:v>
                </c:pt>
                <c:pt idx="5">
                  <c:v>0.06</c:v>
                </c:pt>
                <c:pt idx="6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80-4F31-AE5E-B538EFCDDDE8}"/>
            </c:ext>
          </c:extLst>
        </c:ser>
        <c:ser>
          <c:idx val="1"/>
          <c:order val="1"/>
          <c:tx>
            <c:strRef>
              <c:f>'OFM Race'!$I$3</c:f>
              <c:strCache>
                <c:ptCount val="1"/>
                <c:pt idx="0">
                  <c:v>General Population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'OFM Race'!$B$1:$H$1</c:f>
              <c:strCache>
                <c:ptCount val="7"/>
                <c:pt idx="0">
                  <c:v>White</c:v>
                </c:pt>
                <c:pt idx="1">
                  <c:v>Black or African American</c:v>
                </c:pt>
                <c:pt idx="2">
                  <c:v>American Indian or Alaskan Native</c:v>
                </c:pt>
                <c:pt idx="3">
                  <c:v>Asian</c:v>
                </c:pt>
                <c:pt idx="4">
                  <c:v>Native Hawaiian or Other Pacific Islander</c:v>
                </c:pt>
                <c:pt idx="5">
                  <c:v>Two or more races</c:v>
                </c:pt>
                <c:pt idx="6">
                  <c:v>Unknown</c:v>
                </c:pt>
              </c:strCache>
            </c:strRef>
          </c:cat>
          <c:val>
            <c:numRef>
              <c:f>'OFM Race'!$B$3:$H$3</c:f>
              <c:numCache>
                <c:formatCode>0%</c:formatCode>
                <c:ptCount val="7"/>
                <c:pt idx="0">
                  <c:v>0.808102471036238</c:v>
                </c:pt>
                <c:pt idx="1">
                  <c:v>0.0391777109670732</c:v>
                </c:pt>
                <c:pt idx="2">
                  <c:v>0.0182862841840369</c:v>
                </c:pt>
                <c:pt idx="3">
                  <c:v>0.0793278821085307</c:v>
                </c:pt>
                <c:pt idx="4">
                  <c:v>0.00713069344507684</c:v>
                </c:pt>
                <c:pt idx="5">
                  <c:v>0.0479749596751923</c:v>
                </c:pt>
                <c:pt idx="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80-4F31-AE5E-B538EFCDD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90344632"/>
        <c:axId val="-1990341048"/>
      </c:barChart>
      <c:catAx>
        <c:axId val="-1990344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90341048"/>
        <c:crosses val="autoZero"/>
        <c:auto val="1"/>
        <c:lblAlgn val="ctr"/>
        <c:lblOffset val="100"/>
        <c:noMultiLvlLbl val="0"/>
      </c:catAx>
      <c:valAx>
        <c:axId val="-1990341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90344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0.83636</cdr:x>
      <cdr:y>0.56882</cdr:y>
    </cdr:from>
    <cdr:to>
      <cdr:x>0.9124</cdr:x>
      <cdr:y>0.64894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02068" y="2277979"/>
          <a:ext cx="500253" cy="3208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35%</a:t>
          </a:r>
          <a:endParaRPr lang="en-US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62601-5C43-43A6-81A5-6925622E74D1}" type="datetimeFigureOut">
              <a:rPr lang="en-US" smtClean="0"/>
              <a:t>5/8/17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AFC45-EAC3-42C5-A234-CF8F7F449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03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5/8/17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4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  <a:ea typeface="MS PGothic" charset="0"/>
              </a:rPr>
              <a:t>Welcome: Kathie</a:t>
            </a:r>
          </a:p>
          <a:p>
            <a:endParaRPr lang="en-US" dirty="0" smtClean="0">
              <a:latin typeface="Calibri" charset="0"/>
              <a:ea typeface="MS PGothic" charset="0"/>
            </a:endParaRPr>
          </a:p>
          <a:p>
            <a:r>
              <a:rPr lang="en-US" dirty="0" smtClean="0">
                <a:latin typeface="Calibri" charset="0"/>
                <a:ea typeface="MS PGothic" charset="0"/>
              </a:rPr>
              <a:t>Each introduce</a:t>
            </a:r>
            <a:r>
              <a:rPr lang="en-US" baseline="0" dirty="0" smtClean="0">
                <a:latin typeface="Calibri" charset="0"/>
                <a:ea typeface="MS PGothic" charset="0"/>
              </a:rPr>
              <a:t> selves</a:t>
            </a:r>
            <a:endParaRPr lang="en-US" dirty="0">
              <a:latin typeface="Calibri" charset="0"/>
              <a:ea typeface="MS PGothic" charset="0"/>
            </a:endParaRPr>
          </a:p>
          <a:p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9pPr>
          </a:lstStyle>
          <a:p>
            <a:fld id="{FCC5FF7B-8307-8D4A-979C-B1C8A699205F}" type="slidenum">
              <a:rPr lang="en-US" sz="1200">
                <a:latin typeface="Calibri" charset="0"/>
              </a:rPr>
              <a:pPr/>
              <a:t>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51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EAE2-F237-4545-9EE2-18554702545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27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EAE2-F237-4545-9EE2-18554702545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751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EAE2-F237-4545-9EE2-18554702545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07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EAE2-F237-4545-9EE2-18554702545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23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Call</a:t>
            </a:r>
            <a:r>
              <a:rPr lang="en-US" baseline="0" dirty="0" smtClean="0"/>
              <a:t> out a</a:t>
            </a:r>
            <a:r>
              <a:rPr lang="en-US" dirty="0" smtClean="0"/>
              <a:t> system example</a:t>
            </a:r>
            <a:r>
              <a:rPr lang="en-US" baseline="0" dirty="0" smtClean="0"/>
              <a:t> and a race example??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24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Kathie</a:t>
            </a:r>
          </a:p>
          <a:p>
            <a:endParaRPr lang="en-US" dirty="0" smtClean="0"/>
          </a:p>
          <a:p>
            <a:r>
              <a:rPr lang="en-US" dirty="0" smtClean="0"/>
              <a:t>Results</a:t>
            </a:r>
          </a:p>
          <a:p>
            <a:endParaRPr lang="en-US" dirty="0" smtClean="0"/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 to action: What we know about making improvements is about knowing where you are headed. The context for today is:</a:t>
            </a:r>
          </a:p>
          <a:p>
            <a:pPr lvl="1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unsheltered people in Washington State are served and get access to housing.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this call to action to increase understanding value of prioritizing people from place not meant for habitation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64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Sarah</a:t>
            </a:r>
          </a:p>
          <a:p>
            <a:endParaRPr lang="en-US" dirty="0" smtClean="0"/>
          </a:p>
          <a:p>
            <a:r>
              <a:rPr lang="en-US" dirty="0" smtClean="0"/>
              <a:t>A few other comments about</a:t>
            </a:r>
            <a:r>
              <a:rPr lang="en-US" baseline="0" dirty="0" smtClean="0"/>
              <a:t> data…</a:t>
            </a:r>
          </a:p>
          <a:p>
            <a:r>
              <a:rPr lang="en-US" baseline="0" dirty="0" smtClean="0"/>
              <a:t>- data quality</a:t>
            </a:r>
          </a:p>
          <a:p>
            <a:r>
              <a:rPr lang="en-US" dirty="0" smtClean="0"/>
              <a:t>- HUD priority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92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familiar is this? (show with thumbs) (pivot, few examples possibly)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useful is this data set?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L/F: What would be more useful is county specific data, program specific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65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EAE2-F237-4545-9EE2-18554702545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32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EAE2-F237-4545-9EE2-18554702545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93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EAE2-F237-4545-9EE2-18554702545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32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17% 2014</a:t>
            </a:r>
          </a:p>
          <a:p>
            <a:r>
              <a:rPr lang="en-US" dirty="0" smtClean="0"/>
              <a:t>22% 2015</a:t>
            </a:r>
          </a:p>
          <a:p>
            <a:r>
              <a:rPr lang="en-US" dirty="0" smtClean="0"/>
              <a:t>24% 2016</a:t>
            </a:r>
          </a:p>
          <a:p>
            <a:endParaRPr lang="en-US" dirty="0" smtClean="0"/>
          </a:p>
          <a:p>
            <a:r>
              <a:rPr lang="en-US" dirty="0" smtClean="0"/>
              <a:t>Target</a:t>
            </a:r>
            <a:r>
              <a:rPr lang="en-US" baseline="0" dirty="0" smtClean="0"/>
              <a:t> 35%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50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EAE2-F237-4545-9EE2-18554702545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6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 Option #1">
    <p:bg>
      <p:bgPr>
        <a:blipFill dpi="0" rotWithShape="1">
          <a:blip r:embed="rId2">
            <a:alphaModFix amt="3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 flipV="1">
            <a:off x="0" y="4114800"/>
            <a:ext cx="9144000" cy="1828796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00A3A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83213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5552" y="4267200"/>
            <a:ext cx="8613648" cy="1600200"/>
          </a:xfrm>
        </p:spPr>
        <p:txBody>
          <a:bodyPr anchor="ctr">
            <a:normAutofit/>
          </a:bodyPr>
          <a:lstStyle>
            <a:lvl1pPr algn="r">
              <a:defRPr sz="4400" cap="none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477000" cy="685800"/>
          </a:xfr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None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Event | Date</a:t>
            </a:r>
          </a:p>
        </p:txBody>
      </p:sp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5494" y="294054"/>
            <a:ext cx="1427303" cy="89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95236"/>
            <a:ext cx="1969311" cy="97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609395"/>
            <a:ext cx="1981200" cy="29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70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40080" y="1752600"/>
            <a:ext cx="3810000" cy="4419600"/>
          </a:xfrm>
        </p:spPr>
        <p:txBody>
          <a:bodyPr/>
          <a:lstStyle>
            <a:lvl2pPr marL="576263" indent="-292100">
              <a:defRPr/>
            </a:lvl2pPr>
            <a:lvl3pPr marL="804863" indent="-228600">
              <a:buClr>
                <a:srgbClr val="D77540"/>
              </a:buClr>
              <a:defRPr/>
            </a:lvl3pPr>
            <a:lvl4pPr>
              <a:buClr>
                <a:srgbClr val="832131"/>
              </a:buClr>
              <a:defRPr/>
            </a:lvl4pPr>
            <a:lvl5pPr>
              <a:buClr>
                <a:srgbClr val="D7754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4675632" y="1752600"/>
            <a:ext cx="4103190" cy="297180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0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438400" y="1752600"/>
            <a:ext cx="6324600" cy="4419600"/>
          </a:xfrm>
        </p:spPr>
        <p:txBody>
          <a:bodyPr/>
          <a:lstStyle>
            <a:lvl2pPr marL="576263" indent="-292100">
              <a:defRPr/>
            </a:lvl2pPr>
            <a:lvl3pPr marL="804863" indent="-228600">
              <a:buClr>
                <a:srgbClr val="D77540"/>
              </a:buClr>
              <a:defRPr/>
            </a:lvl3pPr>
            <a:lvl4pPr>
              <a:buClr>
                <a:srgbClr val="832131"/>
              </a:buClr>
              <a:defRPr/>
            </a:lvl4pPr>
            <a:lvl5pPr>
              <a:buClr>
                <a:srgbClr val="D7754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752600"/>
            <a:ext cx="1661584" cy="1604571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Left Sideba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4038600" cy="685800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84904" y="152400"/>
            <a:ext cx="4572000" cy="1295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"/>
          </p:nvPr>
        </p:nvSpPr>
        <p:spPr>
          <a:xfrm>
            <a:off x="4191000" y="1905000"/>
            <a:ext cx="4572000" cy="4191000"/>
          </a:xfrm>
        </p:spPr>
        <p:txBody>
          <a:bodyPr/>
          <a:lstStyle>
            <a:lvl1pPr>
              <a:defRPr sz="2800"/>
            </a:lvl1pPr>
            <a:lvl2pPr marL="576263" indent="-292100">
              <a:defRPr sz="2400"/>
            </a:lvl2pPr>
            <a:lvl3pPr marL="804863" indent="-228600">
              <a:buClr>
                <a:srgbClr val="D77540"/>
              </a:buClr>
              <a:defRPr sz="2000"/>
            </a:lvl3pPr>
            <a:lvl4pPr>
              <a:buClr>
                <a:srgbClr val="832131"/>
              </a:buClr>
              <a:defRPr/>
            </a:lvl4pPr>
            <a:lvl5pPr>
              <a:buClr>
                <a:srgbClr val="D7754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038600" y="1544784"/>
            <a:ext cx="533400" cy="228600"/>
          </a:xfrm>
          <a:prstGeom prst="rect">
            <a:avLst/>
          </a:prstGeom>
          <a:solidFill>
            <a:srgbClr val="00A3A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626102" y="1544784"/>
            <a:ext cx="4517898" cy="228600"/>
          </a:xfrm>
          <a:prstGeom prst="rect">
            <a:avLst/>
          </a:prstGeom>
          <a:solidFill>
            <a:srgbClr val="83213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2" t="30125" r="22839" b="41963"/>
          <a:stretch>
            <a:fillRect/>
          </a:stretch>
        </p:blipFill>
        <p:spPr bwMode="auto">
          <a:xfrm>
            <a:off x="7772400" y="6126163"/>
            <a:ext cx="12954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45213"/>
            <a:ext cx="15906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400800"/>
            <a:ext cx="1853759" cy="27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71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Right Sideba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 t="30126" r="22840" b="41963"/>
          <a:stretch/>
        </p:blipFill>
        <p:spPr>
          <a:xfrm>
            <a:off x="7696200" y="6126480"/>
            <a:ext cx="1295399" cy="610152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13"/>
          </p:nvPr>
        </p:nvSpPr>
        <p:spPr>
          <a:xfrm>
            <a:off x="5105400" y="3048"/>
            <a:ext cx="4038600" cy="685800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6304" y="161544"/>
            <a:ext cx="4572000" cy="1295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"/>
          </p:nvPr>
        </p:nvSpPr>
        <p:spPr>
          <a:xfrm>
            <a:off x="152400" y="1914144"/>
            <a:ext cx="4572000" cy="4191000"/>
          </a:xfrm>
        </p:spPr>
        <p:txBody>
          <a:bodyPr/>
          <a:lstStyle>
            <a:lvl1pPr>
              <a:defRPr sz="2800"/>
            </a:lvl1pPr>
            <a:lvl2pPr marL="576263" indent="-292100">
              <a:defRPr sz="2400"/>
            </a:lvl2pPr>
            <a:lvl3pPr marL="804863" indent="-228600">
              <a:buClr>
                <a:srgbClr val="D77540"/>
              </a:buClr>
              <a:defRPr sz="2000"/>
            </a:lvl3pPr>
            <a:lvl4pPr>
              <a:buClr>
                <a:srgbClr val="832131"/>
              </a:buClr>
              <a:defRPr/>
            </a:lvl4pPr>
            <a:lvl5pPr>
              <a:buClr>
                <a:srgbClr val="D7754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1544784"/>
            <a:ext cx="533400" cy="228600"/>
          </a:xfrm>
          <a:prstGeom prst="rect">
            <a:avLst/>
          </a:prstGeom>
          <a:solidFill>
            <a:srgbClr val="00A3A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87502" y="1544784"/>
            <a:ext cx="4517898" cy="228600"/>
          </a:xfrm>
          <a:prstGeom prst="rect">
            <a:avLst/>
          </a:prstGeom>
          <a:solidFill>
            <a:srgbClr val="83213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2" t="30125" r="22839" b="41963"/>
          <a:stretch>
            <a:fillRect/>
          </a:stretch>
        </p:blipFill>
        <p:spPr bwMode="auto">
          <a:xfrm>
            <a:off x="3733800" y="6126163"/>
            <a:ext cx="12954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145213"/>
            <a:ext cx="15906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400800"/>
            <a:ext cx="1853759" cy="27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3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2pPr marL="576263" indent="-292100">
              <a:defRPr/>
            </a:lvl2pPr>
            <a:lvl3pPr marL="804863" indent="-228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2pPr marL="576263" indent="-292100">
              <a:defRPr/>
            </a:lvl2pPr>
            <a:lvl3pPr marL="804863" indent="-228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s with Bullet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 hasCustomPrompt="1"/>
          </p:nvPr>
        </p:nvSpPr>
        <p:spPr>
          <a:xfrm>
            <a:off x="609600" y="2438400"/>
            <a:ext cx="3886200" cy="35814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 marL="228600" indent="-228600">
              <a:buClr>
                <a:srgbClr val="00A3AD"/>
              </a:buClr>
              <a:defRPr>
                <a:latin typeface="Calibri" panose="020F0502020204030204" pitchFamily="34" charset="0"/>
              </a:defRPr>
            </a:lvl2pPr>
            <a:lvl3pPr marL="457200" indent="-228600">
              <a:buClr>
                <a:srgbClr val="00A3AD"/>
              </a:buCl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 hasCustomPrompt="1"/>
          </p:nvPr>
        </p:nvSpPr>
        <p:spPr>
          <a:xfrm>
            <a:off x="4800600" y="2438400"/>
            <a:ext cx="3886200" cy="35814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 marL="228600" indent="-228600">
              <a:buClr>
                <a:srgbClr val="D77540"/>
              </a:buClr>
              <a:defRPr>
                <a:latin typeface="Calibri" panose="020F0502020204030204" pitchFamily="34" charset="0"/>
              </a:defRPr>
            </a:lvl2pPr>
            <a:lvl3pPr marL="457200" indent="-228600">
              <a:buClr>
                <a:srgbClr val="D77540"/>
              </a:buCl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00A3AD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D7754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ontact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609600" y="35891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eorgia" panose="02040502050405020303" pitchFamily="18" charset="0"/>
              </a:rPr>
              <a:t>Contact Information</a:t>
            </a:r>
            <a:endParaRPr lang="en-US" sz="4000" dirty="0">
              <a:latin typeface="Georgia" panose="02040502050405020303" pitchFamily="18" charset="0"/>
            </a:endParaRP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419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3AD"/>
              </a:buClr>
              <a:buSzPct val="60000"/>
              <a:buFontTx/>
              <a:buNone/>
              <a:tabLst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buClr>
                <a:srgbClr val="D77540"/>
              </a:buClr>
              <a:defRPr>
                <a:latin typeface="Calibri" panose="020F0502020204030204" pitchFamily="34" charset="0"/>
              </a:defRPr>
            </a:lvl2pPr>
            <a:lvl3pPr>
              <a:buClr>
                <a:srgbClr val="00A3AD"/>
              </a:buClr>
              <a:defRPr>
                <a:latin typeface="Calibri" panose="020F0502020204030204" pitchFamily="34" charset="0"/>
              </a:defRPr>
            </a:lvl3pPr>
            <a:lvl4pPr>
              <a:buClr>
                <a:srgbClr val="832131"/>
              </a:buClr>
              <a:defRPr>
                <a:latin typeface="Calibri" panose="020F0502020204030204" pitchFamily="34" charset="0"/>
              </a:defRPr>
            </a:lvl4pPr>
            <a:lvl5pPr>
              <a:buClr>
                <a:srgbClr val="D77540"/>
              </a:buCl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9708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ontact Info and Photo">
    <p:bg>
      <p:bgPr>
        <a:blipFill dpi="0" rotWithShape="1">
          <a:blip r:embed="rId2">
            <a:alphaModFix amt="3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flipV="1">
            <a:off x="0" y="0"/>
            <a:ext cx="9144000" cy="1219196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09600" y="35891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Contact Information</a:t>
            </a:r>
            <a:endParaRPr lang="en-US" sz="4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3434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3AD"/>
              </a:buClr>
              <a:buSzPct val="60000"/>
              <a:buFontTx/>
              <a:buNone/>
              <a:tabLst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buClr>
                <a:srgbClr val="D77540"/>
              </a:buClr>
              <a:defRPr>
                <a:latin typeface="Calibri" panose="020F0502020204030204" pitchFamily="34" charset="0"/>
              </a:defRPr>
            </a:lvl2pPr>
            <a:lvl3pPr>
              <a:buClr>
                <a:srgbClr val="00A3AD"/>
              </a:buClr>
              <a:defRPr>
                <a:latin typeface="Calibri" panose="020F0502020204030204" pitchFamily="34" charset="0"/>
              </a:defRPr>
            </a:lvl3pPr>
            <a:lvl4pPr>
              <a:buClr>
                <a:srgbClr val="832131"/>
              </a:buClr>
              <a:defRPr>
                <a:latin typeface="Calibri" panose="020F0502020204030204" pitchFamily="34" charset="0"/>
              </a:defRPr>
            </a:lvl4pPr>
            <a:lvl5pPr>
              <a:buClr>
                <a:srgbClr val="D77540"/>
              </a:buCl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16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with Contact Info and Photo">
    <p:bg>
      <p:bgPr>
        <a:blipFill dpi="0" rotWithShape="1">
          <a:blip r:embed="rId2">
            <a:alphaModFix amt="3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flipV="1">
            <a:off x="0" y="0"/>
            <a:ext cx="9144000" cy="1219196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3434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3AD"/>
              </a:buClr>
              <a:buSzPct val="60000"/>
              <a:buFontTx/>
              <a:buNone/>
              <a:tabLst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buClr>
                <a:srgbClr val="D77540"/>
              </a:buClr>
              <a:defRPr>
                <a:latin typeface="Calibri" panose="020F0502020204030204" pitchFamily="34" charset="0"/>
              </a:defRPr>
            </a:lvl2pPr>
            <a:lvl3pPr>
              <a:buClr>
                <a:srgbClr val="00A3AD"/>
              </a:buClr>
              <a:defRPr>
                <a:latin typeface="Calibri" panose="020F0502020204030204" pitchFamily="34" charset="0"/>
              </a:defRPr>
            </a:lvl3pPr>
            <a:lvl4pPr>
              <a:buClr>
                <a:srgbClr val="832131"/>
              </a:buClr>
              <a:defRPr>
                <a:latin typeface="Calibri" panose="020F0502020204030204" pitchFamily="34" charset="0"/>
              </a:defRPr>
            </a:lvl4pPr>
            <a:lvl5pPr>
              <a:buClr>
                <a:srgbClr val="D77540"/>
              </a:buCl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1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 Option #2">
    <p:bg>
      <p:bgPr>
        <a:blipFill dpi="0" rotWithShape="1">
          <a:blip r:embed="rId2">
            <a:alphaModFix amt="3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0" y="4114800"/>
            <a:ext cx="9144000" cy="1828796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00A3A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83213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477000" cy="685800"/>
          </a:xfr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None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Event | Date</a:t>
            </a:r>
          </a:p>
        </p:txBody>
      </p:sp>
      <p:sp>
        <p:nvSpPr>
          <p:cNvPr id="13" name="Title 7"/>
          <p:cNvSpPr>
            <a:spLocks noGrp="1"/>
          </p:cNvSpPr>
          <p:nvPr>
            <p:ph type="ctrTitle"/>
          </p:nvPr>
        </p:nvSpPr>
        <p:spPr>
          <a:xfrm>
            <a:off x="225552" y="4267200"/>
            <a:ext cx="8613648" cy="1600200"/>
          </a:xfrm>
        </p:spPr>
        <p:txBody>
          <a:bodyPr anchor="ctr">
            <a:normAutofit/>
          </a:bodyPr>
          <a:lstStyle>
            <a:lvl1pPr algn="r">
              <a:defRPr sz="4400" cap="none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19" y="365274"/>
            <a:ext cx="1427303" cy="89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25" y="1466456"/>
            <a:ext cx="1969311" cy="97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25" y="2680615"/>
            <a:ext cx="1981200" cy="29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7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00A3A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rgbClr val="83213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2" t="30125" r="22839" b="41963"/>
          <a:stretch>
            <a:fillRect/>
          </a:stretch>
        </p:blipFill>
        <p:spPr bwMode="auto">
          <a:xfrm>
            <a:off x="7696200" y="6126163"/>
            <a:ext cx="12954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145213"/>
            <a:ext cx="15906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400800"/>
            <a:ext cx="1853759" cy="273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2" t="30125" r="22839" b="41963"/>
          <a:stretch>
            <a:fillRect/>
          </a:stretch>
        </p:blipFill>
        <p:spPr bwMode="auto">
          <a:xfrm>
            <a:off x="7696200" y="6126163"/>
            <a:ext cx="12954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145213"/>
            <a:ext cx="15906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400800"/>
            <a:ext cx="1853759" cy="273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 Option #3">
    <p:bg>
      <p:bgPr>
        <a:blipFill dpi="0" rotWithShape="1">
          <a:blip r:embed="rId2">
            <a:alphaModFix amt="3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0" y="4114800"/>
            <a:ext cx="9144000" cy="1828796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00A3A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83213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477000" cy="685800"/>
          </a:xfr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None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Event | Date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172200" y="152400"/>
            <a:ext cx="3124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Photo © Bill &amp; Melinda Gates Foundation/Michael Hanson</a:t>
            </a:r>
            <a:endParaRPr lang="en-US" sz="9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itle 7"/>
          <p:cNvSpPr>
            <a:spLocks noGrp="1"/>
          </p:cNvSpPr>
          <p:nvPr>
            <p:ph type="ctrTitle"/>
          </p:nvPr>
        </p:nvSpPr>
        <p:spPr>
          <a:xfrm>
            <a:off x="225552" y="4267200"/>
            <a:ext cx="8613648" cy="1600200"/>
          </a:xfrm>
        </p:spPr>
        <p:txBody>
          <a:bodyPr anchor="ctr">
            <a:normAutofit/>
          </a:bodyPr>
          <a:lstStyle>
            <a:lvl1pPr algn="r">
              <a:defRPr sz="4400" cap="none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97283"/>
            <a:ext cx="1427303" cy="89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06" y="1198465"/>
            <a:ext cx="1969311" cy="97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6" y="2412624"/>
            <a:ext cx="1981200" cy="29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6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 Option #4">
    <p:bg>
      <p:bgPr>
        <a:blipFill dpi="0" rotWithShape="1">
          <a:blip r:embed="rId2">
            <a:alphaModFix amt="3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00A3A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83213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477000" cy="685800"/>
          </a:xfr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None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Event | Date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4114800"/>
            <a:ext cx="9144000" cy="1828796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7"/>
          <p:cNvSpPr>
            <a:spLocks noGrp="1"/>
          </p:cNvSpPr>
          <p:nvPr>
            <p:ph type="ctrTitle"/>
          </p:nvPr>
        </p:nvSpPr>
        <p:spPr>
          <a:xfrm>
            <a:off x="225552" y="4267200"/>
            <a:ext cx="8613648" cy="1600200"/>
          </a:xfrm>
        </p:spPr>
        <p:txBody>
          <a:bodyPr anchor="ctr">
            <a:normAutofit/>
          </a:bodyPr>
          <a:lstStyle>
            <a:lvl1pPr algn="r">
              <a:defRPr sz="4400" cap="none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1897" y="1371600"/>
            <a:ext cx="1427303" cy="89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803" y="2438400"/>
            <a:ext cx="1969311" cy="97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603" y="3505200"/>
            <a:ext cx="1981200" cy="29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72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 Option #5">
    <p:bg>
      <p:bgPr>
        <a:blipFill dpi="0" rotWithShape="1">
          <a:blip r:embed="rId2">
            <a:alphaModFix amt="3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00A3A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83213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477000" cy="685800"/>
          </a:xfr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None/>
              <a:defRPr sz="200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Presenter Name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Event | Date</a:t>
            </a:r>
          </a:p>
        </p:txBody>
      </p:sp>
      <p:sp>
        <p:nvSpPr>
          <p:cNvPr id="13" name="Rectangle 12"/>
          <p:cNvSpPr/>
          <p:nvPr userDrawn="1"/>
        </p:nvSpPr>
        <p:spPr>
          <a:xfrm flipV="1">
            <a:off x="0" y="4114800"/>
            <a:ext cx="9144000" cy="1828796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7"/>
          <p:cNvSpPr>
            <a:spLocks noGrp="1"/>
          </p:cNvSpPr>
          <p:nvPr>
            <p:ph type="ctrTitle"/>
          </p:nvPr>
        </p:nvSpPr>
        <p:spPr>
          <a:xfrm>
            <a:off x="225552" y="4267200"/>
            <a:ext cx="8613648" cy="1600200"/>
          </a:xfrm>
        </p:spPr>
        <p:txBody>
          <a:bodyPr anchor="ctr">
            <a:normAutofit/>
          </a:bodyPr>
          <a:lstStyle>
            <a:lvl1pPr algn="r">
              <a:defRPr sz="4400" cap="none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827" y="291246"/>
            <a:ext cx="1427303" cy="89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33" y="1392428"/>
            <a:ext cx="1969311" cy="97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3" y="2606587"/>
            <a:ext cx="1981200" cy="292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- Alternate Optio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4572000"/>
            <a:ext cx="9144000" cy="886968"/>
          </a:xfrm>
          <a:prstGeom prst="rect">
            <a:avLst/>
          </a:prstGeom>
          <a:noFill/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noFill/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700" baseline="0">
                <a:solidFill>
                  <a:srgbClr val="333333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Event | Date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663440"/>
            <a:ext cx="1463040" cy="713232"/>
          </a:xfrm>
          <a:prstGeom prst="rect">
            <a:avLst/>
          </a:prstGeom>
          <a:solidFill>
            <a:srgbClr val="00A3A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60576" y="4654296"/>
            <a:ext cx="7583424" cy="713232"/>
          </a:xfrm>
          <a:prstGeom prst="rect">
            <a:avLst/>
          </a:prstGeom>
          <a:solidFill>
            <a:srgbClr val="83213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2" t="30125" r="22839" b="41963"/>
          <a:stretch>
            <a:fillRect/>
          </a:stretch>
        </p:blipFill>
        <p:spPr bwMode="auto">
          <a:xfrm>
            <a:off x="7696200" y="6126163"/>
            <a:ext cx="12954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145213"/>
            <a:ext cx="15906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400800"/>
            <a:ext cx="1853759" cy="273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Slide - Alternate Option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7355" y="3352800"/>
            <a:ext cx="8864245" cy="1673225"/>
          </a:xfrm>
        </p:spPr>
        <p:txBody>
          <a:bodyPr anchor="t"/>
          <a:lstStyle>
            <a:lvl1pPr algn="r">
              <a:spcBef>
                <a:spcPts val="0"/>
              </a:spcBef>
              <a:buNone/>
              <a:defRPr sz="2400">
                <a:solidFill>
                  <a:srgbClr val="5F5F5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r>
              <a:rPr lang="en-US" dirty="0" smtClean="0"/>
              <a:t>Presenter Name </a:t>
            </a:r>
          </a:p>
          <a:p>
            <a:r>
              <a:rPr lang="en-US" dirty="0" smtClean="0"/>
              <a:t>Event | Date</a:t>
            </a:r>
          </a:p>
          <a:p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127355" y="152400"/>
            <a:ext cx="2061930" cy="1371600"/>
          </a:xfrm>
          <a:prstGeom prst="rect">
            <a:avLst/>
          </a:prstGeom>
          <a:solidFill>
            <a:srgbClr val="00A3A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0" y="152401"/>
            <a:ext cx="6705600" cy="1371600"/>
          </a:xfrm>
          <a:prstGeom prst="rect">
            <a:avLst/>
          </a:prstGeom>
          <a:solidFill>
            <a:srgbClr val="83213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55" y="1679330"/>
            <a:ext cx="8864245" cy="1444869"/>
          </a:xfrm>
        </p:spPr>
        <p:txBody>
          <a:bodyPr>
            <a:normAutofit/>
          </a:bodyPr>
          <a:lstStyle>
            <a:lvl1pPr algn="r">
              <a:buNone/>
              <a:defRPr sz="4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 userDrawn="1"/>
        </p:nvSpPr>
        <p:spPr bwMode="auto">
          <a:xfrm>
            <a:off x="127355" y="3200400"/>
            <a:ext cx="8864245" cy="0"/>
          </a:xfrm>
          <a:prstGeom prst="line">
            <a:avLst/>
          </a:prstGeom>
          <a:noFill/>
          <a:ln w="12700" cap="flat" cmpd="sng" algn="ctr">
            <a:solidFill>
              <a:srgbClr val="00A3AD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2" t="30125" r="22839" b="41963"/>
          <a:stretch>
            <a:fillRect/>
          </a:stretch>
        </p:blipFill>
        <p:spPr bwMode="auto">
          <a:xfrm>
            <a:off x="7696200" y="6126163"/>
            <a:ext cx="12954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145213"/>
            <a:ext cx="15906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400800"/>
            <a:ext cx="1853759" cy="27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77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4000">
                <a:latin typeface="Georgia" panose="020405020504050203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19600"/>
          </a:xfrm>
        </p:spPr>
        <p:txBody>
          <a:bodyPr/>
          <a:lstStyle>
            <a:lvl1pPr marL="284163" indent="-284163">
              <a:buClr>
                <a:srgbClr val="D77540"/>
              </a:buClr>
              <a:buFont typeface="Wingdings" panose="05000000000000000000" pitchFamily="2" charset="2"/>
              <a:buChar char=""/>
              <a:defRPr>
                <a:latin typeface="Calibri" panose="020F0502020204030204" pitchFamily="34" charset="0"/>
              </a:defRPr>
            </a:lvl1pPr>
            <a:lvl2pPr>
              <a:buClr>
                <a:srgbClr val="00A3AD"/>
              </a:buClr>
              <a:defRPr>
                <a:latin typeface="Calibri" panose="020F0502020204030204" pitchFamily="34" charset="0"/>
              </a:defRPr>
            </a:lvl2pPr>
            <a:lvl3pPr>
              <a:buClr>
                <a:srgbClr val="D77540"/>
              </a:buClr>
              <a:defRPr>
                <a:latin typeface="Calibri" panose="020F0502020204030204" pitchFamily="34" charset="0"/>
              </a:defRPr>
            </a:lvl3pPr>
            <a:lvl4pPr>
              <a:buClr>
                <a:srgbClr val="832131"/>
              </a:buClr>
              <a:defRPr>
                <a:latin typeface="Calibri" panose="020F0502020204030204" pitchFamily="34" charset="0"/>
              </a:defRPr>
            </a:lvl4pPr>
            <a:lvl5pPr>
              <a:buClr>
                <a:srgbClr val="D77540"/>
              </a:buCl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Bottom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40080" y="1752600"/>
            <a:ext cx="8046720" cy="1981200"/>
          </a:xfrm>
        </p:spPr>
        <p:txBody>
          <a:bodyPr/>
          <a:lstStyle>
            <a:lvl2pPr marL="576263" indent="-292100">
              <a:defRPr/>
            </a:lvl2pPr>
            <a:lvl3pPr marL="804863" indent="-228600">
              <a:buClr>
                <a:srgbClr val="D77540"/>
              </a:buClr>
              <a:defRPr/>
            </a:lvl3pPr>
            <a:lvl4pPr>
              <a:buClr>
                <a:srgbClr val="832131"/>
              </a:buClr>
              <a:defRPr/>
            </a:lvl4pPr>
            <a:lvl5pPr>
              <a:buClr>
                <a:srgbClr val="D7754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640080" y="3962400"/>
            <a:ext cx="3249168" cy="2353261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/>
          </p:nvPr>
        </p:nvSpPr>
        <p:spPr>
          <a:xfrm>
            <a:off x="4114800" y="3962400"/>
            <a:ext cx="3249168" cy="2353261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52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3.png"/><Relationship Id="rId24" Type="http://schemas.openxmlformats.org/officeDocument/2006/relationships/image" Target="../media/image4.png"/><Relationship Id="rId2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noFill/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Heading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A3A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rgbClr val="83213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pic>
        <p:nvPicPr>
          <p:cNvPr id="10" name="Picture 11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2" t="30125" r="22839" b="41963"/>
          <a:stretch>
            <a:fillRect/>
          </a:stretch>
        </p:blipFill>
        <p:spPr bwMode="auto">
          <a:xfrm>
            <a:off x="7696200" y="6126163"/>
            <a:ext cx="12954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145213"/>
            <a:ext cx="15906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400800"/>
            <a:ext cx="1853759" cy="2733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7" r:id="rId3"/>
    <p:sldLayoutId id="2147483704" r:id="rId4"/>
    <p:sldLayoutId id="2147483695" r:id="rId5"/>
    <p:sldLayoutId id="2147483703" r:id="rId6"/>
    <p:sldLayoutId id="2147483709" r:id="rId7"/>
    <p:sldLayoutId id="2147483696" r:id="rId8"/>
    <p:sldLayoutId id="2147483712" r:id="rId9"/>
    <p:sldLayoutId id="2147483708" r:id="rId10"/>
    <p:sldLayoutId id="2147483702" r:id="rId11"/>
    <p:sldLayoutId id="2147483713" r:id="rId12"/>
    <p:sldLayoutId id="2147483714" r:id="rId13"/>
    <p:sldLayoutId id="2147483698" r:id="rId14"/>
    <p:sldLayoutId id="2147483699" r:id="rId15"/>
    <p:sldLayoutId id="2147483700" r:id="rId16"/>
    <p:sldLayoutId id="2147483710" r:id="rId17"/>
    <p:sldLayoutId id="2147483711" r:id="rId18"/>
    <p:sldLayoutId id="2147483715" r:id="rId19"/>
    <p:sldLayoutId id="2147483697" r:id="rId20"/>
    <p:sldLayoutId id="2147483701" r:id="rId2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84163" indent="-284163" algn="l" rtl="0" eaLnBrk="1" latinLnBrk="0" hangingPunct="1">
        <a:spcBef>
          <a:spcPts val="700"/>
        </a:spcBef>
        <a:buClr>
          <a:srgbClr val="D77540"/>
        </a:buClr>
        <a:buSzPct val="50000"/>
        <a:buFont typeface="Wingdings" panose="05000000000000000000" pitchFamily="2" charset="2"/>
        <a:buChar char=""/>
        <a:defRPr sz="2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39763" indent="-355600" algn="l" rtl="0" eaLnBrk="1" latinLnBrk="0" hangingPunct="1">
        <a:spcBef>
          <a:spcPts val="550"/>
        </a:spcBef>
        <a:buClr>
          <a:srgbClr val="00A3AD"/>
        </a:buClr>
        <a:buSzPct val="8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rgbClr val="D77540"/>
        </a:buClr>
        <a:buSzPct val="100000"/>
        <a:buFont typeface="Wingdings 2" panose="05020102010507070707" pitchFamily="18" charset="2"/>
        <a:buChar char=""/>
        <a:defRPr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hyperlink" Target="mailto:sarah.rajski@buildingchanges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aecf.org/work/leadership-development/leadership-development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Walk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Directions:</a:t>
            </a:r>
          </a:p>
          <a:p>
            <a:pPr lvl="1"/>
            <a:r>
              <a:rPr lang="en-US" sz="3200" b="1" dirty="0" smtClean="0"/>
              <a:t>Get a “Data Walk” handout, form a trio, review data, and answer questions on the handout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Data Sources:</a:t>
            </a:r>
          </a:p>
          <a:p>
            <a:pPr lvl="1"/>
            <a:r>
              <a:rPr lang="en-US" dirty="0" smtClean="0"/>
              <a:t>Washington Department of Commerce</a:t>
            </a:r>
          </a:p>
          <a:p>
            <a:pPr lvl="1"/>
            <a:r>
              <a:rPr lang="en-US" dirty="0" smtClean="0"/>
              <a:t>Census</a:t>
            </a:r>
          </a:p>
          <a:p>
            <a:pPr lvl="1"/>
            <a:r>
              <a:rPr lang="en-US" dirty="0" smtClean="0"/>
              <a:t>US Department of Housing and Urban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27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Line 6"/>
          <p:cNvSpPr>
            <a:spLocks noChangeShapeType="1"/>
          </p:cNvSpPr>
          <p:nvPr/>
        </p:nvSpPr>
        <p:spPr bwMode="auto">
          <a:xfrm flipV="1">
            <a:off x="5277312" y="3000377"/>
            <a:ext cx="1392888" cy="26908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74" name="Line 8"/>
          <p:cNvSpPr>
            <a:spLocks noChangeShapeType="1"/>
          </p:cNvSpPr>
          <p:nvPr/>
        </p:nvSpPr>
        <p:spPr bwMode="auto">
          <a:xfrm>
            <a:off x="2295525" y="2290763"/>
            <a:ext cx="0" cy="263009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75" name="Line 9"/>
          <p:cNvSpPr>
            <a:spLocks noChangeShapeType="1"/>
          </p:cNvSpPr>
          <p:nvPr/>
        </p:nvSpPr>
        <p:spPr bwMode="auto">
          <a:xfrm>
            <a:off x="2250976" y="4908947"/>
            <a:ext cx="516781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79" name="Oval 14"/>
          <p:cNvSpPr>
            <a:spLocks noChangeArrowheads="1"/>
          </p:cNvSpPr>
          <p:nvPr/>
        </p:nvSpPr>
        <p:spPr bwMode="auto">
          <a:xfrm>
            <a:off x="5199657" y="3269457"/>
            <a:ext cx="115294" cy="10239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80" name="Line 15"/>
          <p:cNvSpPr>
            <a:spLocks noChangeShapeType="1"/>
          </p:cNvSpPr>
          <p:nvPr/>
        </p:nvSpPr>
        <p:spPr bwMode="auto">
          <a:xfrm>
            <a:off x="5312569" y="468153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81" name="Text Box 16"/>
          <p:cNvSpPr txBox="1">
            <a:spLocks noChangeArrowheads="1"/>
          </p:cNvSpPr>
          <p:nvPr/>
        </p:nvSpPr>
        <p:spPr bwMode="auto">
          <a:xfrm>
            <a:off x="4974618" y="5251847"/>
            <a:ext cx="80705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350" b="0" dirty="0">
                <a:latin typeface="Calibri Regular" charset="0"/>
                <a:cs typeface="Calibri Regular" charset="0"/>
              </a:rPr>
              <a:t>Current</a:t>
            </a:r>
          </a:p>
        </p:txBody>
      </p:sp>
      <p:sp>
        <p:nvSpPr>
          <p:cNvPr id="83982" name="Text Box 17"/>
          <p:cNvSpPr txBox="1">
            <a:spLocks noChangeArrowheads="1"/>
          </p:cNvSpPr>
          <p:nvPr/>
        </p:nvSpPr>
        <p:spPr bwMode="auto">
          <a:xfrm>
            <a:off x="3432064" y="4966097"/>
            <a:ext cx="74941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350" b="0" dirty="0">
                <a:solidFill>
                  <a:srgbClr val="7030A0"/>
                </a:solidFill>
                <a:latin typeface="Calibri Regular" charset="0"/>
                <a:cs typeface="Calibri Regular" charset="0"/>
              </a:rPr>
              <a:t>History</a:t>
            </a:r>
          </a:p>
        </p:txBody>
      </p:sp>
      <p:sp>
        <p:nvSpPr>
          <p:cNvPr id="83984" name="Line 19"/>
          <p:cNvSpPr>
            <a:spLocks noChangeShapeType="1"/>
          </p:cNvSpPr>
          <p:nvPr/>
        </p:nvSpPr>
        <p:spPr bwMode="auto">
          <a:xfrm>
            <a:off x="2295525" y="2290763"/>
            <a:ext cx="0" cy="263009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86" name="Line 22"/>
          <p:cNvSpPr>
            <a:spLocks noChangeShapeType="1"/>
          </p:cNvSpPr>
          <p:nvPr/>
        </p:nvSpPr>
        <p:spPr bwMode="auto">
          <a:xfrm>
            <a:off x="2295525" y="2347913"/>
            <a:ext cx="0" cy="257294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87" name="Line 25"/>
          <p:cNvSpPr>
            <a:spLocks noChangeShapeType="1"/>
          </p:cNvSpPr>
          <p:nvPr/>
        </p:nvSpPr>
        <p:spPr bwMode="auto">
          <a:xfrm>
            <a:off x="2295525" y="2405063"/>
            <a:ext cx="0" cy="251579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88" name="Line 27"/>
          <p:cNvSpPr>
            <a:spLocks noChangeShapeType="1"/>
          </p:cNvSpPr>
          <p:nvPr/>
        </p:nvSpPr>
        <p:spPr bwMode="auto">
          <a:xfrm>
            <a:off x="2250976" y="4908947"/>
            <a:ext cx="516781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89" name="Line 28"/>
          <p:cNvSpPr>
            <a:spLocks noChangeShapeType="1"/>
          </p:cNvSpPr>
          <p:nvPr/>
        </p:nvSpPr>
        <p:spPr bwMode="auto">
          <a:xfrm>
            <a:off x="2295525" y="2405063"/>
            <a:ext cx="0" cy="2515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91" name="Line 119"/>
          <p:cNvSpPr>
            <a:spLocks noChangeShapeType="1"/>
          </p:cNvSpPr>
          <p:nvPr/>
        </p:nvSpPr>
        <p:spPr bwMode="auto">
          <a:xfrm flipV="1">
            <a:off x="2894854" y="3314700"/>
            <a:ext cx="2296271" cy="2833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72236" y="3543300"/>
            <a:ext cx="16141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alibri Regular" charset="0"/>
                <a:cs typeface="Calibri Regular" charset="0"/>
              </a:rPr>
              <a:t>Whole Population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29486" y="4453236"/>
            <a:ext cx="161411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 Regular" charset="0"/>
                <a:cs typeface="Calibri Regular" charset="0"/>
              </a:rPr>
              <a:t>Where are we?</a:t>
            </a:r>
          </a:p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43457" y="1552099"/>
            <a:ext cx="2287025" cy="15004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cs typeface="Arial" panose="020B0604020202020204" pitchFamily="34" charset="0"/>
              </a:rPr>
              <a:t>WHERE DO WE WANT TO BE BY WHEN</a:t>
            </a:r>
            <a:r>
              <a:rPr lang="en-US" sz="1200" b="1" dirty="0">
                <a:solidFill>
                  <a:schemeClr val="accent5"/>
                </a:solidFill>
                <a:cs typeface="Arial" panose="020B0604020202020204" pitchFamily="34" charset="0"/>
              </a:rPr>
              <a:t>? </a:t>
            </a:r>
          </a:p>
          <a:p>
            <a:pPr lvl="0"/>
            <a:r>
              <a:rPr lang="en-US" sz="1200" dirty="0">
                <a:cs typeface="Arial" panose="020B0604020202020204" pitchFamily="34" charset="0"/>
              </a:rPr>
              <a:t>This question supports leaders to identify targets for the results work.  </a:t>
            </a:r>
          </a:p>
          <a:p>
            <a:pPr marL="214313" indent="-214313">
              <a:buFont typeface="Arial"/>
              <a:buChar char="•"/>
            </a:pPr>
            <a:r>
              <a:rPr lang="en-US" sz="1050" dirty="0">
                <a:cs typeface="Arial" panose="020B0604020202020204" pitchFamily="34" charset="0"/>
              </a:rPr>
              <a:t>The degree of desired change. </a:t>
            </a:r>
          </a:p>
          <a:p>
            <a:pPr marL="214313" indent="-214313">
              <a:buFont typeface="Arial"/>
              <a:buChar char="•"/>
            </a:pPr>
            <a:r>
              <a:rPr lang="en-US" sz="1050" dirty="0">
                <a:cs typeface="Arial" panose="020B0604020202020204" pitchFamily="34" charset="0"/>
              </a:rPr>
              <a:t>The criteria for choosing the target. </a:t>
            </a:r>
          </a:p>
          <a:p>
            <a:pPr marL="214313" indent="-214313">
              <a:buFont typeface="Arial"/>
              <a:buChar char="•"/>
            </a:pPr>
            <a:r>
              <a:rPr lang="en-US" sz="1050" dirty="0">
                <a:cs typeface="Arial" panose="020B0604020202020204" pitchFamily="34" charset="0"/>
              </a:rPr>
              <a:t>The time </a:t>
            </a:r>
            <a:r>
              <a:rPr lang="en-US" sz="1050" dirty="0" smtClean="0">
                <a:cs typeface="Arial" panose="020B0604020202020204" pitchFamily="34" charset="0"/>
              </a:rPr>
              <a:t>period.</a:t>
            </a:r>
            <a:endParaRPr lang="en-US" sz="1050" dirty="0">
              <a:cs typeface="Arial" panose="020B0604020202020204" pitchFamily="34" charset="0"/>
            </a:endParaRPr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 flipV="1">
            <a:off x="5200650" y="2370535"/>
            <a:ext cx="1436125" cy="944165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Setting 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316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Line 6"/>
          <p:cNvSpPr>
            <a:spLocks noChangeShapeType="1"/>
          </p:cNvSpPr>
          <p:nvPr/>
        </p:nvSpPr>
        <p:spPr bwMode="auto">
          <a:xfrm flipV="1">
            <a:off x="5243887" y="3045620"/>
            <a:ext cx="1544666" cy="26908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74" name="Line 8"/>
          <p:cNvSpPr>
            <a:spLocks noChangeShapeType="1"/>
          </p:cNvSpPr>
          <p:nvPr/>
        </p:nvSpPr>
        <p:spPr bwMode="auto">
          <a:xfrm>
            <a:off x="2295525" y="2290763"/>
            <a:ext cx="0" cy="263009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75" name="Line 9"/>
          <p:cNvSpPr>
            <a:spLocks noChangeShapeType="1"/>
          </p:cNvSpPr>
          <p:nvPr/>
        </p:nvSpPr>
        <p:spPr bwMode="auto">
          <a:xfrm>
            <a:off x="2250976" y="4908947"/>
            <a:ext cx="516781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79" name="Oval 14"/>
          <p:cNvSpPr>
            <a:spLocks noChangeArrowheads="1"/>
          </p:cNvSpPr>
          <p:nvPr/>
        </p:nvSpPr>
        <p:spPr bwMode="auto">
          <a:xfrm>
            <a:off x="5199657" y="3269457"/>
            <a:ext cx="115294" cy="10239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80" name="Line 15"/>
          <p:cNvSpPr>
            <a:spLocks noChangeShapeType="1"/>
          </p:cNvSpPr>
          <p:nvPr/>
        </p:nvSpPr>
        <p:spPr bwMode="auto">
          <a:xfrm>
            <a:off x="5312569" y="468153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81" name="Text Box 16"/>
          <p:cNvSpPr txBox="1">
            <a:spLocks noChangeArrowheads="1"/>
          </p:cNvSpPr>
          <p:nvPr/>
        </p:nvSpPr>
        <p:spPr bwMode="auto">
          <a:xfrm>
            <a:off x="4974618" y="5251847"/>
            <a:ext cx="80705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350" b="0" dirty="0">
                <a:latin typeface="Calibri Regular" charset="0"/>
                <a:cs typeface="Calibri Regular" charset="0"/>
              </a:rPr>
              <a:t>Current</a:t>
            </a:r>
          </a:p>
        </p:txBody>
      </p:sp>
      <p:sp>
        <p:nvSpPr>
          <p:cNvPr id="83982" name="Text Box 17"/>
          <p:cNvSpPr txBox="1">
            <a:spLocks noChangeArrowheads="1"/>
          </p:cNvSpPr>
          <p:nvPr/>
        </p:nvSpPr>
        <p:spPr bwMode="auto">
          <a:xfrm>
            <a:off x="3432064" y="4966097"/>
            <a:ext cx="74941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350" b="0" dirty="0">
                <a:solidFill>
                  <a:srgbClr val="7030A0"/>
                </a:solidFill>
                <a:latin typeface="Calibri Regular" charset="0"/>
                <a:cs typeface="Calibri Regular" charset="0"/>
              </a:rPr>
              <a:t>History</a:t>
            </a:r>
          </a:p>
        </p:txBody>
      </p:sp>
      <p:sp>
        <p:nvSpPr>
          <p:cNvPr id="83984" name="Line 19"/>
          <p:cNvSpPr>
            <a:spLocks noChangeShapeType="1"/>
          </p:cNvSpPr>
          <p:nvPr/>
        </p:nvSpPr>
        <p:spPr bwMode="auto">
          <a:xfrm>
            <a:off x="2295525" y="2290763"/>
            <a:ext cx="0" cy="263009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86" name="Line 22"/>
          <p:cNvSpPr>
            <a:spLocks noChangeShapeType="1"/>
          </p:cNvSpPr>
          <p:nvPr/>
        </p:nvSpPr>
        <p:spPr bwMode="auto">
          <a:xfrm>
            <a:off x="2295525" y="2347913"/>
            <a:ext cx="0" cy="257294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87" name="Line 25"/>
          <p:cNvSpPr>
            <a:spLocks noChangeShapeType="1"/>
          </p:cNvSpPr>
          <p:nvPr/>
        </p:nvSpPr>
        <p:spPr bwMode="auto">
          <a:xfrm>
            <a:off x="2295525" y="2405063"/>
            <a:ext cx="0" cy="251579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88" name="Line 27"/>
          <p:cNvSpPr>
            <a:spLocks noChangeShapeType="1"/>
          </p:cNvSpPr>
          <p:nvPr/>
        </p:nvSpPr>
        <p:spPr bwMode="auto">
          <a:xfrm>
            <a:off x="2250976" y="4908947"/>
            <a:ext cx="516781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89" name="Line 28"/>
          <p:cNvSpPr>
            <a:spLocks noChangeShapeType="1"/>
          </p:cNvSpPr>
          <p:nvPr/>
        </p:nvSpPr>
        <p:spPr bwMode="auto">
          <a:xfrm>
            <a:off x="2295525" y="2405063"/>
            <a:ext cx="0" cy="2515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91" name="Line 119"/>
          <p:cNvSpPr>
            <a:spLocks noChangeShapeType="1"/>
          </p:cNvSpPr>
          <p:nvPr/>
        </p:nvSpPr>
        <p:spPr bwMode="auto">
          <a:xfrm flipV="1">
            <a:off x="2894854" y="3314700"/>
            <a:ext cx="2296271" cy="2833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72236" y="3543300"/>
            <a:ext cx="16141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alibri Regular" charset="0"/>
                <a:cs typeface="Calibri Regular" charset="0"/>
              </a:rPr>
              <a:t>Whole Population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29486" y="4453236"/>
            <a:ext cx="161411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 Regular" charset="0"/>
                <a:cs typeface="Calibri Regular" charset="0"/>
              </a:rPr>
              <a:t>Where are we?</a:t>
            </a:r>
          </a:p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725" y="2181389"/>
            <a:ext cx="1843023" cy="334707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schemeClr val="accent5"/>
                </a:solidFill>
                <a:cs typeface="Arial" panose="020B0604020202020204" pitchFamily="34" charset="0"/>
              </a:rPr>
              <a:t>WHERE ARE WE NOW? </a:t>
            </a:r>
            <a:r>
              <a:rPr lang="en-US" sz="1050" dirty="0">
                <a:cs typeface="Arial" panose="020B0604020202020204" pitchFamily="34" charset="0"/>
              </a:rPr>
              <a:t>Establishes the baseline to guide the work and measurement of progress.</a:t>
            </a:r>
          </a:p>
          <a:p>
            <a:pPr lvl="0"/>
            <a:endParaRPr lang="en-US" sz="1050" dirty="0">
              <a:cs typeface="Arial" panose="020B0604020202020204" pitchFamily="34" charset="0"/>
            </a:endParaRPr>
          </a:p>
          <a:p>
            <a:pPr lvl="0"/>
            <a:r>
              <a:rPr lang="en-US" sz="1050" dirty="0">
                <a:cs typeface="Arial" panose="020B0604020202020204" pitchFamily="34" charset="0"/>
              </a:rPr>
              <a:t>Trend line to the current moment</a:t>
            </a:r>
          </a:p>
          <a:p>
            <a:pPr lvl="0"/>
            <a:r>
              <a:rPr lang="en-US" sz="1050" dirty="0">
                <a:cs typeface="Arial" panose="020B0604020202020204" pitchFamily="34" charset="0"/>
              </a:rPr>
              <a:t/>
            </a:r>
            <a:br>
              <a:rPr lang="en-US" sz="1050" dirty="0">
                <a:cs typeface="Arial" panose="020B0604020202020204" pitchFamily="34" charset="0"/>
              </a:rPr>
            </a:br>
            <a:r>
              <a:rPr lang="en-US" sz="1050" dirty="0">
                <a:cs typeface="Arial" panose="020B0604020202020204" pitchFamily="34" charset="0"/>
              </a:rPr>
              <a:t>Questions to consider</a:t>
            </a:r>
          </a:p>
          <a:p>
            <a:pPr lvl="0"/>
            <a:endParaRPr lang="en-US" sz="1050" dirty="0">
              <a:cs typeface="Arial" panose="020B0604020202020204" pitchFamily="34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1050" dirty="0">
                <a:cs typeface="Arial" panose="020B0604020202020204" pitchFamily="34" charset="0"/>
              </a:rPr>
              <a:t>What does the available data say about what is happening relative to the result we want to achieve?</a:t>
            </a:r>
          </a:p>
          <a:p>
            <a:pPr marL="257175" indent="-257175">
              <a:buFont typeface="+mj-lt"/>
              <a:buAutoNum type="arabicPeriod"/>
            </a:pPr>
            <a:endParaRPr lang="en-US" sz="1050" dirty="0">
              <a:cs typeface="Arial" panose="020B0604020202020204" pitchFamily="34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1050" dirty="0">
                <a:cs typeface="Arial" panose="020B0604020202020204" pitchFamily="34" charset="0"/>
              </a:rPr>
              <a:t>How extensive are the problems we aim to solve?  </a:t>
            </a:r>
          </a:p>
          <a:p>
            <a:pPr marL="257175" indent="-257175">
              <a:buFont typeface="+mj-lt"/>
              <a:buAutoNum type="arabicPeriod"/>
            </a:pPr>
            <a:endParaRPr lang="en-US" sz="1050" dirty="0">
              <a:cs typeface="Arial" panose="020B0604020202020204" pitchFamily="34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1050" dirty="0">
                <a:cs typeface="Arial" panose="020B0604020202020204" pitchFamily="34" charset="0"/>
              </a:rPr>
              <a:t>What populations are affected most?</a:t>
            </a:r>
          </a:p>
        </p:txBody>
      </p:sp>
      <p:sp>
        <p:nvSpPr>
          <p:cNvPr id="9" name="Curved Up Arrow 8"/>
          <p:cNvSpPr/>
          <p:nvPr/>
        </p:nvSpPr>
        <p:spPr>
          <a:xfrm rot="20935988">
            <a:off x="2143747" y="4902995"/>
            <a:ext cx="2830871" cy="721518"/>
          </a:xfrm>
          <a:prstGeom prst="curvedUpArrow">
            <a:avLst>
              <a:gd name="adj1" fmla="val 18455"/>
              <a:gd name="adj2" fmla="val 50000"/>
              <a:gd name="adj3" fmla="val 25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 flipV="1">
            <a:off x="5200650" y="2370535"/>
            <a:ext cx="1436125" cy="944165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Adopting Baselines and Setting Targets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48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Unsheltered Data</a:t>
            </a:r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758832962"/>
              </p:ext>
            </p:extLst>
          </p:nvPr>
        </p:nvGraphicFramePr>
        <p:xfrm>
          <a:off x="1400048" y="2133600"/>
          <a:ext cx="6578600" cy="4004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34200" y="5029200"/>
            <a:ext cx="631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61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Unsheltered D</a:t>
            </a:r>
            <a:r>
              <a:rPr lang="en-US" dirty="0" smtClean="0"/>
              <a:t>ata by Race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97646359"/>
              </p:ext>
            </p:extLst>
          </p:nvPr>
        </p:nvGraphicFramePr>
        <p:xfrm>
          <a:off x="598227" y="1219200"/>
          <a:ext cx="7913858" cy="521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079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Shift to County-Level Discussion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Conversation is … How is your county doing?</a:t>
            </a:r>
          </a:p>
          <a:p>
            <a:pPr marL="0" indent="0">
              <a:buNone/>
            </a:pP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Above or below 35% for 2016?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Where you think you are now midway through 2017? (project)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Considering you have to increase by 10 percentage points next year … what will you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10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952856"/>
              </p:ext>
            </p:extLst>
          </p:nvPr>
        </p:nvGraphicFramePr>
        <p:xfrm>
          <a:off x="533400" y="1143000"/>
          <a:ext cx="7924800" cy="51782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1200"/>
                <a:gridCol w="1981200"/>
                <a:gridCol w="1981200"/>
                <a:gridCol w="1981200"/>
              </a:tblGrid>
              <a:tr h="2804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COUNTY</a:t>
                      </a:r>
                      <a:endParaRPr lang="en-US" sz="16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 Unsheltered</a:t>
                      </a:r>
                      <a:endParaRPr lang="en-US" sz="16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COUNTY</a:t>
                      </a:r>
                      <a:endParaRPr lang="en-US" sz="16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 Unsheltered</a:t>
                      </a:r>
                      <a:endParaRPr lang="en-US" sz="1600" dirty="0"/>
                    </a:p>
                  </a:txBody>
                  <a:tcPr marL="72628" marR="72628" marT="36315" marB="36315"/>
                </a:tc>
              </a:tr>
              <a:tr h="2804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Adams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43%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Klickitat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33%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</a:tr>
              <a:tr h="2804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Asotin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Lewis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</a:tr>
              <a:tr h="2804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Benton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Lincoln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</a:tr>
              <a:tr h="2804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Chelan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Mason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</a:tr>
              <a:tr h="2804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Clallam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Okanogan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</a:tr>
              <a:tr h="2804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Columbia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Pacific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</a:tr>
              <a:tr h="2804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Cowlitz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Pend Oreille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</a:tr>
              <a:tr h="2804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Ferry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43%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San Juan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</a:tr>
              <a:tr h="2804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Franklin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Skagit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</a:tr>
              <a:tr h="2804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Garfield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Skamania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43%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</a:tr>
              <a:tr h="2804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Grant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34%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Stevens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34%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</a:tr>
              <a:tr h="2804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Grays Harbor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33%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Thurston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</a:tr>
              <a:tr h="2804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Island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Wahkiakum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</a:tr>
              <a:tr h="2804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Jefferson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Walla Walla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</a:tr>
              <a:tr h="2804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King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Whatcom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</a:tr>
              <a:tr h="2804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Kitsap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Whitman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</a:tr>
              <a:tr h="2804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Kittitas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Yakima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35%</a:t>
                      </a:r>
                      <a:endParaRPr lang="en-US" sz="1400" dirty="0"/>
                    </a:p>
                  </a:txBody>
                  <a:tcPr marL="72628" marR="72628" marT="36315" marB="36315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Unsheltered Data, by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85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Line 5"/>
          <p:cNvSpPr>
            <a:spLocks noChangeShapeType="1"/>
          </p:cNvSpPr>
          <p:nvPr/>
        </p:nvSpPr>
        <p:spPr bwMode="auto">
          <a:xfrm flipV="1">
            <a:off x="1612519" y="4129352"/>
            <a:ext cx="666107" cy="563076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72" name="Line 6"/>
          <p:cNvSpPr>
            <a:spLocks noChangeShapeType="1"/>
          </p:cNvSpPr>
          <p:nvPr/>
        </p:nvSpPr>
        <p:spPr bwMode="auto">
          <a:xfrm flipV="1">
            <a:off x="1555369" y="4595070"/>
            <a:ext cx="892864" cy="128744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73" name="Line 7"/>
          <p:cNvSpPr>
            <a:spLocks noChangeShapeType="1"/>
          </p:cNvSpPr>
          <p:nvPr/>
        </p:nvSpPr>
        <p:spPr bwMode="auto">
          <a:xfrm>
            <a:off x="1612519" y="4750283"/>
            <a:ext cx="835714" cy="485853"/>
          </a:xfrm>
          <a:prstGeom prst="line">
            <a:avLst/>
          </a:prstGeom>
          <a:noFill/>
          <a:ln w="25400">
            <a:solidFill>
              <a:srgbClr val="008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79" name="Oval 14"/>
          <p:cNvSpPr>
            <a:spLocks noChangeArrowheads="1"/>
          </p:cNvSpPr>
          <p:nvPr/>
        </p:nvSpPr>
        <p:spPr bwMode="auto">
          <a:xfrm>
            <a:off x="1498219" y="4676542"/>
            <a:ext cx="114300" cy="10239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80" name="Line 15"/>
          <p:cNvSpPr>
            <a:spLocks noChangeShapeType="1"/>
          </p:cNvSpPr>
          <p:nvPr/>
        </p:nvSpPr>
        <p:spPr bwMode="auto">
          <a:xfrm>
            <a:off x="1549301" y="5457154"/>
            <a:ext cx="0" cy="3042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81" name="Text Box 16"/>
          <p:cNvSpPr txBox="1">
            <a:spLocks noChangeArrowheads="1"/>
          </p:cNvSpPr>
          <p:nvPr/>
        </p:nvSpPr>
        <p:spPr bwMode="auto">
          <a:xfrm>
            <a:off x="1251658" y="5705473"/>
            <a:ext cx="8001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050" b="0" dirty="0">
                <a:latin typeface="Calibri Regular" charset="0"/>
                <a:cs typeface="Calibri Regular" charset="0"/>
              </a:rPr>
              <a:t>Current</a:t>
            </a:r>
          </a:p>
        </p:txBody>
      </p:sp>
      <p:sp>
        <p:nvSpPr>
          <p:cNvPr id="83982" name="Text Box 17"/>
          <p:cNvSpPr txBox="1">
            <a:spLocks noChangeArrowheads="1"/>
          </p:cNvSpPr>
          <p:nvPr/>
        </p:nvSpPr>
        <p:spPr bwMode="auto">
          <a:xfrm>
            <a:off x="390646" y="5686265"/>
            <a:ext cx="67615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b="0" dirty="0">
                <a:solidFill>
                  <a:srgbClr val="7030A0"/>
                </a:solidFill>
                <a:latin typeface="Calibri Regular" charset="0"/>
                <a:cs typeface="Calibri Regular" charset="0"/>
              </a:rPr>
              <a:t>History</a:t>
            </a:r>
          </a:p>
        </p:txBody>
      </p:sp>
      <p:sp>
        <p:nvSpPr>
          <p:cNvPr id="83983" name="Text Box 18"/>
          <p:cNvSpPr txBox="1">
            <a:spLocks noChangeArrowheads="1"/>
          </p:cNvSpPr>
          <p:nvPr/>
        </p:nvSpPr>
        <p:spPr bwMode="auto">
          <a:xfrm>
            <a:off x="2095621" y="5717014"/>
            <a:ext cx="119062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b="0" dirty="0">
                <a:solidFill>
                  <a:srgbClr val="C00000"/>
                </a:solidFill>
                <a:latin typeface="Calibri Regular" charset="0"/>
                <a:cs typeface="Calibri Regular" charset="0"/>
              </a:rPr>
              <a:t>Projection</a:t>
            </a:r>
          </a:p>
        </p:txBody>
      </p:sp>
      <p:sp>
        <p:nvSpPr>
          <p:cNvPr id="83988" name="Line 27"/>
          <p:cNvSpPr>
            <a:spLocks noChangeShapeType="1"/>
          </p:cNvSpPr>
          <p:nvPr/>
        </p:nvSpPr>
        <p:spPr bwMode="auto">
          <a:xfrm>
            <a:off x="390646" y="5615346"/>
            <a:ext cx="2330432" cy="3067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89" name="Line 28"/>
          <p:cNvSpPr>
            <a:spLocks noChangeShapeType="1"/>
          </p:cNvSpPr>
          <p:nvPr/>
        </p:nvSpPr>
        <p:spPr bwMode="auto">
          <a:xfrm>
            <a:off x="390646" y="4197759"/>
            <a:ext cx="0" cy="14267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90" name="Text Box 29"/>
          <p:cNvSpPr txBox="1">
            <a:spLocks noChangeArrowheads="1"/>
          </p:cNvSpPr>
          <p:nvPr/>
        </p:nvSpPr>
        <p:spPr bwMode="auto">
          <a:xfrm>
            <a:off x="390646" y="1257300"/>
            <a:ext cx="8620246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950" b="0" dirty="0" smtClean="0">
                <a:solidFill>
                  <a:srgbClr val="006699"/>
                </a:solidFill>
                <a:latin typeface="Calibri Regular" charset="0"/>
                <a:cs typeface="Calibri Regular" charset="0"/>
              </a:rPr>
              <a:t>       </a:t>
            </a:r>
            <a:endParaRPr lang="en-US" sz="1500" b="0" dirty="0">
              <a:solidFill>
                <a:srgbClr val="7030A0"/>
              </a:solidFill>
              <a:latin typeface="Calibri Regular" charset="0"/>
              <a:cs typeface="Calibri Regular" charset="0"/>
            </a:endParaRPr>
          </a:p>
        </p:txBody>
      </p:sp>
      <p:sp>
        <p:nvSpPr>
          <p:cNvPr id="83991" name="Line 119"/>
          <p:cNvSpPr>
            <a:spLocks noChangeShapeType="1"/>
          </p:cNvSpPr>
          <p:nvPr/>
        </p:nvSpPr>
        <p:spPr bwMode="auto">
          <a:xfrm flipV="1">
            <a:off x="495421" y="4750282"/>
            <a:ext cx="1026320" cy="1648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48768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alibri Regular" charset="0"/>
                <a:cs typeface="Calibri Regular" charset="0"/>
              </a:rPr>
              <a:t>Whole Population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5587" y="3782402"/>
            <a:ext cx="907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alibri Regular" charset="0"/>
                <a:cs typeface="Calibri Regular" charset="0"/>
              </a:rPr>
              <a:t>TARGET</a:t>
            </a:r>
          </a:p>
        </p:txBody>
      </p:sp>
      <p:sp>
        <p:nvSpPr>
          <p:cNvPr id="7" name="Oval 6"/>
          <p:cNvSpPr/>
          <p:nvPr/>
        </p:nvSpPr>
        <p:spPr>
          <a:xfrm>
            <a:off x="2278626" y="4049118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Map your County </a:t>
            </a:r>
            <a:r>
              <a:rPr lang="en-US" dirty="0" smtClean="0"/>
              <a:t>Trend Line</a:t>
            </a:r>
            <a:endParaRPr lang="en-US" dirty="0"/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2922332" y="2074948"/>
            <a:ext cx="0" cy="263009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2922333" y="4693133"/>
            <a:ext cx="512326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>
            <a:off x="5939375" y="446572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5608382" y="5036032"/>
            <a:ext cx="8001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350" b="0" dirty="0">
                <a:latin typeface="Calibri Regular" charset="0"/>
                <a:cs typeface="Calibri Regular" charset="0"/>
              </a:rPr>
              <a:t>Current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4065332" y="4750282"/>
            <a:ext cx="7429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350" b="0" dirty="0">
                <a:solidFill>
                  <a:srgbClr val="7030A0"/>
                </a:solidFill>
                <a:latin typeface="Calibri Regular" charset="0"/>
                <a:cs typeface="Calibri Regular" charset="0"/>
              </a:rPr>
              <a:t>History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6694232" y="4750282"/>
            <a:ext cx="101917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350" b="0" dirty="0">
                <a:solidFill>
                  <a:srgbClr val="C00000"/>
                </a:solidFill>
                <a:latin typeface="Calibri Regular" charset="0"/>
                <a:cs typeface="Calibri Regular" charset="0"/>
              </a:rPr>
              <a:t>Projection</a:t>
            </a:r>
          </a:p>
        </p:txBody>
      </p:sp>
      <p:sp>
        <p:nvSpPr>
          <p:cNvPr id="32" name="Line 19"/>
          <p:cNvSpPr>
            <a:spLocks noChangeShapeType="1"/>
          </p:cNvSpPr>
          <p:nvPr/>
        </p:nvSpPr>
        <p:spPr bwMode="auto">
          <a:xfrm>
            <a:off x="2922332" y="2074948"/>
            <a:ext cx="0" cy="263009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33" name="Line 22"/>
          <p:cNvSpPr>
            <a:spLocks noChangeShapeType="1"/>
          </p:cNvSpPr>
          <p:nvPr/>
        </p:nvSpPr>
        <p:spPr bwMode="auto">
          <a:xfrm>
            <a:off x="2922332" y="2132098"/>
            <a:ext cx="0" cy="257294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34" name="Line 25"/>
          <p:cNvSpPr>
            <a:spLocks noChangeShapeType="1"/>
          </p:cNvSpPr>
          <p:nvPr/>
        </p:nvSpPr>
        <p:spPr bwMode="auto">
          <a:xfrm>
            <a:off x="2922332" y="2189248"/>
            <a:ext cx="0" cy="251579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35" name="Line 27"/>
          <p:cNvSpPr>
            <a:spLocks noChangeShapeType="1"/>
          </p:cNvSpPr>
          <p:nvPr/>
        </p:nvSpPr>
        <p:spPr bwMode="auto">
          <a:xfrm>
            <a:off x="2922333" y="4693133"/>
            <a:ext cx="512326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36" name="Line 28"/>
          <p:cNvSpPr>
            <a:spLocks noChangeShapeType="1"/>
          </p:cNvSpPr>
          <p:nvPr/>
        </p:nvSpPr>
        <p:spPr bwMode="auto">
          <a:xfrm>
            <a:off x="2922332" y="2189248"/>
            <a:ext cx="0" cy="2515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25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6019800" y="5610226"/>
            <a:ext cx="1600200" cy="28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100" b="1" kern="1200" baseline="0">
                <a:solidFill>
                  <a:srgbClr val="000066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825" b="0" dirty="0">
              <a:latin typeface="Calibri Regular" charset="0"/>
              <a:cs typeface="Calibri Regula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4332" y="2154347"/>
            <a:ext cx="5456759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Calibri Regular" charset="0"/>
                <a:cs typeface="Calibri Regular" charset="0"/>
              </a:rPr>
              <a:t>Story behind the curve and story behind the gap</a:t>
            </a:r>
            <a:endParaRPr lang="en-US" sz="1350" dirty="0">
              <a:latin typeface="Calibri Regular" charset="0"/>
              <a:cs typeface="Calibri Regular" charset="0"/>
            </a:endParaRPr>
          </a:p>
          <a:p>
            <a:pPr algn="ctr"/>
            <a:endParaRPr lang="en-US" sz="1350" dirty="0">
              <a:latin typeface="Calibri Regular" charset="0"/>
              <a:cs typeface="Calibri Regular" charset="0"/>
            </a:endParaRPr>
          </a:p>
          <a:p>
            <a:pPr algn="ctr"/>
            <a:endParaRPr lang="en-US" sz="1650" dirty="0">
              <a:latin typeface="Calibri Regular" charset="0"/>
              <a:cs typeface="Calibri Regular" charset="0"/>
            </a:endParaRPr>
          </a:p>
          <a:p>
            <a:pPr algn="ctr"/>
            <a:r>
              <a:rPr lang="en-US" sz="1650" dirty="0">
                <a:latin typeface="Calibri Regular" charset="0"/>
                <a:cs typeface="Calibri Regular" charset="0"/>
              </a:rPr>
              <a:t>To analyze the FACTORS that affect the trendline</a:t>
            </a:r>
          </a:p>
          <a:p>
            <a:pPr algn="ctr"/>
            <a:endParaRPr lang="en-US" sz="1650" dirty="0">
              <a:latin typeface="Calibri Regular" charset="0"/>
              <a:cs typeface="Calibri Regular" charset="0"/>
            </a:endParaRPr>
          </a:p>
          <a:p>
            <a:pPr algn="ctr"/>
            <a:endParaRPr lang="en-US" sz="1650" dirty="0">
              <a:latin typeface="Calibri Regular" charset="0"/>
              <a:cs typeface="Calibri Regular" charset="0"/>
            </a:endParaRPr>
          </a:p>
          <a:p>
            <a:pPr algn="ctr"/>
            <a:r>
              <a:rPr lang="en-US" sz="1650" dirty="0">
                <a:latin typeface="Calibri Regular" charset="0"/>
                <a:cs typeface="Calibri Regular" charset="0"/>
              </a:rPr>
              <a:t>To inform the change ideas</a:t>
            </a:r>
          </a:p>
          <a:p>
            <a:pPr algn="ctr"/>
            <a:endParaRPr lang="en-US" sz="1650" dirty="0">
              <a:latin typeface="Calibri Regular" charset="0"/>
              <a:cs typeface="Calibri Regular" charset="0"/>
            </a:endParaRPr>
          </a:p>
          <a:p>
            <a:pPr algn="ctr"/>
            <a:endParaRPr lang="en-US" sz="1650" dirty="0">
              <a:latin typeface="Calibri Regular" charset="0"/>
              <a:cs typeface="Calibri Regular" charset="0"/>
            </a:endParaRPr>
          </a:p>
          <a:p>
            <a:pPr algn="ctr"/>
            <a:r>
              <a:rPr lang="en-US" sz="1650" dirty="0">
                <a:latin typeface="Calibri Regular" charset="0"/>
                <a:cs typeface="Calibri Regular" charset="0"/>
              </a:rPr>
              <a:t>To inform selection of STRATEGIES</a:t>
            </a:r>
          </a:p>
          <a:p>
            <a:pPr algn="ctr"/>
            <a:r>
              <a:rPr lang="en-US" sz="1350" dirty="0">
                <a:latin typeface="Calibri Regular" charset="0"/>
                <a:cs typeface="Calibri Regular" charset="0"/>
              </a:rPr>
              <a:t>(based on evidence &amp; best practice)  </a:t>
            </a:r>
          </a:p>
          <a:p>
            <a:pPr algn="ctr"/>
            <a:r>
              <a:rPr lang="en-US" sz="1350" dirty="0">
                <a:latin typeface="Calibri Regular" charset="0"/>
                <a:cs typeface="Calibri Regular" charset="0"/>
              </a:rPr>
              <a:t> 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4400550" y="2877740"/>
            <a:ext cx="171450" cy="40005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4411078" y="3601134"/>
            <a:ext cx="171450" cy="40005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4400550" y="4401234"/>
            <a:ext cx="171450" cy="40005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Behind the Curve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44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Factors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we conduct specific actions, </a:t>
            </a:r>
            <a:r>
              <a:rPr lang="en-US" dirty="0"/>
              <a:t>then we expect specific changes will happen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Factors inform decision making</a:t>
            </a:r>
            <a:endParaRPr lang="en-US" dirty="0"/>
          </a:p>
          <a:p>
            <a:pPr lvl="0"/>
            <a:r>
              <a:rPr lang="en-US" dirty="0"/>
              <a:t>We decide what to do “more of” and what to do “less of” or “do differently” in our actions.</a:t>
            </a:r>
          </a:p>
          <a:p>
            <a:pPr marL="0" indent="0">
              <a:buNone/>
            </a:pPr>
            <a:r>
              <a:rPr lang="en-US" b="1" dirty="0"/>
              <a:t>Digging Deep: </a:t>
            </a:r>
            <a:r>
              <a:rPr lang="en-US" b="1" dirty="0" smtClean="0"/>
              <a:t>Ask yourself WHY</a:t>
            </a:r>
            <a:endParaRPr lang="en-US" dirty="0"/>
          </a:p>
          <a:p>
            <a:pPr lvl="0"/>
            <a:r>
              <a:rPr lang="en-US" dirty="0"/>
              <a:t>It’s important to get under “automatic explanation” and get to underlying </a:t>
            </a:r>
            <a:r>
              <a:rPr lang="en-US" dirty="0" smtClean="0"/>
              <a:t>factor, below the surface.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88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Line 5"/>
          <p:cNvSpPr>
            <a:spLocks noChangeShapeType="1"/>
          </p:cNvSpPr>
          <p:nvPr/>
        </p:nvSpPr>
        <p:spPr bwMode="auto">
          <a:xfrm flipV="1">
            <a:off x="5200650" y="2286000"/>
            <a:ext cx="1543050" cy="10287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72" name="Line 6"/>
          <p:cNvSpPr>
            <a:spLocks noChangeShapeType="1"/>
          </p:cNvSpPr>
          <p:nvPr/>
        </p:nvSpPr>
        <p:spPr bwMode="auto">
          <a:xfrm flipV="1">
            <a:off x="5257800" y="3086100"/>
            <a:ext cx="1600200" cy="2286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73" name="Line 7"/>
          <p:cNvSpPr>
            <a:spLocks noChangeShapeType="1"/>
          </p:cNvSpPr>
          <p:nvPr/>
        </p:nvSpPr>
        <p:spPr bwMode="auto">
          <a:xfrm>
            <a:off x="5257800" y="3314700"/>
            <a:ext cx="1600200" cy="628650"/>
          </a:xfrm>
          <a:prstGeom prst="line">
            <a:avLst/>
          </a:prstGeom>
          <a:noFill/>
          <a:ln w="25400">
            <a:solidFill>
              <a:srgbClr val="008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74" name="Line 8"/>
          <p:cNvSpPr>
            <a:spLocks noChangeShapeType="1"/>
          </p:cNvSpPr>
          <p:nvPr/>
        </p:nvSpPr>
        <p:spPr bwMode="auto">
          <a:xfrm>
            <a:off x="2295525" y="2290763"/>
            <a:ext cx="0" cy="263009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75" name="Line 9"/>
          <p:cNvSpPr>
            <a:spLocks noChangeShapeType="1"/>
          </p:cNvSpPr>
          <p:nvPr/>
        </p:nvSpPr>
        <p:spPr bwMode="auto">
          <a:xfrm>
            <a:off x="2295526" y="4908947"/>
            <a:ext cx="512326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76" name="Text Box 11"/>
          <p:cNvSpPr txBox="1">
            <a:spLocks noChangeArrowheads="1"/>
          </p:cNvSpPr>
          <p:nvPr/>
        </p:nvSpPr>
        <p:spPr bwMode="auto">
          <a:xfrm>
            <a:off x="2743200" y="4267200"/>
            <a:ext cx="19431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350" b="0" dirty="0">
                <a:latin typeface="Calibri Regular" charset="0"/>
                <a:cs typeface="Calibri Regular" charset="0"/>
              </a:rPr>
              <a:t>Factors increasing trend (contributing)</a:t>
            </a:r>
          </a:p>
        </p:txBody>
      </p:sp>
      <p:sp>
        <p:nvSpPr>
          <p:cNvPr id="83977" name="AutoShape 12"/>
          <p:cNvSpPr>
            <a:spLocks noChangeArrowheads="1"/>
          </p:cNvSpPr>
          <p:nvPr/>
        </p:nvSpPr>
        <p:spPr bwMode="auto">
          <a:xfrm>
            <a:off x="4743450" y="4229100"/>
            <a:ext cx="171450" cy="400050"/>
          </a:xfrm>
          <a:prstGeom prst="upArrow">
            <a:avLst>
              <a:gd name="adj1" fmla="val 50000"/>
              <a:gd name="adj2" fmla="val 5833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78" name="AutoShape 13"/>
          <p:cNvSpPr>
            <a:spLocks noChangeArrowheads="1"/>
          </p:cNvSpPr>
          <p:nvPr/>
        </p:nvSpPr>
        <p:spPr bwMode="auto">
          <a:xfrm>
            <a:off x="3838575" y="2565797"/>
            <a:ext cx="171450" cy="40005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79" name="Oval 14"/>
          <p:cNvSpPr>
            <a:spLocks noChangeArrowheads="1"/>
          </p:cNvSpPr>
          <p:nvPr/>
        </p:nvSpPr>
        <p:spPr bwMode="auto">
          <a:xfrm>
            <a:off x="5200650" y="3269457"/>
            <a:ext cx="114300" cy="10239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80" name="Line 15"/>
          <p:cNvSpPr>
            <a:spLocks noChangeShapeType="1"/>
          </p:cNvSpPr>
          <p:nvPr/>
        </p:nvSpPr>
        <p:spPr bwMode="auto">
          <a:xfrm>
            <a:off x="5312569" y="468153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81" name="Text Box 16"/>
          <p:cNvSpPr txBox="1">
            <a:spLocks noChangeArrowheads="1"/>
          </p:cNvSpPr>
          <p:nvPr/>
        </p:nvSpPr>
        <p:spPr bwMode="auto">
          <a:xfrm>
            <a:off x="4981575" y="5251847"/>
            <a:ext cx="8001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350" b="0" dirty="0">
                <a:latin typeface="Calibri Regular" charset="0"/>
                <a:cs typeface="Calibri Regular" charset="0"/>
              </a:rPr>
              <a:t>Current</a:t>
            </a:r>
          </a:p>
        </p:txBody>
      </p:sp>
      <p:sp>
        <p:nvSpPr>
          <p:cNvPr id="83982" name="Text Box 17"/>
          <p:cNvSpPr txBox="1">
            <a:spLocks noChangeArrowheads="1"/>
          </p:cNvSpPr>
          <p:nvPr/>
        </p:nvSpPr>
        <p:spPr bwMode="auto">
          <a:xfrm>
            <a:off x="3438525" y="4966097"/>
            <a:ext cx="7429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350" b="0" dirty="0">
                <a:solidFill>
                  <a:srgbClr val="7030A0"/>
                </a:solidFill>
                <a:latin typeface="Calibri Regular" charset="0"/>
                <a:cs typeface="Calibri Regular" charset="0"/>
              </a:rPr>
              <a:t>History</a:t>
            </a:r>
          </a:p>
        </p:txBody>
      </p:sp>
      <p:sp>
        <p:nvSpPr>
          <p:cNvPr id="83983" name="Text Box 18"/>
          <p:cNvSpPr txBox="1">
            <a:spLocks noChangeArrowheads="1"/>
          </p:cNvSpPr>
          <p:nvPr/>
        </p:nvSpPr>
        <p:spPr bwMode="auto">
          <a:xfrm>
            <a:off x="6067425" y="4966097"/>
            <a:ext cx="113347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350" b="0" dirty="0">
                <a:solidFill>
                  <a:srgbClr val="C00000"/>
                </a:solidFill>
                <a:latin typeface="Calibri Regular" charset="0"/>
                <a:cs typeface="Calibri Regular" charset="0"/>
              </a:rPr>
              <a:t>Projection</a:t>
            </a:r>
          </a:p>
        </p:txBody>
      </p:sp>
      <p:sp>
        <p:nvSpPr>
          <p:cNvPr id="83984" name="Line 19"/>
          <p:cNvSpPr>
            <a:spLocks noChangeShapeType="1"/>
          </p:cNvSpPr>
          <p:nvPr/>
        </p:nvSpPr>
        <p:spPr bwMode="auto">
          <a:xfrm>
            <a:off x="2295525" y="2290763"/>
            <a:ext cx="0" cy="263009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85" name="Text Box 20"/>
          <p:cNvSpPr txBox="1">
            <a:spLocks noChangeArrowheads="1"/>
          </p:cNvSpPr>
          <p:nvPr/>
        </p:nvSpPr>
        <p:spPr bwMode="auto">
          <a:xfrm>
            <a:off x="2362200" y="2286000"/>
            <a:ext cx="143708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350" b="0" dirty="0">
                <a:latin typeface="Calibri Regular" charset="0"/>
                <a:cs typeface="Calibri Regular" charset="0"/>
              </a:rPr>
              <a:t>Factors decreasing trend (restricting)</a:t>
            </a:r>
          </a:p>
        </p:txBody>
      </p:sp>
      <p:sp>
        <p:nvSpPr>
          <p:cNvPr id="83986" name="Line 22"/>
          <p:cNvSpPr>
            <a:spLocks noChangeShapeType="1"/>
          </p:cNvSpPr>
          <p:nvPr/>
        </p:nvSpPr>
        <p:spPr bwMode="auto">
          <a:xfrm>
            <a:off x="2295525" y="2347913"/>
            <a:ext cx="0" cy="257294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87" name="Line 25"/>
          <p:cNvSpPr>
            <a:spLocks noChangeShapeType="1"/>
          </p:cNvSpPr>
          <p:nvPr/>
        </p:nvSpPr>
        <p:spPr bwMode="auto">
          <a:xfrm>
            <a:off x="2295525" y="2405063"/>
            <a:ext cx="0" cy="251579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88" name="Line 27"/>
          <p:cNvSpPr>
            <a:spLocks noChangeShapeType="1"/>
          </p:cNvSpPr>
          <p:nvPr/>
        </p:nvSpPr>
        <p:spPr bwMode="auto">
          <a:xfrm>
            <a:off x="2295526" y="4908947"/>
            <a:ext cx="512326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89" name="Line 28"/>
          <p:cNvSpPr>
            <a:spLocks noChangeShapeType="1"/>
          </p:cNvSpPr>
          <p:nvPr/>
        </p:nvSpPr>
        <p:spPr bwMode="auto">
          <a:xfrm>
            <a:off x="2295525" y="2405063"/>
            <a:ext cx="0" cy="2515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91" name="Line 119"/>
          <p:cNvSpPr>
            <a:spLocks noChangeShapeType="1"/>
          </p:cNvSpPr>
          <p:nvPr/>
        </p:nvSpPr>
        <p:spPr bwMode="auto">
          <a:xfrm flipV="1">
            <a:off x="2914650" y="3314701"/>
            <a:ext cx="2276475" cy="2833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7000" y="3200400"/>
            <a:ext cx="1600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alibri Regular" charset="0"/>
                <a:cs typeface="Calibri Regular" charset="0"/>
              </a:rPr>
              <a:t>Whole Population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to the Story Behind the Data Through Factor Analysis</a:t>
            </a:r>
            <a:endParaRPr lang="en-US" dirty="0"/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4118373" y="2565797"/>
            <a:ext cx="171450" cy="40005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4348163" y="2565797"/>
            <a:ext cx="171450" cy="40005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5042417" y="4229100"/>
            <a:ext cx="171450" cy="400050"/>
          </a:xfrm>
          <a:prstGeom prst="upArrow">
            <a:avLst>
              <a:gd name="adj1" fmla="val 50000"/>
              <a:gd name="adj2" fmla="val 5833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5330744" y="4223147"/>
            <a:ext cx="171450" cy="400050"/>
          </a:xfrm>
          <a:prstGeom prst="upArrow">
            <a:avLst>
              <a:gd name="adj1" fmla="val 50000"/>
              <a:gd name="adj2" fmla="val 5833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30" name="AutoShape 12"/>
          <p:cNvSpPr>
            <a:spLocks noChangeArrowheads="1"/>
          </p:cNvSpPr>
          <p:nvPr/>
        </p:nvSpPr>
        <p:spPr bwMode="auto">
          <a:xfrm>
            <a:off x="5629710" y="4223147"/>
            <a:ext cx="171450" cy="400050"/>
          </a:xfrm>
          <a:prstGeom prst="upArrow">
            <a:avLst>
              <a:gd name="adj1" fmla="val 50000"/>
              <a:gd name="adj2" fmla="val 5833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31" name="AutoShape 13"/>
          <p:cNvSpPr>
            <a:spLocks noChangeArrowheads="1"/>
          </p:cNvSpPr>
          <p:nvPr/>
        </p:nvSpPr>
        <p:spPr bwMode="auto">
          <a:xfrm>
            <a:off x="4624916" y="2566589"/>
            <a:ext cx="171450" cy="40005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32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Not </a:t>
            </a:r>
            <a:r>
              <a:rPr lang="en-US" b="1" dirty="0"/>
              <a:t>Your High School Math: Using Data To Improve Homelessness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2017 Conference on Ending Homelessness</a:t>
            </a:r>
            <a:endParaRPr lang="en-US" dirty="0" smtClean="0"/>
          </a:p>
          <a:p>
            <a:r>
              <a:rPr lang="en-US" dirty="0" smtClean="0"/>
              <a:t>May 10,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1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can identify as factors?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What is driving down? (restricting)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What is driving up? (contributing)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1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Targets to Develop Strategies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Considering you have to increase by 10% next year … what to do?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Take </a:t>
            </a:r>
            <a:r>
              <a:rPr lang="en-US" dirty="0"/>
              <a:t>a minute and write two </a:t>
            </a:r>
            <a:r>
              <a:rPr lang="en-US" dirty="0" smtClean="0"/>
              <a:t>strategies and be clear about which factor(s) they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2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Line 5"/>
          <p:cNvSpPr>
            <a:spLocks noChangeShapeType="1"/>
          </p:cNvSpPr>
          <p:nvPr/>
        </p:nvSpPr>
        <p:spPr bwMode="auto">
          <a:xfrm flipV="1">
            <a:off x="5200650" y="2286000"/>
            <a:ext cx="1543050" cy="10287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72" name="Line 6"/>
          <p:cNvSpPr>
            <a:spLocks noChangeShapeType="1"/>
          </p:cNvSpPr>
          <p:nvPr/>
        </p:nvSpPr>
        <p:spPr bwMode="auto">
          <a:xfrm flipV="1">
            <a:off x="5257800" y="3086100"/>
            <a:ext cx="1600200" cy="2286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74" name="Line 8"/>
          <p:cNvSpPr>
            <a:spLocks noChangeShapeType="1"/>
          </p:cNvSpPr>
          <p:nvPr/>
        </p:nvSpPr>
        <p:spPr bwMode="auto">
          <a:xfrm>
            <a:off x="2295525" y="2290763"/>
            <a:ext cx="0" cy="263009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75" name="Line 9"/>
          <p:cNvSpPr>
            <a:spLocks noChangeShapeType="1"/>
          </p:cNvSpPr>
          <p:nvPr/>
        </p:nvSpPr>
        <p:spPr bwMode="auto">
          <a:xfrm>
            <a:off x="2295526" y="4908947"/>
            <a:ext cx="512326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79" name="Oval 14"/>
          <p:cNvSpPr>
            <a:spLocks noChangeArrowheads="1"/>
          </p:cNvSpPr>
          <p:nvPr/>
        </p:nvSpPr>
        <p:spPr bwMode="auto">
          <a:xfrm>
            <a:off x="5200650" y="3269457"/>
            <a:ext cx="114300" cy="10239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80" name="Line 15"/>
          <p:cNvSpPr>
            <a:spLocks noChangeShapeType="1"/>
          </p:cNvSpPr>
          <p:nvPr/>
        </p:nvSpPr>
        <p:spPr bwMode="auto">
          <a:xfrm>
            <a:off x="5312569" y="468153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81" name="Text Box 16"/>
          <p:cNvSpPr txBox="1">
            <a:spLocks noChangeArrowheads="1"/>
          </p:cNvSpPr>
          <p:nvPr/>
        </p:nvSpPr>
        <p:spPr bwMode="auto">
          <a:xfrm>
            <a:off x="4981575" y="5251847"/>
            <a:ext cx="8001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350" b="0" dirty="0">
                <a:latin typeface="Calibri Regular" charset="0"/>
                <a:cs typeface="Calibri Regular" charset="0"/>
              </a:rPr>
              <a:t>Current</a:t>
            </a:r>
          </a:p>
        </p:txBody>
      </p:sp>
      <p:sp>
        <p:nvSpPr>
          <p:cNvPr id="83982" name="Text Box 17"/>
          <p:cNvSpPr txBox="1">
            <a:spLocks noChangeArrowheads="1"/>
          </p:cNvSpPr>
          <p:nvPr/>
        </p:nvSpPr>
        <p:spPr bwMode="auto">
          <a:xfrm>
            <a:off x="3438525" y="4966097"/>
            <a:ext cx="7429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350" b="0" dirty="0">
                <a:solidFill>
                  <a:srgbClr val="7030A0"/>
                </a:solidFill>
                <a:latin typeface="Calibri Regular" charset="0"/>
                <a:cs typeface="Calibri Regular" charset="0"/>
              </a:rPr>
              <a:t>History</a:t>
            </a:r>
          </a:p>
        </p:txBody>
      </p:sp>
      <p:sp>
        <p:nvSpPr>
          <p:cNvPr id="83983" name="Text Box 18"/>
          <p:cNvSpPr txBox="1">
            <a:spLocks noChangeArrowheads="1"/>
          </p:cNvSpPr>
          <p:nvPr/>
        </p:nvSpPr>
        <p:spPr bwMode="auto">
          <a:xfrm>
            <a:off x="6067425" y="4966097"/>
            <a:ext cx="124777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350" b="0" dirty="0">
                <a:solidFill>
                  <a:srgbClr val="C00000"/>
                </a:solidFill>
                <a:latin typeface="Calibri Regular" charset="0"/>
                <a:cs typeface="Calibri Regular" charset="0"/>
              </a:rPr>
              <a:t>Projection</a:t>
            </a:r>
          </a:p>
        </p:txBody>
      </p:sp>
      <p:sp>
        <p:nvSpPr>
          <p:cNvPr id="83984" name="Line 19"/>
          <p:cNvSpPr>
            <a:spLocks noChangeShapeType="1"/>
          </p:cNvSpPr>
          <p:nvPr/>
        </p:nvSpPr>
        <p:spPr bwMode="auto">
          <a:xfrm>
            <a:off x="2295525" y="2290763"/>
            <a:ext cx="0" cy="263009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86" name="Line 22"/>
          <p:cNvSpPr>
            <a:spLocks noChangeShapeType="1"/>
          </p:cNvSpPr>
          <p:nvPr/>
        </p:nvSpPr>
        <p:spPr bwMode="auto">
          <a:xfrm>
            <a:off x="2295525" y="2347913"/>
            <a:ext cx="0" cy="257294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87" name="Line 25"/>
          <p:cNvSpPr>
            <a:spLocks noChangeShapeType="1"/>
          </p:cNvSpPr>
          <p:nvPr/>
        </p:nvSpPr>
        <p:spPr bwMode="auto">
          <a:xfrm>
            <a:off x="2295525" y="2405063"/>
            <a:ext cx="0" cy="251579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88" name="Line 27"/>
          <p:cNvSpPr>
            <a:spLocks noChangeShapeType="1"/>
          </p:cNvSpPr>
          <p:nvPr/>
        </p:nvSpPr>
        <p:spPr bwMode="auto">
          <a:xfrm>
            <a:off x="2295526" y="4908947"/>
            <a:ext cx="512326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89" name="Line 28"/>
          <p:cNvSpPr>
            <a:spLocks noChangeShapeType="1"/>
          </p:cNvSpPr>
          <p:nvPr/>
        </p:nvSpPr>
        <p:spPr bwMode="auto">
          <a:xfrm>
            <a:off x="2295525" y="2405063"/>
            <a:ext cx="0" cy="2515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91" name="Line 119"/>
          <p:cNvSpPr>
            <a:spLocks noChangeShapeType="1"/>
          </p:cNvSpPr>
          <p:nvPr/>
        </p:nvSpPr>
        <p:spPr bwMode="auto">
          <a:xfrm flipV="1">
            <a:off x="2914650" y="3314701"/>
            <a:ext cx="2276475" cy="2833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6150" y="3543300"/>
            <a:ext cx="1600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alibri Regular" charset="0"/>
                <a:cs typeface="Calibri Regular" charset="0"/>
              </a:rPr>
              <a:t>Whole Population</a:t>
            </a:r>
          </a:p>
        </p:txBody>
      </p:sp>
      <p:sp>
        <p:nvSpPr>
          <p:cNvPr id="22" name="Line 119"/>
          <p:cNvSpPr>
            <a:spLocks noChangeShapeType="1"/>
          </p:cNvSpPr>
          <p:nvPr/>
        </p:nvSpPr>
        <p:spPr bwMode="auto">
          <a:xfrm flipV="1">
            <a:off x="3200400" y="4057649"/>
            <a:ext cx="234315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00450" y="4114801"/>
            <a:ext cx="25146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alibri Regular" charset="0"/>
                <a:cs typeface="Calibri Regular" charset="0"/>
              </a:rPr>
              <a:t>Targeted Sub-Population</a:t>
            </a: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V="1">
            <a:off x="5543550" y="2743200"/>
            <a:ext cx="1200150" cy="13144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V="1">
            <a:off x="5486400" y="3943350"/>
            <a:ext cx="1600200" cy="1143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00400" y="3598070"/>
            <a:ext cx="0" cy="516731"/>
          </a:xfrm>
          <a:prstGeom prst="straightConnector1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832191" y="3196177"/>
            <a:ext cx="84803" cy="747173"/>
          </a:xfrm>
          <a:prstGeom prst="straightConnector1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973097" y="2852682"/>
            <a:ext cx="84803" cy="603377"/>
          </a:xfrm>
          <a:prstGeom prst="straightConnector1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399" y="144662"/>
            <a:ext cx="8904791" cy="990600"/>
          </a:xfrm>
        </p:spPr>
        <p:txBody>
          <a:bodyPr>
            <a:noAutofit/>
          </a:bodyPr>
          <a:lstStyle/>
          <a:p>
            <a:r>
              <a:rPr lang="en-US" sz="2600" dirty="0" smtClean="0"/>
              <a:t>Targeted Universalism: Universal </a:t>
            </a:r>
            <a:r>
              <a:rPr lang="en-US" sz="2400" dirty="0" smtClean="0"/>
              <a:t>Goals/Targeted Strategies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Mapping and Closing the Gap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77300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Role of Targeted Strategies </a:t>
            </a:r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1595158" y="2679623"/>
            <a:ext cx="666107" cy="563076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1538007" y="3145341"/>
            <a:ext cx="892864" cy="128744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1480857" y="3226813"/>
            <a:ext cx="114300" cy="10239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1531939" y="4007425"/>
            <a:ext cx="0" cy="3042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234296" y="4255744"/>
            <a:ext cx="8001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050" b="0" dirty="0">
                <a:latin typeface="Calibri Regular" charset="0"/>
                <a:cs typeface="Calibri Regular" charset="0"/>
              </a:rPr>
              <a:t>Current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73284" y="4236536"/>
            <a:ext cx="5763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b="0" dirty="0">
                <a:latin typeface="Calibri Regular" charset="0"/>
                <a:cs typeface="Calibri Regular" charset="0"/>
              </a:rPr>
              <a:t>History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078259" y="4267285"/>
            <a:ext cx="119062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b="0" dirty="0">
                <a:latin typeface="Calibri Regular" charset="0"/>
                <a:cs typeface="Calibri Regular" charset="0"/>
              </a:rPr>
              <a:t>Projection</a:t>
            </a:r>
          </a:p>
        </p:txBody>
      </p:sp>
      <p:sp>
        <p:nvSpPr>
          <p:cNvPr id="12" name="Line 27"/>
          <p:cNvSpPr>
            <a:spLocks noChangeShapeType="1"/>
          </p:cNvSpPr>
          <p:nvPr/>
        </p:nvSpPr>
        <p:spPr bwMode="auto">
          <a:xfrm>
            <a:off x="373285" y="4165617"/>
            <a:ext cx="2330432" cy="3067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>
            <a:off x="373284" y="2748030"/>
            <a:ext cx="0" cy="14267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14" name="Line 119"/>
          <p:cNvSpPr>
            <a:spLocks noChangeShapeType="1"/>
          </p:cNvSpPr>
          <p:nvPr/>
        </p:nvSpPr>
        <p:spPr bwMode="auto">
          <a:xfrm flipV="1">
            <a:off x="478060" y="3300553"/>
            <a:ext cx="1026320" cy="1648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5364" y="4833518"/>
            <a:ext cx="1600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4"/>
                </a:solidFill>
                <a:latin typeface="Calibri Regular" charset="0"/>
                <a:cs typeface="Calibri Regular" charset="0"/>
              </a:rPr>
              <a:t>Whole Population</a:t>
            </a: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V="1">
            <a:off x="4641683" y="3002312"/>
            <a:ext cx="666107" cy="563076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4584533" y="3468029"/>
            <a:ext cx="892864" cy="128744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4527383" y="3549501"/>
            <a:ext cx="114300" cy="10239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4457783" y="4062193"/>
            <a:ext cx="0" cy="3042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4160140" y="4310513"/>
            <a:ext cx="8001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050" b="0" dirty="0">
                <a:latin typeface="Calibri Regular" charset="0"/>
                <a:cs typeface="Calibri Regular" charset="0"/>
              </a:rPr>
              <a:t>Current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3299128" y="4291304"/>
            <a:ext cx="58707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b="0" dirty="0">
                <a:solidFill>
                  <a:srgbClr val="7030A0"/>
                </a:solidFill>
                <a:latin typeface="Calibri Regular" charset="0"/>
                <a:cs typeface="Calibri Regular" charset="0"/>
              </a:rPr>
              <a:t>History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5004103" y="4322054"/>
            <a:ext cx="119062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b="0" dirty="0">
                <a:solidFill>
                  <a:srgbClr val="C00000"/>
                </a:solidFill>
                <a:latin typeface="Calibri Regular" charset="0"/>
                <a:cs typeface="Calibri Regular" charset="0"/>
              </a:rPr>
              <a:t>Projection</a:t>
            </a: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3299128" y="4220386"/>
            <a:ext cx="2330432" cy="3067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3299128" y="2802799"/>
            <a:ext cx="0" cy="14267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28" name="Line 119"/>
          <p:cNvSpPr>
            <a:spLocks noChangeShapeType="1"/>
          </p:cNvSpPr>
          <p:nvPr/>
        </p:nvSpPr>
        <p:spPr bwMode="auto">
          <a:xfrm flipV="1">
            <a:off x="3524585" y="3623242"/>
            <a:ext cx="1026320" cy="1648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 flipV="1">
            <a:off x="7358373" y="2465342"/>
            <a:ext cx="666107" cy="563076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 flipV="1">
            <a:off x="7301223" y="2931059"/>
            <a:ext cx="892864" cy="128744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7244072" y="3012531"/>
            <a:ext cx="114300" cy="10239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7197443" y="4089030"/>
            <a:ext cx="0" cy="3042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6899800" y="4337349"/>
            <a:ext cx="8001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050" b="0" dirty="0">
                <a:latin typeface="Calibri Regular" charset="0"/>
                <a:cs typeface="Calibri Regular" charset="0"/>
              </a:rPr>
              <a:t>Current</a:t>
            </a: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6038788" y="4318141"/>
            <a:ext cx="58707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b="0" dirty="0">
                <a:solidFill>
                  <a:srgbClr val="7030A0"/>
                </a:solidFill>
                <a:latin typeface="Calibri Regular" charset="0"/>
                <a:cs typeface="Calibri Regular" charset="0"/>
              </a:rPr>
              <a:t>History</a:t>
            </a: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7743763" y="4348890"/>
            <a:ext cx="119062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b="0" dirty="0">
                <a:solidFill>
                  <a:srgbClr val="C00000"/>
                </a:solidFill>
                <a:latin typeface="Calibri Regular" charset="0"/>
                <a:cs typeface="Calibri Regular" charset="0"/>
              </a:rPr>
              <a:t>Projection</a:t>
            </a:r>
          </a:p>
        </p:txBody>
      </p:sp>
      <p:sp>
        <p:nvSpPr>
          <p:cNvPr id="40" name="Line 27"/>
          <p:cNvSpPr>
            <a:spLocks noChangeShapeType="1"/>
          </p:cNvSpPr>
          <p:nvPr/>
        </p:nvSpPr>
        <p:spPr bwMode="auto">
          <a:xfrm>
            <a:off x="6038788" y="4247223"/>
            <a:ext cx="2330432" cy="3067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>
            <a:off x="6038788" y="2829636"/>
            <a:ext cx="0" cy="14267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42" name="Line 119"/>
          <p:cNvSpPr>
            <a:spLocks noChangeShapeType="1"/>
          </p:cNvSpPr>
          <p:nvPr/>
        </p:nvSpPr>
        <p:spPr bwMode="auto">
          <a:xfrm flipV="1">
            <a:off x="6241275" y="3086272"/>
            <a:ext cx="1026320" cy="1648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72200" y="28956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alibri Regular" charset="0"/>
                <a:cs typeface="Calibri Regular" charset="0"/>
              </a:rPr>
              <a:t>Whole Population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96000" y="3276600"/>
            <a:ext cx="11017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alibri Regular" charset="0"/>
                <a:cs typeface="Calibri Regular" charset="0"/>
              </a:rPr>
              <a:t>Target Population</a:t>
            </a:r>
          </a:p>
        </p:txBody>
      </p:sp>
      <p:sp>
        <p:nvSpPr>
          <p:cNvPr id="46" name="Text Box 29"/>
          <p:cNvSpPr txBox="1">
            <a:spLocks noChangeArrowheads="1"/>
          </p:cNvSpPr>
          <p:nvPr/>
        </p:nvSpPr>
        <p:spPr bwMode="auto">
          <a:xfrm>
            <a:off x="234387" y="1893585"/>
            <a:ext cx="8437945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950" b="0" dirty="0" smtClean="0">
                <a:solidFill>
                  <a:srgbClr val="006699"/>
                </a:solidFill>
                <a:latin typeface="Calibri Regular" charset="0"/>
                <a:cs typeface="Calibri Regular" charset="0"/>
              </a:rPr>
              <a:t>       </a:t>
            </a:r>
            <a:r>
              <a:rPr lang="en-US" sz="1500" b="0" dirty="0">
                <a:solidFill>
                  <a:srgbClr val="0000CC"/>
                </a:solidFill>
                <a:latin typeface="Calibri Regular" charset="0"/>
                <a:cs typeface="Calibri Regular" charset="0"/>
              </a:rPr>
              <a:t>Is it Better? </a:t>
            </a:r>
            <a:r>
              <a:rPr lang="en-US" sz="1500" b="0" dirty="0">
                <a:solidFill>
                  <a:srgbClr val="FF0000"/>
                </a:solidFill>
                <a:latin typeface="Calibri Regular" charset="0"/>
                <a:cs typeface="Calibri Regular" charset="0"/>
              </a:rPr>
              <a:t> </a:t>
            </a:r>
            <a:r>
              <a:rPr lang="en-US" sz="1500" b="0" dirty="0">
                <a:solidFill>
                  <a:srgbClr val="CC0000"/>
                </a:solidFill>
                <a:latin typeface="Calibri Regular" charset="0"/>
                <a:cs typeface="Calibri Regular" charset="0"/>
              </a:rPr>
              <a:t>Same?  </a:t>
            </a:r>
            <a:r>
              <a:rPr lang="en-US" sz="1500" b="0" dirty="0">
                <a:solidFill>
                  <a:srgbClr val="006600"/>
                </a:solidFill>
                <a:latin typeface="Calibri Regular" charset="0"/>
                <a:cs typeface="Calibri Regular" charset="0"/>
              </a:rPr>
              <a:t>Worse?  </a:t>
            </a:r>
            <a:r>
              <a:rPr lang="en-US" sz="1500" b="0" dirty="0">
                <a:solidFill>
                  <a:srgbClr val="7030A0"/>
                </a:solidFill>
                <a:latin typeface="Calibri Regular" charset="0"/>
                <a:cs typeface="Calibri Regular" charset="0"/>
              </a:rPr>
              <a:t>Story behind data?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304801" y="2345028"/>
            <a:ext cx="114299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900" b="0" dirty="0">
                <a:latin typeface="Calibri Regular" charset="0"/>
                <a:cs typeface="Calibri Regular" charset="0"/>
              </a:rPr>
              <a:t>Factors decreasing trend (restricting)</a:t>
            </a:r>
          </a:p>
        </p:txBody>
      </p:sp>
      <p:sp>
        <p:nvSpPr>
          <p:cNvPr id="48" name="AutoShape 13"/>
          <p:cNvSpPr>
            <a:spLocks noChangeArrowheads="1"/>
          </p:cNvSpPr>
          <p:nvPr/>
        </p:nvSpPr>
        <p:spPr bwMode="auto">
          <a:xfrm>
            <a:off x="526599" y="2688975"/>
            <a:ext cx="171450" cy="40005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304800" y="3454569"/>
            <a:ext cx="113182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900" b="0" dirty="0">
                <a:latin typeface="Calibri Regular" charset="0"/>
                <a:cs typeface="Calibri Regular" charset="0"/>
              </a:rPr>
              <a:t>Factors increasing trend (contributing)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053954" y="4885539"/>
            <a:ext cx="1600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4"/>
                </a:solidFill>
                <a:latin typeface="Calibri Regular" charset="0"/>
                <a:cs typeface="Calibri Regular" charset="0"/>
              </a:rPr>
              <a:t>Target Population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510594" y="4891098"/>
            <a:ext cx="18586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accent4"/>
                </a:solidFill>
                <a:latin typeface="Calibri Regular" charset="0"/>
                <a:cs typeface="Calibri Regular" charset="0"/>
              </a:rPr>
              <a:t>Combined Population</a:t>
            </a:r>
            <a:endParaRPr lang="en-US" sz="1350" b="1" dirty="0">
              <a:solidFill>
                <a:schemeClr val="accent4"/>
              </a:solidFill>
              <a:latin typeface="Calibri Regular" charset="0"/>
              <a:cs typeface="Calibri Regular" charset="0"/>
            </a:endParaRPr>
          </a:p>
        </p:txBody>
      </p:sp>
      <p:sp>
        <p:nvSpPr>
          <p:cNvPr id="54" name="AutoShape 12"/>
          <p:cNvSpPr>
            <a:spLocks noChangeArrowheads="1"/>
          </p:cNvSpPr>
          <p:nvPr/>
        </p:nvSpPr>
        <p:spPr bwMode="auto">
          <a:xfrm>
            <a:off x="1487810" y="3596158"/>
            <a:ext cx="171450" cy="400050"/>
          </a:xfrm>
          <a:prstGeom prst="upArrow">
            <a:avLst>
              <a:gd name="adj1" fmla="val 50000"/>
              <a:gd name="adj2" fmla="val 5833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56" name="Line 5"/>
          <p:cNvSpPr>
            <a:spLocks noChangeShapeType="1"/>
          </p:cNvSpPr>
          <p:nvPr/>
        </p:nvSpPr>
        <p:spPr bwMode="auto">
          <a:xfrm flipV="1">
            <a:off x="7474890" y="2491680"/>
            <a:ext cx="606740" cy="808874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57" name="Line 6"/>
          <p:cNvSpPr>
            <a:spLocks noChangeShapeType="1"/>
          </p:cNvSpPr>
          <p:nvPr/>
        </p:nvSpPr>
        <p:spPr bwMode="auto">
          <a:xfrm flipV="1">
            <a:off x="7476456" y="3236782"/>
            <a:ext cx="892864" cy="128744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59" name="Oval 14"/>
          <p:cNvSpPr>
            <a:spLocks noChangeArrowheads="1"/>
          </p:cNvSpPr>
          <p:nvPr/>
        </p:nvSpPr>
        <p:spPr bwMode="auto">
          <a:xfrm>
            <a:off x="7419305" y="3318255"/>
            <a:ext cx="114300" cy="10239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60" name="Line 119"/>
          <p:cNvSpPr>
            <a:spLocks noChangeShapeType="1"/>
          </p:cNvSpPr>
          <p:nvPr/>
        </p:nvSpPr>
        <p:spPr bwMode="auto">
          <a:xfrm flipV="1">
            <a:off x="6416508" y="3391995"/>
            <a:ext cx="1026320" cy="1648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61" name="Text Box 20"/>
          <p:cNvSpPr txBox="1">
            <a:spLocks noChangeArrowheads="1"/>
          </p:cNvSpPr>
          <p:nvPr/>
        </p:nvSpPr>
        <p:spPr bwMode="auto">
          <a:xfrm>
            <a:off x="3429001" y="2754047"/>
            <a:ext cx="114299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900" b="0" dirty="0">
                <a:latin typeface="Calibri Regular" charset="0"/>
                <a:cs typeface="Calibri Regular" charset="0"/>
              </a:rPr>
              <a:t>Factors decreasing trend (restricting)</a:t>
            </a:r>
          </a:p>
        </p:txBody>
      </p:sp>
      <p:sp>
        <p:nvSpPr>
          <p:cNvPr id="62" name="AutoShape 13"/>
          <p:cNvSpPr>
            <a:spLocks noChangeArrowheads="1"/>
          </p:cNvSpPr>
          <p:nvPr/>
        </p:nvSpPr>
        <p:spPr bwMode="auto">
          <a:xfrm>
            <a:off x="3637813" y="3097994"/>
            <a:ext cx="171450" cy="40005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63" name="Text Box 20"/>
          <p:cNvSpPr txBox="1">
            <a:spLocks noChangeArrowheads="1"/>
          </p:cNvSpPr>
          <p:nvPr/>
        </p:nvSpPr>
        <p:spPr bwMode="auto">
          <a:xfrm>
            <a:off x="6194728" y="2372147"/>
            <a:ext cx="114299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900" b="0" dirty="0">
                <a:latin typeface="Calibri Regular" charset="0"/>
                <a:cs typeface="Calibri Regular" charset="0"/>
              </a:rPr>
              <a:t>Factors decreasing trend (restricting)</a:t>
            </a:r>
          </a:p>
        </p:txBody>
      </p:sp>
      <p:sp>
        <p:nvSpPr>
          <p:cNvPr id="64" name="AutoShape 13"/>
          <p:cNvSpPr>
            <a:spLocks noChangeArrowheads="1"/>
          </p:cNvSpPr>
          <p:nvPr/>
        </p:nvSpPr>
        <p:spPr bwMode="auto">
          <a:xfrm>
            <a:off x="6172867" y="2402749"/>
            <a:ext cx="171450" cy="40005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65" name="AutoShape 12"/>
          <p:cNvSpPr>
            <a:spLocks noChangeArrowheads="1"/>
          </p:cNvSpPr>
          <p:nvPr/>
        </p:nvSpPr>
        <p:spPr bwMode="auto">
          <a:xfrm>
            <a:off x="4304117" y="3743822"/>
            <a:ext cx="171450" cy="400050"/>
          </a:xfrm>
          <a:prstGeom prst="upArrow">
            <a:avLst>
              <a:gd name="adj1" fmla="val 50000"/>
              <a:gd name="adj2" fmla="val 5833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66" name="AutoShape 12"/>
          <p:cNvSpPr>
            <a:spLocks noChangeArrowheads="1"/>
          </p:cNvSpPr>
          <p:nvPr/>
        </p:nvSpPr>
        <p:spPr bwMode="auto">
          <a:xfrm flipH="1">
            <a:off x="7167376" y="3482628"/>
            <a:ext cx="150161" cy="371577"/>
          </a:xfrm>
          <a:prstGeom prst="upArrow">
            <a:avLst>
              <a:gd name="adj1" fmla="val 50000"/>
              <a:gd name="adj2" fmla="val 5833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/>
        </p:nvSpPr>
        <p:spPr bwMode="auto">
          <a:xfrm>
            <a:off x="3198177" y="3683169"/>
            <a:ext cx="113182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900" b="0" dirty="0">
                <a:latin typeface="Calibri Regular" charset="0"/>
                <a:cs typeface="Calibri Regular" charset="0"/>
              </a:rPr>
              <a:t>Factors increasing trend (contributing)</a:t>
            </a:r>
          </a:p>
        </p:txBody>
      </p:sp>
      <p:sp>
        <p:nvSpPr>
          <p:cNvPr id="68" name="Text Box 11"/>
          <p:cNvSpPr txBox="1">
            <a:spLocks noChangeArrowheads="1"/>
          </p:cNvSpPr>
          <p:nvPr/>
        </p:nvSpPr>
        <p:spPr bwMode="auto">
          <a:xfrm>
            <a:off x="5978414" y="3606969"/>
            <a:ext cx="113182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900" b="0" dirty="0">
                <a:latin typeface="Calibri Regular" charset="0"/>
                <a:cs typeface="Calibri Regular" charset="0"/>
              </a:rPr>
              <a:t>Factors increasing trend (contributing)</a:t>
            </a:r>
          </a:p>
        </p:txBody>
      </p:sp>
    </p:spTree>
    <p:extLst>
      <p:ext uri="{BB962C8B-B14F-4D97-AF65-F5344CB8AC3E}">
        <p14:creationId xmlns:p14="http://schemas.microsoft.com/office/powerpoint/2010/main" val="101117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Unsheltered Data by Race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203433"/>
              </p:ext>
            </p:extLst>
          </p:nvPr>
        </p:nvGraphicFramePr>
        <p:xfrm>
          <a:off x="1066800" y="1600200"/>
          <a:ext cx="7010400" cy="4586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257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Strategy Brainstorm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Revisit strategies and consider if there is an appropriate targeted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1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Ideas for Targeted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dirty="0"/>
              <a:t>Hire staff/peers that reflect population served</a:t>
            </a:r>
          </a:p>
          <a:p>
            <a:pPr lvl="1"/>
            <a:r>
              <a:rPr lang="en-US" sz="2800" dirty="0"/>
              <a:t>Go to encampments more frequently that are comprised of overly represented populations</a:t>
            </a:r>
          </a:p>
          <a:p>
            <a:pPr lvl="1"/>
            <a:r>
              <a:rPr lang="en-US" sz="2800" dirty="0"/>
              <a:t>Ensure language access </a:t>
            </a:r>
          </a:p>
          <a:p>
            <a:pPr lvl="1"/>
            <a:r>
              <a:rPr lang="en-US" sz="2800" dirty="0"/>
              <a:t>Ensure cultural competence</a:t>
            </a:r>
          </a:p>
          <a:p>
            <a:pPr lvl="1"/>
            <a:r>
              <a:rPr lang="en-US" sz="2800" dirty="0"/>
              <a:t>Assess use of peers in program or outreach</a:t>
            </a:r>
          </a:p>
          <a:p>
            <a:pPr lvl="1"/>
            <a:r>
              <a:rPr lang="en-US" sz="2800" dirty="0"/>
              <a:t>Examine neighborhoods where housing is being offered from </a:t>
            </a:r>
            <a:r>
              <a:rPr lang="en-US" sz="2800" dirty="0" smtClean="0"/>
              <a:t>the </a:t>
            </a:r>
            <a:r>
              <a:rPr lang="en-US" sz="2800" dirty="0"/>
              <a:t>lens of </a:t>
            </a:r>
            <a:r>
              <a:rPr lang="en-US" sz="2800" dirty="0" smtClean="0"/>
              <a:t>its racial composition</a:t>
            </a:r>
            <a:endParaRPr lang="en-US" sz="2800" dirty="0"/>
          </a:p>
          <a:p>
            <a:pPr lvl="1"/>
            <a:r>
              <a:rPr lang="en-US" sz="2800" dirty="0"/>
              <a:t>Build on multigenerational or extended family housing strategies where </a:t>
            </a:r>
            <a:r>
              <a:rPr lang="en-US" sz="2800" dirty="0" smtClean="0"/>
              <a:t>appropriate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4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of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Pick the data point you want to look at</a:t>
            </a:r>
          </a:p>
          <a:p>
            <a:r>
              <a:rPr lang="en-US" dirty="0" smtClean="0"/>
              <a:t>Collect multiple years of data in order to create a trend line</a:t>
            </a:r>
          </a:p>
          <a:p>
            <a:r>
              <a:rPr lang="en-US" dirty="0" smtClean="0"/>
              <a:t>Consider the direction of the trend line and where you want it to go; set a target</a:t>
            </a:r>
          </a:p>
          <a:p>
            <a:r>
              <a:rPr lang="en-US" dirty="0" smtClean="0"/>
              <a:t>Brainstorm the factors that move the trend line in both directions – ideal to do this with partners </a:t>
            </a:r>
          </a:p>
          <a:p>
            <a:r>
              <a:rPr lang="en-US" dirty="0" smtClean="0"/>
              <a:t>Brainstorm the factors that move the trend line in both directions for disproportionately affected groups</a:t>
            </a:r>
          </a:p>
          <a:p>
            <a:r>
              <a:rPr lang="en-US" dirty="0" smtClean="0"/>
              <a:t>Pick one priority factor</a:t>
            </a:r>
          </a:p>
          <a:p>
            <a:r>
              <a:rPr lang="en-US" dirty="0" smtClean="0"/>
              <a:t>Develop strategies to address the factor</a:t>
            </a:r>
          </a:p>
          <a:p>
            <a:r>
              <a:rPr lang="en-US" dirty="0" smtClean="0"/>
              <a:t>Repeat to track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14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to Action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All unsheltered people in Washington State are served and get access to housing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55848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5720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endParaRPr lang="en-US" altLang="en-US" b="1" u="sng" dirty="0" smtClean="0"/>
          </a:p>
          <a:p>
            <a:pPr fontAlgn="base">
              <a:spcAft>
                <a:spcPct val="0"/>
              </a:spcAft>
            </a:pPr>
            <a:r>
              <a:rPr lang="en-US" altLang="en-US" b="1" u="sng" dirty="0" smtClean="0"/>
              <a:t>Sarah </a:t>
            </a:r>
            <a:r>
              <a:rPr lang="en-US" altLang="en-US" b="1" u="sng" dirty="0"/>
              <a:t>Cotton Rajski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Building Changes | Senior Manager </a:t>
            </a:r>
            <a:br>
              <a:rPr lang="en-US" altLang="en-US" dirty="0"/>
            </a:br>
            <a:r>
              <a:rPr lang="en-US" altLang="en-US" dirty="0"/>
              <a:t>206.805.6123 o| 206-660-6719 c  </a:t>
            </a:r>
            <a:r>
              <a:rPr lang="en-US" altLang="en-US" u="sng" dirty="0">
                <a:hlinkClick r:id="rId2"/>
              </a:rPr>
              <a:t>sarah.rajski@buildingchanges.org</a:t>
            </a:r>
            <a:r>
              <a:rPr lang="en-US" altLang="en-US" dirty="0"/>
              <a:t> </a:t>
            </a:r>
          </a:p>
          <a:p>
            <a:pPr fontAlgn="base">
              <a:spcAft>
                <a:spcPct val="0"/>
              </a:spcAft>
            </a:pPr>
            <a:endParaRPr lang="en-US" altLang="en-US" b="1" u="sng" dirty="0" smtClean="0"/>
          </a:p>
          <a:p>
            <a:pPr fontAlgn="base">
              <a:spcAft>
                <a:spcPct val="0"/>
              </a:spcAft>
            </a:pPr>
            <a:endParaRPr lang="en-US" altLang="en-US" b="1" u="sng" dirty="0"/>
          </a:p>
          <a:p>
            <a:pPr fontAlgn="base">
              <a:spcAft>
                <a:spcPct val="0"/>
              </a:spcAft>
            </a:pPr>
            <a:r>
              <a:rPr lang="en-US" altLang="en-US" b="1" u="sng" dirty="0" smtClean="0"/>
              <a:t>Kathie </a:t>
            </a:r>
            <a:r>
              <a:rPr lang="en-US" altLang="en-US" b="1" u="sng" dirty="0"/>
              <a:t>Barkow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Aspire Consulting LLC | Principal </a:t>
            </a:r>
            <a:br>
              <a:rPr lang="en-US" altLang="en-US" dirty="0"/>
            </a:br>
            <a:r>
              <a:rPr lang="en-US" altLang="en-US" dirty="0"/>
              <a:t>510.967.5161 c  </a:t>
            </a:r>
          </a:p>
          <a:p>
            <a:pPr fontAlgn="base">
              <a:spcAft>
                <a:spcPct val="0"/>
              </a:spcAft>
            </a:pPr>
            <a:r>
              <a:rPr lang="en-US" altLang="en-US" u="sng" dirty="0">
                <a:hlinkClick r:id="rId2"/>
              </a:rPr>
              <a:t>kathiebarkow@earthlink.net</a:t>
            </a:r>
            <a:r>
              <a:rPr lang="en-US" alt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62600" y="3200400"/>
            <a:ext cx="3276600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For data, reach out</a:t>
            </a:r>
            <a:r>
              <a:rPr lang="mr-IN" sz="2800" b="1" dirty="0" smtClean="0"/>
              <a:t>…</a:t>
            </a:r>
            <a:endParaRPr lang="en-US" sz="2800" b="1" dirty="0" smtClean="0"/>
          </a:p>
          <a:p>
            <a:r>
              <a:rPr lang="en-US" dirty="0" smtClean="0"/>
              <a:t>CHG lead agency</a:t>
            </a:r>
          </a:p>
          <a:p>
            <a:r>
              <a:rPr lang="en-US" dirty="0" smtClean="0"/>
              <a:t>And/or HMIS licensees.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7980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Placeholder 4"/>
          <p:cNvSpPr>
            <a:spLocks noGrp="1"/>
          </p:cNvSpPr>
          <p:nvPr>
            <p:ph type="body" idx="1"/>
          </p:nvPr>
        </p:nvSpPr>
        <p:spPr>
          <a:xfrm>
            <a:off x="1371600" y="2667000"/>
            <a:ext cx="7123113" cy="3581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Presenters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: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Sarah Cotton 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Rajski,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Building Changes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Kathie Barkow,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Aspire Consulting LLC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	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Ian Kinder-Pyle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Department of Commerce</a:t>
            </a:r>
          </a:p>
          <a:p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Data Support: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Talia Scott, Department of Commerce	</a:t>
            </a:r>
          </a:p>
        </p:txBody>
      </p:sp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MS PGothic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46725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1352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At </a:t>
            </a:r>
            <a:r>
              <a:rPr lang="en-US" dirty="0"/>
              <a:t>the end of the workshop participants will:</a:t>
            </a:r>
          </a:p>
          <a:p>
            <a:pPr marL="869950" lvl="1" indent="-514350">
              <a:buFont typeface="+mj-lt"/>
              <a:buAutoNum type="arabicPeriod"/>
            </a:pPr>
            <a:r>
              <a:rPr lang="en-US" dirty="0"/>
              <a:t>Understand how to use data to inform program </a:t>
            </a:r>
            <a:r>
              <a:rPr lang="en-US" dirty="0" smtClean="0"/>
              <a:t>design</a:t>
            </a:r>
          </a:p>
          <a:p>
            <a:pPr marL="869950" lvl="1" indent="-514350">
              <a:buFont typeface="+mj-lt"/>
              <a:buAutoNum type="arabicPeriod"/>
            </a:pPr>
            <a:endParaRPr lang="en-US" dirty="0"/>
          </a:p>
          <a:p>
            <a:pPr marL="869950" lvl="1" indent="-514350">
              <a:buFont typeface="+mj-lt"/>
              <a:buAutoNum type="arabicPeriod"/>
            </a:pPr>
            <a:r>
              <a:rPr lang="en-US" dirty="0"/>
              <a:t>Understand the value of prioritizing people from place not meant for </a:t>
            </a:r>
            <a:r>
              <a:rPr lang="en-US" dirty="0" smtClean="0"/>
              <a:t>habitation (unsheltered)</a:t>
            </a:r>
          </a:p>
          <a:p>
            <a:pPr marL="869950" lvl="1" indent="-514350">
              <a:buFont typeface="+mj-lt"/>
              <a:buAutoNum type="arabicPeriod"/>
            </a:pPr>
            <a:endParaRPr lang="en-US" dirty="0"/>
          </a:p>
          <a:p>
            <a:pPr marL="869950" lvl="1" indent="-514350">
              <a:buFont typeface="+mj-lt"/>
              <a:buAutoNum type="arabicPeriod"/>
            </a:pPr>
            <a:r>
              <a:rPr lang="en-US" dirty="0"/>
              <a:t>Have a framework for developing strategies to increase the number of unsheltered served in their community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1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to Action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All unsheltered people in Washington State are served and get access to housing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6756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Ideas About How To Use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 walk = tool to engage</a:t>
            </a:r>
          </a:p>
          <a:p>
            <a:r>
              <a:rPr lang="en-US" dirty="0" smtClean="0"/>
              <a:t>Data informs program design and strategies</a:t>
            </a:r>
          </a:p>
          <a:p>
            <a:r>
              <a:rPr lang="en-US" dirty="0" smtClean="0"/>
              <a:t>Disaggregation of data reveals disparities </a:t>
            </a:r>
          </a:p>
          <a:p>
            <a:r>
              <a:rPr lang="en-US" dirty="0" smtClean="0"/>
              <a:t>“BAD” = best available data </a:t>
            </a:r>
          </a:p>
          <a:p>
            <a:r>
              <a:rPr lang="en-US" dirty="0" smtClean="0"/>
              <a:t>Role of data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79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Checking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familiar are you with data walks? </a:t>
            </a:r>
          </a:p>
          <a:p>
            <a:endParaRPr lang="en-US" sz="3600" dirty="0"/>
          </a:p>
          <a:p>
            <a:r>
              <a:rPr lang="en-US" sz="3600" dirty="0" smtClean="0"/>
              <a:t>How useful is the data set?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659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Work comes from the Annie E Casey Foundation, Results-Based Leadership Programs</a:t>
            </a:r>
          </a:p>
          <a:p>
            <a:pPr marL="355600" lvl="1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://www.aecf.org/work/leadership-development/leadership-development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 </a:t>
            </a:r>
          </a:p>
          <a:p>
            <a:pPr marL="3556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Data tables extracted by Commerce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51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Line 6"/>
          <p:cNvSpPr>
            <a:spLocks noChangeShapeType="1"/>
          </p:cNvSpPr>
          <p:nvPr/>
        </p:nvSpPr>
        <p:spPr bwMode="auto">
          <a:xfrm flipV="1">
            <a:off x="5243887" y="3045621"/>
            <a:ext cx="1392888" cy="26908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74" name="Line 8"/>
          <p:cNvSpPr>
            <a:spLocks noChangeShapeType="1"/>
          </p:cNvSpPr>
          <p:nvPr/>
        </p:nvSpPr>
        <p:spPr bwMode="auto">
          <a:xfrm>
            <a:off x="2295525" y="2290763"/>
            <a:ext cx="0" cy="263009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75" name="Line 9"/>
          <p:cNvSpPr>
            <a:spLocks noChangeShapeType="1"/>
          </p:cNvSpPr>
          <p:nvPr/>
        </p:nvSpPr>
        <p:spPr bwMode="auto">
          <a:xfrm>
            <a:off x="2250976" y="4908947"/>
            <a:ext cx="516781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79" name="Oval 14"/>
          <p:cNvSpPr>
            <a:spLocks noChangeArrowheads="1"/>
          </p:cNvSpPr>
          <p:nvPr/>
        </p:nvSpPr>
        <p:spPr bwMode="auto">
          <a:xfrm>
            <a:off x="5199657" y="3269457"/>
            <a:ext cx="115294" cy="10239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80" name="Line 15"/>
          <p:cNvSpPr>
            <a:spLocks noChangeShapeType="1"/>
          </p:cNvSpPr>
          <p:nvPr/>
        </p:nvSpPr>
        <p:spPr bwMode="auto">
          <a:xfrm>
            <a:off x="5312569" y="468153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81" name="Text Box 16"/>
          <p:cNvSpPr txBox="1">
            <a:spLocks noChangeArrowheads="1"/>
          </p:cNvSpPr>
          <p:nvPr/>
        </p:nvSpPr>
        <p:spPr bwMode="auto">
          <a:xfrm>
            <a:off x="4974618" y="5251847"/>
            <a:ext cx="80705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350" b="0" dirty="0">
                <a:latin typeface="Calibri Regular" charset="0"/>
                <a:cs typeface="Calibri Regular" charset="0"/>
              </a:rPr>
              <a:t>Current</a:t>
            </a:r>
          </a:p>
        </p:txBody>
      </p:sp>
      <p:sp>
        <p:nvSpPr>
          <p:cNvPr id="83982" name="Text Box 17"/>
          <p:cNvSpPr txBox="1">
            <a:spLocks noChangeArrowheads="1"/>
          </p:cNvSpPr>
          <p:nvPr/>
        </p:nvSpPr>
        <p:spPr bwMode="auto">
          <a:xfrm>
            <a:off x="3432064" y="4966097"/>
            <a:ext cx="74941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350" b="0" dirty="0">
                <a:solidFill>
                  <a:srgbClr val="7030A0"/>
                </a:solidFill>
                <a:latin typeface="Calibri Regular" charset="0"/>
                <a:cs typeface="Calibri Regular" charset="0"/>
              </a:rPr>
              <a:t>History</a:t>
            </a:r>
          </a:p>
        </p:txBody>
      </p:sp>
      <p:sp>
        <p:nvSpPr>
          <p:cNvPr id="83984" name="Line 19"/>
          <p:cNvSpPr>
            <a:spLocks noChangeShapeType="1"/>
          </p:cNvSpPr>
          <p:nvPr/>
        </p:nvSpPr>
        <p:spPr bwMode="auto">
          <a:xfrm>
            <a:off x="2295525" y="2290763"/>
            <a:ext cx="0" cy="263009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86" name="Line 22"/>
          <p:cNvSpPr>
            <a:spLocks noChangeShapeType="1"/>
          </p:cNvSpPr>
          <p:nvPr/>
        </p:nvSpPr>
        <p:spPr bwMode="auto">
          <a:xfrm>
            <a:off x="2295525" y="2347913"/>
            <a:ext cx="0" cy="257294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87" name="Line 25"/>
          <p:cNvSpPr>
            <a:spLocks noChangeShapeType="1"/>
          </p:cNvSpPr>
          <p:nvPr/>
        </p:nvSpPr>
        <p:spPr bwMode="auto">
          <a:xfrm>
            <a:off x="2295525" y="2405063"/>
            <a:ext cx="0" cy="251579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88" name="Line 27"/>
          <p:cNvSpPr>
            <a:spLocks noChangeShapeType="1"/>
          </p:cNvSpPr>
          <p:nvPr/>
        </p:nvSpPr>
        <p:spPr bwMode="auto">
          <a:xfrm>
            <a:off x="2250976" y="4908947"/>
            <a:ext cx="516781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89" name="Line 28"/>
          <p:cNvSpPr>
            <a:spLocks noChangeShapeType="1"/>
          </p:cNvSpPr>
          <p:nvPr/>
        </p:nvSpPr>
        <p:spPr bwMode="auto">
          <a:xfrm>
            <a:off x="2295525" y="2405063"/>
            <a:ext cx="0" cy="2515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83991" name="Line 119"/>
          <p:cNvSpPr>
            <a:spLocks noChangeShapeType="1"/>
          </p:cNvSpPr>
          <p:nvPr/>
        </p:nvSpPr>
        <p:spPr bwMode="auto">
          <a:xfrm flipV="1">
            <a:off x="2894854" y="3314700"/>
            <a:ext cx="2296271" cy="2833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72236" y="3543300"/>
            <a:ext cx="16141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alibri Regular" charset="0"/>
                <a:cs typeface="Calibri Regular" charset="0"/>
              </a:rPr>
              <a:t>Whole Population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08193" y="2456677"/>
            <a:ext cx="2078870" cy="156966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cs typeface="Arial" panose="020B0604020202020204" pitchFamily="34" charset="0"/>
              </a:rPr>
              <a:t>WHAT IF NOTHING CHANGES?</a:t>
            </a:r>
          </a:p>
          <a:p>
            <a:r>
              <a:rPr lang="en-US" sz="1050" dirty="0">
                <a:latin typeface="Calibri Regular" charset="0"/>
                <a:cs typeface="Calibri Regular" charset="0"/>
              </a:rPr>
              <a:t>This is the progression of the trend line if we don</a:t>
            </a:r>
            <a:r>
              <a:rPr lang="fr-FR" sz="1050" dirty="0">
                <a:latin typeface="Calibri Regular" charset="0"/>
                <a:cs typeface="Calibri Regular" charset="0"/>
              </a:rPr>
              <a:t>’</a:t>
            </a:r>
            <a:r>
              <a:rPr lang="en-US" sz="1050" dirty="0">
                <a:latin typeface="Calibri Regular" charset="0"/>
                <a:cs typeface="Calibri Regular" charset="0"/>
              </a:rPr>
              <a:t>t do anything.  It’s what we expect to see with no intervention.  Would we be satisfied with the result?</a:t>
            </a:r>
          </a:p>
          <a:p>
            <a:endParaRPr lang="en-US" sz="600" dirty="0">
              <a:latin typeface="Calibri Regular" charset="0"/>
              <a:cs typeface="Calibri Regular" charset="0"/>
            </a:endParaRPr>
          </a:p>
          <a:p>
            <a:endParaRPr lang="en-US" sz="1350" dirty="0">
              <a:latin typeface="Calibri Regular" charset="0"/>
              <a:cs typeface="Calibri Regular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Adopting Baseline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9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udent presentation">
  <a:themeElements>
    <a:clrScheme name="BC Them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00A3AD"/>
      </a:accent1>
      <a:accent2>
        <a:srgbClr val="832131"/>
      </a:accent2>
      <a:accent3>
        <a:srgbClr val="D77540"/>
      </a:accent3>
      <a:accent4>
        <a:srgbClr val="602144"/>
      </a:accent4>
      <a:accent5>
        <a:srgbClr val="FFFFFF"/>
      </a:accent5>
      <a:accent6>
        <a:srgbClr val="FFFFFF"/>
      </a:accent6>
      <a:hlink>
        <a:srgbClr val="00A3AD"/>
      </a:hlink>
      <a:folHlink>
        <a:srgbClr val="83213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017 Custom PPT Template - BC Aspire Commerce" id="{3D0139A9-890A-4BFC-AB27-C834A646664D}" vid="{3540988D-722B-4192-896B-FA4B88748F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DB1280-0676-4822-8A4D-E954834AE2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2017 Custom PPT Template - BC Aspire Commerce</Template>
  <TotalTime>0</TotalTime>
  <Words>1221</Words>
  <Application>Microsoft Macintosh PowerPoint</Application>
  <PresentationFormat>On-screen Show (4:3)</PresentationFormat>
  <Paragraphs>301</Paragraphs>
  <Slides>29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Student presentation</vt:lpstr>
      <vt:lpstr>Data Walk </vt:lpstr>
      <vt:lpstr>Not Your High School Math: Using Data To Improve Homelessness Services</vt:lpstr>
      <vt:lpstr>Welcome</vt:lpstr>
      <vt:lpstr>Workshop Results</vt:lpstr>
      <vt:lpstr>Call to Action</vt:lpstr>
      <vt:lpstr>Ideas About How To Use Data</vt:lpstr>
      <vt:lpstr>Checking In</vt:lpstr>
      <vt:lpstr>Credit</vt:lpstr>
      <vt:lpstr>Adopting Baseline</vt:lpstr>
      <vt:lpstr>Setting Target</vt:lpstr>
      <vt:lpstr>Adopting Baselines and Setting Targets</vt:lpstr>
      <vt:lpstr>Unsheltered Data</vt:lpstr>
      <vt:lpstr>Unsheltered Data by Race</vt:lpstr>
      <vt:lpstr>Shift to County-Level Discussion</vt:lpstr>
      <vt:lpstr>Unsheltered Data, by County</vt:lpstr>
      <vt:lpstr>Map your County Trend Line</vt:lpstr>
      <vt:lpstr>Story Behind the Curve </vt:lpstr>
      <vt:lpstr>The Importance of Factors</vt:lpstr>
      <vt:lpstr>Getting to the Story Behind the Data Through Factor Analysis</vt:lpstr>
      <vt:lpstr>What you can identify as factors?</vt:lpstr>
      <vt:lpstr>Using Targets to Develop Strategies</vt:lpstr>
      <vt:lpstr>Targeted Universalism: Universal Goals/Targeted Strategies Mapping and Closing the Gap</vt:lpstr>
      <vt:lpstr>Role of Targeted Strategies </vt:lpstr>
      <vt:lpstr>Unsheltered Data by Race</vt:lpstr>
      <vt:lpstr>Targeted Strategy Brainstorm</vt:lpstr>
      <vt:lpstr>A Few Ideas for Targeted Strategies</vt:lpstr>
      <vt:lpstr>Recap of Process</vt:lpstr>
      <vt:lpstr>Call to Action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2017-04-24T22:36:24Z</dcterms:created>
  <dcterms:modified xsi:type="dcterms:W3CDTF">2017-05-10T14:04:03Z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