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  <p:sldMasterId id="2147483697" r:id="rId3"/>
    <p:sldMasterId id="2147483713" r:id="rId4"/>
    <p:sldMasterId id="2147483726" r:id="rId5"/>
    <p:sldMasterId id="2147483739" r:id="rId6"/>
    <p:sldMasterId id="2147483752" r:id="rId7"/>
    <p:sldMasterId id="2147483765" r:id="rId8"/>
  </p:sldMasterIdLst>
  <p:notesMasterIdLst>
    <p:notesMasterId r:id="rId79"/>
  </p:notesMasterIdLst>
  <p:sldIdLst>
    <p:sldId id="363" r:id="rId9"/>
    <p:sldId id="364" r:id="rId10"/>
    <p:sldId id="365" r:id="rId11"/>
    <p:sldId id="256" r:id="rId12"/>
    <p:sldId id="257" r:id="rId13"/>
    <p:sldId id="267" r:id="rId14"/>
    <p:sldId id="259" r:id="rId15"/>
    <p:sldId id="260" r:id="rId16"/>
    <p:sldId id="262" r:id="rId17"/>
    <p:sldId id="264" r:id="rId18"/>
    <p:sldId id="263" r:id="rId19"/>
    <p:sldId id="265" r:id="rId20"/>
    <p:sldId id="269" r:id="rId21"/>
    <p:sldId id="268" r:id="rId22"/>
    <p:sldId id="258" r:id="rId23"/>
    <p:sldId id="270" r:id="rId24"/>
    <p:sldId id="271" r:id="rId25"/>
    <p:sldId id="272" r:id="rId26"/>
    <p:sldId id="273" r:id="rId27"/>
    <p:sldId id="366" r:id="rId28"/>
    <p:sldId id="367" r:id="rId29"/>
    <p:sldId id="368" r:id="rId30"/>
    <p:sldId id="369" r:id="rId31"/>
    <p:sldId id="370" r:id="rId32"/>
    <p:sldId id="371" r:id="rId33"/>
    <p:sldId id="286" r:id="rId34"/>
    <p:sldId id="304" r:id="rId35"/>
    <p:sldId id="322" r:id="rId36"/>
    <p:sldId id="323" r:id="rId37"/>
    <p:sldId id="324" r:id="rId38"/>
    <p:sldId id="325" r:id="rId39"/>
    <p:sldId id="326" r:id="rId40"/>
    <p:sldId id="327" r:id="rId41"/>
    <p:sldId id="328" r:id="rId42"/>
    <p:sldId id="329" r:id="rId43"/>
    <p:sldId id="330" r:id="rId44"/>
    <p:sldId id="331" r:id="rId45"/>
    <p:sldId id="332" r:id="rId46"/>
    <p:sldId id="333" r:id="rId47"/>
    <p:sldId id="334" r:id="rId48"/>
    <p:sldId id="335" r:id="rId49"/>
    <p:sldId id="336" r:id="rId50"/>
    <p:sldId id="337" r:id="rId51"/>
    <p:sldId id="338" r:id="rId52"/>
    <p:sldId id="339" r:id="rId53"/>
    <p:sldId id="340" r:id="rId54"/>
    <p:sldId id="341" r:id="rId55"/>
    <p:sldId id="342" r:id="rId56"/>
    <p:sldId id="343" r:id="rId57"/>
    <p:sldId id="344" r:id="rId58"/>
    <p:sldId id="345" r:id="rId59"/>
    <p:sldId id="346" r:id="rId60"/>
    <p:sldId id="347" r:id="rId61"/>
    <p:sldId id="348" r:id="rId62"/>
    <p:sldId id="349" r:id="rId63"/>
    <p:sldId id="350" r:id="rId64"/>
    <p:sldId id="351" r:id="rId65"/>
    <p:sldId id="352" r:id="rId66"/>
    <p:sldId id="353" r:id="rId67"/>
    <p:sldId id="354" r:id="rId68"/>
    <p:sldId id="355" r:id="rId69"/>
    <p:sldId id="356" r:id="rId70"/>
    <p:sldId id="357" r:id="rId71"/>
    <p:sldId id="358" r:id="rId72"/>
    <p:sldId id="359" r:id="rId73"/>
    <p:sldId id="360" r:id="rId74"/>
    <p:sldId id="275" r:id="rId75"/>
    <p:sldId id="361" r:id="rId76"/>
    <p:sldId id="372" r:id="rId77"/>
    <p:sldId id="362" r:id="rId7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6"/>
    <p:restoredTop sz="76387"/>
  </p:normalViewPr>
  <p:slideViewPr>
    <p:cSldViewPr snapToGrid="0" snapToObjects="1">
      <p:cViewPr varScale="1">
        <p:scale>
          <a:sx n="92" d="100"/>
          <a:sy n="92" d="100"/>
        </p:scale>
        <p:origin x="7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63" Type="http://schemas.openxmlformats.org/officeDocument/2006/relationships/slide" Target="slides/slide55.xml"/><Relationship Id="rId64" Type="http://schemas.openxmlformats.org/officeDocument/2006/relationships/slide" Target="slides/slide56.xml"/><Relationship Id="rId65" Type="http://schemas.openxmlformats.org/officeDocument/2006/relationships/slide" Target="slides/slide57.xml"/><Relationship Id="rId66" Type="http://schemas.openxmlformats.org/officeDocument/2006/relationships/slide" Target="slides/slide58.xml"/><Relationship Id="rId67" Type="http://schemas.openxmlformats.org/officeDocument/2006/relationships/slide" Target="slides/slide59.xml"/><Relationship Id="rId68" Type="http://schemas.openxmlformats.org/officeDocument/2006/relationships/slide" Target="slides/slide60.xml"/><Relationship Id="rId69" Type="http://schemas.openxmlformats.org/officeDocument/2006/relationships/slide" Target="slides/slide61.xml"/><Relationship Id="rId50" Type="http://schemas.openxmlformats.org/officeDocument/2006/relationships/slide" Target="slides/slide42.xml"/><Relationship Id="rId51" Type="http://schemas.openxmlformats.org/officeDocument/2006/relationships/slide" Target="slides/slide43.xml"/><Relationship Id="rId52" Type="http://schemas.openxmlformats.org/officeDocument/2006/relationships/slide" Target="slides/slide44.xml"/><Relationship Id="rId53" Type="http://schemas.openxmlformats.org/officeDocument/2006/relationships/slide" Target="slides/slide45.xml"/><Relationship Id="rId54" Type="http://schemas.openxmlformats.org/officeDocument/2006/relationships/slide" Target="slides/slide46.xml"/><Relationship Id="rId55" Type="http://schemas.openxmlformats.org/officeDocument/2006/relationships/slide" Target="slides/slide47.xml"/><Relationship Id="rId56" Type="http://schemas.openxmlformats.org/officeDocument/2006/relationships/slide" Target="slides/slide48.xml"/><Relationship Id="rId57" Type="http://schemas.openxmlformats.org/officeDocument/2006/relationships/slide" Target="slides/slide49.xml"/><Relationship Id="rId58" Type="http://schemas.openxmlformats.org/officeDocument/2006/relationships/slide" Target="slides/slide50.xml"/><Relationship Id="rId59" Type="http://schemas.openxmlformats.org/officeDocument/2006/relationships/slide" Target="slides/slide51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43" Type="http://schemas.openxmlformats.org/officeDocument/2006/relationships/slide" Target="slides/slide35.xml"/><Relationship Id="rId44" Type="http://schemas.openxmlformats.org/officeDocument/2006/relationships/slide" Target="slides/slide36.xml"/><Relationship Id="rId45" Type="http://schemas.openxmlformats.org/officeDocument/2006/relationships/slide" Target="slides/slide37.xml"/><Relationship Id="rId46" Type="http://schemas.openxmlformats.org/officeDocument/2006/relationships/slide" Target="slides/slide38.xml"/><Relationship Id="rId47" Type="http://schemas.openxmlformats.org/officeDocument/2006/relationships/slide" Target="slides/slide39.xml"/><Relationship Id="rId48" Type="http://schemas.openxmlformats.org/officeDocument/2006/relationships/slide" Target="slides/slide40.xml"/><Relationship Id="rId49" Type="http://schemas.openxmlformats.org/officeDocument/2006/relationships/slide" Target="slides/slide4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" Target="slides/slide1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80" Type="http://schemas.openxmlformats.org/officeDocument/2006/relationships/presProps" Target="presProps.xml"/><Relationship Id="rId81" Type="http://schemas.openxmlformats.org/officeDocument/2006/relationships/viewProps" Target="viewProps.xml"/><Relationship Id="rId82" Type="http://schemas.openxmlformats.org/officeDocument/2006/relationships/theme" Target="theme/theme1.xml"/><Relationship Id="rId83" Type="http://schemas.openxmlformats.org/officeDocument/2006/relationships/tableStyles" Target="tableStyles.xml"/><Relationship Id="rId70" Type="http://schemas.openxmlformats.org/officeDocument/2006/relationships/slide" Target="slides/slide62.xml"/><Relationship Id="rId71" Type="http://schemas.openxmlformats.org/officeDocument/2006/relationships/slide" Target="slides/slide63.xml"/><Relationship Id="rId72" Type="http://schemas.openxmlformats.org/officeDocument/2006/relationships/slide" Target="slides/slide64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73" Type="http://schemas.openxmlformats.org/officeDocument/2006/relationships/slide" Target="slides/slide65.xml"/><Relationship Id="rId74" Type="http://schemas.openxmlformats.org/officeDocument/2006/relationships/slide" Target="slides/slide66.xml"/><Relationship Id="rId75" Type="http://schemas.openxmlformats.org/officeDocument/2006/relationships/slide" Target="slides/slide67.xml"/><Relationship Id="rId76" Type="http://schemas.openxmlformats.org/officeDocument/2006/relationships/slide" Target="slides/slide68.xml"/><Relationship Id="rId77" Type="http://schemas.openxmlformats.org/officeDocument/2006/relationships/slide" Target="slides/slide69.xml"/><Relationship Id="rId78" Type="http://schemas.openxmlformats.org/officeDocument/2006/relationships/slide" Target="slides/slide70.xml"/><Relationship Id="rId79" Type="http://schemas.openxmlformats.org/officeDocument/2006/relationships/notesMaster" Target="notesMasters/notesMaster1.xml"/><Relationship Id="rId60" Type="http://schemas.openxmlformats.org/officeDocument/2006/relationships/slide" Target="slides/slide52.xml"/><Relationship Id="rId61" Type="http://schemas.openxmlformats.org/officeDocument/2006/relationships/slide" Target="slides/slide53.xml"/><Relationship Id="rId62" Type="http://schemas.openxmlformats.org/officeDocument/2006/relationships/slide" Target="slides/slide54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com.wa.lcl\divisions\ch\HAU\analysis%20of%20housing\dashboard\dashboard_2016-01.xlsx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788922962887"/>
          <c:y val="0.0800376620823283"/>
          <c:w val="0.882882308584005"/>
          <c:h val="0.894479309796224"/>
        </c:manualLayout>
      </c:layout>
      <c:lineChart>
        <c:grouping val="standard"/>
        <c:varyColors val="0"/>
        <c:ser>
          <c:idx val="0"/>
          <c:order val="0"/>
          <c:tx>
            <c:strRef>
              <c:f>dashboard!$C$49</c:f>
              <c:strCache>
                <c:ptCount val="1"/>
                <c:pt idx="0">
                  <c:v>% change in incidence of homelessness</c:v>
                </c:pt>
              </c:strCache>
            </c:strRef>
          </c:tx>
          <c:spPr>
            <a:ln w="127000">
              <a:solidFill>
                <a:schemeClr val="accent1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5"/>
              <c:layout>
                <c:manualLayout>
                  <c:x val="0.0"/>
                  <c:y val="-0.03082606574447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0.0182356410317326"/>
                  <c:y val="0.01961658729193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0.0178670121822436"/>
                  <c:y val="-0.0712282918409781"/>
                </c:manualLayout>
              </c:layout>
              <c:tx>
                <c:rich>
                  <a:bodyPr/>
                  <a:lstStyle/>
                  <a:p>
                    <a:pPr>
                      <a:defRPr sz="2000" baseline="0"/>
                    </a:pPr>
                    <a:r>
                      <a:rPr lang="en-US" sz="1600"/>
                      <a:t>-23.8%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0.00274196224533891"/>
                  <c:y val="0.0283655966558078"/>
                </c:manualLayout>
              </c:layout>
              <c:tx>
                <c:rich>
                  <a:bodyPr/>
                  <a:lstStyle/>
                  <a:p>
                    <a:r>
                      <a:rPr lang="en-US" sz="1400"/>
                      <a:t>-23.9%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0.0"/>
                  <c:y val="-0.0441309222951451"/>
                </c:manualLayout>
              </c:layout>
              <c:spPr/>
              <c:txPr>
                <a:bodyPr/>
                <a:lstStyle/>
                <a:p>
                  <a:pPr>
                    <a:defRPr sz="2400" baseline="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aseline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dashboard!$T$3:$AD$3</c:f>
              <c:numCache>
                <c:formatCode>General</c:formatCode>
                <c:ptCount val="11"/>
                <c:pt idx="0">
                  <c:v>2006.0</c:v>
                </c:pt>
                <c:pt idx="1">
                  <c:v>2007.0</c:v>
                </c:pt>
                <c:pt idx="2">
                  <c:v>2008.0</c:v>
                </c:pt>
                <c:pt idx="3">
                  <c:v>2009.0</c:v>
                </c:pt>
                <c:pt idx="4">
                  <c:v>2010.0</c:v>
                </c:pt>
                <c:pt idx="5">
                  <c:v>2011.0</c:v>
                </c:pt>
                <c:pt idx="6">
                  <c:v>2012.0</c:v>
                </c:pt>
                <c:pt idx="7">
                  <c:v>2013.0</c:v>
                </c:pt>
                <c:pt idx="8">
                  <c:v>2014.0</c:v>
                </c:pt>
                <c:pt idx="9">
                  <c:v>2015.0</c:v>
                </c:pt>
                <c:pt idx="10">
                  <c:v>2016.0</c:v>
                </c:pt>
              </c:numCache>
            </c:numRef>
          </c:cat>
          <c:val>
            <c:numRef>
              <c:f>dashboard!$T$49:$AD$49</c:f>
              <c:numCache>
                <c:formatCode>0.0%</c:formatCode>
                <c:ptCount val="11"/>
                <c:pt idx="0" formatCode="_(* #,##0_);_(* \(#,##0\);_(* &quot;-&quot;??_);_(@_)">
                  <c:v>0.0</c:v>
                </c:pt>
                <c:pt idx="1">
                  <c:v>-0.0083496450684474</c:v>
                </c:pt>
                <c:pt idx="2">
                  <c:v>-0.0251261292262852</c:v>
                </c:pt>
                <c:pt idx="3">
                  <c:v>-0.00351188197433552</c:v>
                </c:pt>
                <c:pt idx="4">
                  <c:v>-0.0423004426898949</c:v>
                </c:pt>
                <c:pt idx="5">
                  <c:v>-0.15074806308127</c:v>
                </c:pt>
                <c:pt idx="6">
                  <c:v>-0.159408145202019</c:v>
                </c:pt>
                <c:pt idx="7">
                  <c:v>-0.273721460742525</c:v>
                </c:pt>
                <c:pt idx="8">
                  <c:v>-0.239429172675155</c:v>
                </c:pt>
                <c:pt idx="9">
                  <c:v>-0.224659975372477</c:v>
                </c:pt>
                <c:pt idx="10">
                  <c:v>-0.177292587194838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004636128"/>
        <c:axId val="-2080750304"/>
      </c:lineChart>
      <c:catAx>
        <c:axId val="-2004636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 baseline="0"/>
            </a:pPr>
            <a:endParaRPr lang="en-US"/>
          </a:p>
        </c:txPr>
        <c:crossAx val="-2080750304"/>
        <c:crosses val="autoZero"/>
        <c:auto val="1"/>
        <c:lblAlgn val="ctr"/>
        <c:lblOffset val="100"/>
        <c:noMultiLvlLbl val="0"/>
      </c:catAx>
      <c:valAx>
        <c:axId val="-2080750304"/>
        <c:scaling>
          <c:orientation val="minMax"/>
          <c:min val="-0.3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 baseline="0"/>
                </a:pPr>
                <a:r>
                  <a:rPr lang="en-US" sz="1400" baseline="0"/>
                  <a:t>Change in prevalance of homelessness</a:t>
                </a:r>
              </a:p>
            </c:rich>
          </c:tx>
          <c:layout/>
          <c:overlay val="0"/>
        </c:title>
        <c:numFmt formatCode="0.00%" sourceLinked="0"/>
        <c:majorTickMark val="none"/>
        <c:minorTickMark val="none"/>
        <c:tickLblPos val="nextTo"/>
        <c:txPr>
          <a:bodyPr/>
          <a:lstStyle/>
          <a:p>
            <a:pPr>
              <a:defRPr sz="1400" baseline="0"/>
            </a:pPr>
            <a:endParaRPr lang="en-US"/>
          </a:p>
        </c:txPr>
        <c:crossAx val="-20046361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 smtClean="0"/>
              <a:t>Households</a:t>
            </a:r>
            <a:r>
              <a:rPr lang="en-US" sz="2800" b="1" baseline="0" dirty="0" smtClean="0"/>
              <a:t> Receiving Homelessness Services (2014)</a:t>
            </a:r>
            <a:endParaRPr lang="en-US" sz="2800" b="1" dirty="0"/>
          </a:p>
        </c:rich>
      </c:tx>
      <c:layout>
        <c:manualLayout>
          <c:xMode val="edge"/>
          <c:yMode val="edge"/>
          <c:x val="0.179769438976378"/>
          <c:y val="0.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Households entered into the Homeless Management Information System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2"/>
                <c:pt idx="0">
                  <c:v>From Washington</c:v>
                </c:pt>
                <c:pt idx="1">
                  <c:v>Not from Washington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15636.0</c:v>
                </c:pt>
                <c:pt idx="1">
                  <c:v>1091.0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000962721456692916"/>
          <c:y val="0.169225198743529"/>
          <c:w val="0.229671741032371"/>
          <c:h val="0.5022396093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922584950069527"/>
          <c:y val="0.0701151285690951"/>
          <c:w val="0.895961949996809"/>
          <c:h val="0.759435630467615"/>
        </c:manualLayout>
      </c:layout>
      <c:lineChart>
        <c:grouping val="standard"/>
        <c:varyColors val="0"/>
        <c:ser>
          <c:idx val="0"/>
          <c:order val="0"/>
          <c:tx>
            <c:strRef>
              <c:f>dashboard!$C$205</c:f>
              <c:strCache>
                <c:ptCount val="1"/>
                <c:pt idx="0">
                  <c:v>Median contract rent change since 2006 - ACS one-year estimates 2006 $</c:v>
                </c:pt>
              </c:strCache>
            </c:strRef>
          </c:tx>
          <c:spPr>
            <a:ln w="127000">
              <a:solidFill>
                <a:srgbClr val="C00000"/>
              </a:solidFill>
            </a:ln>
          </c:spPr>
          <c:marker>
            <c:symbol val="none"/>
          </c:marker>
          <c:dLbls>
            <c:dLbl>
              <c:idx val="5"/>
              <c:layout>
                <c:manualLayout>
                  <c:x val="0.206473431260082"/>
                  <c:y val="-0.171939564760137"/>
                </c:manualLayout>
              </c:layout>
              <c:tx>
                <c:rich>
                  <a:bodyPr/>
                  <a:lstStyle/>
                  <a:p>
                    <a:r>
                      <a:rPr lang="en-US" sz="2000"/>
                      <a:t>Median</a:t>
                    </a:r>
                    <a:r>
                      <a:rPr lang="en-US" sz="2000" baseline="0"/>
                      <a:t> r</a:t>
                    </a:r>
                    <a:r>
                      <a:rPr lang="en-US" sz="2000"/>
                      <a:t>ent</a:t>
                    </a:r>
                  </a:p>
                  <a:p>
                    <a:r>
                      <a:rPr lang="en-US" sz="2000"/>
                      <a:t>+11%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dashboard!$T$3:$AB$3</c:f>
              <c:numCache>
                <c:formatCode>General</c:formatCode>
                <c:ptCount val="9"/>
                <c:pt idx="0">
                  <c:v>2006.0</c:v>
                </c:pt>
                <c:pt idx="1">
                  <c:v>2007.0</c:v>
                </c:pt>
                <c:pt idx="2">
                  <c:v>2008.0</c:v>
                </c:pt>
                <c:pt idx="3">
                  <c:v>2009.0</c:v>
                </c:pt>
                <c:pt idx="4">
                  <c:v>2010.0</c:v>
                </c:pt>
                <c:pt idx="5">
                  <c:v>2011.0</c:v>
                </c:pt>
                <c:pt idx="6">
                  <c:v>2012.0</c:v>
                </c:pt>
                <c:pt idx="7">
                  <c:v>2013.0</c:v>
                </c:pt>
                <c:pt idx="8">
                  <c:v>2014.0</c:v>
                </c:pt>
              </c:numCache>
            </c:numRef>
          </c:cat>
          <c:val>
            <c:numRef>
              <c:f>dashboard!$T$205:$AB$205</c:f>
              <c:numCache>
                <c:formatCode>0.00%</c:formatCode>
                <c:ptCount val="9"/>
                <c:pt idx="0">
                  <c:v>0.0</c:v>
                </c:pt>
                <c:pt idx="1">
                  <c:v>0.0249172076941262</c:v>
                </c:pt>
                <c:pt idx="2">
                  <c:v>0.0459686228583996</c:v>
                </c:pt>
                <c:pt idx="3">
                  <c:v>0.0989461331965615</c:v>
                </c:pt>
                <c:pt idx="4">
                  <c:v>0.0767383634053458</c:v>
                </c:pt>
                <c:pt idx="5">
                  <c:v>0.065851024760518</c:v>
                </c:pt>
                <c:pt idx="6">
                  <c:v>0.0707791715581329</c:v>
                </c:pt>
                <c:pt idx="7">
                  <c:v>0.0910717933699094</c:v>
                </c:pt>
                <c:pt idx="8">
                  <c:v>0.105926473937155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dashboard!$C$86</c:f>
              <c:strCache>
                <c:ptCount val="1"/>
                <c:pt idx="0">
                  <c:v>Inflation adjusted income change since 2006</c:v>
                </c:pt>
              </c:strCache>
            </c:strRef>
          </c:tx>
          <c:spPr>
            <a:ln w="127000">
              <a:solidFill>
                <a:srgbClr val="92D050"/>
              </a:solidFill>
            </a:ln>
          </c:spPr>
          <c:marker>
            <c:symbol val="none"/>
          </c:marker>
          <c:dLbls>
            <c:dLbl>
              <c:idx val="4"/>
              <c:layout>
                <c:manualLayout>
                  <c:x val="0.246459384884582"/>
                  <c:y val="-0.136160213145751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 smtClean="0"/>
                      <a:t>Median</a:t>
                    </a:r>
                    <a:r>
                      <a:rPr lang="en-US" sz="2000" baseline="0" dirty="0" smtClean="0"/>
                      <a:t> </a:t>
                    </a:r>
                    <a:r>
                      <a:rPr lang="en-US" sz="2000" baseline="0" dirty="0"/>
                      <a:t>income</a:t>
                    </a:r>
                    <a:endParaRPr lang="en-US" sz="2000" dirty="0"/>
                  </a:p>
                  <a:p>
                    <a:r>
                      <a:rPr lang="en-US" sz="2000" dirty="0"/>
                      <a:t>-1.4%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dashboard!$T$3:$AB$3</c:f>
              <c:numCache>
                <c:formatCode>General</c:formatCode>
                <c:ptCount val="9"/>
                <c:pt idx="0">
                  <c:v>2006.0</c:v>
                </c:pt>
                <c:pt idx="1">
                  <c:v>2007.0</c:v>
                </c:pt>
                <c:pt idx="2">
                  <c:v>2008.0</c:v>
                </c:pt>
                <c:pt idx="3">
                  <c:v>2009.0</c:v>
                </c:pt>
                <c:pt idx="4">
                  <c:v>2010.0</c:v>
                </c:pt>
                <c:pt idx="5">
                  <c:v>2011.0</c:v>
                </c:pt>
                <c:pt idx="6">
                  <c:v>2012.0</c:v>
                </c:pt>
                <c:pt idx="7">
                  <c:v>2013.0</c:v>
                </c:pt>
                <c:pt idx="8">
                  <c:v>2014.0</c:v>
                </c:pt>
              </c:numCache>
            </c:numRef>
          </c:cat>
          <c:val>
            <c:numRef>
              <c:f>dashboard!$T$124:$AB$124</c:f>
              <c:numCache>
                <c:formatCode>0.0%</c:formatCode>
                <c:ptCount val="9"/>
                <c:pt idx="0">
                  <c:v>0.0</c:v>
                </c:pt>
                <c:pt idx="1">
                  <c:v>0.030302098559724</c:v>
                </c:pt>
                <c:pt idx="2">
                  <c:v>0.0303915744053104</c:v>
                </c:pt>
                <c:pt idx="3">
                  <c:v>0.00920172128229189</c:v>
                </c:pt>
                <c:pt idx="4">
                  <c:v>-0.0272075951129134</c:v>
                </c:pt>
                <c:pt idx="5">
                  <c:v>-0.0323927844895337</c:v>
                </c:pt>
                <c:pt idx="6">
                  <c:v>-0.0429702436862309</c:v>
                </c:pt>
                <c:pt idx="7">
                  <c:v>-0.0414958577078598</c:v>
                </c:pt>
                <c:pt idx="8">
                  <c:v>-0.0138145583239205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dashboard!$C$122</c:f>
              <c:strCache>
                <c:ptCount val="1"/>
                <c:pt idx="0">
                  <c:v>% change Washington Mean household income of quintiles 1-year estimates - lowest quintile 2006 $</c:v>
                </c:pt>
              </c:strCache>
            </c:strRef>
          </c:tx>
          <c:spPr>
            <a:ln w="127000"/>
          </c:spPr>
          <c:marker>
            <c:symbol val="none"/>
          </c:marker>
          <c:cat>
            <c:numRef>
              <c:f>dashboard!$T$3:$AB$3</c:f>
              <c:numCache>
                <c:formatCode>General</c:formatCode>
                <c:ptCount val="9"/>
                <c:pt idx="0">
                  <c:v>2006.0</c:v>
                </c:pt>
                <c:pt idx="1">
                  <c:v>2007.0</c:v>
                </c:pt>
                <c:pt idx="2">
                  <c:v>2008.0</c:v>
                </c:pt>
                <c:pt idx="3">
                  <c:v>2009.0</c:v>
                </c:pt>
                <c:pt idx="4">
                  <c:v>2010.0</c:v>
                </c:pt>
                <c:pt idx="5">
                  <c:v>2011.0</c:v>
                </c:pt>
                <c:pt idx="6">
                  <c:v>2012.0</c:v>
                </c:pt>
                <c:pt idx="7">
                  <c:v>2013.0</c:v>
                </c:pt>
                <c:pt idx="8">
                  <c:v>2014.0</c:v>
                </c:pt>
              </c:numCache>
            </c:numRef>
          </c:cat>
          <c:val>
            <c:numRef>
              <c:f>dashboard!$T$122:$AB$122</c:f>
              <c:numCache>
                <c:formatCode>0.0%</c:formatCode>
                <c:ptCount val="9"/>
                <c:pt idx="0">
                  <c:v>0.0</c:v>
                </c:pt>
                <c:pt idx="1">
                  <c:v>0.0453152265638702</c:v>
                </c:pt>
                <c:pt idx="2">
                  <c:v>0.0387281469313982</c:v>
                </c:pt>
                <c:pt idx="3">
                  <c:v>0.00142654817874062</c:v>
                </c:pt>
                <c:pt idx="4">
                  <c:v>-0.0501004797743902</c:v>
                </c:pt>
                <c:pt idx="5">
                  <c:v>-0.0589144044842548</c:v>
                </c:pt>
                <c:pt idx="6">
                  <c:v>-0.0884112593372</c:v>
                </c:pt>
                <c:pt idx="7">
                  <c:v>-0.106940347046318</c:v>
                </c:pt>
                <c:pt idx="8">
                  <c:v>-0.0696510813865351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15977376"/>
        <c:axId val="-2118961456"/>
      </c:lineChart>
      <c:catAx>
        <c:axId val="1815977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-2118961456"/>
        <c:crosses val="autoZero"/>
        <c:auto val="1"/>
        <c:lblAlgn val="ctr"/>
        <c:lblOffset val="100"/>
        <c:noMultiLvlLbl val="0"/>
      </c:catAx>
      <c:valAx>
        <c:axId val="-211896145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 baseline="0"/>
                  <a:t> % change inflation adjusted $</a:t>
                </a:r>
                <a:endParaRPr lang="en-US" sz="1600"/>
              </a:p>
            </c:rich>
          </c:tx>
          <c:layout/>
          <c:overlay val="0"/>
        </c:title>
        <c:numFmt formatCode="0.00%" sourceLinked="1"/>
        <c:majorTickMark val="none"/>
        <c:minorTickMark val="none"/>
        <c:tickLblPos val="nextTo"/>
        <c:crossAx val="18159773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0.42992</cdr:x>
      <cdr:y>0.7202</cdr:y>
    </cdr:from>
    <cdr:to>
      <cdr:x>0.51473</cdr:x>
      <cdr:y>0.92573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393080" y="3026109"/>
          <a:ext cx="669357" cy="8636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000" dirty="0"/>
            <a:t>Low</a:t>
          </a:r>
          <a:r>
            <a:rPr lang="en-US" sz="2000" baseline="0" dirty="0"/>
            <a:t> incomes (bottom 20% of households</a:t>
          </a:r>
          <a:r>
            <a:rPr lang="en-US" sz="2000" dirty="0"/>
            <a:t>)</a:t>
          </a:r>
        </a:p>
        <a:p xmlns:a="http://schemas.openxmlformats.org/drawingml/2006/main">
          <a:r>
            <a:rPr lang="en-US" sz="2000" dirty="0"/>
            <a:t>-7%</a:t>
          </a:r>
        </a:p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0.88798</cdr:x>
      <cdr:y>0.28136</cdr:y>
    </cdr:from>
    <cdr:to>
      <cdr:x>0.97344</cdr:x>
      <cdr:y>0.41474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501187" y="192881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0.07154</cdr:x>
      <cdr:y>0.91991</cdr:y>
    </cdr:from>
    <cdr:to>
      <cdr:x>0.17382</cdr:x>
      <cdr:y>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639535" y="5470070"/>
          <a:ext cx="914400" cy="4762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0.03683</cdr:x>
      <cdr:y>0.88724</cdr:y>
    </cdr:from>
    <cdr:to>
      <cdr:x>0.15378</cdr:x>
      <cdr:y>1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90690" y="3727988"/>
          <a:ext cx="923034" cy="4737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 dirty="0"/>
            <a:t>Data sources: U.S. Census Bureau American Community Survey one-year estimates; inflation adjusted using the </a:t>
          </a:r>
          <a:endParaRPr lang="en-US" sz="1400" dirty="0" smtClean="0"/>
        </a:p>
        <a:p xmlns:a="http://schemas.openxmlformats.org/drawingml/2006/main">
          <a:r>
            <a:rPr lang="en-US" sz="1400" dirty="0" smtClean="0"/>
            <a:t>Bureau </a:t>
          </a:r>
          <a:r>
            <a:rPr lang="en-US" sz="1400" dirty="0"/>
            <a:t>of Labor Statistics CPI-U. 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E47302-C261-0D46-AF78-208A85CEE0C7}" type="datetimeFigureOut">
              <a:rPr lang="en-US" smtClean="0"/>
              <a:t>5/9/17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3BD3B4-7BD5-CF40-9E14-FD99A75D6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003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6986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1">
              <a:defRPr/>
            </a:pPr>
            <a:r>
              <a:rPr lang="en-US" dirty="0" smtClean="0"/>
              <a:t>Welcome, and purpose</a:t>
            </a:r>
            <a:endParaRPr lang="en-US" sz="1050" dirty="0" smtClean="0"/>
          </a:p>
          <a:p>
            <a:pPr>
              <a:defRPr/>
            </a:pPr>
            <a:r>
              <a:rPr lang="en-US" b="1" dirty="0" smtClean="0"/>
              <a:t>EXERCISE: Telling your story.  </a:t>
            </a:r>
            <a:r>
              <a:rPr lang="en-US" dirty="0" smtClean="0"/>
              <a:t>What brings you here today?  What motivates you to do what you do?  How do you know that providing safe, decent homes for people makes a difference?  Take a few minutes to brainstorm, the about 10 minutes to write your story down.  It does not need to be perfect, and it shouldn’t be too long.  1-2 paragraphs is fine.  When we are done writing, pair up with your neighbor and share your story.  Then I will ask some brave volunteers to share their story with the group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0F53622-5D8E-4874-9C4D-0C77B55A09FF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26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833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3" tIns="45707" rIns="91413" bIns="45707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648D4FE-22A2-42EA-AEA3-89CB2F84A163}" type="slidenum">
              <a:rPr lang="en-US" altLang="en-US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DUPLICATE.  (I PREFER THE PREVIOUS SLIDE)</a:t>
            </a:r>
          </a:p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Teach a bit about framing here. </a:t>
            </a:r>
          </a:p>
          <a:p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The first thing we do to help shift perspective is look at good communications techniques.  Now we said before the “stories” are important.  </a:t>
            </a:r>
          </a:p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But, it’s important to realize that “new sotries are possible.”</a:t>
            </a:r>
          </a:p>
          <a:p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City swamp; hole in the roof </a:t>
            </a:r>
          </a:p>
          <a:p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4166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8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77907AE-3E0E-4FAD-8657-6C0956352426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29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6214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NOTE:  Change this slide to GREEN</a:t>
            </a:r>
          </a:p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We believe that change must start by changing they very terrain upon which discussions about govnerment occur.  </a:t>
            </a:r>
          </a:p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We cannot start our conversations on infertile soil.  </a:t>
            </a:r>
          </a:p>
          <a:p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Flip to view two.  </a:t>
            </a:r>
          </a:p>
          <a:p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We must instead create a new terrain….one in which we can have conversatons with Americans about the government to which we aspire.  </a:t>
            </a:r>
          </a:p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Notes about slide: Is it okay to go back and forth between two pictures?</a:t>
            </a:r>
          </a:p>
          <a:p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Also, should we instead show the crossroads again?</a:t>
            </a:r>
          </a:p>
        </p:txBody>
      </p:sp>
    </p:spTree>
    <p:extLst>
      <p:ext uri="{BB962C8B-B14F-4D97-AF65-F5344CB8AC3E}">
        <p14:creationId xmlns:p14="http://schemas.microsoft.com/office/powerpoint/2010/main" val="16312834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/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The Need to Reframe and Restore balance</a:t>
            </a:r>
          </a:p>
          <a:p>
            <a:pPr lvl="2"/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Things are out of balance— we need to address imbalance to create an atmosphere where issues like </a:t>
            </a:r>
            <a:r>
              <a:rPr lang="en-US" altLang="en-US" b="1" smtClean="0">
                <a:latin typeface="Arial" panose="020B0604020202020204" pitchFamily="34" charset="0"/>
                <a:cs typeface="Arial" panose="020B0604020202020204" pitchFamily="34" charset="0"/>
              </a:rPr>
              <a:t>making sure all people have a place to call home is a shared priority </a:t>
            </a:r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People are not binary—we all have a mix of beliefs and values that we constantly weigh against one another.</a:t>
            </a:r>
          </a:p>
          <a:p>
            <a:pPr lvl="2"/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Things have been out of balance for 40 years</a:t>
            </a:r>
          </a:p>
          <a:p>
            <a:pPr lvl="2"/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Using communication strategically is how we shift the balance</a:t>
            </a:r>
          </a:p>
          <a:p>
            <a:pPr lvl="2"/>
            <a:endParaRPr lang="en-US" altLang="en-US" sz="18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9B69452-BB21-412A-A0D3-E07A1E43DECD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2013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Should we add the words “frames” to this list?  I’m trying to think about how we </a:t>
            </a:r>
          </a:p>
        </p:txBody>
      </p:sp>
    </p:spTree>
    <p:extLst>
      <p:ext uri="{BB962C8B-B14F-4D97-AF65-F5344CB8AC3E}">
        <p14:creationId xmlns:p14="http://schemas.microsoft.com/office/powerpoint/2010/main" val="13360270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This is the heart of Why It Matters statements</a:t>
            </a:r>
          </a:p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579E56B-06F6-446B-A405-4BFF2CE910A9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6507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/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8643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Frames do not appear overnight, they are cultivated</a:t>
            </a:r>
          </a:p>
          <a:p>
            <a:r>
              <a:rPr lang="en-US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Frames can lead people to draw totally different conclusions from same set of facts:  War protestors</a:t>
            </a:r>
          </a:p>
          <a:p>
            <a:endParaRPr lang="en-US" altLang="en-US" sz="1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sz="18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A0A3145-0A0B-430B-9FF1-5414734D8E09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35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4847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625BB5B-9BA0-4C9F-98B9-9EED73F6D561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36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338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96747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E48756E-3776-48A0-B5A3-9AE67349C66C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1813"/>
            <a:ext cx="5032375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altLang="en-US" b="1" smtClean="0">
                <a:latin typeface="Arial" panose="020B0604020202020204" pitchFamily="34" charset="0"/>
                <a:cs typeface="Arial" panose="020B0604020202020204" pitchFamily="34" charset="0"/>
              </a:rPr>
              <a:t>EX (Large group):  </a:t>
            </a:r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Orange box – 3 slides</a:t>
            </a:r>
          </a:p>
        </p:txBody>
      </p:sp>
    </p:spTree>
    <p:extLst>
      <p:ext uri="{BB962C8B-B14F-4D97-AF65-F5344CB8AC3E}">
        <p14:creationId xmlns:p14="http://schemas.microsoft.com/office/powerpoint/2010/main" val="15051888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D0E270-46E9-4272-9BAC-0CF1A5ECAC94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1813"/>
            <a:ext cx="5032375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This is the “match” our brains make, quickly and convincingly.</a:t>
            </a:r>
          </a:p>
        </p:txBody>
      </p:sp>
    </p:spTree>
    <p:extLst>
      <p:ext uri="{BB962C8B-B14F-4D97-AF65-F5344CB8AC3E}">
        <p14:creationId xmlns:p14="http://schemas.microsoft.com/office/powerpoint/2010/main" val="3168731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92825" cy="3427413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lvl="1"/>
            <a:r>
              <a:rPr lang="en-US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We are judged on our ability to access relevance</a:t>
            </a:r>
          </a:p>
          <a:p>
            <a:pPr marL="0" lvl="1"/>
            <a:endParaRPr lang="en-US" altLang="en-US" sz="1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/>
            <a:r>
              <a:rPr lang="en-US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When brain finds story to connect with, it relaxes</a:t>
            </a:r>
          </a:p>
          <a:p>
            <a:pPr marL="0" lvl="1"/>
            <a:endParaRPr lang="en-US" altLang="en-US" sz="1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/>
            <a:r>
              <a:rPr lang="en-US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Commute example</a:t>
            </a:r>
          </a:p>
          <a:p>
            <a:endParaRPr lang="en-US" altLang="en-US" sz="18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8668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/>
            <a:r>
              <a:rPr lang="en-US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The goal of communication is to be understood and persuasive</a:t>
            </a:r>
          </a:p>
          <a:p>
            <a:pPr lvl="2"/>
            <a:r>
              <a:rPr lang="en-US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What we say, what people hear can be very different</a:t>
            </a:r>
          </a:p>
          <a:p>
            <a:pPr lvl="2"/>
            <a:r>
              <a:rPr lang="en-US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Typical traps for impassioned progressives</a:t>
            </a:r>
          </a:p>
          <a:p>
            <a:pPr lvl="3">
              <a:buFontTx/>
              <a:buChar char="•"/>
            </a:pPr>
            <a:r>
              <a:rPr lang="en-US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Data delirium; numbers make folks numb</a:t>
            </a:r>
          </a:p>
          <a:p>
            <a:pPr lvl="3">
              <a:buFontTx/>
              <a:buChar char="•"/>
            </a:pPr>
            <a:r>
              <a:rPr lang="en-US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Jargon galore</a:t>
            </a:r>
          </a:p>
          <a:p>
            <a:pPr lvl="3">
              <a:buFontTx/>
              <a:buChar char="•"/>
            </a:pPr>
            <a:r>
              <a:rPr lang="en-US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Need, need, need</a:t>
            </a:r>
          </a:p>
          <a:p>
            <a:pPr lvl="2"/>
            <a:r>
              <a:rPr lang="en-US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People want solutions that align with their values; get lost in details</a:t>
            </a:r>
          </a:p>
          <a:p>
            <a:pPr lvl="3"/>
            <a:r>
              <a:rPr lang="en-US" altLang="en-US" sz="1800" i="1" smtClean="0">
                <a:latin typeface="Arial" panose="020B0604020202020204" pitchFamily="34" charset="0"/>
                <a:cs typeface="Arial" panose="020B0604020202020204" pitchFamily="34" charset="0"/>
              </a:rPr>
              <a:t>Plumber story</a:t>
            </a:r>
            <a:endParaRPr lang="en-US" altLang="en-US" sz="1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FE8F6F1-1497-4731-8C6C-908CFE5E506E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13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Char char="•"/>
            </a:pPr>
            <a:r>
              <a:rPr lang="en-US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Define 3 levels</a:t>
            </a:r>
          </a:p>
          <a:p>
            <a:pPr>
              <a:buFontTx/>
              <a:buChar char="•"/>
            </a:pPr>
            <a:r>
              <a:rPr lang="en-US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Basic premise: Level 1 frames trump Level 2 and Level 3 frames</a:t>
            </a:r>
          </a:p>
          <a:p>
            <a:pPr>
              <a:buFontTx/>
              <a:buChar char="•"/>
            </a:pPr>
            <a:r>
              <a:rPr lang="en-US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Progressives tend to gravitate to level 2 and 3</a:t>
            </a:r>
          </a:p>
          <a:p>
            <a:pPr lvl="1">
              <a:buFontTx/>
              <a:buChar char="•"/>
            </a:pPr>
            <a:r>
              <a:rPr lang="en-US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Affirmative action in California state universities</a:t>
            </a:r>
          </a:p>
          <a:p>
            <a:pPr>
              <a:buFontTx/>
              <a:buChar char="•"/>
            </a:pPr>
            <a:r>
              <a:rPr lang="en-US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Does not mean that level 2 and 3 frames are unimportant or inaccurate</a:t>
            </a:r>
          </a:p>
          <a:p>
            <a:pPr lvl="1">
              <a:buFontTx/>
              <a:buChar char="•"/>
            </a:pPr>
            <a:r>
              <a:rPr lang="en-US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Not as powerful</a:t>
            </a:r>
          </a:p>
          <a:p>
            <a:pPr>
              <a:buFontTx/>
              <a:buChar char="•"/>
            </a:pPr>
            <a:endParaRPr lang="en-US" altLang="en-US" sz="18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6F85881-3FF7-447C-B9B7-7242EDE7C0EE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9653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Public opinion research is key to understanding how to move audience</a:t>
            </a:r>
          </a:p>
          <a:p>
            <a:pPr lvl="1"/>
            <a:r>
              <a:rPr lang="en-US" alt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Expertise and professional analysis has provided some clear direction for communication strategies</a:t>
            </a:r>
          </a:p>
          <a:p>
            <a:r>
              <a:rPr lang="en-US" alt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When we understand our audience, we can change the discussion and build public support for housing by connecting our issue with widely held community values, </a:t>
            </a:r>
          </a:p>
          <a:p>
            <a:pPr lvl="1"/>
            <a:r>
              <a:rPr lang="en-US" alt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This is why public opinion research is so important</a:t>
            </a:r>
          </a:p>
          <a:p>
            <a:pPr lvl="1"/>
            <a:r>
              <a:rPr lang="en-US" alt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Why messenger matter</a:t>
            </a:r>
          </a:p>
          <a:p>
            <a:r>
              <a:rPr lang="en-US" alt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Understanding also means knowing how the public, media, elected officials and opinion leaders think and work is key to engaging them with message, gaining support</a:t>
            </a:r>
          </a:p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EE1B988-B2F8-4550-9784-3DD2F4190792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926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/>
            <a:r>
              <a:rPr lang="en-US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We are beneficiaries of 10 years of progress and development of sophistication in affordable housing advocacy communications</a:t>
            </a:r>
          </a:p>
          <a:p>
            <a:pPr lvl="1">
              <a:buFontTx/>
              <a:buChar char="•"/>
            </a:pPr>
            <a:r>
              <a:rPr lang="en-US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Minnesota, Vermont, Illinois, North Carolina,  Pennsylvania, Oregon, Washington, California,  Arkansas, Michigan, as well as national research</a:t>
            </a:r>
          </a:p>
          <a:p>
            <a:pPr lvl="1">
              <a:buFontTx/>
              <a:buChar char="•"/>
            </a:pPr>
            <a:r>
              <a:rPr lang="en-US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 developed new messages, new skills, new infrastructure</a:t>
            </a:r>
          </a:p>
          <a:p>
            <a:pPr lvl="1">
              <a:buFontTx/>
              <a:buChar char="•"/>
            </a:pPr>
            <a:r>
              <a:rPr lang="en-US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We need to take advantage of lessons learned</a:t>
            </a:r>
          </a:p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16D82EA-A5A8-4A2A-8E35-74A5514F179D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4277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5A5E8CB-91A4-48D6-9F91-4B81A9F6BAB0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5288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6F14249-98DF-4BC1-ACD6-747CF132DA52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45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458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Specific lessons learned from affordable housing communication &amp; public opinion research from Arkansas, Minnesota, Vermont, Illinois, North Carolina, Pennsylvania, Oregon, Washington, California, Rhode Island and national research. </a:t>
            </a:r>
          </a:p>
          <a:p>
            <a:pPr lvl="1"/>
            <a:r>
              <a:rPr lang="en-US" alt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People get the concept of home</a:t>
            </a:r>
          </a:p>
          <a:p>
            <a:pPr lvl="2"/>
            <a:r>
              <a:rPr lang="en-US" alt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There is a general but latent support for affordable housing among general public; 2010 Zogby Poll (86% said having affordable place to live a priority)</a:t>
            </a:r>
          </a:p>
          <a:p>
            <a:pPr lvl="3"/>
            <a:r>
              <a:rPr lang="en-US" alt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Talk about HOME, not housing</a:t>
            </a:r>
          </a:p>
          <a:p>
            <a:pPr lvl="2"/>
            <a:r>
              <a:rPr lang="en-US" alt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Other trends</a:t>
            </a:r>
          </a:p>
          <a:p>
            <a:pPr lvl="3"/>
            <a:r>
              <a:rPr lang="en-US" alt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Support for programs that help seniors, people with disabilities have strong support</a:t>
            </a:r>
          </a:p>
          <a:p>
            <a:pPr lvl="3"/>
            <a:r>
              <a:rPr lang="en-US" alt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Support drops when issue is of citing housing in direct proximity (i.e. NIMBY)</a:t>
            </a:r>
          </a:p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5DF9893-5774-42E4-AC4B-6BEE81C67A2A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47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997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0766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Child doing homework on dining room table</a:t>
            </a: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58F5339-6D5C-4E72-8211-0A52C6EE4113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48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0284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Seniors able to stay in the communities in which they have lived and to which they have contributed t</a:t>
            </a: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32848BF-48BD-4197-B742-CFE206B69613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49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9229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Stable, secure housing allows people with physical and mental disabilities the chance to thrive</a:t>
            </a: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C93C276-B1EC-423E-9705-C0E5CC4781CA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0913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When people are not forced to move for economic issues, communities are stronger.  Parents know each other, and feel safer about their kids playing outside</a:t>
            </a: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84F0017-1EC2-4C84-A3E0-5AAFFE1D3B9F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6370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Both for  the environment and because people hate being stuck in traffic, examining the imbalance between where people work and can afford to live can be a powerful argument</a:t>
            </a: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D825CB3-2A78-4B3E-BE0E-1F87803B4C1A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3747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12800" indent="-3095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49363" indent="-2476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51013" indent="-2476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52663" indent="-2476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709863" indent="-2476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67063" indent="-2476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4263" indent="-2476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81463" indent="-2476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553F076-B17C-407E-BAA5-B737BC51DECB}" type="slidenum">
              <a:rPr lang="en-US" altLang="en-US" sz="14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53</a:t>
            </a:fld>
            <a:endParaRPr lang="en-US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3211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36623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Staying on message is essential</a:t>
            </a:r>
          </a:p>
          <a:p>
            <a:r>
              <a:rPr lang="en-US" alt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Human do  not always pay attention</a:t>
            </a:r>
          </a:p>
          <a:p>
            <a:r>
              <a:rPr lang="en-US" alt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New concepts take 5-7 times to stick</a:t>
            </a:r>
          </a:p>
          <a:p>
            <a:r>
              <a:rPr lang="en-US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Message discipline and progressives: We must get beyond worry about stepping on toes</a:t>
            </a:r>
          </a:p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98A251-1C0E-4891-9AF2-76512E0FC082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56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6948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Amazing generative effect &gt; builds on its own momentum</a:t>
            </a:r>
          </a:p>
          <a:p>
            <a:endParaRPr lang="en-US" altLang="en-US" sz="16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Lingo among friends</a:t>
            </a:r>
          </a:p>
          <a:p>
            <a:endParaRPr lang="en-US" altLang="en-US" sz="16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PDC story</a:t>
            </a:r>
          </a:p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4AC4F4B-6FBB-4636-A15C-E6883AB25A1E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57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5079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23C549F-3A4A-44F2-AC04-09C68FA26743}" type="slidenum">
              <a:rPr lang="en-US" altLang="en-US">
                <a:solidFill>
                  <a:srgbClr val="000000"/>
                </a:solidFill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58</a:t>
            </a:fld>
            <a:endParaRPr lang="en-US" altLang="en-US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0075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30" tIns="45715" rIns="91430" bIns="45715"/>
          <a:lstStyle/>
          <a:p>
            <a:pPr marL="228600" indent="-228600">
              <a:lnSpc>
                <a:spcPct val="115000"/>
              </a:lnSpc>
              <a:spcBef>
                <a:spcPct val="0"/>
              </a:spcBef>
              <a:buFont typeface="Calibri" panose="020F0502020204030204" pitchFamily="34" charset="0"/>
              <a:buAutoNum type="arabicPeriod"/>
            </a:pPr>
            <a:r>
              <a:rPr lang="en-US" altLang="en-US" sz="180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What’s wrong?  The need is what we are good at.  Too good at.</a:t>
            </a:r>
          </a:p>
          <a:p>
            <a:pPr marL="228600" indent="-228600">
              <a:lnSpc>
                <a:spcPct val="115000"/>
              </a:lnSpc>
              <a:spcBef>
                <a:spcPct val="0"/>
              </a:spcBef>
              <a:buFont typeface="Calibri" panose="020F0502020204030204" pitchFamily="34" charset="0"/>
              <a:buAutoNum type="arabicPeriod"/>
            </a:pPr>
            <a:r>
              <a:rPr lang="en-US" altLang="en-US" sz="180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it matters?  The most important element of message.  Establishing why something matters is how people make hard choices, balance competing beliefs</a:t>
            </a:r>
          </a:p>
          <a:p>
            <a:pPr marL="228600" indent="-228600">
              <a:lnSpc>
                <a:spcPct val="115000"/>
              </a:lnSpc>
              <a:spcBef>
                <a:spcPct val="0"/>
              </a:spcBef>
              <a:buFont typeface="Calibri" panose="020F0502020204030204" pitchFamily="34" charset="0"/>
              <a:buAutoNum type="arabicPeriod"/>
            </a:pPr>
            <a:r>
              <a:rPr lang="en-US" altLang="en-US" sz="180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the solution?  Affordable housing.  </a:t>
            </a:r>
          </a:p>
          <a:p>
            <a:pPr marL="685800" lvl="1" indent="-228600">
              <a:lnSpc>
                <a:spcPct val="115000"/>
              </a:lnSpc>
              <a:spcBef>
                <a:spcPct val="0"/>
              </a:spcBef>
              <a:buFont typeface="Calibri" panose="020F0502020204030204" pitchFamily="34" charset="0"/>
              <a:buAutoNum type="alphaLcPeriod"/>
            </a:pPr>
            <a:r>
              <a:rPr lang="en-US" altLang="en-US" sz="180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Depending, on audience could be a project or a policy</a:t>
            </a:r>
          </a:p>
          <a:p>
            <a:pPr marL="685800" lvl="1" indent="-228600">
              <a:lnSpc>
                <a:spcPct val="115000"/>
              </a:lnSpc>
              <a:spcBef>
                <a:spcPct val="0"/>
              </a:spcBef>
              <a:buFont typeface="Calibri" panose="020F0502020204030204" pitchFamily="34" charset="0"/>
              <a:buAutoNum type="alphaLcPeriod"/>
            </a:pPr>
            <a:r>
              <a:rPr lang="en-US" altLang="en-US" sz="180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 clear and brag. </a:t>
            </a:r>
          </a:p>
          <a:p>
            <a:pPr marL="685800" lvl="1" indent="-228600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 typeface="Calibri" panose="020F0502020204030204" pitchFamily="34" charset="0"/>
              <a:buAutoNum type="alphaLcPeriod"/>
            </a:pPr>
            <a:r>
              <a:rPr lang="en-US" altLang="en-US" sz="180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Remember, people want solutions</a:t>
            </a:r>
          </a:p>
          <a:p>
            <a:pPr marL="228600" indent="-228600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endParaRPr lang="en-US" altLang="en-US" sz="18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en-US" alt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How I used to act vs. Correct proportion</a:t>
            </a:r>
          </a:p>
          <a:p>
            <a:pPr marL="228600" indent="-228600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 typeface="Calibri" panose="020F0502020204030204" pitchFamily="34" charset="0"/>
              <a:buAutoNum type="arabicPeriod"/>
            </a:pPr>
            <a:endParaRPr lang="en-US" altLang="en-US" sz="1800" smtClean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9443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05C53C7-B1E1-4F1F-B384-785F91DA88D4}" type="slidenum">
              <a:rPr lang="en-US" altLang="en-US">
                <a:solidFill>
                  <a:srgbClr val="000000"/>
                </a:solidFill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66</a:t>
            </a:fld>
            <a:endParaRPr lang="en-US" altLang="en-US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3413" y="4308475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30" tIns="45715" rIns="91430" bIns="45715"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58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15657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should rely on all types of community and organizational roles to do advocacy, especially “non-traditional” partners and Board Members. Just as when people directly impacted provide background on how housing instability and homelessness affect them, people from this community also play a unique role as a messenger </a:t>
            </a:r>
            <a:r>
              <a:rPr lang="en-US" baseline="0" dirty="0" err="1" smtClean="0"/>
              <a:t>by:community</a:t>
            </a:r>
            <a:r>
              <a:rPr lang="en-US" baseline="0" dirty="0" smtClean="0"/>
              <a:t> legitimacy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Community legitimacy–</a:t>
            </a:r>
            <a:r>
              <a:rPr lang="en-US" baseline="0" dirty="0" smtClean="0"/>
              <a:t> they r</a:t>
            </a:r>
            <a:r>
              <a:rPr lang="en-US" dirty="0" smtClean="0"/>
              <a:t>epresent</a:t>
            </a:r>
            <a:r>
              <a:rPr lang="en-US" baseline="0" dirty="0" smtClean="0"/>
              <a:t> a volunteer role where they are chosen because of their contributions to this other work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Organizational expertise– they know how an organization works and what is at stake in terms of people impacted, staff, and organizational partners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A different perspective– they may bring knowledge from another field of work like business, health care, education, workforce development/labor provide a different picture of the benefits or challenges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Unique relationships– they may already have strong relationships with lawmakers and public officials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61D9E-594B-EA4C-8EBA-F572EF0A4657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2817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B8BCC9E-F17B-4ECF-B555-023BB9308C63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68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8284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16651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8EA120D-FF2E-4D98-9EDF-5D318CAB146C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566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7230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8226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2344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797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769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1FE5-1E46-A14C-AEC8-E5464E968535}" type="datetimeFigureOut">
              <a:rPr lang="en-US" smtClean="0"/>
              <a:t>5/9/17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F9297-FC00-C044-A2E9-F89696C92D7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2040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1FE5-1E46-A14C-AEC8-E5464E968535}" type="datetimeFigureOut">
              <a:rPr lang="en-US" smtClean="0"/>
              <a:t>5/9/17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F9297-FC00-C044-A2E9-F89696C92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666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1FE5-1E46-A14C-AEC8-E5464E968535}" type="datetimeFigureOut">
              <a:rPr lang="en-US" smtClean="0"/>
              <a:t>5/9/17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F9297-FC00-C044-A2E9-F89696C92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13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97536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9990667" y="2992438"/>
            <a:ext cx="1784351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406400" y="2819400"/>
            <a:ext cx="109728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3215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21217" y="466725"/>
            <a:ext cx="9042400" cy="2133600"/>
          </a:xfrm>
        </p:spPr>
        <p:txBody>
          <a:bodyPr/>
          <a:lstStyle>
            <a:lvl1pPr algn="r"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32154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132417" y="3049588"/>
            <a:ext cx="83312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3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0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405772B-92FB-4363-B7AD-B9FA6688EDD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50851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B39028-E9C3-4E6D-BA64-F167224FD06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11676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926627-60D3-43CF-834C-7F48CCC626F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21895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719263"/>
            <a:ext cx="53848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19263"/>
            <a:ext cx="53848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76564-C3DA-4E43-B1FF-13C1E0CB18B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19995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A7E27-DD50-4BB5-B5B6-2DA14339C06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54722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8B272-96C3-4024-AAE8-F264288439E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98935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707E7F-ED69-4938-9CFD-501F3D18B21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0328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7EB44-FCD8-449B-BF0F-680FDD5D4BC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07276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1FE5-1E46-A14C-AEC8-E5464E968535}" type="datetimeFigureOut">
              <a:rPr lang="en-US" smtClean="0"/>
              <a:t>5/9/17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F9297-FC00-C044-A2E9-F89696C92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8378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422F3D-2C0A-49C4-B38D-5A50560A98A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29846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6CDBCF-D5A5-4E61-9693-332FB114A27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99627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22239"/>
            <a:ext cx="2743200" cy="60086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22239"/>
            <a:ext cx="8026400" cy="60086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013CA-A614-4350-B22A-BC3286E2724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75475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0584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719263"/>
            <a:ext cx="5384800" cy="4411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19263"/>
            <a:ext cx="5384800" cy="4411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AAED3A-4C0E-4613-AF7A-091D2E32876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74610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6444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3244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4877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8237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4927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485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1FE5-1E46-A14C-AEC8-E5464E968535}" type="datetimeFigureOut">
              <a:rPr lang="en-US" smtClean="0"/>
              <a:t>5/9/17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F9297-FC00-C044-A2E9-F89696C92D7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0372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8958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2952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1589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664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09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1385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8285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225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313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9" indent="0" algn="ctr">
              <a:buNone/>
              <a:defRPr/>
            </a:lvl2pPr>
            <a:lvl3pPr marL="914318" indent="0" algn="ctr">
              <a:buNone/>
              <a:defRPr/>
            </a:lvl3pPr>
            <a:lvl4pPr marL="1371477" indent="0" algn="ctr">
              <a:buNone/>
              <a:defRPr/>
            </a:lvl4pPr>
            <a:lvl5pPr marL="1828637" indent="0" algn="ctr">
              <a:buNone/>
              <a:defRPr/>
            </a:lvl5pPr>
            <a:lvl6pPr marL="2285797" indent="0" algn="ctr">
              <a:buNone/>
              <a:defRPr/>
            </a:lvl6pPr>
            <a:lvl7pPr marL="2742956" indent="0" algn="ctr">
              <a:buNone/>
              <a:defRPr/>
            </a:lvl7pPr>
            <a:lvl8pPr marL="3200115" indent="0" algn="ctr">
              <a:buNone/>
              <a:defRPr/>
            </a:lvl8pPr>
            <a:lvl9pPr marL="365727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329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1FE5-1E46-A14C-AEC8-E5464E968535}" type="datetimeFigureOut">
              <a:rPr lang="en-US" smtClean="0"/>
              <a:t>5/9/17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F9297-FC00-C044-A2E9-F89696C92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8251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690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9" indent="0">
              <a:buNone/>
              <a:defRPr sz="1800"/>
            </a:lvl2pPr>
            <a:lvl3pPr marL="914318" indent="0">
              <a:buNone/>
              <a:defRPr sz="1600"/>
            </a:lvl3pPr>
            <a:lvl4pPr marL="1371477" indent="0">
              <a:buNone/>
              <a:defRPr sz="1400"/>
            </a:lvl4pPr>
            <a:lvl5pPr marL="1828637" indent="0">
              <a:buNone/>
              <a:defRPr sz="1400"/>
            </a:lvl5pPr>
            <a:lvl6pPr marL="2285797" indent="0">
              <a:buNone/>
              <a:defRPr sz="1400"/>
            </a:lvl6pPr>
            <a:lvl7pPr marL="2742956" indent="0">
              <a:buNone/>
              <a:defRPr sz="1400"/>
            </a:lvl7pPr>
            <a:lvl8pPr marL="3200115" indent="0">
              <a:buNone/>
              <a:defRPr sz="1400"/>
            </a:lvl8pPr>
            <a:lvl9pPr marL="365727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45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379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9" indent="0">
              <a:buNone/>
              <a:defRPr sz="2000" b="1"/>
            </a:lvl2pPr>
            <a:lvl3pPr marL="914318" indent="0">
              <a:buNone/>
              <a:defRPr sz="1800" b="1"/>
            </a:lvl3pPr>
            <a:lvl4pPr marL="1371477" indent="0">
              <a:buNone/>
              <a:defRPr sz="1600" b="1"/>
            </a:lvl4pPr>
            <a:lvl5pPr marL="1828637" indent="0">
              <a:buNone/>
              <a:defRPr sz="1600" b="1"/>
            </a:lvl5pPr>
            <a:lvl6pPr marL="2285797" indent="0">
              <a:buNone/>
              <a:defRPr sz="1600" b="1"/>
            </a:lvl6pPr>
            <a:lvl7pPr marL="2742956" indent="0">
              <a:buNone/>
              <a:defRPr sz="1600" b="1"/>
            </a:lvl7pPr>
            <a:lvl8pPr marL="3200115" indent="0">
              <a:buNone/>
              <a:defRPr sz="1600" b="1"/>
            </a:lvl8pPr>
            <a:lvl9pPr marL="365727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9" indent="0">
              <a:buNone/>
              <a:defRPr sz="2000" b="1"/>
            </a:lvl2pPr>
            <a:lvl3pPr marL="914318" indent="0">
              <a:buNone/>
              <a:defRPr sz="1800" b="1"/>
            </a:lvl3pPr>
            <a:lvl4pPr marL="1371477" indent="0">
              <a:buNone/>
              <a:defRPr sz="1600" b="1"/>
            </a:lvl4pPr>
            <a:lvl5pPr marL="1828637" indent="0">
              <a:buNone/>
              <a:defRPr sz="1600" b="1"/>
            </a:lvl5pPr>
            <a:lvl6pPr marL="2285797" indent="0">
              <a:buNone/>
              <a:defRPr sz="1600" b="1"/>
            </a:lvl6pPr>
            <a:lvl7pPr marL="2742956" indent="0">
              <a:buNone/>
              <a:defRPr sz="1600" b="1"/>
            </a:lvl7pPr>
            <a:lvl8pPr marL="3200115" indent="0">
              <a:buNone/>
              <a:defRPr sz="1600" b="1"/>
            </a:lvl8pPr>
            <a:lvl9pPr marL="365727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585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6652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030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9" indent="0">
              <a:buNone/>
              <a:defRPr sz="1200"/>
            </a:lvl2pPr>
            <a:lvl3pPr marL="914318" indent="0">
              <a:buNone/>
              <a:defRPr sz="1000"/>
            </a:lvl3pPr>
            <a:lvl4pPr marL="1371477" indent="0">
              <a:buNone/>
              <a:defRPr sz="900"/>
            </a:lvl4pPr>
            <a:lvl5pPr marL="1828637" indent="0">
              <a:buNone/>
              <a:defRPr sz="900"/>
            </a:lvl5pPr>
            <a:lvl6pPr marL="2285797" indent="0">
              <a:buNone/>
              <a:defRPr sz="900"/>
            </a:lvl6pPr>
            <a:lvl7pPr marL="2742956" indent="0">
              <a:buNone/>
              <a:defRPr sz="900"/>
            </a:lvl7pPr>
            <a:lvl8pPr marL="3200115" indent="0">
              <a:buNone/>
              <a:defRPr sz="900"/>
            </a:lvl8pPr>
            <a:lvl9pPr marL="365727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374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9" indent="0">
              <a:buNone/>
              <a:defRPr sz="2800"/>
            </a:lvl2pPr>
            <a:lvl3pPr marL="914318" indent="0">
              <a:buNone/>
              <a:defRPr sz="2400"/>
            </a:lvl3pPr>
            <a:lvl4pPr marL="1371477" indent="0">
              <a:buNone/>
              <a:defRPr sz="2000"/>
            </a:lvl4pPr>
            <a:lvl5pPr marL="1828637" indent="0">
              <a:buNone/>
              <a:defRPr sz="2000"/>
            </a:lvl5pPr>
            <a:lvl6pPr marL="2285797" indent="0">
              <a:buNone/>
              <a:defRPr sz="2000"/>
            </a:lvl6pPr>
            <a:lvl7pPr marL="2742956" indent="0">
              <a:buNone/>
              <a:defRPr sz="2000"/>
            </a:lvl7pPr>
            <a:lvl8pPr marL="3200115" indent="0">
              <a:buNone/>
              <a:defRPr sz="2000"/>
            </a:lvl8pPr>
            <a:lvl9pPr marL="3657274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9" indent="0">
              <a:buNone/>
              <a:defRPr sz="1200"/>
            </a:lvl2pPr>
            <a:lvl3pPr marL="914318" indent="0">
              <a:buNone/>
              <a:defRPr sz="1000"/>
            </a:lvl3pPr>
            <a:lvl4pPr marL="1371477" indent="0">
              <a:buNone/>
              <a:defRPr sz="900"/>
            </a:lvl4pPr>
            <a:lvl5pPr marL="1828637" indent="0">
              <a:buNone/>
              <a:defRPr sz="900"/>
            </a:lvl5pPr>
            <a:lvl6pPr marL="2285797" indent="0">
              <a:buNone/>
              <a:defRPr sz="900"/>
            </a:lvl6pPr>
            <a:lvl7pPr marL="2742956" indent="0">
              <a:buNone/>
              <a:defRPr sz="900"/>
            </a:lvl7pPr>
            <a:lvl8pPr marL="3200115" indent="0">
              <a:buNone/>
              <a:defRPr sz="900"/>
            </a:lvl8pPr>
            <a:lvl9pPr marL="365727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654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6725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72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1FE5-1E46-A14C-AEC8-E5464E968535}" type="datetimeFigureOut">
              <a:rPr lang="en-US" smtClean="0"/>
              <a:t>5/9/17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F9297-FC00-C044-A2E9-F89696C92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7763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428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97536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9990667" y="2992438"/>
            <a:ext cx="1784351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406400" y="2819400"/>
            <a:ext cx="109728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3215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21217" y="466725"/>
            <a:ext cx="9042400" cy="2133600"/>
          </a:xfrm>
        </p:spPr>
        <p:txBody>
          <a:bodyPr/>
          <a:lstStyle>
            <a:lvl1pPr algn="r"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32154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132417" y="3049588"/>
            <a:ext cx="83312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3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0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66975-8D95-497D-8D0C-2BEBE23A4F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4418199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BA937-DEB6-4C41-A3BF-138DD6A124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7774147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45C9FC-32CC-4732-BA8F-17EFA51F8A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1355861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719263"/>
            <a:ext cx="53848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19263"/>
            <a:ext cx="53848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94244-6E90-41B9-BAF4-0FFF54B262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5605038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E59E3B-2C74-4F75-A964-A1CF8C4A93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884457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1EC65-597A-4847-940A-2FF5887E0F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4974915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9027D-660A-4B3E-8ED4-E4DBE8B83F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045290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A8933-D30A-4CFE-AB6D-A09116A2BC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5938829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6C8AD-7E03-448D-9563-1819D6BC39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609295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1FE5-1E46-A14C-AEC8-E5464E968535}" type="datetimeFigureOut">
              <a:rPr lang="en-US" smtClean="0"/>
              <a:t>5/9/17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F9297-FC00-C044-A2E9-F89696C92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504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8966D-798F-4E98-880B-E5E5B04058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4268132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22239"/>
            <a:ext cx="2743200" cy="60086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22239"/>
            <a:ext cx="8026400" cy="60086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B82165-D661-4B51-A93A-700C3568A7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8308411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0584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719263"/>
            <a:ext cx="5384800" cy="4411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19263"/>
            <a:ext cx="5384800" cy="4411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23E39-905D-4A3F-856D-024BE87AFA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9744369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9" indent="0" algn="ctr">
              <a:buNone/>
              <a:defRPr/>
            </a:lvl2pPr>
            <a:lvl3pPr marL="914318" indent="0" algn="ctr">
              <a:buNone/>
              <a:defRPr/>
            </a:lvl3pPr>
            <a:lvl4pPr marL="1371477" indent="0" algn="ctr">
              <a:buNone/>
              <a:defRPr/>
            </a:lvl4pPr>
            <a:lvl5pPr marL="1828637" indent="0" algn="ctr">
              <a:buNone/>
              <a:defRPr/>
            </a:lvl5pPr>
            <a:lvl6pPr marL="2285797" indent="0" algn="ctr">
              <a:buNone/>
              <a:defRPr/>
            </a:lvl6pPr>
            <a:lvl7pPr marL="2742956" indent="0" algn="ctr">
              <a:buNone/>
              <a:defRPr/>
            </a:lvl7pPr>
            <a:lvl8pPr marL="3200115" indent="0" algn="ctr">
              <a:buNone/>
              <a:defRPr/>
            </a:lvl8pPr>
            <a:lvl9pPr marL="365727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16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4515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9" indent="0">
              <a:buNone/>
              <a:defRPr sz="1800"/>
            </a:lvl2pPr>
            <a:lvl3pPr marL="914318" indent="0">
              <a:buNone/>
              <a:defRPr sz="1600"/>
            </a:lvl3pPr>
            <a:lvl4pPr marL="1371477" indent="0">
              <a:buNone/>
              <a:defRPr sz="1400"/>
            </a:lvl4pPr>
            <a:lvl5pPr marL="1828637" indent="0">
              <a:buNone/>
              <a:defRPr sz="1400"/>
            </a:lvl5pPr>
            <a:lvl6pPr marL="2285797" indent="0">
              <a:buNone/>
              <a:defRPr sz="1400"/>
            </a:lvl6pPr>
            <a:lvl7pPr marL="2742956" indent="0">
              <a:buNone/>
              <a:defRPr sz="1400"/>
            </a:lvl7pPr>
            <a:lvl8pPr marL="3200115" indent="0">
              <a:buNone/>
              <a:defRPr sz="1400"/>
            </a:lvl8pPr>
            <a:lvl9pPr marL="365727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7466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1181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9" indent="0">
              <a:buNone/>
              <a:defRPr sz="2000" b="1"/>
            </a:lvl2pPr>
            <a:lvl3pPr marL="914318" indent="0">
              <a:buNone/>
              <a:defRPr sz="1800" b="1"/>
            </a:lvl3pPr>
            <a:lvl4pPr marL="1371477" indent="0">
              <a:buNone/>
              <a:defRPr sz="1600" b="1"/>
            </a:lvl4pPr>
            <a:lvl5pPr marL="1828637" indent="0">
              <a:buNone/>
              <a:defRPr sz="1600" b="1"/>
            </a:lvl5pPr>
            <a:lvl6pPr marL="2285797" indent="0">
              <a:buNone/>
              <a:defRPr sz="1600" b="1"/>
            </a:lvl6pPr>
            <a:lvl7pPr marL="2742956" indent="0">
              <a:buNone/>
              <a:defRPr sz="1600" b="1"/>
            </a:lvl7pPr>
            <a:lvl8pPr marL="3200115" indent="0">
              <a:buNone/>
              <a:defRPr sz="1600" b="1"/>
            </a:lvl8pPr>
            <a:lvl9pPr marL="365727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9" indent="0">
              <a:buNone/>
              <a:defRPr sz="2000" b="1"/>
            </a:lvl2pPr>
            <a:lvl3pPr marL="914318" indent="0">
              <a:buNone/>
              <a:defRPr sz="1800" b="1"/>
            </a:lvl3pPr>
            <a:lvl4pPr marL="1371477" indent="0">
              <a:buNone/>
              <a:defRPr sz="1600" b="1"/>
            </a:lvl4pPr>
            <a:lvl5pPr marL="1828637" indent="0">
              <a:buNone/>
              <a:defRPr sz="1600" b="1"/>
            </a:lvl5pPr>
            <a:lvl6pPr marL="2285797" indent="0">
              <a:buNone/>
              <a:defRPr sz="1600" b="1"/>
            </a:lvl6pPr>
            <a:lvl7pPr marL="2742956" indent="0">
              <a:buNone/>
              <a:defRPr sz="1600" b="1"/>
            </a:lvl7pPr>
            <a:lvl8pPr marL="3200115" indent="0">
              <a:buNone/>
              <a:defRPr sz="1600" b="1"/>
            </a:lvl8pPr>
            <a:lvl9pPr marL="365727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1034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929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243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1FE5-1E46-A14C-AEC8-E5464E968535}" type="datetimeFigureOut">
              <a:rPr lang="en-US" smtClean="0"/>
              <a:t>5/9/17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F9297-FC00-C044-A2E9-F89696C92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2182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9" indent="0">
              <a:buNone/>
              <a:defRPr sz="1200"/>
            </a:lvl2pPr>
            <a:lvl3pPr marL="914318" indent="0">
              <a:buNone/>
              <a:defRPr sz="1000"/>
            </a:lvl3pPr>
            <a:lvl4pPr marL="1371477" indent="0">
              <a:buNone/>
              <a:defRPr sz="900"/>
            </a:lvl4pPr>
            <a:lvl5pPr marL="1828637" indent="0">
              <a:buNone/>
              <a:defRPr sz="900"/>
            </a:lvl5pPr>
            <a:lvl6pPr marL="2285797" indent="0">
              <a:buNone/>
              <a:defRPr sz="900"/>
            </a:lvl6pPr>
            <a:lvl7pPr marL="2742956" indent="0">
              <a:buNone/>
              <a:defRPr sz="900"/>
            </a:lvl7pPr>
            <a:lvl8pPr marL="3200115" indent="0">
              <a:buNone/>
              <a:defRPr sz="900"/>
            </a:lvl8pPr>
            <a:lvl9pPr marL="365727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6905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9" indent="0">
              <a:buNone/>
              <a:defRPr sz="2800"/>
            </a:lvl2pPr>
            <a:lvl3pPr marL="914318" indent="0">
              <a:buNone/>
              <a:defRPr sz="2400"/>
            </a:lvl3pPr>
            <a:lvl4pPr marL="1371477" indent="0">
              <a:buNone/>
              <a:defRPr sz="2000"/>
            </a:lvl4pPr>
            <a:lvl5pPr marL="1828637" indent="0">
              <a:buNone/>
              <a:defRPr sz="2000"/>
            </a:lvl5pPr>
            <a:lvl6pPr marL="2285797" indent="0">
              <a:buNone/>
              <a:defRPr sz="2000"/>
            </a:lvl6pPr>
            <a:lvl7pPr marL="2742956" indent="0">
              <a:buNone/>
              <a:defRPr sz="2000"/>
            </a:lvl7pPr>
            <a:lvl8pPr marL="3200115" indent="0">
              <a:buNone/>
              <a:defRPr sz="2000"/>
            </a:lvl8pPr>
            <a:lvl9pPr marL="3657274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9" indent="0">
              <a:buNone/>
              <a:defRPr sz="1200"/>
            </a:lvl2pPr>
            <a:lvl3pPr marL="914318" indent="0">
              <a:buNone/>
              <a:defRPr sz="1000"/>
            </a:lvl3pPr>
            <a:lvl4pPr marL="1371477" indent="0">
              <a:buNone/>
              <a:defRPr sz="900"/>
            </a:lvl4pPr>
            <a:lvl5pPr marL="1828637" indent="0">
              <a:buNone/>
              <a:defRPr sz="900"/>
            </a:lvl5pPr>
            <a:lvl6pPr marL="2285797" indent="0">
              <a:buNone/>
              <a:defRPr sz="900"/>
            </a:lvl6pPr>
            <a:lvl7pPr marL="2742956" indent="0">
              <a:buNone/>
              <a:defRPr sz="900"/>
            </a:lvl7pPr>
            <a:lvl8pPr marL="3200115" indent="0">
              <a:buNone/>
              <a:defRPr sz="900"/>
            </a:lvl8pPr>
            <a:lvl9pPr marL="365727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8243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5179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4427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0769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97536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9990667" y="2992438"/>
            <a:ext cx="1784351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406400" y="2819400"/>
            <a:ext cx="109728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3215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21217" y="466725"/>
            <a:ext cx="9042400" cy="2133600"/>
          </a:xfrm>
        </p:spPr>
        <p:txBody>
          <a:bodyPr/>
          <a:lstStyle>
            <a:lvl1pPr algn="r"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32154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132417" y="3049588"/>
            <a:ext cx="83312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3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0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FB0EA-233F-453D-8465-DC206EF907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5356606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B84C2-2DC4-455E-BCCC-C12D80946D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4487800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88B27-0120-4E25-9503-69D4B7D734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316771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719263"/>
            <a:ext cx="53848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19263"/>
            <a:ext cx="53848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B4DA2-5637-4F4F-8141-AFD1360E26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6362077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782FE-5F54-4FB5-AD3C-BA0A283CA4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048931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99A1FE5-1E46-A14C-AEC8-E5464E968535}" type="datetimeFigureOut">
              <a:rPr lang="en-US" smtClean="0"/>
              <a:t>5/9/17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49F9297-FC00-C044-A2E9-F89696C92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6103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52395-E313-4179-BB50-AAABB9E60A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98672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7E7300-7257-413F-892E-64804794B4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3897909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72738-300D-486A-A54B-C14E090023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2986606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4FE8F-869D-48E9-8DED-41DB31BBA7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103319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F13330-8227-46CD-BC91-0A872CBC8A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5295603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22239"/>
            <a:ext cx="2743200" cy="60086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22239"/>
            <a:ext cx="8026400" cy="60086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61284-0AC1-4DD5-87B9-7E6EA8A917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142793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0584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719263"/>
            <a:ext cx="5384800" cy="4411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19263"/>
            <a:ext cx="5384800" cy="4411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C11B1-FEB8-4998-AACE-9D128BFE5C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8817801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6933"/>
            </a:lvl1pPr>
            <a:lvl2pPr lvl="1" algn="ctr">
              <a:spcBef>
                <a:spcPts val="0"/>
              </a:spcBef>
              <a:buSzPct val="100000"/>
              <a:defRPr sz="6933"/>
            </a:lvl2pPr>
            <a:lvl3pPr lvl="2" algn="ctr">
              <a:spcBef>
                <a:spcPts val="0"/>
              </a:spcBef>
              <a:buSzPct val="100000"/>
              <a:defRPr sz="6933"/>
            </a:lvl3pPr>
            <a:lvl4pPr lvl="3" algn="ctr">
              <a:spcBef>
                <a:spcPts val="0"/>
              </a:spcBef>
              <a:buSzPct val="100000"/>
              <a:defRPr sz="6933"/>
            </a:lvl4pPr>
            <a:lvl5pPr lvl="4" algn="ctr">
              <a:spcBef>
                <a:spcPts val="0"/>
              </a:spcBef>
              <a:buSzPct val="100000"/>
              <a:defRPr sz="6933"/>
            </a:lvl5pPr>
            <a:lvl6pPr lvl="5" algn="ctr">
              <a:spcBef>
                <a:spcPts val="0"/>
              </a:spcBef>
              <a:buSzPct val="100000"/>
              <a:defRPr sz="6933"/>
            </a:lvl6pPr>
            <a:lvl7pPr lvl="6" algn="ctr">
              <a:spcBef>
                <a:spcPts val="0"/>
              </a:spcBef>
              <a:buSzPct val="100000"/>
              <a:defRPr sz="6933"/>
            </a:lvl7pPr>
            <a:lvl8pPr lvl="7" algn="ctr">
              <a:spcBef>
                <a:spcPts val="0"/>
              </a:spcBef>
              <a:buSzPct val="100000"/>
              <a:defRPr sz="6933"/>
            </a:lvl8pPr>
            <a:lvl9pPr lvl="8" algn="ctr">
              <a:spcBef>
                <a:spcPts val="0"/>
              </a:spcBef>
              <a:buSzPct val="100000"/>
              <a:defRPr sz="6933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733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0260358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39488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85361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A1FE5-1E46-A14C-AEC8-E5464E968535}" type="datetimeFigureOut">
              <a:rPr lang="en-US" smtClean="0"/>
              <a:t>5/9/17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F9297-FC00-C044-A2E9-F89696C92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10417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67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67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9335094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3209297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3200"/>
            </a:lvl1pPr>
            <a:lvl2pPr lvl="1">
              <a:spcBef>
                <a:spcPts val="0"/>
              </a:spcBef>
              <a:buSzPct val="100000"/>
              <a:defRPr sz="3200"/>
            </a:lvl2pPr>
            <a:lvl3pPr lvl="2">
              <a:spcBef>
                <a:spcPts val="0"/>
              </a:spcBef>
              <a:buSzPct val="100000"/>
              <a:defRPr sz="3200"/>
            </a:lvl3pPr>
            <a:lvl4pPr lvl="3">
              <a:spcBef>
                <a:spcPts val="0"/>
              </a:spcBef>
              <a:buSzPct val="100000"/>
              <a:defRPr sz="3200"/>
            </a:lvl4pPr>
            <a:lvl5pPr lvl="4">
              <a:spcBef>
                <a:spcPts val="0"/>
              </a:spcBef>
              <a:buSzPct val="100000"/>
              <a:defRPr sz="3200"/>
            </a:lvl5pPr>
            <a:lvl6pPr lvl="5">
              <a:spcBef>
                <a:spcPts val="0"/>
              </a:spcBef>
              <a:buSzPct val="100000"/>
              <a:defRPr sz="3200"/>
            </a:lvl6pPr>
            <a:lvl7pPr lvl="6">
              <a:spcBef>
                <a:spcPts val="0"/>
              </a:spcBef>
              <a:buSzPct val="100000"/>
              <a:defRPr sz="3200"/>
            </a:lvl7pPr>
            <a:lvl8pPr lvl="7">
              <a:spcBef>
                <a:spcPts val="0"/>
              </a:spcBef>
              <a:buSzPct val="100000"/>
              <a:defRPr sz="3200"/>
            </a:lvl8pPr>
            <a:lvl9pPr lvl="8">
              <a:spcBef>
                <a:spcPts val="0"/>
              </a:spcBef>
              <a:buSzPct val="100000"/>
              <a:defRPr sz="3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6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7114619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6400"/>
            </a:lvl1pPr>
            <a:lvl2pPr lvl="1">
              <a:spcBef>
                <a:spcPts val="0"/>
              </a:spcBef>
              <a:buSzPct val="100000"/>
              <a:defRPr sz="6400"/>
            </a:lvl2pPr>
            <a:lvl3pPr lvl="2">
              <a:spcBef>
                <a:spcPts val="0"/>
              </a:spcBef>
              <a:buSzPct val="100000"/>
              <a:defRPr sz="6400"/>
            </a:lvl3pPr>
            <a:lvl4pPr lvl="3">
              <a:spcBef>
                <a:spcPts val="0"/>
              </a:spcBef>
              <a:buSzPct val="100000"/>
              <a:defRPr sz="6400"/>
            </a:lvl4pPr>
            <a:lvl5pPr lvl="4">
              <a:spcBef>
                <a:spcPts val="0"/>
              </a:spcBef>
              <a:buSzPct val="100000"/>
              <a:defRPr sz="6400"/>
            </a:lvl5pPr>
            <a:lvl6pPr lvl="5">
              <a:spcBef>
                <a:spcPts val="0"/>
              </a:spcBef>
              <a:buSzPct val="100000"/>
              <a:defRPr sz="6400"/>
            </a:lvl6pPr>
            <a:lvl7pPr lvl="6">
              <a:spcBef>
                <a:spcPts val="0"/>
              </a:spcBef>
              <a:buSzPct val="100000"/>
              <a:defRPr sz="6400"/>
            </a:lvl7pPr>
            <a:lvl8pPr lvl="7">
              <a:spcBef>
                <a:spcPts val="0"/>
              </a:spcBef>
              <a:buSzPct val="100000"/>
              <a:defRPr sz="6400"/>
            </a:lvl8pPr>
            <a:lvl9pPr lvl="8">
              <a:spcBef>
                <a:spcPts val="0"/>
              </a:spcBef>
              <a:buSzPct val="100000"/>
              <a:defRPr sz="64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859882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600"/>
            </a:lvl1pPr>
            <a:lvl2pPr lvl="1" algn="ctr">
              <a:spcBef>
                <a:spcPts val="0"/>
              </a:spcBef>
              <a:buSzPct val="100000"/>
              <a:defRPr sz="5600"/>
            </a:lvl2pPr>
            <a:lvl3pPr lvl="2" algn="ctr">
              <a:spcBef>
                <a:spcPts val="0"/>
              </a:spcBef>
              <a:buSzPct val="100000"/>
              <a:defRPr sz="5600"/>
            </a:lvl3pPr>
            <a:lvl4pPr lvl="3" algn="ctr">
              <a:spcBef>
                <a:spcPts val="0"/>
              </a:spcBef>
              <a:buSzPct val="100000"/>
              <a:defRPr sz="5600"/>
            </a:lvl4pPr>
            <a:lvl5pPr lvl="4" algn="ctr">
              <a:spcBef>
                <a:spcPts val="0"/>
              </a:spcBef>
              <a:buSzPct val="100000"/>
              <a:defRPr sz="5600"/>
            </a:lvl5pPr>
            <a:lvl6pPr lvl="5" algn="ctr">
              <a:spcBef>
                <a:spcPts val="0"/>
              </a:spcBef>
              <a:buSzPct val="100000"/>
              <a:defRPr sz="5600"/>
            </a:lvl6pPr>
            <a:lvl7pPr lvl="6" algn="ctr">
              <a:spcBef>
                <a:spcPts val="0"/>
              </a:spcBef>
              <a:buSzPct val="100000"/>
              <a:defRPr sz="5600"/>
            </a:lvl7pPr>
            <a:lvl8pPr lvl="7" algn="ctr">
              <a:spcBef>
                <a:spcPts val="0"/>
              </a:spcBef>
              <a:buSzPct val="100000"/>
              <a:defRPr sz="5600"/>
            </a:lvl8pPr>
            <a:lvl9pPr lvl="8" algn="ctr">
              <a:spcBef>
                <a:spcPts val="0"/>
              </a:spcBef>
              <a:buSzPct val="100000"/>
              <a:defRPr sz="56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3330161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7588069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6000"/>
            </a:lvl1pPr>
            <a:lvl2pPr lvl="1" algn="ctr">
              <a:spcBef>
                <a:spcPts val="0"/>
              </a:spcBef>
              <a:buSzPct val="100000"/>
              <a:defRPr sz="16000"/>
            </a:lvl2pPr>
            <a:lvl3pPr lvl="2" algn="ctr">
              <a:spcBef>
                <a:spcPts val="0"/>
              </a:spcBef>
              <a:buSzPct val="100000"/>
              <a:defRPr sz="16000"/>
            </a:lvl3pPr>
            <a:lvl4pPr lvl="3" algn="ctr">
              <a:spcBef>
                <a:spcPts val="0"/>
              </a:spcBef>
              <a:buSzPct val="100000"/>
              <a:defRPr sz="16000"/>
            </a:lvl4pPr>
            <a:lvl5pPr lvl="4" algn="ctr">
              <a:spcBef>
                <a:spcPts val="0"/>
              </a:spcBef>
              <a:buSzPct val="100000"/>
              <a:defRPr sz="16000"/>
            </a:lvl5pPr>
            <a:lvl6pPr lvl="5" algn="ctr">
              <a:spcBef>
                <a:spcPts val="0"/>
              </a:spcBef>
              <a:buSzPct val="100000"/>
              <a:defRPr sz="16000"/>
            </a:lvl6pPr>
            <a:lvl7pPr lvl="6" algn="ctr">
              <a:spcBef>
                <a:spcPts val="0"/>
              </a:spcBef>
              <a:buSzPct val="100000"/>
              <a:defRPr sz="16000"/>
            </a:lvl7pPr>
            <a:lvl8pPr lvl="7" algn="ctr">
              <a:spcBef>
                <a:spcPts val="0"/>
              </a:spcBef>
              <a:buSzPct val="100000"/>
              <a:defRPr sz="16000"/>
            </a:lvl8pPr>
            <a:lvl9pPr lvl="8" algn="ctr">
              <a:spcBef>
                <a:spcPts val="0"/>
              </a:spcBef>
              <a:buSzPct val="100000"/>
              <a:defRPr sz="16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9396234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10721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3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0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9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2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8.xml"/><Relationship Id="rId9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4.xml"/><Relationship Id="rId13" Type="http://schemas.openxmlformats.org/officeDocument/2006/relationships/theme" Target="../theme/theme6.xml"/><Relationship Id="rId1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7.xml"/><Relationship Id="rId6" Type="http://schemas.openxmlformats.org/officeDocument/2006/relationships/slideLayout" Target="../slideLayouts/slideLayout68.xml"/><Relationship Id="rId7" Type="http://schemas.openxmlformats.org/officeDocument/2006/relationships/slideLayout" Target="../slideLayouts/slideLayout69.xml"/><Relationship Id="rId8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86.xml"/><Relationship Id="rId13" Type="http://schemas.openxmlformats.org/officeDocument/2006/relationships/theme" Target="../theme/theme7.xml"/><Relationship Id="rId1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1.xml"/><Relationship Id="rId8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7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9.xml"/><Relationship Id="rId4" Type="http://schemas.openxmlformats.org/officeDocument/2006/relationships/slideLayout" Target="../slideLayouts/slideLayout90.xml"/><Relationship Id="rId5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3.xml"/><Relationship Id="rId8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99A1FE5-1E46-A14C-AEC8-E5464E968535}" type="datetimeFigureOut">
              <a:rPr lang="en-US" smtClean="0"/>
              <a:t>5/9/17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49F9297-FC00-C044-A2E9-F89696C92D7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5085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>
            <a:off x="106172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22238"/>
            <a:ext cx="10058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719263"/>
            <a:ext cx="10972800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2051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2051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2051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A49203-6FA0-4FBC-B31A-FE4368B0648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1032" name="Group 8"/>
          <p:cNvGrpSpPr>
            <a:grpSpLocks/>
          </p:cNvGrpSpPr>
          <p:nvPr/>
        </p:nvGrpSpPr>
        <p:grpSpPr bwMode="auto">
          <a:xfrm>
            <a:off x="10871201" y="152400"/>
            <a:ext cx="1056217" cy="1295400"/>
            <a:chOff x="5136" y="960"/>
            <a:chExt cx="528" cy="864"/>
          </a:xfrm>
        </p:grpSpPr>
        <p:sp>
          <p:nvSpPr>
            <p:cNvPr id="1033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034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035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76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036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037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79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038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76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039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73" cy="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040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7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041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79" cy="7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042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76" cy="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043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73" cy="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044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7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045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046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047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76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048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73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049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050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051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76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052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73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053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054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055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056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76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057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73" cy="79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058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059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79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060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76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061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73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062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063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73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5023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l"/>
        <a:defRPr sz="2600">
          <a:solidFill>
            <a:schemeClr val="tx1"/>
          </a:solidFill>
          <a:latin typeface="+mn-lt"/>
          <a:cs typeface="+mn-cs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l"/>
        <a:defRPr sz="2300">
          <a:solidFill>
            <a:schemeClr val="tx1"/>
          </a:solidFill>
          <a:latin typeface="+mn-lt"/>
          <a:cs typeface="+mn-cs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4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1186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1186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1186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385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Tahoma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ahoma" pitchFamily="34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ahoma" pitchFamily="34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ahoma" pitchFamily="34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ahoma" pitchFamily="34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4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6" rIns="91432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1186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1186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1186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300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  <a:cs typeface="Arial" charset="0"/>
        </a:defRPr>
      </a:lvl5pPr>
      <a:lvl6pPr marL="457159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  <a:cs typeface="Arial" charset="0"/>
        </a:defRPr>
      </a:lvl6pPr>
      <a:lvl7pPr marL="91431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  <a:cs typeface="Arial" charset="0"/>
        </a:defRPr>
      </a:lvl7pPr>
      <a:lvl8pPr marL="1371477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  <a:cs typeface="Arial" charset="0"/>
        </a:defRPr>
      </a:lvl8pPr>
      <a:lvl9pPr marL="1828637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  <a:cs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376" indent="-22858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535" indent="-22858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695" indent="-22858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854" indent="-22858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7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7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7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5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2"/>
          <p:cNvSpPr>
            <a:spLocks noChangeShapeType="1"/>
          </p:cNvSpPr>
          <p:nvPr/>
        </p:nvSpPr>
        <p:spPr bwMode="auto">
          <a:xfrm>
            <a:off x="106172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22238"/>
            <a:ext cx="10058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719263"/>
            <a:ext cx="10972800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2051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2051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2051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035556-2488-45BB-A817-EC13E0094518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  <p:grpSp>
        <p:nvGrpSpPr>
          <p:cNvPr id="5128" name="Group 8"/>
          <p:cNvGrpSpPr>
            <a:grpSpLocks/>
          </p:cNvGrpSpPr>
          <p:nvPr/>
        </p:nvGrpSpPr>
        <p:grpSpPr bwMode="auto">
          <a:xfrm>
            <a:off x="10871201" y="152400"/>
            <a:ext cx="1056217" cy="1295400"/>
            <a:chOff x="5136" y="960"/>
            <a:chExt cx="528" cy="864"/>
          </a:xfrm>
        </p:grpSpPr>
        <p:sp>
          <p:nvSpPr>
            <p:cNvPr id="1033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1034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1035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76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1036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1037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79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1038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76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1039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73" cy="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1040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7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1041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79" cy="7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1042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76" cy="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1043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73" cy="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1044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7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1045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1046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1047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76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1048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73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1049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1050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1051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76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1052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73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1053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1054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1055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1056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76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1057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73" cy="79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1058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1059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79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1060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76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1061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73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1062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1063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73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036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l"/>
        <a:defRPr sz="2600">
          <a:solidFill>
            <a:schemeClr val="tx1"/>
          </a:solidFill>
          <a:latin typeface="+mn-lt"/>
          <a:cs typeface="+mn-cs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l"/>
        <a:defRPr sz="2300">
          <a:solidFill>
            <a:schemeClr val="tx1"/>
          </a:solidFill>
          <a:latin typeface="+mn-lt"/>
          <a:cs typeface="+mn-cs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4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6" rIns="91432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1186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1186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1186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149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  <a:cs typeface="Arial" charset="0"/>
        </a:defRPr>
      </a:lvl5pPr>
      <a:lvl6pPr marL="457159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  <a:cs typeface="Arial" charset="0"/>
        </a:defRPr>
      </a:lvl6pPr>
      <a:lvl7pPr marL="91431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  <a:cs typeface="Arial" charset="0"/>
        </a:defRPr>
      </a:lvl7pPr>
      <a:lvl8pPr marL="1371477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  <a:cs typeface="Arial" charset="0"/>
        </a:defRPr>
      </a:lvl8pPr>
      <a:lvl9pPr marL="1828637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ahoma" pitchFamily="34" charset="0"/>
          <a:cs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376" indent="-22858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535" indent="-22858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695" indent="-22858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854" indent="-22858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7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7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7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5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2"/>
          <p:cNvSpPr>
            <a:spLocks noChangeShapeType="1"/>
          </p:cNvSpPr>
          <p:nvPr/>
        </p:nvSpPr>
        <p:spPr bwMode="auto">
          <a:xfrm>
            <a:off x="106172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22238"/>
            <a:ext cx="10058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719263"/>
            <a:ext cx="10972800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2051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2051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2051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606D48-DE91-4C32-BC19-8F0FBF0CFD55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  <p:grpSp>
        <p:nvGrpSpPr>
          <p:cNvPr id="7176" name="Group 8"/>
          <p:cNvGrpSpPr>
            <a:grpSpLocks/>
          </p:cNvGrpSpPr>
          <p:nvPr/>
        </p:nvGrpSpPr>
        <p:grpSpPr bwMode="auto">
          <a:xfrm>
            <a:off x="10871201" y="152400"/>
            <a:ext cx="1056217" cy="1295400"/>
            <a:chOff x="5136" y="960"/>
            <a:chExt cx="528" cy="864"/>
          </a:xfrm>
        </p:grpSpPr>
        <p:sp>
          <p:nvSpPr>
            <p:cNvPr id="4105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106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107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76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108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109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79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110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76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73" cy="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112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7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113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79" cy="7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114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76" cy="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115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73" cy="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116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7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117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118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119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76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120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73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121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122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123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76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124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73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125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126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127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128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76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129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73" cy="79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130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131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79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132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76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133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73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134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135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73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1800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5818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l"/>
        <a:defRPr sz="2600">
          <a:solidFill>
            <a:schemeClr val="tx1"/>
          </a:solidFill>
          <a:latin typeface="+mn-lt"/>
          <a:cs typeface="+mn-cs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l"/>
        <a:defRPr sz="2300">
          <a:solidFill>
            <a:schemeClr val="tx1"/>
          </a:solidFill>
          <a:latin typeface="+mn-lt"/>
          <a:cs typeface="+mn-cs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" sz="1333" kern="0">
                <a:solidFill>
                  <a:srgbClr val="595959"/>
                </a:solidFill>
                <a:ea typeface="Arial"/>
                <a:cs typeface="Arial"/>
                <a:sym typeface="Arial"/>
              </a:rPr>
              <a:pPr algn="r"/>
              <a:t>‹#›</a:t>
            </a:fld>
            <a:endParaRPr lang="en" sz="1333" kern="0">
              <a:solidFill>
                <a:srgbClr val="595959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59156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3.jp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5.jp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1.emf"/><Relationship Id="rId6" Type="http://schemas.openxmlformats.org/officeDocument/2006/relationships/image" Target="../media/image2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2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6" Type="http://schemas.openxmlformats.org/officeDocument/2006/relationships/image" Target="../media/image4.jpg"/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29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32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35.jpeg"/><Relationship Id="rId5" Type="http://schemas.openxmlformats.org/officeDocument/2006/relationships/oleObject" Target="../embeddings/oleObject5.bin"/><Relationship Id="rId6" Type="http://schemas.openxmlformats.org/officeDocument/2006/relationships/image" Target="../media/image34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36.emf"/><Relationship Id="rId6" Type="http://schemas.openxmlformats.org/officeDocument/2006/relationships/image" Target="../media/image37.jpe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38.emf"/><Relationship Id="rId6" Type="http://schemas.openxmlformats.org/officeDocument/2006/relationships/image" Target="../media/image39.wmf"/><Relationship Id="rId7" Type="http://schemas.openxmlformats.org/officeDocument/2006/relationships/image" Target="../media/image40.jpe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6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image" Target="../media/image42.jpeg"/><Relationship Id="rId5" Type="http://schemas.openxmlformats.org/officeDocument/2006/relationships/oleObject" Target="../embeddings/oleObject8.bin"/><Relationship Id="rId6" Type="http://schemas.openxmlformats.org/officeDocument/2006/relationships/image" Target="../media/image41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6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43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6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oleObject" Target="../embeddings/oleObject10.bin"/><Relationship Id="rId5" Type="http://schemas.openxmlformats.org/officeDocument/2006/relationships/image" Target="../media/image44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8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6" Type="http://schemas.openxmlformats.org/officeDocument/2006/relationships/image" Target="../media/image49.jpeg"/><Relationship Id="rId7" Type="http://schemas.openxmlformats.org/officeDocument/2006/relationships/image" Target="../media/image50.jpeg"/><Relationship Id="rId8" Type="http://schemas.openxmlformats.org/officeDocument/2006/relationships/image" Target="../media/image51.jpeg"/><Relationship Id="rId9" Type="http://schemas.openxmlformats.org/officeDocument/2006/relationships/oleObject" Target="../embeddings/oleObject11.bin"/><Relationship Id="rId10" Type="http://schemas.openxmlformats.org/officeDocument/2006/relationships/image" Target="../media/image46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5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oleObject" Target="../embeddings/oleObject12.bin"/><Relationship Id="rId5" Type="http://schemas.openxmlformats.org/officeDocument/2006/relationships/image" Target="../media/image52.emf"/><Relationship Id="rId6" Type="http://schemas.openxmlformats.org/officeDocument/2006/relationships/image" Target="../media/image53.jpe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6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4" Type="http://schemas.openxmlformats.org/officeDocument/2006/relationships/oleObject" Target="../embeddings/oleObject13.bin"/><Relationship Id="rId5" Type="http://schemas.openxmlformats.org/officeDocument/2006/relationships/image" Target="../media/image54.emf"/><Relationship Id="rId6" Type="http://schemas.openxmlformats.org/officeDocument/2006/relationships/image" Target="../media/image55.jpe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oleObject" Target="../embeddings/oleObject14.bin"/><Relationship Id="rId5" Type="http://schemas.openxmlformats.org/officeDocument/2006/relationships/image" Target="../media/image56.emf"/><Relationship Id="rId6" Type="http://schemas.openxmlformats.org/officeDocument/2006/relationships/image" Target="../media/image57.jpeg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6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oleObject" Target="../embeddings/oleObject15.bin"/><Relationship Id="rId5" Type="http://schemas.openxmlformats.org/officeDocument/2006/relationships/image" Target="../media/image58.emf"/><Relationship Id="rId6" Type="http://schemas.openxmlformats.org/officeDocument/2006/relationships/image" Target="../media/image59.jpeg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6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4" Type="http://schemas.openxmlformats.org/officeDocument/2006/relationships/oleObject" Target="../embeddings/oleObject16.bin"/><Relationship Id="rId5" Type="http://schemas.openxmlformats.org/officeDocument/2006/relationships/image" Target="../media/image60.emf"/><Relationship Id="rId6" Type="http://schemas.openxmlformats.org/officeDocument/2006/relationships/image" Target="../media/image61.jpeg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6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4" Type="http://schemas.openxmlformats.org/officeDocument/2006/relationships/oleObject" Target="../embeddings/oleObject17.bin"/><Relationship Id="rId5" Type="http://schemas.openxmlformats.org/officeDocument/2006/relationships/image" Target="../media/image62.emf"/><Relationship Id="rId6" Type="http://schemas.openxmlformats.org/officeDocument/2006/relationships/image" Target="../media/image53.jpeg"/><Relationship Id="rId7" Type="http://schemas.openxmlformats.org/officeDocument/2006/relationships/image" Target="../media/image59.jpeg"/><Relationship Id="rId8" Type="http://schemas.openxmlformats.org/officeDocument/2006/relationships/image" Target="../media/image51.jpeg"/><Relationship Id="rId9" Type="http://schemas.openxmlformats.org/officeDocument/2006/relationships/image" Target="../media/image63.jpeg"/><Relationship Id="rId10" Type="http://schemas.openxmlformats.org/officeDocument/2006/relationships/image" Target="../media/image64.jpeg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6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oleObject" Target="../embeddings/oleObject18.bin"/><Relationship Id="rId5" Type="http://schemas.openxmlformats.org/officeDocument/2006/relationships/image" Target="../media/image44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6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oleObject" Target="../embeddings/oleObject19.bin"/><Relationship Id="rId5" Type="http://schemas.openxmlformats.org/officeDocument/2006/relationships/image" Target="../media/image65.e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2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4" Type="http://schemas.openxmlformats.org/officeDocument/2006/relationships/oleObject" Target="../embeddings/oleObject20.bin"/><Relationship Id="rId5" Type="http://schemas.openxmlformats.org/officeDocument/2006/relationships/image" Target="../media/image66.emf"/><Relationship Id="rId6" Type="http://schemas.openxmlformats.org/officeDocument/2006/relationships/image" Target="../media/image67.jpeg"/><Relationship Id="rId7" Type="http://schemas.openxmlformats.org/officeDocument/2006/relationships/image" Target="../media/image68.jpeg"/><Relationship Id="rId8" Type="http://schemas.openxmlformats.org/officeDocument/2006/relationships/image" Target="../media/image69.jpeg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2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4" Type="http://schemas.openxmlformats.org/officeDocument/2006/relationships/oleObject" Target="../embeddings/oleObject21.bin"/><Relationship Id="rId5" Type="http://schemas.openxmlformats.org/officeDocument/2006/relationships/image" Target="../media/image70.emf"/><Relationship Id="rId6" Type="http://schemas.openxmlformats.org/officeDocument/2006/relationships/image" Target="../media/image71.jpeg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2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4" Type="http://schemas.openxmlformats.org/officeDocument/2006/relationships/oleObject" Target="../embeddings/oleObject22.bin"/><Relationship Id="rId5" Type="http://schemas.openxmlformats.org/officeDocument/2006/relationships/image" Target="../media/image72.emf"/><Relationship Id="rId6" Type="http://schemas.openxmlformats.org/officeDocument/2006/relationships/hyperlink" Target="http://www.BMSG.org/" TargetMode="External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4" Type="http://schemas.openxmlformats.org/officeDocument/2006/relationships/image" Target="../media/image73.emf"/><Relationship Id="rId5" Type="http://schemas.openxmlformats.org/officeDocument/2006/relationships/image" Target="../media/image74.jpeg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oleObject" Target="../embeddings/oleObject24.bin"/><Relationship Id="rId5" Type="http://schemas.openxmlformats.org/officeDocument/2006/relationships/image" Target="../media/image75.emf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4" Type="http://schemas.openxmlformats.org/officeDocument/2006/relationships/image" Target="../media/image77.emf"/><Relationship Id="rId5" Type="http://schemas.openxmlformats.org/officeDocument/2006/relationships/image" Target="../media/image78.png"/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4" Type="http://schemas.openxmlformats.org/officeDocument/2006/relationships/image" Target="../media/image79.emf"/><Relationship Id="rId5" Type="http://schemas.openxmlformats.org/officeDocument/2006/relationships/image" Target="../media/image80.png"/><Relationship Id="rId1" Type="http://schemas.openxmlformats.org/officeDocument/2006/relationships/vmlDrawing" Target="../drawings/vmlDrawing26.vml"/><Relationship Id="rId2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4" Type="http://schemas.openxmlformats.org/officeDocument/2006/relationships/image" Target="../media/image81.emf"/><Relationship Id="rId5" Type="http://schemas.openxmlformats.org/officeDocument/2006/relationships/image" Target="../media/image82.png"/><Relationship Id="rId1" Type="http://schemas.openxmlformats.org/officeDocument/2006/relationships/vmlDrawing" Target="../drawings/vmlDrawing27.vml"/><Relationship Id="rId2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4" Type="http://schemas.openxmlformats.org/officeDocument/2006/relationships/image" Target="../media/image83.emf"/><Relationship Id="rId5" Type="http://schemas.openxmlformats.org/officeDocument/2006/relationships/image" Target="../media/image84.png"/><Relationship Id="rId1" Type="http://schemas.openxmlformats.org/officeDocument/2006/relationships/vmlDrawing" Target="../drawings/vmlDrawing28.vml"/><Relationship Id="rId2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4" Type="http://schemas.openxmlformats.org/officeDocument/2006/relationships/image" Target="../media/image85.emf"/><Relationship Id="rId5" Type="http://schemas.openxmlformats.org/officeDocument/2006/relationships/image" Target="../media/image86.JPG"/><Relationship Id="rId1" Type="http://schemas.openxmlformats.org/officeDocument/2006/relationships/vmlDrawing" Target="../drawings/vmlDrawing29.vml"/><Relationship Id="rId2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4" Type="http://schemas.openxmlformats.org/officeDocument/2006/relationships/oleObject" Target="../embeddings/oleObject30.bin"/><Relationship Id="rId5" Type="http://schemas.openxmlformats.org/officeDocument/2006/relationships/image" Target="../media/image87.emf"/><Relationship Id="rId1" Type="http://schemas.openxmlformats.org/officeDocument/2006/relationships/vmlDrawing" Target="../drawings/vmlDrawing30.vml"/><Relationship Id="rId2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4" Type="http://schemas.openxmlformats.org/officeDocument/2006/relationships/image" Target="../media/image89.jpg"/><Relationship Id="rId5" Type="http://schemas.openxmlformats.org/officeDocument/2006/relationships/hyperlink" Target="http://wliha.org/board-advocacy-project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4" Type="http://schemas.openxmlformats.org/officeDocument/2006/relationships/oleObject" Target="../embeddings/oleObject31.bin"/><Relationship Id="rId5" Type="http://schemas.openxmlformats.org/officeDocument/2006/relationships/image" Target="../media/image90.emf"/><Relationship Id="rId6" Type="http://schemas.openxmlformats.org/officeDocument/2006/relationships/image" Target="../media/image22.png"/><Relationship Id="rId1" Type="http://schemas.openxmlformats.org/officeDocument/2006/relationships/vmlDrawing" Target="../drawings/vmlDrawing31.vml"/><Relationship Id="rId2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hyperlink" Target="mailto:abiv@wliha.org" TargetMode="External"/><Relationship Id="rId5" Type="http://schemas.openxmlformats.org/officeDocument/2006/relationships/hyperlink" Target="mailto:reinyc@wliha.org" TargetMode="External"/><Relationship Id="rId6" Type="http://schemas.openxmlformats.org/officeDocument/2006/relationships/hyperlink" Target="mailto:manderson@communitychange.org" TargetMode="External"/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4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4" Type="http://schemas.openxmlformats.org/officeDocument/2006/relationships/oleObject" Target="../embeddings/oleObject32.bin"/><Relationship Id="rId5" Type="http://schemas.openxmlformats.org/officeDocument/2006/relationships/image" Target="../media/image91.emf"/><Relationship Id="rId6" Type="http://schemas.openxmlformats.org/officeDocument/2006/relationships/image" Target="../media/image22.png"/><Relationship Id="rId1" Type="http://schemas.openxmlformats.org/officeDocument/2006/relationships/vmlDrawing" Target="../drawings/vmlDrawing32.vml"/><Relationship Id="rId2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 descr="WLIHA Roofs Only Color Large.png"/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-76933" y="1"/>
            <a:ext cx="12268935" cy="727346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Shape 55"/>
          <p:cNvSpPr txBox="1"/>
          <p:nvPr/>
        </p:nvSpPr>
        <p:spPr>
          <a:xfrm>
            <a:off x="597233" y="1141800"/>
            <a:ext cx="10922800" cy="2044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algn="ctr"/>
            <a:r>
              <a:rPr lang="en" sz="4000" ker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Homelessness on the Rise: Understanding and Communicating the Drivers of Homelessness</a:t>
            </a:r>
          </a:p>
        </p:txBody>
      </p:sp>
      <p:sp>
        <p:nvSpPr>
          <p:cNvPr id="56" name="Shape 56"/>
          <p:cNvSpPr txBox="1"/>
          <p:nvPr/>
        </p:nvSpPr>
        <p:spPr>
          <a:xfrm>
            <a:off x="1376400" y="5027467"/>
            <a:ext cx="9439200" cy="7812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algn="ctr"/>
            <a:r>
              <a:rPr lang="en" sz="2400" kern="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rPr>
              <a:t>Conference on Ending Homelessness, May 10, 2017</a:t>
            </a:r>
          </a:p>
        </p:txBody>
      </p:sp>
    </p:spTree>
    <p:extLst>
      <p:ext uri="{BB962C8B-B14F-4D97-AF65-F5344CB8AC3E}">
        <p14:creationId xmlns:p14="http://schemas.microsoft.com/office/powerpoint/2010/main" val="40431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9" y="863462"/>
            <a:ext cx="8490167" cy="48655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6290" y="5943600"/>
            <a:ext cx="46665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https://www.zillow.com/</a:t>
            </a:r>
            <a:r>
              <a:rPr lang="en-US" sz="1200" dirty="0" err="1" smtClean="0"/>
              <a:t>bellingham-wa</a:t>
            </a:r>
            <a:r>
              <a:rPr lang="en-US" sz="1200" dirty="0" smtClean="0"/>
              <a:t>/home-values/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382772" y="340242"/>
            <a:ext cx="8952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j-lt"/>
              </a:rPr>
              <a:t>An Out of Reach Rental Market – Bellingham</a:t>
            </a:r>
          </a:p>
        </p:txBody>
      </p:sp>
    </p:spTree>
    <p:extLst>
      <p:ext uri="{BB962C8B-B14F-4D97-AF65-F5344CB8AC3E}">
        <p14:creationId xmlns:p14="http://schemas.microsoft.com/office/powerpoint/2010/main" val="179784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87" y="863462"/>
            <a:ext cx="8679819" cy="50208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2772" y="340242"/>
            <a:ext cx="8952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j-lt"/>
              </a:rPr>
              <a:t>An Out of Reach Rental Market – Vancouver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56290" y="5943600"/>
            <a:ext cx="46665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https://</a:t>
            </a:r>
            <a:r>
              <a:rPr lang="en-US" sz="1200" dirty="0" err="1" smtClean="0"/>
              <a:t>www.zillow.com</a:t>
            </a:r>
            <a:r>
              <a:rPr lang="en-US" sz="1200" dirty="0" smtClean="0"/>
              <a:t>/</a:t>
            </a:r>
            <a:r>
              <a:rPr lang="en-US" sz="1200" dirty="0" err="1" smtClean="0"/>
              <a:t>vancouver-wa</a:t>
            </a:r>
            <a:r>
              <a:rPr lang="en-US" sz="1200" dirty="0" smtClean="0"/>
              <a:t>/home-values/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3766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55" y="863462"/>
            <a:ext cx="8765617" cy="48945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2772" y="340242"/>
            <a:ext cx="8952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j-lt"/>
              </a:rPr>
              <a:t>An Out of Reach Rental Market – Vancouver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56290" y="5943600"/>
            <a:ext cx="46665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https://</a:t>
            </a:r>
            <a:r>
              <a:rPr lang="en-US" sz="1200" dirty="0" err="1" smtClean="0"/>
              <a:t>www.zillow.com</a:t>
            </a:r>
            <a:r>
              <a:rPr lang="en-US" sz="1200" dirty="0" smtClean="0"/>
              <a:t>/</a:t>
            </a:r>
            <a:r>
              <a:rPr lang="en-US" sz="1200" dirty="0" err="1" smtClean="0"/>
              <a:t>vancouver-wa</a:t>
            </a:r>
            <a:r>
              <a:rPr lang="en-US" sz="1200" dirty="0" smtClean="0"/>
              <a:t>/home-values/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5279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972" y="1868751"/>
            <a:ext cx="4660979" cy="421334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56290" y="362607"/>
            <a:ext cx="10058400" cy="886022"/>
          </a:xfrm>
        </p:spPr>
        <p:txBody>
          <a:bodyPr/>
          <a:lstStyle/>
          <a:p>
            <a:r>
              <a:rPr lang="en-US" dirty="0" smtClean="0"/>
              <a:t>Vacancy Rates Have Hit Record Lows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056180" y="5943599"/>
            <a:ext cx="46665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Data Provided by the Department of Commerce</a:t>
            </a:r>
          </a:p>
        </p:txBody>
      </p:sp>
    </p:spTree>
    <p:extLst>
      <p:ext uri="{BB962C8B-B14F-4D97-AF65-F5344CB8AC3E}">
        <p14:creationId xmlns:p14="http://schemas.microsoft.com/office/powerpoint/2010/main" val="158150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Rising Rents Affects Low Income Households the Hardest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Arial" charset="0"/>
              <a:buChar char="•"/>
            </a:pPr>
            <a:r>
              <a:rPr lang="en-US" sz="3000" dirty="0" smtClean="0"/>
              <a:t>There are only 30 affordable and available housing units for every 100 households who are extremely low income (ELI)</a:t>
            </a:r>
          </a:p>
          <a:p>
            <a:pPr>
              <a:buFont typeface="Arial" charset="0"/>
              <a:buChar char="•"/>
            </a:pPr>
            <a:endParaRPr lang="en-US" sz="3000" dirty="0" smtClean="0"/>
          </a:p>
          <a:p>
            <a:pPr>
              <a:buFont typeface="Arial" charset="0"/>
              <a:buChar char="•"/>
            </a:pPr>
            <a:r>
              <a:rPr lang="en-US" sz="3000" dirty="0" smtClean="0"/>
              <a:t>In Washington state, ELI is $16,050 for 1 person and $23,000 for a family of 4.</a:t>
            </a:r>
          </a:p>
          <a:p>
            <a:pPr>
              <a:buFont typeface="Arial" charset="0"/>
              <a:buChar char="•"/>
            </a:pPr>
            <a:endParaRPr lang="en-US" sz="3000" dirty="0"/>
          </a:p>
          <a:p>
            <a:pPr>
              <a:buFont typeface="Arial" charset="0"/>
              <a:buChar char="•"/>
            </a:pPr>
            <a:r>
              <a:rPr lang="en-US" sz="3000" dirty="0" smtClean="0"/>
              <a:t>73% of ELI renters in Washington are extremely cost burdened</a:t>
            </a:r>
            <a:endParaRPr lang="en-US" sz="3000" dirty="0"/>
          </a:p>
        </p:txBody>
      </p:sp>
      <p:sp>
        <p:nvSpPr>
          <p:cNvPr id="8" name="TextBox 7"/>
          <p:cNvSpPr txBox="1"/>
          <p:nvPr/>
        </p:nvSpPr>
        <p:spPr>
          <a:xfrm>
            <a:off x="1056290" y="5943600"/>
            <a:ext cx="5323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Sources: National Low Income Housing Alliance and Department of Commerce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0148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8344743"/>
              </p:ext>
            </p:extLst>
          </p:nvPr>
        </p:nvGraphicFramePr>
        <p:xfrm>
          <a:off x="950375" y="1737360"/>
          <a:ext cx="8941961" cy="4663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Rents far outpace middle and low incomes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79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238" y="0"/>
            <a:ext cx="7396017" cy="612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2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1188552"/>
              </p:ext>
            </p:extLst>
          </p:nvPr>
        </p:nvGraphicFramePr>
        <p:xfrm>
          <a:off x="1097280" y="2254468"/>
          <a:ext cx="6124204" cy="3143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2102"/>
                <a:gridCol w="3062102"/>
              </a:tblGrid>
              <a:tr h="392963">
                <a:tc>
                  <a:txBody>
                    <a:bodyPr/>
                    <a:lstStyle/>
                    <a:p>
                      <a:r>
                        <a:rPr lang="en-US" dirty="0" smtClean="0"/>
                        <a:t>Washington State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$18.39</a:t>
                      </a:r>
                      <a:endParaRPr lang="en-US" dirty="0"/>
                    </a:p>
                  </a:txBody>
                  <a:tcPr/>
                </a:tc>
              </a:tr>
              <a:tr h="392963">
                <a:tc>
                  <a:txBody>
                    <a:bodyPr/>
                    <a:lstStyle/>
                    <a:p>
                      <a:r>
                        <a:rPr lang="en-US" dirty="0" smtClean="0"/>
                        <a:t>King County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$23.56</a:t>
                      </a:r>
                      <a:endParaRPr lang="en-US" dirty="0"/>
                    </a:p>
                  </a:txBody>
                  <a:tcPr/>
                </a:tc>
              </a:tr>
              <a:tr h="392963">
                <a:tc>
                  <a:txBody>
                    <a:bodyPr/>
                    <a:lstStyle/>
                    <a:p>
                      <a:r>
                        <a:rPr lang="en-US" dirty="0" smtClean="0"/>
                        <a:t>Spokane County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$11.33</a:t>
                      </a:r>
                      <a:endParaRPr lang="en-US" dirty="0"/>
                    </a:p>
                  </a:txBody>
                  <a:tcPr/>
                </a:tc>
              </a:tr>
              <a:tr h="392963">
                <a:tc>
                  <a:txBody>
                    <a:bodyPr/>
                    <a:lstStyle/>
                    <a:p>
                      <a:r>
                        <a:rPr lang="en-US" dirty="0" smtClean="0"/>
                        <a:t>Pierce</a:t>
                      </a:r>
                      <a:r>
                        <a:rPr lang="en-US" baseline="0" dirty="0" smtClean="0"/>
                        <a:t> County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$16.79</a:t>
                      </a:r>
                      <a:endParaRPr lang="en-US" dirty="0"/>
                    </a:p>
                  </a:txBody>
                  <a:tcPr/>
                </a:tc>
              </a:tr>
              <a:tr h="392963">
                <a:tc>
                  <a:txBody>
                    <a:bodyPr/>
                    <a:lstStyle/>
                    <a:p>
                      <a:r>
                        <a:rPr lang="en-US" dirty="0" smtClean="0"/>
                        <a:t>Snohomish</a:t>
                      </a:r>
                      <a:r>
                        <a:rPr lang="en-US" baseline="0" dirty="0" smtClean="0"/>
                        <a:t> County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$23.56</a:t>
                      </a:r>
                      <a:endParaRPr lang="en-US" dirty="0"/>
                    </a:p>
                  </a:txBody>
                  <a:tcPr/>
                </a:tc>
              </a:tr>
              <a:tr h="392963">
                <a:tc>
                  <a:txBody>
                    <a:bodyPr/>
                    <a:lstStyle/>
                    <a:p>
                      <a:r>
                        <a:rPr lang="en-US" dirty="0" smtClean="0"/>
                        <a:t>Island County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$15.42</a:t>
                      </a:r>
                      <a:endParaRPr lang="en-US" dirty="0"/>
                    </a:p>
                  </a:txBody>
                  <a:tcPr/>
                </a:tc>
              </a:tr>
              <a:tr h="392963">
                <a:tc>
                  <a:txBody>
                    <a:bodyPr/>
                    <a:lstStyle/>
                    <a:p>
                      <a:r>
                        <a:rPr lang="en-US" dirty="0" smtClean="0"/>
                        <a:t>Whatcom</a:t>
                      </a:r>
                      <a:r>
                        <a:rPr lang="en-US" baseline="0" dirty="0" smtClean="0"/>
                        <a:t> County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$13.44</a:t>
                      </a:r>
                      <a:endParaRPr lang="en-US" dirty="0"/>
                    </a:p>
                  </a:txBody>
                  <a:tcPr/>
                </a:tc>
              </a:tr>
              <a:tr h="392963">
                <a:tc>
                  <a:txBody>
                    <a:bodyPr/>
                    <a:lstStyle/>
                    <a:p>
                      <a:r>
                        <a:rPr lang="en-US" dirty="0" smtClean="0"/>
                        <a:t>Clark County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$19.63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Income Needed to Afford a 1 Bedroom Apartment at </a:t>
            </a:r>
            <a:r>
              <a:rPr lang="en-US" dirty="0" smtClean="0"/>
              <a:t>FMR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8657494"/>
              </p:ext>
            </p:extLst>
          </p:nvPr>
        </p:nvGraphicFramePr>
        <p:xfrm>
          <a:off x="7653983" y="2415087"/>
          <a:ext cx="4028266" cy="282246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14133"/>
                <a:gridCol w="2014133"/>
              </a:tblGrid>
              <a:tr h="940822">
                <a:tc>
                  <a:txBody>
                    <a:bodyPr/>
                    <a:lstStyle/>
                    <a:p>
                      <a:r>
                        <a:rPr lang="en-US" dirty="0" smtClean="0"/>
                        <a:t>Federal Minimum Wage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$7.25</a:t>
                      </a:r>
                      <a:endParaRPr lang="en-US" dirty="0"/>
                    </a:p>
                  </a:txBody>
                  <a:tcPr/>
                </a:tc>
              </a:tr>
              <a:tr h="940822">
                <a:tc>
                  <a:txBody>
                    <a:bodyPr/>
                    <a:lstStyle/>
                    <a:p>
                      <a:r>
                        <a:rPr lang="en-US" dirty="0" smtClean="0"/>
                        <a:t>Washington State</a:t>
                      </a:r>
                      <a:r>
                        <a:rPr lang="en-US" baseline="0" dirty="0" smtClean="0"/>
                        <a:t> Minimum Wage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$11</a:t>
                      </a:r>
                      <a:endParaRPr lang="en-US" dirty="0"/>
                    </a:p>
                  </a:txBody>
                  <a:tcPr/>
                </a:tc>
              </a:tr>
              <a:tr h="940822">
                <a:tc>
                  <a:txBody>
                    <a:bodyPr/>
                    <a:lstStyle/>
                    <a:p>
                      <a:r>
                        <a:rPr lang="en-US" dirty="0" smtClean="0"/>
                        <a:t>Monthly</a:t>
                      </a:r>
                      <a:r>
                        <a:rPr lang="en-US" baseline="0" dirty="0" smtClean="0"/>
                        <a:t> SSI Payment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$779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271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Barriers to Rental Market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Autofit/>
          </a:bodyPr>
          <a:lstStyle/>
          <a:p>
            <a:pPr>
              <a:buFont typeface="Arial" charset="0"/>
              <a:buChar char="•"/>
            </a:pPr>
            <a:r>
              <a:rPr lang="en-US" sz="3200" dirty="0" smtClean="0"/>
              <a:t>Discrimination against households who pay for rent using a subsidy, such as a Housing Choice Vouchers (section 8) is completely legal and happens often with no protections</a:t>
            </a:r>
          </a:p>
          <a:p>
            <a:pPr>
              <a:lnSpc>
                <a:spcPct val="100000"/>
              </a:lnSpc>
              <a:buFont typeface="Arial" charset="0"/>
              <a:buChar char="•"/>
            </a:pPr>
            <a:r>
              <a:rPr lang="en-US" sz="3200" dirty="0" smtClean="0"/>
              <a:t>In Kitsap County, section 8 voucher holders were only able to find housing 50% of the time</a:t>
            </a:r>
          </a:p>
          <a:p>
            <a:pPr>
              <a:buFont typeface="Arial" charset="0"/>
              <a:buChar char="•"/>
            </a:pPr>
            <a:r>
              <a:rPr lang="en-US" sz="3200" dirty="0" smtClean="0"/>
              <a:t>In King County, households only had a 48% success rate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4040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Disparate Impact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3200" dirty="0" smtClean="0"/>
              <a:t>60% of Housing Choice Voucher recipients are women</a:t>
            </a:r>
          </a:p>
          <a:p>
            <a:pPr>
              <a:buFont typeface="Arial" charset="0"/>
              <a:buChar char="•"/>
            </a:pPr>
            <a:endParaRPr lang="en-US" sz="3200" dirty="0"/>
          </a:p>
          <a:p>
            <a:pPr>
              <a:buFont typeface="Arial" charset="0"/>
              <a:buChar char="•"/>
            </a:pPr>
            <a:r>
              <a:rPr lang="en-US" sz="3200" dirty="0" smtClean="0"/>
              <a:t>53% are women of color</a:t>
            </a:r>
          </a:p>
          <a:p>
            <a:pPr>
              <a:buFont typeface="Arial" charset="0"/>
              <a:buChar char="•"/>
            </a:pPr>
            <a:endParaRPr lang="en-US" sz="3200" dirty="0"/>
          </a:p>
          <a:p>
            <a:pPr>
              <a:buFont typeface="Arial" charset="0"/>
              <a:buChar char="•"/>
            </a:pPr>
            <a:r>
              <a:rPr lang="en-US" sz="3200" dirty="0" smtClean="0"/>
              <a:t>Nearly all households using federal rental assistance include, children, seniors, or disabled folks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056290" y="5943600"/>
            <a:ext cx="5323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Sources: DSHS and Center on Budget and Policy Priorities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0881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Shape 61" descr="WLIHA Roofs Only Color Large.png"/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-76933" y="1"/>
            <a:ext cx="12268935" cy="727346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Shape 62"/>
          <p:cNvSpPr txBox="1"/>
          <p:nvPr/>
        </p:nvSpPr>
        <p:spPr>
          <a:xfrm>
            <a:off x="744867" y="362733"/>
            <a:ext cx="10864800" cy="744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algn="ctr"/>
            <a:r>
              <a:rPr lang="en" sz="4000" ker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Overview</a:t>
            </a:r>
          </a:p>
        </p:txBody>
      </p:sp>
      <p:sp>
        <p:nvSpPr>
          <p:cNvPr id="63" name="Shape 63"/>
          <p:cNvSpPr txBox="1"/>
          <p:nvPr/>
        </p:nvSpPr>
        <p:spPr>
          <a:xfrm>
            <a:off x="462333" y="1582767"/>
            <a:ext cx="7512800" cy="4918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marL="609585" indent="-507987">
              <a:buSzPct val="100000"/>
              <a:buFont typeface="Verdana"/>
              <a:buChar char="●"/>
            </a:pPr>
            <a:r>
              <a:rPr lang="en" sz="3200" ker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Introductions</a:t>
            </a:r>
          </a:p>
          <a:p>
            <a:pPr marL="609585" indent="-507987">
              <a:buSzPct val="100000"/>
              <a:buFont typeface="Verdana"/>
              <a:buChar char="●"/>
            </a:pPr>
            <a:r>
              <a:rPr lang="en" sz="3200" ker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What are the drivers of homelessness?</a:t>
            </a:r>
          </a:p>
          <a:p>
            <a:pPr marL="609585" indent="-507987">
              <a:buSzPct val="100000"/>
              <a:buFont typeface="Verdana"/>
              <a:buChar char="●"/>
            </a:pPr>
            <a:r>
              <a:rPr lang="en" sz="3200" ker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Using data and storytelling together</a:t>
            </a:r>
          </a:p>
          <a:p>
            <a:pPr marL="609585" indent="-507987">
              <a:buSzPct val="100000"/>
              <a:buFont typeface="Verdana"/>
              <a:buChar char="●"/>
            </a:pPr>
            <a:r>
              <a:rPr lang="en" sz="3200" ker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Communications training</a:t>
            </a:r>
          </a:p>
          <a:p>
            <a:pPr marL="609585" indent="-507987">
              <a:buSzPct val="100000"/>
              <a:buFont typeface="Verdana"/>
              <a:buChar char="●"/>
            </a:pPr>
            <a:r>
              <a:rPr lang="en" sz="3200" ker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Practice!</a:t>
            </a:r>
          </a:p>
          <a:p>
            <a:pPr marL="609585" indent="-507987">
              <a:buSzPct val="100000"/>
              <a:buFont typeface="Verdana"/>
              <a:buChar char="●"/>
            </a:pPr>
            <a:r>
              <a:rPr lang="en" sz="3200" ker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07711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Shape 80" descr="WLIHA Roofs Only Color Large.png"/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-76933" y="1"/>
            <a:ext cx="12268935" cy="727346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Shape 81"/>
          <p:cNvSpPr txBox="1"/>
          <p:nvPr/>
        </p:nvSpPr>
        <p:spPr>
          <a:xfrm>
            <a:off x="4338600" y="1144333"/>
            <a:ext cx="7531600" cy="63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3200" ker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John Hannaman</a:t>
            </a:r>
          </a:p>
        </p:txBody>
      </p:sp>
      <p:sp>
        <p:nvSpPr>
          <p:cNvPr id="82" name="Shape 82"/>
          <p:cNvSpPr txBox="1"/>
          <p:nvPr/>
        </p:nvSpPr>
        <p:spPr>
          <a:xfrm>
            <a:off x="371983" y="125900"/>
            <a:ext cx="11705200" cy="11316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4800" kern="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rPr>
              <a:t>Use stories to illustrate your data</a:t>
            </a:r>
          </a:p>
        </p:txBody>
      </p:sp>
      <p:pic>
        <p:nvPicPr>
          <p:cNvPr id="83" name="Shape 83" descr="47 - John Hannaman small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1950" y="1326833"/>
            <a:ext cx="3695700" cy="510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Shape 84" descr="Screen Shot 2017-05-08 at 3.11.44 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13618" y="2012000"/>
            <a:ext cx="3414365" cy="4420233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Shape 85"/>
          <p:cNvSpPr txBox="1"/>
          <p:nvPr/>
        </p:nvSpPr>
        <p:spPr>
          <a:xfrm>
            <a:off x="7468067" y="6400167"/>
            <a:ext cx="5068000" cy="3564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1867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Read John’s full story at wliha.org/ldstories</a:t>
            </a:r>
          </a:p>
        </p:txBody>
      </p:sp>
      <p:sp>
        <p:nvSpPr>
          <p:cNvPr id="86" name="Shape 86"/>
          <p:cNvSpPr txBox="1"/>
          <p:nvPr/>
        </p:nvSpPr>
        <p:spPr>
          <a:xfrm>
            <a:off x="4388800" y="1777133"/>
            <a:ext cx="3937200" cy="40824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marL="609585" indent="-457189">
              <a:buSzPct val="100000"/>
              <a:buFont typeface="Verdana"/>
              <a:buChar char="●"/>
            </a:pPr>
            <a:r>
              <a:rPr lang="en" sz="2400" ker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Former firefighter</a:t>
            </a:r>
          </a:p>
          <a:p>
            <a:pPr marL="609585" indent="-457189">
              <a:buSzPct val="100000"/>
              <a:buFont typeface="Verdana"/>
              <a:buChar char="●"/>
            </a:pPr>
            <a:r>
              <a:rPr lang="en" sz="2400" ker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Suffers from a TBI</a:t>
            </a:r>
          </a:p>
          <a:p>
            <a:pPr marL="609585" indent="-457189">
              <a:buSzPct val="100000"/>
              <a:buFont typeface="Verdana"/>
              <a:buChar char="●"/>
            </a:pPr>
            <a:r>
              <a:rPr lang="en" sz="2400" ker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Uses a Housing Choice Voucher to pay rent</a:t>
            </a:r>
          </a:p>
          <a:p>
            <a:pPr marL="609585" indent="-457189">
              <a:buSzPct val="100000"/>
              <a:buFont typeface="Verdana"/>
              <a:buChar char="●"/>
            </a:pPr>
            <a:r>
              <a:rPr lang="en" sz="2400" ker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Struggles most with affordability</a:t>
            </a:r>
          </a:p>
        </p:txBody>
      </p:sp>
    </p:spTree>
    <p:extLst>
      <p:ext uri="{BB962C8B-B14F-4D97-AF65-F5344CB8AC3E}">
        <p14:creationId xmlns:p14="http://schemas.microsoft.com/office/powerpoint/2010/main" val="173114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Shape 91" descr="WLIHA Roofs Only Color Large.png"/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-76933" y="1"/>
            <a:ext cx="12268935" cy="727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 descr="Mindy Woods 450px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699" y="1391332"/>
            <a:ext cx="3390300" cy="466356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Shape 93"/>
          <p:cNvSpPr txBox="1"/>
          <p:nvPr/>
        </p:nvSpPr>
        <p:spPr>
          <a:xfrm>
            <a:off x="4095267" y="1318300"/>
            <a:ext cx="3772000" cy="63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3200" ker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Mindy Woods</a:t>
            </a:r>
          </a:p>
        </p:txBody>
      </p:sp>
      <p:sp>
        <p:nvSpPr>
          <p:cNvPr id="94" name="Shape 94"/>
          <p:cNvSpPr txBox="1"/>
          <p:nvPr/>
        </p:nvSpPr>
        <p:spPr>
          <a:xfrm>
            <a:off x="4046567" y="2121400"/>
            <a:ext cx="4490000" cy="41612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marL="609585" indent="-457189">
              <a:buSzPct val="100000"/>
              <a:buFont typeface="Verdana"/>
              <a:buChar char="●"/>
            </a:pPr>
            <a:r>
              <a:rPr lang="en" sz="2400" ker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Single mom</a:t>
            </a:r>
          </a:p>
          <a:p>
            <a:pPr marL="609585" indent="-457189">
              <a:buSzPct val="100000"/>
              <a:buFont typeface="Verdana"/>
              <a:buChar char="●"/>
            </a:pPr>
            <a:r>
              <a:rPr lang="en" sz="2400" ker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Veteran</a:t>
            </a:r>
          </a:p>
          <a:p>
            <a:pPr marL="609585" indent="-457189">
              <a:buSzPct val="100000"/>
              <a:buFont typeface="Verdana"/>
              <a:buChar char="●"/>
            </a:pPr>
            <a:r>
              <a:rPr lang="en" sz="2400" ker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Battles autoimmune illnesses</a:t>
            </a:r>
          </a:p>
          <a:p>
            <a:pPr marL="609585" indent="-457189">
              <a:buSzPct val="100000"/>
              <a:buFont typeface="Verdana"/>
              <a:buChar char="●"/>
            </a:pPr>
            <a:r>
              <a:rPr lang="en" sz="2400" ker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Uses a Housing Choice Voucher to pay her rent</a:t>
            </a:r>
          </a:p>
          <a:p>
            <a:pPr marL="609585" indent="-457189">
              <a:buSzPct val="100000"/>
              <a:buFont typeface="Verdana"/>
              <a:buChar char="●"/>
            </a:pPr>
            <a:r>
              <a:rPr lang="en" sz="2400" ker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Source of income discrimination is her biggest barrier</a:t>
            </a:r>
          </a:p>
          <a:p>
            <a:endParaRPr sz="2400" kern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5" name="Shape 95"/>
          <p:cNvSpPr txBox="1"/>
          <p:nvPr/>
        </p:nvSpPr>
        <p:spPr>
          <a:xfrm>
            <a:off x="371967" y="125900"/>
            <a:ext cx="11705200" cy="11316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4800" kern="0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</a:rPr>
              <a:t>Use stories illustrate your data</a:t>
            </a:r>
          </a:p>
        </p:txBody>
      </p:sp>
      <p:pic>
        <p:nvPicPr>
          <p:cNvPr id="96" name="Shape 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36575" y="1391334"/>
            <a:ext cx="3606863" cy="4663567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Shape 97"/>
          <p:cNvSpPr txBox="1"/>
          <p:nvPr/>
        </p:nvSpPr>
        <p:spPr>
          <a:xfrm>
            <a:off x="6429967" y="6282600"/>
            <a:ext cx="5647200" cy="3892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1867" ker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Read Mindy’s full story at wliha.org/ldstories</a:t>
            </a:r>
          </a:p>
        </p:txBody>
      </p:sp>
    </p:spTree>
    <p:extLst>
      <p:ext uri="{BB962C8B-B14F-4D97-AF65-F5344CB8AC3E}">
        <p14:creationId xmlns:p14="http://schemas.microsoft.com/office/powerpoint/2010/main" val="102880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1057" y="1"/>
            <a:ext cx="7225284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59590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Shape 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0734" y="1"/>
            <a:ext cx="9670500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774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Shape 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808" y="1"/>
            <a:ext cx="10987448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73506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subTitle" idx="1"/>
          </p:nvPr>
        </p:nvSpPr>
        <p:spPr>
          <a:xfrm>
            <a:off x="415600" y="5801200"/>
            <a:ext cx="11360800" cy="10568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r>
              <a:rPr lang="en"/>
              <a:t>Go to bit.ly/conferenceaction</a:t>
            </a:r>
          </a:p>
        </p:txBody>
      </p:sp>
      <p:pic>
        <p:nvPicPr>
          <p:cNvPr id="118" name="Shape 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4583" y="406401"/>
            <a:ext cx="7882831" cy="519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4794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Placeholder 2"/>
          <p:cNvSpPr>
            <a:spLocks noGrp="1"/>
          </p:cNvSpPr>
          <p:nvPr>
            <p:ph type="body" sz="half" idx="1"/>
          </p:nvPr>
        </p:nvSpPr>
        <p:spPr>
          <a:xfrm>
            <a:off x="1843089" y="2105025"/>
            <a:ext cx="7350125" cy="4281488"/>
          </a:xfrm>
        </p:spPr>
        <p:txBody>
          <a:bodyPr/>
          <a:lstStyle/>
          <a:p>
            <a:pPr indent="0" algn="ctr">
              <a:buNone/>
            </a:pPr>
            <a:r>
              <a:rPr lang="en-US" altLang="en-US" sz="4000" b="1" i="1" dirty="0">
                <a:solidFill>
                  <a:srgbClr val="7030A0"/>
                </a:solidFill>
              </a:rPr>
              <a:t>  </a:t>
            </a:r>
            <a:r>
              <a:rPr lang="en-US" altLang="en-US" sz="4800" b="1" dirty="0">
                <a:solidFill>
                  <a:srgbClr val="002060"/>
                </a:solidFill>
              </a:rPr>
              <a:t>Framing Home: </a:t>
            </a:r>
            <a:r>
              <a:rPr lang="en-US" altLang="en-US" sz="4000" b="1" dirty="0">
                <a:solidFill>
                  <a:srgbClr val="7030A0"/>
                </a:solidFill>
              </a:rPr>
              <a:t/>
            </a:r>
            <a:br>
              <a:rPr lang="en-US" altLang="en-US" sz="4000" b="1" dirty="0">
                <a:solidFill>
                  <a:srgbClr val="7030A0"/>
                </a:solidFill>
              </a:rPr>
            </a:br>
            <a:r>
              <a:rPr lang="en-US" altLang="en-US" sz="4000" b="1" i="1" dirty="0">
                <a:solidFill>
                  <a:srgbClr val="7030A0"/>
                </a:solidFill>
              </a:rPr>
              <a:t>Lessons Learned from a Decade of Progress	</a:t>
            </a:r>
            <a:endParaRPr lang="en-US" altLang="en-US" sz="3200" b="1" dirty="0"/>
          </a:p>
          <a:p>
            <a:pPr indent="0" algn="ctr">
              <a:buNone/>
            </a:pPr>
            <a:endParaRPr lang="en-US" altLang="en-US" sz="2800" b="1" dirty="0"/>
          </a:p>
          <a:p>
            <a:pPr indent="0" algn="ctr">
              <a:buNone/>
            </a:pPr>
            <a:r>
              <a:rPr lang="en-US" altLang="en-US" sz="2800" b="1" dirty="0"/>
              <a:t>Washington Conference on </a:t>
            </a:r>
            <a:br>
              <a:rPr lang="en-US" altLang="en-US" sz="2800" b="1" dirty="0"/>
            </a:br>
            <a:r>
              <a:rPr lang="en-US" altLang="en-US" sz="2800" b="1" dirty="0"/>
              <a:t>Ending Homelessness </a:t>
            </a:r>
            <a:br>
              <a:rPr lang="en-US" altLang="en-US" sz="2800" b="1" dirty="0"/>
            </a:br>
            <a:r>
              <a:rPr lang="en-US" altLang="en-US" sz="2400" b="1" dirty="0"/>
              <a:t>Tacoma, Washington</a:t>
            </a:r>
            <a:br>
              <a:rPr lang="en-US" altLang="en-US" sz="2400" b="1" dirty="0"/>
            </a:br>
            <a:r>
              <a:rPr lang="en-US" altLang="en-US" sz="2400" b="1" i="1" dirty="0"/>
              <a:t>May 10, 2017</a:t>
            </a:r>
          </a:p>
          <a:p>
            <a:pPr indent="0" algn="ctr">
              <a:buNone/>
            </a:pPr>
            <a:endParaRPr lang="en-US" altLang="en-US" sz="3600" dirty="0">
              <a:solidFill>
                <a:srgbClr val="7030A0"/>
              </a:solidFill>
            </a:endParaRPr>
          </a:p>
        </p:txBody>
      </p:sp>
      <p:graphicFrame>
        <p:nvGraphicFramePr>
          <p:cNvPr id="24579" name="Object 5"/>
          <p:cNvGraphicFramePr>
            <a:graphicFrameLocks noChangeAspect="1"/>
          </p:cNvGraphicFramePr>
          <p:nvPr/>
        </p:nvGraphicFramePr>
        <p:xfrm>
          <a:off x="8924926" y="5259388"/>
          <a:ext cx="1450975" cy="128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Artwork" r:id="rId4" imgW="2848087" imgH="2514600" progId="Adobe.Illustrator.8">
                  <p:embed/>
                </p:oleObj>
              </mc:Choice>
              <mc:Fallback>
                <p:oleObj name="Artwork" r:id="rId4" imgW="2848087" imgH="2514600" progId="Adobe.Illustrator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24926" y="5259388"/>
                        <a:ext cx="1450975" cy="1282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80" name="Picture 6" descr="C:\Documents and Settings\manderson\My Documents\Center for Community Change\Publications\NEW-CCC-LOGO-gif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5" y="233363"/>
            <a:ext cx="4413250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6037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Develop tools to tell our story</a:t>
            </a:r>
          </a:p>
        </p:txBody>
      </p:sp>
      <p:pic>
        <p:nvPicPr>
          <p:cNvPr id="26627" name="Picture 4" descr="3525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913" y="1662113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58630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14600" y="1219201"/>
            <a:ext cx="7391400" cy="452596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4600" b="1">
                <a:solidFill>
                  <a:schemeClr val="bg1"/>
                </a:solidFill>
                <a:latin typeface="Corbel" panose="020B0503020204020204" pitchFamily="34" charset="0"/>
              </a:rPr>
              <a:t>“. . . A talent for speaking differently, rather than for arguing well, is the chief instrument of cultural change . . .”</a:t>
            </a:r>
          </a:p>
          <a:p>
            <a:pPr marL="0" indent="0" algn="r" eaLnBrk="1" hangingPunct="1">
              <a:lnSpc>
                <a:spcPct val="90000"/>
              </a:lnSpc>
              <a:buNone/>
            </a:pPr>
            <a:endParaRPr lang="en-US" altLang="en-US" sz="2800" b="1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marL="0" indent="0" algn="r" eaLnBrk="1" hangingPunct="1">
              <a:lnSpc>
                <a:spcPct val="90000"/>
              </a:lnSpc>
              <a:buNone/>
            </a:pPr>
            <a:r>
              <a:rPr lang="en-US" altLang="en-US" sz="4000" b="1">
                <a:solidFill>
                  <a:schemeClr val="bg1"/>
                </a:solidFill>
                <a:latin typeface="Corbel" panose="020B0503020204020204" pitchFamily="34" charset="0"/>
              </a:rPr>
              <a:t>- Richard Rorty</a:t>
            </a:r>
          </a:p>
        </p:txBody>
      </p:sp>
    </p:spTree>
    <p:extLst>
      <p:ext uri="{BB962C8B-B14F-4D97-AF65-F5344CB8AC3E}">
        <p14:creationId xmlns:p14="http://schemas.microsoft.com/office/powerpoint/2010/main" val="195698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5"/>
          <p:cNvGraphicFramePr>
            <a:graphicFrameLocks noChangeAspect="1"/>
          </p:cNvGraphicFramePr>
          <p:nvPr/>
        </p:nvGraphicFramePr>
        <p:xfrm>
          <a:off x="8737600" y="4783138"/>
          <a:ext cx="1701800" cy="1503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76" name="Artwork" r:id="rId4" imgW="2848087" imgH="2514600" progId="Adobe.Illustrator.8">
                  <p:embed/>
                </p:oleObj>
              </mc:Choice>
              <mc:Fallback>
                <p:oleObj name="Artwork" r:id="rId4" imgW="2848087" imgH="2514600" progId="Adobe.Illustrator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37600" y="4783138"/>
                        <a:ext cx="1701800" cy="1503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699" name="TextBox 7"/>
          <p:cNvSpPr txBox="1">
            <a:spLocks noChangeArrowheads="1"/>
          </p:cNvSpPr>
          <p:nvPr/>
        </p:nvSpPr>
        <p:spPr bwMode="auto">
          <a:xfrm>
            <a:off x="2103438" y="1320800"/>
            <a:ext cx="58928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 i="1">
                <a:solidFill>
                  <a:srgbClr val="000000"/>
                </a:solidFill>
                <a:latin typeface="Arial Rounded MT Bold" panose="020F0704030504030204" pitchFamily="34" charset="0"/>
              </a:rPr>
              <a:t>The way the world is imagined determines at any time what [people] may do.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4000" i="1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 i="1">
                <a:solidFill>
                  <a:srgbClr val="000000"/>
                </a:solidFill>
                <a:latin typeface="Arial Rounded MT Bold" panose="020F0704030504030204" pitchFamily="34" charset="0"/>
              </a:rPr>
              <a:t>-Walter Lippman </a:t>
            </a:r>
            <a:endParaRPr lang="en-US" altLang="en-US" sz="400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1516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Shape 68" descr="WLIHA Roofs Only Color Large.png"/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-76933" y="1"/>
            <a:ext cx="12268935" cy="727346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Shape 69"/>
          <p:cNvSpPr txBox="1"/>
          <p:nvPr/>
        </p:nvSpPr>
        <p:spPr>
          <a:xfrm>
            <a:off x="-35200" y="4700467"/>
            <a:ext cx="4146000" cy="2044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algn="ctr"/>
            <a:r>
              <a:rPr lang="en" sz="1867" ker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Abi Velasco, </a:t>
            </a:r>
          </a:p>
          <a:p>
            <a:pPr algn="ctr"/>
            <a:r>
              <a:rPr lang="en" sz="1867" ker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Development and Event Coordinator, </a:t>
            </a:r>
          </a:p>
          <a:p>
            <a:pPr algn="ctr"/>
            <a:r>
              <a:rPr lang="en" sz="1867" ker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Washington Low Income Housing Alliance</a:t>
            </a:r>
          </a:p>
          <a:p>
            <a:pPr algn="ctr"/>
            <a:endParaRPr sz="1867" kern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0" name="Shape 70"/>
          <p:cNvSpPr txBox="1"/>
          <p:nvPr/>
        </p:nvSpPr>
        <p:spPr>
          <a:xfrm>
            <a:off x="631533" y="710933"/>
            <a:ext cx="10852000" cy="1078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algn="ctr"/>
            <a:r>
              <a:rPr lang="en" sz="3200" ker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Who are these people anyway?</a:t>
            </a:r>
          </a:p>
        </p:txBody>
      </p:sp>
      <p:pic>
        <p:nvPicPr>
          <p:cNvPr id="71" name="Shape 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72967" y="1735367"/>
            <a:ext cx="2082800" cy="208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Shape 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0998" y="1735353"/>
            <a:ext cx="2082799" cy="2887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Shape 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29244" y="1735366"/>
            <a:ext cx="2528299" cy="245396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Shape 74"/>
          <p:cNvSpPr txBox="1"/>
          <p:nvPr/>
        </p:nvSpPr>
        <p:spPr>
          <a:xfrm>
            <a:off x="4212400" y="4189333"/>
            <a:ext cx="3698800" cy="17616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algn="ctr"/>
            <a:r>
              <a:rPr lang="en" sz="1867" ker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Reiny Cohen,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867" ker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Director of Communications, Washington Low Income Housing Alliance</a:t>
            </a:r>
          </a:p>
          <a:p>
            <a:pPr algn="ctr"/>
            <a:endParaRPr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" name="Shape 75"/>
          <p:cNvSpPr txBox="1"/>
          <p:nvPr/>
        </p:nvSpPr>
        <p:spPr>
          <a:xfrm>
            <a:off x="8257633" y="4061400"/>
            <a:ext cx="3934400" cy="16452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algn="ctr"/>
            <a:r>
              <a:rPr lang="en" sz="1867" ker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Michael Anderson, </a:t>
            </a:r>
          </a:p>
          <a:p>
            <a:pPr algn="ctr"/>
            <a:r>
              <a:rPr lang="en" sz="1867" ker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Director of the Housing Trust Fund Project,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867" ker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Center For Community Change</a:t>
            </a:r>
          </a:p>
        </p:txBody>
      </p:sp>
    </p:spTree>
    <p:extLst>
      <p:ext uri="{BB962C8B-B14F-4D97-AF65-F5344CB8AC3E}">
        <p14:creationId xmlns:p14="http://schemas.microsoft.com/office/powerpoint/2010/main" val="19964625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1524000" y="5486400"/>
            <a:ext cx="91440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400" b="1">
                <a:solidFill>
                  <a:srgbClr val="FFFFFF"/>
                </a:solidFill>
                <a:latin typeface="Corbel" panose="020B0503020204020204" pitchFamily="34" charset="0"/>
              </a:rPr>
              <a:t>We need to change the terrain on which discussions about our issues occur</a:t>
            </a:r>
          </a:p>
        </p:txBody>
      </p:sp>
      <p:pic>
        <p:nvPicPr>
          <p:cNvPr id="31747" name="Picture 3" descr="drou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72"/>
          <a:stretch>
            <a:fillRect/>
          </a:stretch>
        </p:blipFill>
        <p:spPr bwMode="auto">
          <a:xfrm>
            <a:off x="1524000" y="1"/>
            <a:ext cx="9144000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2036" name="Picture 4" descr="2640683032_fcc83652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1" y="-6350"/>
            <a:ext cx="9267825" cy="541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996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12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Need to Reframe</a:t>
            </a:r>
          </a:p>
        </p:txBody>
      </p:sp>
      <p:sp>
        <p:nvSpPr>
          <p:cNvPr id="33795" name="Oval 3"/>
          <p:cNvSpPr>
            <a:spLocks noChangeArrowheads="1"/>
          </p:cNvSpPr>
          <p:nvPr/>
        </p:nvSpPr>
        <p:spPr bwMode="auto">
          <a:xfrm>
            <a:off x="2895600" y="3505200"/>
            <a:ext cx="2362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33796" name="Oval 4"/>
          <p:cNvSpPr>
            <a:spLocks noChangeArrowheads="1"/>
          </p:cNvSpPr>
          <p:nvPr/>
        </p:nvSpPr>
        <p:spPr bwMode="auto">
          <a:xfrm>
            <a:off x="4953000" y="5257800"/>
            <a:ext cx="2667000" cy="7620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33797" name="Line 5"/>
          <p:cNvSpPr>
            <a:spLocks noChangeShapeType="1"/>
          </p:cNvSpPr>
          <p:nvPr/>
        </p:nvSpPr>
        <p:spPr bwMode="auto">
          <a:xfrm flipV="1">
            <a:off x="6324600" y="2590800"/>
            <a:ext cx="0" cy="2743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3798" name="Line 6"/>
          <p:cNvSpPr>
            <a:spLocks noChangeShapeType="1"/>
          </p:cNvSpPr>
          <p:nvPr/>
        </p:nvSpPr>
        <p:spPr bwMode="auto">
          <a:xfrm flipV="1">
            <a:off x="2895600" y="1828800"/>
            <a:ext cx="11430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3799" name="Line 7"/>
          <p:cNvSpPr>
            <a:spLocks noChangeShapeType="1"/>
          </p:cNvSpPr>
          <p:nvPr/>
        </p:nvSpPr>
        <p:spPr bwMode="auto">
          <a:xfrm flipH="1" flipV="1">
            <a:off x="4038600" y="1828800"/>
            <a:ext cx="12192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3800" name="Oval 8"/>
          <p:cNvSpPr>
            <a:spLocks noChangeArrowheads="1"/>
          </p:cNvSpPr>
          <p:nvPr/>
        </p:nvSpPr>
        <p:spPr bwMode="auto">
          <a:xfrm>
            <a:off x="7467600" y="5029200"/>
            <a:ext cx="2362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33801" name="Line 9"/>
          <p:cNvSpPr>
            <a:spLocks noChangeShapeType="1"/>
          </p:cNvSpPr>
          <p:nvPr/>
        </p:nvSpPr>
        <p:spPr bwMode="auto">
          <a:xfrm flipV="1">
            <a:off x="7467600" y="3352800"/>
            <a:ext cx="11430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3802" name="Line 10"/>
          <p:cNvSpPr>
            <a:spLocks noChangeShapeType="1"/>
          </p:cNvSpPr>
          <p:nvPr/>
        </p:nvSpPr>
        <p:spPr bwMode="auto">
          <a:xfrm flipH="1" flipV="1">
            <a:off x="8610600" y="3352800"/>
            <a:ext cx="12192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3803" name="Text Box 11"/>
          <p:cNvSpPr txBox="1">
            <a:spLocks noChangeArrowheads="1"/>
          </p:cNvSpPr>
          <p:nvPr/>
        </p:nvSpPr>
        <p:spPr bwMode="auto">
          <a:xfrm>
            <a:off x="3048000" y="3140076"/>
            <a:ext cx="2133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Times" panose="02020603050405020304" pitchFamily="18" charset="0"/>
              </a:rPr>
              <a:t>Institutional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Times" panose="02020603050405020304" pitchFamily="18" charset="0"/>
              </a:rPr>
              <a:t>Accountability</a:t>
            </a:r>
          </a:p>
        </p:txBody>
      </p:sp>
      <p:sp>
        <p:nvSpPr>
          <p:cNvPr id="33804" name="Text Box 12"/>
          <p:cNvSpPr txBox="1">
            <a:spLocks noChangeArrowheads="1"/>
          </p:cNvSpPr>
          <p:nvPr/>
        </p:nvSpPr>
        <p:spPr bwMode="auto">
          <a:xfrm>
            <a:off x="7620000" y="4664076"/>
            <a:ext cx="2133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Times" panose="02020603050405020304" pitchFamily="18" charset="0"/>
              </a:rPr>
              <a:t>Personal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Times" panose="02020603050405020304" pitchFamily="18" charset="0"/>
              </a:rPr>
              <a:t>Responsibility</a:t>
            </a:r>
          </a:p>
        </p:txBody>
      </p:sp>
      <p:sp>
        <p:nvSpPr>
          <p:cNvPr id="33805" name="Line 13"/>
          <p:cNvSpPr>
            <a:spLocks noChangeShapeType="1"/>
          </p:cNvSpPr>
          <p:nvPr/>
        </p:nvSpPr>
        <p:spPr bwMode="auto">
          <a:xfrm>
            <a:off x="6324600" y="2590800"/>
            <a:ext cx="22860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3806" name="Line 14"/>
          <p:cNvSpPr>
            <a:spLocks noChangeShapeType="1"/>
          </p:cNvSpPr>
          <p:nvPr/>
        </p:nvSpPr>
        <p:spPr bwMode="auto">
          <a:xfrm>
            <a:off x="4038600" y="1828800"/>
            <a:ext cx="22860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8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2"/>
          <p:cNvGrpSpPr>
            <a:grpSpLocks/>
          </p:cNvGrpSpPr>
          <p:nvPr/>
        </p:nvGrpSpPr>
        <p:grpSpPr bwMode="auto">
          <a:xfrm>
            <a:off x="1676400" y="76200"/>
            <a:ext cx="8839200" cy="6629400"/>
            <a:chOff x="240" y="144"/>
            <a:chExt cx="5280" cy="3960"/>
          </a:xfrm>
        </p:grpSpPr>
        <p:pic>
          <p:nvPicPr>
            <p:cNvPr id="35855" name="Picture 3" descr="Blank Boar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44"/>
              <a:ext cx="5280" cy="3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56" name="Rectangle 4"/>
            <p:cNvSpPr>
              <a:spLocks noChangeArrowheads="1"/>
            </p:cNvSpPr>
            <p:nvPr/>
          </p:nvSpPr>
          <p:spPr bwMode="auto">
            <a:xfrm>
              <a:off x="528" y="3456"/>
              <a:ext cx="110" cy="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4000" b="1">
                <a:solidFill>
                  <a:srgbClr val="FFFFFF"/>
                </a:solidFill>
                <a:latin typeface="Verdana" panose="020B0604030504040204" pitchFamily="34" charset="0"/>
              </a:endParaRPr>
            </a:p>
          </p:txBody>
        </p:sp>
      </p:grpSp>
      <p:sp>
        <p:nvSpPr>
          <p:cNvPr id="732165" name="Rectangle 5"/>
          <p:cNvSpPr>
            <a:spLocks noGrp="1" noChangeArrowheads="1"/>
          </p:cNvSpPr>
          <p:nvPr>
            <p:ph type="title"/>
          </p:nvPr>
        </p:nvSpPr>
        <p:spPr>
          <a:xfrm>
            <a:off x="2438401" y="685800"/>
            <a:ext cx="7185025" cy="768350"/>
          </a:xfrm>
        </p:spPr>
        <p:txBody>
          <a:bodyPr/>
          <a:lstStyle/>
          <a:p>
            <a:endParaRPr lang="en-US" altLang="en-US" sz="3000"/>
          </a:p>
        </p:txBody>
      </p:sp>
      <p:pic>
        <p:nvPicPr>
          <p:cNvPr id="732166" name="Picture 6" descr="iStock_000006391720Medium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33400"/>
            <a:ext cx="80772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2167" name="Text Box 7"/>
          <p:cNvSpPr txBox="1">
            <a:spLocks noChangeArrowheads="1"/>
          </p:cNvSpPr>
          <p:nvPr/>
        </p:nvSpPr>
        <p:spPr bwMode="auto">
          <a:xfrm>
            <a:off x="4038601" y="3276600"/>
            <a:ext cx="24622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FFFFFF"/>
                </a:solidFill>
                <a:latin typeface="Corbel" panose="020B0503020204020204" pitchFamily="34" charset="0"/>
              </a:rPr>
              <a:t>knowledge</a:t>
            </a:r>
          </a:p>
        </p:txBody>
      </p:sp>
      <p:sp>
        <p:nvSpPr>
          <p:cNvPr id="732168" name="Text Box 8"/>
          <p:cNvSpPr txBox="1">
            <a:spLocks noChangeArrowheads="1"/>
          </p:cNvSpPr>
          <p:nvPr/>
        </p:nvSpPr>
        <p:spPr bwMode="auto">
          <a:xfrm>
            <a:off x="6597651" y="4068764"/>
            <a:ext cx="246221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FFFFFF"/>
                </a:solidFill>
                <a:latin typeface="Corbel" panose="020B0503020204020204" pitchFamily="34" charset="0"/>
              </a:rPr>
              <a:t>stories</a:t>
            </a:r>
          </a:p>
        </p:txBody>
      </p:sp>
      <p:sp>
        <p:nvSpPr>
          <p:cNvPr id="732169" name="Text Box 9"/>
          <p:cNvSpPr txBox="1">
            <a:spLocks noChangeArrowheads="1"/>
          </p:cNvSpPr>
          <p:nvPr/>
        </p:nvSpPr>
        <p:spPr bwMode="auto">
          <a:xfrm>
            <a:off x="2667001" y="1828800"/>
            <a:ext cx="38592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FFFFFF"/>
                </a:solidFill>
                <a:latin typeface="Corbel" panose="020B0503020204020204" pitchFamily="34" charset="0"/>
              </a:rPr>
              <a:t>cultural models</a:t>
            </a:r>
          </a:p>
        </p:txBody>
      </p:sp>
      <p:sp>
        <p:nvSpPr>
          <p:cNvPr id="732170" name="Text Box 10"/>
          <p:cNvSpPr txBox="1">
            <a:spLocks noChangeArrowheads="1"/>
          </p:cNvSpPr>
          <p:nvPr/>
        </p:nvSpPr>
        <p:spPr bwMode="auto">
          <a:xfrm>
            <a:off x="2459038" y="4678364"/>
            <a:ext cx="246221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FFFFFF"/>
                </a:solidFill>
                <a:latin typeface="Corbel" panose="020B0503020204020204" pitchFamily="34" charset="0"/>
              </a:rPr>
              <a:t>experience</a:t>
            </a:r>
          </a:p>
        </p:txBody>
      </p:sp>
      <p:sp>
        <p:nvSpPr>
          <p:cNvPr id="732171" name="Text Box 11"/>
          <p:cNvSpPr txBox="1">
            <a:spLocks noChangeArrowheads="1"/>
          </p:cNvSpPr>
          <p:nvPr/>
        </p:nvSpPr>
        <p:spPr bwMode="auto">
          <a:xfrm>
            <a:off x="8605838" y="5424489"/>
            <a:ext cx="206216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FFFFFF"/>
                </a:solidFill>
                <a:latin typeface="Corbel" panose="020B0503020204020204" pitchFamily="34" charset="0"/>
              </a:rPr>
              <a:t>myths</a:t>
            </a:r>
          </a:p>
        </p:txBody>
      </p:sp>
      <p:sp>
        <p:nvSpPr>
          <p:cNvPr id="732172" name="Text Box 12"/>
          <p:cNvSpPr txBox="1">
            <a:spLocks noChangeArrowheads="1"/>
          </p:cNvSpPr>
          <p:nvPr/>
        </p:nvSpPr>
        <p:spPr bwMode="auto">
          <a:xfrm>
            <a:off x="8131175" y="1812925"/>
            <a:ext cx="1397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FFFFFF"/>
                </a:solidFill>
                <a:latin typeface="Corbel" panose="020B0503020204020204" pitchFamily="34" charset="0"/>
              </a:rPr>
              <a:t>media</a:t>
            </a:r>
          </a:p>
        </p:txBody>
      </p:sp>
      <p:sp>
        <p:nvSpPr>
          <p:cNvPr id="732173" name="Text Box 13"/>
          <p:cNvSpPr txBox="1">
            <a:spLocks noChangeArrowheads="1"/>
          </p:cNvSpPr>
          <p:nvPr/>
        </p:nvSpPr>
        <p:spPr bwMode="auto">
          <a:xfrm>
            <a:off x="4648200" y="838200"/>
            <a:ext cx="47894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FFFFFF"/>
                </a:solidFill>
                <a:latin typeface="Corbel" panose="020B0503020204020204" pitchFamily="34" charset="0"/>
              </a:rPr>
              <a:t>patterns of association</a:t>
            </a:r>
          </a:p>
        </p:txBody>
      </p:sp>
      <p:sp>
        <p:nvSpPr>
          <p:cNvPr id="732174" name="Text Box 14"/>
          <p:cNvSpPr txBox="1">
            <a:spLocks noChangeArrowheads="1"/>
          </p:cNvSpPr>
          <p:nvPr/>
        </p:nvSpPr>
        <p:spPr bwMode="auto">
          <a:xfrm>
            <a:off x="6019801" y="2438400"/>
            <a:ext cx="23352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FFFFFF"/>
                </a:solidFill>
                <a:latin typeface="Corbel" panose="020B0503020204020204" pitchFamily="34" charset="0"/>
              </a:rPr>
              <a:t>frames</a:t>
            </a:r>
          </a:p>
        </p:txBody>
      </p:sp>
      <p:sp>
        <p:nvSpPr>
          <p:cNvPr id="732175" name="Text Box 15"/>
          <p:cNvSpPr txBox="1">
            <a:spLocks noChangeArrowheads="1"/>
          </p:cNvSpPr>
          <p:nvPr/>
        </p:nvSpPr>
        <p:spPr bwMode="auto">
          <a:xfrm>
            <a:off x="4114801" y="5638800"/>
            <a:ext cx="38592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FFFFFF"/>
                </a:solidFill>
                <a:latin typeface="Corbel" panose="020B0503020204020204" pitchFamily="34" charset="0"/>
              </a:rPr>
              <a:t>stereotypes</a:t>
            </a:r>
          </a:p>
        </p:txBody>
      </p:sp>
      <p:sp>
        <p:nvSpPr>
          <p:cNvPr id="732176" name="Text Box 16"/>
          <p:cNvSpPr txBox="1">
            <a:spLocks noChangeArrowheads="1"/>
          </p:cNvSpPr>
          <p:nvPr/>
        </p:nvSpPr>
        <p:spPr bwMode="auto">
          <a:xfrm>
            <a:off x="2209800" y="3505201"/>
            <a:ext cx="7772400" cy="1015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6000">
                <a:solidFill>
                  <a:srgbClr val="FFFFFF"/>
                </a:solidFill>
                <a:latin typeface="Eras Demi ITC" panose="020B0805030504020804" pitchFamily="34" charset="0"/>
              </a:rPr>
              <a:t>We are not blank slates</a:t>
            </a:r>
          </a:p>
        </p:txBody>
      </p:sp>
    </p:spTree>
    <p:extLst>
      <p:ext uri="{BB962C8B-B14F-4D97-AF65-F5344CB8AC3E}">
        <p14:creationId xmlns:p14="http://schemas.microsoft.com/office/powerpoint/2010/main" val="39285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32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32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732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32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32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32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32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32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32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32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32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732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32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32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732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732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2165" grpId="0"/>
      <p:bldP spid="732167" grpId="0"/>
      <p:bldP spid="732168" grpId="0"/>
      <p:bldP spid="732169" grpId="0"/>
      <p:bldP spid="732170" grpId="0"/>
      <p:bldP spid="732171" grpId="0"/>
      <p:bldP spid="732172" grpId="0"/>
      <p:bldP spid="732173" grpId="0"/>
      <p:bldP spid="732174" grpId="0"/>
      <p:bldP spid="732175" grpId="0"/>
      <p:bldP spid="732176" grpId="0"/>
      <p:bldP spid="732176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2192339" y="760413"/>
            <a:ext cx="6980237" cy="1517650"/>
          </a:xfrm>
        </p:spPr>
        <p:txBody>
          <a:bodyPr/>
          <a:lstStyle/>
          <a:p>
            <a:pPr algn="ctr"/>
            <a:r>
              <a:rPr lang="en-US" altLang="en-US" sz="4800">
                <a:latin typeface="Eras Demi ITC" panose="020B0805030504020804" pitchFamily="34" charset="0"/>
                <a:ea typeface="Batang" panose="02030600000101010101" pitchFamily="18" charset="-127"/>
              </a:rPr>
              <a:t>Values-based Messaging. . .</a:t>
            </a:r>
          </a:p>
        </p:txBody>
      </p:sp>
      <p:graphicFrame>
        <p:nvGraphicFramePr>
          <p:cNvPr id="37891" name="Object 5"/>
          <p:cNvGraphicFramePr>
            <a:graphicFrameLocks noChangeAspect="1"/>
          </p:cNvGraphicFramePr>
          <p:nvPr/>
        </p:nvGraphicFramePr>
        <p:xfrm>
          <a:off x="8723314" y="4770438"/>
          <a:ext cx="1716087" cy="151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00" name="Artwork" r:id="rId4" imgW="1996920" imgH="1761840" progId="Adobe.Illustrator.8">
                  <p:embed/>
                </p:oleObj>
              </mc:Choice>
              <mc:Fallback>
                <p:oleObj name="Artwork" r:id="rId4" imgW="1996920" imgH="1761840" progId="Adobe.Illustrator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23314" y="4770438"/>
                        <a:ext cx="1716087" cy="1516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Box 7"/>
          <p:cNvSpPr txBox="1">
            <a:spLocks noChangeArrowheads="1"/>
          </p:cNvSpPr>
          <p:nvPr/>
        </p:nvSpPr>
        <p:spPr bwMode="auto">
          <a:xfrm>
            <a:off x="2205038" y="2395539"/>
            <a:ext cx="58928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2155825" y="2436813"/>
            <a:ext cx="6980238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kern="0" dirty="0">
                <a:solidFill>
                  <a:srgbClr val="330066"/>
                </a:solidFill>
                <a:latin typeface="Eras Demi ITC" pitchFamily="34" charset="0"/>
                <a:ea typeface="Batang" pitchFamily="18" charset="-127"/>
              </a:rPr>
              <a:t>r</a:t>
            </a:r>
            <a:r>
              <a:rPr lang="en-US" sz="4800" b="1" kern="0" dirty="0" err="1">
                <a:solidFill>
                  <a:srgbClr val="330066"/>
                </a:solidFill>
                <a:latin typeface="Eras Demi ITC" pitchFamily="34" charset="0"/>
                <a:ea typeface="Batang" pitchFamily="18" charset="-127"/>
              </a:rPr>
              <a:t>eframes</a:t>
            </a:r>
            <a:r>
              <a:rPr lang="en-US" sz="4800" b="1" kern="0" dirty="0">
                <a:solidFill>
                  <a:srgbClr val="330066"/>
                </a:solidFill>
                <a:latin typeface="Eras Demi ITC" pitchFamily="34" charset="0"/>
                <a:ea typeface="Batang" pitchFamily="18" charset="-127"/>
              </a:rPr>
              <a:t> the conversation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2293939" y="4113213"/>
            <a:ext cx="6980237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kern="0" dirty="0">
                <a:solidFill>
                  <a:srgbClr val="330066"/>
                </a:solidFill>
                <a:latin typeface="Eras Demi ITC" pitchFamily="34" charset="0"/>
                <a:ea typeface="Batang" pitchFamily="18" charset="-127"/>
              </a:rPr>
              <a:t>c</a:t>
            </a:r>
            <a:r>
              <a:rPr lang="en-US" sz="4800" b="1" kern="0" dirty="0" err="1">
                <a:solidFill>
                  <a:srgbClr val="330066"/>
                </a:solidFill>
                <a:latin typeface="Eras Demi ITC" pitchFamily="34" charset="0"/>
                <a:ea typeface="Batang" pitchFamily="18" charset="-127"/>
              </a:rPr>
              <a:t>hanges</a:t>
            </a:r>
            <a:r>
              <a:rPr lang="en-US" sz="4800" b="1" kern="0" dirty="0">
                <a:solidFill>
                  <a:srgbClr val="330066"/>
                </a:solidFill>
                <a:latin typeface="Eras Demi ITC" pitchFamily="34" charset="0"/>
                <a:ea typeface="Batang" pitchFamily="18" charset="-127"/>
              </a:rPr>
              <a:t> the possibilities </a:t>
            </a:r>
          </a:p>
        </p:txBody>
      </p:sp>
    </p:spTree>
    <p:extLst>
      <p:ext uri="{BB962C8B-B14F-4D97-AF65-F5344CB8AC3E}">
        <p14:creationId xmlns:p14="http://schemas.microsoft.com/office/powerpoint/2010/main" val="6435863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 vert="horz" wrap="square" lIns="91440" tIns="45720" rIns="35717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altLang="en-US" sz="5400">
                <a:solidFill>
                  <a:schemeClr val="bg1"/>
                </a:solidFill>
              </a:rPr>
              <a:t>What is a “frame”?</a:t>
            </a: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17650"/>
            <a:ext cx="9144000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09800" y="3200400"/>
            <a:ext cx="6400800" cy="1905000"/>
            <a:chOff x="432" y="2016"/>
            <a:chExt cx="4032" cy="1200"/>
          </a:xfrm>
        </p:grpSpPr>
        <p:sp>
          <p:nvSpPr>
            <p:cNvPr id="598021" name="AutoShape 5"/>
            <p:cNvSpPr>
              <a:spLocks noChangeArrowheads="1"/>
            </p:cNvSpPr>
            <p:nvPr/>
          </p:nvSpPr>
          <p:spPr bwMode="auto">
            <a:xfrm rot="-969870">
              <a:off x="432" y="2400"/>
              <a:ext cx="144" cy="144"/>
            </a:xfrm>
            <a:prstGeom prst="star5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8022" name="AutoShape 6"/>
            <p:cNvSpPr>
              <a:spLocks noChangeArrowheads="1"/>
            </p:cNvSpPr>
            <p:nvPr/>
          </p:nvSpPr>
          <p:spPr bwMode="auto">
            <a:xfrm rot="-969870">
              <a:off x="1440" y="2016"/>
              <a:ext cx="144" cy="144"/>
            </a:xfrm>
            <a:prstGeom prst="star5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8023" name="AutoShape 7"/>
            <p:cNvSpPr>
              <a:spLocks noChangeArrowheads="1"/>
            </p:cNvSpPr>
            <p:nvPr/>
          </p:nvSpPr>
          <p:spPr bwMode="auto">
            <a:xfrm rot="-969870">
              <a:off x="2064" y="2256"/>
              <a:ext cx="144" cy="144"/>
            </a:xfrm>
            <a:prstGeom prst="star5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8024" name="AutoShape 8"/>
            <p:cNvSpPr>
              <a:spLocks noChangeArrowheads="1"/>
            </p:cNvSpPr>
            <p:nvPr/>
          </p:nvSpPr>
          <p:spPr bwMode="auto">
            <a:xfrm rot="-969870">
              <a:off x="3120" y="3072"/>
              <a:ext cx="144" cy="144"/>
            </a:xfrm>
            <a:prstGeom prst="star5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8025" name="AutoShape 9"/>
            <p:cNvSpPr>
              <a:spLocks noChangeArrowheads="1"/>
            </p:cNvSpPr>
            <p:nvPr/>
          </p:nvSpPr>
          <p:spPr bwMode="auto">
            <a:xfrm rot="-969870">
              <a:off x="2832" y="2448"/>
              <a:ext cx="144" cy="144"/>
            </a:xfrm>
            <a:prstGeom prst="star5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8026" name="AutoShape 10"/>
            <p:cNvSpPr>
              <a:spLocks noChangeArrowheads="1"/>
            </p:cNvSpPr>
            <p:nvPr/>
          </p:nvSpPr>
          <p:spPr bwMode="auto">
            <a:xfrm rot="-969870">
              <a:off x="4272" y="2880"/>
              <a:ext cx="144" cy="144"/>
            </a:xfrm>
            <a:prstGeom prst="star5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8027" name="AutoShape 11"/>
            <p:cNvSpPr>
              <a:spLocks noChangeArrowheads="1"/>
            </p:cNvSpPr>
            <p:nvPr/>
          </p:nvSpPr>
          <p:spPr bwMode="auto">
            <a:xfrm rot="-969870">
              <a:off x="4320" y="2112"/>
              <a:ext cx="144" cy="144"/>
            </a:xfrm>
            <a:prstGeom prst="star5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950" name="Line 12"/>
            <p:cNvSpPr>
              <a:spLocks noChangeShapeType="1"/>
            </p:cNvSpPr>
            <p:nvPr/>
          </p:nvSpPr>
          <p:spPr bwMode="auto">
            <a:xfrm flipV="1">
              <a:off x="624" y="2112"/>
              <a:ext cx="768" cy="33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951" name="Line 13"/>
            <p:cNvSpPr>
              <a:spLocks noChangeShapeType="1"/>
            </p:cNvSpPr>
            <p:nvPr/>
          </p:nvSpPr>
          <p:spPr bwMode="auto">
            <a:xfrm>
              <a:off x="1584" y="2112"/>
              <a:ext cx="480" cy="19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952" name="Line 14"/>
            <p:cNvSpPr>
              <a:spLocks noChangeShapeType="1"/>
            </p:cNvSpPr>
            <p:nvPr/>
          </p:nvSpPr>
          <p:spPr bwMode="auto">
            <a:xfrm>
              <a:off x="2208" y="2352"/>
              <a:ext cx="576" cy="14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953" name="Line 15"/>
            <p:cNvSpPr>
              <a:spLocks noChangeShapeType="1"/>
            </p:cNvSpPr>
            <p:nvPr/>
          </p:nvSpPr>
          <p:spPr bwMode="auto">
            <a:xfrm>
              <a:off x="2928" y="2592"/>
              <a:ext cx="240" cy="48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954" name="Line 16"/>
            <p:cNvSpPr>
              <a:spLocks noChangeShapeType="1"/>
            </p:cNvSpPr>
            <p:nvPr/>
          </p:nvSpPr>
          <p:spPr bwMode="auto">
            <a:xfrm flipV="1">
              <a:off x="3264" y="2976"/>
              <a:ext cx="1008" cy="19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955" name="Line 17"/>
            <p:cNvSpPr>
              <a:spLocks noChangeShapeType="1"/>
            </p:cNvSpPr>
            <p:nvPr/>
          </p:nvSpPr>
          <p:spPr bwMode="auto">
            <a:xfrm flipH="1">
              <a:off x="4368" y="2256"/>
              <a:ext cx="48" cy="62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598034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8035" name="Rectangle 19"/>
          <p:cNvSpPr>
            <a:spLocks noGrp="1" noChangeArrowheads="1"/>
          </p:cNvSpPr>
          <p:nvPr>
            <p:ph type="body" idx="1"/>
          </p:nvPr>
        </p:nvSpPr>
        <p:spPr>
          <a:xfrm>
            <a:off x="2286000" y="914400"/>
            <a:ext cx="7620000" cy="5029200"/>
          </a:xfrm>
          <a:solidFill>
            <a:schemeClr val="bg1">
              <a:alpha val="79999"/>
            </a:schemeClr>
          </a:solidFill>
        </p:spPr>
        <p:txBody>
          <a:bodyPr vert="horz" wrap="square" lIns="91400" tIns="45700" rIns="91400" bIns="45700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r>
              <a:rPr lang="en-US" altLang="en-US" sz="3400">
                <a:latin typeface="Corbel" panose="020B0503020204020204" pitchFamily="34" charset="0"/>
              </a:rPr>
              <a:t>	</a:t>
            </a:r>
          </a:p>
          <a:p>
            <a:pPr>
              <a:buFontTx/>
              <a:buNone/>
            </a:pPr>
            <a:r>
              <a:rPr lang="en-US" altLang="en-US" sz="3600">
                <a:latin typeface="Corbel" panose="020B0503020204020204" pitchFamily="34" charset="0"/>
              </a:rPr>
              <a:t>“…</a:t>
            </a:r>
            <a:r>
              <a:rPr lang="en-US" altLang="en-US" sz="3600" i="1">
                <a:latin typeface="Corbel" panose="020B0503020204020204" pitchFamily="34" charset="0"/>
              </a:rPr>
              <a:t>organizing principles</a:t>
            </a:r>
            <a:r>
              <a:rPr lang="en-US" altLang="en-US" sz="3600">
                <a:latin typeface="Corbel" panose="020B0503020204020204" pitchFamily="34" charset="0"/>
              </a:rPr>
              <a:t> that are socially </a:t>
            </a:r>
            <a:r>
              <a:rPr lang="en-US" altLang="en-US" sz="3600" i="1">
                <a:latin typeface="Corbel" panose="020B0503020204020204" pitchFamily="34" charset="0"/>
              </a:rPr>
              <a:t>shared</a:t>
            </a:r>
            <a:r>
              <a:rPr lang="en-US" altLang="en-US" sz="3600">
                <a:latin typeface="Corbel" panose="020B0503020204020204" pitchFamily="34" charset="0"/>
              </a:rPr>
              <a:t> and </a:t>
            </a:r>
            <a:r>
              <a:rPr lang="en-US" altLang="en-US" sz="3600" i="1">
                <a:latin typeface="Corbel" panose="020B0503020204020204" pitchFamily="34" charset="0"/>
              </a:rPr>
              <a:t>persistent</a:t>
            </a:r>
            <a:r>
              <a:rPr lang="en-US" altLang="en-US" sz="3600">
                <a:latin typeface="Corbel" panose="020B0503020204020204" pitchFamily="34" charset="0"/>
              </a:rPr>
              <a:t> over time, that work </a:t>
            </a:r>
            <a:r>
              <a:rPr lang="en-US" altLang="en-US" sz="3600" i="1">
                <a:latin typeface="Corbel" panose="020B0503020204020204" pitchFamily="34" charset="0"/>
              </a:rPr>
              <a:t>symbolically </a:t>
            </a:r>
            <a:r>
              <a:rPr lang="en-US" altLang="en-US" sz="3600">
                <a:latin typeface="Corbel" panose="020B0503020204020204" pitchFamily="34" charset="0"/>
              </a:rPr>
              <a:t>to meaningfully </a:t>
            </a:r>
            <a:r>
              <a:rPr lang="en-US" altLang="en-US" sz="3600" i="1">
                <a:latin typeface="Corbel" panose="020B0503020204020204" pitchFamily="34" charset="0"/>
              </a:rPr>
              <a:t>structure</a:t>
            </a:r>
            <a:r>
              <a:rPr lang="en-US" altLang="en-US" sz="3600">
                <a:latin typeface="Corbel" panose="020B0503020204020204" pitchFamily="34" charset="0"/>
              </a:rPr>
              <a:t> the social world…. Frames structure.  That is, they impose a pattern on the social world.” </a:t>
            </a:r>
          </a:p>
          <a:p>
            <a:pPr algn="r">
              <a:buFontTx/>
              <a:buChar char="-"/>
            </a:pPr>
            <a:r>
              <a:rPr lang="en-US" altLang="en-US" sz="2400">
                <a:latin typeface="Corbel" panose="020B0503020204020204" pitchFamily="34" charset="0"/>
              </a:rPr>
              <a:t>Stephen Reese in Framing Public Life, 2001</a:t>
            </a:r>
          </a:p>
          <a:p>
            <a:pPr algn="r">
              <a:buFontTx/>
              <a:buChar char="-"/>
            </a:pPr>
            <a:endParaRPr lang="en-US" altLang="en-US" sz="3400">
              <a:latin typeface="Corbel" panose="020B0503020204020204" pitchFamily="34" charset="0"/>
            </a:endParaRPr>
          </a:p>
          <a:p>
            <a:endParaRPr lang="en-US" altLang="en-US" sz="3400">
              <a:latin typeface="Corbel" panose="020B0503020204020204" pitchFamily="34" charset="0"/>
            </a:endParaRPr>
          </a:p>
          <a:p>
            <a:endParaRPr lang="en-US" altLang="en-US" sz="340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450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98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980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98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98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98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8035" grpId="0" build="p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2192339" y="122238"/>
            <a:ext cx="6980237" cy="1517650"/>
          </a:xfrm>
        </p:spPr>
        <p:txBody>
          <a:bodyPr/>
          <a:lstStyle/>
          <a:p>
            <a:pPr algn="ctr"/>
            <a:r>
              <a:rPr lang="en-US" altLang="en-US" sz="4800">
                <a:latin typeface="Eras Demi ITC" panose="020B0805030504020804" pitchFamily="34" charset="0"/>
                <a:ea typeface="Batang" panose="02030600000101010101" pitchFamily="18" charset="-127"/>
              </a:rPr>
              <a:t>Framing</a:t>
            </a:r>
          </a:p>
        </p:txBody>
      </p:sp>
      <p:graphicFrame>
        <p:nvGraphicFramePr>
          <p:cNvPr id="41987" name="Object 5"/>
          <p:cNvGraphicFramePr>
            <a:graphicFrameLocks noChangeAspect="1"/>
          </p:cNvGraphicFramePr>
          <p:nvPr/>
        </p:nvGraphicFramePr>
        <p:xfrm>
          <a:off x="9167814" y="5459414"/>
          <a:ext cx="1284287" cy="113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24" name="Artwork" r:id="rId4" imgW="1996920" imgH="1761840" progId="Adobe.Illustrator.8">
                  <p:embed/>
                </p:oleObj>
              </mc:Choice>
              <mc:Fallback>
                <p:oleObj name="Artwork" r:id="rId4" imgW="1996920" imgH="1761840" progId="Adobe.Illustrator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67814" y="5459414"/>
                        <a:ext cx="1284287" cy="1133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8" name="TextBox 7"/>
          <p:cNvSpPr txBox="1">
            <a:spLocks noChangeArrowheads="1"/>
          </p:cNvSpPr>
          <p:nvPr/>
        </p:nvSpPr>
        <p:spPr bwMode="auto">
          <a:xfrm>
            <a:off x="2103438" y="2046288"/>
            <a:ext cx="58928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i="1">
                <a:solidFill>
                  <a:srgbClr val="000000"/>
                </a:solidFill>
                <a:latin typeface="Arial Rounded MT Bold" panose="020F0704030504030204" pitchFamily="34" charset="0"/>
              </a:rPr>
              <a:t>Framing is about how people derive meaning from the world around them. Linguists talk about frames as structures residing in our brain, like ready-made storylines, that let us “fill in the blanks” so cues in the world around us make sense.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 Rounded MT Bold" panose="020F0704030504030204" pitchFamily="34" charset="0"/>
              </a:rPr>
              <a:t>Vol 16, BSMG</a:t>
            </a:r>
          </a:p>
        </p:txBody>
      </p:sp>
    </p:spTree>
    <p:extLst>
      <p:ext uri="{BB962C8B-B14F-4D97-AF65-F5344CB8AC3E}">
        <p14:creationId xmlns:p14="http://schemas.microsoft.com/office/powerpoint/2010/main" val="660939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417638"/>
          </a:xfrm>
          <a:solidFill>
            <a:srgbClr val="FFFF00"/>
          </a:solidFill>
        </p:spPr>
        <p:txBody>
          <a:bodyPr/>
          <a:lstStyle/>
          <a:p>
            <a:r>
              <a:rPr lang="en-US" altLang="en-US" sz="5000" b="1">
                <a:latin typeface="Corbel" panose="020B0503020204020204" pitchFamily="34" charset="0"/>
              </a:rPr>
              <a:t>Frames Influence Decisions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8400" y="1752600"/>
            <a:ext cx="7696200" cy="4419600"/>
          </a:xfrm>
        </p:spPr>
        <p:txBody>
          <a:bodyPr/>
          <a:lstStyle/>
          <a:p>
            <a:pPr marL="0" indent="0">
              <a:lnSpc>
                <a:spcPct val="105000"/>
              </a:lnSpc>
              <a:spcBef>
                <a:spcPct val="25000"/>
              </a:spcBef>
              <a:spcAft>
                <a:spcPct val="25000"/>
              </a:spcAft>
              <a:buNone/>
            </a:pPr>
            <a:r>
              <a:rPr lang="en-US" altLang="en-US" sz="4200">
                <a:solidFill>
                  <a:schemeClr val="bg1"/>
                </a:solidFill>
                <a:latin typeface="Calibri" panose="020F0502020204030204" pitchFamily="34" charset="0"/>
              </a:rPr>
              <a:t>“Every frame </a:t>
            </a:r>
            <a:r>
              <a:rPr lang="en-US" altLang="en-US" sz="4200">
                <a:solidFill>
                  <a:srgbClr val="FFFF00"/>
                </a:solidFill>
                <a:latin typeface="Calibri" panose="020F0502020204030204" pitchFamily="34" charset="0"/>
              </a:rPr>
              <a:t>defines the issue</a:t>
            </a:r>
            <a:r>
              <a:rPr lang="en-US" altLang="en-US" sz="4200">
                <a:solidFill>
                  <a:schemeClr val="bg1"/>
                </a:solidFill>
                <a:latin typeface="Calibri" panose="020F0502020204030204" pitchFamily="34" charset="0"/>
              </a:rPr>
              <a:t>, explains </a:t>
            </a:r>
            <a:r>
              <a:rPr lang="en-US" altLang="en-US" sz="4200">
                <a:solidFill>
                  <a:srgbClr val="FFFF00"/>
                </a:solidFill>
                <a:latin typeface="Calibri" panose="020F0502020204030204" pitchFamily="34" charset="0"/>
              </a:rPr>
              <a:t>who is responsible</a:t>
            </a:r>
            <a:r>
              <a:rPr lang="en-US" altLang="en-US" sz="4200">
                <a:solidFill>
                  <a:schemeClr val="bg1"/>
                </a:solidFill>
                <a:latin typeface="Calibri" panose="020F0502020204030204" pitchFamily="34" charset="0"/>
              </a:rPr>
              <a:t>, and suggests </a:t>
            </a:r>
            <a:r>
              <a:rPr lang="en-US" altLang="en-US" sz="4200">
                <a:solidFill>
                  <a:srgbClr val="FFFF00"/>
                </a:solidFill>
                <a:latin typeface="Calibri" panose="020F0502020204030204" pitchFamily="34" charset="0"/>
              </a:rPr>
              <a:t>potential solutions</a:t>
            </a:r>
            <a:r>
              <a:rPr lang="en-US" altLang="en-US" sz="4200">
                <a:solidFill>
                  <a:schemeClr val="bg1"/>
                </a:solidFill>
                <a:latin typeface="Calibri" panose="020F0502020204030204" pitchFamily="34" charset="0"/>
              </a:rPr>
              <a:t>. All of this is conveyed by images, stereotypes, or anecdotes.”</a:t>
            </a:r>
          </a:p>
          <a:p>
            <a:pPr marL="0" indent="0" algn="r">
              <a:lnSpc>
                <a:spcPct val="105000"/>
              </a:lnSpc>
              <a:spcBef>
                <a:spcPct val="25000"/>
              </a:spcBef>
              <a:spcAft>
                <a:spcPct val="25000"/>
              </a:spcAft>
              <a:buNone/>
            </a:pPr>
            <a:r>
              <a:rPr lang="en-US" altLang="en-US" sz="3600">
                <a:solidFill>
                  <a:schemeClr val="bg1"/>
                </a:solidFill>
                <a:latin typeface="Calibri" panose="020F0502020204030204" pitchFamily="34" charset="0"/>
              </a:rPr>
              <a:t>- </a:t>
            </a:r>
            <a:r>
              <a:rPr lang="en-US" altLang="en-US" sz="2800">
                <a:solidFill>
                  <a:schemeClr val="bg1"/>
                </a:solidFill>
                <a:latin typeface="Calibri" panose="020F0502020204030204" pitchFamily="34" charset="0"/>
              </a:rPr>
              <a:t>Charlotte Ryan, Prime Time Activism, 1991</a:t>
            </a:r>
          </a:p>
          <a:p>
            <a:pPr marL="0" indent="0">
              <a:lnSpc>
                <a:spcPct val="105000"/>
              </a:lnSpc>
              <a:spcBef>
                <a:spcPct val="25000"/>
              </a:spcBef>
              <a:spcAft>
                <a:spcPct val="25000"/>
              </a:spcAft>
            </a:pPr>
            <a:endParaRPr lang="en-US" altLang="en-US" sz="36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576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3581400" y="2286000"/>
            <a:ext cx="632460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494" tIns="25397" rIns="63494" bIns="25397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7200">
                <a:solidFill>
                  <a:srgbClr val="000000"/>
                </a:solidFill>
              </a:rPr>
              <a:t>LIQMFI FSS</a:t>
            </a:r>
          </a:p>
          <a:p>
            <a:pPr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540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3352800" y="2819400"/>
            <a:ext cx="5410200" cy="10668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4608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400">
                <a:latin typeface="Eras Demi ITC" panose="020B0805030504020804" pitchFamily="34" charset="0"/>
                <a:ea typeface="Batang" panose="02030600000101010101" pitchFamily="18" charset="-127"/>
              </a:rPr>
              <a:t>Just a few cues. . .</a:t>
            </a:r>
          </a:p>
        </p:txBody>
      </p:sp>
    </p:spTree>
    <p:extLst>
      <p:ext uri="{BB962C8B-B14F-4D97-AF65-F5344CB8AC3E}">
        <p14:creationId xmlns:p14="http://schemas.microsoft.com/office/powerpoint/2010/main" val="125839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3352800" y="2286000"/>
            <a:ext cx="632460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494" tIns="25397" rIns="63494" bIns="25397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7200">
                <a:solidFill>
                  <a:srgbClr val="000000"/>
                </a:solidFill>
              </a:rPr>
              <a:t>LIQMFI FSS</a:t>
            </a:r>
          </a:p>
          <a:p>
            <a:pPr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540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3124200" y="3810000"/>
            <a:ext cx="5410200" cy="10668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432" tIns="45716" rIns="91432" bIns="45716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4813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400">
                <a:latin typeface="Eras Demi ITC" panose="020B0805030504020804" pitchFamily="34" charset="0"/>
                <a:ea typeface="Batang" panose="02030600000101010101" pitchFamily="18" charset="-127"/>
              </a:rPr>
              <a:t>. . . might surprise you</a:t>
            </a:r>
          </a:p>
        </p:txBody>
      </p:sp>
    </p:spTree>
    <p:extLst>
      <p:ext uri="{BB962C8B-B14F-4D97-AF65-F5344CB8AC3E}">
        <p14:creationId xmlns:p14="http://schemas.microsoft.com/office/powerpoint/2010/main" val="35088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1524000" y="0"/>
            <a:ext cx="457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0" tIns="45695" rIns="91390" bIns="45695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558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29401" y="990600"/>
            <a:ext cx="3109913" cy="5562600"/>
          </a:xfrm>
        </p:spPr>
        <p:txBody>
          <a:bodyPr/>
          <a:lstStyle/>
          <a:p>
            <a:pPr marL="0" indent="0">
              <a:lnSpc>
                <a:spcPct val="115000"/>
              </a:lnSpc>
              <a:buNone/>
              <a:defRPr/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Corbel" pitchFamily="34" charset="0"/>
              </a:rPr>
              <a:t>our brains are rapidly seeking to connect new information to the existing </a:t>
            </a:r>
            <a:r>
              <a:rPr lang="en-US" sz="4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rbel" pitchFamily="34" charset="0"/>
              </a:rPr>
              <a:t>stories</a:t>
            </a:r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rbel" pitchFamily="34" charset="0"/>
              </a:rPr>
              <a:t> 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Corbel" pitchFamily="34" charset="0"/>
              </a:rPr>
              <a:t>in our heads </a:t>
            </a:r>
          </a:p>
        </p:txBody>
      </p:sp>
      <p:pic>
        <p:nvPicPr>
          <p:cNvPr id="50180" name="Picture 4" descr="Whole Brai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r="10001"/>
          <a:stretch>
            <a:fillRect/>
          </a:stretch>
        </p:blipFill>
        <p:spPr bwMode="auto">
          <a:xfrm rot="-140544">
            <a:off x="1112838" y="838201"/>
            <a:ext cx="5364163" cy="502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Box 4"/>
          <p:cNvSpPr txBox="1">
            <a:spLocks noChangeArrowheads="1"/>
          </p:cNvSpPr>
          <p:nvPr/>
        </p:nvSpPr>
        <p:spPr bwMode="auto">
          <a:xfrm>
            <a:off x="1524000" y="6550026"/>
            <a:ext cx="1619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26004D"/>
                </a:solidFill>
              </a:rPr>
              <a:t>DEMOS-Bresette</a:t>
            </a:r>
          </a:p>
        </p:txBody>
      </p:sp>
    </p:spTree>
    <p:extLst>
      <p:ext uri="{BB962C8B-B14F-4D97-AF65-F5344CB8AC3E}">
        <p14:creationId xmlns:p14="http://schemas.microsoft.com/office/powerpoint/2010/main" val="207528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7691759"/>
              </p:ext>
            </p:extLst>
          </p:nvPr>
        </p:nvGraphicFramePr>
        <p:xfrm>
          <a:off x="1711073" y="1178463"/>
          <a:ext cx="7660822" cy="4531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439548" y="5826202"/>
            <a:ext cx="5387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Data provided by the Department of Commerce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300038" y="242888"/>
            <a:ext cx="99869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Homelessness in Washington State has decreased since 2006, but 2013 marked a new rise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2884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1908175" y="528638"/>
            <a:ext cx="7543800" cy="1295400"/>
          </a:xfrm>
        </p:spPr>
        <p:txBody>
          <a:bodyPr/>
          <a:lstStyle/>
          <a:p>
            <a:r>
              <a:rPr lang="en-US" altLang="en-US" sz="4400">
                <a:latin typeface="Eras Demi ITC" panose="020B0805030504020804" pitchFamily="34" charset="0"/>
                <a:cs typeface="Times New Roman" panose="02020603050405020304" pitchFamily="18" charset="0"/>
              </a:rPr>
              <a:t>It’s not what you say.        It’s what they hear.</a:t>
            </a:r>
            <a:endParaRPr lang="en-US" altLang="en-US" sz="4400">
              <a:latin typeface="Eras Demi ITC" panose="020B08050305040208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039938" y="2336800"/>
            <a:ext cx="4038600" cy="2655888"/>
          </a:xfrm>
        </p:spPr>
        <p:txBody>
          <a:bodyPr/>
          <a:lstStyle/>
          <a:p>
            <a:pPr mar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en-US" sz="2800" i="1" dirty="0">
                <a:latin typeface="Arial Rounded MT Bold" pitchFamily="34" charset="0"/>
                <a:ea typeface="Times New Roman"/>
                <a:cs typeface="Times New Roman"/>
              </a:rPr>
              <a:t>And what people hear is </a:t>
            </a:r>
            <a:r>
              <a:rPr lang="en-US" sz="2800" i="1" dirty="0">
                <a:solidFill>
                  <a:srgbClr val="0070C0"/>
                </a:solidFill>
                <a:latin typeface="Arial Rounded MT Bold" pitchFamily="34" charset="0"/>
                <a:ea typeface="Times New Roman"/>
                <a:cs typeface="Times New Roman"/>
              </a:rPr>
              <a:t>as much about them </a:t>
            </a:r>
            <a:r>
              <a:rPr lang="en-US" sz="2800" i="1" dirty="0">
                <a:latin typeface="Arial Rounded MT Bold" pitchFamily="34" charset="0"/>
                <a:ea typeface="Times New Roman"/>
                <a:cs typeface="Times New Roman"/>
              </a:rPr>
              <a:t>as it is about your message</a:t>
            </a:r>
          </a:p>
          <a:p>
            <a:pPr marL="0" algn="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en-US" sz="2800" dirty="0">
                <a:solidFill>
                  <a:srgbClr val="0070C0"/>
                </a:solidFill>
                <a:latin typeface="Arial Rounded MT Bold" pitchFamily="34" charset="0"/>
                <a:ea typeface="Times New Roman"/>
                <a:cs typeface="Times New Roman"/>
              </a:rPr>
              <a:t>Frank </a:t>
            </a:r>
            <a:r>
              <a:rPr lang="en-US" sz="2800" dirty="0" err="1">
                <a:solidFill>
                  <a:srgbClr val="0070C0"/>
                </a:solidFill>
                <a:latin typeface="Arial Rounded MT Bold" pitchFamily="34" charset="0"/>
                <a:ea typeface="Times New Roman"/>
                <a:cs typeface="Times New Roman"/>
              </a:rPr>
              <a:t>Luntz</a:t>
            </a:r>
            <a:endParaRPr lang="en-US" sz="2800" dirty="0">
              <a:solidFill>
                <a:srgbClr val="0070C0"/>
              </a:solidFill>
              <a:latin typeface="Arial Rounded MT Bold" pitchFamily="34" charset="0"/>
              <a:ea typeface="Times New Roman"/>
              <a:cs typeface="Times New Roman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en-US" dirty="0"/>
          </a:p>
        </p:txBody>
      </p:sp>
      <p:pic>
        <p:nvPicPr>
          <p:cNvPr id="52228" name="Content Placeholder 4" descr="listening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03975" y="2324100"/>
            <a:ext cx="4038600" cy="2382838"/>
          </a:xfrm>
        </p:spPr>
      </p:pic>
      <p:graphicFrame>
        <p:nvGraphicFramePr>
          <p:cNvPr id="52229" name="Object 5"/>
          <p:cNvGraphicFramePr>
            <a:graphicFrameLocks noChangeAspect="1"/>
          </p:cNvGraphicFramePr>
          <p:nvPr/>
        </p:nvGraphicFramePr>
        <p:xfrm>
          <a:off x="8709025" y="5130800"/>
          <a:ext cx="1741488" cy="1538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48" name="Artwork" r:id="rId5" imgW="1963440" imgH="1728000" progId="Adobe.Illustrator.8">
                  <p:embed/>
                </p:oleObj>
              </mc:Choice>
              <mc:Fallback>
                <p:oleObj name="Artwork" r:id="rId5" imgW="1963440" imgH="1728000" progId="Adobe.Illustrator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09025" y="5130800"/>
                        <a:ext cx="1741488" cy="1538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96188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1966913" y="455613"/>
            <a:ext cx="7148512" cy="836612"/>
          </a:xfrm>
        </p:spPr>
        <p:txBody>
          <a:bodyPr/>
          <a:lstStyle/>
          <a:p>
            <a:r>
              <a:rPr lang="en-US" altLang="en-US" sz="3600">
                <a:solidFill>
                  <a:srgbClr val="002060"/>
                </a:solidFill>
                <a:latin typeface="Eras Demi ITC" panose="020B0805030504020804" pitchFamily="34" charset="0"/>
                <a:ea typeface="Batang" panose="02030600000101010101" pitchFamily="18" charset="-127"/>
              </a:rPr>
              <a:t>Lakoff’s three levels of analysis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33589" y="1870075"/>
            <a:ext cx="8097837" cy="4400550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660033"/>
              </a:buClr>
              <a:buFont typeface="Wingdings" panose="05000000000000000000" pitchFamily="2" charset="2"/>
              <a:buNone/>
            </a:pPr>
            <a:r>
              <a:rPr lang="en-US" altLang="en-US" sz="2400" b="1">
                <a:latin typeface="Arial Rounded MT Bold" panose="020F0704030504030204" pitchFamily="34" charset="0"/>
              </a:rPr>
              <a:t>Level 1:</a:t>
            </a:r>
          </a:p>
          <a:p>
            <a:pPr>
              <a:lnSpc>
                <a:spcPct val="90000"/>
              </a:lnSpc>
              <a:buClr>
                <a:srgbClr val="660033"/>
              </a:buClr>
              <a:buFont typeface="Monotype Sorts" pitchFamily="1" charset="2"/>
              <a:buChar char="."/>
            </a:pPr>
            <a:endParaRPr lang="en-US" altLang="en-US" sz="2400" b="1">
              <a:latin typeface="Arial Rounded MT Bold" panose="020F0704030504030204" pitchFamily="34" charset="0"/>
            </a:endParaRPr>
          </a:p>
          <a:p>
            <a:pPr>
              <a:lnSpc>
                <a:spcPct val="90000"/>
              </a:lnSpc>
              <a:buClr>
                <a:srgbClr val="660033"/>
              </a:buClr>
              <a:buFont typeface="Wingdings" panose="05000000000000000000" pitchFamily="2" charset="2"/>
              <a:buNone/>
            </a:pPr>
            <a:endParaRPr lang="en-US" altLang="en-US" sz="2400" b="1">
              <a:latin typeface="Arial Rounded MT Bold" panose="020F0704030504030204" pitchFamily="34" charset="0"/>
            </a:endParaRPr>
          </a:p>
          <a:p>
            <a:pPr>
              <a:lnSpc>
                <a:spcPct val="90000"/>
              </a:lnSpc>
              <a:buClr>
                <a:srgbClr val="660033"/>
              </a:buClr>
              <a:buFont typeface="Wingdings" panose="05000000000000000000" pitchFamily="2" charset="2"/>
              <a:buNone/>
            </a:pPr>
            <a:r>
              <a:rPr lang="en-US" altLang="en-US" sz="2400" b="1">
                <a:latin typeface="Arial Rounded MT Bold" panose="020F0704030504030204" pitchFamily="34" charset="0"/>
              </a:rPr>
              <a:t>Level 2: </a:t>
            </a:r>
          </a:p>
          <a:p>
            <a:pPr>
              <a:lnSpc>
                <a:spcPct val="90000"/>
              </a:lnSpc>
              <a:buClr>
                <a:srgbClr val="660033"/>
              </a:buClr>
              <a:buFont typeface="Monotype Sorts" pitchFamily="1" charset="2"/>
              <a:buChar char="."/>
            </a:pPr>
            <a:endParaRPr lang="en-US" altLang="en-US" sz="2400" b="1">
              <a:latin typeface="Arial Rounded MT Bold" panose="020F0704030504030204" pitchFamily="34" charset="0"/>
            </a:endParaRPr>
          </a:p>
          <a:p>
            <a:pPr>
              <a:lnSpc>
                <a:spcPct val="90000"/>
              </a:lnSpc>
              <a:buClr>
                <a:srgbClr val="660033"/>
              </a:buClr>
              <a:buFont typeface="Wingdings" panose="05000000000000000000" pitchFamily="2" charset="2"/>
              <a:buNone/>
            </a:pPr>
            <a:endParaRPr lang="en-US" altLang="en-US" sz="2400" b="1">
              <a:latin typeface="Arial Rounded MT Bold" panose="020F0704030504030204" pitchFamily="34" charset="0"/>
            </a:endParaRPr>
          </a:p>
          <a:p>
            <a:pPr>
              <a:lnSpc>
                <a:spcPct val="90000"/>
              </a:lnSpc>
              <a:buClr>
                <a:srgbClr val="660033"/>
              </a:buClr>
              <a:buFont typeface="Wingdings" panose="05000000000000000000" pitchFamily="2" charset="2"/>
              <a:buNone/>
            </a:pPr>
            <a:r>
              <a:rPr lang="en-US" altLang="en-US" sz="2400" b="1">
                <a:latin typeface="Arial Rounded MT Bold" panose="020F0704030504030204" pitchFamily="34" charset="0"/>
              </a:rPr>
              <a:t>Level 3:</a:t>
            </a:r>
          </a:p>
          <a:p>
            <a:pPr algn="r">
              <a:lnSpc>
                <a:spcPct val="90000"/>
              </a:lnSpc>
              <a:buClr>
                <a:srgbClr val="660033"/>
              </a:buClr>
              <a:buFont typeface="Monotype Sorts" pitchFamily="1" charset="2"/>
              <a:buNone/>
            </a:pPr>
            <a:endParaRPr lang="en-US" altLang="en-US" sz="1000" b="1">
              <a:latin typeface="Arial Rounded MT Bold" panose="020F0704030504030204" pitchFamily="34" charset="0"/>
            </a:endParaRPr>
          </a:p>
          <a:p>
            <a:pPr algn="r">
              <a:lnSpc>
                <a:spcPct val="90000"/>
              </a:lnSpc>
              <a:buClr>
                <a:srgbClr val="660033"/>
              </a:buClr>
              <a:buFont typeface="Monotype Sorts" pitchFamily="1" charset="2"/>
              <a:buNone/>
            </a:pPr>
            <a:endParaRPr lang="en-US" altLang="en-US" sz="1000" b="1">
              <a:latin typeface="Arial Rounded MT Bold" panose="020F0704030504030204" pitchFamily="34" charset="0"/>
            </a:endParaRPr>
          </a:p>
          <a:p>
            <a:pPr algn="r">
              <a:lnSpc>
                <a:spcPct val="90000"/>
              </a:lnSpc>
              <a:buClr>
                <a:srgbClr val="660033"/>
              </a:buClr>
              <a:buFont typeface="Monotype Sorts" pitchFamily="1" charset="2"/>
              <a:buNone/>
            </a:pPr>
            <a:endParaRPr lang="en-US" altLang="en-US" sz="1000" b="1">
              <a:latin typeface="Arial Rounded MT Bold" panose="020F0704030504030204" pitchFamily="34" charset="0"/>
            </a:endParaRPr>
          </a:p>
          <a:p>
            <a:pPr algn="r">
              <a:lnSpc>
                <a:spcPct val="90000"/>
              </a:lnSpc>
              <a:buClr>
                <a:srgbClr val="660033"/>
              </a:buClr>
              <a:buFont typeface="Monotype Sorts" pitchFamily="1" charset="2"/>
              <a:buNone/>
            </a:pPr>
            <a:endParaRPr lang="en-US" altLang="en-US" sz="1000" b="1">
              <a:latin typeface="Arial Rounded MT Bold" panose="020F0704030504030204" pitchFamily="34" charset="0"/>
            </a:endParaRPr>
          </a:p>
          <a:p>
            <a:pPr algn="r">
              <a:lnSpc>
                <a:spcPct val="90000"/>
              </a:lnSpc>
              <a:buClr>
                <a:srgbClr val="660033"/>
              </a:buClr>
              <a:buFont typeface="Monotype Sorts" pitchFamily="1" charset="2"/>
              <a:buNone/>
            </a:pPr>
            <a:endParaRPr lang="en-US" altLang="en-US" sz="1000" b="1">
              <a:latin typeface="Arial Rounded MT Bold" panose="020F0704030504030204" pitchFamily="34" charset="0"/>
            </a:endParaRPr>
          </a:p>
          <a:p>
            <a:pPr algn="r">
              <a:lnSpc>
                <a:spcPct val="90000"/>
              </a:lnSpc>
              <a:buClr>
                <a:srgbClr val="660033"/>
              </a:buClr>
              <a:buFont typeface="Monotype Sorts" pitchFamily="1" charset="2"/>
              <a:buNone/>
            </a:pPr>
            <a:endParaRPr lang="en-US" altLang="en-US" sz="1000" b="1">
              <a:latin typeface="Arial Rounded MT Bold" panose="020F0704030504030204" pitchFamily="34" charset="0"/>
            </a:endParaRPr>
          </a:p>
          <a:p>
            <a:pPr algn="r">
              <a:lnSpc>
                <a:spcPct val="90000"/>
              </a:lnSpc>
              <a:buClr>
                <a:srgbClr val="660033"/>
              </a:buClr>
              <a:buFont typeface="Monotype Sorts" pitchFamily="1" charset="2"/>
              <a:buNone/>
            </a:pPr>
            <a:endParaRPr lang="en-US" altLang="en-US" sz="1200" b="1">
              <a:latin typeface="Arial Rounded MT Bold" panose="020F0704030504030204" pitchFamily="34" charset="0"/>
            </a:endParaRPr>
          </a:p>
          <a:p>
            <a:pPr algn="r">
              <a:lnSpc>
                <a:spcPct val="90000"/>
              </a:lnSpc>
              <a:buClr>
                <a:srgbClr val="660033"/>
              </a:buClr>
              <a:buFont typeface="Monotype Sorts" pitchFamily="1" charset="2"/>
              <a:buNone/>
            </a:pPr>
            <a:r>
              <a:rPr lang="en-US" altLang="en-US" sz="1200" b="1">
                <a:latin typeface="Arial Rounded MT Bold" panose="020F0704030504030204" pitchFamily="34" charset="0"/>
              </a:rPr>
              <a:t>Adapted from The Frameworks Institute</a:t>
            </a:r>
          </a:p>
          <a:p>
            <a:pPr algn="r">
              <a:lnSpc>
                <a:spcPct val="90000"/>
              </a:lnSpc>
              <a:buClr>
                <a:srgbClr val="660033"/>
              </a:buClr>
              <a:buFont typeface="Monotype Sorts" pitchFamily="1" charset="2"/>
              <a:buNone/>
            </a:pPr>
            <a:r>
              <a:rPr lang="en-US" altLang="en-US" sz="1200" b="1">
                <a:latin typeface="Arial Rounded MT Bold" panose="020F0704030504030204" pitchFamily="34" charset="0"/>
              </a:rPr>
              <a:t>http://www.frameworksinstitute.org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482976" y="1828801"/>
            <a:ext cx="59801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7030A0"/>
                </a:solidFill>
                <a:latin typeface="Arial Rounded MT Bold" panose="020F0704030504030204" pitchFamily="34" charset="0"/>
              </a:rPr>
              <a:t>Big ideas </a:t>
            </a:r>
            <a:r>
              <a:rPr lang="en-US" altLang="en-US" sz="2400">
                <a:solidFill>
                  <a:srgbClr val="7030A0"/>
                </a:solidFill>
                <a:latin typeface="Arial Rounded MT Bold" panose="020F0704030504030204" pitchFamily="34" charset="0"/>
              </a:rPr>
              <a:t>and </a:t>
            </a:r>
            <a:r>
              <a:rPr lang="en-US" altLang="en-US" sz="2400" b="1">
                <a:solidFill>
                  <a:srgbClr val="7030A0"/>
                </a:solidFill>
                <a:latin typeface="Arial Rounded MT Bold" panose="020F0704030504030204" pitchFamily="34" charset="0"/>
              </a:rPr>
              <a:t>universal values </a:t>
            </a:r>
            <a:r>
              <a:rPr lang="en-US" altLang="en-US" sz="2400">
                <a:solidFill>
                  <a:srgbClr val="7030A0"/>
                </a:solidFill>
                <a:latin typeface="Arial Rounded MT Bold" panose="020F0704030504030204" pitchFamily="34" charset="0"/>
              </a:rPr>
              <a:t>like </a:t>
            </a:r>
            <a:r>
              <a:rPr lang="en-US" altLang="en-US" sz="2400" b="1">
                <a:solidFill>
                  <a:srgbClr val="26004D"/>
                </a:solidFill>
                <a:latin typeface="Arial Rounded MT Bold" panose="020F0704030504030204" pitchFamily="34" charset="0"/>
              </a:rPr>
              <a:t>fairness, equality, </a:t>
            </a:r>
            <a:r>
              <a:rPr lang="en-US" altLang="en-US" sz="2400">
                <a:solidFill>
                  <a:srgbClr val="7030A0"/>
                </a:solidFill>
                <a:latin typeface="Arial Rounded MT Bold" panose="020F0704030504030204" pitchFamily="34" charset="0"/>
              </a:rPr>
              <a:t>and</a:t>
            </a:r>
            <a:r>
              <a:rPr lang="en-US" altLang="en-US" sz="2400" b="1">
                <a:solidFill>
                  <a:srgbClr val="26004D"/>
                </a:solidFill>
                <a:latin typeface="Arial Rounded MT Bold" panose="020F0704030504030204" pitchFamily="34" charset="0"/>
              </a:rPr>
              <a:t> justice</a:t>
            </a:r>
            <a:endParaRPr lang="en-US" altLang="en-US" sz="2400" b="1">
              <a:solidFill>
                <a:srgbClr val="26004D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513138" y="3076575"/>
            <a:ext cx="59944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7030A0"/>
                </a:solidFill>
                <a:latin typeface="Arial Rounded MT Bold" panose="020F0704030504030204" pitchFamily="34" charset="0"/>
              </a:rPr>
              <a:t>Issue types </a:t>
            </a:r>
            <a:r>
              <a:rPr lang="en-US" altLang="en-US" sz="2400">
                <a:solidFill>
                  <a:srgbClr val="7030A0"/>
                </a:solidFill>
                <a:latin typeface="Arial Rounded MT Bold" panose="020F0704030504030204" pitchFamily="34" charset="0"/>
              </a:rPr>
              <a:t>such as </a:t>
            </a:r>
            <a:r>
              <a:rPr lang="en-US" altLang="en-US" sz="2400" b="1">
                <a:solidFill>
                  <a:srgbClr val="26004D"/>
                </a:solidFill>
                <a:latin typeface="Arial Rounded MT Bold" panose="020F0704030504030204" pitchFamily="34" charset="0"/>
              </a:rPr>
              <a:t>civil rights, </a:t>
            </a:r>
            <a:r>
              <a:rPr lang="en-US" altLang="en-US" sz="2400">
                <a:solidFill>
                  <a:srgbClr val="26004D"/>
                </a:solidFill>
                <a:latin typeface="Arial Rounded MT Bold" panose="020F0704030504030204" pitchFamily="34" charset="0"/>
              </a:rPr>
              <a:t>the</a:t>
            </a:r>
            <a:r>
              <a:rPr lang="en-US" altLang="en-US" sz="2400" b="1">
                <a:solidFill>
                  <a:srgbClr val="26004D"/>
                </a:solidFill>
                <a:latin typeface="Arial Rounded MT Bold" panose="020F0704030504030204" pitchFamily="34" charset="0"/>
              </a:rPr>
              <a:t> environment, </a:t>
            </a:r>
            <a:r>
              <a:rPr lang="en-US" altLang="en-US" sz="2400">
                <a:solidFill>
                  <a:srgbClr val="7030A0"/>
                </a:solidFill>
                <a:latin typeface="Arial Rounded MT Bold" panose="020F0704030504030204" pitchFamily="34" charset="0"/>
              </a:rPr>
              <a:t>and </a:t>
            </a:r>
            <a:r>
              <a:rPr lang="en-US" altLang="en-US" sz="2400" b="1">
                <a:solidFill>
                  <a:srgbClr val="26004D"/>
                </a:solidFill>
                <a:latin typeface="Arial Rounded MT Bold" panose="020F0704030504030204" pitchFamily="34" charset="0"/>
              </a:rPr>
              <a:t>public health</a:t>
            </a:r>
            <a:endParaRPr lang="en-US" altLang="en-US" sz="2400">
              <a:solidFill>
                <a:srgbClr val="26004D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513139" y="4295775"/>
            <a:ext cx="56737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7030A0"/>
                </a:solidFill>
                <a:latin typeface="Arial Rounded MT Bold" panose="020F0704030504030204" pitchFamily="34" charset="0"/>
              </a:rPr>
              <a:t>Specific policy areas </a:t>
            </a:r>
            <a:r>
              <a:rPr lang="en-US" altLang="en-US" sz="2400">
                <a:solidFill>
                  <a:srgbClr val="7030A0"/>
                </a:solidFill>
                <a:latin typeface="Arial Rounded MT Bold" panose="020F0704030504030204" pitchFamily="34" charset="0"/>
              </a:rPr>
              <a:t>such as </a:t>
            </a:r>
            <a:r>
              <a:rPr lang="en-US" altLang="en-US" sz="2400" b="1">
                <a:solidFill>
                  <a:srgbClr val="26004D"/>
                </a:solidFill>
                <a:latin typeface="Arial Rounded MT Bold" panose="020F0704030504030204" pitchFamily="34" charset="0"/>
              </a:rPr>
              <a:t>affordable housing, beer taxes, </a:t>
            </a:r>
            <a:r>
              <a:rPr lang="en-US" altLang="en-US" sz="2400">
                <a:solidFill>
                  <a:srgbClr val="7030A0"/>
                </a:solidFill>
                <a:latin typeface="Arial Rounded MT Bold" panose="020F0704030504030204" pitchFamily="34" charset="0"/>
              </a:rPr>
              <a:t>and </a:t>
            </a:r>
            <a:r>
              <a:rPr lang="en-US" altLang="en-US" sz="2400" b="1">
                <a:solidFill>
                  <a:srgbClr val="26004D"/>
                </a:solidFill>
                <a:latin typeface="Arial Rounded MT Bold" panose="020F0704030504030204" pitchFamily="34" charset="0"/>
              </a:rPr>
              <a:t>toxic waste sites</a:t>
            </a:r>
            <a:endParaRPr lang="en-US" altLang="en-US" sz="2400" b="1">
              <a:solidFill>
                <a:srgbClr val="260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7021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2192339" y="122238"/>
            <a:ext cx="6980237" cy="1517650"/>
          </a:xfrm>
        </p:spPr>
        <p:txBody>
          <a:bodyPr/>
          <a:lstStyle/>
          <a:p>
            <a:pPr algn="ctr"/>
            <a:r>
              <a:rPr lang="en-US" altLang="en-US" sz="4800">
                <a:latin typeface="Eras Demi ITC" panose="020B0805030504020804" pitchFamily="34" charset="0"/>
                <a:ea typeface="Batang" panose="02030600000101010101" pitchFamily="18" charset="-127"/>
              </a:rPr>
              <a:t>Research leads to understanding</a:t>
            </a:r>
          </a:p>
        </p:txBody>
      </p:sp>
      <p:graphicFrame>
        <p:nvGraphicFramePr>
          <p:cNvPr id="56323" name="Object 5"/>
          <p:cNvGraphicFramePr>
            <a:graphicFrameLocks noChangeAspect="1"/>
          </p:cNvGraphicFramePr>
          <p:nvPr/>
        </p:nvGraphicFramePr>
        <p:xfrm>
          <a:off x="8723314" y="4770438"/>
          <a:ext cx="1716087" cy="151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72" name="Artwork" r:id="rId4" imgW="1963440" imgH="1728000" progId="Adobe.Illustrator.8">
                  <p:embed/>
                </p:oleObj>
              </mc:Choice>
              <mc:Fallback>
                <p:oleObj name="Artwork" r:id="rId4" imgW="1963440" imgH="1728000" progId="Adobe.Illustrator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23314" y="4770438"/>
                        <a:ext cx="1716087" cy="1516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4" name="TextBox 7"/>
          <p:cNvSpPr txBox="1">
            <a:spLocks noChangeArrowheads="1"/>
          </p:cNvSpPr>
          <p:nvPr/>
        </p:nvSpPr>
        <p:spPr bwMode="auto">
          <a:xfrm>
            <a:off x="2205038" y="2395539"/>
            <a:ext cx="58928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5632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89" y="2054226"/>
            <a:ext cx="5775325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44508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1981200" y="485775"/>
            <a:ext cx="7543800" cy="1295400"/>
          </a:xfrm>
        </p:spPr>
        <p:txBody>
          <a:bodyPr/>
          <a:lstStyle/>
          <a:p>
            <a:r>
              <a:rPr lang="en-US" altLang="en-US" sz="4400">
                <a:latin typeface="Eras Demi ITC" panose="020B0805030504020804" pitchFamily="34" charset="0"/>
                <a:ea typeface="Batang" panose="02030600000101010101" pitchFamily="18" charset="-127"/>
                <a:cs typeface="Aharoni" panose="02010803020104030203" pitchFamily="2" charset="-79"/>
              </a:rPr>
              <a:t>Decade Plus of Progress</a:t>
            </a:r>
          </a:p>
        </p:txBody>
      </p:sp>
      <p:graphicFrame>
        <p:nvGraphicFramePr>
          <p:cNvPr id="58371" name="Object 5"/>
          <p:cNvGraphicFramePr>
            <a:graphicFrameLocks noChangeAspect="1"/>
          </p:cNvGraphicFramePr>
          <p:nvPr/>
        </p:nvGraphicFramePr>
        <p:xfrm>
          <a:off x="8664575" y="4819651"/>
          <a:ext cx="1644650" cy="1452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196" name="Artwork" r:id="rId4" imgW="1963440" imgH="1728000" progId="Adobe.Illustrator.8">
                  <p:embed/>
                </p:oleObj>
              </mc:Choice>
              <mc:Fallback>
                <p:oleObj name="Artwork" r:id="rId4" imgW="1963440" imgH="1728000" progId="Adobe.Illustrator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64575" y="4819651"/>
                        <a:ext cx="1644650" cy="1452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8372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9826" y="1785938"/>
            <a:ext cx="5413375" cy="2540000"/>
          </a:xfrm>
        </p:spPr>
      </p:pic>
      <p:sp>
        <p:nvSpPr>
          <p:cNvPr id="58373" name="Rectangle 4"/>
          <p:cNvSpPr>
            <a:spLocks noChangeArrowheads="1"/>
          </p:cNvSpPr>
          <p:nvPr/>
        </p:nvSpPr>
        <p:spPr bwMode="auto">
          <a:xfrm>
            <a:off x="6829425" y="1963739"/>
            <a:ext cx="34099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Another rent increase.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Another new neighborhood.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Another year behind in school.</a:t>
            </a:r>
          </a:p>
        </p:txBody>
      </p:sp>
      <p:pic>
        <p:nvPicPr>
          <p:cNvPr id="58374" name="Picture 6" descr="Illinois home_pi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3048000"/>
            <a:ext cx="247332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1981200" y="2057400"/>
            <a:ext cx="25146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9900"/>
                </a:solidFill>
              </a:rPr>
              <a:t>We Need the People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9900"/>
                </a:solidFill>
              </a:rPr>
              <a:t>Who Need Affordable Housing</a:t>
            </a: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9128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3" descr="C:\Users\manderson\Pictures\My Pictures\PPT images\usa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58789"/>
            <a:ext cx="8299450" cy="668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itle 1"/>
          <p:cNvSpPr>
            <a:spLocks noGrp="1"/>
          </p:cNvSpPr>
          <p:nvPr>
            <p:ph type="ctrTitle" idx="4294967295"/>
          </p:nvPr>
        </p:nvSpPr>
        <p:spPr>
          <a:xfrm>
            <a:off x="2743201" y="644525"/>
            <a:ext cx="6359525" cy="685800"/>
          </a:xfrm>
        </p:spPr>
        <p:txBody>
          <a:bodyPr/>
          <a:lstStyle/>
          <a:p>
            <a:pPr eaLnBrk="1" hangingPunct="1"/>
            <a:r>
              <a:rPr lang="en-US" altLang="en-US" sz="4000">
                <a:solidFill>
                  <a:srgbClr val="330066"/>
                </a:solidFill>
                <a:latin typeface="Eras Demi ITC" panose="020B0805030504020804" pitchFamily="34" charset="0"/>
                <a:ea typeface="Batang" panose="02030600000101010101" pitchFamily="18" charset="-127"/>
              </a:rPr>
              <a:t>Public Opinion Research</a:t>
            </a:r>
            <a:endParaRPr lang="en-US" altLang="en-US" sz="4000"/>
          </a:p>
        </p:txBody>
      </p:sp>
      <p:sp>
        <p:nvSpPr>
          <p:cNvPr id="60420" name="TextBox 4"/>
          <p:cNvSpPr txBox="1">
            <a:spLocks noChangeArrowheads="1"/>
          </p:cNvSpPr>
          <p:nvPr/>
        </p:nvSpPr>
        <p:spPr bwMode="auto">
          <a:xfrm>
            <a:off x="6094413" y="4322763"/>
            <a:ext cx="10461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Calibri" panose="020F0502020204030204" pitchFamily="34" charset="0"/>
              </a:rPr>
              <a:t>Arkansas</a:t>
            </a:r>
          </a:p>
        </p:txBody>
      </p:sp>
      <p:sp>
        <p:nvSpPr>
          <p:cNvPr id="60421" name="TextBox 5"/>
          <p:cNvSpPr txBox="1">
            <a:spLocks noChangeArrowheads="1"/>
          </p:cNvSpPr>
          <p:nvPr/>
        </p:nvSpPr>
        <p:spPr bwMode="auto">
          <a:xfrm>
            <a:off x="6961189" y="2479676"/>
            <a:ext cx="1228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632523"/>
                </a:solidFill>
                <a:latin typeface="Calibri" panose="020F0502020204030204" pitchFamily="34" charset="0"/>
              </a:rPr>
              <a:t>Kalamazoo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632523"/>
                </a:solidFill>
                <a:latin typeface="Calibri" panose="020F0502020204030204" pitchFamily="34" charset="0"/>
              </a:rPr>
              <a:t>MI</a:t>
            </a:r>
          </a:p>
        </p:txBody>
      </p:sp>
      <p:sp>
        <p:nvSpPr>
          <p:cNvPr id="60422" name="TextBox 9"/>
          <p:cNvSpPr txBox="1">
            <a:spLocks noChangeArrowheads="1"/>
          </p:cNvSpPr>
          <p:nvPr/>
        </p:nvSpPr>
        <p:spPr bwMode="auto">
          <a:xfrm>
            <a:off x="6983414" y="4683125"/>
            <a:ext cx="1031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00B050"/>
                </a:solidFill>
                <a:latin typeface="Calibri" panose="020F0502020204030204" pitchFamily="34" charset="0"/>
              </a:rPr>
              <a:t>Alabama</a:t>
            </a:r>
          </a:p>
        </p:txBody>
      </p:sp>
      <p:sp>
        <p:nvSpPr>
          <p:cNvPr id="60423" name="TextBox 10"/>
          <p:cNvSpPr txBox="1">
            <a:spLocks noChangeArrowheads="1"/>
          </p:cNvSpPr>
          <p:nvPr/>
        </p:nvSpPr>
        <p:spPr bwMode="auto">
          <a:xfrm>
            <a:off x="5680076" y="2051050"/>
            <a:ext cx="1211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Calibri" panose="020F0502020204030204" pitchFamily="34" charset="0"/>
              </a:rPr>
              <a:t>Minnesota</a:t>
            </a:r>
          </a:p>
        </p:txBody>
      </p:sp>
      <p:sp>
        <p:nvSpPr>
          <p:cNvPr id="60424" name="TextBox 11"/>
          <p:cNvSpPr txBox="1">
            <a:spLocks noChangeArrowheads="1"/>
          </p:cNvSpPr>
          <p:nvPr/>
        </p:nvSpPr>
        <p:spPr bwMode="auto">
          <a:xfrm>
            <a:off x="6635750" y="3303589"/>
            <a:ext cx="8080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00B050"/>
                </a:solidFill>
                <a:latin typeface="Calibri" panose="020F0502020204030204" pitchFamily="34" charset="0"/>
              </a:rPr>
              <a:t>Illinois</a:t>
            </a:r>
          </a:p>
        </p:txBody>
      </p:sp>
      <p:sp>
        <p:nvSpPr>
          <p:cNvPr id="60425" name="TextBox 12"/>
          <p:cNvSpPr txBox="1">
            <a:spLocks noChangeArrowheads="1"/>
          </p:cNvSpPr>
          <p:nvPr/>
        </p:nvSpPr>
        <p:spPr bwMode="auto">
          <a:xfrm>
            <a:off x="8174038" y="4025901"/>
            <a:ext cx="9715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0070C0"/>
                </a:solidFill>
                <a:latin typeface="Calibri" panose="020F0502020204030204" pitchFamily="34" charset="0"/>
              </a:rPr>
              <a:t>North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0070C0"/>
                </a:solidFill>
                <a:latin typeface="Calibri" panose="020F0502020204030204" pitchFamily="34" charset="0"/>
              </a:rPr>
              <a:t>Carolina</a:t>
            </a:r>
          </a:p>
        </p:txBody>
      </p:sp>
      <p:sp>
        <p:nvSpPr>
          <p:cNvPr id="60426" name="TextBox 13"/>
          <p:cNvSpPr txBox="1">
            <a:spLocks noChangeArrowheads="1"/>
          </p:cNvSpPr>
          <p:nvPr/>
        </p:nvSpPr>
        <p:spPr bwMode="auto">
          <a:xfrm>
            <a:off x="8029576" y="2951164"/>
            <a:ext cx="1431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E46C0A"/>
                </a:solidFill>
                <a:latin typeface="Calibri" panose="020F0502020204030204" pitchFamily="34" charset="0"/>
              </a:rPr>
              <a:t>Pennsylvania</a:t>
            </a:r>
          </a:p>
        </p:txBody>
      </p:sp>
      <p:sp>
        <p:nvSpPr>
          <p:cNvPr id="60427" name="TextBox 14"/>
          <p:cNvSpPr txBox="1">
            <a:spLocks noChangeArrowheads="1"/>
          </p:cNvSpPr>
          <p:nvPr/>
        </p:nvSpPr>
        <p:spPr bwMode="auto">
          <a:xfrm>
            <a:off x="2368550" y="2279650"/>
            <a:ext cx="88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00B050"/>
                </a:solidFill>
                <a:latin typeface="Calibri" panose="020F0502020204030204" pitchFamily="34" charset="0"/>
              </a:rPr>
              <a:t>Oregon</a:t>
            </a:r>
          </a:p>
        </p:txBody>
      </p:sp>
      <p:sp>
        <p:nvSpPr>
          <p:cNvPr id="60428" name="TextBox 15"/>
          <p:cNvSpPr txBox="1">
            <a:spLocks noChangeArrowheads="1"/>
          </p:cNvSpPr>
          <p:nvPr/>
        </p:nvSpPr>
        <p:spPr bwMode="auto">
          <a:xfrm>
            <a:off x="1731964" y="3117850"/>
            <a:ext cx="1101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7030A0"/>
                </a:solidFill>
                <a:latin typeface="Calibri" panose="020F0502020204030204" pitchFamily="34" charset="0"/>
              </a:rPr>
              <a:t>California</a:t>
            </a:r>
          </a:p>
        </p:txBody>
      </p:sp>
      <p:sp>
        <p:nvSpPr>
          <p:cNvPr id="60429" name="TextBox 16"/>
          <p:cNvSpPr txBox="1">
            <a:spLocks noChangeArrowheads="1"/>
          </p:cNvSpPr>
          <p:nvPr/>
        </p:nvSpPr>
        <p:spPr bwMode="auto">
          <a:xfrm>
            <a:off x="2189163" y="1517650"/>
            <a:ext cx="1327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953735"/>
                </a:solidFill>
                <a:latin typeface="Calibri" panose="020F0502020204030204" pitchFamily="34" charset="0"/>
              </a:rPr>
              <a:t>Washington</a:t>
            </a:r>
          </a:p>
        </p:txBody>
      </p:sp>
      <p:sp>
        <p:nvSpPr>
          <p:cNvPr id="60430" name="TextBox 19"/>
          <p:cNvSpPr txBox="1">
            <a:spLocks noChangeArrowheads="1"/>
          </p:cNvSpPr>
          <p:nvPr/>
        </p:nvSpPr>
        <p:spPr bwMode="auto">
          <a:xfrm>
            <a:off x="9290050" y="2459038"/>
            <a:ext cx="8001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7030A0"/>
                </a:solidFill>
                <a:latin typeface="Calibri" panose="020F0502020204030204" pitchFamily="34" charset="0"/>
              </a:rPr>
              <a:t>Rhode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7030A0"/>
                </a:solidFill>
                <a:latin typeface="Calibri" panose="020F0502020204030204" pitchFamily="34" charset="0"/>
              </a:rPr>
              <a:t>Island</a:t>
            </a:r>
          </a:p>
        </p:txBody>
      </p:sp>
      <p:sp>
        <p:nvSpPr>
          <p:cNvPr id="60431" name="TextBox 20"/>
          <p:cNvSpPr txBox="1">
            <a:spLocks noChangeArrowheads="1"/>
          </p:cNvSpPr>
          <p:nvPr/>
        </p:nvSpPr>
        <p:spPr bwMode="auto">
          <a:xfrm>
            <a:off x="8466139" y="2065338"/>
            <a:ext cx="11833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9900"/>
                </a:solidFill>
                <a:latin typeface="Tahoma" panose="020B0604030504040204" pitchFamily="34" charset="0"/>
              </a:rPr>
              <a:t>Vermont</a:t>
            </a:r>
          </a:p>
        </p:txBody>
      </p:sp>
      <p:graphicFrame>
        <p:nvGraphicFramePr>
          <p:cNvPr id="60432" name="Object 5"/>
          <p:cNvGraphicFramePr>
            <a:graphicFrameLocks noChangeAspect="1"/>
          </p:cNvGraphicFramePr>
          <p:nvPr/>
        </p:nvGraphicFramePr>
        <p:xfrm>
          <a:off x="9117013" y="5653088"/>
          <a:ext cx="1363662" cy="1204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20" name="Artwork" r:id="rId5" imgW="1963440" imgH="1728000" progId="">
                  <p:embed/>
                </p:oleObj>
              </mc:Choice>
              <mc:Fallback>
                <p:oleObj name="Artwork" r:id="rId5" imgW="1963440" imgH="1728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17013" y="5653088"/>
                        <a:ext cx="1363662" cy="1204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87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2046288" y="252413"/>
            <a:ext cx="7154862" cy="1096962"/>
          </a:xfrm>
        </p:spPr>
        <p:txBody>
          <a:bodyPr/>
          <a:lstStyle/>
          <a:p>
            <a:pPr algn="ctr"/>
            <a:r>
              <a:rPr lang="en-US" altLang="en-US" sz="4800">
                <a:latin typeface="Eras Demi ITC" panose="020B0805030504020804" pitchFamily="34" charset="0"/>
                <a:ea typeface="Batang" panose="02030600000101010101" pitchFamily="18" charset="-127"/>
              </a:rPr>
              <a:t>What We Know</a:t>
            </a:r>
          </a:p>
        </p:txBody>
      </p:sp>
      <p:graphicFrame>
        <p:nvGraphicFramePr>
          <p:cNvPr id="62467" name="Object 5"/>
          <p:cNvGraphicFramePr>
            <a:graphicFrameLocks noChangeAspect="1"/>
          </p:cNvGraphicFramePr>
          <p:nvPr/>
        </p:nvGraphicFramePr>
        <p:xfrm>
          <a:off x="8505826" y="4578350"/>
          <a:ext cx="1933575" cy="170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44" name="Artwork" r:id="rId4" imgW="1963440" imgH="1728000" progId="Adobe.Illustrator.8">
                  <p:embed/>
                </p:oleObj>
              </mc:Choice>
              <mc:Fallback>
                <p:oleObj name="Artwork" r:id="rId4" imgW="1963440" imgH="1728000" progId="Adobe.Illustrator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5826" y="4578350"/>
                        <a:ext cx="1933575" cy="170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2220913" y="1901826"/>
            <a:ext cx="38036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800">
                <a:solidFill>
                  <a:srgbClr val="0070C0"/>
                </a:solidFill>
                <a:latin typeface="Arial Rounded MT Bold" panose="020F0704030504030204" pitchFamily="34" charset="0"/>
              </a:rPr>
              <a:t>opportunity</a:t>
            </a: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2366964" y="5683250"/>
            <a:ext cx="4230687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>
                <a:solidFill>
                  <a:srgbClr val="FF0000"/>
                </a:solidFill>
                <a:latin typeface="Arial Rounded MT Bold" panose="020F0704030504030204" pitchFamily="34" charset="0"/>
              </a:rPr>
              <a:t>reward for work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891213" y="1444626"/>
            <a:ext cx="2279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>
                <a:solidFill>
                  <a:srgbClr val="FF9900"/>
                </a:solidFill>
                <a:latin typeface="Arial Rounded MT Bold" panose="020F0704030504030204" pitchFamily="34" charset="0"/>
              </a:rPr>
              <a:t>fairness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917825" y="4441825"/>
            <a:ext cx="54419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850AFF"/>
                </a:solidFill>
                <a:latin typeface="Arial Rounded MT Bold" panose="020F0704030504030204" pitchFamily="34" charset="0"/>
              </a:rPr>
              <a:t>responsibility to care for the most vulnerable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854201" y="3182939"/>
            <a:ext cx="262731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400">
                <a:solidFill>
                  <a:srgbClr val="009900"/>
                </a:solidFill>
                <a:latin typeface="Arial Rounded MT Bold" panose="020F0704030504030204" pitchFamily="34" charset="0"/>
              </a:rPr>
              <a:t>security</a:t>
            </a:r>
            <a:endParaRPr lang="en-US" altLang="en-US" sz="4400">
              <a:solidFill>
                <a:srgbClr val="009900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642226" y="3433763"/>
            <a:ext cx="25177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400">
                <a:solidFill>
                  <a:srgbClr val="002060"/>
                </a:solidFill>
                <a:latin typeface="Arial Rounded MT Bold" panose="020F0704030504030204" pitchFamily="34" charset="0"/>
              </a:rPr>
              <a:t>stability</a:t>
            </a:r>
            <a:endParaRPr lang="en-US" altLang="en-US" sz="4400">
              <a:solidFill>
                <a:srgbClr val="002060"/>
              </a:solidFill>
            </a:endParaRPr>
          </a:p>
        </p:txBody>
      </p:sp>
      <p:sp>
        <p:nvSpPr>
          <p:cNvPr id="62474" name="TextBox 11"/>
          <p:cNvSpPr txBox="1">
            <a:spLocks noChangeArrowheads="1"/>
          </p:cNvSpPr>
          <p:nvPr/>
        </p:nvSpPr>
        <p:spPr bwMode="auto">
          <a:xfrm>
            <a:off x="4456113" y="2932113"/>
            <a:ext cx="3033712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Arial Rounded MT Bold" panose="020F0704030504030204" pitchFamily="34" charset="0"/>
              </a:rPr>
              <a:t>Value frames that work for housing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286625" y="2178050"/>
            <a:ext cx="2351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6000" b="1">
                <a:solidFill>
                  <a:srgbClr val="C00000"/>
                </a:solidFill>
                <a:latin typeface="Arial Rounded MT Bold" panose="020F0704030504030204" pitchFamily="34" charset="0"/>
              </a:rPr>
              <a:t>home</a:t>
            </a:r>
            <a:endParaRPr lang="en-US" altLang="en-US" sz="60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76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7525" y="4518025"/>
            <a:ext cx="8021638" cy="857250"/>
          </a:xfrm>
        </p:spPr>
        <p:txBody>
          <a:bodyPr/>
          <a:lstStyle/>
          <a:p>
            <a:pPr indent="0">
              <a:buNone/>
            </a:pPr>
            <a:r>
              <a:rPr lang="en-US" altLang="en-US" sz="1800" b="1"/>
              <a:t>Children deserve a chance to succeed in school and in life, which all begins with their families being able to aﬀord a decent place to live </a:t>
            </a:r>
          </a:p>
          <a:p>
            <a:pPr indent="0">
              <a:buNone/>
            </a:pPr>
            <a:r>
              <a:rPr lang="en-US" altLang="en-US" sz="1800"/>
              <a:t/>
            </a:r>
            <a:br>
              <a:rPr lang="en-US" altLang="en-US" sz="1800"/>
            </a:br>
            <a:endParaRPr lang="en-US" altLang="en-US" sz="1800"/>
          </a:p>
        </p:txBody>
      </p:sp>
      <p:pic>
        <p:nvPicPr>
          <p:cNvPr id="645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4875" y="344808"/>
            <a:ext cx="6034078" cy="160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4516" name="Object 5"/>
          <p:cNvGraphicFramePr>
            <a:graphicFrameLocks noChangeAspect="1"/>
          </p:cNvGraphicFramePr>
          <p:nvPr/>
        </p:nvGraphicFramePr>
        <p:xfrm>
          <a:off x="9117013" y="5532438"/>
          <a:ext cx="1308100" cy="115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68" name="Artwork" r:id="rId4" imgW="1963440" imgH="1728000" progId="Adobe.Illustrator.8">
                  <p:embed/>
                </p:oleObj>
              </mc:Choice>
              <mc:Fallback>
                <p:oleObj name="Artwork" r:id="rId4" imgW="1963440" imgH="1728000" progId="Adobe.Illustrator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17013" y="5532438"/>
                        <a:ext cx="1308100" cy="1155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Placeholder 2"/>
          <p:cNvSpPr txBox="1">
            <a:spLocks/>
          </p:cNvSpPr>
          <p:nvPr/>
        </p:nvSpPr>
        <p:spPr bwMode="auto">
          <a:xfrm>
            <a:off x="1814514" y="3451225"/>
            <a:ext cx="7939087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0066"/>
              </a:buClr>
              <a:buSzPct val="70000"/>
              <a:defRPr/>
            </a:pPr>
            <a:r>
              <a:rPr lang="en-US" b="1" dirty="0">
                <a:solidFill>
                  <a:srgbClr val="000000"/>
                </a:solidFill>
              </a:rPr>
              <a:t>It should be possible for working people* to afford housing and still have enough money for the basics like groceries, gas and child care</a:t>
            </a:r>
          </a:p>
          <a:p>
            <a:pPr marL="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0066"/>
              </a:buClr>
              <a:buSzPct val="70000"/>
              <a:defRPr/>
            </a:pPr>
            <a:r>
              <a:rPr lang="en-US" kern="0" dirty="0">
                <a:solidFill>
                  <a:srgbClr val="000000"/>
                </a:solidFill>
              </a:rPr>
              <a:t/>
            </a:r>
            <a:br>
              <a:rPr lang="en-US" kern="0" dirty="0">
                <a:solidFill>
                  <a:srgbClr val="000000"/>
                </a:solidFill>
              </a:rPr>
            </a:b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 bwMode="auto">
          <a:xfrm>
            <a:off x="1814514" y="5335588"/>
            <a:ext cx="7121525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0066"/>
              </a:buClr>
              <a:buSzPct val="70000"/>
              <a:defRPr/>
            </a:pPr>
            <a:r>
              <a:rPr lang="en-US" b="1" dirty="0">
                <a:solidFill>
                  <a:srgbClr val="000000"/>
                </a:solidFill>
              </a:rPr>
              <a:t>It’s better for society, the environment and families if people can afford to live close to where they work.</a:t>
            </a:r>
            <a:r>
              <a:rPr lang="en-US" kern="0" dirty="0">
                <a:solidFill>
                  <a:srgbClr val="000000"/>
                </a:solidFill>
              </a:rPr>
              <a:t/>
            </a:r>
            <a:br>
              <a:rPr lang="en-US" kern="0" dirty="0">
                <a:solidFill>
                  <a:srgbClr val="000000"/>
                </a:solidFill>
              </a:rPr>
            </a:b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64519" name="Text Placeholder 2"/>
          <p:cNvSpPr txBox="1">
            <a:spLocks/>
          </p:cNvSpPr>
          <p:nvPr/>
        </p:nvSpPr>
        <p:spPr bwMode="auto">
          <a:xfrm>
            <a:off x="2174876" y="2660650"/>
            <a:ext cx="7121525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Everyone should have the opportunity to live in a safe, healthy affordable home</a:t>
            </a:r>
          </a:p>
        </p:txBody>
      </p:sp>
      <p:sp>
        <p:nvSpPr>
          <p:cNvPr id="10" name="Text Placeholder 2"/>
          <p:cNvSpPr txBox="1">
            <a:spLocks/>
          </p:cNvSpPr>
          <p:nvPr/>
        </p:nvSpPr>
        <p:spPr bwMode="auto">
          <a:xfrm>
            <a:off x="1524000" y="2022476"/>
            <a:ext cx="7537450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0066"/>
              </a:buClr>
              <a:buSzPct val="70000"/>
              <a:defRPr/>
            </a:pPr>
            <a:r>
              <a:rPr lang="en-US" sz="2800" b="1" kern="0" dirty="0">
                <a:solidFill>
                  <a:srgbClr val="330066">
                    <a:lumMod val="75000"/>
                  </a:srgbClr>
                </a:solidFill>
                <a:latin typeface="Eras Demi ITC" pitchFamily="34" charset="0"/>
              </a:rPr>
              <a:t>Washington Message Frames 2009</a:t>
            </a:r>
            <a:r>
              <a:rPr lang="en-US" sz="2800" kern="0" dirty="0">
                <a:solidFill>
                  <a:srgbClr val="000000"/>
                </a:solidFill>
              </a:rPr>
              <a:t/>
            </a:r>
            <a:br>
              <a:rPr lang="en-US" sz="2800" kern="0" dirty="0">
                <a:solidFill>
                  <a:srgbClr val="000000"/>
                </a:solidFill>
              </a:rPr>
            </a:br>
            <a:endParaRPr lang="en-US" sz="2800" kern="0" dirty="0">
              <a:solidFill>
                <a:srgbClr val="000000"/>
              </a:solidFill>
            </a:endParaRPr>
          </a:p>
        </p:txBody>
      </p:sp>
      <p:sp>
        <p:nvSpPr>
          <p:cNvPr id="11" name="Text Placeholder 2"/>
          <p:cNvSpPr txBox="1">
            <a:spLocks/>
          </p:cNvSpPr>
          <p:nvPr/>
        </p:nvSpPr>
        <p:spPr bwMode="auto">
          <a:xfrm>
            <a:off x="1876425" y="6248400"/>
            <a:ext cx="71501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164592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0066"/>
              </a:buClr>
              <a:buSzPct val="70000"/>
              <a:defRPr/>
            </a:pPr>
            <a:r>
              <a:rPr lang="en-US" sz="1400" dirty="0">
                <a:solidFill>
                  <a:srgbClr val="000000"/>
                </a:solidFill>
              </a:rPr>
              <a:t>* Can insert US military veterans, senior citizens, people with disabilities, and families </a:t>
            </a:r>
            <a:r>
              <a:rPr lang="en-US" kern="0" dirty="0">
                <a:solidFill>
                  <a:srgbClr val="000000"/>
                </a:solidFill>
              </a:rPr>
              <a:t/>
            </a:r>
            <a:br>
              <a:rPr lang="en-US" kern="0" dirty="0">
                <a:solidFill>
                  <a:srgbClr val="000000"/>
                </a:solidFill>
              </a:rPr>
            </a:br>
            <a:endParaRPr lang="en-US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3362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400">
                <a:latin typeface="Eras Demi ITC" panose="020B0805030504020804" pitchFamily="34" charset="0"/>
              </a:rPr>
              <a:t>The Value of ‘Home’</a:t>
            </a:r>
          </a:p>
        </p:txBody>
      </p:sp>
      <p:pic>
        <p:nvPicPr>
          <p:cNvPr id="4" name="Content Placeholder 3" descr="Black_Family_at_Dinner_iStock_small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01913" y="1922464"/>
            <a:ext cx="5289550" cy="3521075"/>
          </a:xfrm>
        </p:spPr>
      </p:pic>
      <p:pic>
        <p:nvPicPr>
          <p:cNvPr id="5" name="Picture 4" descr="the family at hom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1" y="1654176"/>
            <a:ext cx="6429375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Mom-Reading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1735139"/>
            <a:ext cx="4813300" cy="48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family at hom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6" y="1554163"/>
            <a:ext cx="5356225" cy="434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lzheimers_image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725" y="1803400"/>
            <a:ext cx="3390900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5544" name="Object 5"/>
          <p:cNvGraphicFramePr>
            <a:graphicFrameLocks noChangeAspect="1"/>
          </p:cNvGraphicFramePr>
          <p:nvPr/>
        </p:nvGraphicFramePr>
        <p:xfrm>
          <a:off x="9117013" y="5532438"/>
          <a:ext cx="1308100" cy="115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292" name="Artwork" r:id="rId9" imgW="1963440" imgH="1728000" progId="Adobe.Illustrator.8">
                  <p:embed/>
                </p:oleObj>
              </mc:Choice>
              <mc:Fallback>
                <p:oleObj name="Artwork" r:id="rId9" imgW="1963440" imgH="1728000" progId="Adobe.Illustrator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17013" y="5532438"/>
                        <a:ext cx="1308100" cy="1155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349546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586" name="Object 5"/>
          <p:cNvGraphicFramePr>
            <a:graphicFrameLocks noChangeAspect="1"/>
          </p:cNvGraphicFramePr>
          <p:nvPr>
            <p:extLst/>
          </p:nvPr>
        </p:nvGraphicFramePr>
        <p:xfrm>
          <a:off x="9083848" y="5408613"/>
          <a:ext cx="1456981" cy="1286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16" name="Artwork" r:id="rId4" imgW="1963440" imgH="1728000" progId="Adobe.Illustrator.8">
                  <p:embed/>
                </p:oleObj>
              </mc:Choice>
              <mc:Fallback>
                <p:oleObj name="Artwork" r:id="rId4" imgW="1963440" imgH="1728000" progId="Adobe.Illustrator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83848" y="5408613"/>
                        <a:ext cx="1456981" cy="12861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87" name="TextBox 7"/>
          <p:cNvSpPr txBox="1">
            <a:spLocks noChangeArrowheads="1"/>
          </p:cNvSpPr>
          <p:nvPr/>
        </p:nvSpPr>
        <p:spPr bwMode="auto">
          <a:xfrm>
            <a:off x="1973264" y="2119313"/>
            <a:ext cx="75342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190033"/>
                </a:solidFill>
                <a:latin typeface="Arial Rounded MT Bold" panose="020F0704030504030204" pitchFamily="34" charset="0"/>
              </a:rPr>
              <a:t>Connect home to broader issues: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163764" y="339725"/>
            <a:ext cx="6980237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kern="0" dirty="0">
                <a:solidFill>
                  <a:srgbClr val="330066"/>
                </a:solidFill>
                <a:latin typeface="Eras Demi ITC" pitchFamily="34" charset="0"/>
                <a:ea typeface="Batang" pitchFamily="18" charset="-127"/>
              </a:rPr>
              <a:t>Expanding Frames into a Cohesive Narrative</a:t>
            </a:r>
          </a:p>
        </p:txBody>
      </p:sp>
      <p:pic>
        <p:nvPicPr>
          <p:cNvPr id="67589" name="Picture 4" descr="Boy doing homework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3135313"/>
            <a:ext cx="3971925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0" name="TextBox 6"/>
          <p:cNvSpPr txBox="1">
            <a:spLocks noChangeArrowheads="1"/>
          </p:cNvSpPr>
          <p:nvPr/>
        </p:nvSpPr>
        <p:spPr bwMode="auto">
          <a:xfrm>
            <a:off x="6572250" y="3163888"/>
            <a:ext cx="32400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>
                <a:solidFill>
                  <a:srgbClr val="002060"/>
                </a:solidFill>
                <a:latin typeface="Arial Rounded MT Bold" panose="020F0704030504030204" pitchFamily="34" charset="0"/>
              </a:rPr>
              <a:t>Education &amp; childhood development</a:t>
            </a:r>
          </a:p>
        </p:txBody>
      </p:sp>
    </p:spTree>
    <p:extLst>
      <p:ext uri="{BB962C8B-B14F-4D97-AF65-F5344CB8AC3E}">
        <p14:creationId xmlns:p14="http://schemas.microsoft.com/office/powerpoint/2010/main" val="15695480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634" name="Object 5"/>
          <p:cNvGraphicFramePr>
            <a:graphicFrameLocks noChangeAspect="1"/>
          </p:cNvGraphicFramePr>
          <p:nvPr>
            <p:extLst/>
          </p:nvPr>
        </p:nvGraphicFramePr>
        <p:xfrm>
          <a:off x="9144001" y="5292268"/>
          <a:ext cx="1490031" cy="1315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40" name="Artwork" r:id="rId4" imgW="1963440" imgH="1728000" progId="Adobe.Illustrator.8">
                  <p:embed/>
                </p:oleObj>
              </mc:Choice>
              <mc:Fallback>
                <p:oleObj name="Artwork" r:id="rId4" imgW="1963440" imgH="1728000" progId="Adobe.Illustrator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1" y="5292268"/>
                        <a:ext cx="1490031" cy="13153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35" name="TextBox 7"/>
          <p:cNvSpPr txBox="1">
            <a:spLocks noChangeArrowheads="1"/>
          </p:cNvSpPr>
          <p:nvPr/>
        </p:nvSpPr>
        <p:spPr bwMode="auto">
          <a:xfrm>
            <a:off x="1973264" y="2119313"/>
            <a:ext cx="75342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190033"/>
                </a:solidFill>
                <a:latin typeface="Arial Rounded MT Bold" panose="020F0704030504030204" pitchFamily="34" charset="0"/>
              </a:rPr>
              <a:t>Connect home to broader issues: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163764" y="339725"/>
            <a:ext cx="6980237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kern="0" dirty="0">
                <a:solidFill>
                  <a:srgbClr val="330066"/>
                </a:solidFill>
                <a:latin typeface="Eras Demi ITC" pitchFamily="34" charset="0"/>
                <a:ea typeface="Batang" pitchFamily="18" charset="-127"/>
              </a:rPr>
              <a:t>Expanding Frames into a Cohesive Narrative</a:t>
            </a:r>
          </a:p>
        </p:txBody>
      </p:sp>
      <p:sp>
        <p:nvSpPr>
          <p:cNvPr id="69637" name="TextBox 6"/>
          <p:cNvSpPr txBox="1">
            <a:spLocks noChangeArrowheads="1"/>
          </p:cNvSpPr>
          <p:nvPr/>
        </p:nvSpPr>
        <p:spPr bwMode="auto">
          <a:xfrm>
            <a:off x="6586538" y="3584575"/>
            <a:ext cx="28765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>
                <a:solidFill>
                  <a:srgbClr val="002060"/>
                </a:solidFill>
                <a:latin typeface="Arial Rounded MT Bold" panose="020F0704030504030204" pitchFamily="34" charset="0"/>
              </a:rPr>
              <a:t>Aging with dignity and security</a:t>
            </a:r>
          </a:p>
        </p:txBody>
      </p:sp>
      <p:pic>
        <p:nvPicPr>
          <p:cNvPr id="69638" name="Picture 7" descr="senior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76" y="3195638"/>
            <a:ext cx="4137025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20498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037869525"/>
              </p:ext>
            </p:extLst>
          </p:nvPr>
        </p:nvGraphicFramePr>
        <p:xfrm>
          <a:off x="357188" y="300038"/>
          <a:ext cx="11430000" cy="5838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854511" y="5830556"/>
            <a:ext cx="5387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Data provided by the Department of Commerce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5500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2" name="Object 5"/>
          <p:cNvGraphicFramePr>
            <a:graphicFrameLocks noChangeAspect="1"/>
          </p:cNvGraphicFramePr>
          <p:nvPr>
            <p:extLst/>
          </p:nvPr>
        </p:nvGraphicFramePr>
        <p:xfrm>
          <a:off x="9346436" y="5541963"/>
          <a:ext cx="1295400" cy="114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64" name="Artwork" r:id="rId4" imgW="1963440" imgH="1728000" progId="Adobe.Illustrator.8">
                  <p:embed/>
                </p:oleObj>
              </mc:Choice>
              <mc:Fallback>
                <p:oleObj name="Artwork" r:id="rId4" imgW="1963440" imgH="1728000" progId="Adobe.Illustrator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46436" y="5541963"/>
                        <a:ext cx="1295400" cy="114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3" name="TextBox 7"/>
          <p:cNvSpPr txBox="1">
            <a:spLocks noChangeArrowheads="1"/>
          </p:cNvSpPr>
          <p:nvPr/>
        </p:nvSpPr>
        <p:spPr bwMode="auto">
          <a:xfrm>
            <a:off x="1973264" y="2119313"/>
            <a:ext cx="75342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190033"/>
                </a:solidFill>
                <a:latin typeface="Arial Rounded MT Bold" panose="020F0704030504030204" pitchFamily="34" charset="0"/>
              </a:rPr>
              <a:t>Connect home to broader issues: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163764" y="339725"/>
            <a:ext cx="6980237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kern="0" dirty="0">
                <a:solidFill>
                  <a:srgbClr val="330066"/>
                </a:solidFill>
                <a:latin typeface="Eras Demi ITC" pitchFamily="34" charset="0"/>
                <a:ea typeface="Batang" pitchFamily="18" charset="-127"/>
              </a:rPr>
              <a:t>Expanding Frames into a Cohesive Narrative</a:t>
            </a:r>
          </a:p>
        </p:txBody>
      </p:sp>
      <p:sp>
        <p:nvSpPr>
          <p:cNvPr id="71685" name="TextBox 6"/>
          <p:cNvSpPr txBox="1">
            <a:spLocks noChangeArrowheads="1"/>
          </p:cNvSpPr>
          <p:nvPr/>
        </p:nvSpPr>
        <p:spPr bwMode="auto">
          <a:xfrm>
            <a:off x="6586538" y="3584575"/>
            <a:ext cx="28765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>
                <a:solidFill>
                  <a:srgbClr val="002060"/>
                </a:solidFill>
                <a:latin typeface="Arial Rounded MT Bold" panose="020F0704030504030204" pitchFamily="34" charset="0"/>
              </a:rPr>
              <a:t>Equal access and opportunity for people with disabilities</a:t>
            </a:r>
          </a:p>
        </p:txBody>
      </p:sp>
      <p:pic>
        <p:nvPicPr>
          <p:cNvPr id="71686" name="Picture 8" descr="kitchen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013" y="3033713"/>
            <a:ext cx="4532312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70938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730" name="Object 5"/>
          <p:cNvGraphicFramePr>
            <a:graphicFrameLocks noChangeAspect="1"/>
          </p:cNvGraphicFramePr>
          <p:nvPr>
            <p:extLst/>
          </p:nvPr>
        </p:nvGraphicFramePr>
        <p:xfrm>
          <a:off x="9144000" y="5560738"/>
          <a:ext cx="1295400" cy="114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88" name="Artwork" r:id="rId4" imgW="1963440" imgH="1728000" progId="Adobe.Illustrator.8">
                  <p:embed/>
                </p:oleObj>
              </mc:Choice>
              <mc:Fallback>
                <p:oleObj name="Artwork" r:id="rId4" imgW="1963440" imgH="1728000" progId="Adobe.Illustrator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0" y="5560738"/>
                        <a:ext cx="1295400" cy="114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731" name="TextBox 7"/>
          <p:cNvSpPr txBox="1">
            <a:spLocks noChangeArrowheads="1"/>
          </p:cNvSpPr>
          <p:nvPr/>
        </p:nvSpPr>
        <p:spPr bwMode="auto">
          <a:xfrm>
            <a:off x="1973264" y="2119313"/>
            <a:ext cx="75342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190033"/>
                </a:solidFill>
                <a:latin typeface="Arial Rounded MT Bold" panose="020F0704030504030204" pitchFamily="34" charset="0"/>
              </a:rPr>
              <a:t>Connect home to broader issues: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163764" y="339725"/>
            <a:ext cx="6980237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kern="0" dirty="0">
                <a:solidFill>
                  <a:srgbClr val="330066"/>
                </a:solidFill>
                <a:latin typeface="Eras Demi ITC" pitchFamily="34" charset="0"/>
                <a:ea typeface="Batang" pitchFamily="18" charset="-127"/>
              </a:rPr>
              <a:t>Expanding Frames into a Cohesive Narrative</a:t>
            </a:r>
          </a:p>
        </p:txBody>
      </p:sp>
      <p:sp>
        <p:nvSpPr>
          <p:cNvPr id="73733" name="TextBox 6"/>
          <p:cNvSpPr txBox="1">
            <a:spLocks noChangeArrowheads="1"/>
          </p:cNvSpPr>
          <p:nvPr/>
        </p:nvSpPr>
        <p:spPr bwMode="auto">
          <a:xfrm>
            <a:off x="5948363" y="3643313"/>
            <a:ext cx="29194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>
                <a:solidFill>
                  <a:srgbClr val="002060"/>
                </a:solidFill>
                <a:latin typeface="Arial Rounded MT Bold" panose="020F0704030504030204" pitchFamily="34" charset="0"/>
              </a:rPr>
              <a:t>Public health &amp; community well-being</a:t>
            </a:r>
          </a:p>
        </p:txBody>
      </p:sp>
      <p:pic>
        <p:nvPicPr>
          <p:cNvPr id="73734" name="Picture 8" descr="boys-playing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9" y="2871789"/>
            <a:ext cx="2828925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64908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778" name="Object 5"/>
          <p:cNvGraphicFramePr>
            <a:graphicFrameLocks noChangeAspect="1"/>
          </p:cNvGraphicFramePr>
          <p:nvPr>
            <p:extLst/>
          </p:nvPr>
        </p:nvGraphicFramePr>
        <p:xfrm>
          <a:off x="9507539" y="5709026"/>
          <a:ext cx="1049357" cy="9263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12" name="Artwork" r:id="rId4" imgW="1963440" imgH="1728000" progId="Adobe.Illustrator.8">
                  <p:embed/>
                </p:oleObj>
              </mc:Choice>
              <mc:Fallback>
                <p:oleObj name="Artwork" r:id="rId4" imgW="1963440" imgH="1728000" progId="Adobe.Illustrator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07539" y="5709026"/>
                        <a:ext cx="1049357" cy="9263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779" name="TextBox 7"/>
          <p:cNvSpPr txBox="1">
            <a:spLocks noChangeArrowheads="1"/>
          </p:cNvSpPr>
          <p:nvPr/>
        </p:nvSpPr>
        <p:spPr bwMode="auto">
          <a:xfrm>
            <a:off x="1973264" y="2119313"/>
            <a:ext cx="75342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190033"/>
                </a:solidFill>
                <a:latin typeface="Arial Rounded MT Bold" panose="020F0704030504030204" pitchFamily="34" charset="0"/>
              </a:rPr>
              <a:t>Connect home to broader issues: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163764" y="339725"/>
            <a:ext cx="6980237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kern="0" dirty="0">
                <a:solidFill>
                  <a:srgbClr val="330066"/>
                </a:solidFill>
                <a:latin typeface="Eras Demi ITC" pitchFamily="34" charset="0"/>
                <a:ea typeface="Batang" pitchFamily="18" charset="-127"/>
              </a:rPr>
              <a:t>Expanding Frames into a Cohesive Narrative</a:t>
            </a:r>
          </a:p>
        </p:txBody>
      </p:sp>
      <p:sp>
        <p:nvSpPr>
          <p:cNvPr id="75781" name="TextBox 6"/>
          <p:cNvSpPr txBox="1">
            <a:spLocks noChangeArrowheads="1"/>
          </p:cNvSpPr>
          <p:nvPr/>
        </p:nvSpPr>
        <p:spPr bwMode="auto">
          <a:xfrm>
            <a:off x="6572250" y="3163889"/>
            <a:ext cx="324008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>
                <a:solidFill>
                  <a:srgbClr val="002060"/>
                </a:solidFill>
                <a:latin typeface="Arial Rounded MT Bold" panose="020F0704030504030204" pitchFamily="34" charset="0"/>
              </a:rPr>
              <a:t>Where people live vs where people work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solidFill>
                <a:srgbClr val="002060"/>
              </a:solidFill>
              <a:latin typeface="Arial Rounded MT Bold" panose="020F07040305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>
                <a:solidFill>
                  <a:srgbClr val="002060"/>
                </a:solidFill>
                <a:latin typeface="Arial Rounded MT Bold" panose="020F0704030504030204" pitchFamily="34" charset="0"/>
              </a:rPr>
              <a:t>Transportation ridership &amp;    housing</a:t>
            </a:r>
          </a:p>
        </p:txBody>
      </p:sp>
      <p:pic>
        <p:nvPicPr>
          <p:cNvPr id="75782" name="Picture 8" descr="Commuters boarding bu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6" y="3025776"/>
            <a:ext cx="4195763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88426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7772400" cy="1295400"/>
          </a:xfrm>
        </p:spPr>
        <p:txBody>
          <a:bodyPr/>
          <a:lstStyle/>
          <a:p>
            <a:pPr algn="ctr" eaLnBrk="1" hangingPunct="1"/>
            <a:r>
              <a:rPr lang="en-US" altLang="en-US" sz="4000">
                <a:cs typeface="Times New Roman" panose="02020603050405020304" pitchFamily="18" charset="0"/>
              </a:rPr>
              <a:t>Make the campaign about PEOPLE</a:t>
            </a:r>
          </a:p>
        </p:txBody>
      </p:sp>
      <p:graphicFrame>
        <p:nvGraphicFramePr>
          <p:cNvPr id="77827" name="Object 5"/>
          <p:cNvGraphicFramePr>
            <a:graphicFrameLocks noChangeAspect="1"/>
          </p:cNvGraphicFramePr>
          <p:nvPr/>
        </p:nvGraphicFramePr>
        <p:xfrm>
          <a:off x="9456738" y="5743576"/>
          <a:ext cx="990600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36" name="Artwork" r:id="rId4" imgW="2266920" imgH="1984680" progId="">
                  <p:embed/>
                </p:oleObj>
              </mc:Choice>
              <mc:Fallback>
                <p:oleObj name="Artwork" r:id="rId4" imgW="2266920" imgH="19846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56738" y="5743576"/>
                        <a:ext cx="990600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7828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864" y="3887788"/>
            <a:ext cx="305752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138" y="1524001"/>
            <a:ext cx="2786062" cy="321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19313" y="4230688"/>
            <a:ext cx="1924050" cy="2387600"/>
          </a:xfrm>
        </p:spPr>
      </p:pic>
      <p:pic>
        <p:nvPicPr>
          <p:cNvPr id="77831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4792664"/>
            <a:ext cx="217805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2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1852613"/>
            <a:ext cx="301625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48829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7525" y="4518025"/>
            <a:ext cx="8021638" cy="857250"/>
          </a:xfrm>
        </p:spPr>
        <p:txBody>
          <a:bodyPr/>
          <a:lstStyle/>
          <a:p>
            <a:pPr indent="0">
              <a:buNone/>
            </a:pPr>
            <a:r>
              <a:rPr lang="en-US" altLang="en-US" sz="1800" b="1" dirty="0"/>
              <a:t>Children deserve a chance to succeed in school and in life, which all begins with their families being able to aﬀord a decent place to live </a:t>
            </a:r>
          </a:p>
          <a:p>
            <a:pPr indent="0">
              <a:buNone/>
            </a:pPr>
            <a:r>
              <a:rPr lang="en-US" altLang="en-US" sz="1800" dirty="0"/>
              <a:t/>
            </a:r>
            <a:br>
              <a:rPr lang="en-US" altLang="en-US" sz="1800" dirty="0"/>
            </a:br>
            <a:endParaRPr lang="en-US" altLang="en-US" sz="1800" dirty="0"/>
          </a:p>
        </p:txBody>
      </p:sp>
      <p:pic>
        <p:nvPicPr>
          <p:cNvPr id="7987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6502" y="330201"/>
            <a:ext cx="554237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9876" name="Object 5"/>
          <p:cNvGraphicFramePr>
            <a:graphicFrameLocks noChangeAspect="1"/>
          </p:cNvGraphicFramePr>
          <p:nvPr>
            <p:extLst/>
          </p:nvPr>
        </p:nvGraphicFramePr>
        <p:xfrm>
          <a:off x="9753601" y="5968752"/>
          <a:ext cx="829231" cy="732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60" name="Artwork" r:id="rId4" imgW="1963440" imgH="1728000" progId="Adobe.Illustrator.8">
                  <p:embed/>
                </p:oleObj>
              </mc:Choice>
              <mc:Fallback>
                <p:oleObj name="Artwork" r:id="rId4" imgW="1963440" imgH="1728000" progId="Adobe.Illustrator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53601" y="5968752"/>
                        <a:ext cx="829231" cy="7326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Placeholder 2"/>
          <p:cNvSpPr txBox="1">
            <a:spLocks/>
          </p:cNvSpPr>
          <p:nvPr/>
        </p:nvSpPr>
        <p:spPr bwMode="auto">
          <a:xfrm>
            <a:off x="1814514" y="3451225"/>
            <a:ext cx="7939087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0066"/>
              </a:buClr>
              <a:buSzPct val="70000"/>
              <a:defRPr/>
            </a:pPr>
            <a:r>
              <a:rPr lang="en-US" b="1" dirty="0">
                <a:solidFill>
                  <a:srgbClr val="000000"/>
                </a:solidFill>
              </a:rPr>
              <a:t>It should be possible for working people* to afford housing and still have enough money for the basics like groceries, transportation and child care</a:t>
            </a:r>
          </a:p>
          <a:p>
            <a:pPr marL="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0066"/>
              </a:buClr>
              <a:buSzPct val="70000"/>
              <a:defRPr/>
            </a:pPr>
            <a:r>
              <a:rPr lang="en-US" kern="0" dirty="0">
                <a:solidFill>
                  <a:srgbClr val="000000"/>
                </a:solidFill>
              </a:rPr>
              <a:t/>
            </a:r>
            <a:br>
              <a:rPr lang="en-US" kern="0" dirty="0">
                <a:solidFill>
                  <a:srgbClr val="000000"/>
                </a:solidFill>
              </a:rPr>
            </a:b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 bwMode="auto">
          <a:xfrm>
            <a:off x="1814514" y="5335588"/>
            <a:ext cx="7121525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0066"/>
              </a:buClr>
              <a:buSzPct val="70000"/>
              <a:defRPr/>
            </a:pPr>
            <a:r>
              <a:rPr lang="en-US" b="1" dirty="0">
                <a:solidFill>
                  <a:srgbClr val="000000"/>
                </a:solidFill>
              </a:rPr>
              <a:t>It’s better for society, the environment and families if people can afford to live close to where they work.</a:t>
            </a:r>
            <a:r>
              <a:rPr lang="en-US" kern="0" dirty="0">
                <a:solidFill>
                  <a:srgbClr val="000000"/>
                </a:solidFill>
              </a:rPr>
              <a:t/>
            </a:r>
            <a:br>
              <a:rPr lang="en-US" kern="0" dirty="0">
                <a:solidFill>
                  <a:srgbClr val="000000"/>
                </a:solidFill>
              </a:rPr>
            </a:b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79879" name="Text Placeholder 2"/>
          <p:cNvSpPr txBox="1">
            <a:spLocks/>
          </p:cNvSpPr>
          <p:nvPr/>
        </p:nvSpPr>
        <p:spPr bwMode="auto">
          <a:xfrm>
            <a:off x="2174876" y="2660650"/>
            <a:ext cx="7121525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Everyone should have the opportunity to live in a safe, healthy affordable home</a:t>
            </a:r>
          </a:p>
        </p:txBody>
      </p:sp>
      <p:sp>
        <p:nvSpPr>
          <p:cNvPr id="10" name="Text Placeholder 2"/>
          <p:cNvSpPr txBox="1">
            <a:spLocks/>
          </p:cNvSpPr>
          <p:nvPr/>
        </p:nvSpPr>
        <p:spPr bwMode="auto">
          <a:xfrm>
            <a:off x="1524000" y="2022476"/>
            <a:ext cx="7537450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0066"/>
              </a:buClr>
              <a:buSzPct val="70000"/>
              <a:defRPr/>
            </a:pPr>
            <a:r>
              <a:rPr lang="en-US" sz="2800" b="1" kern="0" dirty="0">
                <a:solidFill>
                  <a:srgbClr val="330066">
                    <a:lumMod val="75000"/>
                  </a:srgbClr>
                </a:solidFill>
                <a:latin typeface="Eras Demi ITC" pitchFamily="34" charset="0"/>
              </a:rPr>
              <a:t>WLIHA Message Frames</a:t>
            </a:r>
            <a:r>
              <a:rPr lang="en-US" sz="2800" kern="0" dirty="0">
                <a:solidFill>
                  <a:srgbClr val="000000"/>
                </a:solidFill>
              </a:rPr>
              <a:t/>
            </a:r>
            <a:br>
              <a:rPr lang="en-US" sz="2800" kern="0" dirty="0">
                <a:solidFill>
                  <a:srgbClr val="000000"/>
                </a:solidFill>
              </a:rPr>
            </a:br>
            <a:endParaRPr lang="en-US" sz="2800" kern="0" dirty="0">
              <a:solidFill>
                <a:srgbClr val="000000"/>
              </a:solidFill>
            </a:endParaRPr>
          </a:p>
        </p:txBody>
      </p:sp>
      <p:sp>
        <p:nvSpPr>
          <p:cNvPr id="11" name="Text Placeholder 2"/>
          <p:cNvSpPr txBox="1">
            <a:spLocks/>
          </p:cNvSpPr>
          <p:nvPr/>
        </p:nvSpPr>
        <p:spPr bwMode="auto">
          <a:xfrm>
            <a:off x="1876426" y="6248400"/>
            <a:ext cx="7612769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164592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0066"/>
              </a:buClr>
              <a:buSzPct val="70000"/>
              <a:defRPr/>
            </a:pPr>
            <a:r>
              <a:rPr lang="en-US" dirty="0">
                <a:solidFill>
                  <a:srgbClr val="000000"/>
                </a:solidFill>
              </a:rPr>
              <a:t>* Can insert veterans, senior citizens, people with disabilities &amp; families </a:t>
            </a:r>
            <a:r>
              <a:rPr lang="en-US" kern="0" dirty="0">
                <a:solidFill>
                  <a:srgbClr val="000000"/>
                </a:solidFill>
              </a:rPr>
              <a:t/>
            </a:r>
            <a:br>
              <a:rPr lang="en-US" kern="0" dirty="0">
                <a:solidFill>
                  <a:srgbClr val="000000"/>
                </a:solidFill>
              </a:rPr>
            </a:br>
            <a:endParaRPr lang="en-US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031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995489" y="2024064"/>
            <a:ext cx="7121525" cy="2035175"/>
          </a:xfrm>
        </p:spPr>
        <p:txBody>
          <a:bodyPr/>
          <a:lstStyle/>
          <a:p>
            <a:pPr indent="0">
              <a:buNone/>
              <a:defRPr/>
            </a:pPr>
            <a:r>
              <a:rPr lang="en-US" sz="2000" b="1" dirty="0"/>
              <a:t>Respondents indicated the messengers they would like to hear from most are: </a:t>
            </a:r>
          </a:p>
          <a:p>
            <a:pPr lvl="1">
              <a:defRPr/>
            </a:pPr>
            <a:r>
              <a:rPr lang="en-US" sz="2000" dirty="0">
                <a:ea typeface="+mn-ea"/>
              </a:rPr>
              <a:t>families who need low income housing, </a:t>
            </a:r>
          </a:p>
          <a:p>
            <a:pPr lvl="1">
              <a:defRPr/>
            </a:pPr>
            <a:r>
              <a:rPr lang="en-US" sz="2000" dirty="0">
                <a:ea typeface="+mn-ea"/>
              </a:rPr>
              <a:t>a formerly homeless person, and </a:t>
            </a:r>
          </a:p>
          <a:p>
            <a:pPr lvl="1">
              <a:defRPr/>
            </a:pPr>
            <a:r>
              <a:rPr lang="en-US" sz="2000" dirty="0">
                <a:ea typeface="+mn-ea"/>
              </a:rPr>
              <a:t>a housing service provider</a:t>
            </a:r>
            <a:endParaRPr lang="en-US" sz="2000" dirty="0"/>
          </a:p>
        </p:txBody>
      </p:sp>
      <p:pic>
        <p:nvPicPr>
          <p:cNvPr id="8089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53863" y="358680"/>
            <a:ext cx="5471648" cy="1459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0900" name="Object 5"/>
          <p:cNvGraphicFramePr>
            <a:graphicFrameLocks noChangeAspect="1"/>
          </p:cNvGraphicFramePr>
          <p:nvPr/>
        </p:nvGraphicFramePr>
        <p:xfrm>
          <a:off x="9117013" y="5532438"/>
          <a:ext cx="1308100" cy="115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484" name="Artwork" r:id="rId4" imgW="2848087" imgH="2514600" progId="Adobe.Illustrator.8">
                  <p:embed/>
                </p:oleObj>
              </mc:Choice>
              <mc:Fallback>
                <p:oleObj name="Artwork" r:id="rId4" imgW="2848087" imgH="2514600" progId="Adobe.Illustrator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17013" y="5532438"/>
                        <a:ext cx="1308100" cy="1155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2022476" y="4102101"/>
            <a:ext cx="7121525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0066"/>
              </a:buClr>
              <a:buSzPct val="70000"/>
              <a:defRPr/>
            </a:pPr>
            <a:r>
              <a:rPr lang="en-US" sz="2000" b="1" dirty="0">
                <a:solidFill>
                  <a:srgbClr val="000000"/>
                </a:solidFill>
              </a:rPr>
              <a:t>The action survey respondents were most likely to take after reading the messages was . . . </a:t>
            </a:r>
            <a:endParaRPr lang="en-US" sz="2000" kern="0" dirty="0">
              <a:solidFill>
                <a:srgbClr val="000000"/>
              </a:solidFill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 bwMode="auto">
          <a:xfrm>
            <a:off x="6940550" y="4448176"/>
            <a:ext cx="1663700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0066"/>
              </a:buClr>
              <a:buSzPct val="70000"/>
              <a:defRPr/>
            </a:pPr>
            <a:r>
              <a:rPr lang="en-US" sz="2000" b="1" dirty="0">
                <a:solidFill>
                  <a:srgbClr val="FF0000"/>
                </a:solidFill>
              </a:rPr>
              <a:t>to VOTE!</a:t>
            </a:r>
            <a:endParaRPr lang="en-US" sz="2000" b="1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1134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>
          <a:xfrm>
            <a:off x="1944689" y="122238"/>
            <a:ext cx="7227887" cy="1517650"/>
          </a:xfrm>
        </p:spPr>
        <p:txBody>
          <a:bodyPr/>
          <a:lstStyle/>
          <a:p>
            <a:pPr algn="ctr"/>
            <a:r>
              <a:rPr lang="en-US" altLang="en-US" sz="4000">
                <a:latin typeface="Eras Demi ITC" panose="020B0805030504020804" pitchFamily="34" charset="0"/>
                <a:ea typeface="Batang" panose="02030600000101010101" pitchFamily="18" charset="-127"/>
              </a:rPr>
              <a:t>Speaking with One Voice</a:t>
            </a:r>
          </a:p>
        </p:txBody>
      </p:sp>
      <p:graphicFrame>
        <p:nvGraphicFramePr>
          <p:cNvPr id="81923" name="Object 5"/>
          <p:cNvGraphicFramePr>
            <a:graphicFrameLocks noChangeAspect="1"/>
          </p:cNvGraphicFramePr>
          <p:nvPr/>
        </p:nvGraphicFramePr>
        <p:xfrm>
          <a:off x="8723314" y="4770438"/>
          <a:ext cx="1716087" cy="151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08" name="Artwork" r:id="rId4" imgW="2848087" imgH="2514600" progId="Adobe.Illustrator.8">
                  <p:embed/>
                </p:oleObj>
              </mc:Choice>
              <mc:Fallback>
                <p:oleObj name="Artwork" r:id="rId4" imgW="2848087" imgH="2514600" progId="Adobe.Illustrator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23314" y="4770438"/>
                        <a:ext cx="1716087" cy="1516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24" name="TextBox 7"/>
          <p:cNvSpPr txBox="1">
            <a:spLocks noChangeArrowheads="1"/>
          </p:cNvSpPr>
          <p:nvPr/>
        </p:nvSpPr>
        <p:spPr bwMode="auto">
          <a:xfrm>
            <a:off x="2205038" y="2395539"/>
            <a:ext cx="58928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7" name="Picture 6" descr="rower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2035175"/>
            <a:ext cx="5486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full-rigged-ship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928814"/>
            <a:ext cx="5907088" cy="393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bs14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9" y="1843088"/>
            <a:ext cx="6626225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42924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2192339" y="122238"/>
            <a:ext cx="6980237" cy="1517650"/>
          </a:xfrm>
        </p:spPr>
        <p:txBody>
          <a:bodyPr/>
          <a:lstStyle/>
          <a:p>
            <a:pPr algn="ctr"/>
            <a:r>
              <a:rPr lang="en-US" altLang="en-US" sz="4800">
                <a:latin typeface="Eras Demi ITC" panose="020B0805030504020804" pitchFamily="34" charset="0"/>
                <a:ea typeface="Batang" panose="02030600000101010101" pitchFamily="18" charset="-127"/>
              </a:rPr>
              <a:t>Repetition, Repetition, Repetition</a:t>
            </a:r>
          </a:p>
        </p:txBody>
      </p:sp>
      <p:graphicFrame>
        <p:nvGraphicFramePr>
          <p:cNvPr id="83971" name="Object 5"/>
          <p:cNvGraphicFramePr>
            <a:graphicFrameLocks noChangeAspect="1"/>
          </p:cNvGraphicFramePr>
          <p:nvPr/>
        </p:nvGraphicFramePr>
        <p:xfrm>
          <a:off x="8723314" y="4770438"/>
          <a:ext cx="1716087" cy="151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32" name="Artwork" r:id="rId4" imgW="2848087" imgH="2514600" progId="Adobe.Illustrator.8">
                  <p:embed/>
                </p:oleObj>
              </mc:Choice>
              <mc:Fallback>
                <p:oleObj name="Artwork" r:id="rId4" imgW="2848087" imgH="2514600" progId="Adobe.Illustrator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23314" y="4770438"/>
                        <a:ext cx="1716087" cy="1516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972" name="TextBox 7"/>
          <p:cNvSpPr txBox="1">
            <a:spLocks noChangeArrowheads="1"/>
          </p:cNvSpPr>
          <p:nvPr/>
        </p:nvSpPr>
        <p:spPr bwMode="auto">
          <a:xfrm>
            <a:off x="2205038" y="2395539"/>
            <a:ext cx="58928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2400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83973" name="TextBox 5"/>
          <p:cNvSpPr txBox="1">
            <a:spLocks noChangeArrowheads="1"/>
          </p:cNvSpPr>
          <p:nvPr/>
        </p:nvSpPr>
        <p:spPr bwMode="auto">
          <a:xfrm>
            <a:off x="3163889" y="5514975"/>
            <a:ext cx="4122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i="1">
                <a:solidFill>
                  <a:srgbClr val="7030A0"/>
                </a:solidFill>
                <a:latin typeface="Arial Rounded MT Bold" panose="020F0704030504030204" pitchFamily="34" charset="0"/>
              </a:rPr>
              <a:t>establishes a steady drum beat</a:t>
            </a:r>
          </a:p>
        </p:txBody>
      </p:sp>
      <p:pic>
        <p:nvPicPr>
          <p:cNvPr id="83974" name="Picture 6" descr="2TKUD00Z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514" y="1898651"/>
            <a:ext cx="4619625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4839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1995488" y="1"/>
            <a:ext cx="7308850" cy="1039813"/>
          </a:xfrm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4000" dirty="0">
                <a:solidFill>
                  <a:srgbClr val="330066"/>
                </a:solidFill>
                <a:latin typeface="Eras Demi ITC" pitchFamily="34" charset="0"/>
                <a:ea typeface="+mn-ea"/>
              </a:rPr>
              <a:t>3 parts to making your case</a:t>
            </a:r>
            <a:endParaRPr lang="en-US" sz="4800" dirty="0">
              <a:solidFill>
                <a:srgbClr val="002060"/>
              </a:solidFill>
              <a:latin typeface="Eras Demi ITC" pitchFamily="34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52663" y="1625601"/>
            <a:ext cx="6310312" cy="2873375"/>
          </a:xfrm>
        </p:spPr>
        <p:txBody>
          <a:bodyPr/>
          <a:lstStyle/>
          <a:p>
            <a:pPr eaLnBrk="1" hangingPunct="1">
              <a:spcAft>
                <a:spcPts val="800"/>
              </a:spcAft>
              <a:buClr>
                <a:srgbClr val="660033"/>
              </a:buClr>
              <a:buNone/>
              <a:defRPr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 Rounded MT Bold" pitchFamily="34" charset="0"/>
              </a:rPr>
              <a:t>Statement of concern: </a:t>
            </a:r>
          </a:p>
          <a:p>
            <a:pPr eaLnBrk="1" hangingPunct="1">
              <a:spcAft>
                <a:spcPts val="800"/>
              </a:spcAft>
              <a:buClr>
                <a:srgbClr val="660033"/>
              </a:buClr>
              <a:buNone/>
              <a:defRPr/>
            </a:pPr>
            <a:endParaRPr lang="en-US" sz="3200" dirty="0">
              <a:solidFill>
                <a:schemeClr val="accent6">
                  <a:lumMod val="50000"/>
                </a:schemeClr>
              </a:solidFill>
              <a:latin typeface="Arial Rounded MT Bold" pitchFamily="34" charset="0"/>
            </a:endParaRPr>
          </a:p>
          <a:p>
            <a:pPr eaLnBrk="1" hangingPunct="1">
              <a:spcAft>
                <a:spcPts val="800"/>
              </a:spcAft>
              <a:buClr>
                <a:srgbClr val="660033"/>
              </a:buClr>
              <a:buNone/>
              <a:defRPr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 Rounded MT Bold" pitchFamily="34" charset="0"/>
              </a:rPr>
              <a:t>Statement of the value/frame: </a:t>
            </a:r>
          </a:p>
          <a:p>
            <a:pPr eaLnBrk="1" hangingPunct="1">
              <a:spcAft>
                <a:spcPts val="800"/>
              </a:spcAft>
              <a:buClr>
                <a:srgbClr val="660033"/>
              </a:buClr>
              <a:buNone/>
              <a:defRPr/>
            </a:pPr>
            <a:endParaRPr lang="en-US" sz="3200" dirty="0">
              <a:solidFill>
                <a:schemeClr val="accent6">
                  <a:lumMod val="50000"/>
                </a:schemeClr>
              </a:solidFill>
              <a:latin typeface="Arial Rounded MT Bold" pitchFamily="34" charset="0"/>
            </a:endParaRPr>
          </a:p>
          <a:p>
            <a:pPr eaLnBrk="1" hangingPunct="1">
              <a:spcAft>
                <a:spcPts val="800"/>
              </a:spcAft>
              <a:buClr>
                <a:srgbClr val="660033"/>
              </a:buClr>
              <a:buNone/>
              <a:defRPr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 Rounded MT Bold" pitchFamily="34" charset="0"/>
              </a:rPr>
              <a:t>Statement of solution:</a:t>
            </a:r>
          </a:p>
          <a:p>
            <a:pPr eaLnBrk="1" hangingPunct="1">
              <a:lnSpc>
                <a:spcPct val="90000"/>
              </a:lnSpc>
              <a:buClr>
                <a:srgbClr val="660033"/>
              </a:buClr>
              <a:buFont typeface="Wingdings" panose="05000000000000000000" pitchFamily="2" charset="2"/>
              <a:buNone/>
              <a:defRPr/>
            </a:pP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Arial Rounded MT Bold" pitchFamily="34" charset="0"/>
              </a:rPr>
              <a:t>	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Arial Rounded MT Bold" pitchFamily="34" charset="0"/>
            </a:endParaRPr>
          </a:p>
        </p:txBody>
      </p:sp>
      <p:graphicFrame>
        <p:nvGraphicFramePr>
          <p:cNvPr id="86020" name="Object 5"/>
          <p:cNvGraphicFramePr>
            <a:graphicFrameLocks noChangeAspect="1"/>
          </p:cNvGraphicFramePr>
          <p:nvPr/>
        </p:nvGraphicFramePr>
        <p:xfrm>
          <a:off x="8751888" y="4984751"/>
          <a:ext cx="1687512" cy="1490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56" name="Artwork" r:id="rId4" imgW="2848087" imgH="2514600" progId="Adobe.Illustrator.8">
                  <p:embed/>
                </p:oleObj>
              </mc:Choice>
              <mc:Fallback>
                <p:oleObj name="Artwork" r:id="rId4" imgW="2848087" imgH="2514600" progId="Adobe.Illustrator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51888" y="4984751"/>
                        <a:ext cx="1687512" cy="1490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021" name="TextBox 4"/>
          <p:cNvSpPr txBox="1">
            <a:spLocks noChangeArrowheads="1"/>
          </p:cNvSpPr>
          <p:nvPr/>
        </p:nvSpPr>
        <p:spPr bwMode="auto">
          <a:xfrm>
            <a:off x="4427539" y="6156326"/>
            <a:ext cx="35845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660033"/>
              </a:buClr>
              <a:buSzTx/>
              <a:buFont typeface="Wingdings" panose="05000000000000000000" pitchFamily="2" charset="2"/>
              <a:buNone/>
            </a:pPr>
            <a:r>
              <a:rPr lang="en-US" altLang="en-US" sz="1200" b="1">
                <a:solidFill>
                  <a:srgbClr val="330066"/>
                </a:solidFill>
                <a:latin typeface="Arial Rounded MT Bold" panose="020F0704030504030204" pitchFamily="34" charset="0"/>
              </a:rPr>
              <a:t>Adapted from Berkeley Media Studies</a:t>
            </a:r>
          </a:p>
          <a:p>
            <a:pPr algn="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660033"/>
              </a:buClr>
              <a:buSzTx/>
              <a:buFont typeface="Wingdings" panose="05000000000000000000" pitchFamily="2" charset="2"/>
              <a:buNone/>
            </a:pPr>
            <a:r>
              <a:rPr lang="en-US" altLang="en-US" sz="1200" b="1">
                <a:solidFill>
                  <a:srgbClr val="330066"/>
                </a:solidFill>
                <a:latin typeface="Arial Rounded MT Bold" panose="020F0704030504030204" pitchFamily="34" charset="0"/>
              </a:rPr>
              <a:t>http:// </a:t>
            </a:r>
            <a:r>
              <a:rPr lang="en-US" altLang="en-US" sz="1200" b="1">
                <a:solidFill>
                  <a:srgbClr val="330066"/>
                </a:solidFill>
                <a:latin typeface="Arial Rounded MT Bold" panose="020F0704030504030204" pitchFamily="34" charset="0"/>
                <a:hlinkClick r:id="rId6"/>
              </a:rPr>
              <a:t>www.BMSG.org</a:t>
            </a:r>
            <a:endParaRPr lang="en-US" altLang="en-US" sz="1200" b="1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352801" y="5094289"/>
            <a:ext cx="39909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 i="1">
                <a:solidFill>
                  <a:srgbClr val="0070C0"/>
                </a:solidFill>
                <a:latin typeface="Arial Rounded MT Bold" panose="020F0704030504030204" pitchFamily="34" charset="0"/>
              </a:rPr>
              <a:t>What is the policy?</a:t>
            </a:r>
            <a:endParaRPr lang="en-US" altLang="en-US" sz="3200" b="1" i="1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302001" y="3606800"/>
            <a:ext cx="3990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 i="1">
                <a:solidFill>
                  <a:srgbClr val="0070C0"/>
                </a:solidFill>
                <a:latin typeface="Arial Rounded MT Bold" panose="020F0704030504030204" pitchFamily="34" charset="0"/>
              </a:rPr>
              <a:t>Why it matters?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294063" y="2249489"/>
            <a:ext cx="399256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b="1" i="1">
                <a:solidFill>
                  <a:srgbClr val="0070C0"/>
                </a:solidFill>
                <a:latin typeface="Arial Rounded MT Bold" panose="020F0704030504030204" pitchFamily="34" charset="0"/>
              </a:rPr>
              <a:t>What is wrong?</a:t>
            </a:r>
            <a:endParaRPr lang="en-US" alt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14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>
          <a:xfrm>
            <a:off x="1981201" y="219075"/>
            <a:ext cx="7300913" cy="1041400"/>
          </a:xfrm>
        </p:spPr>
        <p:txBody>
          <a:bodyPr/>
          <a:lstStyle/>
          <a:p>
            <a:pPr algn="ctr"/>
            <a:r>
              <a:rPr lang="en-US" altLang="en-US" smtClean="0"/>
              <a:t>Home is the Solution</a:t>
            </a:r>
          </a:p>
        </p:txBody>
      </p:sp>
      <p:graphicFrame>
        <p:nvGraphicFramePr>
          <p:cNvPr id="88067" name="Object 5"/>
          <p:cNvGraphicFramePr>
            <a:graphicFrameLocks noChangeAspect="1"/>
          </p:cNvGraphicFramePr>
          <p:nvPr/>
        </p:nvGraphicFramePr>
        <p:xfrm>
          <a:off x="9117014" y="5486400"/>
          <a:ext cx="1322387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580" name="Artwork" r:id="rId3" imgW="2848087" imgH="2514600" progId="">
                  <p:embed/>
                </p:oleObj>
              </mc:Choice>
              <mc:Fallback>
                <p:oleObj name="Artwork" r:id="rId3" imgW="2848087" imgH="2514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17014" y="5486400"/>
                        <a:ext cx="1322387" cy="116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9027" name="Picture 3" descr="C:\Users\manderson\Pictures\My Pictures\Messaging\womanwithopenarm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39" y="1811338"/>
            <a:ext cx="6461125" cy="431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06510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39091" y="914400"/>
            <a:ext cx="976745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+mj-lt"/>
              </a:rPr>
              <a:t>A study by the Journal of Urban Affairs found that every $100  increase in rent is associated with a 6% increase in homelessness in metropolitan areas and a 32% increase in non-metro areas, such as suburban communities</a:t>
            </a:r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8094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>
          <a:xfrm>
            <a:off x="1860551" y="258763"/>
            <a:ext cx="7375525" cy="1033462"/>
          </a:xfrm>
        </p:spPr>
        <p:txBody>
          <a:bodyPr/>
          <a:lstStyle/>
          <a:p>
            <a:pPr algn="ctr"/>
            <a:r>
              <a:rPr lang="en-US" altLang="en-US" smtClean="0"/>
              <a:t>New Tool: The Message Box</a:t>
            </a:r>
          </a:p>
        </p:txBody>
      </p:sp>
      <p:pic>
        <p:nvPicPr>
          <p:cNvPr id="89091" name="Content Placeholder 4" descr="Message Box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1526" y="1571626"/>
            <a:ext cx="6746875" cy="4818063"/>
          </a:xfrm>
        </p:spPr>
      </p:pic>
      <p:graphicFrame>
        <p:nvGraphicFramePr>
          <p:cNvPr id="89092" name="Object 5"/>
          <p:cNvGraphicFramePr>
            <a:graphicFrameLocks noChangeAspect="1"/>
          </p:cNvGraphicFramePr>
          <p:nvPr/>
        </p:nvGraphicFramePr>
        <p:xfrm>
          <a:off x="9166226" y="5351463"/>
          <a:ext cx="1273175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04" name="Artwork" r:id="rId4" imgW="2848087" imgH="2514600" progId="">
                  <p:embed/>
                </p:oleObj>
              </mc:Choice>
              <mc:Fallback>
                <p:oleObj name="Artwork" r:id="rId4" imgW="2848087" imgH="2514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66226" y="5351463"/>
                        <a:ext cx="1273175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60875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>
          <a:xfrm>
            <a:off x="1860551" y="258763"/>
            <a:ext cx="7375525" cy="1033462"/>
          </a:xfrm>
        </p:spPr>
        <p:txBody>
          <a:bodyPr/>
          <a:lstStyle/>
          <a:p>
            <a:pPr algn="ctr"/>
            <a:r>
              <a:rPr lang="en-US" altLang="en-US" smtClean="0"/>
              <a:t>New Tool: The Message Box</a:t>
            </a:r>
          </a:p>
        </p:txBody>
      </p:sp>
      <p:graphicFrame>
        <p:nvGraphicFramePr>
          <p:cNvPr id="90115" name="Object 5"/>
          <p:cNvGraphicFramePr>
            <a:graphicFrameLocks noChangeAspect="1"/>
          </p:cNvGraphicFramePr>
          <p:nvPr/>
        </p:nvGraphicFramePr>
        <p:xfrm>
          <a:off x="9166226" y="5351463"/>
          <a:ext cx="1273175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28" name="Artwork" r:id="rId3" imgW="2848087" imgH="2514600" progId="">
                  <p:embed/>
                </p:oleObj>
              </mc:Choice>
              <mc:Fallback>
                <p:oleObj name="Artwork" r:id="rId3" imgW="2848087" imgH="2514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66226" y="5351463"/>
                        <a:ext cx="1273175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0116" name="Picture 5" descr="MesBox-visi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1509714"/>
            <a:ext cx="6827838" cy="496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73980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>
          <a:xfrm>
            <a:off x="1860551" y="258763"/>
            <a:ext cx="7375525" cy="1033462"/>
          </a:xfrm>
        </p:spPr>
        <p:txBody>
          <a:bodyPr/>
          <a:lstStyle/>
          <a:p>
            <a:pPr algn="ctr"/>
            <a:r>
              <a:rPr lang="en-US" altLang="en-US" smtClean="0"/>
              <a:t>New Tool: The Message Box</a:t>
            </a:r>
          </a:p>
        </p:txBody>
      </p:sp>
      <p:graphicFrame>
        <p:nvGraphicFramePr>
          <p:cNvPr id="91139" name="Object 5"/>
          <p:cNvGraphicFramePr>
            <a:graphicFrameLocks noChangeAspect="1"/>
          </p:cNvGraphicFramePr>
          <p:nvPr/>
        </p:nvGraphicFramePr>
        <p:xfrm>
          <a:off x="9166226" y="5351463"/>
          <a:ext cx="1273175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52" name="Artwork" r:id="rId3" imgW="2848087" imgH="2514600" progId="">
                  <p:embed/>
                </p:oleObj>
              </mc:Choice>
              <mc:Fallback>
                <p:oleObj name="Artwork" r:id="rId3" imgW="2848087" imgH="2514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66226" y="5351463"/>
                        <a:ext cx="1273175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1140" name="Picture 6" descr="MesBox-proble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1468438"/>
            <a:ext cx="6853238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49010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>
          <a:xfrm>
            <a:off x="1860551" y="258763"/>
            <a:ext cx="7375525" cy="1033462"/>
          </a:xfrm>
        </p:spPr>
        <p:txBody>
          <a:bodyPr/>
          <a:lstStyle/>
          <a:p>
            <a:pPr algn="ctr"/>
            <a:r>
              <a:rPr lang="en-US" altLang="en-US" smtClean="0"/>
              <a:t>New Tool: The Message Box</a:t>
            </a:r>
          </a:p>
        </p:txBody>
      </p:sp>
      <p:graphicFrame>
        <p:nvGraphicFramePr>
          <p:cNvPr id="92163" name="Object 5"/>
          <p:cNvGraphicFramePr>
            <a:graphicFrameLocks noChangeAspect="1"/>
          </p:cNvGraphicFramePr>
          <p:nvPr/>
        </p:nvGraphicFramePr>
        <p:xfrm>
          <a:off x="9166226" y="5351463"/>
          <a:ext cx="1273175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76" name="Artwork" r:id="rId3" imgW="2848087" imgH="2514600" progId="">
                  <p:embed/>
                </p:oleObj>
              </mc:Choice>
              <mc:Fallback>
                <p:oleObj name="Artwork" r:id="rId3" imgW="2848087" imgH="2514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66226" y="5351463"/>
                        <a:ext cx="1273175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164" name="Picture 6" descr="MesBox-value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1536701"/>
            <a:ext cx="6826250" cy="495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41630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>
          <a:xfrm>
            <a:off x="1860551" y="258763"/>
            <a:ext cx="7375525" cy="1033462"/>
          </a:xfrm>
        </p:spPr>
        <p:txBody>
          <a:bodyPr/>
          <a:lstStyle/>
          <a:p>
            <a:pPr algn="ctr"/>
            <a:r>
              <a:rPr lang="en-US" altLang="en-US" smtClean="0"/>
              <a:t>New Tool: The Message Box</a:t>
            </a:r>
          </a:p>
        </p:txBody>
      </p:sp>
      <p:graphicFrame>
        <p:nvGraphicFramePr>
          <p:cNvPr id="93187" name="Object 5"/>
          <p:cNvGraphicFramePr>
            <a:graphicFrameLocks noChangeAspect="1"/>
          </p:cNvGraphicFramePr>
          <p:nvPr/>
        </p:nvGraphicFramePr>
        <p:xfrm>
          <a:off x="9166226" y="5351463"/>
          <a:ext cx="1273175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00" name="Artwork" r:id="rId3" imgW="2848087" imgH="2514600" progId="">
                  <p:embed/>
                </p:oleObj>
              </mc:Choice>
              <mc:Fallback>
                <p:oleObj name="Artwork" r:id="rId3" imgW="2848087" imgH="2514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66226" y="5351463"/>
                        <a:ext cx="1273175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3188" name="Picture 4" descr="MesBox-soluti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350" y="1522414"/>
            <a:ext cx="6872288" cy="499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30111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211" name="Object 5"/>
          <p:cNvGraphicFramePr>
            <a:graphicFrameLocks noChangeAspect="1"/>
          </p:cNvGraphicFramePr>
          <p:nvPr>
            <p:extLst/>
          </p:nvPr>
        </p:nvGraphicFramePr>
        <p:xfrm>
          <a:off x="9846923" y="6114361"/>
          <a:ext cx="658579" cy="581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24" name="Artwork" r:id="rId3" imgW="2848087" imgH="2514600" progId="">
                  <p:embed/>
                </p:oleObj>
              </mc:Choice>
              <mc:Fallback>
                <p:oleObj name="Artwork" r:id="rId3" imgW="2848087" imgH="2514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46923" y="6114361"/>
                        <a:ext cx="658579" cy="5813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8536"/>
            <a:ext cx="9144000" cy="672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000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1893066" y="481798"/>
            <a:ext cx="7543800" cy="957415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002060"/>
                </a:solidFill>
                <a:latin typeface="Eras Demi ITC" panose="020B0805030504020804" pitchFamily="34" charset="0"/>
              </a:rPr>
              <a:t>Exercise—</a:t>
            </a:r>
            <a:r>
              <a:rPr lang="en-US" altLang="en-US" dirty="0" smtClean="0">
                <a:solidFill>
                  <a:srgbClr val="7030A0"/>
                </a:solidFill>
                <a:latin typeface="Eras Demi ITC" panose="020B0805030504020804" pitchFamily="34" charset="0"/>
              </a:rPr>
              <a:t>Develop a pitch</a:t>
            </a:r>
          </a:p>
        </p:txBody>
      </p:sp>
      <p:graphicFrame>
        <p:nvGraphicFramePr>
          <p:cNvPr id="95235" name="Object 5"/>
          <p:cNvGraphicFramePr>
            <a:graphicFrameLocks noChangeAspect="1"/>
          </p:cNvGraphicFramePr>
          <p:nvPr>
            <p:extLst/>
          </p:nvPr>
        </p:nvGraphicFramePr>
        <p:xfrm>
          <a:off x="9125639" y="5472676"/>
          <a:ext cx="1357828" cy="1199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48" name="Artwork" r:id="rId4" imgW="2848087" imgH="2514600" progId="Adobe.Illustrator.8">
                  <p:embed/>
                </p:oleObj>
              </mc:Choice>
              <mc:Fallback>
                <p:oleObj name="Artwork" r:id="rId4" imgW="2848087" imgH="2514600" progId="Adobe.Illustrator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25639" y="5472676"/>
                        <a:ext cx="1357828" cy="11994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Rectangle 3"/>
          <p:cNvSpPr>
            <a:spLocks noChangeArrowheads="1"/>
          </p:cNvSpPr>
          <p:nvPr/>
        </p:nvSpPr>
        <p:spPr bwMode="auto">
          <a:xfrm>
            <a:off x="1893067" y="1813307"/>
            <a:ext cx="7232573" cy="448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1440" lvl="1" fontAlgn="base">
              <a:spcBef>
                <a:spcPts val="18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</a:rPr>
              <a:t>Put together a basic one-minute pitch that has a </a:t>
            </a:r>
            <a:r>
              <a:rPr lang="en-US" sz="2800" b="1" dirty="0">
                <a:solidFill>
                  <a:srgbClr val="330066">
                    <a:lumMod val="60000"/>
                    <a:lumOff val="40000"/>
                  </a:srgbClr>
                </a:solidFill>
              </a:rPr>
              <a:t>vision of homes for all </a:t>
            </a:r>
            <a:r>
              <a:rPr lang="en-US" sz="2800" b="1" dirty="0">
                <a:solidFill>
                  <a:srgbClr val="000000"/>
                </a:solidFill>
              </a:rPr>
              <a:t>&amp; all three parts of a message.  </a:t>
            </a:r>
          </a:p>
          <a:p>
            <a:pPr marL="800100" lvl="1" indent="-342900" fontAlgn="base">
              <a:spcBef>
                <a:spcPts val="1800"/>
              </a:spcBef>
              <a:spcAft>
                <a:spcPct val="0"/>
              </a:spcAft>
              <a:buClr>
                <a:srgbClr val="660033"/>
              </a:buClr>
              <a:buFont typeface="Monotype Sorts" pitchFamily="1" charset="2"/>
              <a:buChar char="l"/>
              <a:defRPr/>
            </a:pPr>
            <a:r>
              <a:rPr lang="en-US" sz="2400" b="1" dirty="0">
                <a:solidFill>
                  <a:srgbClr val="000000"/>
                </a:solidFill>
              </a:rPr>
              <a:t>Statement of concern: What is wrong? </a:t>
            </a:r>
            <a:r>
              <a:rPr lang="en-US" sz="2400" b="1" i="1" dirty="0">
                <a:solidFill>
                  <a:srgbClr val="000000"/>
                </a:solidFill>
              </a:rPr>
              <a:t>Use an example from </a:t>
            </a:r>
            <a:r>
              <a:rPr lang="en-US" sz="2400" b="1" i="1" dirty="0">
                <a:solidFill>
                  <a:srgbClr val="330066">
                    <a:lumMod val="60000"/>
                    <a:lumOff val="40000"/>
                  </a:srgbClr>
                </a:solidFill>
              </a:rPr>
              <a:t>Problem quadrant</a:t>
            </a:r>
            <a:endParaRPr lang="en-US" sz="2400" b="1" dirty="0">
              <a:solidFill>
                <a:srgbClr val="330066">
                  <a:lumMod val="60000"/>
                  <a:lumOff val="40000"/>
                </a:srgbClr>
              </a:solidFill>
            </a:endParaRPr>
          </a:p>
          <a:p>
            <a:pPr marL="800100" lvl="1" indent="-342900" fontAlgn="base">
              <a:spcBef>
                <a:spcPts val="1800"/>
              </a:spcBef>
              <a:spcAft>
                <a:spcPct val="0"/>
              </a:spcAft>
              <a:buClr>
                <a:srgbClr val="660033"/>
              </a:buClr>
              <a:buFont typeface="Monotype Sorts" pitchFamily="1" charset="2"/>
              <a:buChar char="l"/>
              <a:defRPr/>
            </a:pPr>
            <a:r>
              <a:rPr lang="en-US" sz="2400" b="1" dirty="0">
                <a:solidFill>
                  <a:srgbClr val="000000"/>
                </a:solidFill>
              </a:rPr>
              <a:t>Statement of the value: Why it matters? </a:t>
            </a:r>
            <a:r>
              <a:rPr lang="en-US" sz="2400" b="1" i="1" dirty="0">
                <a:solidFill>
                  <a:srgbClr val="000000"/>
                </a:solidFill>
              </a:rPr>
              <a:t>Use example from </a:t>
            </a:r>
            <a:r>
              <a:rPr lang="en-US" sz="2400" b="1" i="1" dirty="0">
                <a:solidFill>
                  <a:srgbClr val="330066">
                    <a:lumMod val="60000"/>
                    <a:lumOff val="40000"/>
                  </a:srgbClr>
                </a:solidFill>
              </a:rPr>
              <a:t>Values quadrant</a:t>
            </a:r>
            <a:endParaRPr lang="en-US" sz="2400" b="1" dirty="0">
              <a:solidFill>
                <a:srgbClr val="330066">
                  <a:lumMod val="60000"/>
                  <a:lumOff val="40000"/>
                </a:srgbClr>
              </a:solidFill>
            </a:endParaRPr>
          </a:p>
          <a:p>
            <a:pPr marL="800100" lvl="1" indent="-342900" fontAlgn="base">
              <a:spcBef>
                <a:spcPts val="1800"/>
              </a:spcBef>
              <a:spcAft>
                <a:spcPct val="0"/>
              </a:spcAft>
              <a:buClr>
                <a:srgbClr val="660033"/>
              </a:buClr>
              <a:buFont typeface="Monotype Sorts" pitchFamily="1" charset="2"/>
              <a:buChar char="l"/>
              <a:defRPr/>
            </a:pPr>
            <a:r>
              <a:rPr lang="en-US" sz="2400" b="1" dirty="0">
                <a:solidFill>
                  <a:srgbClr val="000000"/>
                </a:solidFill>
              </a:rPr>
              <a:t>Statement of solution: What is the policy? </a:t>
            </a:r>
            <a:r>
              <a:rPr lang="en-US" sz="2400" b="1" i="1" dirty="0">
                <a:solidFill>
                  <a:srgbClr val="000000"/>
                </a:solidFill>
              </a:rPr>
              <a:t>Use example from </a:t>
            </a:r>
            <a:r>
              <a:rPr lang="en-US" sz="2400" b="1" i="1" dirty="0">
                <a:solidFill>
                  <a:srgbClr val="330066">
                    <a:lumMod val="60000"/>
                    <a:lumOff val="40000"/>
                  </a:srgbClr>
                </a:solidFill>
              </a:rPr>
              <a:t>Solutions quadrant</a:t>
            </a:r>
            <a:endParaRPr lang="en-US" sz="2400" dirty="0">
              <a:solidFill>
                <a:srgbClr val="330066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4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0601" y="379060"/>
            <a:ext cx="10058400" cy="1027912"/>
          </a:xfrm>
        </p:spPr>
        <p:txBody>
          <a:bodyPr>
            <a:normAutofit/>
          </a:bodyPr>
          <a:lstStyle/>
          <a:p>
            <a:r>
              <a:rPr lang="en-US" dirty="0" smtClean="0"/>
              <a:t>The Messenger Matters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143001" y="2001495"/>
            <a:ext cx="4038600" cy="36740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“Non-traditional” partners and Board Members play important roles as advocates;</a:t>
            </a:r>
          </a:p>
          <a:p>
            <a:r>
              <a:rPr lang="en-US" sz="2400" dirty="0" smtClean="0"/>
              <a:t>Community legitimacy</a:t>
            </a:r>
          </a:p>
          <a:p>
            <a:r>
              <a:rPr lang="en-US" sz="2400" dirty="0" smtClean="0"/>
              <a:t>Organizational expertise</a:t>
            </a:r>
          </a:p>
          <a:p>
            <a:r>
              <a:rPr lang="en-US" sz="2400" dirty="0" smtClean="0"/>
              <a:t>A different perspective</a:t>
            </a:r>
          </a:p>
          <a:p>
            <a:r>
              <a:rPr lang="en-US" sz="2400" dirty="0" smtClean="0"/>
              <a:t>Unique relationships</a:t>
            </a:r>
            <a:endParaRPr lang="en-US" sz="2400" dirty="0"/>
          </a:p>
        </p:txBody>
      </p:sp>
      <p:pic>
        <p:nvPicPr>
          <p:cNvPr id="9" name="Content Placeholder 8" descr="BAP Logo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5" t="459" b="-103"/>
          <a:stretch/>
        </p:blipFill>
        <p:spPr>
          <a:xfrm>
            <a:off x="4334526" y="4695216"/>
            <a:ext cx="2802992" cy="1189959"/>
          </a:xfrm>
        </p:spPr>
      </p:pic>
      <p:pic>
        <p:nvPicPr>
          <p:cNvPr id="10" name="Picture 9" descr="20170504_10003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1" y="1938581"/>
            <a:ext cx="4191000" cy="23574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77101" y="4382255"/>
            <a:ext cx="45385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Find out more at the Housing Alliance table or </a:t>
            </a:r>
            <a:r>
              <a:rPr lang="en-US" sz="2800" dirty="0">
                <a:hlinkClick r:id="rId5"/>
              </a:rPr>
              <a:t>wliha.org/board-advocacy-project </a:t>
            </a:r>
            <a:r>
              <a:rPr lang="en-US" sz="2800" dirty="0"/>
              <a:t>to get involved.</a:t>
            </a:r>
          </a:p>
        </p:txBody>
      </p:sp>
    </p:spTree>
    <p:extLst>
      <p:ext uri="{BB962C8B-B14F-4D97-AF65-F5344CB8AC3E}">
        <p14:creationId xmlns:p14="http://schemas.microsoft.com/office/powerpoint/2010/main" val="52947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95489" y="3048000"/>
            <a:ext cx="6524625" cy="3297238"/>
          </a:xfrm>
        </p:spPr>
        <p:txBody>
          <a:bodyPr/>
          <a:lstStyle/>
          <a:p>
            <a:pPr algn="ctr" eaLnBrk="1" hangingPunct="1"/>
            <a:r>
              <a:rPr lang="en-US" altLang="en-US" b="1" smtClean="0">
                <a:solidFill>
                  <a:schemeClr val="tx2"/>
                </a:solidFill>
                <a:latin typeface="Bookman Old Style" panose="02050604050505020204" pitchFamily="18" charset="0"/>
              </a:rPr>
              <a:t>To learn more, go to the </a:t>
            </a:r>
          </a:p>
          <a:p>
            <a:pPr algn="ctr" eaLnBrk="1" hangingPunct="1"/>
            <a:r>
              <a:rPr lang="en-US" altLang="en-US" b="1" i="1" smtClean="0">
                <a:solidFill>
                  <a:srgbClr val="002060"/>
                </a:solidFill>
                <a:latin typeface="Bookman Old Style" panose="02050604050505020204" pitchFamily="18" charset="0"/>
              </a:rPr>
              <a:t>Making Your Case </a:t>
            </a:r>
          </a:p>
          <a:p>
            <a:pPr algn="ctr" eaLnBrk="1" hangingPunct="1"/>
            <a:r>
              <a:rPr lang="en-US" altLang="en-US" b="1" smtClean="0">
                <a:solidFill>
                  <a:schemeClr val="tx2"/>
                </a:solidFill>
                <a:latin typeface="Bookman Old Style" panose="02050604050505020204" pitchFamily="18" charset="0"/>
              </a:rPr>
              <a:t>section at </a:t>
            </a:r>
          </a:p>
          <a:p>
            <a:pPr algn="ctr" eaLnBrk="1" hangingPunct="1"/>
            <a:r>
              <a:rPr lang="en-US" altLang="en-US" b="1" smtClean="0">
                <a:solidFill>
                  <a:srgbClr val="002060"/>
                </a:solidFill>
                <a:latin typeface="Bookman Old Style" panose="02050604050505020204" pitchFamily="18" charset="0"/>
              </a:rPr>
              <a:t>housingtrustfundproject.org</a:t>
            </a:r>
          </a:p>
          <a:p>
            <a:pPr algn="l" eaLnBrk="1" hangingPunct="1"/>
            <a:endParaRPr lang="en-US" altLang="en-US" sz="1600">
              <a:solidFill>
                <a:schemeClr val="tx2"/>
              </a:solidFill>
              <a:latin typeface="Bookman Old Style" panose="02050604050505020204" pitchFamily="18" charset="0"/>
            </a:endParaRPr>
          </a:p>
          <a:p>
            <a:pPr algn="l" eaLnBrk="1" hangingPunct="1"/>
            <a:endParaRPr lang="en-US" altLang="en-US" sz="1600">
              <a:solidFill>
                <a:schemeClr val="tx2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97283" name="Object 5"/>
          <p:cNvGraphicFramePr>
            <a:graphicFrameLocks noChangeAspect="1"/>
          </p:cNvGraphicFramePr>
          <p:nvPr/>
        </p:nvGraphicFramePr>
        <p:xfrm>
          <a:off x="8853488" y="5245101"/>
          <a:ext cx="1585912" cy="1401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772" name="Artwork" r:id="rId4" imgW="2848087" imgH="2514600" progId="">
                  <p:embed/>
                </p:oleObj>
              </mc:Choice>
              <mc:Fallback>
                <p:oleObj name="Artwork" r:id="rId4" imgW="2848087" imgH="2514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53488" y="5245101"/>
                        <a:ext cx="1585912" cy="1401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7284" name="Picture 6" descr="C:\Documents and Settings\manderson\My Documents\Center for Community Change\Publications\NEW-CCC-LOGO-gif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3364"/>
            <a:ext cx="68580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71008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Shape 123" descr="WLIHA Roofs Only Color Large.png"/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-76933" y="1"/>
            <a:ext cx="12268935" cy="727346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Shape 124"/>
          <p:cNvSpPr txBox="1"/>
          <p:nvPr/>
        </p:nvSpPr>
        <p:spPr>
          <a:xfrm>
            <a:off x="4222200" y="298600"/>
            <a:ext cx="3747600" cy="12112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4000" ker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Questions?</a:t>
            </a:r>
          </a:p>
        </p:txBody>
      </p:sp>
      <p:sp>
        <p:nvSpPr>
          <p:cNvPr id="125" name="Shape 125"/>
          <p:cNvSpPr txBox="1"/>
          <p:nvPr/>
        </p:nvSpPr>
        <p:spPr>
          <a:xfrm>
            <a:off x="1491733" y="3997133"/>
            <a:ext cx="9131600" cy="2454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algn="ctr"/>
            <a:r>
              <a:rPr lang="en" sz="2400" ker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Abi Velasco: </a:t>
            </a:r>
            <a:r>
              <a:rPr lang="en" sz="2400" u="sng" kern="0">
                <a:solidFill>
                  <a:srgbClr val="0097A7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abiv@wliha.org</a:t>
            </a:r>
          </a:p>
          <a:p>
            <a:pPr algn="ctr"/>
            <a:r>
              <a:rPr lang="en" sz="2400" ker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Reiny Cohen: </a:t>
            </a:r>
            <a:r>
              <a:rPr lang="en" sz="2400" u="sng" kern="0">
                <a:solidFill>
                  <a:srgbClr val="0097A7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reinyc@wliha.org</a:t>
            </a:r>
          </a:p>
          <a:p>
            <a:pPr algn="ctr"/>
            <a:r>
              <a:rPr lang="en" sz="2400" ker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Michael Anderson: </a:t>
            </a:r>
            <a:r>
              <a:rPr lang="en" sz="2400" u="sng" kern="0">
                <a:solidFill>
                  <a:srgbClr val="0097A7"/>
                </a:solidFill>
                <a:latin typeface="Verdana"/>
                <a:ea typeface="Verdana"/>
                <a:cs typeface="Verdana"/>
                <a:sym typeface="Verdana"/>
                <a:hlinkClick r:id="rId6"/>
              </a:rPr>
              <a:t>manderson@communitychange.org</a:t>
            </a:r>
          </a:p>
          <a:p>
            <a:pPr algn="ctr"/>
            <a:endParaRPr sz="2400" kern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ctr"/>
            <a:r>
              <a:rPr lang="en" sz="2400" ker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wliha.org  |  facebook/wliha  |  @wliha </a:t>
            </a:r>
          </a:p>
        </p:txBody>
      </p:sp>
    </p:spTree>
    <p:extLst>
      <p:ext uri="{BB962C8B-B14F-4D97-AF65-F5344CB8AC3E}">
        <p14:creationId xmlns:p14="http://schemas.microsoft.com/office/powerpoint/2010/main" val="194984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88" y="863462"/>
            <a:ext cx="8742916" cy="49610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2772" y="340242"/>
            <a:ext cx="8952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j-lt"/>
              </a:rPr>
              <a:t>An Out of Reach Rental Market - Spokane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56290" y="5943600"/>
            <a:ext cx="46665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https://</a:t>
            </a:r>
            <a:r>
              <a:rPr lang="en-US" sz="1200" dirty="0" err="1" smtClean="0"/>
              <a:t>www.zillow.com</a:t>
            </a:r>
            <a:r>
              <a:rPr lang="en-US" sz="1200" dirty="0" smtClean="0"/>
              <a:t>/</a:t>
            </a:r>
            <a:r>
              <a:rPr lang="en-US" sz="1200" dirty="0" err="1" smtClean="0"/>
              <a:t>spokane-wa</a:t>
            </a:r>
            <a:r>
              <a:rPr lang="en-US" sz="1200" dirty="0" smtClean="0"/>
              <a:t>/home-values/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2729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3886200"/>
            <a:ext cx="5257800" cy="2268538"/>
          </a:xfrm>
        </p:spPr>
        <p:txBody>
          <a:bodyPr/>
          <a:lstStyle/>
          <a:p>
            <a:pPr algn="l" eaLnBrk="1" hangingPunct="1"/>
            <a:r>
              <a:rPr lang="en-US" altLang="en-US" sz="2000">
                <a:solidFill>
                  <a:schemeClr val="tx2"/>
                </a:solidFill>
                <a:latin typeface="Bookman Old Style" panose="02050604050505020204" pitchFamily="18" charset="0"/>
              </a:rPr>
              <a:t>Michael Anderson</a:t>
            </a:r>
          </a:p>
          <a:p>
            <a:pPr algn="l" eaLnBrk="1" hangingPunct="1"/>
            <a:r>
              <a:rPr lang="en-US" altLang="en-US" sz="1800">
                <a:solidFill>
                  <a:schemeClr val="tx2"/>
                </a:solidFill>
                <a:latin typeface="Bookman Old Style" panose="02050604050505020204" pitchFamily="18" charset="0"/>
              </a:rPr>
              <a:t>Housing Trust Fund Project</a:t>
            </a:r>
          </a:p>
          <a:p>
            <a:pPr algn="l" eaLnBrk="1" hangingPunct="1"/>
            <a:r>
              <a:rPr lang="en-US" altLang="en-US" sz="1800">
                <a:solidFill>
                  <a:schemeClr val="tx2"/>
                </a:solidFill>
                <a:latin typeface="Bookman Old Style" panose="02050604050505020204" pitchFamily="18" charset="0"/>
              </a:rPr>
              <a:t>Center for Community Change</a:t>
            </a:r>
          </a:p>
          <a:p>
            <a:pPr algn="l" eaLnBrk="1" hangingPunct="1"/>
            <a:r>
              <a:rPr lang="en-US" altLang="en-US" sz="1600">
                <a:solidFill>
                  <a:schemeClr val="tx2"/>
                </a:solidFill>
                <a:latin typeface="Bookman Old Style" panose="02050604050505020204" pitchFamily="18" charset="0"/>
              </a:rPr>
              <a:t>3909 SE 51</a:t>
            </a:r>
            <a:r>
              <a:rPr lang="en-US" altLang="en-US" sz="1600" baseline="30000">
                <a:solidFill>
                  <a:schemeClr val="tx2"/>
                </a:solidFill>
                <a:latin typeface="Bookman Old Style" panose="02050604050505020204" pitchFamily="18" charset="0"/>
              </a:rPr>
              <a:t>st</a:t>
            </a:r>
            <a:r>
              <a:rPr lang="en-US" altLang="en-US" sz="1600">
                <a:solidFill>
                  <a:schemeClr val="tx2"/>
                </a:solidFill>
                <a:latin typeface="Bookman Old Style" panose="02050604050505020204" pitchFamily="18" charset="0"/>
              </a:rPr>
              <a:t> Ave</a:t>
            </a:r>
          </a:p>
          <a:p>
            <a:pPr algn="l" eaLnBrk="1" hangingPunct="1"/>
            <a:r>
              <a:rPr lang="en-US" altLang="en-US" sz="1600">
                <a:solidFill>
                  <a:schemeClr val="tx2"/>
                </a:solidFill>
                <a:latin typeface="Bookman Old Style" panose="02050604050505020204" pitchFamily="18" charset="0"/>
              </a:rPr>
              <a:t>Portland, OR 97206</a:t>
            </a:r>
          </a:p>
          <a:p>
            <a:pPr algn="l" eaLnBrk="1" hangingPunct="1"/>
            <a:r>
              <a:rPr lang="en-US" altLang="en-US" sz="1600">
                <a:solidFill>
                  <a:schemeClr val="tx2"/>
                </a:solidFill>
                <a:latin typeface="Bookman Old Style" panose="02050604050505020204" pitchFamily="18" charset="0"/>
              </a:rPr>
              <a:t>(503) 308-0067</a:t>
            </a:r>
          </a:p>
          <a:p>
            <a:pPr algn="l" eaLnBrk="1" hangingPunct="1"/>
            <a:r>
              <a:rPr lang="en-US" altLang="en-US" sz="1600">
                <a:solidFill>
                  <a:schemeClr val="tx2"/>
                </a:solidFill>
                <a:latin typeface="Bookman Old Style" panose="02050604050505020204" pitchFamily="18" charset="0"/>
              </a:rPr>
              <a:t>manderson@communitychange.org</a:t>
            </a:r>
          </a:p>
        </p:txBody>
      </p:sp>
      <p:graphicFrame>
        <p:nvGraphicFramePr>
          <p:cNvPr id="101379" name="Object 5"/>
          <p:cNvGraphicFramePr>
            <a:graphicFrameLocks noChangeAspect="1"/>
          </p:cNvGraphicFramePr>
          <p:nvPr/>
        </p:nvGraphicFramePr>
        <p:xfrm>
          <a:off x="8153400" y="4267200"/>
          <a:ext cx="2286000" cy="201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796" name="Artwork" r:id="rId4" imgW="2848087" imgH="2514600" progId="Adobe.Illustrator.8">
                  <p:embed/>
                </p:oleObj>
              </mc:Choice>
              <mc:Fallback>
                <p:oleObj name="Artwork" r:id="rId4" imgW="2848087" imgH="2514600" progId="Adobe.Illustrator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3400" y="4267200"/>
                        <a:ext cx="2286000" cy="201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1380" name="Picture 6" descr="C:\Documents and Settings\manderson\My Documents\Center for Community Change\Publications\NEW-CCC-LOGO-gif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3364"/>
            <a:ext cx="68580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53227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89" y="863462"/>
            <a:ext cx="8991600" cy="50681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2772" y="340242"/>
            <a:ext cx="8952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j-lt"/>
              </a:rPr>
              <a:t>An Out of Reach Rental Market - Seattle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56290" y="5943600"/>
            <a:ext cx="46665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https://</a:t>
            </a:r>
            <a:r>
              <a:rPr lang="en-US" sz="1200" dirty="0" err="1" smtClean="0"/>
              <a:t>www.zillow.com</a:t>
            </a:r>
            <a:r>
              <a:rPr lang="en-US" sz="1200" dirty="0" smtClean="0"/>
              <a:t>/</a:t>
            </a:r>
            <a:r>
              <a:rPr lang="en-US" sz="1200" dirty="0" err="1" smtClean="0"/>
              <a:t>seattle-wa</a:t>
            </a:r>
            <a:r>
              <a:rPr lang="en-US" sz="1200" dirty="0" smtClean="0"/>
              <a:t>/home-values/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9942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24" y="863462"/>
            <a:ext cx="8950435" cy="50847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2772" y="340242"/>
            <a:ext cx="8952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j-lt"/>
              </a:rPr>
              <a:t>An Out of Reach Rental Market - Tacoma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56290" y="5943600"/>
            <a:ext cx="46665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https://</a:t>
            </a:r>
            <a:r>
              <a:rPr lang="en-US" sz="1200" dirty="0" err="1" smtClean="0"/>
              <a:t>www.zillow.com</a:t>
            </a:r>
            <a:r>
              <a:rPr lang="en-US" sz="1200" dirty="0" smtClean="0"/>
              <a:t>/</a:t>
            </a:r>
            <a:r>
              <a:rPr lang="en-US" sz="1200" dirty="0" err="1" smtClean="0"/>
              <a:t>tacoma-wa</a:t>
            </a:r>
            <a:r>
              <a:rPr lang="en-US" sz="1200" dirty="0" smtClean="0"/>
              <a:t>/home-values/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857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</TotalTime>
  <Words>2853</Words>
  <Application>Microsoft Macintosh PowerPoint</Application>
  <PresentationFormat>Widescreen</PresentationFormat>
  <Paragraphs>425</Paragraphs>
  <Slides>70</Slides>
  <Notes>43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95" baseType="lpstr">
      <vt:lpstr>Aharoni</vt:lpstr>
      <vt:lpstr>Arial Rounded MT Bold</vt:lpstr>
      <vt:lpstr>Batang</vt:lpstr>
      <vt:lpstr>Bookman Old Style</vt:lpstr>
      <vt:lpstr>Calibri</vt:lpstr>
      <vt:lpstr>Calibri Light</vt:lpstr>
      <vt:lpstr>Corbel</vt:lpstr>
      <vt:lpstr>Eras Demi ITC</vt:lpstr>
      <vt:lpstr>Monotype Sorts</vt:lpstr>
      <vt:lpstr>MS PGothic</vt:lpstr>
      <vt:lpstr>Tahoma</vt:lpstr>
      <vt:lpstr>Times</vt:lpstr>
      <vt:lpstr>Times New Roman</vt:lpstr>
      <vt:lpstr>Verdana</vt:lpstr>
      <vt:lpstr>Wingdings</vt:lpstr>
      <vt:lpstr>Arial</vt:lpstr>
      <vt:lpstr>Retrospect</vt:lpstr>
      <vt:lpstr>Network</vt:lpstr>
      <vt:lpstr>Default Design</vt:lpstr>
      <vt:lpstr>2_Default Design</vt:lpstr>
      <vt:lpstr>2_Network</vt:lpstr>
      <vt:lpstr>3_Default Design</vt:lpstr>
      <vt:lpstr>3_Network</vt:lpstr>
      <vt:lpstr>simple-light-2</vt:lpstr>
      <vt:lpstr>Artwork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Vacancy Rates Have Hit Record Lows</vt:lpstr>
      <vt:lpstr>Rising Rents Affects Low Income Households the Hardest</vt:lpstr>
      <vt:lpstr>Rents far outpace middle and low incomes</vt:lpstr>
      <vt:lpstr>PowerPoint Presentation</vt:lpstr>
      <vt:lpstr>Income Needed to Afford a 1 Bedroom Apartment at FMR</vt:lpstr>
      <vt:lpstr>Barriers to Rental Market</vt:lpstr>
      <vt:lpstr>Disparate Impact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Develop tools to tell our story</vt:lpstr>
      <vt:lpstr>PowerPoint Presentation</vt:lpstr>
      <vt:lpstr>PowerPoint Presentation</vt:lpstr>
      <vt:lpstr>PowerPoint Presentation</vt:lpstr>
      <vt:lpstr>The Need to Reframe</vt:lpstr>
      <vt:lpstr>PowerPoint Presentation</vt:lpstr>
      <vt:lpstr>Values-based Messaging. . .</vt:lpstr>
      <vt:lpstr>What is a “frame”?</vt:lpstr>
      <vt:lpstr>Framing</vt:lpstr>
      <vt:lpstr>Frames Influence Decisions</vt:lpstr>
      <vt:lpstr>Just a few cues. . .</vt:lpstr>
      <vt:lpstr>. . . might surprise you</vt:lpstr>
      <vt:lpstr>PowerPoint Presentation</vt:lpstr>
      <vt:lpstr>It’s not what you say.        It’s what they hear.</vt:lpstr>
      <vt:lpstr>Lakoff’s three levels of analysis</vt:lpstr>
      <vt:lpstr>Research leads to understanding</vt:lpstr>
      <vt:lpstr>Decade Plus of Progress</vt:lpstr>
      <vt:lpstr>Public Opinion Research</vt:lpstr>
      <vt:lpstr>What We Know</vt:lpstr>
      <vt:lpstr>PowerPoint Presentation</vt:lpstr>
      <vt:lpstr>The Value of ‘Home’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Make the campaign about PEOPLE</vt:lpstr>
      <vt:lpstr>PowerPoint Presentation</vt:lpstr>
      <vt:lpstr>PowerPoint Presentation</vt:lpstr>
      <vt:lpstr>Speaking with One Voice</vt:lpstr>
      <vt:lpstr>Repetition, Repetition, Repetition</vt:lpstr>
      <vt:lpstr>3 parts to making your case</vt:lpstr>
      <vt:lpstr>Home is the Solution</vt:lpstr>
      <vt:lpstr>New Tool: The Message Box</vt:lpstr>
      <vt:lpstr>New Tool: The Message Box</vt:lpstr>
      <vt:lpstr>New Tool: The Message Box</vt:lpstr>
      <vt:lpstr>New Tool: The Message Box</vt:lpstr>
      <vt:lpstr>New Tool: The Message Box</vt:lpstr>
      <vt:lpstr>PowerPoint Presentation</vt:lpstr>
      <vt:lpstr>Exercise—Develop a pitch</vt:lpstr>
      <vt:lpstr>The Messenger Matters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Abigail Velasco</dc:creator>
  <cp:lastModifiedBy>Abigail Velasco</cp:lastModifiedBy>
  <cp:revision>27</cp:revision>
  <dcterms:created xsi:type="dcterms:W3CDTF">2017-05-09T04:52:29Z</dcterms:created>
  <dcterms:modified xsi:type="dcterms:W3CDTF">2017-05-10T06:35:14Z</dcterms:modified>
</cp:coreProperties>
</file>