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7" r:id="rId4"/>
  </p:sldMasterIdLst>
  <p:notesMasterIdLst>
    <p:notesMasterId r:id="rId45"/>
  </p:notesMasterIdLst>
  <p:handoutMasterIdLst>
    <p:handoutMasterId r:id="rId46"/>
  </p:handoutMasterIdLst>
  <p:sldIdLst>
    <p:sldId id="279" r:id="rId5"/>
    <p:sldId id="294" r:id="rId6"/>
    <p:sldId id="297" r:id="rId7"/>
    <p:sldId id="295" r:id="rId8"/>
    <p:sldId id="296" r:id="rId9"/>
    <p:sldId id="292" r:id="rId10"/>
    <p:sldId id="270" r:id="rId11"/>
    <p:sldId id="290" r:id="rId12"/>
    <p:sldId id="293" r:id="rId13"/>
    <p:sldId id="308" r:id="rId14"/>
    <p:sldId id="304" r:id="rId15"/>
    <p:sldId id="307" r:id="rId16"/>
    <p:sldId id="287" r:id="rId17"/>
    <p:sldId id="323" r:id="rId18"/>
    <p:sldId id="309" r:id="rId19"/>
    <p:sldId id="298" r:id="rId20"/>
    <p:sldId id="288" r:id="rId21"/>
    <p:sldId id="310" r:id="rId22"/>
    <p:sldId id="311" r:id="rId23"/>
    <p:sldId id="299" r:id="rId24"/>
    <p:sldId id="289" r:id="rId25"/>
    <p:sldId id="312" r:id="rId26"/>
    <p:sldId id="313" r:id="rId27"/>
    <p:sldId id="325" r:id="rId28"/>
    <p:sldId id="326" r:id="rId29"/>
    <p:sldId id="324" r:id="rId30"/>
    <p:sldId id="320" r:id="rId31"/>
    <p:sldId id="327" r:id="rId32"/>
    <p:sldId id="319" r:id="rId33"/>
    <p:sldId id="328" r:id="rId34"/>
    <p:sldId id="321" r:id="rId35"/>
    <p:sldId id="316" r:id="rId36"/>
    <p:sldId id="322" r:id="rId37"/>
    <p:sldId id="300" r:id="rId38"/>
    <p:sldId id="318" r:id="rId39"/>
    <p:sldId id="314" r:id="rId40"/>
    <p:sldId id="301" r:id="rId41"/>
    <p:sldId id="302" r:id="rId42"/>
    <p:sldId id="303" r:id="rId43"/>
    <p:sldId id="305" r:id="rId44"/>
  </p:sldIdLst>
  <p:sldSz cx="12188825"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6" pos="3839">
          <p15:clr>
            <a:srgbClr val="A4A3A4"/>
          </p15:clr>
        </p15:guide>
      </p15:sldGuideLst>
    </p:ext>
    <p:ext uri="{2D200454-40CA-4A62-9FC3-DE9A4176ACB9}">
      <p15:notesGuideLst xmlns=""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3" autoAdjust="0"/>
    <p:restoredTop sz="94280" autoAdjust="0"/>
  </p:normalViewPr>
  <p:slideViewPr>
    <p:cSldViewPr>
      <p:cViewPr varScale="1">
        <p:scale>
          <a:sx n="86" d="100"/>
          <a:sy n="86" d="100"/>
        </p:scale>
        <p:origin x="-72" y="-168"/>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954C6E1-AF92-4FB7-A013-0B520EBC30AE}" type="datetimeFigureOut">
              <a:rPr lang="en-US"/>
              <a:t>5/10/2017</a:t>
            </a:fld>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5C10850-0874-4A61-99B4-D613C5E8D9EA}" type="datetimeFigureOut">
              <a:rPr lang="en-US"/>
              <a:t>5/10/2017</a:t>
            </a:fld>
            <a:endParaRPr/>
          </a:p>
        </p:txBody>
      </p:sp>
      <p:sp>
        <p:nvSpPr>
          <p:cNvPr id="4" name="Slide Image Placeholder 3"/>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77" tIns="46589" rIns="93177" bIns="46589" rtlCol="0" anchor="ctr"/>
          <a:lstStyle/>
          <a:p>
            <a:endParaRPr/>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1</a:t>
            </a:fld>
            <a:endParaRPr lang="en-US" dirty="0"/>
          </a:p>
        </p:txBody>
      </p:sp>
    </p:spTree>
    <p:extLst>
      <p:ext uri="{BB962C8B-B14F-4D97-AF65-F5344CB8AC3E}">
        <p14:creationId xmlns:p14="http://schemas.microsoft.com/office/powerpoint/2010/main" val="12757042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10</a:t>
            </a:fld>
            <a:endParaRPr lang="en-US"/>
          </a:p>
        </p:txBody>
      </p:sp>
    </p:spTree>
    <p:extLst>
      <p:ext uri="{BB962C8B-B14F-4D97-AF65-F5344CB8AC3E}">
        <p14:creationId xmlns:p14="http://schemas.microsoft.com/office/powerpoint/2010/main" val="2121799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11</a:t>
            </a:fld>
            <a:endParaRPr lang="en-US"/>
          </a:p>
        </p:txBody>
      </p:sp>
    </p:spTree>
    <p:extLst>
      <p:ext uri="{BB962C8B-B14F-4D97-AF65-F5344CB8AC3E}">
        <p14:creationId xmlns:p14="http://schemas.microsoft.com/office/powerpoint/2010/main" val="35068347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12</a:t>
            </a:fld>
            <a:endParaRPr lang="en-US"/>
          </a:p>
        </p:txBody>
      </p:sp>
    </p:spTree>
    <p:extLst>
      <p:ext uri="{BB962C8B-B14F-4D97-AF65-F5344CB8AC3E}">
        <p14:creationId xmlns:p14="http://schemas.microsoft.com/office/powerpoint/2010/main" val="13987184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13</a:t>
            </a:fld>
            <a:endParaRPr lang="en-US"/>
          </a:p>
        </p:txBody>
      </p:sp>
    </p:spTree>
    <p:extLst>
      <p:ext uri="{BB962C8B-B14F-4D97-AF65-F5344CB8AC3E}">
        <p14:creationId xmlns:p14="http://schemas.microsoft.com/office/powerpoint/2010/main" val="39224748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14</a:t>
            </a:fld>
            <a:endParaRPr lang="en-US"/>
          </a:p>
        </p:txBody>
      </p:sp>
    </p:spTree>
    <p:extLst>
      <p:ext uri="{BB962C8B-B14F-4D97-AF65-F5344CB8AC3E}">
        <p14:creationId xmlns:p14="http://schemas.microsoft.com/office/powerpoint/2010/main" val="39224748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15</a:t>
            </a:fld>
            <a:endParaRPr lang="en-US"/>
          </a:p>
        </p:txBody>
      </p:sp>
    </p:spTree>
    <p:extLst>
      <p:ext uri="{BB962C8B-B14F-4D97-AF65-F5344CB8AC3E}">
        <p14:creationId xmlns:p14="http://schemas.microsoft.com/office/powerpoint/2010/main" val="12519485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16</a:t>
            </a:fld>
            <a:endParaRPr lang="en-US"/>
          </a:p>
        </p:txBody>
      </p:sp>
    </p:spTree>
    <p:extLst>
      <p:ext uri="{BB962C8B-B14F-4D97-AF65-F5344CB8AC3E}">
        <p14:creationId xmlns:p14="http://schemas.microsoft.com/office/powerpoint/2010/main" val="13784614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17</a:t>
            </a:fld>
            <a:endParaRPr lang="en-US"/>
          </a:p>
        </p:txBody>
      </p:sp>
    </p:spTree>
    <p:extLst>
      <p:ext uri="{BB962C8B-B14F-4D97-AF65-F5344CB8AC3E}">
        <p14:creationId xmlns:p14="http://schemas.microsoft.com/office/powerpoint/2010/main" val="19414570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18</a:t>
            </a:fld>
            <a:endParaRPr lang="en-US"/>
          </a:p>
        </p:txBody>
      </p:sp>
    </p:spTree>
    <p:extLst>
      <p:ext uri="{BB962C8B-B14F-4D97-AF65-F5344CB8AC3E}">
        <p14:creationId xmlns:p14="http://schemas.microsoft.com/office/powerpoint/2010/main" val="12969492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19</a:t>
            </a:fld>
            <a:endParaRPr lang="en-US"/>
          </a:p>
        </p:txBody>
      </p:sp>
    </p:spTree>
    <p:extLst>
      <p:ext uri="{BB962C8B-B14F-4D97-AF65-F5344CB8AC3E}">
        <p14:creationId xmlns:p14="http://schemas.microsoft.com/office/powerpoint/2010/main" val="1100895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2</a:t>
            </a:fld>
            <a:endParaRPr lang="en-US" dirty="0"/>
          </a:p>
        </p:txBody>
      </p:sp>
    </p:spTree>
    <p:extLst>
      <p:ext uri="{BB962C8B-B14F-4D97-AF65-F5344CB8AC3E}">
        <p14:creationId xmlns:p14="http://schemas.microsoft.com/office/powerpoint/2010/main" val="12525716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20</a:t>
            </a:fld>
            <a:endParaRPr lang="en-US"/>
          </a:p>
        </p:txBody>
      </p:sp>
    </p:spTree>
    <p:extLst>
      <p:ext uri="{BB962C8B-B14F-4D97-AF65-F5344CB8AC3E}">
        <p14:creationId xmlns:p14="http://schemas.microsoft.com/office/powerpoint/2010/main" val="22530781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21</a:t>
            </a:fld>
            <a:endParaRPr lang="en-US"/>
          </a:p>
        </p:txBody>
      </p:sp>
    </p:spTree>
    <p:extLst>
      <p:ext uri="{BB962C8B-B14F-4D97-AF65-F5344CB8AC3E}">
        <p14:creationId xmlns:p14="http://schemas.microsoft.com/office/powerpoint/2010/main" val="35652568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22</a:t>
            </a:fld>
            <a:endParaRPr lang="en-US"/>
          </a:p>
        </p:txBody>
      </p:sp>
    </p:spTree>
    <p:extLst>
      <p:ext uri="{BB962C8B-B14F-4D97-AF65-F5344CB8AC3E}">
        <p14:creationId xmlns:p14="http://schemas.microsoft.com/office/powerpoint/2010/main" val="13414916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23</a:t>
            </a:fld>
            <a:endParaRPr lang="en-US"/>
          </a:p>
        </p:txBody>
      </p:sp>
    </p:spTree>
    <p:extLst>
      <p:ext uri="{BB962C8B-B14F-4D97-AF65-F5344CB8AC3E}">
        <p14:creationId xmlns:p14="http://schemas.microsoft.com/office/powerpoint/2010/main" val="36240408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24</a:t>
            </a:fld>
            <a:endParaRPr lang="en-US"/>
          </a:p>
        </p:txBody>
      </p:sp>
    </p:spTree>
    <p:extLst>
      <p:ext uri="{BB962C8B-B14F-4D97-AF65-F5344CB8AC3E}">
        <p14:creationId xmlns:p14="http://schemas.microsoft.com/office/powerpoint/2010/main" val="36240408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25</a:t>
            </a:fld>
            <a:endParaRPr lang="en-US"/>
          </a:p>
        </p:txBody>
      </p:sp>
    </p:spTree>
    <p:extLst>
      <p:ext uri="{BB962C8B-B14F-4D97-AF65-F5344CB8AC3E}">
        <p14:creationId xmlns:p14="http://schemas.microsoft.com/office/powerpoint/2010/main" val="36240408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27</a:t>
            </a:fld>
            <a:endParaRPr lang="en-US"/>
          </a:p>
        </p:txBody>
      </p:sp>
    </p:spTree>
    <p:extLst>
      <p:ext uri="{BB962C8B-B14F-4D97-AF65-F5344CB8AC3E}">
        <p14:creationId xmlns:p14="http://schemas.microsoft.com/office/powerpoint/2010/main" val="26287303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28</a:t>
            </a:fld>
            <a:endParaRPr lang="en-US"/>
          </a:p>
        </p:txBody>
      </p:sp>
    </p:spTree>
    <p:extLst>
      <p:ext uri="{BB962C8B-B14F-4D97-AF65-F5344CB8AC3E}">
        <p14:creationId xmlns:p14="http://schemas.microsoft.com/office/powerpoint/2010/main" val="34660371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29</a:t>
            </a:fld>
            <a:endParaRPr lang="en-US"/>
          </a:p>
        </p:txBody>
      </p:sp>
    </p:spTree>
    <p:extLst>
      <p:ext uri="{BB962C8B-B14F-4D97-AF65-F5344CB8AC3E}">
        <p14:creationId xmlns:p14="http://schemas.microsoft.com/office/powerpoint/2010/main" val="26287303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30</a:t>
            </a:fld>
            <a:endParaRPr lang="en-US"/>
          </a:p>
        </p:txBody>
      </p:sp>
    </p:spTree>
    <p:extLst>
      <p:ext uri="{BB962C8B-B14F-4D97-AF65-F5344CB8AC3E}">
        <p14:creationId xmlns:p14="http://schemas.microsoft.com/office/powerpoint/2010/main" val="139391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3</a:t>
            </a:fld>
            <a:endParaRPr lang="en-US" dirty="0"/>
          </a:p>
        </p:txBody>
      </p:sp>
    </p:spTree>
    <p:extLst>
      <p:ext uri="{BB962C8B-B14F-4D97-AF65-F5344CB8AC3E}">
        <p14:creationId xmlns:p14="http://schemas.microsoft.com/office/powerpoint/2010/main" val="298125936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31</a:t>
            </a:fld>
            <a:endParaRPr lang="en-US"/>
          </a:p>
        </p:txBody>
      </p:sp>
    </p:spTree>
    <p:extLst>
      <p:ext uri="{BB962C8B-B14F-4D97-AF65-F5344CB8AC3E}">
        <p14:creationId xmlns:p14="http://schemas.microsoft.com/office/powerpoint/2010/main" val="26287303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32</a:t>
            </a:fld>
            <a:endParaRPr lang="en-US"/>
          </a:p>
        </p:txBody>
      </p:sp>
    </p:spTree>
    <p:extLst>
      <p:ext uri="{BB962C8B-B14F-4D97-AF65-F5344CB8AC3E}">
        <p14:creationId xmlns:p14="http://schemas.microsoft.com/office/powerpoint/2010/main" val="11601095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33</a:t>
            </a:fld>
            <a:endParaRPr lang="en-US"/>
          </a:p>
        </p:txBody>
      </p:sp>
    </p:spTree>
    <p:extLst>
      <p:ext uri="{BB962C8B-B14F-4D97-AF65-F5344CB8AC3E}">
        <p14:creationId xmlns:p14="http://schemas.microsoft.com/office/powerpoint/2010/main" val="26287303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34</a:t>
            </a:fld>
            <a:endParaRPr lang="en-US"/>
          </a:p>
        </p:txBody>
      </p:sp>
    </p:spTree>
    <p:extLst>
      <p:ext uri="{BB962C8B-B14F-4D97-AF65-F5344CB8AC3E}">
        <p14:creationId xmlns:p14="http://schemas.microsoft.com/office/powerpoint/2010/main" val="26287303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35</a:t>
            </a:fld>
            <a:endParaRPr lang="en-US"/>
          </a:p>
        </p:txBody>
      </p:sp>
    </p:spTree>
    <p:extLst>
      <p:ext uri="{BB962C8B-B14F-4D97-AF65-F5344CB8AC3E}">
        <p14:creationId xmlns:p14="http://schemas.microsoft.com/office/powerpoint/2010/main" val="156811897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36</a:t>
            </a:fld>
            <a:endParaRPr lang="en-US"/>
          </a:p>
        </p:txBody>
      </p:sp>
    </p:spTree>
    <p:extLst>
      <p:ext uri="{BB962C8B-B14F-4D97-AF65-F5344CB8AC3E}">
        <p14:creationId xmlns:p14="http://schemas.microsoft.com/office/powerpoint/2010/main" val="42336689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37</a:t>
            </a:fld>
            <a:endParaRPr lang="en-US"/>
          </a:p>
        </p:txBody>
      </p:sp>
    </p:spTree>
    <p:extLst>
      <p:ext uri="{BB962C8B-B14F-4D97-AF65-F5344CB8AC3E}">
        <p14:creationId xmlns:p14="http://schemas.microsoft.com/office/powerpoint/2010/main" val="240306442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38</a:t>
            </a:fld>
            <a:endParaRPr lang="en-US"/>
          </a:p>
        </p:txBody>
      </p:sp>
    </p:spTree>
    <p:extLst>
      <p:ext uri="{BB962C8B-B14F-4D97-AF65-F5344CB8AC3E}">
        <p14:creationId xmlns:p14="http://schemas.microsoft.com/office/powerpoint/2010/main" val="187824489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39</a:t>
            </a:fld>
            <a:endParaRPr lang="en-US"/>
          </a:p>
        </p:txBody>
      </p:sp>
    </p:spTree>
    <p:extLst>
      <p:ext uri="{BB962C8B-B14F-4D97-AF65-F5344CB8AC3E}">
        <p14:creationId xmlns:p14="http://schemas.microsoft.com/office/powerpoint/2010/main" val="24589533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40</a:t>
            </a:fld>
            <a:endParaRPr lang="en-US"/>
          </a:p>
        </p:txBody>
      </p:sp>
    </p:spTree>
    <p:extLst>
      <p:ext uri="{BB962C8B-B14F-4D97-AF65-F5344CB8AC3E}">
        <p14:creationId xmlns:p14="http://schemas.microsoft.com/office/powerpoint/2010/main" val="1993662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4</a:t>
            </a:fld>
            <a:endParaRPr lang="en-US" dirty="0"/>
          </a:p>
        </p:txBody>
      </p:sp>
    </p:spTree>
    <p:extLst>
      <p:ext uri="{BB962C8B-B14F-4D97-AF65-F5344CB8AC3E}">
        <p14:creationId xmlns:p14="http://schemas.microsoft.com/office/powerpoint/2010/main" val="2258888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5</a:t>
            </a:fld>
            <a:endParaRPr lang="en-US" dirty="0"/>
          </a:p>
        </p:txBody>
      </p:sp>
    </p:spTree>
    <p:extLst>
      <p:ext uri="{BB962C8B-B14F-4D97-AF65-F5344CB8AC3E}">
        <p14:creationId xmlns:p14="http://schemas.microsoft.com/office/powerpoint/2010/main" val="5705798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6</a:t>
            </a:fld>
            <a:endParaRPr lang="en-US" dirty="0"/>
          </a:p>
        </p:txBody>
      </p:sp>
    </p:spTree>
    <p:extLst>
      <p:ext uri="{BB962C8B-B14F-4D97-AF65-F5344CB8AC3E}">
        <p14:creationId xmlns:p14="http://schemas.microsoft.com/office/powerpoint/2010/main" val="24489301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7</a:t>
            </a:fld>
            <a:endParaRPr lang="en-US" dirty="0"/>
          </a:p>
        </p:txBody>
      </p:sp>
    </p:spTree>
    <p:extLst>
      <p:ext uri="{BB962C8B-B14F-4D97-AF65-F5344CB8AC3E}">
        <p14:creationId xmlns:p14="http://schemas.microsoft.com/office/powerpoint/2010/main" val="12930374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8</a:t>
            </a:fld>
            <a:endParaRPr lang="en-US"/>
          </a:p>
        </p:txBody>
      </p:sp>
    </p:spTree>
    <p:extLst>
      <p:ext uri="{BB962C8B-B14F-4D97-AF65-F5344CB8AC3E}">
        <p14:creationId xmlns:p14="http://schemas.microsoft.com/office/powerpoint/2010/main" val="433156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9</a:t>
            </a:fld>
            <a:endParaRPr lang="en-US"/>
          </a:p>
        </p:txBody>
      </p:sp>
    </p:spTree>
    <p:extLst>
      <p:ext uri="{BB962C8B-B14F-4D97-AF65-F5344CB8AC3E}">
        <p14:creationId xmlns:p14="http://schemas.microsoft.com/office/powerpoint/2010/main" val="4209195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88825"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6675" y="2404534"/>
            <a:ext cx="7764913" cy="1646302"/>
          </a:xfrm>
        </p:spPr>
        <p:txBody>
          <a:bodyPr anchor="b">
            <a:noAutofit/>
          </a:bodyPr>
          <a:lstStyle>
            <a:lvl1pPr algn="r">
              <a:defRPr sz="5398">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6675" y="4050834"/>
            <a:ext cx="7764913" cy="1096899"/>
          </a:xfrm>
        </p:spPr>
        <p:txBody>
          <a:bodyPr anchor="t"/>
          <a:lstStyle>
            <a:lvl1pPr marL="0" indent="0" algn="r">
              <a:buNone/>
              <a:defRPr>
                <a:solidFill>
                  <a:schemeClr val="tx1">
                    <a:lumMod val="50000"/>
                    <a:lumOff val="50000"/>
                  </a:schemeClr>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86640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159" y="609600"/>
            <a:ext cx="8594429" cy="3403600"/>
          </a:xfrm>
        </p:spPr>
        <p:txBody>
          <a:bodyPr anchor="ctr">
            <a:normAutofit/>
          </a:bodyPr>
          <a:lstStyle>
            <a:lvl1pPr algn="l">
              <a:defRPr sz="4399"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159" y="4470400"/>
            <a:ext cx="8594429" cy="1570962"/>
          </a:xfrm>
        </p:spPr>
        <p:txBody>
          <a:bodyPr anchor="ctr">
            <a:normAutofit/>
          </a:bodyPr>
          <a:lstStyle>
            <a:lvl1pPr marL="0" indent="0" algn="l">
              <a:buNone/>
              <a:defRPr sz="1799">
                <a:solidFill>
                  <a:schemeClr val="tx1">
                    <a:lumMod val="75000"/>
                    <a:lumOff val="2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B9B9059-F1D6-41D0-95CF-D21CAA096B3A}" type="datetimeFigureOut">
              <a:rPr lang="en-US" smtClean="0"/>
              <a:pPr/>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370136795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092" y="609600"/>
            <a:ext cx="8092026" cy="3022600"/>
          </a:xfrm>
        </p:spPr>
        <p:txBody>
          <a:bodyPr anchor="ctr">
            <a:normAutofit/>
          </a:bodyPr>
          <a:lstStyle>
            <a:lvl1pPr algn="l">
              <a:defRPr sz="4399"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5783" y="3632200"/>
            <a:ext cx="7222643" cy="381000"/>
          </a:xfrm>
        </p:spPr>
        <p:txBody>
          <a:bodyPr anchor="ctr">
            <a:noAutofit/>
          </a:bodyPr>
          <a:lstStyle>
            <a:lvl1pPr marL="0" indent="0">
              <a:buFontTx/>
              <a:buNone/>
              <a:defRPr sz="1600">
                <a:solidFill>
                  <a:schemeClr val="tx1">
                    <a:lumMod val="50000"/>
                    <a:lumOff val="50000"/>
                  </a:schemeClr>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smtClean="0"/>
              <a:t>Edit Master text styles</a:t>
            </a:r>
          </a:p>
        </p:txBody>
      </p:sp>
      <p:sp>
        <p:nvSpPr>
          <p:cNvPr id="3" name="Text Placeholder 2"/>
          <p:cNvSpPr>
            <a:spLocks noGrp="1"/>
          </p:cNvSpPr>
          <p:nvPr>
            <p:ph type="body" idx="1"/>
          </p:nvPr>
        </p:nvSpPr>
        <p:spPr>
          <a:xfrm>
            <a:off x="677159" y="4470400"/>
            <a:ext cx="8594429" cy="1570962"/>
          </a:xfrm>
        </p:spPr>
        <p:txBody>
          <a:bodyPr anchor="ctr">
            <a:normAutofit/>
          </a:bodyPr>
          <a:lstStyle>
            <a:lvl1pPr marL="0" indent="0" algn="l">
              <a:buNone/>
              <a:defRPr sz="1799">
                <a:solidFill>
                  <a:schemeClr val="tx1">
                    <a:lumMod val="75000"/>
                    <a:lumOff val="2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B9B9059-F1D6-41D0-95CF-D21CAA096B3A}" type="datetimeFigureOut">
              <a:rPr lang="en-US" smtClean="0"/>
              <a:pPr/>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pPr/>
              <a:t>‹#›</a:t>
            </a:fld>
            <a:endParaRPr lang="en-US"/>
          </a:p>
        </p:txBody>
      </p:sp>
      <p:sp>
        <p:nvSpPr>
          <p:cNvPr id="20" name="TextBox 19"/>
          <p:cNvSpPr txBox="1"/>
          <p:nvPr/>
        </p:nvSpPr>
        <p:spPr>
          <a:xfrm>
            <a:off x="541729" y="790378"/>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0695" y="2886556"/>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latin typeface="Arial"/>
              </a:rPr>
              <a:t>”</a:t>
            </a:r>
            <a:endParaRPr lang="en-US" sz="1799" dirty="0">
              <a:solidFill>
                <a:schemeClr val="accent1">
                  <a:lumMod val="60000"/>
                  <a:lumOff val="40000"/>
                </a:schemeClr>
              </a:solidFill>
              <a:latin typeface="Arial"/>
            </a:endParaRPr>
          </a:p>
        </p:txBody>
      </p:sp>
    </p:spTree>
    <p:extLst>
      <p:ext uri="{BB962C8B-B14F-4D97-AF65-F5344CB8AC3E}">
        <p14:creationId xmlns:p14="http://schemas.microsoft.com/office/powerpoint/2010/main" val="86178636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159" y="1931988"/>
            <a:ext cx="8594429" cy="2595460"/>
          </a:xfrm>
        </p:spPr>
        <p:txBody>
          <a:bodyPr anchor="b">
            <a:normAutofit/>
          </a:bodyPr>
          <a:lstStyle>
            <a:lvl1pPr algn="l">
              <a:defRPr sz="4399"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159" y="4527448"/>
            <a:ext cx="8594429" cy="1513914"/>
          </a:xfrm>
        </p:spPr>
        <p:txBody>
          <a:bodyPr anchor="t">
            <a:normAutofit/>
          </a:bodyPr>
          <a:lstStyle>
            <a:lvl1pPr marL="0" indent="0" algn="l">
              <a:buNone/>
              <a:defRPr sz="1799">
                <a:solidFill>
                  <a:schemeClr val="tx1">
                    <a:lumMod val="75000"/>
                    <a:lumOff val="2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B9B9059-F1D6-41D0-95CF-D21CAA096B3A}" type="datetimeFigureOut">
              <a:rPr lang="en-US" smtClean="0"/>
              <a:pPr/>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415657520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092" y="609600"/>
            <a:ext cx="8092026" cy="3022600"/>
          </a:xfrm>
        </p:spPr>
        <p:txBody>
          <a:bodyPr anchor="ctr">
            <a:normAutofit/>
          </a:bodyPr>
          <a:lstStyle>
            <a:lvl1pPr algn="l">
              <a:defRPr sz="4399"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156" y="4013200"/>
            <a:ext cx="8594430" cy="514248"/>
          </a:xfrm>
        </p:spPr>
        <p:txBody>
          <a:bodyPr anchor="b">
            <a:noAutofit/>
          </a:bodyPr>
          <a:lstStyle>
            <a:lvl1pPr marL="0" indent="0">
              <a:buFontTx/>
              <a:buNone/>
              <a:defRPr sz="2399">
                <a:solidFill>
                  <a:schemeClr val="tx1">
                    <a:lumMod val="75000"/>
                    <a:lumOff val="25000"/>
                  </a:schemeClr>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smtClean="0"/>
              <a:t>Edit Master text styles</a:t>
            </a:r>
          </a:p>
        </p:txBody>
      </p:sp>
      <p:sp>
        <p:nvSpPr>
          <p:cNvPr id="3" name="Text Placeholder 2"/>
          <p:cNvSpPr>
            <a:spLocks noGrp="1"/>
          </p:cNvSpPr>
          <p:nvPr>
            <p:ph type="body" idx="1"/>
          </p:nvPr>
        </p:nvSpPr>
        <p:spPr>
          <a:xfrm>
            <a:off x="677159" y="4527448"/>
            <a:ext cx="8594429" cy="1513914"/>
          </a:xfrm>
        </p:spPr>
        <p:txBody>
          <a:bodyPr anchor="t">
            <a:normAutofit/>
          </a:bodyPr>
          <a:lstStyle>
            <a:lvl1pPr marL="0" indent="0" algn="l">
              <a:buNone/>
              <a:defRPr sz="1799">
                <a:solidFill>
                  <a:schemeClr val="tx1">
                    <a:lumMod val="50000"/>
                    <a:lumOff val="5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B9B9059-F1D6-41D0-95CF-D21CAA096B3A}" type="datetimeFigureOut">
              <a:rPr lang="en-US" smtClean="0"/>
              <a:pPr/>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pPr/>
              <a:t>‹#›</a:t>
            </a:fld>
            <a:endParaRPr lang="en-US"/>
          </a:p>
        </p:txBody>
      </p:sp>
      <p:sp>
        <p:nvSpPr>
          <p:cNvPr id="24" name="TextBox 23"/>
          <p:cNvSpPr txBox="1"/>
          <p:nvPr/>
        </p:nvSpPr>
        <p:spPr>
          <a:xfrm>
            <a:off x="541729" y="790378"/>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0695" y="2886556"/>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0537602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621" y="609600"/>
            <a:ext cx="8585966" cy="3022600"/>
          </a:xfrm>
        </p:spPr>
        <p:txBody>
          <a:bodyPr anchor="ctr">
            <a:normAutofit/>
          </a:bodyPr>
          <a:lstStyle>
            <a:lvl1pPr algn="l">
              <a:defRPr sz="4399"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156" y="4013200"/>
            <a:ext cx="8594430" cy="514248"/>
          </a:xfrm>
        </p:spPr>
        <p:txBody>
          <a:bodyPr anchor="b">
            <a:noAutofit/>
          </a:bodyPr>
          <a:lstStyle>
            <a:lvl1pPr marL="0" indent="0">
              <a:buFontTx/>
              <a:buNone/>
              <a:defRPr sz="2399">
                <a:solidFill>
                  <a:schemeClr val="accent1"/>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smtClean="0"/>
              <a:t>Edit Master text styles</a:t>
            </a:r>
          </a:p>
        </p:txBody>
      </p:sp>
      <p:sp>
        <p:nvSpPr>
          <p:cNvPr id="3" name="Text Placeholder 2"/>
          <p:cNvSpPr>
            <a:spLocks noGrp="1"/>
          </p:cNvSpPr>
          <p:nvPr>
            <p:ph type="body" idx="1"/>
          </p:nvPr>
        </p:nvSpPr>
        <p:spPr>
          <a:xfrm>
            <a:off x="677159" y="4527448"/>
            <a:ext cx="8594429" cy="1513914"/>
          </a:xfrm>
        </p:spPr>
        <p:txBody>
          <a:bodyPr anchor="t">
            <a:normAutofit/>
          </a:bodyPr>
          <a:lstStyle>
            <a:lvl1pPr marL="0" indent="0" algn="l">
              <a:buNone/>
              <a:defRPr sz="1799">
                <a:solidFill>
                  <a:schemeClr val="tx1">
                    <a:lumMod val="50000"/>
                    <a:lumOff val="5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B9B9059-F1D6-41D0-95CF-D21CAA096B3A}" type="datetimeFigureOut">
              <a:rPr lang="en-US" smtClean="0"/>
              <a:pPr/>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135284478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9B9059-F1D6-41D0-95CF-D21CAA096B3A}" type="datetimeFigureOut">
              <a:rPr lang="en-US" smtClean="0"/>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93314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5599" y="609600"/>
            <a:ext cx="130440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159" y="609600"/>
            <a:ext cx="7058311"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9B9059-F1D6-41D0-95CF-D21CAA096B3A}" type="datetimeFigureOut">
              <a:rPr lang="en-US" smtClean="0"/>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854061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599"/>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9B9059-F1D6-41D0-95CF-D21CAA096B3A}" type="datetimeFigureOut">
              <a:rPr lang="en-US" smtClean="0"/>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729340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159" y="2700868"/>
            <a:ext cx="8594429" cy="1826581"/>
          </a:xfrm>
        </p:spPr>
        <p:txBody>
          <a:bodyPr anchor="b"/>
          <a:lstStyle>
            <a:lvl1pPr algn="l">
              <a:defRPr sz="3999"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159" y="4527448"/>
            <a:ext cx="8594429" cy="860400"/>
          </a:xfrm>
        </p:spPr>
        <p:txBody>
          <a:bodyPr anchor="t"/>
          <a:lstStyle>
            <a:lvl1pPr marL="0" indent="0" algn="l">
              <a:buNone/>
              <a:defRPr sz="1999">
                <a:solidFill>
                  <a:schemeClr val="tx1">
                    <a:lumMod val="50000"/>
                    <a:lumOff val="5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B9B9059-F1D6-41D0-95CF-D21CAA096B3A}" type="datetimeFigureOut">
              <a:rPr lang="en-US" smtClean="0"/>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1933209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158" y="2160589"/>
            <a:ext cx="418294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8645" y="2160590"/>
            <a:ext cx="418294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9B9059-F1D6-41D0-95CF-D21CAA096B3A}" type="datetimeFigureOut">
              <a:rPr lang="en-US" smtClean="0"/>
              <a:t>5/10/2017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3732462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570" y="2160983"/>
            <a:ext cx="4184533"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570" y="2737246"/>
            <a:ext cx="418453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7058" y="2160983"/>
            <a:ext cx="4184528"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7059" y="2737246"/>
            <a:ext cx="418452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B9B9059-F1D6-41D0-95CF-D21CAA096B3A}" type="datetimeFigureOut">
              <a:rPr lang="en-US" smtClean="0"/>
              <a:t>5/10/2017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3334811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158" y="609600"/>
            <a:ext cx="8594429"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B9B9059-F1D6-41D0-95CF-D21CAA096B3A}" type="datetimeFigureOut">
              <a:rPr lang="en-US" smtClean="0"/>
              <a:t>5/10/2017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1404387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5/10/2017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5879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158" y="1498604"/>
            <a:ext cx="3853524" cy="1278466"/>
          </a:xfrm>
        </p:spPr>
        <p:txBody>
          <a:bodyPr anchor="b">
            <a:normAutofit/>
          </a:bodyPr>
          <a:lstStyle>
            <a:lvl1pPr>
              <a:defRPr sz="1999"/>
            </a:lvl1pPr>
          </a:lstStyle>
          <a:p>
            <a:r>
              <a:rPr lang="en-US" smtClean="0"/>
              <a:t>Click to edit Master title style</a:t>
            </a:r>
            <a:endParaRPr lang="en-US" dirty="0"/>
          </a:p>
        </p:txBody>
      </p:sp>
      <p:sp>
        <p:nvSpPr>
          <p:cNvPr id="3" name="Content Placeholder 2"/>
          <p:cNvSpPr>
            <a:spLocks noGrp="1"/>
          </p:cNvSpPr>
          <p:nvPr>
            <p:ph idx="1"/>
          </p:nvPr>
        </p:nvSpPr>
        <p:spPr>
          <a:xfrm>
            <a:off x="4759222" y="514925"/>
            <a:ext cx="4512366"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158" y="2777069"/>
            <a:ext cx="3853524" cy="2584449"/>
          </a:xfrm>
        </p:spPr>
        <p:txBody>
          <a:bodyPr>
            <a:normAutofit/>
          </a:bodyPr>
          <a:lstStyle>
            <a:lvl1pPr marL="0" indent="0">
              <a:buNone/>
              <a:defRPr sz="1400"/>
            </a:lvl1pPr>
            <a:lvl2pPr marL="456926" indent="0">
              <a:buNone/>
              <a:defRPr sz="1400"/>
            </a:lvl2pPr>
            <a:lvl3pPr marL="913852" indent="0">
              <a:buNone/>
              <a:defRPr sz="1200"/>
            </a:lvl3pPr>
            <a:lvl4pPr marL="1370778" indent="0">
              <a:buNone/>
              <a:defRPr sz="1000"/>
            </a:lvl4pPr>
            <a:lvl5pPr marL="1827703" indent="0">
              <a:buNone/>
              <a:defRPr sz="1000"/>
            </a:lvl5pPr>
            <a:lvl6pPr marL="2284628" indent="0">
              <a:buNone/>
              <a:defRPr sz="1000"/>
            </a:lvl6pPr>
            <a:lvl7pPr marL="2741554" indent="0">
              <a:buNone/>
              <a:defRPr sz="1000"/>
            </a:lvl7pPr>
            <a:lvl8pPr marL="3198480" indent="0">
              <a:buNone/>
              <a:defRPr sz="1000"/>
            </a:lvl8pPr>
            <a:lvl9pPr marL="3655406"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10864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158" y="4800600"/>
            <a:ext cx="8594428" cy="566738"/>
          </a:xfrm>
        </p:spPr>
        <p:txBody>
          <a:bodyPr anchor="b">
            <a:normAutofit/>
          </a:bodyPr>
          <a:lstStyle>
            <a:lvl1pPr algn="l">
              <a:defRPr sz="2399"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158" y="609600"/>
            <a:ext cx="8594429" cy="3845718"/>
          </a:xfrm>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158" y="5367338"/>
            <a:ext cx="8594428" cy="674024"/>
          </a:xfrm>
        </p:spPr>
        <p:txBody>
          <a:bodyPr>
            <a:normAutofit/>
          </a:bodyPr>
          <a:lstStyle>
            <a:lvl1pPr marL="0" indent="0">
              <a:buNone/>
              <a:defRPr sz="12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36930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88825"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158" y="609600"/>
            <a:ext cx="8594429"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158" y="2160590"/>
            <a:ext cx="8594429"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3257" y="6041363"/>
            <a:ext cx="91170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B9B9059-F1D6-41D0-95CF-D21CAA096B3A}" type="datetimeFigureOut">
              <a:rPr lang="en-US" smtClean="0"/>
              <a:pPr/>
              <a:t>5/10/2017</a:t>
            </a:fld>
            <a:endParaRPr lang="en-US"/>
          </a:p>
        </p:txBody>
      </p:sp>
      <p:sp>
        <p:nvSpPr>
          <p:cNvPr id="5" name="Footer Placeholder 4"/>
          <p:cNvSpPr>
            <a:spLocks noGrp="1"/>
          </p:cNvSpPr>
          <p:nvPr>
            <p:ph type="ftr" sz="quarter" idx="3"/>
          </p:nvPr>
        </p:nvSpPr>
        <p:spPr>
          <a:xfrm>
            <a:off x="677158" y="6041363"/>
            <a:ext cx="629597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88426" y="6041363"/>
            <a:ext cx="683161" cy="365125"/>
          </a:xfrm>
          <a:prstGeom prst="rect">
            <a:avLst/>
          </a:prstGeom>
        </p:spPr>
        <p:txBody>
          <a:bodyPr vert="horz" lIns="91440" tIns="45720" rIns="91440" bIns="45720" rtlCol="0" anchor="ctr"/>
          <a:lstStyle>
            <a:lvl1pPr algn="r">
              <a:defRPr sz="900">
                <a:solidFill>
                  <a:schemeClr val="accent1"/>
                </a:solidFill>
              </a:defRPr>
            </a:lvl1pPr>
          </a:lstStyle>
          <a:p>
            <a:fld id="{E5FD5434-F838-4DD4-A17B-1CB1A1850DF4}" type="slidenum">
              <a:rPr lang="en-US" smtClean="0"/>
              <a:pPr/>
              <a:t>‹#›</a:t>
            </a:fld>
            <a:endParaRPr lang="en-US"/>
          </a:p>
        </p:txBody>
      </p:sp>
    </p:spTree>
    <p:extLst>
      <p:ext uri="{BB962C8B-B14F-4D97-AF65-F5344CB8AC3E}">
        <p14:creationId xmlns:p14="http://schemas.microsoft.com/office/powerpoint/2010/main" val="3401917111"/>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 id="2147483809" r:id="rId12"/>
    <p:sldLayoutId id="2147483810" r:id="rId13"/>
    <p:sldLayoutId id="2147483811" r:id="rId14"/>
    <p:sldLayoutId id="2147483812" r:id="rId15"/>
    <p:sldLayoutId id="2147483813"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457063" rtl="0" eaLnBrk="1" latinLnBrk="0" hangingPunct="1">
        <a:spcBef>
          <a:spcPct val="0"/>
        </a:spcBef>
        <a:buNone/>
        <a:defRPr sz="3599"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797" indent="-342797" algn="l" defTabSz="457063" rtl="0" eaLnBrk="1" latinLnBrk="0" hangingPunct="1">
        <a:spcBef>
          <a:spcPts val="1000"/>
        </a:spcBef>
        <a:spcAft>
          <a:spcPts val="0"/>
        </a:spcAft>
        <a:buClr>
          <a:schemeClr val="accent1"/>
        </a:buClr>
        <a:buSzPct val="80000"/>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063" rtl="0" eaLnBrk="1" latinLnBrk="0" hangingPunct="1">
        <a:defRPr sz="1799" kern="1200">
          <a:solidFill>
            <a:schemeClr val="tx1"/>
          </a:solidFill>
          <a:latin typeface="+mn-lt"/>
          <a:ea typeface="+mn-ea"/>
          <a:cs typeface="+mn-cs"/>
        </a:defRPr>
      </a:lvl1pPr>
      <a:lvl2pPr marL="457063" algn="l" defTabSz="457063" rtl="0" eaLnBrk="1" latinLnBrk="0" hangingPunct="1">
        <a:defRPr sz="1799" kern="1200">
          <a:solidFill>
            <a:schemeClr val="tx1"/>
          </a:solidFill>
          <a:latin typeface="+mn-lt"/>
          <a:ea typeface="+mn-ea"/>
          <a:cs typeface="+mn-cs"/>
        </a:defRPr>
      </a:lvl2pPr>
      <a:lvl3pPr marL="914126" algn="l" defTabSz="457063" rtl="0" eaLnBrk="1" latinLnBrk="0" hangingPunct="1">
        <a:defRPr sz="1799" kern="1200">
          <a:solidFill>
            <a:schemeClr val="tx1"/>
          </a:solidFill>
          <a:latin typeface="+mn-lt"/>
          <a:ea typeface="+mn-ea"/>
          <a:cs typeface="+mn-cs"/>
        </a:defRPr>
      </a:lvl3pPr>
      <a:lvl4pPr marL="1371189" algn="l" defTabSz="457063" rtl="0" eaLnBrk="1" latinLnBrk="0" hangingPunct="1">
        <a:defRPr sz="1799" kern="1200">
          <a:solidFill>
            <a:schemeClr val="tx1"/>
          </a:solidFill>
          <a:latin typeface="+mn-lt"/>
          <a:ea typeface="+mn-ea"/>
          <a:cs typeface="+mn-cs"/>
        </a:defRPr>
      </a:lvl4pPr>
      <a:lvl5pPr marL="1828251" algn="l" defTabSz="457063" rtl="0" eaLnBrk="1" latinLnBrk="0" hangingPunct="1">
        <a:defRPr sz="1799" kern="1200">
          <a:solidFill>
            <a:schemeClr val="tx1"/>
          </a:solidFill>
          <a:latin typeface="+mn-lt"/>
          <a:ea typeface="+mn-ea"/>
          <a:cs typeface="+mn-cs"/>
        </a:defRPr>
      </a:lvl5pPr>
      <a:lvl6pPr marL="2285314" algn="l" defTabSz="457063" rtl="0" eaLnBrk="1" latinLnBrk="0" hangingPunct="1">
        <a:defRPr sz="1799" kern="1200">
          <a:solidFill>
            <a:schemeClr val="tx1"/>
          </a:solidFill>
          <a:latin typeface="+mn-lt"/>
          <a:ea typeface="+mn-ea"/>
          <a:cs typeface="+mn-cs"/>
        </a:defRPr>
      </a:lvl6pPr>
      <a:lvl7pPr marL="2742377" algn="l" defTabSz="457063" rtl="0" eaLnBrk="1" latinLnBrk="0" hangingPunct="1">
        <a:defRPr sz="1799" kern="1200">
          <a:solidFill>
            <a:schemeClr val="tx1"/>
          </a:solidFill>
          <a:latin typeface="+mn-lt"/>
          <a:ea typeface="+mn-ea"/>
          <a:cs typeface="+mn-cs"/>
        </a:defRPr>
      </a:lvl7pPr>
      <a:lvl8pPr marL="3199440" algn="l" defTabSz="457063" rtl="0" eaLnBrk="1" latinLnBrk="0" hangingPunct="1">
        <a:defRPr sz="1799" kern="1200">
          <a:solidFill>
            <a:schemeClr val="tx1"/>
          </a:solidFill>
          <a:latin typeface="+mn-lt"/>
          <a:ea typeface="+mn-ea"/>
          <a:cs typeface="+mn-cs"/>
        </a:defRPr>
      </a:lvl8pPr>
      <a:lvl9pPr marL="3656503" algn="l" defTabSz="457063" rtl="0" eaLnBrk="1" latinLnBrk="0" hangingPunct="1">
        <a:defRPr sz="1799" kern="1200">
          <a:solidFill>
            <a:schemeClr val="tx1"/>
          </a:solidFill>
          <a:latin typeface="+mn-lt"/>
          <a:ea typeface="+mn-ea"/>
          <a:cs typeface="+mn-cs"/>
        </a:defRPr>
      </a:lvl9pPr>
    </p:otherStyle>
  </p:txStyles>
  <p:extLst>
    <p:ext uri="{27BBF7A9-308A-43DC-89C8-2F10F3537804}">
      <p15:sldGuideLst xmlns=""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lindaraftree.com/2010/10/27/enough-of-the-charity-mentality/" TargetMode="External"/><Relationship Id="rId7" Type="http://schemas.openxmlformats.org/officeDocument/2006/relationships/hyperlink" Target="mailto:meg@iwshelter.org" TargetMode="External"/><Relationship Id="rId2" Type="http://schemas.openxmlformats.org/officeDocument/2006/relationships/notesSlide" Target="../notesSlides/notesSlide39.xml"/><Relationship Id="rId1" Type="http://schemas.openxmlformats.org/officeDocument/2006/relationships/slideLayout" Target="../slideLayouts/slideLayout7.xml"/><Relationship Id="rId6" Type="http://schemas.openxmlformats.org/officeDocument/2006/relationships/hyperlink" Target="mailto:baryh@ccsww.org" TargetMode="External"/><Relationship Id="rId5" Type="http://schemas.openxmlformats.org/officeDocument/2006/relationships/hyperlink" Target="mailto:Julie.montgomery@commerce.wa.gov" TargetMode="External"/><Relationship Id="rId4" Type="http://schemas.openxmlformats.org/officeDocument/2006/relationships/hyperlink" Target="http://www.commerce.gov/"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4212" y="457200"/>
            <a:ext cx="9144000" cy="2984036"/>
          </a:xfrm>
        </p:spPr>
        <p:txBody>
          <a:bodyPr/>
          <a:lstStyle/>
          <a:p>
            <a:r>
              <a:rPr lang="en-US" sz="4800" b="1" dirty="0" smtClean="0">
                <a:solidFill>
                  <a:schemeClr val="accent1">
                    <a:lumMod val="75000"/>
                  </a:schemeClr>
                </a:solidFill>
              </a:rPr>
              <a:t>Breaking the Charity Mentality</a:t>
            </a:r>
            <a:r>
              <a:rPr lang="en-US" sz="4000" dirty="0" smtClean="0"/>
              <a:t>: </a:t>
            </a:r>
            <a:br>
              <a:rPr lang="en-US" sz="4000" dirty="0" smtClean="0"/>
            </a:br>
            <a:r>
              <a:rPr lang="en-US" sz="3600" dirty="0" smtClean="0"/>
              <a:t>Unconditional Respect in Homeless Services</a:t>
            </a:r>
            <a:endParaRPr lang="en-US" sz="3600" dirty="0"/>
          </a:p>
        </p:txBody>
      </p:sp>
      <p:sp>
        <p:nvSpPr>
          <p:cNvPr id="2" name="Subtitle 1"/>
          <p:cNvSpPr>
            <a:spLocks noGrp="1"/>
          </p:cNvSpPr>
          <p:nvPr>
            <p:ph type="subTitle" idx="1"/>
          </p:nvPr>
        </p:nvSpPr>
        <p:spPr>
          <a:xfrm>
            <a:off x="227012" y="3962400"/>
            <a:ext cx="9829800" cy="2438400"/>
          </a:xfrm>
        </p:spPr>
        <p:txBody>
          <a:bodyPr>
            <a:normAutofit fontScale="92500" lnSpcReduction="10000"/>
          </a:bodyPr>
          <a:lstStyle/>
          <a:p>
            <a:pPr algn="ctr"/>
            <a:endParaRPr lang="en-US" dirty="0" smtClean="0">
              <a:solidFill>
                <a:schemeClr val="tx2">
                  <a:lumMod val="50000"/>
                </a:schemeClr>
              </a:solidFill>
            </a:endParaRPr>
          </a:p>
          <a:p>
            <a:pPr algn="ctr"/>
            <a:endParaRPr lang="en-US" dirty="0">
              <a:solidFill>
                <a:schemeClr val="tx2">
                  <a:lumMod val="50000"/>
                </a:schemeClr>
              </a:solidFill>
            </a:endParaRPr>
          </a:p>
          <a:p>
            <a:pPr algn="l"/>
            <a:r>
              <a:rPr lang="en-US" dirty="0" smtClean="0">
                <a:solidFill>
                  <a:schemeClr val="tx2">
                    <a:lumMod val="50000"/>
                  </a:schemeClr>
                </a:solidFill>
              </a:rPr>
              <a:t>Presented by</a:t>
            </a:r>
          </a:p>
          <a:p>
            <a:pPr algn="l"/>
            <a:r>
              <a:rPr lang="en-US" sz="2600" b="1" dirty="0" smtClean="0">
                <a:solidFill>
                  <a:schemeClr val="tx2">
                    <a:lumMod val="50000"/>
                  </a:schemeClr>
                </a:solidFill>
              </a:rPr>
              <a:t>Julie Montgomery</a:t>
            </a:r>
            <a:r>
              <a:rPr lang="en-US" dirty="0" smtClean="0">
                <a:solidFill>
                  <a:schemeClr val="tx2">
                    <a:lumMod val="50000"/>
                  </a:schemeClr>
                </a:solidFill>
              </a:rPr>
              <a:t>, </a:t>
            </a:r>
            <a:r>
              <a:rPr lang="en-US" sz="1900" dirty="0" smtClean="0">
                <a:solidFill>
                  <a:schemeClr val="tx2">
                    <a:lumMod val="50000"/>
                  </a:schemeClr>
                </a:solidFill>
              </a:rPr>
              <a:t>Washington State Department of Commerce</a:t>
            </a:r>
          </a:p>
          <a:p>
            <a:pPr algn="l"/>
            <a:r>
              <a:rPr lang="en-US" sz="2600" b="1" dirty="0">
                <a:solidFill>
                  <a:schemeClr val="tx2">
                    <a:lumMod val="50000"/>
                  </a:schemeClr>
                </a:solidFill>
              </a:rPr>
              <a:t>Bary Hanson</a:t>
            </a:r>
            <a:r>
              <a:rPr lang="en-US" sz="2000" dirty="0">
                <a:solidFill>
                  <a:schemeClr val="tx2">
                    <a:lumMod val="50000"/>
                  </a:schemeClr>
                </a:solidFill>
              </a:rPr>
              <a:t>, </a:t>
            </a:r>
            <a:r>
              <a:rPr lang="en-US" sz="1900" dirty="0">
                <a:solidFill>
                  <a:schemeClr val="tx2">
                    <a:lumMod val="50000"/>
                  </a:schemeClr>
                </a:solidFill>
              </a:rPr>
              <a:t>Catholic Community Services – SW Shelter and </a:t>
            </a:r>
            <a:r>
              <a:rPr lang="en-US" sz="1900" dirty="0" smtClean="0">
                <a:solidFill>
                  <a:schemeClr val="tx2">
                    <a:lumMod val="50000"/>
                  </a:schemeClr>
                </a:solidFill>
              </a:rPr>
              <a:t>Housing</a:t>
            </a:r>
          </a:p>
          <a:p>
            <a:pPr algn="l"/>
            <a:r>
              <a:rPr lang="en-US" sz="2600" b="1" dirty="0" smtClean="0">
                <a:solidFill>
                  <a:schemeClr val="tx2">
                    <a:lumMod val="50000"/>
                  </a:schemeClr>
                </a:solidFill>
              </a:rPr>
              <a:t>Meg </a:t>
            </a:r>
            <a:r>
              <a:rPr lang="en-US" sz="2600" b="1" dirty="0">
                <a:solidFill>
                  <a:schemeClr val="tx2">
                    <a:lumMod val="50000"/>
                  </a:schemeClr>
                </a:solidFill>
              </a:rPr>
              <a:t>Martin</a:t>
            </a:r>
            <a:r>
              <a:rPr lang="en-US" dirty="0">
                <a:solidFill>
                  <a:schemeClr val="tx2">
                    <a:lumMod val="50000"/>
                  </a:schemeClr>
                </a:solidFill>
              </a:rPr>
              <a:t>, </a:t>
            </a:r>
            <a:r>
              <a:rPr lang="en-US" sz="1900" dirty="0">
                <a:solidFill>
                  <a:schemeClr val="tx2">
                    <a:lumMod val="50000"/>
                  </a:schemeClr>
                </a:solidFill>
              </a:rPr>
              <a:t>Interfaith Works Emergency Overnight </a:t>
            </a:r>
            <a:r>
              <a:rPr lang="en-US" sz="1900" dirty="0" smtClean="0">
                <a:solidFill>
                  <a:schemeClr val="tx2">
                    <a:lumMod val="50000"/>
                  </a:schemeClr>
                </a:solidFill>
              </a:rPr>
              <a:t>Shelter</a:t>
            </a:r>
            <a:endParaRPr lang="en-US" sz="1900" b="1" dirty="0" smtClean="0">
              <a:solidFill>
                <a:schemeClr val="tx2">
                  <a:lumMod val="50000"/>
                </a:schemeClr>
              </a:solidFill>
            </a:endParaRPr>
          </a:p>
          <a:p>
            <a:endParaRPr lang="en-US" dirty="0">
              <a:solidFill>
                <a:srgbClr val="002060"/>
              </a:solidFill>
            </a:endParaRPr>
          </a:p>
        </p:txBody>
      </p:sp>
    </p:spTree>
    <p:extLst>
      <p:ext uri="{BB962C8B-B14F-4D97-AF65-F5344CB8AC3E}">
        <p14:creationId xmlns:p14="http://schemas.microsoft.com/office/powerpoint/2010/main" val="108287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Charity Mentality</a:t>
            </a:r>
            <a:endParaRPr lang="en-US" dirty="0"/>
          </a:p>
        </p:txBody>
      </p:sp>
      <p:sp>
        <p:nvSpPr>
          <p:cNvPr id="14" name="Content Placeholder 13"/>
          <p:cNvSpPr>
            <a:spLocks noGrp="1"/>
          </p:cNvSpPr>
          <p:nvPr>
            <p:ph idx="1"/>
          </p:nvPr>
        </p:nvSpPr>
        <p:spPr>
          <a:xfrm>
            <a:off x="677158" y="1600200"/>
            <a:ext cx="9532054" cy="5083431"/>
          </a:xfrm>
        </p:spPr>
        <p:txBody>
          <a:bodyPr>
            <a:normAutofit/>
          </a:bodyPr>
          <a:lstStyle/>
          <a:p>
            <a:r>
              <a:rPr lang="en-US" sz="2000" dirty="0"/>
              <a:t>Charity is about power and who holds it</a:t>
            </a:r>
          </a:p>
          <a:p>
            <a:pPr lvl="1"/>
            <a:r>
              <a:rPr lang="en-US" sz="1800" dirty="0"/>
              <a:t>Charity is seeing “the poor” as helpless victims</a:t>
            </a:r>
          </a:p>
          <a:p>
            <a:endParaRPr lang="en-US" sz="2000" dirty="0" smtClean="0"/>
          </a:p>
          <a:p>
            <a:endParaRPr lang="en-US" sz="2000" dirty="0" smtClean="0"/>
          </a:p>
          <a:p>
            <a:r>
              <a:rPr lang="en-US" sz="2000" dirty="0" smtClean="0"/>
              <a:t>Introspection Needed</a:t>
            </a:r>
          </a:p>
          <a:p>
            <a:pPr lvl="1"/>
            <a:r>
              <a:rPr lang="en-US" sz="1800" dirty="0" smtClean="0"/>
              <a:t>Why do you have the power you have?</a:t>
            </a:r>
          </a:p>
          <a:p>
            <a:pPr lvl="1"/>
            <a:r>
              <a:rPr lang="en-US" sz="1800" dirty="0" smtClean="0"/>
              <a:t>Who gave it to you, and how should you use it?</a:t>
            </a:r>
          </a:p>
          <a:p>
            <a:pPr marL="457063" lvl="1" indent="0">
              <a:buNone/>
            </a:pPr>
            <a:endParaRPr lang="en-US" dirty="0" smtClean="0"/>
          </a:p>
          <a:p>
            <a:pPr marL="457063" lvl="1" indent="0">
              <a:buNone/>
            </a:pPr>
            <a:endParaRPr lang="en-US" dirty="0"/>
          </a:p>
          <a:p>
            <a:r>
              <a:rPr lang="en-US" sz="2000" dirty="0" smtClean="0"/>
              <a:t>Charity vs. Justice</a:t>
            </a:r>
          </a:p>
          <a:p>
            <a:pPr lvl="1"/>
            <a:r>
              <a:rPr lang="en-US" sz="1800" dirty="0" smtClean="0"/>
              <a:t>Charity is a matter of personal attributes</a:t>
            </a:r>
          </a:p>
          <a:p>
            <a:pPr lvl="1"/>
            <a:r>
              <a:rPr lang="en-US" sz="1800" dirty="0" smtClean="0"/>
              <a:t>Justice is a matter of public policy and human rights</a:t>
            </a:r>
          </a:p>
          <a:p>
            <a:pPr marL="457063" lvl="1" indent="0">
              <a:buNone/>
            </a:pPr>
            <a:endParaRPr lang="en-US" dirty="0" smtClean="0"/>
          </a:p>
        </p:txBody>
      </p:sp>
    </p:spTree>
    <p:extLst>
      <p:ext uri="{BB962C8B-B14F-4D97-AF65-F5344CB8AC3E}">
        <p14:creationId xmlns:p14="http://schemas.microsoft.com/office/powerpoint/2010/main" val="326774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Charity Mentality</a:t>
            </a:r>
            <a:endParaRPr lang="en-US" dirty="0"/>
          </a:p>
        </p:txBody>
      </p:sp>
      <p:sp>
        <p:nvSpPr>
          <p:cNvPr id="14" name="Content Placeholder 13"/>
          <p:cNvSpPr>
            <a:spLocks noGrp="1"/>
          </p:cNvSpPr>
          <p:nvPr>
            <p:ph idx="1"/>
          </p:nvPr>
        </p:nvSpPr>
        <p:spPr>
          <a:xfrm>
            <a:off x="677158" y="1752600"/>
            <a:ext cx="9532054" cy="4931031"/>
          </a:xfrm>
        </p:spPr>
        <p:txBody>
          <a:bodyPr/>
          <a:lstStyle/>
          <a:p>
            <a:r>
              <a:rPr lang="en-US" sz="2000" dirty="0" smtClean="0"/>
              <a:t>The image of charity…</a:t>
            </a:r>
          </a:p>
          <a:p>
            <a:pPr lvl="1"/>
            <a:r>
              <a:rPr lang="en-US" sz="1800" dirty="0" smtClean="0"/>
              <a:t>Sums up the spirit of charity</a:t>
            </a:r>
          </a:p>
          <a:p>
            <a:endParaRPr lang="en-US" dirty="0"/>
          </a:p>
          <a:p>
            <a:pPr marL="457063" lvl="1" indent="0">
              <a:buNone/>
            </a:pPr>
            <a:endParaRPr lang="en-US" dirty="0"/>
          </a:p>
          <a:p>
            <a:r>
              <a:rPr lang="en-US" sz="2000" dirty="0"/>
              <a:t>Charity rests on the foundations of guilt, privilege</a:t>
            </a:r>
          </a:p>
          <a:p>
            <a:pPr lvl="1"/>
            <a:r>
              <a:rPr lang="en-US" sz="1800" dirty="0"/>
              <a:t>The belief that “the poor will always be with us”</a:t>
            </a:r>
          </a:p>
          <a:p>
            <a:endParaRPr lang="en-US" sz="2000" dirty="0" smtClean="0"/>
          </a:p>
          <a:p>
            <a:endParaRPr lang="en-US" sz="2000" dirty="0"/>
          </a:p>
          <a:p>
            <a:r>
              <a:rPr lang="en-US" sz="2000" dirty="0" smtClean="0"/>
              <a:t>Charity is pity for those you are “helping”</a:t>
            </a:r>
          </a:p>
          <a:p>
            <a:pPr lvl="1"/>
            <a:r>
              <a:rPr lang="en-US" sz="1800" dirty="0" smtClean="0"/>
              <a:t>A “needs based” approach with those who HAVE giving to those who HAVE NOT</a:t>
            </a:r>
          </a:p>
          <a:p>
            <a:pPr marL="457063" lvl="1" indent="0">
              <a:buNone/>
            </a:pPr>
            <a:endParaRPr lang="en-US" dirty="0" smtClean="0"/>
          </a:p>
        </p:txBody>
      </p:sp>
    </p:spTree>
    <p:extLst>
      <p:ext uri="{BB962C8B-B14F-4D97-AF65-F5344CB8AC3E}">
        <p14:creationId xmlns:p14="http://schemas.microsoft.com/office/powerpoint/2010/main" val="3501092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Charity Mentality</a:t>
            </a:r>
            <a:endParaRPr lang="en-US" dirty="0"/>
          </a:p>
        </p:txBody>
      </p:sp>
      <p:sp>
        <p:nvSpPr>
          <p:cNvPr id="3" name="Content Placeholder 2"/>
          <p:cNvSpPr>
            <a:spLocks noGrp="1"/>
          </p:cNvSpPr>
          <p:nvPr>
            <p:ph idx="1"/>
          </p:nvPr>
        </p:nvSpPr>
        <p:spPr>
          <a:xfrm>
            <a:off x="677158" y="1524000"/>
            <a:ext cx="8594429" cy="4517363"/>
          </a:xfrm>
        </p:spPr>
        <p:txBody>
          <a:bodyPr>
            <a:normAutofit lnSpcReduction="10000"/>
          </a:bodyPr>
          <a:lstStyle/>
          <a:p>
            <a:r>
              <a:rPr lang="en-US" sz="2000" b="1" dirty="0" smtClean="0"/>
              <a:t>NEEDS-BASED (focus on individual)</a:t>
            </a:r>
          </a:p>
          <a:p>
            <a:pPr lvl="1"/>
            <a:r>
              <a:rPr lang="en-US" sz="1800" dirty="0" smtClean="0"/>
              <a:t>Want to help people survive and develop to their full potential</a:t>
            </a:r>
          </a:p>
          <a:p>
            <a:pPr lvl="1"/>
            <a:r>
              <a:rPr lang="en-US" sz="1800" dirty="0" smtClean="0"/>
              <a:t>No moral or legal obligation on government to protect and assist</a:t>
            </a:r>
          </a:p>
          <a:p>
            <a:pPr lvl="1"/>
            <a:r>
              <a:rPr lang="en-US" sz="1800" dirty="0" smtClean="0"/>
              <a:t>“Clients” are seen as objects of charity</a:t>
            </a:r>
          </a:p>
          <a:p>
            <a:pPr lvl="1"/>
            <a:r>
              <a:rPr lang="en-US" sz="1800" dirty="0" smtClean="0"/>
              <a:t>Does not always take structural issues of oppression into account </a:t>
            </a:r>
          </a:p>
          <a:p>
            <a:pPr lvl="1"/>
            <a:endParaRPr lang="en-US" dirty="0"/>
          </a:p>
          <a:p>
            <a:r>
              <a:rPr lang="en-US" sz="2000" b="1" dirty="0"/>
              <a:t>RIGHTS-</a:t>
            </a:r>
            <a:r>
              <a:rPr lang="en-US" sz="2000" b="1" dirty="0" smtClean="0"/>
              <a:t>BASED (focus on society)</a:t>
            </a:r>
            <a:endParaRPr lang="en-US" sz="2000" b="1" dirty="0"/>
          </a:p>
          <a:p>
            <a:pPr lvl="1"/>
            <a:r>
              <a:rPr lang="en-US" sz="1800" dirty="0"/>
              <a:t>Want to help people survive and develop to their full potential</a:t>
            </a:r>
          </a:p>
          <a:p>
            <a:pPr lvl="1"/>
            <a:r>
              <a:rPr lang="en-US" sz="1800" dirty="0"/>
              <a:t>Includes legal and moral responsibility and accountability</a:t>
            </a:r>
          </a:p>
          <a:p>
            <a:pPr lvl="1"/>
            <a:r>
              <a:rPr lang="en-US" sz="1800" dirty="0"/>
              <a:t>“Clients” are encouraged and empowered to claim their </a:t>
            </a:r>
            <a:r>
              <a:rPr lang="en-US" sz="1800" dirty="0" smtClean="0"/>
              <a:t>rights</a:t>
            </a:r>
          </a:p>
          <a:p>
            <a:pPr lvl="1"/>
            <a:r>
              <a:rPr lang="en-US" sz="1800" dirty="0" smtClean="0"/>
              <a:t>Always tries to incorporate the realities of structural oppression into program design</a:t>
            </a:r>
            <a:endParaRPr lang="en-US" sz="1800" dirty="0"/>
          </a:p>
          <a:p>
            <a:pPr lvl="1"/>
            <a:endParaRPr lang="en-US" dirty="0" smtClean="0"/>
          </a:p>
        </p:txBody>
      </p:sp>
    </p:spTree>
    <p:extLst>
      <p:ext uri="{BB962C8B-B14F-4D97-AF65-F5344CB8AC3E}">
        <p14:creationId xmlns:p14="http://schemas.microsoft.com/office/powerpoint/2010/main" val="1373818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84212" y="304800"/>
            <a:ext cx="8594429" cy="914400"/>
          </a:xfrm>
        </p:spPr>
        <p:txBody>
          <a:bodyPr/>
          <a:lstStyle/>
          <a:p>
            <a:r>
              <a:rPr lang="en-US" dirty="0" smtClean="0"/>
              <a:t>Break the Mentality!!!</a:t>
            </a:r>
            <a:endParaRPr lang="en-US" dirty="0"/>
          </a:p>
        </p:txBody>
      </p:sp>
      <p:sp>
        <p:nvSpPr>
          <p:cNvPr id="14" name="Content Placeholder 13"/>
          <p:cNvSpPr>
            <a:spLocks noGrp="1"/>
          </p:cNvSpPr>
          <p:nvPr>
            <p:ph idx="1"/>
          </p:nvPr>
        </p:nvSpPr>
        <p:spPr>
          <a:xfrm>
            <a:off x="684212" y="1066800"/>
            <a:ext cx="8594429" cy="5181600"/>
          </a:xfrm>
        </p:spPr>
        <p:txBody>
          <a:bodyPr>
            <a:normAutofit fontScale="92500" lnSpcReduction="10000"/>
          </a:bodyPr>
          <a:lstStyle/>
          <a:p>
            <a:r>
              <a:rPr lang="en-US" dirty="0" smtClean="0"/>
              <a:t>Why the charity/needs based models of services won’t end homelessness</a:t>
            </a:r>
          </a:p>
          <a:p>
            <a:pPr lvl="1"/>
            <a:r>
              <a:rPr lang="en-US" dirty="0" smtClean="0"/>
              <a:t>Treating the symptoms (the individual), not the sickness (society)</a:t>
            </a:r>
            <a:endParaRPr lang="en-US" dirty="0"/>
          </a:p>
          <a:p>
            <a:r>
              <a:rPr lang="en-US" dirty="0" smtClean="0"/>
              <a:t>Tools of the Trade</a:t>
            </a:r>
          </a:p>
          <a:p>
            <a:pPr lvl="1"/>
            <a:r>
              <a:rPr lang="en-US" sz="1900" dirty="0" smtClean="0"/>
              <a:t>Harm Reduction </a:t>
            </a:r>
          </a:p>
          <a:p>
            <a:pPr lvl="2"/>
            <a:r>
              <a:rPr lang="en-US" dirty="0" smtClean="0"/>
              <a:t>Naloxone administration requirement/policy, drug user statement</a:t>
            </a:r>
          </a:p>
          <a:p>
            <a:pPr lvl="3"/>
            <a:r>
              <a:rPr lang="en-US" sz="1201" dirty="0"/>
              <a:t>Applicable WACs (Washington Administrative Code) or RCW (Revised Code Of Washington) Washington State law RCW69.50.315 (also known as the 911 Good Samaritan Overdose Law) allows a person acting in good faith to receive a naloxone prescription, possess naloxone, and administer naloxone to an individual suffering from an apparent opiate-related overdose. RCW69.50.315 prevents prosecution for drug possession for people who have an overdose or who seek medical help for someone else having an overdose.  </a:t>
            </a:r>
            <a:r>
              <a:rPr lang="en-US" sz="1800" dirty="0"/>
              <a:t> </a:t>
            </a:r>
            <a:endParaRPr lang="en-US" dirty="0"/>
          </a:p>
          <a:p>
            <a:pPr lvl="3"/>
            <a:r>
              <a:rPr lang="en-US" sz="1201" dirty="0"/>
              <a:t>HB1671 is now active law in WA State. This law seeks to scale-up access to naloxone by making naloxone distribution to laypersons more efficient. The law specifically permits naloxone to be prescribed directly to an "entity" such as a police department, homeless shelter or social service agency</a:t>
            </a:r>
            <a:r>
              <a:rPr lang="en-US" sz="1201" dirty="0" smtClean="0"/>
              <a:t>.</a:t>
            </a:r>
            <a:endParaRPr lang="en-US" i="1" dirty="0" smtClean="0"/>
          </a:p>
          <a:p>
            <a:pPr lvl="3"/>
            <a:r>
              <a:rPr lang="en-US" i="1" dirty="0" smtClean="0"/>
              <a:t>*</a:t>
            </a:r>
            <a:r>
              <a:rPr lang="en-US" i="1" dirty="0"/>
              <a:t>*While we can’t have drugs/drug use on the property, we want to create an environment where people can talk openly about their use. If you have used and are at risk of overdose or worried about your safety, please tell us! We are here to help and want you to be as safe as possible. Being open and honest with us will not jeopardize your stay here</a:t>
            </a:r>
            <a:r>
              <a:rPr lang="en-US" i="1" dirty="0" smtClean="0"/>
              <a:t>.</a:t>
            </a:r>
            <a:endParaRPr lang="en-US" dirty="0" smtClean="0"/>
          </a:p>
          <a:p>
            <a:pPr lvl="2"/>
            <a:r>
              <a:rPr lang="en-US" dirty="0" smtClean="0"/>
              <a:t>Principles apply not only to active drug use but mental health, conflict mediation, hygiene and general physical health issues. </a:t>
            </a:r>
          </a:p>
          <a:p>
            <a:pPr lvl="2"/>
            <a:r>
              <a:rPr lang="en-US" dirty="0" smtClean="0"/>
              <a:t>A commitment, a way of life, an active, ongoing process of unlearning in many cases.</a:t>
            </a:r>
          </a:p>
        </p:txBody>
      </p:sp>
    </p:spTree>
    <p:extLst>
      <p:ext uri="{BB962C8B-B14F-4D97-AF65-F5344CB8AC3E}">
        <p14:creationId xmlns:p14="http://schemas.microsoft.com/office/powerpoint/2010/main" val="1795219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84212" y="304800"/>
            <a:ext cx="8594429" cy="914400"/>
          </a:xfrm>
        </p:spPr>
        <p:txBody>
          <a:bodyPr/>
          <a:lstStyle/>
          <a:p>
            <a:r>
              <a:rPr lang="en-US" dirty="0" smtClean="0"/>
              <a:t>Break the Mentality!!!</a:t>
            </a:r>
            <a:endParaRPr lang="en-US" dirty="0"/>
          </a:p>
        </p:txBody>
      </p:sp>
      <p:sp>
        <p:nvSpPr>
          <p:cNvPr id="14" name="Content Placeholder 13"/>
          <p:cNvSpPr>
            <a:spLocks noGrp="1"/>
          </p:cNvSpPr>
          <p:nvPr>
            <p:ph idx="1"/>
          </p:nvPr>
        </p:nvSpPr>
        <p:spPr>
          <a:xfrm>
            <a:off x="684212" y="1066800"/>
            <a:ext cx="8594429" cy="5181600"/>
          </a:xfrm>
        </p:spPr>
        <p:txBody>
          <a:bodyPr>
            <a:normAutofit lnSpcReduction="10000"/>
          </a:bodyPr>
          <a:lstStyle/>
          <a:p>
            <a:pPr lvl="1"/>
            <a:r>
              <a:rPr lang="en-US" sz="1900" dirty="0"/>
              <a:t>Housing First</a:t>
            </a:r>
          </a:p>
          <a:p>
            <a:pPr lvl="2"/>
            <a:r>
              <a:rPr lang="en-US" dirty="0"/>
              <a:t>How low-barrier are you? How much lower can you go? Do you screen people in or out? Who is not allowed to stay with you and why? Are you actively working against your mission by barring people from housing and shelter programs? </a:t>
            </a:r>
          </a:p>
          <a:p>
            <a:pPr lvl="1"/>
            <a:r>
              <a:rPr lang="en-US" sz="1900" dirty="0" smtClean="0"/>
              <a:t>Unconditional </a:t>
            </a:r>
            <a:r>
              <a:rPr lang="en-US" sz="1900" dirty="0"/>
              <a:t>Respect</a:t>
            </a:r>
          </a:p>
          <a:p>
            <a:pPr lvl="2"/>
            <a:r>
              <a:rPr lang="en-US" dirty="0"/>
              <a:t>“Interfaith Works Emergency Overnight Shelter believes that our guests, regardless of their circumstance, condition or ability, are worthy of and deserve to feel respected, esteemed, and honored</a:t>
            </a:r>
            <a:r>
              <a:rPr lang="en-US" b="1" dirty="0"/>
              <a:t>. The burden of respect is ours and is not dependent on the respect of our guests</a:t>
            </a:r>
            <a:r>
              <a:rPr lang="en-US" dirty="0"/>
              <a:t>. We will hold our guests accountable for their choices and actions, but we do so in a manner that respects their rights as individuals and their worth as human beings.” From IW EOS Operations Manual, Core Values Section</a:t>
            </a:r>
          </a:p>
          <a:p>
            <a:pPr lvl="1"/>
            <a:r>
              <a:rPr lang="en-US" sz="1900" dirty="0"/>
              <a:t>Collective responsibility and accountability</a:t>
            </a:r>
          </a:p>
          <a:p>
            <a:pPr lvl="2"/>
            <a:r>
              <a:rPr lang="en-US" dirty="0"/>
              <a:t>We must care for our elders, our young and everyone in between. People can’t have a chance to succeed (regardless of their behavior/choices) if they die without access to  care.</a:t>
            </a:r>
          </a:p>
          <a:p>
            <a:pPr lvl="1"/>
            <a:r>
              <a:rPr lang="en-US" sz="1900" dirty="0"/>
              <a:t>Hire people with lived experience </a:t>
            </a:r>
          </a:p>
          <a:p>
            <a:pPr lvl="2"/>
            <a:r>
              <a:rPr lang="en-US" sz="1700" dirty="0"/>
              <a:t>How do your hiring practices reflect the demographics and life experience of people you are serving?</a:t>
            </a:r>
          </a:p>
          <a:p>
            <a:pPr lvl="3"/>
            <a:r>
              <a:rPr lang="en-US" dirty="0"/>
              <a:t>Pre Interview </a:t>
            </a:r>
            <a:r>
              <a:rPr lang="en-US" dirty="0" smtClean="0"/>
              <a:t>questions, inviting staff/guests (work in progress) into interviews</a:t>
            </a:r>
            <a:endParaRPr lang="en-US" dirty="0"/>
          </a:p>
          <a:p>
            <a:endParaRPr lang="en-US" dirty="0"/>
          </a:p>
        </p:txBody>
      </p:sp>
    </p:spTree>
    <p:extLst>
      <p:ext uri="{BB962C8B-B14F-4D97-AF65-F5344CB8AC3E}">
        <p14:creationId xmlns:p14="http://schemas.microsoft.com/office/powerpoint/2010/main" val="2593903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Break the Mentality!!!</a:t>
            </a:r>
            <a:endParaRPr lang="en-US" dirty="0"/>
          </a:p>
        </p:txBody>
      </p:sp>
      <p:sp>
        <p:nvSpPr>
          <p:cNvPr id="14" name="Content Placeholder 13"/>
          <p:cNvSpPr>
            <a:spLocks noGrp="1"/>
          </p:cNvSpPr>
          <p:nvPr>
            <p:ph idx="1"/>
          </p:nvPr>
        </p:nvSpPr>
        <p:spPr>
          <a:xfrm>
            <a:off x="-687388" y="1676400"/>
            <a:ext cx="11506200" cy="4316410"/>
          </a:xfrm>
        </p:spPr>
        <p:txBody>
          <a:bodyPr>
            <a:normAutofit/>
          </a:bodyPr>
          <a:lstStyle/>
          <a:p>
            <a:pPr lvl="1"/>
            <a:endParaRPr lang="en-US" dirty="0"/>
          </a:p>
          <a:p>
            <a:pPr marL="457063" lvl="1" indent="0" algn="ctr">
              <a:buNone/>
            </a:pPr>
            <a:r>
              <a:rPr lang="en-US" sz="3200" b="1" dirty="0" smtClean="0"/>
              <a:t>Housing is a human right. </a:t>
            </a:r>
          </a:p>
          <a:p>
            <a:pPr marL="457063" lvl="1" indent="0" algn="ctr">
              <a:buNone/>
            </a:pPr>
            <a:endParaRPr lang="en-US" sz="3200" b="1" dirty="0" smtClean="0"/>
          </a:p>
          <a:p>
            <a:pPr marL="457063" lvl="1" indent="0" algn="ctr">
              <a:buNone/>
            </a:pPr>
            <a:r>
              <a:rPr lang="en-US" sz="3200" b="1" dirty="0" smtClean="0"/>
              <a:t>How does that basic value inform our work?</a:t>
            </a:r>
          </a:p>
          <a:p>
            <a:pPr marL="457063" lvl="1" indent="0" algn="ctr">
              <a:buNone/>
            </a:pPr>
            <a:endParaRPr lang="en-US" sz="3200" b="1" dirty="0"/>
          </a:p>
          <a:p>
            <a:pPr marL="457063" lvl="1" indent="0" algn="ctr">
              <a:buNone/>
            </a:pPr>
            <a:r>
              <a:rPr lang="en-US" sz="3200" b="1" dirty="0" smtClean="0"/>
              <a:t> Do your </a:t>
            </a:r>
            <a:r>
              <a:rPr lang="en-US" sz="3200" b="1" dirty="0"/>
              <a:t>policies </a:t>
            </a:r>
            <a:r>
              <a:rPr lang="en-US" sz="3200" b="1" dirty="0" smtClean="0"/>
              <a:t>reflect your </a:t>
            </a:r>
            <a:r>
              <a:rPr lang="en-US" sz="3200" b="1" dirty="0"/>
              <a:t>values as a </a:t>
            </a:r>
            <a:r>
              <a:rPr lang="en-US" sz="3200" b="1" dirty="0" smtClean="0"/>
              <a:t>program/org?</a:t>
            </a:r>
            <a:endParaRPr lang="en-US" sz="3200" b="1" dirty="0"/>
          </a:p>
          <a:p>
            <a:pPr marL="457063" lvl="1" indent="0" algn="ctr">
              <a:buNone/>
            </a:pPr>
            <a:endParaRPr lang="en-US" sz="3200" b="1" dirty="0" smtClean="0"/>
          </a:p>
        </p:txBody>
      </p:sp>
    </p:spTree>
    <p:extLst>
      <p:ext uri="{BB962C8B-B14F-4D97-AF65-F5344CB8AC3E}">
        <p14:creationId xmlns:p14="http://schemas.microsoft.com/office/powerpoint/2010/main" val="3966228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159" y="2700868"/>
            <a:ext cx="9836853" cy="1826581"/>
          </a:xfrm>
        </p:spPr>
        <p:txBody>
          <a:bodyPr>
            <a:normAutofit/>
          </a:bodyPr>
          <a:lstStyle/>
          <a:p>
            <a:r>
              <a:rPr lang="en-US" sz="4800" b="1" dirty="0" smtClean="0"/>
              <a:t>What does COLLECTIVE RESPONSIBILITY look like?</a:t>
            </a:r>
            <a:endParaRPr lang="en-US" sz="4800" b="1" dirty="0"/>
          </a:p>
        </p:txBody>
      </p:sp>
      <p:sp>
        <p:nvSpPr>
          <p:cNvPr id="5" name="Text Placeholder 4"/>
          <p:cNvSpPr>
            <a:spLocks noGrp="1"/>
          </p:cNvSpPr>
          <p:nvPr>
            <p:ph type="body" idx="1"/>
          </p:nvPr>
        </p:nvSpPr>
        <p:spPr/>
        <p:txBody>
          <a:bodyPr>
            <a:normAutofit/>
          </a:bodyPr>
          <a:lstStyle/>
          <a:p>
            <a:r>
              <a:rPr lang="en-US" sz="2400" dirty="0" smtClean="0"/>
              <a:t>WHAT EACH PARTNER BRINGS TO THE TABLE</a:t>
            </a:r>
            <a:endParaRPr lang="en-US" sz="2400" dirty="0"/>
          </a:p>
        </p:txBody>
      </p:sp>
    </p:spTree>
    <p:extLst>
      <p:ext uri="{BB962C8B-B14F-4D97-AF65-F5344CB8AC3E}">
        <p14:creationId xmlns:p14="http://schemas.microsoft.com/office/powerpoint/2010/main" val="1934546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455612" y="2001179"/>
            <a:ext cx="6019800" cy="3402012"/>
          </a:xfrm>
        </p:spPr>
        <p:txBody>
          <a:bodyPr/>
          <a:lstStyle/>
          <a:p>
            <a:r>
              <a:rPr lang="en-US" dirty="0" smtClean="0"/>
              <a:t>Politics of homeless services</a:t>
            </a:r>
          </a:p>
          <a:p>
            <a:r>
              <a:rPr lang="en-US" dirty="0" smtClean="0"/>
              <a:t>State guidance/local control</a:t>
            </a:r>
          </a:p>
          <a:p>
            <a:r>
              <a:rPr lang="en-US" dirty="0" smtClean="0"/>
              <a:t>The State Homeless Housing Strategic Plan - 2017</a:t>
            </a:r>
          </a:p>
          <a:p>
            <a:pPr lvl="1"/>
            <a:r>
              <a:rPr lang="en-US" dirty="0" smtClean="0"/>
              <a:t>“…new statewide vision that directs our efforts and resources to ensure that people have a safe place to live.”</a:t>
            </a:r>
          </a:p>
          <a:p>
            <a:pPr lvl="1"/>
            <a:r>
              <a:rPr lang="en-US" dirty="0" smtClean="0"/>
              <a:t>“…we need to ensure people most at risk of dying from violence or exposure to the outdoor elements receive assistance as rapidly as possible.”</a:t>
            </a:r>
          </a:p>
          <a:p>
            <a:pPr lvl="1"/>
            <a:r>
              <a:rPr lang="en-US" dirty="0" smtClean="0"/>
              <a:t>“Homelessness is solvable”</a:t>
            </a:r>
          </a:p>
          <a:p>
            <a:pPr marL="457063" lvl="1" indent="0">
              <a:buNone/>
            </a:pPr>
            <a:endParaRPr lang="en-US" dirty="0"/>
          </a:p>
        </p:txBody>
      </p:sp>
      <p:sp>
        <p:nvSpPr>
          <p:cNvPr id="3" name="Title 2"/>
          <p:cNvSpPr>
            <a:spLocks noGrp="1"/>
          </p:cNvSpPr>
          <p:nvPr>
            <p:ph type="title"/>
          </p:nvPr>
        </p:nvSpPr>
        <p:spPr>
          <a:xfrm>
            <a:off x="258058" y="609600"/>
            <a:ext cx="7169854" cy="1550989"/>
          </a:xfrm>
        </p:spPr>
        <p:txBody>
          <a:bodyPr>
            <a:normAutofit/>
          </a:bodyPr>
          <a:lstStyle/>
          <a:p>
            <a:r>
              <a:rPr lang="en-US" b="1" dirty="0" smtClean="0"/>
              <a:t>GOVERNMENT</a:t>
            </a:r>
            <a:r>
              <a:rPr lang="en-US" dirty="0" smtClean="0"/>
              <a:t>: Responsibility for ending homelessness</a:t>
            </a:r>
            <a:endParaRPr lang="en-US" dirty="0"/>
          </a:p>
        </p:txBody>
      </p:sp>
      <p:pic>
        <p:nvPicPr>
          <p:cNvPr id="4" name="Content Placeholder 3"/>
          <p:cNvPicPr>
            <a:picLocks noGrp="1" noChangeAspect="1"/>
          </p:cNvPicPr>
          <p:nvPr>
            <p:ph sz="half" idx="2"/>
          </p:nvPr>
        </p:nvPicPr>
        <p:blipFill>
          <a:blip r:embed="rId3"/>
          <a:stretch>
            <a:fillRect/>
          </a:stretch>
        </p:blipFill>
        <p:spPr>
          <a:xfrm>
            <a:off x="7313612" y="762000"/>
            <a:ext cx="4724400" cy="5880371"/>
          </a:xfrm>
          <a:prstGeom prst="rect">
            <a:avLst/>
          </a:prstGeom>
        </p:spPr>
      </p:pic>
    </p:spTree>
    <p:extLst>
      <p:ext uri="{BB962C8B-B14F-4D97-AF65-F5344CB8AC3E}">
        <p14:creationId xmlns:p14="http://schemas.microsoft.com/office/powerpoint/2010/main" val="2693084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677158" y="2160589"/>
            <a:ext cx="6026854" cy="3880772"/>
          </a:xfrm>
        </p:spPr>
        <p:txBody>
          <a:bodyPr>
            <a:normAutofit fontScale="85000" lnSpcReduction="10000"/>
          </a:bodyPr>
          <a:lstStyle/>
          <a:p>
            <a:r>
              <a:rPr lang="en-US" sz="2100" dirty="0" smtClean="0"/>
              <a:t>Who are we serving?</a:t>
            </a:r>
          </a:p>
          <a:p>
            <a:pPr lvl="1"/>
            <a:r>
              <a:rPr lang="en-US" sz="1901" dirty="0" smtClean="0"/>
              <a:t>How are they being referred?  </a:t>
            </a:r>
          </a:p>
          <a:p>
            <a:pPr lvl="1"/>
            <a:r>
              <a:rPr lang="en-US" sz="1901" dirty="0" smtClean="0"/>
              <a:t>What services are in place?</a:t>
            </a:r>
          </a:p>
          <a:p>
            <a:endParaRPr lang="en-US" sz="2100" dirty="0"/>
          </a:p>
          <a:p>
            <a:r>
              <a:rPr lang="en-US" sz="2100" dirty="0" smtClean="0"/>
              <a:t>Comb through all policies and procedures</a:t>
            </a:r>
          </a:p>
          <a:p>
            <a:pPr lvl="1"/>
            <a:r>
              <a:rPr lang="en-US" sz="1901" dirty="0" smtClean="0"/>
              <a:t>Drug testing, sobriety requirements, criminal history</a:t>
            </a:r>
            <a:endParaRPr lang="en-US" sz="1901" dirty="0"/>
          </a:p>
          <a:p>
            <a:pPr lvl="1"/>
            <a:r>
              <a:rPr lang="en-US" sz="1901" dirty="0" smtClean="0"/>
              <a:t>Eviction procedures, liability insurance, maintenance $</a:t>
            </a:r>
            <a:endParaRPr lang="en-US" sz="2100" dirty="0" smtClean="0"/>
          </a:p>
          <a:p>
            <a:endParaRPr lang="en-US" sz="1800" dirty="0" smtClean="0"/>
          </a:p>
          <a:p>
            <a:r>
              <a:rPr lang="en-US" sz="2100" dirty="0" smtClean="0"/>
              <a:t>Who wore it best?</a:t>
            </a:r>
          </a:p>
          <a:p>
            <a:pPr lvl="1"/>
            <a:r>
              <a:rPr lang="en-US" sz="1901" dirty="0" smtClean="0"/>
              <a:t>Who out there is killing it?  Who is the best of the best?</a:t>
            </a:r>
          </a:p>
          <a:p>
            <a:pPr lvl="1"/>
            <a:r>
              <a:rPr lang="en-US" sz="1901" dirty="0" smtClean="0"/>
              <a:t>Being honest about where you stand and who you are</a:t>
            </a:r>
          </a:p>
          <a:p>
            <a:endParaRPr lang="en-US" sz="2100" dirty="0"/>
          </a:p>
        </p:txBody>
      </p:sp>
      <p:sp>
        <p:nvSpPr>
          <p:cNvPr id="3" name="Title 2"/>
          <p:cNvSpPr>
            <a:spLocks noGrp="1"/>
          </p:cNvSpPr>
          <p:nvPr>
            <p:ph type="title"/>
          </p:nvPr>
        </p:nvSpPr>
        <p:spPr>
          <a:xfrm>
            <a:off x="258058" y="609600"/>
            <a:ext cx="7169854" cy="1550989"/>
          </a:xfrm>
        </p:spPr>
        <p:txBody>
          <a:bodyPr>
            <a:normAutofit/>
          </a:bodyPr>
          <a:lstStyle/>
          <a:p>
            <a:r>
              <a:rPr lang="en-US" b="1" dirty="0" smtClean="0"/>
              <a:t>HOUSING</a:t>
            </a:r>
            <a:r>
              <a:rPr lang="en-US" dirty="0" smtClean="0"/>
              <a:t>: True to the Mission</a:t>
            </a:r>
            <a:endParaRPr lang="en-US" dirty="0"/>
          </a:p>
        </p:txBody>
      </p:sp>
      <p:sp>
        <p:nvSpPr>
          <p:cNvPr id="2" name="Content Placeholder 1"/>
          <p:cNvSpPr>
            <a:spLocks noGrp="1"/>
          </p:cNvSpPr>
          <p:nvPr>
            <p:ph sz="half" idx="2"/>
          </p:nvPr>
        </p:nvSpPr>
        <p:spPr>
          <a:xfrm>
            <a:off x="7161212" y="914400"/>
            <a:ext cx="4182944" cy="5257800"/>
          </a:xfrm>
          <a:solidFill>
            <a:schemeClr val="bg1"/>
          </a:solidFill>
          <a:ln w="38100">
            <a:solidFill>
              <a:schemeClr val="accent2">
                <a:lumMod val="60000"/>
                <a:lumOff val="40000"/>
              </a:schemeClr>
            </a:solidFill>
          </a:ln>
        </p:spPr>
        <p:txBody>
          <a:bodyPr>
            <a:normAutofit fontScale="85000" lnSpcReduction="10000"/>
          </a:bodyPr>
          <a:lstStyle/>
          <a:p>
            <a:pPr marL="0" indent="0" algn="ctr">
              <a:buNone/>
            </a:pPr>
            <a:r>
              <a:rPr lang="en-US" sz="1900" b="1" dirty="0"/>
              <a:t>We Believe...</a:t>
            </a:r>
          </a:p>
          <a:p>
            <a:pPr>
              <a:buFont typeface="Wingdings" panose="05000000000000000000" pitchFamily="2" charset="2"/>
              <a:buChar char="v"/>
            </a:pPr>
            <a:r>
              <a:rPr lang="en-US" sz="1800" dirty="0"/>
              <a:t>...in every child growing up in a safe, loving and nurturing environment</a:t>
            </a:r>
            <a:r>
              <a:rPr lang="en-US" sz="1800" dirty="0" smtClean="0"/>
              <a:t>.</a:t>
            </a:r>
            <a:endParaRPr lang="en-US" sz="1800" dirty="0"/>
          </a:p>
          <a:p>
            <a:pPr>
              <a:buFont typeface="Wingdings" panose="05000000000000000000" pitchFamily="2" charset="2"/>
              <a:buChar char="v"/>
            </a:pPr>
            <a:r>
              <a:rPr lang="en-US" sz="1800" dirty="0"/>
              <a:t>…in elders living in security and dignity.</a:t>
            </a:r>
          </a:p>
          <a:p>
            <a:pPr>
              <a:buFont typeface="Wingdings" panose="05000000000000000000" pitchFamily="2" charset="2"/>
              <a:buChar char="v"/>
            </a:pPr>
            <a:r>
              <a:rPr lang="en-US" sz="1800" dirty="0"/>
              <a:t>...in healthy family life being affirmed and supported in our communities.</a:t>
            </a:r>
          </a:p>
          <a:p>
            <a:pPr>
              <a:buFont typeface="Wingdings" panose="05000000000000000000" pitchFamily="2" charset="2"/>
              <a:buChar char="v"/>
            </a:pPr>
            <a:r>
              <a:rPr lang="en-US" sz="1800" dirty="0"/>
              <a:t>...in every person having the right to a safe, affordable place to call home.</a:t>
            </a:r>
          </a:p>
          <a:p>
            <a:pPr>
              <a:buFont typeface="Wingdings" panose="05000000000000000000" pitchFamily="2" charset="2"/>
              <a:buChar char="v"/>
            </a:pPr>
            <a:r>
              <a:rPr lang="en-US" sz="1800" dirty="0"/>
              <a:t>...in compassion, love and respect for all people, especially those who are poor and vulnerable.</a:t>
            </a:r>
          </a:p>
          <a:p>
            <a:pPr>
              <a:buFont typeface="Wingdings" panose="05000000000000000000" pitchFamily="2" charset="2"/>
              <a:buChar char="v"/>
            </a:pPr>
            <a:r>
              <a:rPr lang="en-US" sz="1800" dirty="0"/>
              <a:t>...in joining with others to change the systems which oppress, discriminate or otherwise cause human suffering.</a:t>
            </a:r>
          </a:p>
          <a:p>
            <a:pPr>
              <a:buFont typeface="Wingdings" panose="05000000000000000000" pitchFamily="2" charset="2"/>
              <a:buChar char="v"/>
            </a:pPr>
            <a:r>
              <a:rPr lang="en-US" sz="1800" dirty="0"/>
              <a:t>...in employees and volunteers working in an environment which offers respect, teamwork and excellence.</a:t>
            </a:r>
          </a:p>
          <a:p>
            <a:pPr>
              <a:buFont typeface="Wingdings" panose="05000000000000000000" pitchFamily="2" charset="2"/>
              <a:buChar char="v"/>
            </a:pPr>
            <a:r>
              <a:rPr lang="en-US" sz="1800" dirty="0"/>
              <a:t>...in all these things for all people, whatever their color, whatever language they speak or however they </a:t>
            </a:r>
            <a:r>
              <a:rPr lang="en-US" sz="1800" dirty="0" smtClean="0"/>
              <a:t>worship</a:t>
            </a:r>
            <a:endParaRPr lang="en-US" sz="1800" dirty="0"/>
          </a:p>
        </p:txBody>
      </p:sp>
    </p:spTree>
    <p:extLst>
      <p:ext uri="{BB962C8B-B14F-4D97-AF65-F5344CB8AC3E}">
        <p14:creationId xmlns:p14="http://schemas.microsoft.com/office/powerpoint/2010/main" val="79947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677158" y="1676400"/>
            <a:ext cx="6331654" cy="4876800"/>
          </a:xfrm>
        </p:spPr>
        <p:txBody>
          <a:bodyPr>
            <a:normAutofit fontScale="55000" lnSpcReduction="20000"/>
          </a:bodyPr>
          <a:lstStyle/>
          <a:p>
            <a:r>
              <a:rPr lang="en-US" sz="2300" dirty="0" smtClean="0"/>
              <a:t>Focus on our guests</a:t>
            </a:r>
          </a:p>
          <a:p>
            <a:pPr lvl="1"/>
            <a:r>
              <a:rPr lang="en-US" sz="2300" dirty="0" smtClean="0"/>
              <a:t>Couples can stay together, LGBTQQIA+ acceptance prioritized, responding to racism/POC experience prioritized, pets allowed, sobriety not required, ID not required, program participation not required, personal belongings OK.</a:t>
            </a:r>
          </a:p>
          <a:p>
            <a:pPr lvl="1"/>
            <a:r>
              <a:rPr lang="en-US" sz="2300" dirty="0" smtClean="0"/>
              <a:t>Target pop: Over 60, living with mental health, substance use, chronic health, permanent disability, high interaction with emergency services and experiencing chronic homelessness.</a:t>
            </a:r>
          </a:p>
          <a:p>
            <a:pPr lvl="1"/>
            <a:r>
              <a:rPr lang="en-US" sz="2300" dirty="0" smtClean="0"/>
              <a:t>Encourage participation and pride in belonging to the shelter community.</a:t>
            </a:r>
          </a:p>
          <a:p>
            <a:pPr lvl="1"/>
            <a:r>
              <a:rPr lang="en-US" sz="2300" dirty="0" smtClean="0"/>
              <a:t>Mental flexibility</a:t>
            </a:r>
          </a:p>
          <a:p>
            <a:pPr lvl="2"/>
            <a:r>
              <a:rPr lang="en-US" sz="2100" dirty="0" smtClean="0"/>
              <a:t>Lead with “Yes” rather than “No” you can always do something to meet someone’s needs.</a:t>
            </a:r>
          </a:p>
          <a:p>
            <a:pPr lvl="1"/>
            <a:r>
              <a:rPr lang="en-US" sz="2300" dirty="0" smtClean="0"/>
              <a:t>Are </a:t>
            </a:r>
            <a:r>
              <a:rPr lang="en-US" sz="2300" dirty="0"/>
              <a:t>the systems in place working? </a:t>
            </a:r>
          </a:p>
          <a:p>
            <a:pPr lvl="2"/>
            <a:r>
              <a:rPr lang="en-US" sz="2200" dirty="0"/>
              <a:t>How do you evaluate and revisit systems? How do you </a:t>
            </a:r>
            <a:r>
              <a:rPr lang="en-US" sz="2200" dirty="0" smtClean="0"/>
              <a:t>get guest input </a:t>
            </a:r>
            <a:r>
              <a:rPr lang="en-US" sz="2200" dirty="0"/>
              <a:t>about the way things run day to day? How often do you ask </a:t>
            </a:r>
            <a:r>
              <a:rPr lang="en-US" sz="2200" dirty="0" smtClean="0"/>
              <a:t>guests </a:t>
            </a:r>
            <a:r>
              <a:rPr lang="en-US" sz="2200" dirty="0"/>
              <a:t>these types of questions? </a:t>
            </a:r>
          </a:p>
          <a:p>
            <a:pPr lvl="2"/>
            <a:r>
              <a:rPr lang="en-US" sz="2200" dirty="0"/>
              <a:t>Can you change the </a:t>
            </a:r>
            <a:r>
              <a:rPr lang="en-US" sz="2200" dirty="0" smtClean="0"/>
              <a:t>rules? </a:t>
            </a:r>
            <a:r>
              <a:rPr lang="en-US" sz="2200" dirty="0"/>
              <a:t>Can you survey your </a:t>
            </a:r>
            <a:r>
              <a:rPr lang="en-US" sz="2200" dirty="0" smtClean="0"/>
              <a:t>guests </a:t>
            </a:r>
            <a:r>
              <a:rPr lang="en-US" sz="2200" dirty="0"/>
              <a:t>about how things are going? Can you turn to them for answers about the real impacts your decisions will have on </a:t>
            </a:r>
            <a:r>
              <a:rPr lang="en-US" sz="2200" dirty="0" smtClean="0"/>
              <a:t>their lives as residents at the shelter? </a:t>
            </a:r>
            <a:endParaRPr lang="en-US" sz="2200" dirty="0"/>
          </a:p>
          <a:p>
            <a:pPr lvl="1"/>
            <a:endParaRPr lang="en-US" sz="2300" dirty="0" smtClean="0"/>
          </a:p>
          <a:p>
            <a:pPr marL="457063" lvl="1" indent="0">
              <a:buNone/>
            </a:pPr>
            <a:endParaRPr lang="en-US" dirty="0"/>
          </a:p>
        </p:txBody>
      </p:sp>
      <p:sp>
        <p:nvSpPr>
          <p:cNvPr id="3" name="Title 2"/>
          <p:cNvSpPr>
            <a:spLocks noGrp="1"/>
          </p:cNvSpPr>
          <p:nvPr>
            <p:ph type="title"/>
          </p:nvPr>
        </p:nvSpPr>
        <p:spPr>
          <a:xfrm>
            <a:off x="258058" y="609600"/>
            <a:ext cx="7169854" cy="1550989"/>
          </a:xfrm>
        </p:spPr>
        <p:txBody>
          <a:bodyPr>
            <a:normAutofit/>
          </a:bodyPr>
          <a:lstStyle/>
          <a:p>
            <a:r>
              <a:rPr lang="en-US" b="1" dirty="0" smtClean="0"/>
              <a:t>SHELTER</a:t>
            </a:r>
            <a:r>
              <a:rPr lang="en-US" dirty="0" smtClean="0"/>
              <a:t>: </a:t>
            </a:r>
            <a:r>
              <a:rPr lang="en-US" sz="3200" dirty="0" smtClean="0"/>
              <a:t>Come so far, so far to go</a:t>
            </a:r>
            <a:endParaRPr lang="en-US" sz="3200" dirty="0"/>
          </a:p>
        </p:txBody>
      </p:sp>
      <p:sp>
        <p:nvSpPr>
          <p:cNvPr id="2" name="Content Placeholder 1"/>
          <p:cNvSpPr>
            <a:spLocks noGrp="1"/>
          </p:cNvSpPr>
          <p:nvPr>
            <p:ph sz="half" idx="2"/>
          </p:nvPr>
        </p:nvSpPr>
        <p:spPr>
          <a:xfrm>
            <a:off x="7466012" y="990600"/>
            <a:ext cx="4182944" cy="4495800"/>
          </a:xfrm>
          <a:solidFill>
            <a:schemeClr val="bg2"/>
          </a:solidFill>
          <a:ln>
            <a:solidFill>
              <a:schemeClr val="tx1"/>
            </a:solidFill>
          </a:ln>
        </p:spPr>
        <p:txBody>
          <a:bodyPr>
            <a:normAutofit fontScale="55000" lnSpcReduction="20000"/>
          </a:bodyPr>
          <a:lstStyle/>
          <a:p>
            <a:pPr>
              <a:buFont typeface="Wingdings" charset="2"/>
              <a:buChar char="v"/>
            </a:pPr>
            <a:r>
              <a:rPr lang="en-US" sz="2200" b="1" dirty="0" smtClean="0"/>
              <a:t>Mission: </a:t>
            </a:r>
            <a:r>
              <a:rPr lang="en-US" sz="2200" dirty="0" smtClean="0"/>
              <a:t>To </a:t>
            </a:r>
            <a:r>
              <a:rPr lang="en-US" sz="2200" dirty="0"/>
              <a:t>advance the social inclusion and empowerment of our neighbors experiencing homelessness through innovative practices of sheltering, mental health and emergency basic needs coordination</a:t>
            </a:r>
            <a:r>
              <a:rPr lang="en-US" sz="2200" dirty="0" smtClean="0"/>
              <a:t>.</a:t>
            </a:r>
          </a:p>
          <a:p>
            <a:pPr>
              <a:buFont typeface="Wingdings" charset="2"/>
              <a:buChar char="v"/>
            </a:pPr>
            <a:r>
              <a:rPr lang="en-US" sz="2200" b="1" dirty="0" smtClean="0"/>
              <a:t>Philosophy:</a:t>
            </a:r>
            <a:r>
              <a:rPr lang="en-US" sz="2200" dirty="0"/>
              <a:t> </a:t>
            </a:r>
            <a:r>
              <a:rPr lang="en-US" sz="2200" dirty="0" smtClean="0"/>
              <a:t>Interfaith </a:t>
            </a:r>
            <a:r>
              <a:rPr lang="en-US" sz="2200" dirty="0"/>
              <a:t>Works Emergency Overnight Shelter is dedicated to providing emergency services and support to those in need, not as charity but as an act of social justice. Homelessness, domestic violence, substance abuse, mental illness, and chronic physical health problems have left many in our community vulnerable and unsafe. The stigma associated with homelessness and poverty pushes those most in need further away, and refuses these individuals their basic human rights and dignity. The work of Interfaith Works Emergency Overnight </a:t>
            </a:r>
            <a:r>
              <a:rPr lang="en-US" sz="2200" dirty="0">
                <a:solidFill>
                  <a:schemeClr val="tx1"/>
                </a:solidFill>
              </a:rPr>
              <a:t>Shelter is rooted in empowerment, social inclusion, </a:t>
            </a:r>
            <a:r>
              <a:rPr lang="en-US" sz="2200" dirty="0"/>
              <a:t>and community education to end the unnecessary stigmatization of the most vulnerable</a:t>
            </a:r>
            <a:r>
              <a:rPr lang="en-US" sz="2200" dirty="0" smtClean="0"/>
              <a:t>.</a:t>
            </a:r>
          </a:p>
          <a:p>
            <a:pPr>
              <a:buFont typeface="Wingdings" charset="2"/>
              <a:buChar char="v"/>
            </a:pPr>
            <a:r>
              <a:rPr lang="en-US" sz="2200" b="1" dirty="0" smtClean="0"/>
              <a:t>Values:</a:t>
            </a:r>
            <a:r>
              <a:rPr lang="en-US" sz="2200" dirty="0" smtClean="0"/>
              <a:t> Dignity, Respect, Care, Compassion, Competence, Integrity.</a:t>
            </a:r>
          </a:p>
          <a:p>
            <a:pPr>
              <a:buFont typeface="Wingdings" charset="2"/>
              <a:buChar char="v"/>
            </a:pPr>
            <a:r>
              <a:rPr lang="en-US" sz="2200" b="1" dirty="0" smtClean="0"/>
              <a:t>Organizational Principles: </a:t>
            </a:r>
            <a:r>
              <a:rPr lang="en-US" sz="2200" dirty="0" smtClean="0"/>
              <a:t>Basic Belief In People, Services to Our Guests, Commitment To A Healthy Staff Team, Professionalism, Commitment to Rapport, Commitment to Community Involvement, Community Building and Social Inclusion, Harm Reduction and Trauma Informed Care. </a:t>
            </a:r>
            <a:endParaRPr lang="en-US" sz="2200" dirty="0"/>
          </a:p>
          <a:p>
            <a:pPr>
              <a:buFont typeface="Wingdings" charset="2"/>
              <a:buChar char="v"/>
            </a:pPr>
            <a:endParaRPr lang="en-US" sz="1100" dirty="0" smtClean="0"/>
          </a:p>
        </p:txBody>
      </p:sp>
    </p:spTree>
    <p:extLst>
      <p:ext uri="{BB962C8B-B14F-4D97-AF65-F5344CB8AC3E}">
        <p14:creationId xmlns:p14="http://schemas.microsoft.com/office/powerpoint/2010/main" val="79947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800" b="1" dirty="0" smtClean="0"/>
              <a:t>Who We Are</a:t>
            </a:r>
            <a:endParaRPr lang="en-US" sz="4800" b="1" dirty="0"/>
          </a:p>
        </p:txBody>
      </p:sp>
      <p:sp>
        <p:nvSpPr>
          <p:cNvPr id="5" name="Text Placeholder 4"/>
          <p:cNvSpPr>
            <a:spLocks noGrp="1"/>
          </p:cNvSpPr>
          <p:nvPr>
            <p:ph type="body" idx="1"/>
          </p:nvPr>
        </p:nvSpPr>
        <p:spPr/>
        <p:txBody>
          <a:bodyPr>
            <a:normAutofit/>
          </a:bodyPr>
          <a:lstStyle/>
          <a:p>
            <a:r>
              <a:rPr lang="en-US" sz="2400" dirty="0" smtClean="0"/>
              <a:t>COLLABORATION &amp; PARTNERSHIP</a:t>
            </a:r>
            <a:endParaRPr lang="en-US" sz="2400" dirty="0"/>
          </a:p>
        </p:txBody>
      </p:sp>
    </p:spTree>
    <p:extLst>
      <p:ext uri="{BB962C8B-B14F-4D97-AF65-F5344CB8AC3E}">
        <p14:creationId xmlns:p14="http://schemas.microsoft.com/office/powerpoint/2010/main" val="513993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159" y="2700868"/>
            <a:ext cx="9836853" cy="1826581"/>
          </a:xfrm>
        </p:spPr>
        <p:txBody>
          <a:bodyPr>
            <a:normAutofit/>
          </a:bodyPr>
          <a:lstStyle/>
          <a:p>
            <a:r>
              <a:rPr lang="en-US" sz="4800" b="1" dirty="0" smtClean="0"/>
              <a:t>What does UNCONDITIONAL RESPECT look like?</a:t>
            </a:r>
            <a:endParaRPr lang="en-US" sz="4800" b="1" dirty="0"/>
          </a:p>
        </p:txBody>
      </p:sp>
      <p:sp>
        <p:nvSpPr>
          <p:cNvPr id="5" name="Text Placeholder 4"/>
          <p:cNvSpPr>
            <a:spLocks noGrp="1"/>
          </p:cNvSpPr>
          <p:nvPr>
            <p:ph type="body" idx="1"/>
          </p:nvPr>
        </p:nvSpPr>
        <p:spPr/>
        <p:txBody>
          <a:bodyPr>
            <a:normAutofit/>
          </a:bodyPr>
          <a:lstStyle/>
          <a:p>
            <a:r>
              <a:rPr lang="en-US" sz="2400" dirty="0" smtClean="0"/>
              <a:t>WHAT EACH PARTNER BRINGS TO THE TABLE</a:t>
            </a:r>
            <a:endParaRPr lang="en-US" sz="2400" dirty="0"/>
          </a:p>
        </p:txBody>
      </p:sp>
    </p:spTree>
    <p:extLst>
      <p:ext uri="{BB962C8B-B14F-4D97-AF65-F5344CB8AC3E}">
        <p14:creationId xmlns:p14="http://schemas.microsoft.com/office/powerpoint/2010/main" val="1502757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GOVERNMENT</a:t>
            </a:r>
            <a:r>
              <a:rPr lang="en-US" dirty="0" smtClean="0"/>
              <a:t>: Rights-based approach to policies and procedures</a:t>
            </a:r>
            <a:endParaRPr lang="en-US" dirty="0"/>
          </a:p>
        </p:txBody>
      </p:sp>
      <p:sp>
        <p:nvSpPr>
          <p:cNvPr id="3" name="Content Placeholder 2"/>
          <p:cNvSpPr>
            <a:spLocks noGrp="1"/>
          </p:cNvSpPr>
          <p:nvPr>
            <p:ph sz="half" idx="1"/>
          </p:nvPr>
        </p:nvSpPr>
        <p:spPr>
          <a:xfrm>
            <a:off x="513145" y="1752600"/>
            <a:ext cx="6343267" cy="3810000"/>
          </a:xfrm>
        </p:spPr>
        <p:txBody>
          <a:bodyPr>
            <a:normAutofit/>
          </a:bodyPr>
          <a:lstStyle/>
          <a:p>
            <a:endParaRPr lang="en-US" dirty="0" smtClean="0"/>
          </a:p>
          <a:p>
            <a:r>
              <a:rPr lang="en-US" dirty="0" smtClean="0"/>
              <a:t>Consolidated Homeless Grant Guidelines </a:t>
            </a:r>
          </a:p>
          <a:p>
            <a:pPr lvl="1"/>
            <a:r>
              <a:rPr lang="en-US" dirty="0" smtClean="0"/>
              <a:t>Waive Income Eligibility for households experiencing homelessness</a:t>
            </a:r>
          </a:p>
          <a:p>
            <a:pPr lvl="1"/>
            <a:r>
              <a:rPr lang="en-US" dirty="0" smtClean="0"/>
              <a:t>Coordinated Entry and Unsheltered Prioritization </a:t>
            </a:r>
          </a:p>
          <a:p>
            <a:pPr lvl="1"/>
            <a:r>
              <a:rPr lang="en-US" dirty="0" smtClean="0"/>
              <a:t>Flexible Funding </a:t>
            </a:r>
          </a:p>
          <a:p>
            <a:pPr lvl="1"/>
            <a:r>
              <a:rPr lang="en-US" dirty="0" smtClean="0"/>
              <a:t>Coming (very) soon:</a:t>
            </a:r>
          </a:p>
          <a:p>
            <a:pPr lvl="2"/>
            <a:r>
              <a:rPr lang="en-US" dirty="0" smtClean="0"/>
              <a:t>Low barrier option (July 2018)</a:t>
            </a:r>
          </a:p>
          <a:p>
            <a:pPr lvl="2"/>
            <a:r>
              <a:rPr lang="en-US" dirty="0" smtClean="0"/>
              <a:t>Minimize documentation required at CE</a:t>
            </a:r>
          </a:p>
          <a:p>
            <a:pPr lvl="2"/>
            <a:r>
              <a:rPr lang="en-US" dirty="0" smtClean="0"/>
              <a:t>Services must be voluntary</a:t>
            </a:r>
          </a:p>
          <a:p>
            <a:endParaRPr lang="en-US" dirty="0" smtClean="0"/>
          </a:p>
        </p:txBody>
      </p:sp>
      <p:pic>
        <p:nvPicPr>
          <p:cNvPr id="4" name="Picture 3"/>
          <p:cNvPicPr>
            <a:picLocks noChangeAspect="1"/>
          </p:cNvPicPr>
          <p:nvPr/>
        </p:nvPicPr>
        <p:blipFill>
          <a:blip r:embed="rId3"/>
          <a:stretch>
            <a:fillRect/>
          </a:stretch>
        </p:blipFill>
        <p:spPr>
          <a:xfrm>
            <a:off x="3503612" y="5290022"/>
            <a:ext cx="7195450" cy="1395134"/>
          </a:xfrm>
          <a:prstGeom prst="rect">
            <a:avLst/>
          </a:prstGeom>
        </p:spPr>
      </p:pic>
      <p:pic>
        <p:nvPicPr>
          <p:cNvPr id="6" name="Picture 5"/>
          <p:cNvPicPr>
            <a:picLocks noChangeAspect="1"/>
          </p:cNvPicPr>
          <p:nvPr/>
        </p:nvPicPr>
        <p:blipFill>
          <a:blip r:embed="rId4"/>
          <a:stretch>
            <a:fillRect/>
          </a:stretch>
        </p:blipFill>
        <p:spPr>
          <a:xfrm>
            <a:off x="4473606" y="3505200"/>
            <a:ext cx="7255670" cy="1161333"/>
          </a:xfrm>
          <a:prstGeom prst="rect">
            <a:avLst/>
          </a:prstGeom>
        </p:spPr>
      </p:pic>
    </p:spTree>
    <p:extLst>
      <p:ext uri="{BB962C8B-B14F-4D97-AF65-F5344CB8AC3E}">
        <p14:creationId xmlns:p14="http://schemas.microsoft.com/office/powerpoint/2010/main" val="471475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HOUSING</a:t>
            </a:r>
            <a:r>
              <a:rPr lang="en-US" dirty="0" smtClean="0"/>
              <a:t>: Lower barriers to meet you where you’re at</a:t>
            </a:r>
            <a:endParaRPr lang="en-US" dirty="0"/>
          </a:p>
        </p:txBody>
      </p:sp>
      <p:sp>
        <p:nvSpPr>
          <p:cNvPr id="5" name="Rounded Rectangle 4"/>
          <p:cNvSpPr/>
          <p:nvPr/>
        </p:nvSpPr>
        <p:spPr>
          <a:xfrm>
            <a:off x="7389812" y="2057400"/>
            <a:ext cx="2209800" cy="4267200"/>
          </a:xfrm>
          <a:prstGeom prst="roundRect">
            <a:avLst/>
          </a:prstGeom>
          <a:solidFill>
            <a:schemeClr val="accent3">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 name="Content Placeholder 2"/>
          <p:cNvSpPr>
            <a:spLocks noGrp="1"/>
          </p:cNvSpPr>
          <p:nvPr>
            <p:ph sz="half" idx="1"/>
          </p:nvPr>
        </p:nvSpPr>
        <p:spPr>
          <a:xfrm>
            <a:off x="513144" y="1752600"/>
            <a:ext cx="9315067" cy="4724400"/>
          </a:xfrm>
        </p:spPr>
        <p:txBody>
          <a:bodyPr>
            <a:normAutofit/>
          </a:bodyPr>
          <a:lstStyle/>
          <a:p>
            <a:endParaRPr lang="en-US" dirty="0" smtClean="0"/>
          </a:p>
          <a:p>
            <a:r>
              <a:rPr lang="en-US" dirty="0" smtClean="0"/>
              <a:t>Lease violations and “behavior” based conversations			   </a:t>
            </a:r>
            <a:r>
              <a:rPr lang="en-US" b="1" dirty="0" smtClean="0"/>
              <a:t>HOUSING FIRST</a:t>
            </a:r>
          </a:p>
          <a:p>
            <a:pPr lvl="1"/>
            <a:r>
              <a:rPr lang="en-US" dirty="0" smtClean="0"/>
              <a:t>Weathering the storm; we can disagree</a:t>
            </a:r>
          </a:p>
          <a:p>
            <a:pPr lvl="1"/>
            <a:r>
              <a:rPr lang="en-US" dirty="0" smtClean="0"/>
              <a:t>Outlasting indifference, misunderstanding, and apathy</a:t>
            </a:r>
            <a:endParaRPr lang="en-US" dirty="0"/>
          </a:p>
          <a:p>
            <a:endParaRPr lang="en-US" dirty="0" smtClean="0"/>
          </a:p>
          <a:p>
            <a:r>
              <a:rPr lang="en-US" dirty="0" smtClean="0"/>
              <a:t>Everything we can do, we will								 </a:t>
            </a:r>
            <a:r>
              <a:rPr lang="en-US" b="1" dirty="0" smtClean="0"/>
              <a:t>HARM REDUCTION</a:t>
            </a:r>
          </a:p>
          <a:p>
            <a:pPr lvl="1"/>
            <a:r>
              <a:rPr lang="en-US" dirty="0" smtClean="0"/>
              <a:t>Sobriety, safe use, supportive services, and a deep breath</a:t>
            </a:r>
          </a:p>
          <a:p>
            <a:pPr lvl="1"/>
            <a:r>
              <a:rPr lang="en-US" dirty="0" smtClean="0"/>
              <a:t>No pre-requisites for respect and communication</a:t>
            </a:r>
          </a:p>
          <a:p>
            <a:pPr marL="0" indent="0">
              <a:buNone/>
            </a:pPr>
            <a:endParaRPr lang="en-US" dirty="0"/>
          </a:p>
          <a:p>
            <a:r>
              <a:rPr lang="en-US" dirty="0" smtClean="0"/>
              <a:t>Advocacy regardless										</a:t>
            </a:r>
            <a:r>
              <a:rPr lang="en-US" b="1" dirty="0" smtClean="0"/>
              <a:t>TRAUMA INFORMED</a:t>
            </a:r>
          </a:p>
          <a:p>
            <a:pPr lvl="1"/>
            <a:r>
              <a:rPr lang="en-US" dirty="0" smtClean="0"/>
              <a:t>Give up your power as a provider, you can’t control the outcome		</a:t>
            </a:r>
            <a:r>
              <a:rPr lang="en-US" dirty="0"/>
              <a:t> </a:t>
            </a:r>
            <a:r>
              <a:rPr lang="en-US" dirty="0" smtClean="0"/>
              <a:t>   </a:t>
            </a:r>
            <a:r>
              <a:rPr lang="en-US" sz="1800" b="1" dirty="0" smtClean="0"/>
              <a:t>CARE</a:t>
            </a:r>
          </a:p>
          <a:p>
            <a:pPr lvl="1"/>
            <a:r>
              <a:rPr lang="en-US" dirty="0" smtClean="0"/>
              <a:t>Past trauma and continuing drama</a:t>
            </a:r>
          </a:p>
        </p:txBody>
      </p:sp>
      <p:sp>
        <p:nvSpPr>
          <p:cNvPr id="11" name="AutoShape 2" descr="Image result for harm reduction"/>
          <p:cNvSpPr>
            <a:spLocks noChangeAspect="1" noChangeArrowheads="1"/>
          </p:cNvSpPr>
          <p:nvPr/>
        </p:nvSpPr>
        <p:spPr bwMode="auto">
          <a:xfrm>
            <a:off x="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4" descr="Image result for harm reduction"/>
          <p:cNvSpPr>
            <a:spLocks noChangeAspect="1" noChangeArrowheads="1"/>
          </p:cNvSpPr>
          <p:nvPr/>
        </p:nvSpPr>
        <p:spPr bwMode="auto">
          <a:xfrm>
            <a:off x="15240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Up-Down Arrow 12"/>
          <p:cNvSpPr/>
          <p:nvPr/>
        </p:nvSpPr>
        <p:spPr>
          <a:xfrm>
            <a:off x="8151812" y="2590800"/>
            <a:ext cx="762000" cy="1066800"/>
          </a:xfrm>
          <a:prstGeom prst="upDown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Up-Down Arrow 16"/>
          <p:cNvSpPr/>
          <p:nvPr/>
        </p:nvSpPr>
        <p:spPr>
          <a:xfrm>
            <a:off x="8151812" y="4038600"/>
            <a:ext cx="762000" cy="1066800"/>
          </a:xfrm>
          <a:prstGeom prst="upDown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74029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304800"/>
            <a:ext cx="8594429" cy="1320800"/>
          </a:xfrm>
        </p:spPr>
        <p:txBody>
          <a:bodyPr>
            <a:normAutofit fontScale="90000"/>
          </a:bodyPr>
          <a:lstStyle/>
          <a:p>
            <a:r>
              <a:rPr lang="en-US" b="1" dirty="0" smtClean="0"/>
              <a:t>SHELTER</a:t>
            </a:r>
            <a:r>
              <a:rPr lang="en-US" dirty="0" smtClean="0"/>
              <a:t>: The burden of respect is ours and not based on the respect of our guests. </a:t>
            </a:r>
            <a:endParaRPr lang="en-US" dirty="0"/>
          </a:p>
        </p:txBody>
      </p:sp>
      <p:sp>
        <p:nvSpPr>
          <p:cNvPr id="3" name="Content Placeholder 2"/>
          <p:cNvSpPr>
            <a:spLocks noGrp="1"/>
          </p:cNvSpPr>
          <p:nvPr>
            <p:ph sz="half" idx="1"/>
          </p:nvPr>
        </p:nvSpPr>
        <p:spPr>
          <a:xfrm>
            <a:off x="531812" y="1447800"/>
            <a:ext cx="8922454" cy="5181600"/>
          </a:xfrm>
        </p:spPr>
        <p:txBody>
          <a:bodyPr>
            <a:normAutofit fontScale="92500"/>
          </a:bodyPr>
          <a:lstStyle/>
          <a:p>
            <a:endParaRPr lang="en-US" dirty="0" smtClean="0"/>
          </a:p>
          <a:p>
            <a:r>
              <a:rPr lang="en-US" sz="2200" dirty="0"/>
              <a:t>Focus on staff </a:t>
            </a:r>
            <a:r>
              <a:rPr lang="en-US" sz="2200" dirty="0" smtClean="0"/>
              <a:t>support </a:t>
            </a:r>
            <a:r>
              <a:rPr lang="en-US" sz="2200" dirty="0"/>
              <a:t>as much as </a:t>
            </a:r>
            <a:r>
              <a:rPr lang="en-US" sz="2200" dirty="0" smtClean="0"/>
              <a:t>possible (there is so much we DON’T have control over) and always know that it will never be enough – that means support you and others in management too!</a:t>
            </a:r>
            <a:endParaRPr lang="en-US" sz="2200" dirty="0"/>
          </a:p>
          <a:p>
            <a:pPr lvl="1"/>
            <a:r>
              <a:rPr lang="en-US" sz="2100" dirty="0"/>
              <a:t>Self preservation and resiliency focus</a:t>
            </a:r>
          </a:p>
          <a:p>
            <a:pPr lvl="1"/>
            <a:r>
              <a:rPr lang="en-US" sz="2100" dirty="0" smtClean="0"/>
              <a:t>Salary/Hourly pay always </a:t>
            </a:r>
            <a:r>
              <a:rPr lang="en-US" sz="2100" dirty="0"/>
              <a:t>working towards a </a:t>
            </a:r>
            <a:r>
              <a:rPr lang="en-US" sz="2100" dirty="0" smtClean="0"/>
              <a:t>industry average/living </a:t>
            </a:r>
            <a:r>
              <a:rPr lang="en-US" sz="2100" dirty="0"/>
              <a:t>wage (we are fighting poverty, right??) </a:t>
            </a:r>
          </a:p>
          <a:p>
            <a:pPr lvl="1"/>
            <a:r>
              <a:rPr lang="en-US" sz="2100" dirty="0"/>
              <a:t>“Benefits” package after 3 months for all front line staff including fill-in</a:t>
            </a:r>
          </a:p>
          <a:p>
            <a:pPr lvl="1"/>
            <a:r>
              <a:rPr lang="en-US" sz="2100" dirty="0"/>
              <a:t>Robust fill-in system, encourage staff taking space and time off</a:t>
            </a:r>
          </a:p>
          <a:p>
            <a:pPr lvl="1"/>
            <a:r>
              <a:rPr lang="en-US" sz="2100" dirty="0"/>
              <a:t>Supervision: Three group staff meetings per month, two one on one supervision meetings per month with management</a:t>
            </a:r>
            <a:r>
              <a:rPr lang="en-US" sz="2100" dirty="0" smtClean="0"/>
              <a:t>.</a:t>
            </a:r>
          </a:p>
          <a:p>
            <a:pPr lvl="1"/>
            <a:r>
              <a:rPr lang="en-US" sz="2100" dirty="0" smtClean="0"/>
              <a:t>Fostering (and paying for) involvement from staff and encouraging transparency around decision making. </a:t>
            </a:r>
          </a:p>
          <a:p>
            <a:pPr lvl="2"/>
            <a:r>
              <a:rPr lang="en-US" sz="2100" dirty="0" smtClean="0"/>
              <a:t>i.e. POC caucus</a:t>
            </a:r>
          </a:p>
          <a:p>
            <a:pPr lvl="3"/>
            <a:endParaRPr lang="en-US" dirty="0"/>
          </a:p>
          <a:p>
            <a:endParaRPr lang="en-US" dirty="0" smtClean="0"/>
          </a:p>
        </p:txBody>
      </p:sp>
    </p:spTree>
    <p:extLst>
      <p:ext uri="{BB962C8B-B14F-4D97-AF65-F5344CB8AC3E}">
        <p14:creationId xmlns:p14="http://schemas.microsoft.com/office/powerpoint/2010/main" val="2174029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304800"/>
            <a:ext cx="8594429" cy="1320800"/>
          </a:xfrm>
        </p:spPr>
        <p:txBody>
          <a:bodyPr>
            <a:normAutofit fontScale="90000"/>
          </a:bodyPr>
          <a:lstStyle/>
          <a:p>
            <a:r>
              <a:rPr lang="en-US" b="1" dirty="0" smtClean="0"/>
              <a:t>SHELTER</a:t>
            </a:r>
            <a:r>
              <a:rPr lang="en-US" dirty="0" smtClean="0"/>
              <a:t>: The burden of respect is ours and not based on the respect of our guests. </a:t>
            </a:r>
            <a:endParaRPr lang="en-US" dirty="0"/>
          </a:p>
        </p:txBody>
      </p:sp>
      <p:sp>
        <p:nvSpPr>
          <p:cNvPr id="3" name="Content Placeholder 2"/>
          <p:cNvSpPr>
            <a:spLocks noGrp="1"/>
          </p:cNvSpPr>
          <p:nvPr>
            <p:ph sz="half" idx="1"/>
          </p:nvPr>
        </p:nvSpPr>
        <p:spPr>
          <a:xfrm>
            <a:off x="531812" y="1447800"/>
            <a:ext cx="8922454" cy="5181600"/>
          </a:xfrm>
        </p:spPr>
        <p:txBody>
          <a:bodyPr>
            <a:normAutofit fontScale="92500"/>
          </a:bodyPr>
          <a:lstStyle/>
          <a:p>
            <a:endParaRPr lang="en-US" dirty="0" smtClean="0"/>
          </a:p>
          <a:p>
            <a:r>
              <a:rPr lang="en-US" sz="2200" dirty="0"/>
              <a:t>Focus on staff </a:t>
            </a:r>
            <a:r>
              <a:rPr lang="en-US" sz="2200" dirty="0" smtClean="0"/>
              <a:t>support </a:t>
            </a:r>
            <a:r>
              <a:rPr lang="en-US" sz="2200" dirty="0"/>
              <a:t>as much as </a:t>
            </a:r>
            <a:r>
              <a:rPr lang="en-US" sz="2200" dirty="0" smtClean="0"/>
              <a:t>possible (there is so much we DON’T have control over) and always know that it will never be enough – that means support you and others in management too!</a:t>
            </a:r>
            <a:endParaRPr lang="en-US" sz="2200" dirty="0"/>
          </a:p>
          <a:p>
            <a:pPr lvl="1"/>
            <a:r>
              <a:rPr lang="en-US" sz="2100" dirty="0"/>
              <a:t>Self preservation and resiliency focus</a:t>
            </a:r>
          </a:p>
          <a:p>
            <a:pPr lvl="1"/>
            <a:r>
              <a:rPr lang="en-US" sz="2100" dirty="0" smtClean="0"/>
              <a:t>Salary/Hourly pay always </a:t>
            </a:r>
            <a:r>
              <a:rPr lang="en-US" sz="2100" dirty="0"/>
              <a:t>working towards a </a:t>
            </a:r>
            <a:r>
              <a:rPr lang="en-US" sz="2100" dirty="0" smtClean="0"/>
              <a:t>industry average/living </a:t>
            </a:r>
            <a:r>
              <a:rPr lang="en-US" sz="2100" dirty="0"/>
              <a:t>wage (we are fighting poverty, right??) </a:t>
            </a:r>
          </a:p>
          <a:p>
            <a:pPr lvl="1"/>
            <a:r>
              <a:rPr lang="en-US" sz="2100" dirty="0"/>
              <a:t>“Benefits” package after 3 months for all front line staff including fill-in</a:t>
            </a:r>
          </a:p>
          <a:p>
            <a:pPr lvl="1"/>
            <a:r>
              <a:rPr lang="en-US" sz="2100" dirty="0"/>
              <a:t>Robust fill-in system, encourage staff taking space and time off</a:t>
            </a:r>
          </a:p>
          <a:p>
            <a:pPr lvl="1"/>
            <a:r>
              <a:rPr lang="en-US" sz="2100" dirty="0"/>
              <a:t>Supervision: Three group staff meetings per month, two one on one supervision meetings per month with management</a:t>
            </a:r>
            <a:r>
              <a:rPr lang="en-US" sz="2100" dirty="0" smtClean="0"/>
              <a:t>.</a:t>
            </a:r>
          </a:p>
          <a:p>
            <a:pPr lvl="1"/>
            <a:r>
              <a:rPr lang="en-US" sz="2100" dirty="0" smtClean="0"/>
              <a:t>Fostering (and paying for) involvement from staff and encouraging transparency around decision making. </a:t>
            </a:r>
          </a:p>
          <a:p>
            <a:pPr lvl="2"/>
            <a:r>
              <a:rPr lang="en-US" sz="2100" dirty="0" smtClean="0"/>
              <a:t>i.e. POC caucus</a:t>
            </a:r>
          </a:p>
          <a:p>
            <a:pPr lvl="3"/>
            <a:endParaRPr lang="en-US" dirty="0"/>
          </a:p>
          <a:p>
            <a:endParaRPr lang="en-US" dirty="0" smtClean="0"/>
          </a:p>
        </p:txBody>
      </p:sp>
    </p:spTree>
    <p:extLst>
      <p:ext uri="{BB962C8B-B14F-4D97-AF65-F5344CB8AC3E}">
        <p14:creationId xmlns:p14="http://schemas.microsoft.com/office/powerpoint/2010/main" val="2590361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304800"/>
            <a:ext cx="8594429" cy="1320800"/>
          </a:xfrm>
        </p:spPr>
        <p:txBody>
          <a:bodyPr>
            <a:normAutofit fontScale="90000"/>
          </a:bodyPr>
          <a:lstStyle/>
          <a:p>
            <a:r>
              <a:rPr lang="en-US" b="1" dirty="0" smtClean="0"/>
              <a:t>SHELTER</a:t>
            </a:r>
            <a:r>
              <a:rPr lang="en-US" dirty="0" smtClean="0"/>
              <a:t>: The burden of respect is ours and not based on the respect of our guests. </a:t>
            </a:r>
            <a:endParaRPr lang="en-US" dirty="0"/>
          </a:p>
        </p:txBody>
      </p:sp>
      <p:sp>
        <p:nvSpPr>
          <p:cNvPr id="3" name="Content Placeholder 2"/>
          <p:cNvSpPr>
            <a:spLocks noGrp="1"/>
          </p:cNvSpPr>
          <p:nvPr>
            <p:ph sz="half" idx="1"/>
          </p:nvPr>
        </p:nvSpPr>
        <p:spPr>
          <a:xfrm>
            <a:off x="531812" y="1447800"/>
            <a:ext cx="8922454" cy="5181600"/>
          </a:xfrm>
        </p:spPr>
        <p:txBody>
          <a:bodyPr>
            <a:normAutofit fontScale="85000" lnSpcReduction="20000"/>
          </a:bodyPr>
          <a:lstStyle/>
          <a:p>
            <a:endParaRPr lang="en-US" dirty="0" smtClean="0"/>
          </a:p>
          <a:p>
            <a:r>
              <a:rPr lang="en-US" sz="2199" dirty="0"/>
              <a:t>Mental flexibility</a:t>
            </a:r>
          </a:p>
          <a:p>
            <a:pPr lvl="1"/>
            <a:r>
              <a:rPr lang="en-US" sz="1800" dirty="0"/>
              <a:t>Accommodation as a smart staff retention plan which serves you in the end </a:t>
            </a:r>
          </a:p>
          <a:p>
            <a:pPr lvl="2"/>
            <a:r>
              <a:rPr lang="en-US" sz="1800" dirty="0"/>
              <a:t>Listen to the feedback you receive about how things can be better (do your best not to explain away why it can’t happen even if it really can’t happen—focus on what you can do to respond to the concern)</a:t>
            </a:r>
          </a:p>
          <a:p>
            <a:pPr lvl="1"/>
            <a:r>
              <a:rPr lang="en-US" sz="1800" dirty="0"/>
              <a:t>Are the systems in place working? </a:t>
            </a:r>
          </a:p>
          <a:p>
            <a:pPr lvl="2"/>
            <a:r>
              <a:rPr lang="en-US" sz="1800" dirty="0"/>
              <a:t>How do you evaluate and revisit systems? How do you get staff input about the way things run day to day? How often do you ask staff these types of questions? </a:t>
            </a:r>
          </a:p>
          <a:p>
            <a:pPr lvl="2"/>
            <a:r>
              <a:rPr lang="en-US" sz="1800" dirty="0"/>
              <a:t>Can you change the shift hours? Can you survey your staff about how things are going? Can you turn to them for answers about the real impacts your decisions will have on front line staff? </a:t>
            </a:r>
          </a:p>
          <a:p>
            <a:r>
              <a:rPr lang="en-US" sz="2200" dirty="0"/>
              <a:t>How to share expectations of what respect/violent language means, build communication skills, conflict mediation skills and sense of belonging within the guest population to increase likelihood of mutual respect.</a:t>
            </a:r>
          </a:p>
          <a:p>
            <a:pPr lvl="1"/>
            <a:r>
              <a:rPr lang="en-US" sz="1900" dirty="0"/>
              <a:t>What message are we sending and how can we hold people accountable for their actions if they don’t have access to the information? </a:t>
            </a:r>
          </a:p>
          <a:p>
            <a:pPr lvl="2"/>
            <a:r>
              <a:rPr lang="en-US" sz="1900" dirty="0"/>
              <a:t>? As individuals, as a staff team, as a city, etc.</a:t>
            </a:r>
          </a:p>
          <a:p>
            <a:endParaRPr lang="en-US" dirty="0"/>
          </a:p>
          <a:p>
            <a:endParaRPr lang="en-US" dirty="0" smtClean="0"/>
          </a:p>
        </p:txBody>
      </p:sp>
    </p:spTree>
    <p:extLst>
      <p:ext uri="{BB962C8B-B14F-4D97-AF65-F5344CB8AC3E}">
        <p14:creationId xmlns:p14="http://schemas.microsoft.com/office/powerpoint/2010/main" val="2590361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7012" y="1371600"/>
            <a:ext cx="9906000" cy="4801314"/>
          </a:xfrm>
          <a:prstGeom prst="rect">
            <a:avLst/>
          </a:prstGeom>
        </p:spPr>
        <p:txBody>
          <a:bodyPr wrap="square">
            <a:spAutoFit/>
          </a:bodyPr>
          <a:lstStyle/>
          <a:p>
            <a:pPr lvl="1"/>
            <a:r>
              <a:rPr lang="en-US" dirty="0"/>
              <a:t>Mental flexibility</a:t>
            </a:r>
          </a:p>
          <a:p>
            <a:pPr lvl="2"/>
            <a:r>
              <a:rPr lang="en-US" dirty="0"/>
              <a:t>Accommodation as a smart staff retention plan which serves you in the end </a:t>
            </a:r>
          </a:p>
          <a:p>
            <a:pPr lvl="3"/>
            <a:r>
              <a:rPr lang="en-US" dirty="0"/>
              <a:t>Listen to the feedback you receive about how things can be better (do your best not to explain away why it can’t happen even if it really can’t happen—focus on what you can do to respond to the concern)</a:t>
            </a:r>
          </a:p>
          <a:p>
            <a:pPr lvl="2"/>
            <a:r>
              <a:rPr lang="en-US" dirty="0"/>
              <a:t>Are the systems in place working? </a:t>
            </a:r>
          </a:p>
          <a:p>
            <a:pPr lvl="3"/>
            <a:r>
              <a:rPr lang="en-US" dirty="0"/>
              <a:t>How do you evaluate and revisit systems? How do you get staff input about the way things run day to day? How often do you ask staff these types of questions? </a:t>
            </a:r>
          </a:p>
          <a:p>
            <a:pPr lvl="3"/>
            <a:r>
              <a:rPr lang="en-US" dirty="0"/>
              <a:t>Can you change the shift hours? Can you survey your staff about how things are going? Can you turn to them for answers about the real impacts your decisions will have on front line staff? </a:t>
            </a:r>
          </a:p>
          <a:p>
            <a:r>
              <a:rPr lang="en-US" dirty="0"/>
              <a:t>How to share expectations of what respect/violent language means, build communication skills, conflict mediation skills and sense of belonging within the guest population to increase likelihood of mutual respect.</a:t>
            </a:r>
          </a:p>
          <a:p>
            <a:pPr lvl="1"/>
            <a:r>
              <a:rPr lang="en-US" dirty="0"/>
              <a:t>What message are we sending and how can we hold people accountable for their actions if they don’t have access to the information? </a:t>
            </a:r>
          </a:p>
          <a:p>
            <a:pPr lvl="2"/>
            <a:r>
              <a:rPr lang="en-US" dirty="0"/>
              <a:t>? As individuals, as a staff team, as a city, etc.</a:t>
            </a:r>
            <a:endParaRPr lang="en-US" dirty="0"/>
          </a:p>
        </p:txBody>
      </p:sp>
    </p:spTree>
    <p:extLst>
      <p:ext uri="{BB962C8B-B14F-4D97-AF65-F5344CB8AC3E}">
        <p14:creationId xmlns:p14="http://schemas.microsoft.com/office/powerpoint/2010/main" val="2919674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159" y="2700868"/>
            <a:ext cx="9836853" cy="1826581"/>
          </a:xfrm>
        </p:spPr>
        <p:txBody>
          <a:bodyPr>
            <a:normAutofit/>
          </a:bodyPr>
          <a:lstStyle/>
          <a:p>
            <a:r>
              <a:rPr lang="en-US" sz="4800" b="1" dirty="0" smtClean="0"/>
              <a:t>Even when…</a:t>
            </a:r>
            <a:endParaRPr lang="en-US" sz="4800" b="1" dirty="0"/>
          </a:p>
        </p:txBody>
      </p:sp>
      <p:sp>
        <p:nvSpPr>
          <p:cNvPr id="5" name="Text Placeholder 4"/>
          <p:cNvSpPr>
            <a:spLocks noGrp="1"/>
          </p:cNvSpPr>
          <p:nvPr>
            <p:ph type="body" idx="1"/>
          </p:nvPr>
        </p:nvSpPr>
        <p:spPr/>
        <p:txBody>
          <a:bodyPr>
            <a:normAutofit/>
          </a:bodyPr>
          <a:lstStyle/>
          <a:p>
            <a:r>
              <a:rPr lang="en-US" sz="2400" dirty="0" smtClean="0"/>
              <a:t>YOU REPEATEDLY CALL 911 IN A NON-EMERGENCY</a:t>
            </a:r>
            <a:r>
              <a:rPr lang="is-IS" sz="2400" dirty="0" smtClean="0"/>
              <a:t>…</a:t>
            </a:r>
            <a:endParaRPr lang="en-US" sz="2400" dirty="0"/>
          </a:p>
        </p:txBody>
      </p:sp>
    </p:spTree>
    <p:extLst>
      <p:ext uri="{BB962C8B-B14F-4D97-AF65-F5344CB8AC3E}">
        <p14:creationId xmlns:p14="http://schemas.microsoft.com/office/powerpoint/2010/main" val="3681501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159" y="2700868"/>
            <a:ext cx="9836853" cy="1826581"/>
          </a:xfrm>
        </p:spPr>
        <p:txBody>
          <a:bodyPr>
            <a:normAutofit/>
          </a:bodyPr>
          <a:lstStyle/>
          <a:p>
            <a:r>
              <a:rPr lang="en-US" sz="4800" b="1" dirty="0" smtClean="0"/>
              <a:t>Even when…</a:t>
            </a:r>
            <a:endParaRPr lang="en-US" sz="4800" b="1" dirty="0"/>
          </a:p>
        </p:txBody>
      </p:sp>
      <p:sp>
        <p:nvSpPr>
          <p:cNvPr id="5" name="Text Placeholder 4"/>
          <p:cNvSpPr>
            <a:spLocks noGrp="1"/>
          </p:cNvSpPr>
          <p:nvPr>
            <p:ph type="body" idx="1"/>
          </p:nvPr>
        </p:nvSpPr>
        <p:spPr/>
        <p:txBody>
          <a:bodyPr>
            <a:normAutofit/>
          </a:bodyPr>
          <a:lstStyle/>
          <a:p>
            <a:r>
              <a:rPr lang="en-US" sz="2400" dirty="0" smtClean="0"/>
              <a:t>YOU PUNCH A STAFF MEMBER</a:t>
            </a:r>
            <a:r>
              <a:rPr lang="is-IS" sz="2400" dirty="0" smtClean="0"/>
              <a:t>…</a:t>
            </a:r>
            <a:endParaRPr lang="en-US" sz="2400" dirty="0"/>
          </a:p>
        </p:txBody>
      </p:sp>
    </p:spTree>
    <p:extLst>
      <p:ext uri="{BB962C8B-B14F-4D97-AF65-F5344CB8AC3E}">
        <p14:creationId xmlns:p14="http://schemas.microsoft.com/office/powerpoint/2010/main" val="2051477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159" y="2700868"/>
            <a:ext cx="9836853" cy="1826581"/>
          </a:xfrm>
        </p:spPr>
        <p:txBody>
          <a:bodyPr>
            <a:normAutofit/>
          </a:bodyPr>
          <a:lstStyle/>
          <a:p>
            <a:r>
              <a:rPr lang="en-US" sz="4800" b="1" dirty="0" smtClean="0"/>
              <a:t>Even when…</a:t>
            </a:r>
            <a:endParaRPr lang="en-US" sz="4800" b="1" dirty="0"/>
          </a:p>
        </p:txBody>
      </p:sp>
      <p:sp>
        <p:nvSpPr>
          <p:cNvPr id="5" name="Text Placeholder 4"/>
          <p:cNvSpPr>
            <a:spLocks noGrp="1"/>
          </p:cNvSpPr>
          <p:nvPr>
            <p:ph type="body" idx="1"/>
          </p:nvPr>
        </p:nvSpPr>
        <p:spPr/>
        <p:txBody>
          <a:bodyPr>
            <a:normAutofit/>
          </a:bodyPr>
          <a:lstStyle/>
          <a:p>
            <a:r>
              <a:rPr lang="en-US" sz="2400" dirty="0" smtClean="0"/>
              <a:t>YOU HAVE BODY LICE JUMPING FROM YOUR BEARD</a:t>
            </a:r>
            <a:r>
              <a:rPr lang="is-IS" sz="2400" dirty="0" smtClean="0"/>
              <a:t>…</a:t>
            </a:r>
            <a:endParaRPr lang="en-US" sz="2400" dirty="0"/>
          </a:p>
        </p:txBody>
      </p:sp>
    </p:spTree>
    <p:extLst>
      <p:ext uri="{BB962C8B-B14F-4D97-AF65-F5344CB8AC3E}">
        <p14:creationId xmlns:p14="http://schemas.microsoft.com/office/powerpoint/2010/main" val="2718420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smtClean="0">
                <a:solidFill>
                  <a:schemeClr val="accent1">
                    <a:lumMod val="75000"/>
                  </a:schemeClr>
                </a:solidFill>
              </a:rPr>
              <a:t>Julie Montgomery</a:t>
            </a:r>
            <a:r>
              <a:rPr lang="en-US" dirty="0" smtClean="0"/>
              <a:t/>
            </a:r>
            <a:br>
              <a:rPr lang="en-US" dirty="0" smtClean="0"/>
            </a:br>
            <a:r>
              <a:rPr lang="en-US" sz="3100" dirty="0" smtClean="0"/>
              <a:t>Washington State Department of Commerce</a:t>
            </a:r>
            <a:endParaRPr lang="en-US" sz="3100" dirty="0"/>
          </a:p>
        </p:txBody>
      </p:sp>
      <p:sp>
        <p:nvSpPr>
          <p:cNvPr id="6" name="Oval 5"/>
          <p:cNvSpPr/>
          <p:nvPr/>
        </p:nvSpPr>
        <p:spPr>
          <a:xfrm>
            <a:off x="836612" y="3886200"/>
            <a:ext cx="8382000" cy="29718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ontent Placeholder 4"/>
          <p:cNvSpPr>
            <a:spLocks noGrp="1"/>
          </p:cNvSpPr>
          <p:nvPr>
            <p:ph idx="1"/>
          </p:nvPr>
        </p:nvSpPr>
        <p:spPr>
          <a:xfrm>
            <a:off x="677158" y="2160590"/>
            <a:ext cx="8594429" cy="4392610"/>
          </a:xfrm>
        </p:spPr>
        <p:txBody>
          <a:bodyPr/>
          <a:lstStyle/>
          <a:p>
            <a:r>
              <a:rPr lang="en-US" dirty="0" smtClean="0"/>
              <a:t>Consolidated Homeless Grant (CHG)/Homeless Management Information System (HMIS)</a:t>
            </a:r>
          </a:p>
          <a:p>
            <a:r>
              <a:rPr lang="en-US" dirty="0" smtClean="0"/>
              <a:t>CHG Program Manager: 8 counties/9 contracts</a:t>
            </a:r>
          </a:p>
          <a:p>
            <a:r>
              <a:rPr lang="en-US" dirty="0" smtClean="0"/>
              <a:t>Direct services work</a:t>
            </a:r>
          </a:p>
          <a:p>
            <a:endParaRPr lang="en-US" dirty="0" smtClean="0"/>
          </a:p>
          <a:p>
            <a:pPr marL="0" indent="0">
              <a:buNone/>
            </a:pPr>
            <a:endParaRPr lang="en-US" dirty="0" smtClean="0"/>
          </a:p>
          <a:p>
            <a:pPr marL="0" indent="0" algn="ctr">
              <a:buNone/>
            </a:pPr>
            <a:r>
              <a:rPr lang="en-US" b="1" u="sng" dirty="0" smtClean="0"/>
              <a:t>CONSOLIDATED HOMELESS GRANT</a:t>
            </a:r>
          </a:p>
          <a:p>
            <a:pPr marL="0" indent="0">
              <a:buNone/>
            </a:pPr>
            <a:r>
              <a:rPr lang="en-US" dirty="0" smtClean="0"/>
              <a:t>				A slice of the funding pie</a:t>
            </a:r>
          </a:p>
          <a:p>
            <a:pPr marL="0" indent="0">
              <a:buNone/>
            </a:pPr>
            <a:r>
              <a:rPr lang="en-US" dirty="0" smtClean="0"/>
              <a:t>				CHG/TANF/HEN</a:t>
            </a:r>
          </a:p>
          <a:p>
            <a:pPr marL="0" indent="0">
              <a:buNone/>
            </a:pPr>
            <a:r>
              <a:rPr lang="en-US" dirty="0" smtClean="0"/>
              <a:t>				Program management +</a:t>
            </a:r>
          </a:p>
          <a:p>
            <a:pPr marL="0" indent="0">
              <a:buNone/>
            </a:pPr>
            <a:r>
              <a:rPr lang="en-US" dirty="0"/>
              <a:t>	</a:t>
            </a:r>
            <a:r>
              <a:rPr lang="en-US" dirty="0" smtClean="0"/>
              <a:t>			</a:t>
            </a:r>
            <a:endParaRPr lang="en-US" dirty="0"/>
          </a:p>
        </p:txBody>
      </p:sp>
    </p:spTree>
    <p:extLst>
      <p:ext uri="{BB962C8B-B14F-4D97-AF65-F5344CB8AC3E}">
        <p14:creationId xmlns:p14="http://schemas.microsoft.com/office/powerpoint/2010/main" val="1412019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159" y="2700868"/>
            <a:ext cx="9836853" cy="1826581"/>
          </a:xfrm>
        </p:spPr>
        <p:txBody>
          <a:bodyPr>
            <a:normAutofit/>
          </a:bodyPr>
          <a:lstStyle/>
          <a:p>
            <a:r>
              <a:rPr lang="en-US" sz="4800" b="1" dirty="0" smtClean="0"/>
              <a:t>Even when…</a:t>
            </a:r>
            <a:endParaRPr lang="en-US" sz="4800" b="1" dirty="0"/>
          </a:p>
        </p:txBody>
      </p:sp>
      <p:sp>
        <p:nvSpPr>
          <p:cNvPr id="5" name="Text Placeholder 4"/>
          <p:cNvSpPr>
            <a:spLocks noGrp="1"/>
          </p:cNvSpPr>
          <p:nvPr>
            <p:ph type="body" idx="1"/>
          </p:nvPr>
        </p:nvSpPr>
        <p:spPr/>
        <p:txBody>
          <a:bodyPr>
            <a:normAutofit/>
          </a:bodyPr>
          <a:lstStyle/>
          <a:p>
            <a:r>
              <a:rPr lang="en-US" sz="2400" dirty="0" smtClean="0"/>
              <a:t>YOU CAN’T PAY RENT ON TIME… OR AT ALL…</a:t>
            </a:r>
            <a:endParaRPr lang="en-US" sz="2400" dirty="0"/>
          </a:p>
        </p:txBody>
      </p:sp>
    </p:spTree>
    <p:extLst>
      <p:ext uri="{BB962C8B-B14F-4D97-AF65-F5344CB8AC3E}">
        <p14:creationId xmlns:p14="http://schemas.microsoft.com/office/powerpoint/2010/main" val="1781098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159" y="2700868"/>
            <a:ext cx="9836853" cy="1826581"/>
          </a:xfrm>
        </p:spPr>
        <p:txBody>
          <a:bodyPr>
            <a:normAutofit/>
          </a:bodyPr>
          <a:lstStyle/>
          <a:p>
            <a:r>
              <a:rPr lang="en-US" sz="4800" b="1" dirty="0" smtClean="0"/>
              <a:t>Even when…</a:t>
            </a:r>
            <a:endParaRPr lang="en-US" sz="4800" b="1" dirty="0"/>
          </a:p>
        </p:txBody>
      </p:sp>
      <p:sp>
        <p:nvSpPr>
          <p:cNvPr id="5" name="Text Placeholder 4"/>
          <p:cNvSpPr>
            <a:spLocks noGrp="1"/>
          </p:cNvSpPr>
          <p:nvPr>
            <p:ph type="body" idx="1"/>
          </p:nvPr>
        </p:nvSpPr>
        <p:spPr/>
        <p:txBody>
          <a:bodyPr>
            <a:normAutofit/>
          </a:bodyPr>
          <a:lstStyle/>
          <a:p>
            <a:r>
              <a:rPr lang="en-US" sz="2400" dirty="0" smtClean="0"/>
              <a:t>YOU BRING IN A SQUIRREL AS YOUR SERVICE ANIMAL</a:t>
            </a:r>
            <a:r>
              <a:rPr lang="is-IS" sz="2400" dirty="0" smtClean="0"/>
              <a:t>…</a:t>
            </a:r>
            <a:endParaRPr lang="en-US" sz="2400" dirty="0"/>
          </a:p>
        </p:txBody>
      </p:sp>
    </p:spTree>
    <p:extLst>
      <p:ext uri="{BB962C8B-B14F-4D97-AF65-F5344CB8AC3E}">
        <p14:creationId xmlns:p14="http://schemas.microsoft.com/office/powerpoint/2010/main" val="653645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159" y="2700868"/>
            <a:ext cx="9836853" cy="1826581"/>
          </a:xfrm>
        </p:spPr>
        <p:txBody>
          <a:bodyPr>
            <a:normAutofit/>
          </a:bodyPr>
          <a:lstStyle/>
          <a:p>
            <a:r>
              <a:rPr lang="en-US" sz="4800" b="1" dirty="0" smtClean="0"/>
              <a:t>Even when…</a:t>
            </a:r>
            <a:endParaRPr lang="en-US" sz="4800" b="1" dirty="0"/>
          </a:p>
        </p:txBody>
      </p:sp>
      <p:sp>
        <p:nvSpPr>
          <p:cNvPr id="5" name="Text Placeholder 4"/>
          <p:cNvSpPr>
            <a:spLocks noGrp="1"/>
          </p:cNvSpPr>
          <p:nvPr>
            <p:ph type="body" idx="1"/>
          </p:nvPr>
        </p:nvSpPr>
        <p:spPr/>
        <p:txBody>
          <a:bodyPr>
            <a:normAutofit/>
          </a:bodyPr>
          <a:lstStyle/>
          <a:p>
            <a:r>
              <a:rPr lang="en-US" sz="2400" dirty="0" smtClean="0"/>
              <a:t>YOU’VE BEEN DETAINED 14 TIMES IN 3 YEARS</a:t>
            </a:r>
            <a:r>
              <a:rPr lang="is-IS" sz="2400" dirty="0" smtClean="0"/>
              <a:t>…</a:t>
            </a:r>
            <a:endParaRPr lang="en-US" sz="2400" dirty="0"/>
          </a:p>
        </p:txBody>
      </p:sp>
    </p:spTree>
    <p:extLst>
      <p:ext uri="{BB962C8B-B14F-4D97-AF65-F5344CB8AC3E}">
        <p14:creationId xmlns:p14="http://schemas.microsoft.com/office/powerpoint/2010/main" val="124538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159" y="2700868"/>
            <a:ext cx="9836853" cy="1826581"/>
          </a:xfrm>
        </p:spPr>
        <p:txBody>
          <a:bodyPr>
            <a:normAutofit/>
          </a:bodyPr>
          <a:lstStyle/>
          <a:p>
            <a:r>
              <a:rPr lang="en-US" sz="4800" b="1" dirty="0" smtClean="0"/>
              <a:t>Even when…</a:t>
            </a:r>
            <a:endParaRPr lang="en-US" sz="4800" b="1" dirty="0"/>
          </a:p>
        </p:txBody>
      </p:sp>
      <p:sp>
        <p:nvSpPr>
          <p:cNvPr id="5" name="Text Placeholder 4"/>
          <p:cNvSpPr>
            <a:spLocks noGrp="1"/>
          </p:cNvSpPr>
          <p:nvPr>
            <p:ph type="body" idx="1"/>
          </p:nvPr>
        </p:nvSpPr>
        <p:spPr>
          <a:xfrm>
            <a:off x="677159" y="4527448"/>
            <a:ext cx="10522653" cy="860400"/>
          </a:xfrm>
        </p:spPr>
        <p:txBody>
          <a:bodyPr>
            <a:normAutofit/>
          </a:bodyPr>
          <a:lstStyle/>
          <a:p>
            <a:r>
              <a:rPr lang="en-US" sz="2400" dirty="0" smtClean="0"/>
              <a:t>YOU ARE SCREAMED AT, INSULTED AND THREATENED AS A STAFF</a:t>
            </a:r>
            <a:r>
              <a:rPr lang="is-IS" sz="2400" dirty="0" smtClean="0"/>
              <a:t>…</a:t>
            </a:r>
            <a:endParaRPr lang="en-US" sz="2400" dirty="0"/>
          </a:p>
        </p:txBody>
      </p:sp>
    </p:spTree>
    <p:extLst>
      <p:ext uri="{BB962C8B-B14F-4D97-AF65-F5344CB8AC3E}">
        <p14:creationId xmlns:p14="http://schemas.microsoft.com/office/powerpoint/2010/main" val="2915695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159" y="2700868"/>
            <a:ext cx="9836853" cy="1826581"/>
          </a:xfrm>
        </p:spPr>
        <p:txBody>
          <a:bodyPr>
            <a:normAutofit/>
          </a:bodyPr>
          <a:lstStyle/>
          <a:p>
            <a:r>
              <a:rPr lang="en-US" sz="4800" b="1" dirty="0" smtClean="0"/>
              <a:t>Even when…</a:t>
            </a:r>
            <a:endParaRPr lang="en-US" sz="4800" b="1" dirty="0"/>
          </a:p>
        </p:txBody>
      </p:sp>
      <p:sp>
        <p:nvSpPr>
          <p:cNvPr id="5" name="Text Placeholder 4"/>
          <p:cNvSpPr>
            <a:spLocks noGrp="1"/>
          </p:cNvSpPr>
          <p:nvPr>
            <p:ph type="body" idx="1"/>
          </p:nvPr>
        </p:nvSpPr>
        <p:spPr/>
        <p:txBody>
          <a:bodyPr>
            <a:normAutofit/>
          </a:bodyPr>
          <a:lstStyle/>
          <a:p>
            <a:r>
              <a:rPr lang="en-US" sz="2400" dirty="0" smtClean="0"/>
              <a:t>YOU ARE CAUGHT SMOKING METH (or whatever) IN THE BATHROOM (or wherever)</a:t>
            </a:r>
            <a:r>
              <a:rPr lang="is-IS" sz="2400" dirty="0" smtClean="0"/>
              <a:t>…	</a:t>
            </a:r>
            <a:endParaRPr lang="en-US" sz="2400" dirty="0"/>
          </a:p>
        </p:txBody>
      </p:sp>
    </p:spTree>
    <p:extLst>
      <p:ext uri="{BB962C8B-B14F-4D97-AF65-F5344CB8AC3E}">
        <p14:creationId xmlns:p14="http://schemas.microsoft.com/office/powerpoint/2010/main" val="3741498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159" y="2700868"/>
            <a:ext cx="9836853" cy="1826581"/>
          </a:xfrm>
        </p:spPr>
        <p:txBody>
          <a:bodyPr>
            <a:normAutofit/>
          </a:bodyPr>
          <a:lstStyle/>
          <a:p>
            <a:r>
              <a:rPr lang="en-US" sz="4800" b="1" dirty="0" smtClean="0"/>
              <a:t>Even when…</a:t>
            </a:r>
            <a:endParaRPr lang="en-US" sz="4800" b="1" dirty="0"/>
          </a:p>
        </p:txBody>
      </p:sp>
      <p:sp>
        <p:nvSpPr>
          <p:cNvPr id="5" name="Text Placeholder 4"/>
          <p:cNvSpPr>
            <a:spLocks noGrp="1"/>
          </p:cNvSpPr>
          <p:nvPr>
            <p:ph type="body" idx="1"/>
          </p:nvPr>
        </p:nvSpPr>
        <p:spPr/>
        <p:txBody>
          <a:bodyPr>
            <a:normAutofit/>
          </a:bodyPr>
          <a:lstStyle/>
          <a:p>
            <a:r>
              <a:rPr lang="en-US" sz="2400" dirty="0" smtClean="0"/>
              <a:t>YOU ARE IN THE THROES OF DEMENTIA OR PSYCHOSIS OR…</a:t>
            </a:r>
            <a:endParaRPr lang="en-US" sz="2400" dirty="0"/>
          </a:p>
        </p:txBody>
      </p:sp>
    </p:spTree>
    <p:extLst>
      <p:ext uri="{BB962C8B-B14F-4D97-AF65-F5344CB8AC3E}">
        <p14:creationId xmlns:p14="http://schemas.microsoft.com/office/powerpoint/2010/main" val="124538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159" y="2700868"/>
            <a:ext cx="9836853" cy="1826581"/>
          </a:xfrm>
        </p:spPr>
        <p:txBody>
          <a:bodyPr>
            <a:normAutofit/>
          </a:bodyPr>
          <a:lstStyle/>
          <a:p>
            <a:r>
              <a:rPr lang="en-US" sz="4800" b="1" dirty="0" smtClean="0"/>
              <a:t>Even when…</a:t>
            </a:r>
            <a:endParaRPr lang="en-US" sz="4800" b="1" dirty="0"/>
          </a:p>
        </p:txBody>
      </p:sp>
      <p:sp>
        <p:nvSpPr>
          <p:cNvPr id="5" name="Text Placeholder 4"/>
          <p:cNvSpPr>
            <a:spLocks noGrp="1"/>
          </p:cNvSpPr>
          <p:nvPr>
            <p:ph type="body" idx="1"/>
          </p:nvPr>
        </p:nvSpPr>
        <p:spPr/>
        <p:txBody>
          <a:bodyPr>
            <a:normAutofit/>
          </a:bodyPr>
          <a:lstStyle/>
          <a:p>
            <a:r>
              <a:rPr lang="en-US" sz="2400" dirty="0" smtClean="0"/>
              <a:t>YOU TRY TO BURN THE BUILDING DOWN…</a:t>
            </a:r>
            <a:endParaRPr lang="en-US" sz="2400" dirty="0"/>
          </a:p>
        </p:txBody>
      </p:sp>
    </p:spTree>
    <p:extLst>
      <p:ext uri="{BB962C8B-B14F-4D97-AF65-F5344CB8AC3E}">
        <p14:creationId xmlns:p14="http://schemas.microsoft.com/office/powerpoint/2010/main" val="2984211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159" y="2700868"/>
            <a:ext cx="9836853" cy="1826581"/>
          </a:xfrm>
        </p:spPr>
        <p:txBody>
          <a:bodyPr>
            <a:normAutofit/>
          </a:bodyPr>
          <a:lstStyle/>
          <a:p>
            <a:r>
              <a:rPr lang="en-US" sz="4800" b="1" dirty="0" smtClean="0"/>
              <a:t>Questions…?</a:t>
            </a:r>
            <a:endParaRPr lang="en-US" sz="4800" b="1" dirty="0"/>
          </a:p>
        </p:txBody>
      </p:sp>
      <p:sp>
        <p:nvSpPr>
          <p:cNvPr id="5" name="Text Placeholder 4"/>
          <p:cNvSpPr>
            <a:spLocks noGrp="1"/>
          </p:cNvSpPr>
          <p:nvPr>
            <p:ph type="body" idx="1"/>
          </p:nvPr>
        </p:nvSpPr>
        <p:spPr/>
        <p:txBody>
          <a:bodyPr>
            <a:normAutofit/>
          </a:bodyPr>
          <a:lstStyle/>
          <a:p>
            <a:r>
              <a:rPr lang="en-US" sz="2400" smtClean="0"/>
              <a:t>EXPLETIVES </a:t>
            </a:r>
            <a:r>
              <a:rPr lang="en-US" sz="2400" dirty="0" smtClean="0"/>
              <a:t>ALLOWED</a:t>
            </a:r>
            <a:endParaRPr lang="en-US" sz="2400" dirty="0"/>
          </a:p>
        </p:txBody>
      </p:sp>
    </p:spTree>
    <p:extLst>
      <p:ext uri="{BB962C8B-B14F-4D97-AF65-F5344CB8AC3E}">
        <p14:creationId xmlns:p14="http://schemas.microsoft.com/office/powerpoint/2010/main" val="1281786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159" y="2700868"/>
            <a:ext cx="9836853" cy="1826581"/>
          </a:xfrm>
        </p:spPr>
        <p:txBody>
          <a:bodyPr>
            <a:normAutofit/>
          </a:bodyPr>
          <a:lstStyle/>
          <a:p>
            <a:r>
              <a:rPr lang="en-US" sz="4800" b="1" dirty="0" smtClean="0"/>
              <a:t>What is one tool you can tak</a:t>
            </a:r>
            <a:r>
              <a:rPr lang="en-US" sz="4800" b="1" dirty="0"/>
              <a:t>e</a:t>
            </a:r>
            <a:r>
              <a:rPr lang="en-US" sz="4800" b="1" dirty="0" smtClean="0"/>
              <a:t> with you today?</a:t>
            </a:r>
            <a:endParaRPr lang="en-US" sz="4800" b="1" dirty="0"/>
          </a:p>
        </p:txBody>
      </p:sp>
      <p:sp>
        <p:nvSpPr>
          <p:cNvPr id="5" name="Text Placeholder 4"/>
          <p:cNvSpPr>
            <a:spLocks noGrp="1"/>
          </p:cNvSpPr>
          <p:nvPr>
            <p:ph type="body" idx="1"/>
          </p:nvPr>
        </p:nvSpPr>
        <p:spPr/>
        <p:txBody>
          <a:bodyPr>
            <a:normAutofit/>
          </a:bodyPr>
          <a:lstStyle/>
          <a:p>
            <a:r>
              <a:rPr lang="en-US" sz="2400" dirty="0" smtClean="0"/>
              <a:t>How soon can you implement it? </a:t>
            </a:r>
            <a:endParaRPr lang="en-US" sz="2400" dirty="0"/>
          </a:p>
        </p:txBody>
      </p:sp>
    </p:spTree>
    <p:extLst>
      <p:ext uri="{BB962C8B-B14F-4D97-AF65-F5344CB8AC3E}">
        <p14:creationId xmlns:p14="http://schemas.microsoft.com/office/powerpoint/2010/main" val="1281786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159" y="2700868"/>
            <a:ext cx="9836853" cy="1826581"/>
          </a:xfrm>
        </p:spPr>
        <p:txBody>
          <a:bodyPr>
            <a:normAutofit fontScale="90000"/>
          </a:bodyPr>
          <a:lstStyle/>
          <a:p>
            <a:r>
              <a:rPr lang="en-US" sz="4800" b="1" dirty="0" smtClean="0"/>
              <a:t>What is one bias / judgement / assumption you can leave behind?</a:t>
            </a:r>
            <a:endParaRPr lang="en-US" sz="4800" b="1" dirty="0"/>
          </a:p>
        </p:txBody>
      </p:sp>
      <p:sp>
        <p:nvSpPr>
          <p:cNvPr id="5" name="Text Placeholder 4"/>
          <p:cNvSpPr>
            <a:spLocks noGrp="1"/>
          </p:cNvSpPr>
          <p:nvPr>
            <p:ph type="body" idx="1"/>
          </p:nvPr>
        </p:nvSpPr>
        <p:spPr>
          <a:xfrm>
            <a:off x="677159" y="4527448"/>
            <a:ext cx="9151053" cy="860400"/>
          </a:xfrm>
        </p:spPr>
        <p:txBody>
          <a:bodyPr>
            <a:normAutofit/>
          </a:bodyPr>
          <a:lstStyle/>
          <a:p>
            <a:r>
              <a:rPr lang="en-US" sz="2400" dirty="0" smtClean="0"/>
              <a:t>How will you encourage others at your agency to do the same?</a:t>
            </a:r>
            <a:endParaRPr lang="en-US" sz="2400" dirty="0"/>
          </a:p>
        </p:txBody>
      </p:sp>
    </p:spTree>
    <p:extLst>
      <p:ext uri="{BB962C8B-B14F-4D97-AF65-F5344CB8AC3E}">
        <p14:creationId xmlns:p14="http://schemas.microsoft.com/office/powerpoint/2010/main" val="2611777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smtClean="0">
                <a:solidFill>
                  <a:schemeClr val="accent1">
                    <a:lumMod val="75000"/>
                  </a:schemeClr>
                </a:solidFill>
              </a:rPr>
              <a:t>Bary Hanson</a:t>
            </a:r>
            <a:r>
              <a:rPr lang="en-US" dirty="0" smtClean="0"/>
              <a:t/>
            </a:r>
            <a:br>
              <a:rPr lang="en-US" dirty="0" smtClean="0"/>
            </a:br>
            <a:r>
              <a:rPr lang="en-US" sz="3100" dirty="0" smtClean="0"/>
              <a:t>Catholic Community Services</a:t>
            </a:r>
            <a:endParaRPr lang="en-US" sz="3100" dirty="0"/>
          </a:p>
        </p:txBody>
      </p:sp>
      <p:sp>
        <p:nvSpPr>
          <p:cNvPr id="6" name="Oval 5"/>
          <p:cNvSpPr/>
          <p:nvPr/>
        </p:nvSpPr>
        <p:spPr>
          <a:xfrm>
            <a:off x="836612" y="3886200"/>
            <a:ext cx="8382000" cy="29718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ontent Placeholder 4"/>
          <p:cNvSpPr>
            <a:spLocks noGrp="1"/>
          </p:cNvSpPr>
          <p:nvPr>
            <p:ph idx="1"/>
          </p:nvPr>
        </p:nvSpPr>
        <p:spPr>
          <a:xfrm>
            <a:off x="677158" y="2160590"/>
            <a:ext cx="8594429" cy="4392610"/>
          </a:xfrm>
        </p:spPr>
        <p:txBody>
          <a:bodyPr/>
          <a:lstStyle/>
          <a:p>
            <a:r>
              <a:rPr lang="en-US" dirty="0" smtClean="0"/>
              <a:t>Division Director – Southwest Region – Shelter &amp; Housing</a:t>
            </a:r>
          </a:p>
          <a:p>
            <a:r>
              <a:rPr lang="en-US" dirty="0" smtClean="0"/>
              <a:t>Rural &amp; Urban Housing Portfolio</a:t>
            </a:r>
          </a:p>
          <a:p>
            <a:r>
              <a:rPr lang="en-US" dirty="0" smtClean="0"/>
              <a:t>8 separate programs in 4 counties (Pierce, Thurston, Kitsap, &amp; Grays Harbor)</a:t>
            </a:r>
          </a:p>
          <a:p>
            <a:endParaRPr lang="en-US" dirty="0" smtClean="0"/>
          </a:p>
          <a:p>
            <a:pPr marL="0" indent="0">
              <a:buNone/>
            </a:pPr>
            <a:endParaRPr lang="en-US" dirty="0" smtClean="0"/>
          </a:p>
          <a:p>
            <a:pPr marL="0" indent="0" algn="ctr">
              <a:buNone/>
            </a:pPr>
            <a:r>
              <a:rPr lang="en-US" b="1" u="sng" dirty="0" smtClean="0"/>
              <a:t>DREXEL HOUSE</a:t>
            </a:r>
          </a:p>
          <a:p>
            <a:pPr marL="0" indent="0">
              <a:buNone/>
            </a:pPr>
            <a:r>
              <a:rPr lang="en-US" dirty="0" smtClean="0"/>
              <a:t>				Serves individual homeless adults (102 total)</a:t>
            </a:r>
          </a:p>
          <a:p>
            <a:pPr marL="0" indent="0">
              <a:buNone/>
            </a:pPr>
            <a:r>
              <a:rPr lang="en-US" dirty="0" smtClean="0"/>
              <a:t>				</a:t>
            </a:r>
            <a:r>
              <a:rPr lang="en-US" b="1" dirty="0" smtClean="0"/>
              <a:t>50</a:t>
            </a:r>
            <a:r>
              <a:rPr lang="en-US" dirty="0" smtClean="0"/>
              <a:t> Permanent Supportive Housing Units (Veterans) - 2017</a:t>
            </a:r>
          </a:p>
          <a:p>
            <a:pPr marL="0" indent="0">
              <a:buNone/>
            </a:pPr>
            <a:r>
              <a:rPr lang="en-US" dirty="0" smtClean="0"/>
              <a:t>				</a:t>
            </a:r>
            <a:r>
              <a:rPr lang="en-US" b="1" dirty="0" smtClean="0"/>
              <a:t>36</a:t>
            </a:r>
            <a:r>
              <a:rPr lang="en-US" dirty="0" smtClean="0"/>
              <a:t> Permanent Supportive Housing Units - 2007</a:t>
            </a:r>
          </a:p>
          <a:p>
            <a:pPr marL="0" indent="0">
              <a:buNone/>
            </a:pPr>
            <a:r>
              <a:rPr lang="en-US" dirty="0" smtClean="0"/>
              <a:t>				</a:t>
            </a:r>
            <a:r>
              <a:rPr lang="en-US" b="1" dirty="0" smtClean="0"/>
              <a:t>16</a:t>
            </a:r>
            <a:r>
              <a:rPr lang="en-US" dirty="0" smtClean="0"/>
              <a:t> Shelter Beds - 2007</a:t>
            </a:r>
          </a:p>
          <a:p>
            <a:pPr marL="0" indent="0">
              <a:buNone/>
            </a:pPr>
            <a:r>
              <a:rPr lang="en-US" dirty="0" smtClean="0"/>
              <a:t>				Transition to HOUSING FIRST in 2014</a:t>
            </a:r>
          </a:p>
          <a:p>
            <a:endParaRPr lang="en-US" dirty="0"/>
          </a:p>
        </p:txBody>
      </p:sp>
    </p:spTree>
    <p:extLst>
      <p:ext uri="{BB962C8B-B14F-4D97-AF65-F5344CB8AC3E}">
        <p14:creationId xmlns:p14="http://schemas.microsoft.com/office/powerpoint/2010/main" val="1465884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9412" y="5257800"/>
            <a:ext cx="11506200" cy="1200329"/>
          </a:xfrm>
          <a:prstGeom prst="rect">
            <a:avLst/>
          </a:prstGeom>
        </p:spPr>
        <p:txBody>
          <a:bodyPr wrap="square">
            <a:spAutoFit/>
          </a:bodyPr>
          <a:lstStyle/>
          <a:p>
            <a:r>
              <a:rPr lang="en-US" dirty="0" smtClean="0"/>
              <a:t>REFERENCES:</a:t>
            </a:r>
          </a:p>
          <a:p>
            <a:r>
              <a:rPr lang="en-US" dirty="0" smtClean="0"/>
              <a:t>- </a:t>
            </a:r>
            <a:r>
              <a:rPr lang="en-US" dirty="0" smtClean="0">
                <a:hlinkClick r:id="rId3"/>
              </a:rPr>
              <a:t>https</a:t>
            </a:r>
            <a:r>
              <a:rPr lang="en-US" dirty="0">
                <a:hlinkClick r:id="rId3"/>
              </a:rPr>
              <a:t>://lindaraftree.com/2010/10/27/enough-of-the-charity-mentality/</a:t>
            </a:r>
            <a:endParaRPr lang="en-US" dirty="0"/>
          </a:p>
          <a:p>
            <a:r>
              <a:rPr lang="en-US" dirty="0" smtClean="0"/>
              <a:t>- </a:t>
            </a:r>
            <a:r>
              <a:rPr lang="en-US" dirty="0" smtClean="0">
                <a:hlinkClick r:id="rId4"/>
              </a:rPr>
              <a:t>www.commerce.gov</a:t>
            </a:r>
            <a:r>
              <a:rPr lang="en-US" dirty="0" smtClean="0"/>
              <a:t> </a:t>
            </a:r>
          </a:p>
          <a:p>
            <a:r>
              <a:rPr lang="en-US" dirty="0" smtClean="0"/>
              <a:t>- Our own fucked up experiences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839356003"/>
              </p:ext>
            </p:extLst>
          </p:nvPr>
        </p:nvGraphicFramePr>
        <p:xfrm>
          <a:off x="150812" y="381000"/>
          <a:ext cx="11125200" cy="4663440"/>
        </p:xfrm>
        <a:graphic>
          <a:graphicData uri="http://schemas.openxmlformats.org/drawingml/2006/table">
            <a:tbl>
              <a:tblPr firstRow="1" bandRow="1">
                <a:tableStyleId>{D03447BB-5D67-496B-8E87-E561075AD55C}</a:tableStyleId>
              </a:tblPr>
              <a:tblGrid>
                <a:gridCol w="3860800">
                  <a:extLst>
                    <a:ext uri="{9D8B030D-6E8A-4147-A177-3AD203B41FA5}">
                      <a16:colId xmlns="" xmlns:a16="http://schemas.microsoft.com/office/drawing/2014/main" val="20000"/>
                    </a:ext>
                  </a:extLst>
                </a:gridCol>
                <a:gridCol w="4064000">
                  <a:extLst>
                    <a:ext uri="{9D8B030D-6E8A-4147-A177-3AD203B41FA5}">
                      <a16:colId xmlns="" xmlns:a16="http://schemas.microsoft.com/office/drawing/2014/main" val="20001"/>
                    </a:ext>
                  </a:extLst>
                </a:gridCol>
                <a:gridCol w="3200400">
                  <a:extLst>
                    <a:ext uri="{9D8B030D-6E8A-4147-A177-3AD203B41FA5}">
                      <a16:colId xmlns="" xmlns:a16="http://schemas.microsoft.com/office/drawing/2014/main" val="20002"/>
                    </a:ext>
                  </a:extLst>
                </a:gridCol>
              </a:tblGrid>
              <a:tr h="1092200">
                <a:tc>
                  <a:txBody>
                    <a:bodyPr/>
                    <a:lstStyle/>
                    <a:p>
                      <a:r>
                        <a:rPr lang="en-US" sz="3200" dirty="0" smtClean="0"/>
                        <a:t>Julie</a:t>
                      </a:r>
                      <a:r>
                        <a:rPr lang="en-US" sz="3200" baseline="0" dirty="0" smtClean="0"/>
                        <a:t> Montgomery</a:t>
                      </a:r>
                      <a:endParaRPr lang="en-US" sz="3200" dirty="0"/>
                    </a:p>
                  </a:txBody>
                  <a:tcPr>
                    <a:solidFill>
                      <a:schemeClr val="accent1">
                        <a:lumMod val="75000"/>
                      </a:schemeClr>
                    </a:solidFill>
                  </a:tcPr>
                </a:tc>
                <a:tc>
                  <a:txBody>
                    <a:bodyPr/>
                    <a:lstStyle/>
                    <a:p>
                      <a:r>
                        <a:rPr lang="en-US" sz="3200" dirty="0" smtClean="0">
                          <a:hlinkClick r:id="rId5"/>
                        </a:rPr>
                        <a:t>Julie.montgomery@commerce.wa.gov</a:t>
                      </a:r>
                      <a:r>
                        <a:rPr lang="en-US" sz="3200" dirty="0" smtClean="0"/>
                        <a:t> </a:t>
                      </a:r>
                    </a:p>
                    <a:p>
                      <a:endParaRPr lang="en-US" sz="3200" dirty="0"/>
                    </a:p>
                  </a:txBody>
                  <a:tcPr>
                    <a:solidFill>
                      <a:schemeClr val="accent1">
                        <a:lumMod val="75000"/>
                      </a:schemeClr>
                    </a:solidFill>
                  </a:tcPr>
                </a:tc>
                <a:tc>
                  <a:txBody>
                    <a:bodyPr/>
                    <a:lstStyle/>
                    <a:p>
                      <a:r>
                        <a:rPr lang="en-US" sz="3200" dirty="0" smtClean="0"/>
                        <a:t>(360)</a:t>
                      </a:r>
                      <a:r>
                        <a:rPr lang="en-US" sz="3200" baseline="0" dirty="0" smtClean="0"/>
                        <a:t> 725-2963</a:t>
                      </a:r>
                      <a:endParaRPr lang="en-US" sz="3200" dirty="0"/>
                    </a:p>
                  </a:txBody>
                  <a:tcPr>
                    <a:solidFill>
                      <a:schemeClr val="accent1">
                        <a:lumMod val="75000"/>
                      </a:schemeClr>
                    </a:solidFill>
                  </a:tcPr>
                </a:tc>
                <a:extLst>
                  <a:ext uri="{0D108BD9-81ED-4DB2-BD59-A6C34878D82A}">
                    <a16:rowId xmlns="" xmlns:a16="http://schemas.microsoft.com/office/drawing/2014/main" val="10000"/>
                  </a:ext>
                </a:extLst>
              </a:tr>
              <a:tr h="1092200">
                <a:tc>
                  <a:txBody>
                    <a:bodyPr/>
                    <a:lstStyle/>
                    <a:p>
                      <a:r>
                        <a:rPr lang="en-US" sz="3200" dirty="0" smtClean="0"/>
                        <a:t>Bary Hanson</a:t>
                      </a:r>
                      <a:endParaRPr lang="en-US" sz="3200" dirty="0"/>
                    </a:p>
                  </a:txBody>
                  <a:tcPr>
                    <a:solidFill>
                      <a:schemeClr val="accent1">
                        <a:lumMod val="75000"/>
                      </a:schemeClr>
                    </a:solidFill>
                  </a:tcPr>
                </a:tc>
                <a:tc>
                  <a:txBody>
                    <a:bodyPr/>
                    <a:lstStyle/>
                    <a:p>
                      <a:r>
                        <a:rPr lang="en-US" sz="3200" b="1" dirty="0" smtClean="0">
                          <a:hlinkClick r:id="rId6"/>
                        </a:rPr>
                        <a:t>baryh@ccsww.org</a:t>
                      </a:r>
                      <a:endParaRPr lang="en-US" sz="3200" b="1" dirty="0" smtClean="0"/>
                    </a:p>
                    <a:p>
                      <a:endParaRPr lang="en-US" sz="3200" b="1" dirty="0" smtClean="0"/>
                    </a:p>
                    <a:p>
                      <a:endParaRPr lang="en-US" sz="3200" b="1" dirty="0"/>
                    </a:p>
                  </a:txBody>
                  <a:tcPr>
                    <a:solidFill>
                      <a:schemeClr val="accent1">
                        <a:lumMod val="75000"/>
                      </a:schemeClr>
                    </a:solidFill>
                  </a:tcPr>
                </a:tc>
                <a:tc>
                  <a:txBody>
                    <a:bodyPr/>
                    <a:lstStyle/>
                    <a:p>
                      <a:r>
                        <a:rPr lang="en-US" sz="3200" dirty="0" smtClean="0"/>
                        <a:t>(360) 584 - 3867</a:t>
                      </a:r>
                      <a:endParaRPr lang="en-US" sz="3200" dirty="0"/>
                    </a:p>
                  </a:txBody>
                  <a:tcPr>
                    <a:solidFill>
                      <a:schemeClr val="accent1">
                        <a:lumMod val="75000"/>
                      </a:schemeClr>
                    </a:solidFill>
                  </a:tcPr>
                </a:tc>
                <a:extLst>
                  <a:ext uri="{0D108BD9-81ED-4DB2-BD59-A6C34878D82A}">
                    <a16:rowId xmlns="" xmlns:a16="http://schemas.microsoft.com/office/drawing/2014/main" val="10001"/>
                  </a:ext>
                </a:extLst>
              </a:tr>
              <a:tr h="1092200">
                <a:tc>
                  <a:txBody>
                    <a:bodyPr/>
                    <a:lstStyle/>
                    <a:p>
                      <a:r>
                        <a:rPr lang="en-US" sz="3200" dirty="0" smtClean="0"/>
                        <a:t>Meg Martin</a:t>
                      </a:r>
                      <a:endParaRPr lang="en-US" sz="3200" dirty="0"/>
                    </a:p>
                  </a:txBody>
                  <a:tcPr>
                    <a:solidFill>
                      <a:schemeClr val="accent1">
                        <a:lumMod val="75000"/>
                      </a:schemeClr>
                    </a:solidFill>
                  </a:tcPr>
                </a:tc>
                <a:tc>
                  <a:txBody>
                    <a:bodyPr/>
                    <a:lstStyle/>
                    <a:p>
                      <a:r>
                        <a:rPr lang="en-US" sz="3200" b="1" dirty="0" smtClean="0">
                          <a:hlinkClick r:id="rId7"/>
                        </a:rPr>
                        <a:t>meg@iwshelter.org</a:t>
                      </a:r>
                      <a:endParaRPr lang="en-US" sz="3200" b="1" dirty="0" smtClean="0"/>
                    </a:p>
                    <a:p>
                      <a:endParaRPr lang="en-US" sz="3200" b="1" dirty="0" smtClean="0"/>
                    </a:p>
                    <a:p>
                      <a:endParaRPr lang="en-US" sz="3200" b="1" dirty="0"/>
                    </a:p>
                  </a:txBody>
                  <a:tcPr>
                    <a:solidFill>
                      <a:schemeClr val="accent1">
                        <a:lumMod val="75000"/>
                      </a:schemeClr>
                    </a:solidFill>
                  </a:tcPr>
                </a:tc>
                <a:tc>
                  <a:txBody>
                    <a:bodyPr/>
                    <a:lstStyle/>
                    <a:p>
                      <a:r>
                        <a:rPr lang="en-US" sz="3200" dirty="0" smtClean="0"/>
                        <a:t>(360) 951-6767</a:t>
                      </a:r>
                      <a:endParaRPr lang="en-US" sz="3200" dirty="0"/>
                    </a:p>
                  </a:txBody>
                  <a:tcPr>
                    <a:solidFill>
                      <a:schemeClr val="accent1">
                        <a:lumMod val="75000"/>
                      </a:schemeClr>
                    </a:solidFill>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1345546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smtClean="0">
                <a:solidFill>
                  <a:schemeClr val="accent1">
                    <a:lumMod val="75000"/>
                  </a:schemeClr>
                </a:solidFill>
              </a:rPr>
              <a:t>Meg Martin, CPC, MSW</a:t>
            </a:r>
            <a:r>
              <a:rPr lang="en-US" dirty="0" smtClean="0"/>
              <a:t/>
            </a:r>
            <a:br>
              <a:rPr lang="en-US" dirty="0" smtClean="0"/>
            </a:br>
            <a:r>
              <a:rPr lang="en-US" sz="3100" dirty="0" smtClean="0"/>
              <a:t>Interfaith Works Emergency Overnight Shelter</a:t>
            </a:r>
            <a:endParaRPr lang="en-US" sz="3100" dirty="0"/>
          </a:p>
        </p:txBody>
      </p:sp>
      <p:sp>
        <p:nvSpPr>
          <p:cNvPr id="6" name="Oval 5"/>
          <p:cNvSpPr/>
          <p:nvPr/>
        </p:nvSpPr>
        <p:spPr>
          <a:xfrm>
            <a:off x="836612" y="3886200"/>
            <a:ext cx="8382000" cy="29718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ontent Placeholder 4"/>
          <p:cNvSpPr>
            <a:spLocks noGrp="1"/>
          </p:cNvSpPr>
          <p:nvPr>
            <p:ph idx="1"/>
          </p:nvPr>
        </p:nvSpPr>
        <p:spPr>
          <a:xfrm>
            <a:off x="684212" y="1905000"/>
            <a:ext cx="8594429" cy="4392610"/>
          </a:xfrm>
        </p:spPr>
        <p:txBody>
          <a:bodyPr>
            <a:normAutofit fontScale="77500" lnSpcReduction="20000"/>
          </a:bodyPr>
          <a:lstStyle/>
          <a:p>
            <a:r>
              <a:rPr lang="en-US" dirty="0" smtClean="0"/>
              <a:t>Director of IW Emergency Overnight Shelter and Warming Center Programs</a:t>
            </a:r>
          </a:p>
          <a:p>
            <a:pPr lvl="1"/>
            <a:r>
              <a:rPr lang="en-US" dirty="0" smtClean="0"/>
              <a:t>Designed Navigation Team Pilot Project</a:t>
            </a:r>
          </a:p>
          <a:p>
            <a:pPr lvl="1"/>
            <a:r>
              <a:rPr lang="en-US" dirty="0" smtClean="0"/>
              <a:t>Coordinated partnerships with </a:t>
            </a:r>
            <a:r>
              <a:rPr lang="en-US" dirty="0" err="1" smtClean="0"/>
              <a:t>Amahoro</a:t>
            </a:r>
            <a:r>
              <a:rPr lang="en-US" dirty="0" smtClean="0"/>
              <a:t> House and Olympia Free Clinic</a:t>
            </a:r>
          </a:p>
          <a:p>
            <a:pPr lvl="1"/>
            <a:r>
              <a:rPr lang="en-US" dirty="0" smtClean="0"/>
              <a:t>Working towards partnership with Providence and many local agencies to open Community Care Center, fall 2017.</a:t>
            </a:r>
            <a:endParaRPr lang="en-US" b="1" u="sng" dirty="0"/>
          </a:p>
          <a:p>
            <a:pPr marL="0" indent="0" algn="ctr">
              <a:buNone/>
            </a:pPr>
            <a:endParaRPr lang="en-US" b="1" u="sng" dirty="0" smtClean="0"/>
          </a:p>
          <a:p>
            <a:pPr marL="0" indent="0" algn="ctr">
              <a:buNone/>
            </a:pPr>
            <a:endParaRPr lang="en-US" b="1" u="sng" dirty="0" smtClean="0"/>
          </a:p>
          <a:p>
            <a:pPr marL="0" indent="0" algn="ctr">
              <a:buNone/>
            </a:pPr>
            <a:endParaRPr lang="en-US" b="1" u="sng" dirty="0" smtClean="0"/>
          </a:p>
          <a:p>
            <a:pPr marL="0" indent="0" algn="ctr">
              <a:buNone/>
            </a:pPr>
            <a:r>
              <a:rPr lang="en-US" b="1" u="sng" dirty="0" smtClean="0"/>
              <a:t>IW EOS &amp; WARMING CENTER</a:t>
            </a:r>
          </a:p>
          <a:p>
            <a:pPr marL="0" indent="0">
              <a:buNone/>
            </a:pPr>
            <a:r>
              <a:rPr lang="en-US" dirty="0" smtClean="0"/>
              <a:t>			Shelter serves 42 individual single adults/couples and their </a:t>
            </a:r>
          </a:p>
          <a:p>
            <a:pPr marL="0" indent="0">
              <a:buNone/>
            </a:pPr>
            <a:r>
              <a:rPr lang="en-US" dirty="0" smtClean="0"/>
              <a:t>					pets/night.</a:t>
            </a:r>
          </a:p>
          <a:p>
            <a:pPr marL="0" indent="0">
              <a:buNone/>
            </a:pPr>
            <a:r>
              <a:rPr lang="en-US" dirty="0"/>
              <a:t>	</a:t>
            </a:r>
            <a:r>
              <a:rPr lang="en-US" dirty="0" smtClean="0"/>
              <a:t>		Warming Center served an average of 193/day</a:t>
            </a:r>
            <a:r>
              <a:rPr lang="en-US" dirty="0"/>
              <a:t>	</a:t>
            </a:r>
            <a:r>
              <a:rPr lang="en-US" dirty="0" smtClean="0"/>
              <a:t>			</a:t>
            </a:r>
          </a:p>
          <a:p>
            <a:pPr marL="0" indent="0">
              <a:buNone/>
            </a:pPr>
            <a:r>
              <a:rPr lang="en-US" dirty="0" smtClean="0"/>
              <a:t>			Navigation Team participatory advocacy </a:t>
            </a:r>
          </a:p>
          <a:p>
            <a:pPr marL="0" indent="0">
              <a:buNone/>
            </a:pPr>
            <a:r>
              <a:rPr lang="en-US" dirty="0" smtClean="0"/>
              <a:t>			$33/night average for shelter with bolstered staffing/supervision</a:t>
            </a:r>
          </a:p>
          <a:p>
            <a:pPr marL="0" indent="0">
              <a:buNone/>
            </a:pPr>
            <a:r>
              <a:rPr lang="en-US" dirty="0" smtClean="0"/>
              <a:t>			$5/Per day average for warming center shooting for increased budget in </a:t>
            </a:r>
            <a:r>
              <a:rPr lang="uk-UA" dirty="0" smtClean="0"/>
              <a:t>’</a:t>
            </a:r>
            <a:r>
              <a:rPr lang="en-US" dirty="0" smtClean="0"/>
              <a:t>17				</a:t>
            </a:r>
          </a:p>
          <a:p>
            <a:endParaRPr lang="en-US" dirty="0"/>
          </a:p>
        </p:txBody>
      </p:sp>
    </p:spTree>
    <p:extLst>
      <p:ext uri="{BB962C8B-B14F-4D97-AF65-F5344CB8AC3E}">
        <p14:creationId xmlns:p14="http://schemas.microsoft.com/office/powerpoint/2010/main" val="1412019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800" b="1" dirty="0" smtClean="0"/>
              <a:t>Our Community</a:t>
            </a:r>
            <a:endParaRPr lang="en-US" sz="4800" b="1" dirty="0"/>
          </a:p>
        </p:txBody>
      </p:sp>
      <p:sp>
        <p:nvSpPr>
          <p:cNvPr id="5" name="Text Placeholder 4"/>
          <p:cNvSpPr>
            <a:spLocks noGrp="1"/>
          </p:cNvSpPr>
          <p:nvPr>
            <p:ph type="body" idx="1"/>
          </p:nvPr>
        </p:nvSpPr>
        <p:spPr/>
        <p:txBody>
          <a:bodyPr>
            <a:normAutofit/>
          </a:bodyPr>
          <a:lstStyle/>
          <a:p>
            <a:r>
              <a:rPr lang="en-US" sz="2400" dirty="0" smtClean="0"/>
              <a:t>THURSTON COUNTY</a:t>
            </a:r>
            <a:endParaRPr lang="en-US" sz="2400" dirty="0"/>
          </a:p>
        </p:txBody>
      </p:sp>
    </p:spTree>
    <p:extLst>
      <p:ext uri="{BB962C8B-B14F-4D97-AF65-F5344CB8AC3E}">
        <p14:creationId xmlns:p14="http://schemas.microsoft.com/office/powerpoint/2010/main" val="1283843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77158" y="609600"/>
            <a:ext cx="8594429" cy="685800"/>
          </a:xfrm>
        </p:spPr>
        <p:txBody>
          <a:bodyPr/>
          <a:lstStyle/>
          <a:p>
            <a:r>
              <a:rPr lang="en-US" b="1" u="sng" dirty="0" smtClean="0"/>
              <a:t>Our Community</a:t>
            </a:r>
            <a:r>
              <a:rPr lang="en-US" dirty="0" smtClean="0"/>
              <a:t>: Thurston County Stats</a:t>
            </a:r>
            <a:endParaRPr lang="en-US" dirty="0"/>
          </a:p>
        </p:txBody>
      </p:sp>
      <p:sp>
        <p:nvSpPr>
          <p:cNvPr id="4" name="Content Placeholder 3"/>
          <p:cNvSpPr>
            <a:spLocks noGrp="1"/>
          </p:cNvSpPr>
          <p:nvPr>
            <p:ph idx="1"/>
          </p:nvPr>
        </p:nvSpPr>
        <p:spPr>
          <a:xfrm>
            <a:off x="935772" y="1360394"/>
            <a:ext cx="8077200" cy="1676399"/>
          </a:xfrm>
        </p:spPr>
        <p:txBody>
          <a:bodyPr>
            <a:normAutofit lnSpcReduction="10000"/>
          </a:bodyPr>
          <a:lstStyle/>
          <a:p>
            <a:r>
              <a:rPr lang="en-US" dirty="0" smtClean="0"/>
              <a:t>Mid-sized county. Population 272,690 (April 2016), about 2% growth from 2015</a:t>
            </a:r>
          </a:p>
          <a:p>
            <a:r>
              <a:rPr lang="en-US" dirty="0" smtClean="0"/>
              <a:t>3,066 individuals were entered into homeless housing services 10/1/15 – 9/30/16</a:t>
            </a:r>
          </a:p>
          <a:p>
            <a:r>
              <a:rPr lang="en-US" dirty="0" smtClean="0"/>
              <a:t>32% of those who were served were unsheltered upon entry</a:t>
            </a:r>
          </a:p>
          <a:p>
            <a:endParaRPr lang="en-US" dirty="0" smtClean="0"/>
          </a:p>
          <a:p>
            <a:endParaRPr lang="en-US" dirty="0"/>
          </a:p>
        </p:txBody>
      </p:sp>
      <p:pic>
        <p:nvPicPr>
          <p:cNvPr id="2" name="Picture 1"/>
          <p:cNvPicPr>
            <a:picLocks noChangeAspect="1"/>
          </p:cNvPicPr>
          <p:nvPr/>
        </p:nvPicPr>
        <p:blipFill>
          <a:blip r:embed="rId3"/>
          <a:stretch>
            <a:fillRect/>
          </a:stretch>
        </p:blipFill>
        <p:spPr>
          <a:xfrm>
            <a:off x="989011" y="3048000"/>
            <a:ext cx="8269083" cy="3429000"/>
          </a:xfrm>
          <a:prstGeom prst="rect">
            <a:avLst/>
          </a:prstGeom>
        </p:spPr>
      </p:pic>
    </p:spTree>
    <p:extLst>
      <p:ext uri="{BB962C8B-B14F-4D97-AF65-F5344CB8AC3E}">
        <p14:creationId xmlns:p14="http://schemas.microsoft.com/office/powerpoint/2010/main" val="1640185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0412" y="609600"/>
            <a:ext cx="8511175" cy="1524000"/>
          </a:xfrm>
        </p:spPr>
        <p:txBody>
          <a:bodyPr>
            <a:normAutofit/>
          </a:bodyPr>
          <a:lstStyle/>
          <a:p>
            <a:r>
              <a:rPr lang="en-US" b="1" u="sng" dirty="0" smtClean="0"/>
              <a:t>Our Community</a:t>
            </a:r>
            <a:r>
              <a:rPr lang="en-US" dirty="0" smtClean="0"/>
              <a:t>: Thurston County </a:t>
            </a:r>
            <a:br>
              <a:rPr lang="en-US" dirty="0" smtClean="0"/>
            </a:br>
            <a:r>
              <a:rPr lang="en-US" dirty="0" smtClean="0"/>
              <a:t>Influences on Homeless </a:t>
            </a:r>
            <a:r>
              <a:rPr lang="en-US" dirty="0"/>
              <a:t>S</a:t>
            </a:r>
            <a:r>
              <a:rPr lang="en-US" dirty="0" smtClean="0"/>
              <a:t>ervices</a:t>
            </a:r>
            <a:endParaRPr lang="en-US" dirty="0"/>
          </a:p>
        </p:txBody>
      </p:sp>
      <p:sp>
        <p:nvSpPr>
          <p:cNvPr id="6" name="Content Placeholder 3"/>
          <p:cNvSpPr>
            <a:spLocks noGrp="1"/>
          </p:cNvSpPr>
          <p:nvPr>
            <p:ph idx="1"/>
          </p:nvPr>
        </p:nvSpPr>
        <p:spPr>
          <a:xfrm>
            <a:off x="760412" y="1981200"/>
            <a:ext cx="8686800" cy="4648200"/>
          </a:xfrm>
        </p:spPr>
        <p:txBody>
          <a:bodyPr>
            <a:normAutofit fontScale="92500" lnSpcReduction="20000"/>
          </a:bodyPr>
          <a:lstStyle/>
          <a:p>
            <a:r>
              <a:rPr lang="en-US" sz="2000" dirty="0" smtClean="0"/>
              <a:t>Olympia, Lacey, Tumwater, Yelm, Tenino, Rainier, </a:t>
            </a:r>
            <a:r>
              <a:rPr lang="en-US" sz="2000" dirty="0" err="1" smtClean="0"/>
              <a:t>Bucoda</a:t>
            </a:r>
            <a:endParaRPr lang="en-US" sz="2000" dirty="0" smtClean="0"/>
          </a:p>
          <a:p>
            <a:pPr lvl="1"/>
            <a:r>
              <a:rPr lang="en-US" sz="1801" dirty="0" smtClean="0"/>
              <a:t>Mix of upcoming URBAN issues mixed with NIMBY &amp; small town attitudes</a:t>
            </a:r>
          </a:p>
          <a:p>
            <a:pPr marL="457063" lvl="1" indent="0">
              <a:buNone/>
            </a:pPr>
            <a:endParaRPr lang="en-US" sz="1801" dirty="0" smtClean="0"/>
          </a:p>
          <a:p>
            <a:r>
              <a:rPr lang="en-US" sz="2000" dirty="0" smtClean="0"/>
              <a:t>Perception of increased homelessness in downtown Olympia</a:t>
            </a:r>
          </a:p>
          <a:p>
            <a:pPr lvl="1"/>
            <a:r>
              <a:rPr lang="en-US" sz="1801" dirty="0" smtClean="0"/>
              <a:t>City legislation closes public spaces and bathroom issues around town</a:t>
            </a:r>
          </a:p>
          <a:p>
            <a:pPr lvl="1"/>
            <a:r>
              <a:rPr lang="en-US" sz="1800" dirty="0"/>
              <a:t>Real economic issues/very fast growth – for every $100 rent increase/39% increase in homelessness in non-metropolitan cities (Journal of Urban Affairs</a:t>
            </a:r>
            <a:r>
              <a:rPr lang="en-US" sz="1800" dirty="0" smtClean="0"/>
              <a:t>)</a:t>
            </a:r>
            <a:endParaRPr lang="en-US" sz="1801" dirty="0" smtClean="0"/>
          </a:p>
          <a:p>
            <a:pPr marL="457063" lvl="1" indent="0">
              <a:buNone/>
            </a:pPr>
            <a:endParaRPr lang="en-US" sz="1801" dirty="0" smtClean="0"/>
          </a:p>
          <a:p>
            <a:r>
              <a:rPr lang="en-US" sz="2000" dirty="0" smtClean="0"/>
              <a:t>“Deserving” populations vs “Vulnerability Based Priorities”</a:t>
            </a:r>
          </a:p>
          <a:p>
            <a:pPr lvl="1"/>
            <a:r>
              <a:rPr lang="en-US" sz="1801" dirty="0" smtClean="0"/>
              <a:t>Pressure on service providers – unfunded mandates</a:t>
            </a:r>
          </a:p>
          <a:p>
            <a:endParaRPr lang="en-US" sz="2000" dirty="0"/>
          </a:p>
          <a:p>
            <a:r>
              <a:rPr lang="en-US" sz="2000" dirty="0" smtClean="0"/>
              <a:t>HOME Fund upcoming, CCC upcoming</a:t>
            </a:r>
          </a:p>
          <a:p>
            <a:pPr lvl="1"/>
            <a:r>
              <a:rPr lang="en-US" sz="1801" dirty="0" smtClean="0"/>
              <a:t>Trying to come up with creative solutions</a:t>
            </a:r>
          </a:p>
          <a:p>
            <a:endParaRPr lang="en-US" dirty="0" smtClean="0"/>
          </a:p>
          <a:p>
            <a:endParaRPr lang="en-US" dirty="0"/>
          </a:p>
        </p:txBody>
      </p:sp>
    </p:spTree>
    <p:extLst>
      <p:ext uri="{BB962C8B-B14F-4D97-AF65-F5344CB8AC3E}">
        <p14:creationId xmlns:p14="http://schemas.microsoft.com/office/powerpoint/2010/main" val="804704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159" y="2700868"/>
            <a:ext cx="9836853" cy="1826581"/>
          </a:xfrm>
        </p:spPr>
        <p:txBody>
          <a:bodyPr>
            <a:normAutofit/>
          </a:bodyPr>
          <a:lstStyle/>
          <a:p>
            <a:r>
              <a:rPr lang="en-US" sz="4800" b="1" dirty="0" smtClean="0"/>
              <a:t>What is the CHARITY MENTALITY?</a:t>
            </a:r>
            <a:endParaRPr lang="en-US" sz="4800" b="1" dirty="0"/>
          </a:p>
        </p:txBody>
      </p:sp>
      <p:sp>
        <p:nvSpPr>
          <p:cNvPr id="5" name="Text Placeholder 4"/>
          <p:cNvSpPr>
            <a:spLocks noGrp="1"/>
          </p:cNvSpPr>
          <p:nvPr>
            <p:ph type="body" idx="1"/>
          </p:nvPr>
        </p:nvSpPr>
        <p:spPr/>
        <p:txBody>
          <a:bodyPr>
            <a:normAutofit/>
          </a:bodyPr>
          <a:lstStyle/>
          <a:p>
            <a:r>
              <a:rPr lang="en-US" sz="2400" dirty="0" smtClean="0"/>
              <a:t>AND HOW DO WE BREAK IT?</a:t>
            </a:r>
            <a:endParaRPr lang="en-US" sz="2400" dirty="0"/>
          </a:p>
        </p:txBody>
      </p:sp>
    </p:spTree>
    <p:extLst>
      <p:ext uri="{BB962C8B-B14F-4D97-AF65-F5344CB8AC3E}">
        <p14:creationId xmlns:p14="http://schemas.microsoft.com/office/powerpoint/2010/main" val="1625167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Props1.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A765CE0-A8A0-42E0-82D2-3F870DB4D5F7}">
  <ds:schemaRefs>
    <ds:schemaRef ds:uri="http://schemas.microsoft.com/sharepoint/v3/contenttype/forms"/>
  </ds:schemaRefs>
</ds:datastoreItem>
</file>

<file path=customXml/itemProps3.xml><?xml version="1.0" encoding="utf-8"?>
<ds:datastoreItem xmlns:ds="http://schemas.openxmlformats.org/officeDocument/2006/customXml" ds:itemID="{45076977-ECB7-44C2-A70D-853BB6B41242}">
  <ds:schemaRefs>
    <ds:schemaRef ds:uri="4873beb7-5857-4685-be1f-d57550cc96cc"/>
    <ds:schemaRef ds:uri="http://schemas.microsoft.com/office/2006/documentManagement/types"/>
    <ds:schemaRef ds:uri="http://schemas.openxmlformats.org/package/2006/metadata/core-properties"/>
    <ds:schemaRef ds:uri="http://purl.org/dc/terms/"/>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Facet</Template>
  <TotalTime>1766</TotalTime>
  <Words>2467</Words>
  <Application>Microsoft Office PowerPoint</Application>
  <PresentationFormat>Custom</PresentationFormat>
  <Paragraphs>319</Paragraphs>
  <Slides>40</Slides>
  <Notes>39</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Facet</vt:lpstr>
      <vt:lpstr>Breaking the Charity Mentality:  Unconditional Respect in Homeless Services</vt:lpstr>
      <vt:lpstr>Who We Are</vt:lpstr>
      <vt:lpstr>Julie Montgomery Washington State Department of Commerce</vt:lpstr>
      <vt:lpstr>Bary Hanson Catholic Community Services</vt:lpstr>
      <vt:lpstr>Meg Martin, CPC, MSW Interfaith Works Emergency Overnight Shelter</vt:lpstr>
      <vt:lpstr>Our Community</vt:lpstr>
      <vt:lpstr>Our Community: Thurston County Stats</vt:lpstr>
      <vt:lpstr>Our Community: Thurston County  Influences on Homeless Services</vt:lpstr>
      <vt:lpstr>What is the CHARITY MENTALITY?</vt:lpstr>
      <vt:lpstr>Charity Mentality</vt:lpstr>
      <vt:lpstr>Charity Mentality</vt:lpstr>
      <vt:lpstr>Charity Mentality</vt:lpstr>
      <vt:lpstr>Break the Mentality!!!</vt:lpstr>
      <vt:lpstr>Break the Mentality!!!</vt:lpstr>
      <vt:lpstr>Break the Mentality!!!</vt:lpstr>
      <vt:lpstr>What does COLLECTIVE RESPONSIBILITY look like?</vt:lpstr>
      <vt:lpstr>GOVERNMENT: Responsibility for ending homelessness</vt:lpstr>
      <vt:lpstr>HOUSING: True to the Mission</vt:lpstr>
      <vt:lpstr>SHELTER: Come so far, so far to go</vt:lpstr>
      <vt:lpstr>What does UNCONDITIONAL RESPECT look like?</vt:lpstr>
      <vt:lpstr>GOVERNMENT: Rights-based approach to policies and procedures</vt:lpstr>
      <vt:lpstr>HOUSING: Lower barriers to meet you where you’re at</vt:lpstr>
      <vt:lpstr>SHELTER: The burden of respect is ours and not based on the respect of our guests. </vt:lpstr>
      <vt:lpstr>SHELTER: The burden of respect is ours and not based on the respect of our guests. </vt:lpstr>
      <vt:lpstr>SHELTER: The burden of respect is ours and not based on the respect of our guests. </vt:lpstr>
      <vt:lpstr>PowerPoint Presentation</vt:lpstr>
      <vt:lpstr>Even when…</vt:lpstr>
      <vt:lpstr>Even when…</vt:lpstr>
      <vt:lpstr>Even when…</vt:lpstr>
      <vt:lpstr>Even when…</vt:lpstr>
      <vt:lpstr>Even when…</vt:lpstr>
      <vt:lpstr>Even when…</vt:lpstr>
      <vt:lpstr>Even when…</vt:lpstr>
      <vt:lpstr>Even when…</vt:lpstr>
      <vt:lpstr>Even when…</vt:lpstr>
      <vt:lpstr>Even when…</vt:lpstr>
      <vt:lpstr>Questions…?</vt:lpstr>
      <vt:lpstr>What is one tool you can take with you today?</vt:lpstr>
      <vt:lpstr>What is one bias / judgement / assumption you can leave behind?</vt:lpstr>
      <vt:lpstr>PowerPoint Presentation</vt:lpstr>
    </vt:vector>
  </TitlesOfParts>
  <Company>Washington State Department of Commerce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Breaking the Charity Mentality:  Unconditional Respect in Homeless Services</dc:title>
  <dc:creator>Montgomery, Julie (COM)</dc:creator>
  <cp:lastModifiedBy>Bary Hanson</cp:lastModifiedBy>
  <cp:revision>73</cp:revision>
  <cp:lastPrinted>2017-05-08T19:27:46Z</cp:lastPrinted>
  <dcterms:created xsi:type="dcterms:W3CDTF">2017-04-17T17:38:04Z</dcterms:created>
  <dcterms:modified xsi:type="dcterms:W3CDTF">2017-05-10T16:43:04Z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