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1"/>
  </p:notesMasterIdLst>
  <p:handoutMasterIdLst>
    <p:handoutMasterId r:id="rId22"/>
  </p:handoutMasterIdLst>
  <p:sldIdLst>
    <p:sldId id="470" r:id="rId2"/>
    <p:sldId id="462" r:id="rId3"/>
    <p:sldId id="478" r:id="rId4"/>
    <p:sldId id="477" r:id="rId5"/>
    <p:sldId id="480" r:id="rId6"/>
    <p:sldId id="492" r:id="rId7"/>
    <p:sldId id="479" r:id="rId8"/>
    <p:sldId id="468" r:id="rId9"/>
    <p:sldId id="476" r:id="rId10"/>
    <p:sldId id="493" r:id="rId11"/>
    <p:sldId id="474" r:id="rId12"/>
    <p:sldId id="485" r:id="rId13"/>
    <p:sldId id="488" r:id="rId14"/>
    <p:sldId id="486" r:id="rId15"/>
    <p:sldId id="487" r:id="rId16"/>
    <p:sldId id="489" r:id="rId17"/>
    <p:sldId id="490" r:id="rId18"/>
    <p:sldId id="491" r:id="rId19"/>
    <p:sldId id="482"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C8D8E6"/>
    <a:srgbClr val="5080B2"/>
    <a:srgbClr val="7D7F80"/>
    <a:srgbClr val="CD7936"/>
    <a:srgbClr val="88A637"/>
    <a:srgbClr val="FFFF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62" autoAdjust="0"/>
    <p:restoredTop sz="65483" autoAdjust="0"/>
  </p:normalViewPr>
  <p:slideViewPr>
    <p:cSldViewPr snapToGrid="0" snapToObjects="1">
      <p:cViewPr varScale="1">
        <p:scale>
          <a:sx n="71" d="100"/>
          <a:sy n="71" d="100"/>
        </p:scale>
        <p:origin x="1027" y="62"/>
      </p:cViewPr>
      <p:guideLst>
        <p:guide orient="horz" pos="2160"/>
        <p:guide pos="2880"/>
      </p:guideLst>
    </p:cSldViewPr>
  </p:slideViewPr>
  <p:outlineViewPr>
    <p:cViewPr>
      <p:scale>
        <a:sx n="33" d="100"/>
        <a:sy n="33" d="100"/>
      </p:scale>
      <p:origin x="0" y="22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80" d="100"/>
          <a:sy n="80" d="100"/>
        </p:scale>
        <p:origin x="-1070" y="80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26BA90-E9B2-4C58-9EE6-FC4C89C9A716}"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US"/>
        </a:p>
      </dgm:t>
    </dgm:pt>
    <dgm:pt modelId="{C158AAF7-3BCD-4655-8D57-272F5C4F4304}" type="pres">
      <dgm:prSet presAssocID="{6326BA90-E9B2-4C58-9EE6-FC4C89C9A716}" presName="Name0" presStyleCnt="0">
        <dgm:presLayoutVars>
          <dgm:dir/>
          <dgm:animLvl val="lvl"/>
          <dgm:resizeHandles val="exact"/>
        </dgm:presLayoutVars>
      </dgm:prSet>
      <dgm:spPr/>
      <dgm:t>
        <a:bodyPr/>
        <a:lstStyle/>
        <a:p>
          <a:endParaRPr lang="en-US"/>
        </a:p>
      </dgm:t>
    </dgm:pt>
    <dgm:pt modelId="{CAB7DDCD-780B-4E70-91D1-ECAC74C361EC}" type="pres">
      <dgm:prSet presAssocID="{6326BA90-E9B2-4C58-9EE6-FC4C89C9A716}" presName="tSp" presStyleCnt="0"/>
      <dgm:spPr/>
    </dgm:pt>
    <dgm:pt modelId="{17D466EC-A7DE-45C7-9248-12E4702DFC70}" type="pres">
      <dgm:prSet presAssocID="{6326BA90-E9B2-4C58-9EE6-FC4C89C9A716}" presName="bSp" presStyleCnt="0"/>
      <dgm:spPr/>
    </dgm:pt>
    <dgm:pt modelId="{00CF699A-12C3-4AED-BA95-B3ADCB961A5E}" type="pres">
      <dgm:prSet presAssocID="{6326BA90-E9B2-4C58-9EE6-FC4C89C9A716}" presName="process" presStyleCnt="0"/>
      <dgm:spPr/>
    </dgm:pt>
  </dgm:ptLst>
  <dgm:cxnLst>
    <dgm:cxn modelId="{7D47030C-EBC3-454E-8F41-A12AC92C50A7}" type="presOf" srcId="{6326BA90-E9B2-4C58-9EE6-FC4C89C9A716}" destId="{C158AAF7-3BCD-4655-8D57-272F5C4F4304}" srcOrd="0" destOrd="0" presId="urn:microsoft.com/office/officeart/2005/8/layout/hProcess4"/>
    <dgm:cxn modelId="{633AE0D7-04E2-4852-87D5-3C3256BF05FE}" type="presParOf" srcId="{C158AAF7-3BCD-4655-8D57-272F5C4F4304}" destId="{CAB7DDCD-780B-4E70-91D1-ECAC74C361EC}" srcOrd="0" destOrd="0" presId="urn:microsoft.com/office/officeart/2005/8/layout/hProcess4"/>
    <dgm:cxn modelId="{6008C5A0-950D-47BC-BC03-1B9102D69A3A}" type="presParOf" srcId="{C158AAF7-3BCD-4655-8D57-272F5C4F4304}" destId="{17D466EC-A7DE-45C7-9248-12E4702DFC70}" srcOrd="1" destOrd="0" presId="urn:microsoft.com/office/officeart/2005/8/layout/hProcess4"/>
    <dgm:cxn modelId="{99FFAC16-4CBE-4AD0-9665-7897A976F7A3}" type="presParOf" srcId="{C158AAF7-3BCD-4655-8D57-272F5C4F4304}" destId="{00CF699A-12C3-4AED-BA95-B3ADCB961A5E}" srcOrd="2"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26BA90-E9B2-4C58-9EE6-FC4C89C9A716}"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US"/>
        </a:p>
      </dgm:t>
    </dgm:pt>
    <dgm:pt modelId="{C158AAF7-3BCD-4655-8D57-272F5C4F4304}" type="pres">
      <dgm:prSet presAssocID="{6326BA90-E9B2-4C58-9EE6-FC4C89C9A716}" presName="Name0" presStyleCnt="0">
        <dgm:presLayoutVars>
          <dgm:dir/>
          <dgm:animLvl val="lvl"/>
          <dgm:resizeHandles val="exact"/>
        </dgm:presLayoutVars>
      </dgm:prSet>
      <dgm:spPr/>
      <dgm:t>
        <a:bodyPr/>
        <a:lstStyle/>
        <a:p>
          <a:endParaRPr lang="en-US"/>
        </a:p>
      </dgm:t>
    </dgm:pt>
    <dgm:pt modelId="{CAB7DDCD-780B-4E70-91D1-ECAC74C361EC}" type="pres">
      <dgm:prSet presAssocID="{6326BA90-E9B2-4C58-9EE6-FC4C89C9A716}" presName="tSp" presStyleCnt="0"/>
      <dgm:spPr/>
    </dgm:pt>
    <dgm:pt modelId="{17D466EC-A7DE-45C7-9248-12E4702DFC70}" type="pres">
      <dgm:prSet presAssocID="{6326BA90-E9B2-4C58-9EE6-FC4C89C9A716}" presName="bSp" presStyleCnt="0"/>
      <dgm:spPr/>
    </dgm:pt>
    <dgm:pt modelId="{00CF699A-12C3-4AED-BA95-B3ADCB961A5E}" type="pres">
      <dgm:prSet presAssocID="{6326BA90-E9B2-4C58-9EE6-FC4C89C9A716}" presName="process" presStyleCnt="0"/>
      <dgm:spPr/>
    </dgm:pt>
  </dgm:ptLst>
  <dgm:cxnLst>
    <dgm:cxn modelId="{7D47030C-EBC3-454E-8F41-A12AC92C50A7}" type="presOf" srcId="{6326BA90-E9B2-4C58-9EE6-FC4C89C9A716}" destId="{C158AAF7-3BCD-4655-8D57-272F5C4F4304}" srcOrd="0" destOrd="0" presId="urn:microsoft.com/office/officeart/2005/8/layout/hProcess4"/>
    <dgm:cxn modelId="{633AE0D7-04E2-4852-87D5-3C3256BF05FE}" type="presParOf" srcId="{C158AAF7-3BCD-4655-8D57-272F5C4F4304}" destId="{CAB7DDCD-780B-4E70-91D1-ECAC74C361EC}" srcOrd="0" destOrd="0" presId="urn:microsoft.com/office/officeart/2005/8/layout/hProcess4"/>
    <dgm:cxn modelId="{6008C5A0-950D-47BC-BC03-1B9102D69A3A}" type="presParOf" srcId="{C158AAF7-3BCD-4655-8D57-272F5C4F4304}" destId="{17D466EC-A7DE-45C7-9248-12E4702DFC70}" srcOrd="1" destOrd="0" presId="urn:microsoft.com/office/officeart/2005/8/layout/hProcess4"/>
    <dgm:cxn modelId="{99FFAC16-4CBE-4AD0-9665-7897A976F7A3}" type="presParOf" srcId="{C158AAF7-3BCD-4655-8D57-272F5C4F4304}" destId="{00CF699A-12C3-4AED-BA95-B3ADCB961A5E}" srcOrd="2" destOrd="0" presId="urn:microsoft.com/office/officeart/2005/8/layout/hProcess4"/>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6BA90-E9B2-4C58-9EE6-FC4C89C9A716}"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US"/>
        </a:p>
      </dgm:t>
    </dgm:pt>
    <dgm:pt modelId="{9F8A2AE5-D837-45A3-A40A-0EA684122169}">
      <dgm:prSet phldrT="[Text]"/>
      <dgm:spPr/>
      <dgm:t>
        <a:bodyPr/>
        <a:lstStyle/>
        <a:p>
          <a:r>
            <a:rPr lang="en-US" dirty="0" smtClean="0"/>
            <a:t>Intake</a:t>
          </a:r>
          <a:endParaRPr lang="en-US" dirty="0"/>
        </a:p>
      </dgm:t>
    </dgm:pt>
    <dgm:pt modelId="{87DB3218-D60B-45F4-B19D-4E55D33A4B21}" type="parTrans" cxnId="{259D3333-02D7-4FC8-AD9B-CDF2E6EE48C1}">
      <dgm:prSet/>
      <dgm:spPr/>
      <dgm:t>
        <a:bodyPr/>
        <a:lstStyle/>
        <a:p>
          <a:endParaRPr lang="en-US"/>
        </a:p>
      </dgm:t>
    </dgm:pt>
    <dgm:pt modelId="{AF3E31D5-E51F-4D46-8278-F0F6BF411C19}" type="sibTrans" cxnId="{259D3333-02D7-4FC8-AD9B-CDF2E6EE48C1}">
      <dgm:prSet/>
      <dgm:spPr/>
      <dgm:t>
        <a:bodyPr/>
        <a:lstStyle/>
        <a:p>
          <a:endParaRPr lang="en-US"/>
        </a:p>
      </dgm:t>
    </dgm:pt>
    <dgm:pt modelId="{E0EAF6B3-827E-4BE4-8D7E-65F13BA7BC47}">
      <dgm:prSet phldrT="[Text]"/>
      <dgm:spPr/>
      <dgm:t>
        <a:bodyPr/>
        <a:lstStyle/>
        <a:p>
          <a:r>
            <a:rPr lang="en-US" dirty="0" smtClean="0"/>
            <a:t>Standardized Assessment</a:t>
          </a:r>
          <a:endParaRPr lang="en-US" dirty="0"/>
        </a:p>
      </dgm:t>
    </dgm:pt>
    <dgm:pt modelId="{623172D6-D63F-4F83-9940-320C8557CE38}" type="parTrans" cxnId="{55337A4D-E17D-4C29-8154-AF530D0F2325}">
      <dgm:prSet/>
      <dgm:spPr/>
      <dgm:t>
        <a:bodyPr/>
        <a:lstStyle/>
        <a:p>
          <a:endParaRPr lang="en-US"/>
        </a:p>
      </dgm:t>
    </dgm:pt>
    <dgm:pt modelId="{C27C89C1-6742-4EAE-AB10-AD87612BE614}" type="sibTrans" cxnId="{55337A4D-E17D-4C29-8154-AF530D0F2325}">
      <dgm:prSet/>
      <dgm:spPr/>
      <dgm:t>
        <a:bodyPr/>
        <a:lstStyle/>
        <a:p>
          <a:endParaRPr lang="en-US"/>
        </a:p>
      </dgm:t>
    </dgm:pt>
    <dgm:pt modelId="{BE9D14F9-BBC8-4431-B6DB-ECEE453472D6}">
      <dgm:prSet phldrT="[Text]"/>
      <dgm:spPr/>
      <dgm:t>
        <a:bodyPr/>
        <a:lstStyle/>
        <a:p>
          <a:r>
            <a:rPr lang="en-US" dirty="0" smtClean="0"/>
            <a:t>Referral</a:t>
          </a:r>
          <a:endParaRPr lang="en-US" dirty="0"/>
        </a:p>
      </dgm:t>
    </dgm:pt>
    <dgm:pt modelId="{819EE834-D0D8-45AE-8434-D3F331F7C2BA}" type="parTrans" cxnId="{A439272C-5921-4747-AE30-1BD0C58FCD13}">
      <dgm:prSet/>
      <dgm:spPr/>
      <dgm:t>
        <a:bodyPr/>
        <a:lstStyle/>
        <a:p>
          <a:endParaRPr lang="en-US"/>
        </a:p>
      </dgm:t>
    </dgm:pt>
    <dgm:pt modelId="{2A704B53-BF6E-4B83-8EC9-A42CCF2DB332}" type="sibTrans" cxnId="{A439272C-5921-4747-AE30-1BD0C58FCD13}">
      <dgm:prSet/>
      <dgm:spPr/>
      <dgm:t>
        <a:bodyPr/>
        <a:lstStyle/>
        <a:p>
          <a:endParaRPr lang="en-US"/>
        </a:p>
      </dgm:t>
    </dgm:pt>
    <dgm:pt modelId="{C158AAF7-3BCD-4655-8D57-272F5C4F4304}" type="pres">
      <dgm:prSet presAssocID="{6326BA90-E9B2-4C58-9EE6-FC4C89C9A716}" presName="Name0" presStyleCnt="0">
        <dgm:presLayoutVars>
          <dgm:dir/>
          <dgm:animLvl val="lvl"/>
          <dgm:resizeHandles val="exact"/>
        </dgm:presLayoutVars>
      </dgm:prSet>
      <dgm:spPr/>
      <dgm:t>
        <a:bodyPr/>
        <a:lstStyle/>
        <a:p>
          <a:endParaRPr lang="en-US"/>
        </a:p>
      </dgm:t>
    </dgm:pt>
    <dgm:pt modelId="{CAB7DDCD-780B-4E70-91D1-ECAC74C361EC}" type="pres">
      <dgm:prSet presAssocID="{6326BA90-E9B2-4C58-9EE6-FC4C89C9A716}" presName="tSp" presStyleCnt="0"/>
      <dgm:spPr/>
    </dgm:pt>
    <dgm:pt modelId="{17D466EC-A7DE-45C7-9248-12E4702DFC70}" type="pres">
      <dgm:prSet presAssocID="{6326BA90-E9B2-4C58-9EE6-FC4C89C9A716}" presName="bSp" presStyleCnt="0"/>
      <dgm:spPr/>
    </dgm:pt>
    <dgm:pt modelId="{00CF699A-12C3-4AED-BA95-B3ADCB961A5E}" type="pres">
      <dgm:prSet presAssocID="{6326BA90-E9B2-4C58-9EE6-FC4C89C9A716}" presName="process" presStyleCnt="0"/>
      <dgm:spPr/>
    </dgm:pt>
    <dgm:pt modelId="{2E35BF5F-4529-4F45-9672-CDF262B51F38}" type="pres">
      <dgm:prSet presAssocID="{9F8A2AE5-D837-45A3-A40A-0EA684122169}" presName="composite1" presStyleCnt="0"/>
      <dgm:spPr/>
    </dgm:pt>
    <dgm:pt modelId="{881E0508-BA46-4DD8-AF39-9ED4FDB2742D}" type="pres">
      <dgm:prSet presAssocID="{9F8A2AE5-D837-45A3-A40A-0EA684122169}" presName="dummyNode1" presStyleLbl="node1" presStyleIdx="0" presStyleCnt="3"/>
      <dgm:spPr/>
    </dgm:pt>
    <dgm:pt modelId="{464AF8CA-9880-4267-A131-DD457D97B752}" type="pres">
      <dgm:prSet presAssocID="{9F8A2AE5-D837-45A3-A40A-0EA684122169}" presName="childNode1" presStyleLbl="bgAcc1" presStyleIdx="0" presStyleCnt="3">
        <dgm:presLayoutVars>
          <dgm:bulletEnabled val="1"/>
        </dgm:presLayoutVars>
      </dgm:prSet>
      <dgm:spPr/>
      <dgm:t>
        <a:bodyPr/>
        <a:lstStyle/>
        <a:p>
          <a:endParaRPr lang="en-US"/>
        </a:p>
      </dgm:t>
    </dgm:pt>
    <dgm:pt modelId="{E7E96B2B-F766-4D02-8437-220987F6EABE}" type="pres">
      <dgm:prSet presAssocID="{9F8A2AE5-D837-45A3-A40A-0EA684122169}" presName="childNode1tx" presStyleLbl="bgAcc1" presStyleIdx="0" presStyleCnt="3">
        <dgm:presLayoutVars>
          <dgm:bulletEnabled val="1"/>
        </dgm:presLayoutVars>
      </dgm:prSet>
      <dgm:spPr/>
      <dgm:t>
        <a:bodyPr/>
        <a:lstStyle/>
        <a:p>
          <a:endParaRPr lang="en-US"/>
        </a:p>
      </dgm:t>
    </dgm:pt>
    <dgm:pt modelId="{881191BD-3E03-4BAA-9AC7-A1DF33199503}" type="pres">
      <dgm:prSet presAssocID="{9F8A2AE5-D837-45A3-A40A-0EA684122169}" presName="parentNode1" presStyleLbl="node1" presStyleIdx="0" presStyleCnt="3">
        <dgm:presLayoutVars>
          <dgm:chMax val="1"/>
          <dgm:bulletEnabled val="1"/>
        </dgm:presLayoutVars>
      </dgm:prSet>
      <dgm:spPr/>
      <dgm:t>
        <a:bodyPr/>
        <a:lstStyle/>
        <a:p>
          <a:endParaRPr lang="en-US"/>
        </a:p>
      </dgm:t>
    </dgm:pt>
    <dgm:pt modelId="{AD7B8F0B-31C6-4D07-99DE-829C632A700B}" type="pres">
      <dgm:prSet presAssocID="{9F8A2AE5-D837-45A3-A40A-0EA684122169}" presName="connSite1" presStyleCnt="0"/>
      <dgm:spPr/>
    </dgm:pt>
    <dgm:pt modelId="{451D78B7-D16C-4BF8-8DBB-74DE453E43F5}" type="pres">
      <dgm:prSet presAssocID="{AF3E31D5-E51F-4D46-8278-F0F6BF411C19}" presName="Name9" presStyleLbl="sibTrans2D1" presStyleIdx="0" presStyleCnt="2"/>
      <dgm:spPr/>
      <dgm:t>
        <a:bodyPr/>
        <a:lstStyle/>
        <a:p>
          <a:endParaRPr lang="en-US"/>
        </a:p>
      </dgm:t>
    </dgm:pt>
    <dgm:pt modelId="{402CD636-A659-439C-8A5C-4759C7D66B90}" type="pres">
      <dgm:prSet presAssocID="{E0EAF6B3-827E-4BE4-8D7E-65F13BA7BC47}" presName="composite2" presStyleCnt="0"/>
      <dgm:spPr/>
    </dgm:pt>
    <dgm:pt modelId="{FF2EB84B-AC5B-4462-BA97-03AC1BD8692B}" type="pres">
      <dgm:prSet presAssocID="{E0EAF6B3-827E-4BE4-8D7E-65F13BA7BC47}" presName="dummyNode2" presStyleLbl="node1" presStyleIdx="0" presStyleCnt="3"/>
      <dgm:spPr/>
    </dgm:pt>
    <dgm:pt modelId="{D2532E22-03C3-49DB-A3F4-C7A01D68A816}" type="pres">
      <dgm:prSet presAssocID="{E0EAF6B3-827E-4BE4-8D7E-65F13BA7BC47}" presName="childNode2" presStyleLbl="bgAcc1" presStyleIdx="1" presStyleCnt="3">
        <dgm:presLayoutVars>
          <dgm:bulletEnabled val="1"/>
        </dgm:presLayoutVars>
      </dgm:prSet>
      <dgm:spPr/>
      <dgm:t>
        <a:bodyPr/>
        <a:lstStyle/>
        <a:p>
          <a:endParaRPr lang="en-US"/>
        </a:p>
      </dgm:t>
    </dgm:pt>
    <dgm:pt modelId="{C3BCEEEE-3AEB-456B-8BC4-E1DA0561AC91}" type="pres">
      <dgm:prSet presAssocID="{E0EAF6B3-827E-4BE4-8D7E-65F13BA7BC47}" presName="childNode2tx" presStyleLbl="bgAcc1" presStyleIdx="1" presStyleCnt="3">
        <dgm:presLayoutVars>
          <dgm:bulletEnabled val="1"/>
        </dgm:presLayoutVars>
      </dgm:prSet>
      <dgm:spPr/>
    </dgm:pt>
    <dgm:pt modelId="{5E1BE738-4067-4229-B2A6-6A490D2E6F00}" type="pres">
      <dgm:prSet presAssocID="{E0EAF6B3-827E-4BE4-8D7E-65F13BA7BC47}" presName="parentNode2" presStyleLbl="node1" presStyleIdx="1" presStyleCnt="3">
        <dgm:presLayoutVars>
          <dgm:chMax val="0"/>
          <dgm:bulletEnabled val="1"/>
        </dgm:presLayoutVars>
      </dgm:prSet>
      <dgm:spPr/>
      <dgm:t>
        <a:bodyPr/>
        <a:lstStyle/>
        <a:p>
          <a:endParaRPr lang="en-US"/>
        </a:p>
      </dgm:t>
    </dgm:pt>
    <dgm:pt modelId="{02AF0218-F505-4B16-97CC-AD75B3C15B75}" type="pres">
      <dgm:prSet presAssocID="{E0EAF6B3-827E-4BE4-8D7E-65F13BA7BC47}" presName="connSite2" presStyleCnt="0"/>
      <dgm:spPr/>
    </dgm:pt>
    <dgm:pt modelId="{18D6D86C-DE03-4E18-9373-188202A3C191}" type="pres">
      <dgm:prSet presAssocID="{C27C89C1-6742-4EAE-AB10-AD87612BE614}" presName="Name18" presStyleLbl="sibTrans2D1" presStyleIdx="1" presStyleCnt="2"/>
      <dgm:spPr/>
      <dgm:t>
        <a:bodyPr/>
        <a:lstStyle/>
        <a:p>
          <a:endParaRPr lang="en-US"/>
        </a:p>
      </dgm:t>
    </dgm:pt>
    <dgm:pt modelId="{DFF5CC6B-B5DE-47FC-97A3-085E7798191E}" type="pres">
      <dgm:prSet presAssocID="{BE9D14F9-BBC8-4431-B6DB-ECEE453472D6}" presName="composite1" presStyleCnt="0"/>
      <dgm:spPr/>
    </dgm:pt>
    <dgm:pt modelId="{2F7F21E7-7A14-4F88-B699-BAA8E49B0644}" type="pres">
      <dgm:prSet presAssocID="{BE9D14F9-BBC8-4431-B6DB-ECEE453472D6}" presName="dummyNode1" presStyleLbl="node1" presStyleIdx="1" presStyleCnt="3"/>
      <dgm:spPr/>
    </dgm:pt>
    <dgm:pt modelId="{6372678F-D9B2-4023-BA59-FDBDDB97B6F8}" type="pres">
      <dgm:prSet presAssocID="{BE9D14F9-BBC8-4431-B6DB-ECEE453472D6}" presName="childNode1" presStyleLbl="bgAcc1" presStyleIdx="2" presStyleCnt="3">
        <dgm:presLayoutVars>
          <dgm:bulletEnabled val="1"/>
        </dgm:presLayoutVars>
      </dgm:prSet>
      <dgm:spPr/>
      <dgm:t>
        <a:bodyPr/>
        <a:lstStyle/>
        <a:p>
          <a:endParaRPr lang="en-US"/>
        </a:p>
      </dgm:t>
    </dgm:pt>
    <dgm:pt modelId="{44EB8BA6-F3DA-4DEF-B89D-FE4C9EE1968C}" type="pres">
      <dgm:prSet presAssocID="{BE9D14F9-BBC8-4431-B6DB-ECEE453472D6}" presName="childNode1tx" presStyleLbl="bgAcc1" presStyleIdx="2" presStyleCnt="3">
        <dgm:presLayoutVars>
          <dgm:bulletEnabled val="1"/>
        </dgm:presLayoutVars>
      </dgm:prSet>
      <dgm:spPr/>
      <dgm:t>
        <a:bodyPr/>
        <a:lstStyle/>
        <a:p>
          <a:endParaRPr lang="en-US"/>
        </a:p>
      </dgm:t>
    </dgm:pt>
    <dgm:pt modelId="{F1E6B6E2-ECE0-4AC2-ACFB-344FE89B0763}" type="pres">
      <dgm:prSet presAssocID="{BE9D14F9-BBC8-4431-B6DB-ECEE453472D6}" presName="parentNode1" presStyleLbl="node1" presStyleIdx="2" presStyleCnt="3">
        <dgm:presLayoutVars>
          <dgm:chMax val="1"/>
          <dgm:bulletEnabled val="1"/>
        </dgm:presLayoutVars>
      </dgm:prSet>
      <dgm:spPr/>
      <dgm:t>
        <a:bodyPr/>
        <a:lstStyle/>
        <a:p>
          <a:endParaRPr lang="en-US"/>
        </a:p>
      </dgm:t>
    </dgm:pt>
    <dgm:pt modelId="{7BBB7CFC-36D6-4A4D-94BB-6AEC7B5F8CC1}" type="pres">
      <dgm:prSet presAssocID="{BE9D14F9-BBC8-4431-B6DB-ECEE453472D6}" presName="connSite1" presStyleCnt="0"/>
      <dgm:spPr/>
    </dgm:pt>
  </dgm:ptLst>
  <dgm:cxnLst>
    <dgm:cxn modelId="{A439272C-5921-4747-AE30-1BD0C58FCD13}" srcId="{6326BA90-E9B2-4C58-9EE6-FC4C89C9A716}" destId="{BE9D14F9-BBC8-4431-B6DB-ECEE453472D6}" srcOrd="2" destOrd="0" parTransId="{819EE834-D0D8-45AE-8434-D3F331F7C2BA}" sibTransId="{2A704B53-BF6E-4B83-8EC9-A42CCF2DB332}"/>
    <dgm:cxn modelId="{55337A4D-E17D-4C29-8154-AF530D0F2325}" srcId="{6326BA90-E9B2-4C58-9EE6-FC4C89C9A716}" destId="{E0EAF6B3-827E-4BE4-8D7E-65F13BA7BC47}" srcOrd="1" destOrd="0" parTransId="{623172D6-D63F-4F83-9940-320C8557CE38}" sibTransId="{C27C89C1-6742-4EAE-AB10-AD87612BE614}"/>
    <dgm:cxn modelId="{444C52C1-151F-4747-B02C-64C6C08A1BFA}" type="presOf" srcId="{AF3E31D5-E51F-4D46-8278-F0F6BF411C19}" destId="{451D78B7-D16C-4BF8-8DBB-74DE453E43F5}" srcOrd="0" destOrd="0" presId="urn:microsoft.com/office/officeart/2005/8/layout/hProcess4"/>
    <dgm:cxn modelId="{8F3640F6-8B4B-4894-B395-C510B757A8C2}" type="presOf" srcId="{6326BA90-E9B2-4C58-9EE6-FC4C89C9A716}" destId="{C158AAF7-3BCD-4655-8D57-272F5C4F4304}" srcOrd="0" destOrd="0" presId="urn:microsoft.com/office/officeart/2005/8/layout/hProcess4"/>
    <dgm:cxn modelId="{6BC331E7-6A1D-4C9E-A87A-43D9E572E418}" type="presOf" srcId="{BE9D14F9-BBC8-4431-B6DB-ECEE453472D6}" destId="{F1E6B6E2-ECE0-4AC2-ACFB-344FE89B0763}" srcOrd="0" destOrd="0" presId="urn:microsoft.com/office/officeart/2005/8/layout/hProcess4"/>
    <dgm:cxn modelId="{721C6C01-2ED9-4CB6-BCF9-90D99995B61B}" type="presOf" srcId="{E0EAF6B3-827E-4BE4-8D7E-65F13BA7BC47}" destId="{5E1BE738-4067-4229-B2A6-6A490D2E6F00}" srcOrd="0" destOrd="0" presId="urn:microsoft.com/office/officeart/2005/8/layout/hProcess4"/>
    <dgm:cxn modelId="{259D3333-02D7-4FC8-AD9B-CDF2E6EE48C1}" srcId="{6326BA90-E9B2-4C58-9EE6-FC4C89C9A716}" destId="{9F8A2AE5-D837-45A3-A40A-0EA684122169}" srcOrd="0" destOrd="0" parTransId="{87DB3218-D60B-45F4-B19D-4E55D33A4B21}" sibTransId="{AF3E31D5-E51F-4D46-8278-F0F6BF411C19}"/>
    <dgm:cxn modelId="{8DFA181C-0391-42F8-92EC-D06CDE24C02C}" type="presOf" srcId="{C27C89C1-6742-4EAE-AB10-AD87612BE614}" destId="{18D6D86C-DE03-4E18-9373-188202A3C191}" srcOrd="0" destOrd="0" presId="urn:microsoft.com/office/officeart/2005/8/layout/hProcess4"/>
    <dgm:cxn modelId="{64B3A064-136C-4588-9152-54A678B212E2}" type="presOf" srcId="{9F8A2AE5-D837-45A3-A40A-0EA684122169}" destId="{881191BD-3E03-4BAA-9AC7-A1DF33199503}" srcOrd="0" destOrd="0" presId="urn:microsoft.com/office/officeart/2005/8/layout/hProcess4"/>
    <dgm:cxn modelId="{67D76380-D7F5-442D-B70A-BEF15F6213C0}" type="presParOf" srcId="{C158AAF7-3BCD-4655-8D57-272F5C4F4304}" destId="{CAB7DDCD-780B-4E70-91D1-ECAC74C361EC}" srcOrd="0" destOrd="0" presId="urn:microsoft.com/office/officeart/2005/8/layout/hProcess4"/>
    <dgm:cxn modelId="{1FC79B38-8190-4ABE-A305-3202980C2A84}" type="presParOf" srcId="{C158AAF7-3BCD-4655-8D57-272F5C4F4304}" destId="{17D466EC-A7DE-45C7-9248-12E4702DFC70}" srcOrd="1" destOrd="0" presId="urn:microsoft.com/office/officeart/2005/8/layout/hProcess4"/>
    <dgm:cxn modelId="{AF8B0658-18B0-47FD-9A63-5013B42AF1F8}" type="presParOf" srcId="{C158AAF7-3BCD-4655-8D57-272F5C4F4304}" destId="{00CF699A-12C3-4AED-BA95-B3ADCB961A5E}" srcOrd="2" destOrd="0" presId="urn:microsoft.com/office/officeart/2005/8/layout/hProcess4"/>
    <dgm:cxn modelId="{ACEB569D-4E11-4C6B-905F-03FF5BA80440}" type="presParOf" srcId="{00CF699A-12C3-4AED-BA95-B3ADCB961A5E}" destId="{2E35BF5F-4529-4F45-9672-CDF262B51F38}" srcOrd="0" destOrd="0" presId="urn:microsoft.com/office/officeart/2005/8/layout/hProcess4"/>
    <dgm:cxn modelId="{9F08ED96-2ABF-4FA3-B8FC-E7F0AF9C8F06}" type="presParOf" srcId="{2E35BF5F-4529-4F45-9672-CDF262B51F38}" destId="{881E0508-BA46-4DD8-AF39-9ED4FDB2742D}" srcOrd="0" destOrd="0" presId="urn:microsoft.com/office/officeart/2005/8/layout/hProcess4"/>
    <dgm:cxn modelId="{FF31B92B-2D84-4BE5-B94A-A955AA6FCA09}" type="presParOf" srcId="{2E35BF5F-4529-4F45-9672-CDF262B51F38}" destId="{464AF8CA-9880-4267-A131-DD457D97B752}" srcOrd="1" destOrd="0" presId="urn:microsoft.com/office/officeart/2005/8/layout/hProcess4"/>
    <dgm:cxn modelId="{C2846620-39B7-4F27-A8DB-707135908A98}" type="presParOf" srcId="{2E35BF5F-4529-4F45-9672-CDF262B51F38}" destId="{E7E96B2B-F766-4D02-8437-220987F6EABE}" srcOrd="2" destOrd="0" presId="urn:microsoft.com/office/officeart/2005/8/layout/hProcess4"/>
    <dgm:cxn modelId="{989DA2A9-7181-4A87-AEE6-3800B302159A}" type="presParOf" srcId="{2E35BF5F-4529-4F45-9672-CDF262B51F38}" destId="{881191BD-3E03-4BAA-9AC7-A1DF33199503}" srcOrd="3" destOrd="0" presId="urn:microsoft.com/office/officeart/2005/8/layout/hProcess4"/>
    <dgm:cxn modelId="{C956297F-A5C8-44EE-9C8B-40AC227BAE21}" type="presParOf" srcId="{2E35BF5F-4529-4F45-9672-CDF262B51F38}" destId="{AD7B8F0B-31C6-4D07-99DE-829C632A700B}" srcOrd="4" destOrd="0" presId="urn:microsoft.com/office/officeart/2005/8/layout/hProcess4"/>
    <dgm:cxn modelId="{8DA23A38-F48F-4680-9DBE-84822BA62B44}" type="presParOf" srcId="{00CF699A-12C3-4AED-BA95-B3ADCB961A5E}" destId="{451D78B7-D16C-4BF8-8DBB-74DE453E43F5}" srcOrd="1" destOrd="0" presId="urn:microsoft.com/office/officeart/2005/8/layout/hProcess4"/>
    <dgm:cxn modelId="{1378D617-4626-4674-B20A-D284506C5225}" type="presParOf" srcId="{00CF699A-12C3-4AED-BA95-B3ADCB961A5E}" destId="{402CD636-A659-439C-8A5C-4759C7D66B90}" srcOrd="2" destOrd="0" presId="urn:microsoft.com/office/officeart/2005/8/layout/hProcess4"/>
    <dgm:cxn modelId="{14EE1252-0F88-462E-A6A7-2EAE681361AF}" type="presParOf" srcId="{402CD636-A659-439C-8A5C-4759C7D66B90}" destId="{FF2EB84B-AC5B-4462-BA97-03AC1BD8692B}" srcOrd="0" destOrd="0" presId="urn:microsoft.com/office/officeart/2005/8/layout/hProcess4"/>
    <dgm:cxn modelId="{291C2B1D-8D0C-4755-913F-46457FB8F59B}" type="presParOf" srcId="{402CD636-A659-439C-8A5C-4759C7D66B90}" destId="{D2532E22-03C3-49DB-A3F4-C7A01D68A816}" srcOrd="1" destOrd="0" presId="urn:microsoft.com/office/officeart/2005/8/layout/hProcess4"/>
    <dgm:cxn modelId="{A96066E5-7A18-4E7B-BA33-8DEF6EE5F922}" type="presParOf" srcId="{402CD636-A659-439C-8A5C-4759C7D66B90}" destId="{C3BCEEEE-3AEB-456B-8BC4-E1DA0561AC91}" srcOrd="2" destOrd="0" presId="urn:microsoft.com/office/officeart/2005/8/layout/hProcess4"/>
    <dgm:cxn modelId="{8F75BCD5-40C4-4428-B5D3-9FE868276EBA}" type="presParOf" srcId="{402CD636-A659-439C-8A5C-4759C7D66B90}" destId="{5E1BE738-4067-4229-B2A6-6A490D2E6F00}" srcOrd="3" destOrd="0" presId="urn:microsoft.com/office/officeart/2005/8/layout/hProcess4"/>
    <dgm:cxn modelId="{35A5DDBD-1C5F-4E43-B92A-7A9078C013C2}" type="presParOf" srcId="{402CD636-A659-439C-8A5C-4759C7D66B90}" destId="{02AF0218-F505-4B16-97CC-AD75B3C15B75}" srcOrd="4" destOrd="0" presId="urn:microsoft.com/office/officeart/2005/8/layout/hProcess4"/>
    <dgm:cxn modelId="{95F7DA24-634C-4297-8212-CE157462E779}" type="presParOf" srcId="{00CF699A-12C3-4AED-BA95-B3ADCB961A5E}" destId="{18D6D86C-DE03-4E18-9373-188202A3C191}" srcOrd="3" destOrd="0" presId="urn:microsoft.com/office/officeart/2005/8/layout/hProcess4"/>
    <dgm:cxn modelId="{187391F3-2773-4CDE-AB95-0DEE71722C24}" type="presParOf" srcId="{00CF699A-12C3-4AED-BA95-B3ADCB961A5E}" destId="{DFF5CC6B-B5DE-47FC-97A3-085E7798191E}" srcOrd="4" destOrd="0" presId="urn:microsoft.com/office/officeart/2005/8/layout/hProcess4"/>
    <dgm:cxn modelId="{8CB8A2C4-2CDE-46BB-9874-7B891431CF21}" type="presParOf" srcId="{DFF5CC6B-B5DE-47FC-97A3-085E7798191E}" destId="{2F7F21E7-7A14-4F88-B699-BAA8E49B0644}" srcOrd="0" destOrd="0" presId="urn:microsoft.com/office/officeart/2005/8/layout/hProcess4"/>
    <dgm:cxn modelId="{7F68395B-EDD9-4E32-8716-342C2E535BF6}" type="presParOf" srcId="{DFF5CC6B-B5DE-47FC-97A3-085E7798191E}" destId="{6372678F-D9B2-4023-BA59-FDBDDB97B6F8}" srcOrd="1" destOrd="0" presId="urn:microsoft.com/office/officeart/2005/8/layout/hProcess4"/>
    <dgm:cxn modelId="{E8303DF8-6D18-44BA-88C6-882B93070129}" type="presParOf" srcId="{DFF5CC6B-B5DE-47FC-97A3-085E7798191E}" destId="{44EB8BA6-F3DA-4DEF-B89D-FE4C9EE1968C}" srcOrd="2" destOrd="0" presId="urn:microsoft.com/office/officeart/2005/8/layout/hProcess4"/>
    <dgm:cxn modelId="{3434F9C7-F7A3-42F0-86E5-696E96D67CE2}" type="presParOf" srcId="{DFF5CC6B-B5DE-47FC-97A3-085E7798191E}" destId="{F1E6B6E2-ECE0-4AC2-ACFB-344FE89B0763}" srcOrd="3" destOrd="0" presId="urn:microsoft.com/office/officeart/2005/8/layout/hProcess4"/>
    <dgm:cxn modelId="{BAC0CCA9-D9BE-42B6-B399-9159B0CA9806}" type="presParOf" srcId="{DFF5CC6B-B5DE-47FC-97A3-085E7798191E}" destId="{7BBB7CFC-36D6-4A4D-94BB-6AEC7B5F8CC1}"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AF8CA-9880-4267-A131-DD457D97B752}">
      <dsp:nvSpPr>
        <dsp:cNvPr id="0" name=""/>
        <dsp:cNvSpPr/>
      </dsp:nvSpPr>
      <dsp:spPr>
        <a:xfrm>
          <a:off x="3767" y="1449336"/>
          <a:ext cx="2467382" cy="20350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51D78B7-D16C-4BF8-8DBB-74DE453E43F5}">
      <dsp:nvSpPr>
        <dsp:cNvPr id="0" name=""/>
        <dsp:cNvSpPr/>
      </dsp:nvSpPr>
      <dsp:spPr>
        <a:xfrm>
          <a:off x="1399564" y="1967041"/>
          <a:ext cx="2672294" cy="2672294"/>
        </a:xfrm>
        <a:prstGeom prst="leftCircularArrow">
          <a:avLst>
            <a:gd name="adj1" fmla="val 2973"/>
            <a:gd name="adj2" fmla="val 364325"/>
            <a:gd name="adj3" fmla="val 2139836"/>
            <a:gd name="adj4" fmla="val 9024489"/>
            <a:gd name="adj5" fmla="val 3469"/>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81191BD-3E03-4BAA-9AC7-A1DF33199503}">
      <dsp:nvSpPr>
        <dsp:cNvPr id="0" name=""/>
        <dsp:cNvSpPr/>
      </dsp:nvSpPr>
      <dsp:spPr>
        <a:xfrm>
          <a:off x="552075" y="3048323"/>
          <a:ext cx="2193229" cy="87217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Intake</a:t>
          </a:r>
          <a:endParaRPr lang="en-US" sz="2600" kern="1200" dirty="0"/>
        </a:p>
      </dsp:txBody>
      <dsp:txXfrm>
        <a:off x="577620" y="3073868"/>
        <a:ext cx="2142139" cy="821084"/>
      </dsp:txXfrm>
    </dsp:sp>
    <dsp:sp modelId="{D2532E22-03C3-49DB-A3F4-C7A01D68A816}">
      <dsp:nvSpPr>
        <dsp:cNvPr id="0" name=""/>
        <dsp:cNvSpPr/>
      </dsp:nvSpPr>
      <dsp:spPr>
        <a:xfrm>
          <a:off x="3123642" y="1449336"/>
          <a:ext cx="2467382" cy="20350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8D6D86C-DE03-4E18-9373-188202A3C191}">
      <dsp:nvSpPr>
        <dsp:cNvPr id="0" name=""/>
        <dsp:cNvSpPr/>
      </dsp:nvSpPr>
      <dsp:spPr>
        <a:xfrm>
          <a:off x="4498877" y="214618"/>
          <a:ext cx="2987571" cy="2987571"/>
        </a:xfrm>
        <a:prstGeom prst="circularArrow">
          <a:avLst>
            <a:gd name="adj1" fmla="val 2659"/>
            <a:gd name="adj2" fmla="val 323495"/>
            <a:gd name="adj3" fmla="val 19500994"/>
            <a:gd name="adj4" fmla="val 12575511"/>
            <a:gd name="adj5" fmla="val 3103"/>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E1BE738-4067-4229-B2A6-6A490D2E6F00}">
      <dsp:nvSpPr>
        <dsp:cNvPr id="0" name=""/>
        <dsp:cNvSpPr/>
      </dsp:nvSpPr>
      <dsp:spPr>
        <a:xfrm>
          <a:off x="3671949" y="1013249"/>
          <a:ext cx="2193229" cy="87217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Standardized Assessment</a:t>
          </a:r>
          <a:endParaRPr lang="en-US" sz="2600" kern="1200" dirty="0"/>
        </a:p>
      </dsp:txBody>
      <dsp:txXfrm>
        <a:off x="3697494" y="1038794"/>
        <a:ext cx="2142139" cy="821084"/>
      </dsp:txXfrm>
    </dsp:sp>
    <dsp:sp modelId="{6372678F-D9B2-4023-BA59-FDBDDB97B6F8}">
      <dsp:nvSpPr>
        <dsp:cNvPr id="0" name=""/>
        <dsp:cNvSpPr/>
      </dsp:nvSpPr>
      <dsp:spPr>
        <a:xfrm>
          <a:off x="6243516" y="1449336"/>
          <a:ext cx="2467382" cy="203507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1E6B6E2-ECE0-4AC2-ACFB-344FE89B0763}">
      <dsp:nvSpPr>
        <dsp:cNvPr id="0" name=""/>
        <dsp:cNvSpPr/>
      </dsp:nvSpPr>
      <dsp:spPr>
        <a:xfrm>
          <a:off x="6791824" y="3048323"/>
          <a:ext cx="2193229" cy="87217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Referral</a:t>
          </a:r>
          <a:endParaRPr lang="en-US" sz="2600" kern="1200" dirty="0"/>
        </a:p>
      </dsp:txBody>
      <dsp:txXfrm>
        <a:off x="6817369" y="3073868"/>
        <a:ext cx="2142139" cy="82108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FAE7995-416F-4671-B116-2EB720FF816F}" type="datetimeFigureOut">
              <a:rPr lang="en-US" smtClean="0"/>
              <a:t>5/9/2017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67C3495-197E-47C5-A881-CC07E2B78D85}" type="slidenum">
              <a:rPr lang="en-US" smtClean="0"/>
              <a:t>‹#›</a:t>
            </a:fld>
            <a:endParaRPr lang="en-US" dirty="0"/>
          </a:p>
        </p:txBody>
      </p:sp>
    </p:spTree>
    <p:extLst>
      <p:ext uri="{BB962C8B-B14F-4D97-AF65-F5344CB8AC3E}">
        <p14:creationId xmlns:p14="http://schemas.microsoft.com/office/powerpoint/2010/main" val="3341056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C0C7AEB-D0FA-4732-AE22-3C9CFCE8F990}" type="datetimeFigureOut">
              <a:rPr lang="en-US" smtClean="0"/>
              <a:t>5/9/2017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B4A42FA-5A8B-4AEB-89BD-48F129759EBB}" type="slidenum">
              <a:rPr lang="en-US" smtClean="0"/>
              <a:t>‹#›</a:t>
            </a:fld>
            <a:endParaRPr lang="en-US" dirty="0"/>
          </a:p>
        </p:txBody>
      </p:sp>
    </p:spTree>
    <p:extLst>
      <p:ext uri="{BB962C8B-B14F-4D97-AF65-F5344CB8AC3E}">
        <p14:creationId xmlns:p14="http://schemas.microsoft.com/office/powerpoint/2010/main" val="4087633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A42FA-5A8B-4AEB-89BD-48F129759EBB}" type="slidenum">
              <a:rPr lang="en-US" smtClean="0"/>
              <a:t>1</a:t>
            </a:fld>
            <a:endParaRPr lang="en-US" dirty="0"/>
          </a:p>
        </p:txBody>
      </p:sp>
    </p:spTree>
    <p:extLst>
      <p:ext uri="{BB962C8B-B14F-4D97-AF65-F5344CB8AC3E}">
        <p14:creationId xmlns:p14="http://schemas.microsoft.com/office/powerpoint/2010/main" val="557567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model is about where</a:t>
            </a:r>
            <a:r>
              <a:rPr lang="en-US" sz="1200" baseline="0" dirty="0" smtClean="0"/>
              <a:t> the point of entry is into services</a:t>
            </a:r>
          </a:p>
          <a:p>
            <a:r>
              <a:rPr lang="en-US" sz="1200" baseline="0" dirty="0" smtClean="0"/>
              <a:t>Urban versus rural</a:t>
            </a:r>
          </a:p>
          <a:p>
            <a:r>
              <a:rPr lang="en-US" sz="1200" baseline="0" dirty="0" smtClean="0"/>
              <a:t>Subpopulations: single adults, families, youth, </a:t>
            </a:r>
            <a:r>
              <a:rPr lang="en-US" sz="1200" baseline="0" dirty="0" smtClean="0"/>
              <a:t>DV</a:t>
            </a:r>
            <a:r>
              <a:rPr lang="en-US" sz="1200" baseline="0" dirty="0" smtClean="0"/>
              <a:t>. </a:t>
            </a:r>
            <a:endParaRPr lang="en-US" sz="1200" dirty="0" smtClean="0"/>
          </a:p>
          <a:p>
            <a:pPr marL="0" indent="0">
              <a:buFontTx/>
              <a:buNone/>
            </a:pPr>
            <a:endParaRPr lang="en-US" dirty="0" smtClean="0"/>
          </a:p>
        </p:txBody>
      </p:sp>
      <p:sp>
        <p:nvSpPr>
          <p:cNvPr id="4" name="Slide Number Placeholder 3"/>
          <p:cNvSpPr>
            <a:spLocks noGrp="1"/>
          </p:cNvSpPr>
          <p:nvPr>
            <p:ph type="sldNum" sz="quarter" idx="10"/>
          </p:nvPr>
        </p:nvSpPr>
        <p:spPr/>
        <p:txBody>
          <a:bodyPr/>
          <a:lstStyle/>
          <a:p>
            <a:fld id="{947EA4B5-5256-40C0-BE1A-E893367389EB}" type="slidenum">
              <a:rPr lang="en-US" smtClean="0"/>
              <a:t>10</a:t>
            </a:fld>
            <a:endParaRPr lang="en-US" dirty="0"/>
          </a:p>
        </p:txBody>
      </p:sp>
    </p:spTree>
    <p:extLst>
      <p:ext uri="{BB962C8B-B14F-4D97-AF65-F5344CB8AC3E}">
        <p14:creationId xmlns:p14="http://schemas.microsoft.com/office/powerpoint/2010/main" val="3700962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11</a:t>
            </a:fld>
            <a:endParaRPr lang="en-US" dirty="0"/>
          </a:p>
        </p:txBody>
      </p:sp>
    </p:spTree>
    <p:extLst>
      <p:ext uri="{BB962C8B-B14F-4D97-AF65-F5344CB8AC3E}">
        <p14:creationId xmlns:p14="http://schemas.microsoft.com/office/powerpoint/2010/main" val="2742723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Subpopulations: single adults, families, youth, DV. </a:t>
            </a: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947EA4B5-5256-40C0-BE1A-E893367389EB}" type="slidenum">
              <a:rPr lang="en-US" smtClean="0"/>
              <a:t>12</a:t>
            </a:fld>
            <a:endParaRPr lang="en-US" dirty="0"/>
          </a:p>
        </p:txBody>
      </p:sp>
    </p:spTree>
    <p:extLst>
      <p:ext uri="{BB962C8B-B14F-4D97-AF65-F5344CB8AC3E}">
        <p14:creationId xmlns:p14="http://schemas.microsoft.com/office/powerpoint/2010/main" val="3391778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u="none" dirty="0" smtClean="0"/>
              <a:t>May </a:t>
            </a:r>
            <a:r>
              <a:rPr lang="en-US" u="none" dirty="0" smtClean="0"/>
              <a:t>not recognize young</a:t>
            </a:r>
            <a:r>
              <a:rPr lang="en-US" u="none" baseline="0" dirty="0" smtClean="0"/>
              <a:t> adults (18-24) as part of youth subpopulation, but if they do;</a:t>
            </a:r>
            <a:endParaRPr lang="en-US" u="none" dirty="0" smtClean="0"/>
          </a:p>
          <a:p>
            <a:pPr marL="171450" lvl="0" indent="-171450">
              <a:buFont typeface="Arial" panose="020B0604020202020204" pitchFamily="34" charset="0"/>
              <a:buChar char="•"/>
            </a:pPr>
            <a:r>
              <a:rPr lang="en-US" u="none" dirty="0" smtClean="0"/>
              <a:t>May turn away </a:t>
            </a:r>
            <a:r>
              <a:rPr lang="en-US" u="none" baseline="0" dirty="0" smtClean="0"/>
              <a:t>young adults from the POE for single adults/families rather than following HUD guidance for “no wrong door” approach</a:t>
            </a:r>
          </a:p>
          <a:p>
            <a:pPr marL="171450" lvl="0" indent="-171450">
              <a:buFont typeface="Arial" panose="020B0604020202020204" pitchFamily="34" charset="0"/>
              <a:buChar char="•"/>
            </a:pPr>
            <a:r>
              <a:rPr lang="en-US" u="none" baseline="0" dirty="0" smtClean="0"/>
              <a:t>May not recognize families with young parents (i.e. head of households) as part of youth subpopulation</a:t>
            </a:r>
          </a:p>
          <a:p>
            <a:pPr marL="171450" lvl="0" indent="-171450">
              <a:buFont typeface="Arial" panose="020B0604020202020204" pitchFamily="34" charset="0"/>
              <a:buChar char="•"/>
            </a:pPr>
            <a:r>
              <a:rPr lang="en-US" dirty="0" smtClean="0"/>
              <a:t>May send youth outside of their community to access CE or receive housing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13</a:t>
            </a:fld>
            <a:endParaRPr lang="en-US" dirty="0"/>
          </a:p>
        </p:txBody>
      </p:sp>
    </p:spTree>
    <p:extLst>
      <p:ext uri="{BB962C8B-B14F-4D97-AF65-F5344CB8AC3E}">
        <p14:creationId xmlns:p14="http://schemas.microsoft.com/office/powerpoint/2010/main" val="24767243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Frequency</a:t>
            </a:r>
            <a:r>
              <a:rPr lang="en-US" dirty="0" smtClean="0"/>
              <a:t>,</a:t>
            </a:r>
            <a:r>
              <a:rPr lang="en-US" baseline="0" dirty="0" smtClean="0"/>
              <a:t> volume, need</a:t>
            </a: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Youth who</a:t>
            </a:r>
            <a:r>
              <a:rPr lang="en-US" baseline="0" dirty="0" smtClean="0"/>
              <a:t> may be eligible for different housing programs (i.e. OHY, RHY, etc.) may be screened out because they are not literally homeless.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Many CE points will not accept anyone who is not literally homeless, excluding those at imminent risk or homeless under other federal statutes. (ex. Sidewalk), while others will allow young adults who are at imminent risk within 14 days (King-CEA). </a:t>
            </a:r>
            <a:r>
              <a:rPr lang="en-US" baseline="0" dirty="0" smtClean="0"/>
              <a:t>Many </a:t>
            </a:r>
            <a:r>
              <a:rPr lang="en-US" baseline="0" dirty="0" smtClean="0"/>
              <a:t>young </a:t>
            </a:r>
            <a:r>
              <a:rPr lang="en-US" baseline="0" dirty="0" smtClean="0"/>
              <a:t>adults use </a:t>
            </a:r>
            <a:r>
              <a:rPr lang="en-US" baseline="0" dirty="0" smtClean="0"/>
              <a:t>points of entry for single adults/families.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OHY uses the McKinney Vento definition of homelessness for eligibility for OHY housing programs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947EA4B5-5256-40C0-BE1A-E893367389EB}" type="slidenum">
              <a:rPr lang="en-US" smtClean="0"/>
              <a:t>14</a:t>
            </a:fld>
            <a:endParaRPr lang="en-US" dirty="0"/>
          </a:p>
        </p:txBody>
      </p:sp>
    </p:spTree>
    <p:extLst>
      <p:ext uri="{BB962C8B-B14F-4D97-AF65-F5344CB8AC3E}">
        <p14:creationId xmlns:p14="http://schemas.microsoft.com/office/powerpoint/2010/main" val="677792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smtClean="0"/>
              <a:t>Assessment </a:t>
            </a:r>
            <a:r>
              <a:rPr lang="en-US" dirty="0" smtClean="0"/>
              <a:t>tools may not be developmentally appropriate</a:t>
            </a:r>
          </a:p>
          <a:p>
            <a:pPr marL="628650" lvl="1" indent="-171450">
              <a:buFont typeface="Arial" panose="020B0604020202020204" pitchFamily="34" charset="0"/>
              <a:buChar char="•"/>
            </a:pPr>
            <a:r>
              <a:rPr lang="en-US" baseline="0" dirty="0" smtClean="0"/>
              <a:t>May </a:t>
            </a:r>
            <a:r>
              <a:rPr lang="en-US" baseline="0" dirty="0" smtClean="0"/>
              <a:t>score for things </a:t>
            </a:r>
            <a:r>
              <a:rPr lang="en-US" baseline="0" dirty="0" smtClean="0"/>
              <a:t>not </a:t>
            </a:r>
            <a:r>
              <a:rPr lang="en-US" baseline="0" dirty="0" smtClean="0"/>
              <a:t>relevant for youth (i.e. previous rental or credit history)</a:t>
            </a:r>
          </a:p>
          <a:p>
            <a:pPr marL="628650" lvl="1" indent="-171450">
              <a:buFont typeface="Arial" panose="020B0604020202020204" pitchFamily="34" charset="0"/>
              <a:buChar char="•"/>
            </a:pPr>
            <a:r>
              <a:rPr lang="en-US" baseline="0" dirty="0" smtClean="0"/>
              <a:t>May </a:t>
            </a:r>
            <a:r>
              <a:rPr lang="en-US" baseline="0" dirty="0" smtClean="0"/>
              <a:t>not use a developmentally appropriate criteria for vulnerability (i.e. youth at risk being extremely vulnerable on first night, risk for enculturation, exploitation, etc.)</a:t>
            </a:r>
          </a:p>
          <a:p>
            <a:pPr marL="0" lvl="0" indent="0">
              <a:buFont typeface="Arial" panose="020B0604020202020204" pitchFamily="34" charset="0"/>
              <a:buNone/>
            </a:pPr>
            <a:endParaRPr lang="en-US" dirty="0" smtClean="0"/>
          </a:p>
          <a:p>
            <a:pPr marL="0" lvl="0" indent="0">
              <a:buFont typeface="Arial" panose="020B0604020202020204" pitchFamily="34" charset="0"/>
              <a:buNone/>
            </a:pPr>
            <a:r>
              <a:rPr lang="en-US" dirty="0" smtClean="0"/>
              <a:t>Prioritization may be based on a single criteria rather than a multitude of factors.</a:t>
            </a:r>
          </a:p>
          <a:p>
            <a:pPr marL="628650" lvl="1" indent="-171450">
              <a:buFont typeface="Arial" panose="020B0604020202020204" pitchFamily="34" charset="0"/>
              <a:buChar char="•"/>
            </a:pPr>
            <a:r>
              <a:rPr lang="en-US" dirty="0" smtClean="0"/>
              <a:t>Prioritizing</a:t>
            </a:r>
            <a:r>
              <a:rPr lang="en-US" baseline="0" dirty="0" smtClean="0"/>
              <a:t> unsheltered populations without considering other vulnerability factors </a:t>
            </a:r>
          </a:p>
          <a:p>
            <a:pPr marL="628650" lvl="1" indent="-171450">
              <a:buFont typeface="Arial" panose="020B0604020202020204" pitchFamily="34" charset="0"/>
              <a:buChar char="•"/>
            </a:pPr>
            <a:r>
              <a:rPr lang="en-US" baseline="0" dirty="0" smtClean="0"/>
              <a:t>Letting the persons assessment score be the only measure by which prioritization decisions are made</a:t>
            </a:r>
          </a:p>
          <a:p>
            <a:pPr marL="457200" lvl="1" indent="0">
              <a:buFont typeface="Arial" panose="020B0604020202020204" pitchFamily="34" charset="0"/>
              <a:buNone/>
            </a:pPr>
            <a:endParaRPr lang="en-US" dirty="0" smtClean="0"/>
          </a:p>
          <a:p>
            <a:pPr marL="0" lvl="0" indent="0">
              <a:buFont typeface="Arial" panose="020B0604020202020204" pitchFamily="34" charset="0"/>
              <a:buNone/>
            </a:pPr>
            <a:r>
              <a:rPr lang="en-US" dirty="0" smtClean="0"/>
              <a:t>Cultural norms </a:t>
            </a:r>
          </a:p>
          <a:p>
            <a:pPr marL="628650" lvl="1" indent="-171450">
              <a:buFont typeface="Arial" panose="020B0604020202020204" pitchFamily="34" charset="0"/>
              <a:buChar char="•"/>
            </a:pPr>
            <a:r>
              <a:rPr lang="en-US" dirty="0" smtClean="0"/>
              <a:t>For many cultures it</a:t>
            </a:r>
            <a:r>
              <a:rPr lang="en-US" baseline="0" dirty="0" smtClean="0"/>
              <a:t> is against cultural norms to share information with those outside of the culture or those the youth does not have a relationships with.  </a:t>
            </a:r>
            <a:r>
              <a:rPr lang="en-US" baseline="0" dirty="0" smtClean="0"/>
              <a:t>(i.e. youth of color, LGBTQ youth, human trafficking survivors, etc.)</a:t>
            </a:r>
          </a:p>
          <a:p>
            <a:pPr marL="628650" lvl="1" indent="-171450">
              <a:buFont typeface="Arial" panose="020B0604020202020204" pitchFamily="34" charset="0"/>
              <a:buChar char="•"/>
            </a:pPr>
            <a:endParaRPr lang="en-US" dirty="0" smtClean="0"/>
          </a:p>
          <a:p>
            <a:pPr marL="0" lvl="0" indent="0">
              <a:buFont typeface="Arial" panose="020B0604020202020204" pitchFamily="34" charset="0"/>
              <a:buNone/>
            </a:pPr>
            <a:r>
              <a:rPr lang="en-US" dirty="0" smtClean="0"/>
              <a:t>Relationship</a:t>
            </a:r>
            <a:r>
              <a:rPr lang="en-US" baseline="0" dirty="0" smtClean="0"/>
              <a:t> </a:t>
            </a:r>
          </a:p>
          <a:p>
            <a:pPr marL="628650" lvl="1" indent="-171450">
              <a:buFont typeface="Arial" panose="020B0604020202020204" pitchFamily="34" charset="0"/>
              <a:buChar char="•"/>
            </a:pPr>
            <a:r>
              <a:rPr lang="en-US" baseline="0" dirty="0" smtClean="0"/>
              <a:t>Youth are more likely to disclose information with individuals they are already have relationship with</a:t>
            </a:r>
          </a:p>
          <a:p>
            <a:pPr marL="628650" lvl="1" indent="-171450">
              <a:buFont typeface="Arial" panose="020B0604020202020204" pitchFamily="34" charset="0"/>
              <a:buChar char="•"/>
            </a:pPr>
            <a:r>
              <a:rPr lang="en-US" baseline="0" dirty="0" smtClean="0"/>
              <a:t>Relationships are key to work with young people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15</a:t>
            </a:fld>
            <a:endParaRPr lang="en-US" dirty="0"/>
          </a:p>
        </p:txBody>
      </p:sp>
    </p:spTree>
    <p:extLst>
      <p:ext uri="{BB962C8B-B14F-4D97-AF65-F5344CB8AC3E}">
        <p14:creationId xmlns:p14="http://schemas.microsoft.com/office/powerpoint/2010/main" val="4171039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16</a:t>
            </a:fld>
            <a:endParaRPr lang="en-US" dirty="0"/>
          </a:p>
        </p:txBody>
      </p:sp>
    </p:spTree>
    <p:extLst>
      <p:ext uri="{BB962C8B-B14F-4D97-AF65-F5344CB8AC3E}">
        <p14:creationId xmlns:p14="http://schemas.microsoft.com/office/powerpoint/2010/main" val="3069042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Summary</a:t>
            </a:r>
            <a:r>
              <a:rPr lang="en-US" baseline="0" dirty="0" smtClean="0"/>
              <a:t> </a:t>
            </a:r>
            <a:r>
              <a:rPr lang="en-US" baseline="0" dirty="0" smtClean="0"/>
              <a:t>of the brief that OHY is working on </a:t>
            </a:r>
            <a:r>
              <a:rPr lang="en-US" baseline="0" dirty="0" smtClean="0"/>
              <a:t>to be </a:t>
            </a:r>
            <a:r>
              <a:rPr lang="en-US" baseline="0" dirty="0" smtClean="0"/>
              <a:t>used as a tool to help CE systems better understand how they can make improvements to their system that will ultimately results </a:t>
            </a:r>
            <a:r>
              <a:rPr lang="en-US" baseline="0" dirty="0" smtClean="0"/>
              <a:t>in </a:t>
            </a:r>
            <a:r>
              <a:rPr lang="en-US" baseline="0" dirty="0" smtClean="0"/>
              <a:t>CE </a:t>
            </a:r>
            <a:r>
              <a:rPr lang="en-US" baseline="0" dirty="0" smtClean="0"/>
              <a:t>working more </a:t>
            </a:r>
            <a:r>
              <a:rPr lang="en-US" baseline="0" dirty="0" smtClean="0"/>
              <a:t>effectively for youth and young adults.</a:t>
            </a: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17</a:t>
            </a:fld>
            <a:endParaRPr lang="en-US" dirty="0"/>
          </a:p>
        </p:txBody>
      </p:sp>
    </p:spTree>
    <p:extLst>
      <p:ext uri="{BB962C8B-B14F-4D97-AF65-F5344CB8AC3E}">
        <p14:creationId xmlns:p14="http://schemas.microsoft.com/office/powerpoint/2010/main" val="1186275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18</a:t>
            </a:fld>
            <a:endParaRPr lang="en-US" dirty="0"/>
          </a:p>
        </p:txBody>
      </p:sp>
    </p:spTree>
    <p:extLst>
      <p:ext uri="{BB962C8B-B14F-4D97-AF65-F5344CB8AC3E}">
        <p14:creationId xmlns:p14="http://schemas.microsoft.com/office/powerpoint/2010/main" val="2294226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A42FA-5A8B-4AEB-89BD-48F129759EBB}" type="slidenum">
              <a:rPr lang="en-US" smtClean="0"/>
              <a:t>19</a:t>
            </a:fld>
            <a:endParaRPr lang="en-US" dirty="0"/>
          </a:p>
        </p:txBody>
      </p:sp>
    </p:spTree>
    <p:extLst>
      <p:ext uri="{BB962C8B-B14F-4D97-AF65-F5344CB8AC3E}">
        <p14:creationId xmlns:p14="http://schemas.microsoft.com/office/powerpoint/2010/main" val="3206473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Panelist have 1-2 minutes to intro themselves.  (Name,</a:t>
            </a:r>
            <a:r>
              <a:rPr lang="en-US" baseline="0" dirty="0" smtClean="0"/>
              <a:t> Agency, Location, Role, and brief description of the housing programs your agency provides)</a:t>
            </a: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2</a:t>
            </a:fld>
            <a:endParaRPr lang="en-US" dirty="0"/>
          </a:p>
        </p:txBody>
      </p:sp>
    </p:spTree>
    <p:extLst>
      <p:ext uri="{BB962C8B-B14F-4D97-AF65-F5344CB8AC3E}">
        <p14:creationId xmlns:p14="http://schemas.microsoft.com/office/powerpoint/2010/main" val="2742723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3</a:t>
            </a:fld>
            <a:endParaRPr lang="en-US" dirty="0"/>
          </a:p>
        </p:txBody>
      </p:sp>
    </p:spTree>
    <p:extLst>
      <p:ext uri="{BB962C8B-B14F-4D97-AF65-F5344CB8AC3E}">
        <p14:creationId xmlns:p14="http://schemas.microsoft.com/office/powerpoint/2010/main" val="2174464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a:t>
            </a:r>
            <a:r>
              <a:rPr lang="en-US" baseline="0" dirty="0" smtClean="0"/>
              <a:t>  brief description of OHY programs.</a:t>
            </a:r>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4</a:t>
            </a:fld>
            <a:endParaRPr lang="en-US" dirty="0"/>
          </a:p>
        </p:txBody>
      </p:sp>
    </p:spTree>
    <p:extLst>
      <p:ext uri="{BB962C8B-B14F-4D97-AF65-F5344CB8AC3E}">
        <p14:creationId xmlns:p14="http://schemas.microsoft.com/office/powerpoint/2010/main" val="2445284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5</a:t>
            </a:fld>
            <a:endParaRPr lang="en-US" dirty="0"/>
          </a:p>
        </p:txBody>
      </p:sp>
    </p:spTree>
    <p:extLst>
      <p:ext uri="{BB962C8B-B14F-4D97-AF65-F5344CB8AC3E}">
        <p14:creationId xmlns:p14="http://schemas.microsoft.com/office/powerpoint/2010/main" val="2308219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smtClean="0"/>
          </a:p>
        </p:txBody>
      </p:sp>
      <p:sp>
        <p:nvSpPr>
          <p:cNvPr id="4" name="Slide Number Placeholder 3"/>
          <p:cNvSpPr>
            <a:spLocks noGrp="1"/>
          </p:cNvSpPr>
          <p:nvPr>
            <p:ph type="sldNum" sz="quarter" idx="10"/>
          </p:nvPr>
        </p:nvSpPr>
        <p:spPr/>
        <p:txBody>
          <a:bodyPr/>
          <a:lstStyle/>
          <a:p>
            <a:fld id="{947EA4B5-5256-40C0-BE1A-E893367389EB}" type="slidenum">
              <a:rPr lang="en-US" smtClean="0"/>
              <a:t>6</a:t>
            </a:fld>
            <a:endParaRPr lang="en-US" dirty="0"/>
          </a:p>
        </p:txBody>
      </p:sp>
    </p:spTree>
    <p:extLst>
      <p:ext uri="{BB962C8B-B14F-4D97-AF65-F5344CB8AC3E}">
        <p14:creationId xmlns:p14="http://schemas.microsoft.com/office/powerpoint/2010/main" val="753944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7</a:t>
            </a:fld>
            <a:endParaRPr lang="en-US" dirty="0"/>
          </a:p>
        </p:txBody>
      </p:sp>
    </p:spTree>
    <p:extLst>
      <p:ext uri="{BB962C8B-B14F-4D97-AF65-F5344CB8AC3E}">
        <p14:creationId xmlns:p14="http://schemas.microsoft.com/office/powerpoint/2010/main" val="3694515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Discuss</a:t>
            </a:r>
            <a:r>
              <a:rPr lang="en-US" sz="1600" baseline="0" dirty="0" smtClean="0"/>
              <a:t> how the conversation with OHY regarding CE got started (survey/forum)</a:t>
            </a:r>
            <a:endParaRPr lang="en-US" sz="1600" dirty="0" smtClean="0"/>
          </a:p>
        </p:txBody>
      </p:sp>
      <p:sp>
        <p:nvSpPr>
          <p:cNvPr id="4" name="Slide Number Placeholder 3"/>
          <p:cNvSpPr>
            <a:spLocks noGrp="1"/>
          </p:cNvSpPr>
          <p:nvPr>
            <p:ph type="sldNum" sz="quarter" idx="10"/>
          </p:nvPr>
        </p:nvSpPr>
        <p:spPr/>
        <p:txBody>
          <a:bodyPr/>
          <a:lstStyle/>
          <a:p>
            <a:fld id="{947EA4B5-5256-40C0-BE1A-E893367389EB}" type="slidenum">
              <a:rPr lang="en-US" smtClean="0"/>
              <a:t>8</a:t>
            </a:fld>
            <a:endParaRPr lang="en-US" dirty="0"/>
          </a:p>
        </p:txBody>
      </p:sp>
    </p:spTree>
    <p:extLst>
      <p:ext uri="{BB962C8B-B14F-4D97-AF65-F5344CB8AC3E}">
        <p14:creationId xmlns:p14="http://schemas.microsoft.com/office/powerpoint/2010/main" val="2742723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 system of intake, assessment and referral to homeless housing services.</a:t>
            </a:r>
          </a:p>
          <a:p>
            <a:pPr marL="457200" indent="-457200">
              <a:buFont typeface="Arial" panose="020B0604020202020204" pitchFamily="34" charset="0"/>
              <a:buChar char="•"/>
            </a:pPr>
            <a:r>
              <a:rPr lang="en-US" sz="1600" dirty="0" smtClean="0"/>
              <a:t>Match individuals and families to appropriate services based on standardized assessment</a:t>
            </a:r>
          </a:p>
          <a:p>
            <a:pPr marL="457200" indent="-457200">
              <a:buFont typeface="Arial" panose="020B0604020202020204" pitchFamily="34" charset="0"/>
              <a:buChar char="•"/>
            </a:pPr>
            <a:r>
              <a:rPr lang="en-US" sz="1600" dirty="0" smtClean="0"/>
              <a:t>Prioritize those</a:t>
            </a:r>
            <a:r>
              <a:rPr lang="en-US" sz="1600" baseline="0" dirty="0" smtClean="0"/>
              <a:t> most vulnerable and in need</a:t>
            </a:r>
            <a:endParaRPr lang="en-US" sz="1600" dirty="0" smtClean="0"/>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Includes inventory of program capacity and </a:t>
            </a:r>
            <a:r>
              <a:rPr lang="en-US" sz="1600" dirty="0" smtClean="0"/>
              <a:t>openings</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Required </a:t>
            </a:r>
            <a:r>
              <a:rPr lang="en-US" sz="1600" dirty="0" smtClean="0"/>
              <a:t>by state and federal homeless assistance funding</a:t>
            </a:r>
          </a:p>
          <a:p>
            <a:endParaRPr lang="en-US" dirty="0"/>
          </a:p>
        </p:txBody>
      </p:sp>
      <p:sp>
        <p:nvSpPr>
          <p:cNvPr id="4" name="Slide Number Placeholder 3"/>
          <p:cNvSpPr>
            <a:spLocks noGrp="1"/>
          </p:cNvSpPr>
          <p:nvPr>
            <p:ph type="sldNum" sz="quarter" idx="10"/>
          </p:nvPr>
        </p:nvSpPr>
        <p:spPr/>
        <p:txBody>
          <a:bodyPr/>
          <a:lstStyle/>
          <a:p>
            <a:fld id="{947EA4B5-5256-40C0-BE1A-E893367389EB}" type="slidenum">
              <a:rPr lang="en-US" smtClean="0"/>
              <a:t>9</a:t>
            </a:fld>
            <a:endParaRPr lang="en-US" dirty="0"/>
          </a:p>
        </p:txBody>
      </p:sp>
    </p:spTree>
    <p:extLst>
      <p:ext uri="{BB962C8B-B14F-4D97-AF65-F5344CB8AC3E}">
        <p14:creationId xmlns:p14="http://schemas.microsoft.com/office/powerpoint/2010/main" val="2742723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238886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297568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32892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389267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9735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138832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315625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199338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282899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98822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A6189-2DB2-5C4F-ACD6-0186E7C3DC4C}" type="datetimeFigureOut">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FF6335-FD5D-BD48-8B84-7C7066F90DC4}" type="slidenum">
              <a:rPr lang="en-US" smtClean="0"/>
              <a:t>‹#›</a:t>
            </a:fld>
            <a:endParaRPr lang="en-US" dirty="0"/>
          </a:p>
        </p:txBody>
      </p:sp>
    </p:spTree>
    <p:extLst>
      <p:ext uri="{BB962C8B-B14F-4D97-AF65-F5344CB8AC3E}">
        <p14:creationId xmlns:p14="http://schemas.microsoft.com/office/powerpoint/2010/main" val="14113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A6189-2DB2-5C4F-ACD6-0186E7C3DC4C}" type="datetimeFigureOut">
              <a:rPr lang="en-US" smtClean="0"/>
              <a:t>5/9/2017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F6335-FD5D-BD48-8B84-7C7066F90DC4}" type="slidenum">
              <a:rPr lang="en-US" smtClean="0"/>
              <a:t>‹#›</a:t>
            </a:fld>
            <a:endParaRPr lang="en-US" dirty="0"/>
          </a:p>
        </p:txBody>
      </p:sp>
    </p:spTree>
    <p:extLst>
      <p:ext uri="{BB962C8B-B14F-4D97-AF65-F5344CB8AC3E}">
        <p14:creationId xmlns:p14="http://schemas.microsoft.com/office/powerpoint/2010/main" val="1379961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583511" y="5553921"/>
            <a:ext cx="4498320" cy="1219416"/>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3" name="Subtitle 2"/>
          <p:cNvSpPr>
            <a:spLocks noGrp="1"/>
          </p:cNvSpPr>
          <p:nvPr>
            <p:ph type="subTitle" idx="1"/>
          </p:nvPr>
        </p:nvSpPr>
        <p:spPr>
          <a:xfrm>
            <a:off x="84664" y="3001604"/>
            <a:ext cx="8997694" cy="757596"/>
          </a:xfrm>
        </p:spPr>
        <p:txBody>
          <a:bodyPr>
            <a:normAutofit fontScale="25000" lnSpcReduction="20000"/>
          </a:bodyPr>
          <a:lstStyle/>
          <a:p>
            <a:pPr algn="r"/>
            <a:r>
              <a:rPr lang="en-US" sz="16000" b="1" dirty="0">
                <a:solidFill>
                  <a:schemeClr val="tx1"/>
                </a:solidFill>
              </a:rPr>
              <a:t>Coordinated Entry for </a:t>
            </a:r>
            <a:r>
              <a:rPr lang="en-US" sz="16000" b="1" dirty="0" smtClean="0">
                <a:solidFill>
                  <a:schemeClr val="tx1"/>
                </a:solidFill>
              </a:rPr>
              <a:t>Youth</a:t>
            </a:r>
          </a:p>
          <a:p>
            <a:pPr algn="r"/>
            <a:r>
              <a:rPr lang="en-US" sz="7200" i="1" dirty="0">
                <a:solidFill>
                  <a:srgbClr val="5080B2"/>
                </a:solidFill>
              </a:rPr>
              <a:t>Office of Homeless Youth Prevention &amp; </a:t>
            </a:r>
            <a:r>
              <a:rPr lang="en-US" sz="7200" i="1" dirty="0" smtClean="0">
                <a:solidFill>
                  <a:srgbClr val="5080B2"/>
                </a:solidFill>
              </a:rPr>
              <a:t>Protection</a:t>
            </a:r>
          </a:p>
          <a:p>
            <a:pPr algn="r"/>
            <a:r>
              <a:rPr lang="en-US" sz="7200" i="1" dirty="0" smtClean="0">
                <a:solidFill>
                  <a:srgbClr val="5080B2"/>
                </a:solidFill>
              </a:rPr>
              <a:t>Facilitated by Cole Ketcherside, </a:t>
            </a:r>
          </a:p>
          <a:p>
            <a:pPr algn="r"/>
            <a:r>
              <a:rPr lang="en-US" sz="7200" i="1" dirty="0" smtClean="0">
                <a:solidFill>
                  <a:srgbClr val="5080B2"/>
                </a:solidFill>
              </a:rPr>
              <a:t>OHY Program Coordinator</a:t>
            </a:r>
            <a:endParaRPr lang="en-US" sz="7200" i="1" dirty="0">
              <a:solidFill>
                <a:srgbClr val="5080B2"/>
              </a:solidFill>
            </a:endParaRPr>
          </a:p>
          <a:p>
            <a:pPr algn="r"/>
            <a:endParaRPr lang="en-US" sz="7200" b="1" dirty="0">
              <a:solidFill>
                <a:schemeClr val="tx1"/>
              </a:solidFill>
            </a:endParaRPr>
          </a:p>
        </p:txBody>
      </p:sp>
      <p:sp>
        <p:nvSpPr>
          <p:cNvPr id="5" name="Rectangle 4"/>
          <p:cNvSpPr/>
          <p:nvPr/>
        </p:nvSpPr>
        <p:spPr>
          <a:xfrm>
            <a:off x="84664" y="1525834"/>
            <a:ext cx="8997694" cy="238054"/>
          </a:xfrm>
          <a:prstGeom prst="rect">
            <a:avLst/>
          </a:prstGeom>
          <a:solidFill>
            <a:srgbClr val="C8D8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10" name="TextBox 9"/>
          <p:cNvSpPr txBox="1"/>
          <p:nvPr/>
        </p:nvSpPr>
        <p:spPr>
          <a:xfrm>
            <a:off x="6060265" y="5851407"/>
            <a:ext cx="2558814" cy="369332"/>
          </a:xfrm>
          <a:prstGeom prst="rect">
            <a:avLst/>
          </a:prstGeom>
          <a:noFill/>
        </p:spPr>
        <p:txBody>
          <a:bodyPr wrap="square" rtlCol="0">
            <a:spAutoFit/>
          </a:bodyPr>
          <a:lstStyle/>
          <a:p>
            <a:pPr algn="r"/>
            <a:r>
              <a:rPr lang="en-US" dirty="0" smtClean="0">
                <a:solidFill>
                  <a:schemeClr val="bg1"/>
                </a:solidFill>
              </a:rPr>
              <a:t>May 10th, 2017</a:t>
            </a:r>
            <a:endParaRPr lang="en-US" dirty="0"/>
          </a:p>
        </p:txBody>
      </p:sp>
      <p:sp>
        <p:nvSpPr>
          <p:cNvPr id="12" name="Rectangle 11"/>
          <p:cNvSpPr/>
          <p:nvPr/>
        </p:nvSpPr>
        <p:spPr>
          <a:xfrm>
            <a:off x="62122" y="75256"/>
            <a:ext cx="4521389" cy="1371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13" name="Rectangle 12"/>
          <p:cNvSpPr/>
          <p:nvPr/>
        </p:nvSpPr>
        <p:spPr>
          <a:xfrm>
            <a:off x="65850" y="5553921"/>
            <a:ext cx="1372658" cy="1219416"/>
          </a:xfrm>
          <a:prstGeom prst="rect">
            <a:avLst/>
          </a:prstGeom>
          <a:solidFill>
            <a:srgbClr val="88A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15" name="Rectangle 14"/>
          <p:cNvSpPr/>
          <p:nvPr/>
        </p:nvSpPr>
        <p:spPr>
          <a:xfrm>
            <a:off x="1520141" y="5553921"/>
            <a:ext cx="2968732" cy="1219416"/>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311" y="501360"/>
            <a:ext cx="4236720" cy="624840"/>
          </a:xfrm>
          <a:prstGeom prst="rect">
            <a:avLst/>
          </a:prstGeom>
        </p:spPr>
      </p:pic>
    </p:spTree>
    <p:extLst>
      <p:ext uri="{BB962C8B-B14F-4D97-AF65-F5344CB8AC3E}">
        <p14:creationId xmlns:p14="http://schemas.microsoft.com/office/powerpoint/2010/main" val="1002674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Coordinated Entry Models</a:t>
            </a:r>
            <a:endParaRPr lang="en-US" sz="3200" b="1" dirty="0"/>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bwMode="auto">
          <a:xfrm>
            <a:off x="6274751" y="6248345"/>
            <a:ext cx="2419598" cy="418776"/>
          </a:xfrm>
          <a:prstGeom prst="rect">
            <a:avLst/>
          </a:prstGeom>
          <a:noFill/>
          <a:ln>
            <a:noFill/>
          </a:ln>
        </p:spPr>
      </p:pic>
      <p:grpSp>
        <p:nvGrpSpPr>
          <p:cNvPr id="19" name="Group 18"/>
          <p:cNvGrpSpPr/>
          <p:nvPr/>
        </p:nvGrpSpPr>
        <p:grpSpPr>
          <a:xfrm>
            <a:off x="65849" y="1249498"/>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graphicFrame>
        <p:nvGraphicFramePr>
          <p:cNvPr id="7" name="Table 6"/>
          <p:cNvGraphicFramePr>
            <a:graphicFrameLocks noGrp="1"/>
          </p:cNvGraphicFramePr>
          <p:nvPr>
            <p:extLst>
              <p:ext uri="{D42A27DB-BD31-4B8C-83A1-F6EECF244321}">
                <p14:modId xmlns:p14="http://schemas.microsoft.com/office/powerpoint/2010/main" val="2785626926"/>
              </p:ext>
            </p:extLst>
          </p:nvPr>
        </p:nvGraphicFramePr>
        <p:xfrm>
          <a:off x="740664" y="2105060"/>
          <a:ext cx="7662672" cy="2978325"/>
        </p:xfrm>
        <a:graphic>
          <a:graphicData uri="http://schemas.openxmlformats.org/drawingml/2006/table">
            <a:tbl>
              <a:tblPr firstRow="1" bandRow="1">
                <a:tableStyleId>{5C22544A-7EE6-4342-B048-85BDC9FD1C3A}</a:tableStyleId>
              </a:tblPr>
              <a:tblGrid>
                <a:gridCol w="3831336">
                  <a:extLst>
                    <a:ext uri="{9D8B030D-6E8A-4147-A177-3AD203B41FA5}">
                      <a16:colId xmlns:a16="http://schemas.microsoft.com/office/drawing/2014/main" val="4187023056"/>
                    </a:ext>
                  </a:extLst>
                </a:gridCol>
                <a:gridCol w="3831336">
                  <a:extLst>
                    <a:ext uri="{9D8B030D-6E8A-4147-A177-3AD203B41FA5}">
                      <a16:colId xmlns:a16="http://schemas.microsoft.com/office/drawing/2014/main" val="317689752"/>
                    </a:ext>
                  </a:extLst>
                </a:gridCol>
              </a:tblGrid>
              <a:tr h="6015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b="1" dirty="0" smtClean="0">
                          <a:solidFill>
                            <a:schemeClr val="bg1"/>
                          </a:solidFill>
                        </a:rPr>
                        <a:t>Centralized</a:t>
                      </a:r>
                      <a:endParaRPr lang="en-US" sz="2800" i="1" dirty="0" smtClean="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smtClean="0"/>
                        <a:t>De-Centralized</a:t>
                      </a:r>
                    </a:p>
                  </a:txBody>
                  <a:tcPr/>
                </a:tc>
                <a:extLst>
                  <a:ext uri="{0D108BD9-81ED-4DB2-BD59-A6C34878D82A}">
                    <a16:rowId xmlns:a16="http://schemas.microsoft.com/office/drawing/2014/main" val="455077388"/>
                  </a:ext>
                </a:extLst>
              </a:tr>
              <a:tr h="2376761">
                <a:tc>
                  <a:txBody>
                    <a:bodyPr/>
                    <a:lstStyle/>
                    <a:p>
                      <a:pPr marL="342900" indent="-342900">
                        <a:buFont typeface="Arial" panose="020B0604020202020204" pitchFamily="34" charset="0"/>
                        <a:buChar char="•"/>
                      </a:pPr>
                      <a:r>
                        <a:rPr lang="en-US" sz="2000" b="1" dirty="0" smtClean="0"/>
                        <a:t>Singly point of entry for all populations </a:t>
                      </a:r>
                    </a:p>
                    <a:p>
                      <a:pPr marL="342900" indent="-342900">
                        <a:buFont typeface="Arial" panose="020B0604020202020204" pitchFamily="34" charset="0"/>
                        <a:buChar char="•"/>
                      </a:pPr>
                      <a:r>
                        <a:rPr lang="en-US" sz="2000" b="1" dirty="0" smtClean="0"/>
                        <a:t>Physical or phone based</a:t>
                      </a:r>
                    </a:p>
                    <a:p>
                      <a:endParaRPr lang="en-US" dirty="0"/>
                    </a:p>
                  </a:txBody>
                  <a:tcPr/>
                </a:tc>
                <a:tc>
                  <a:txBody>
                    <a:bodyPr/>
                    <a:lstStyle/>
                    <a:p>
                      <a:pPr marL="342900" indent="-342900">
                        <a:buFont typeface="Arial" panose="020B0604020202020204" pitchFamily="34" charset="0"/>
                        <a:buChar char="•"/>
                      </a:pPr>
                      <a:r>
                        <a:rPr lang="en-US" sz="2000" b="1" dirty="0" smtClean="0"/>
                        <a:t>Multiple points of entry by population and/or geography </a:t>
                      </a:r>
                    </a:p>
                    <a:p>
                      <a:pPr marL="342900" indent="-342900">
                        <a:buFont typeface="Arial" panose="020B0604020202020204" pitchFamily="34" charset="0"/>
                        <a:buChar char="•"/>
                      </a:pPr>
                      <a:r>
                        <a:rPr lang="en-US" sz="2000" b="1" dirty="0" smtClean="0"/>
                        <a:t>Physical or phone based</a:t>
                      </a:r>
                    </a:p>
                    <a:p>
                      <a:pPr marL="342900" indent="-342900">
                        <a:buFont typeface="Arial" panose="020B0604020202020204" pitchFamily="34" charset="0"/>
                        <a:buChar char="•"/>
                      </a:pPr>
                      <a:r>
                        <a:rPr lang="en-US" sz="2000" b="1" dirty="0" smtClean="0"/>
                        <a:t>Same screening and assessment tools across all points of entry</a:t>
                      </a:r>
                    </a:p>
                    <a:p>
                      <a:endParaRPr lang="en-US" dirty="0"/>
                    </a:p>
                  </a:txBody>
                  <a:tcPr/>
                </a:tc>
                <a:extLst>
                  <a:ext uri="{0D108BD9-81ED-4DB2-BD59-A6C34878D82A}">
                    <a16:rowId xmlns:a16="http://schemas.microsoft.com/office/drawing/2014/main" val="1688925807"/>
                  </a:ext>
                </a:extLst>
              </a:tr>
            </a:tbl>
          </a:graphicData>
        </a:graphic>
      </p:graphicFrame>
    </p:spTree>
    <p:extLst>
      <p:ext uri="{BB962C8B-B14F-4D97-AF65-F5344CB8AC3E}">
        <p14:creationId xmlns:p14="http://schemas.microsoft.com/office/powerpoint/2010/main" val="3838303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8748" y="152507"/>
            <a:ext cx="8229600" cy="867409"/>
          </a:xfrm>
        </p:spPr>
        <p:txBody>
          <a:bodyPr>
            <a:normAutofit/>
          </a:bodyPr>
          <a:lstStyle/>
          <a:p>
            <a:pPr algn="l"/>
            <a:r>
              <a:rPr lang="en-US" sz="3200" b="1" dirty="0" smtClean="0"/>
              <a:t>Coordinated Entry Flow Chart</a:t>
            </a:r>
            <a:endParaRPr lang="en-US" sz="3200" dirty="0"/>
          </a:p>
        </p:txBody>
      </p:sp>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grpSp>
        <p:nvGrpSpPr>
          <p:cNvPr id="19" name="Group 18"/>
          <p:cNvGrpSpPr/>
          <p:nvPr/>
        </p:nvGrpSpPr>
        <p:grpSpPr>
          <a:xfrm>
            <a:off x="68208" y="1085504"/>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28" name="TextBox 27"/>
          <p:cNvSpPr txBox="1"/>
          <p:nvPr/>
        </p:nvSpPr>
        <p:spPr>
          <a:xfrm>
            <a:off x="3882820" y="5273498"/>
            <a:ext cx="1701800" cy="584775"/>
          </a:xfrm>
          <a:prstGeom prst="rect">
            <a:avLst/>
          </a:prstGeom>
          <a:solidFill>
            <a:schemeClr val="accent3">
              <a:lumMod val="20000"/>
              <a:lumOff val="80000"/>
            </a:schemeClr>
          </a:solidFill>
          <a:ln w="38100">
            <a:solidFill>
              <a:schemeClr val="tx1"/>
            </a:solidFill>
          </a:ln>
        </p:spPr>
        <p:txBody>
          <a:bodyPr wrap="square" rtlCol="0">
            <a:spAutoFit/>
          </a:bodyPr>
          <a:lstStyle/>
          <a:p>
            <a:r>
              <a:rPr lang="en-US" sz="1600" dirty="0" smtClean="0"/>
              <a:t>Emergency Shelter</a:t>
            </a:r>
            <a:endParaRPr lang="en-US" sz="1600" dirty="0"/>
          </a:p>
        </p:txBody>
      </p:sp>
      <p:sp>
        <p:nvSpPr>
          <p:cNvPr id="29" name="TextBox 28"/>
          <p:cNvSpPr txBox="1"/>
          <p:nvPr/>
        </p:nvSpPr>
        <p:spPr>
          <a:xfrm>
            <a:off x="3582052" y="2087747"/>
            <a:ext cx="1701800" cy="584775"/>
          </a:xfrm>
          <a:prstGeom prst="rect">
            <a:avLst/>
          </a:prstGeom>
          <a:solidFill>
            <a:schemeClr val="accent5">
              <a:lumMod val="20000"/>
              <a:lumOff val="80000"/>
            </a:schemeClr>
          </a:solidFill>
          <a:ln w="38100">
            <a:solidFill>
              <a:schemeClr val="tx1"/>
            </a:solidFill>
          </a:ln>
        </p:spPr>
        <p:txBody>
          <a:bodyPr wrap="square" rtlCol="0">
            <a:spAutoFit/>
          </a:bodyPr>
          <a:lstStyle/>
          <a:p>
            <a:r>
              <a:rPr lang="en-US" sz="1600" dirty="0" smtClean="0"/>
              <a:t>Prevention/ Diversion</a:t>
            </a:r>
            <a:endParaRPr lang="en-US" sz="1600" dirty="0"/>
          </a:p>
        </p:txBody>
      </p:sp>
      <p:sp>
        <p:nvSpPr>
          <p:cNvPr id="32" name="TextBox 31"/>
          <p:cNvSpPr txBox="1"/>
          <p:nvPr/>
        </p:nvSpPr>
        <p:spPr>
          <a:xfrm>
            <a:off x="302972" y="4826556"/>
            <a:ext cx="1455427" cy="369332"/>
          </a:xfrm>
          <a:prstGeom prst="rect">
            <a:avLst/>
          </a:prstGeom>
          <a:solidFill>
            <a:schemeClr val="accent3">
              <a:lumMod val="20000"/>
              <a:lumOff val="80000"/>
            </a:schemeClr>
          </a:solidFill>
          <a:ln w="38100">
            <a:solidFill>
              <a:schemeClr val="tx1"/>
            </a:solidFill>
          </a:ln>
        </p:spPr>
        <p:txBody>
          <a:bodyPr wrap="square" rtlCol="0">
            <a:spAutoFit/>
          </a:bodyPr>
          <a:lstStyle/>
          <a:p>
            <a:r>
              <a:rPr lang="en-US" dirty="0" smtClean="0"/>
              <a:t>Community</a:t>
            </a:r>
            <a:endParaRPr lang="en-US" dirty="0"/>
          </a:p>
        </p:txBody>
      </p:sp>
      <p:sp>
        <p:nvSpPr>
          <p:cNvPr id="33" name="TextBox 32"/>
          <p:cNvSpPr txBox="1"/>
          <p:nvPr/>
        </p:nvSpPr>
        <p:spPr>
          <a:xfrm>
            <a:off x="344791" y="2708596"/>
            <a:ext cx="1492547" cy="369332"/>
          </a:xfrm>
          <a:prstGeom prst="rect">
            <a:avLst/>
          </a:prstGeom>
          <a:solidFill>
            <a:schemeClr val="accent3">
              <a:lumMod val="20000"/>
              <a:lumOff val="80000"/>
            </a:schemeClr>
          </a:solidFill>
          <a:ln w="38100">
            <a:solidFill>
              <a:schemeClr val="tx1"/>
            </a:solidFill>
          </a:ln>
        </p:spPr>
        <p:txBody>
          <a:bodyPr wrap="square" rtlCol="0">
            <a:spAutoFit/>
          </a:bodyPr>
          <a:lstStyle/>
          <a:p>
            <a:r>
              <a:rPr lang="en-US" dirty="0" smtClean="0"/>
              <a:t>Outreach</a:t>
            </a:r>
            <a:endParaRPr lang="en-US" dirty="0"/>
          </a:p>
        </p:txBody>
      </p:sp>
      <p:sp>
        <p:nvSpPr>
          <p:cNvPr id="34" name="TextBox 33"/>
          <p:cNvSpPr txBox="1"/>
          <p:nvPr/>
        </p:nvSpPr>
        <p:spPr>
          <a:xfrm>
            <a:off x="1896817" y="3586224"/>
            <a:ext cx="1345697" cy="584775"/>
          </a:xfrm>
          <a:prstGeom prst="rect">
            <a:avLst/>
          </a:prstGeom>
          <a:solidFill>
            <a:schemeClr val="accent4">
              <a:lumMod val="20000"/>
              <a:lumOff val="80000"/>
            </a:schemeClr>
          </a:solidFill>
          <a:ln w="38100">
            <a:solidFill>
              <a:schemeClr val="tx1"/>
            </a:solidFill>
          </a:ln>
        </p:spPr>
        <p:txBody>
          <a:bodyPr wrap="square" rtlCol="0">
            <a:spAutoFit/>
          </a:bodyPr>
          <a:lstStyle/>
          <a:p>
            <a:r>
              <a:rPr lang="en-US" sz="1600" dirty="0" smtClean="0"/>
              <a:t>Coordinated Entry</a:t>
            </a:r>
            <a:endParaRPr lang="en-US" sz="1600" dirty="0"/>
          </a:p>
        </p:txBody>
      </p:sp>
      <p:sp>
        <p:nvSpPr>
          <p:cNvPr id="35" name="TextBox 34"/>
          <p:cNvSpPr txBox="1"/>
          <p:nvPr/>
        </p:nvSpPr>
        <p:spPr>
          <a:xfrm>
            <a:off x="7053718" y="4706725"/>
            <a:ext cx="1701800" cy="584775"/>
          </a:xfrm>
          <a:prstGeom prst="rect">
            <a:avLst/>
          </a:prstGeom>
          <a:solidFill>
            <a:schemeClr val="accent2">
              <a:lumMod val="20000"/>
              <a:lumOff val="80000"/>
            </a:schemeClr>
          </a:solidFill>
          <a:ln w="38100">
            <a:solidFill>
              <a:schemeClr val="tx1"/>
            </a:solidFill>
          </a:ln>
        </p:spPr>
        <p:txBody>
          <a:bodyPr wrap="square" rtlCol="0">
            <a:spAutoFit/>
          </a:bodyPr>
          <a:lstStyle/>
          <a:p>
            <a:r>
              <a:rPr lang="en-US" sz="1600" dirty="0" smtClean="0"/>
              <a:t>Permanent Housing</a:t>
            </a:r>
            <a:endParaRPr lang="en-US" sz="1600" dirty="0"/>
          </a:p>
        </p:txBody>
      </p:sp>
      <p:sp>
        <p:nvSpPr>
          <p:cNvPr id="36" name="TextBox 35"/>
          <p:cNvSpPr txBox="1"/>
          <p:nvPr/>
        </p:nvSpPr>
        <p:spPr>
          <a:xfrm>
            <a:off x="7789108" y="3341853"/>
            <a:ext cx="1198481" cy="584775"/>
          </a:xfrm>
          <a:prstGeom prst="rect">
            <a:avLst/>
          </a:prstGeom>
          <a:solidFill>
            <a:schemeClr val="accent2">
              <a:lumMod val="20000"/>
              <a:lumOff val="80000"/>
            </a:schemeClr>
          </a:solidFill>
          <a:ln w="38100">
            <a:solidFill>
              <a:schemeClr val="tx1"/>
            </a:solidFill>
          </a:ln>
        </p:spPr>
        <p:txBody>
          <a:bodyPr wrap="square" rtlCol="0">
            <a:spAutoFit/>
          </a:bodyPr>
          <a:lstStyle/>
          <a:p>
            <a:r>
              <a:rPr lang="en-US" sz="1600" dirty="0" smtClean="0"/>
              <a:t>Rapid Re- Housing</a:t>
            </a:r>
            <a:endParaRPr lang="en-US" sz="1600" dirty="0"/>
          </a:p>
        </p:txBody>
      </p:sp>
      <p:sp>
        <p:nvSpPr>
          <p:cNvPr id="37" name="TextBox 36"/>
          <p:cNvSpPr txBox="1"/>
          <p:nvPr/>
        </p:nvSpPr>
        <p:spPr>
          <a:xfrm>
            <a:off x="6924734" y="2141352"/>
            <a:ext cx="1701800" cy="584775"/>
          </a:xfrm>
          <a:prstGeom prst="rect">
            <a:avLst/>
          </a:prstGeom>
          <a:solidFill>
            <a:schemeClr val="accent2">
              <a:lumMod val="20000"/>
              <a:lumOff val="80000"/>
            </a:schemeClr>
          </a:solidFill>
          <a:ln w="38100">
            <a:solidFill>
              <a:schemeClr val="tx1"/>
            </a:solidFill>
          </a:ln>
        </p:spPr>
        <p:txBody>
          <a:bodyPr wrap="square" rtlCol="0">
            <a:spAutoFit/>
          </a:bodyPr>
          <a:lstStyle/>
          <a:p>
            <a:r>
              <a:rPr lang="en-US" sz="1600" dirty="0" smtClean="0"/>
              <a:t>Transitional Housing</a:t>
            </a:r>
            <a:endParaRPr lang="en-US" sz="1600" dirty="0"/>
          </a:p>
        </p:txBody>
      </p:sp>
      <p:cxnSp>
        <p:nvCxnSpPr>
          <p:cNvPr id="10" name="Straight Arrow Connector 9"/>
          <p:cNvCxnSpPr/>
          <p:nvPr/>
        </p:nvCxnSpPr>
        <p:spPr>
          <a:xfrm flipV="1">
            <a:off x="4220654" y="4299662"/>
            <a:ext cx="513066" cy="742339"/>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243359" y="3235737"/>
            <a:ext cx="507350" cy="31613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3428373" y="4283780"/>
            <a:ext cx="606422" cy="708234"/>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H="1">
            <a:off x="2991650" y="2907922"/>
            <a:ext cx="616984" cy="525581"/>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2558124" y="2697110"/>
            <a:ext cx="909952" cy="736393"/>
          </a:xfrm>
          <a:prstGeom prst="straightConnector1">
            <a:avLst/>
          </a:prstGeom>
          <a:ln>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V="1">
            <a:off x="3370075" y="3787895"/>
            <a:ext cx="1025490" cy="5849"/>
          </a:xfrm>
          <a:prstGeom prst="straightConnector1">
            <a:avLst/>
          </a:prstGeom>
          <a:ln>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3287578" y="4357231"/>
            <a:ext cx="588949" cy="784094"/>
          </a:xfrm>
          <a:prstGeom prst="straightConnector1">
            <a:avLst/>
          </a:prstGeom>
          <a:ln>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6402195" y="2876207"/>
            <a:ext cx="450570" cy="403442"/>
          </a:xfrm>
          <a:prstGeom prst="straightConnector1">
            <a:avLst/>
          </a:prstGeom>
          <a:ln>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6402195" y="3665018"/>
            <a:ext cx="1261921" cy="0"/>
          </a:xfrm>
          <a:prstGeom prst="straightConnector1">
            <a:avLst/>
          </a:prstGeom>
          <a:ln>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6196525" y="4202333"/>
            <a:ext cx="728209" cy="393626"/>
          </a:xfrm>
          <a:prstGeom prst="straightConnector1">
            <a:avLst/>
          </a:prstGeom>
          <a:ln>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4550431" y="3499918"/>
            <a:ext cx="1701800" cy="584775"/>
          </a:xfrm>
          <a:prstGeom prst="rect">
            <a:avLst/>
          </a:prstGeom>
          <a:solidFill>
            <a:schemeClr val="accent2">
              <a:lumMod val="20000"/>
              <a:lumOff val="80000"/>
            </a:schemeClr>
          </a:solidFill>
          <a:ln w="38100">
            <a:solidFill>
              <a:schemeClr val="tx1"/>
            </a:solidFill>
          </a:ln>
        </p:spPr>
        <p:txBody>
          <a:bodyPr wrap="square" rtlCol="0">
            <a:spAutoFit/>
          </a:bodyPr>
          <a:lstStyle/>
          <a:p>
            <a:r>
              <a:rPr lang="en-US" sz="1600" dirty="0" smtClean="0"/>
              <a:t>Housing Assistance</a:t>
            </a:r>
            <a:endParaRPr lang="en-US" sz="1600" dirty="0"/>
          </a:p>
        </p:txBody>
      </p:sp>
      <p:cxnSp>
        <p:nvCxnSpPr>
          <p:cNvPr id="61" name="Straight Arrow Connector 60"/>
          <p:cNvCxnSpPr/>
          <p:nvPr/>
        </p:nvCxnSpPr>
        <p:spPr>
          <a:xfrm>
            <a:off x="7162023" y="2876207"/>
            <a:ext cx="0" cy="1688037"/>
          </a:xfrm>
          <a:prstGeom prst="straightConnector1">
            <a:avLst/>
          </a:prstGeom>
          <a:ln>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flipH="1">
            <a:off x="7530367" y="4081219"/>
            <a:ext cx="423937" cy="483025"/>
          </a:xfrm>
          <a:prstGeom prst="straightConnector1">
            <a:avLst/>
          </a:prstGeom>
          <a:ln>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V="1">
            <a:off x="1402021" y="4248888"/>
            <a:ext cx="394470" cy="347071"/>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36411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2588" y="114343"/>
            <a:ext cx="8229600" cy="869243"/>
          </a:xfrm>
        </p:spPr>
        <p:txBody>
          <a:bodyPr>
            <a:normAutofit/>
          </a:bodyPr>
          <a:lstStyle/>
          <a:p>
            <a:pPr algn="l"/>
            <a:r>
              <a:rPr lang="en-US" sz="3200" b="1" dirty="0" smtClean="0"/>
              <a:t>Federal and State Guidance</a:t>
            </a:r>
            <a:endParaRPr lang="en-US" sz="3200" b="1" dirty="0"/>
          </a:p>
        </p:txBody>
      </p:sp>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grpSp>
        <p:nvGrpSpPr>
          <p:cNvPr id="19" name="Group 18"/>
          <p:cNvGrpSpPr/>
          <p:nvPr/>
        </p:nvGrpSpPr>
        <p:grpSpPr>
          <a:xfrm>
            <a:off x="65849" y="1057037"/>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graphicFrame>
        <p:nvGraphicFramePr>
          <p:cNvPr id="2" name="Table 1"/>
          <p:cNvGraphicFramePr>
            <a:graphicFrameLocks noGrp="1"/>
          </p:cNvGraphicFramePr>
          <p:nvPr>
            <p:extLst>
              <p:ext uri="{D42A27DB-BD31-4B8C-83A1-F6EECF244321}">
                <p14:modId xmlns:p14="http://schemas.microsoft.com/office/powerpoint/2010/main" val="1656130105"/>
              </p:ext>
            </p:extLst>
          </p:nvPr>
        </p:nvGraphicFramePr>
        <p:xfrm>
          <a:off x="382588" y="1397000"/>
          <a:ext cx="8229600" cy="480261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4091712080"/>
                    </a:ext>
                  </a:extLst>
                </a:gridCol>
                <a:gridCol w="4114800">
                  <a:extLst>
                    <a:ext uri="{9D8B030D-6E8A-4147-A177-3AD203B41FA5}">
                      <a16:colId xmlns:a16="http://schemas.microsoft.com/office/drawing/2014/main" val="3698885053"/>
                    </a:ext>
                  </a:extLst>
                </a:gridCol>
              </a:tblGrid>
              <a:tr h="547949">
                <a:tc>
                  <a:txBody>
                    <a:bodyPr/>
                    <a:lstStyle/>
                    <a:p>
                      <a:r>
                        <a:rPr lang="en-US" sz="2800" dirty="0" smtClean="0"/>
                        <a:t>Federal</a:t>
                      </a:r>
                      <a:endParaRPr lang="en-US" sz="2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smtClean="0"/>
                        <a:t>State</a:t>
                      </a:r>
                    </a:p>
                  </a:txBody>
                  <a:tcPr/>
                </a:tc>
                <a:extLst>
                  <a:ext uri="{0D108BD9-81ED-4DB2-BD59-A6C34878D82A}">
                    <a16:rowId xmlns:a16="http://schemas.microsoft.com/office/drawing/2014/main" val="1774726404"/>
                  </a:ext>
                </a:extLst>
              </a:tr>
              <a:tr h="4254665">
                <a:tc>
                  <a:txBody>
                    <a:bodyPr/>
                    <a:lstStyle/>
                    <a:p>
                      <a:pPr marL="342900" indent="-342900">
                        <a:buFont typeface="Arial" panose="020B0604020202020204" pitchFamily="34" charset="0"/>
                        <a:buChar char="•"/>
                      </a:pPr>
                      <a:r>
                        <a:rPr lang="en-US" sz="2000" dirty="0" smtClean="0"/>
                        <a:t>ESG and CoC communities must have CE system</a:t>
                      </a:r>
                    </a:p>
                    <a:p>
                      <a:pPr marL="342900" indent="-342900">
                        <a:buFont typeface="Arial" panose="020B0604020202020204" pitchFamily="34" charset="0"/>
                        <a:buChar char="•"/>
                      </a:pPr>
                      <a:r>
                        <a:rPr lang="en-US" sz="2000" dirty="0" smtClean="0"/>
                        <a:t>Prioritize households based on need &amp; vulnerability</a:t>
                      </a:r>
                    </a:p>
                    <a:p>
                      <a:pPr marL="342900" indent="-342900">
                        <a:buFont typeface="Arial" panose="020B0604020202020204" pitchFamily="34" charset="0"/>
                        <a:buChar char="•"/>
                      </a:pPr>
                      <a:r>
                        <a:rPr lang="en-US" sz="2000" dirty="0" smtClean="0"/>
                        <a:t>May have different access points for subpopulations</a:t>
                      </a:r>
                    </a:p>
                    <a:p>
                      <a:pPr marL="342900" indent="-342900">
                        <a:buFont typeface="Arial" panose="020B0604020202020204" pitchFamily="34" charset="0"/>
                        <a:buChar char="•"/>
                      </a:pPr>
                      <a:r>
                        <a:rPr lang="en-US" sz="2000" dirty="0" smtClean="0"/>
                        <a:t>Must have standardized assessment tools</a:t>
                      </a:r>
                    </a:p>
                    <a:p>
                      <a:pPr marL="342900" indent="-342900">
                        <a:buFont typeface="Arial" panose="020B0604020202020204" pitchFamily="34" charset="0"/>
                        <a:buChar char="•"/>
                      </a:pPr>
                      <a:r>
                        <a:rPr lang="en-US" sz="2000" dirty="0" smtClean="0"/>
                        <a:t>May have different assessment tools for different subpopulations</a:t>
                      </a:r>
                    </a:p>
                    <a:p>
                      <a:pPr marL="342900" indent="-342900">
                        <a:buFont typeface="Arial" panose="020B0604020202020204" pitchFamily="34" charset="0"/>
                        <a:buChar char="•"/>
                      </a:pPr>
                      <a:r>
                        <a:rPr lang="en-US" sz="2000" dirty="0" smtClean="0"/>
                        <a:t>May use more than assessment score to determine prioritization</a:t>
                      </a:r>
                    </a:p>
                    <a:p>
                      <a:endParaRPr lang="en-US" dirty="0"/>
                    </a:p>
                  </a:txBody>
                  <a:tcPr/>
                </a:tc>
                <a:tc>
                  <a:txBody>
                    <a:bodyPr/>
                    <a:lstStyle/>
                    <a:p>
                      <a:pPr marL="285750" indent="-285750">
                        <a:buFont typeface="Arial" panose="020B0604020202020204" pitchFamily="34" charset="0"/>
                        <a:buChar char="•"/>
                      </a:pPr>
                      <a:r>
                        <a:rPr lang="en-US" sz="2000" dirty="0" smtClean="0"/>
                        <a:t>CHG programs must participate in CE</a:t>
                      </a:r>
                    </a:p>
                    <a:p>
                      <a:pPr marL="285750" indent="-285750">
                        <a:buFont typeface="Arial" panose="020B0604020202020204" pitchFamily="34" charset="0"/>
                        <a:buChar char="•"/>
                      </a:pPr>
                      <a:r>
                        <a:rPr lang="en-US" sz="2000" dirty="0" smtClean="0"/>
                        <a:t>Prioritize unsheltered households (35%) and those with greatest need</a:t>
                      </a:r>
                    </a:p>
                    <a:p>
                      <a:pPr marL="285750" indent="-285750">
                        <a:buFont typeface="Arial" panose="020B0604020202020204" pitchFamily="34" charset="0"/>
                        <a:buChar char="•"/>
                      </a:pPr>
                      <a:r>
                        <a:rPr lang="en-US" sz="2000" dirty="0" smtClean="0"/>
                        <a:t>Assessment tools that match households with appropriate services</a:t>
                      </a:r>
                    </a:p>
                    <a:p>
                      <a:pPr marL="285750" indent="-285750">
                        <a:buFont typeface="Arial" panose="020B0604020202020204" pitchFamily="34" charset="0"/>
                        <a:buChar char="•"/>
                      </a:pPr>
                      <a:r>
                        <a:rPr lang="en-US" sz="2000" dirty="0" smtClean="0"/>
                        <a:t>Maintain housing inventory</a:t>
                      </a:r>
                    </a:p>
                    <a:p>
                      <a:pPr marL="285750" indent="-285750">
                        <a:buFont typeface="Arial" panose="020B0604020202020204" pitchFamily="34" charset="0"/>
                        <a:buChar char="•"/>
                      </a:pPr>
                      <a:r>
                        <a:rPr lang="en-US" sz="2000" dirty="0" smtClean="0"/>
                        <a:t>Must have CE policies and procedures in place</a:t>
                      </a:r>
                    </a:p>
                    <a:p>
                      <a:endParaRPr lang="en-US" dirty="0"/>
                    </a:p>
                  </a:txBody>
                  <a:tcPr/>
                </a:tc>
                <a:extLst>
                  <a:ext uri="{0D108BD9-81ED-4DB2-BD59-A6C34878D82A}">
                    <a16:rowId xmlns:a16="http://schemas.microsoft.com/office/drawing/2014/main" val="3457003495"/>
                  </a:ext>
                </a:extLst>
              </a:tr>
            </a:tbl>
          </a:graphicData>
        </a:graphic>
      </p:graphicFrame>
    </p:spTree>
    <p:extLst>
      <p:ext uri="{BB962C8B-B14F-4D97-AF65-F5344CB8AC3E}">
        <p14:creationId xmlns:p14="http://schemas.microsoft.com/office/powerpoint/2010/main" val="2114615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pSp>
        <p:nvGrpSpPr>
          <p:cNvPr id="19" name="Group 18"/>
          <p:cNvGrpSpPr/>
          <p:nvPr/>
        </p:nvGrpSpPr>
        <p:grpSpPr>
          <a:xfrm>
            <a:off x="65849" y="119457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14" name="Subtitle 2"/>
          <p:cNvSpPr txBox="1">
            <a:spLocks/>
          </p:cNvSpPr>
          <p:nvPr/>
        </p:nvSpPr>
        <p:spPr>
          <a:xfrm>
            <a:off x="361324" y="272709"/>
            <a:ext cx="8333024" cy="10230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smtClean="0">
                <a:solidFill>
                  <a:schemeClr val="tx1"/>
                </a:solidFill>
              </a:rPr>
              <a:t>Key Issues – Benefits, Challenges, Solutions</a:t>
            </a:r>
            <a:endParaRPr lang="en-US" i="1" dirty="0">
              <a:solidFill>
                <a:srgbClr val="5080B2"/>
              </a:solidFill>
            </a:endParaRPr>
          </a:p>
        </p:txBody>
      </p:sp>
      <p:sp>
        <p:nvSpPr>
          <p:cNvPr id="6" name="TextBox 5"/>
          <p:cNvSpPr txBox="1"/>
          <p:nvPr/>
        </p:nvSpPr>
        <p:spPr>
          <a:xfrm>
            <a:off x="502734" y="2217628"/>
            <a:ext cx="8333025" cy="2954655"/>
          </a:xfrm>
          <a:prstGeom prst="rect">
            <a:avLst/>
          </a:prstGeom>
          <a:noFill/>
        </p:spPr>
        <p:txBody>
          <a:bodyPr wrap="square" rtlCol="0">
            <a:spAutoFit/>
          </a:bodyPr>
          <a:lstStyle/>
          <a:p>
            <a:pPr lvl="0"/>
            <a:r>
              <a:rPr lang="en-US" sz="2400" b="1" dirty="0" smtClean="0"/>
              <a:t>Points </a:t>
            </a:r>
            <a:r>
              <a:rPr lang="en-US" sz="2400" b="1" dirty="0"/>
              <a:t>of </a:t>
            </a:r>
            <a:r>
              <a:rPr lang="en-US" sz="2400" b="1" dirty="0" smtClean="0"/>
              <a:t>Entry </a:t>
            </a:r>
          </a:p>
          <a:p>
            <a:pPr marL="285750" lvl="0" indent="-285750">
              <a:buFont typeface="Arial" panose="020B0604020202020204" pitchFamily="34" charset="0"/>
              <a:buChar char="•"/>
            </a:pPr>
            <a:r>
              <a:rPr lang="en-US" sz="2400" dirty="0" smtClean="0"/>
              <a:t>Direct individuals to a single point of entry where they can be screened, assessed, and referred to housing resources. </a:t>
            </a:r>
          </a:p>
          <a:p>
            <a:pPr lvl="0"/>
            <a:endParaRPr lang="en-US" sz="2400" dirty="0"/>
          </a:p>
          <a:p>
            <a:pPr lvl="0"/>
            <a:r>
              <a:rPr lang="en-US" sz="2400" b="1" dirty="0" smtClean="0"/>
              <a:t>Question for Panelists</a:t>
            </a:r>
          </a:p>
          <a:p>
            <a:pPr marL="285750" lvl="0" indent="-285750">
              <a:buFont typeface="Arial" panose="020B0604020202020204" pitchFamily="34" charset="0"/>
              <a:buChar char="•"/>
            </a:pPr>
            <a:r>
              <a:rPr lang="en-US" sz="2400" dirty="0" smtClean="0"/>
              <a:t>How has the CE process impacted where youth and young adults go for housing services in your community?</a:t>
            </a:r>
          </a:p>
          <a:p>
            <a:pPr lvl="0"/>
            <a:endParaRPr lang="en-US" dirty="0" smtClean="0"/>
          </a:p>
        </p:txBody>
      </p:sp>
    </p:spTree>
    <p:extLst>
      <p:ext uri="{BB962C8B-B14F-4D97-AF65-F5344CB8AC3E}">
        <p14:creationId xmlns:p14="http://schemas.microsoft.com/office/powerpoint/2010/main" val="485883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pSp>
        <p:nvGrpSpPr>
          <p:cNvPr id="19" name="Group 18"/>
          <p:cNvGrpSpPr/>
          <p:nvPr/>
        </p:nvGrpSpPr>
        <p:grpSpPr>
          <a:xfrm>
            <a:off x="65849" y="119457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6" name="TextBox 5"/>
          <p:cNvSpPr txBox="1"/>
          <p:nvPr/>
        </p:nvSpPr>
        <p:spPr>
          <a:xfrm>
            <a:off x="674942" y="1784752"/>
            <a:ext cx="7995984" cy="4616648"/>
          </a:xfrm>
          <a:prstGeom prst="rect">
            <a:avLst/>
          </a:prstGeom>
          <a:noFill/>
        </p:spPr>
        <p:txBody>
          <a:bodyPr wrap="square" rtlCol="0">
            <a:spAutoFit/>
          </a:bodyPr>
          <a:lstStyle/>
          <a:p>
            <a:pPr lvl="0"/>
            <a:r>
              <a:rPr lang="en-US" sz="2400" b="1" dirty="0"/>
              <a:t>Definitions </a:t>
            </a:r>
            <a:r>
              <a:rPr lang="en-US" sz="2400" b="1" dirty="0" smtClean="0"/>
              <a:t>of Homelessness</a:t>
            </a:r>
          </a:p>
          <a:p>
            <a:pPr marL="285750" lvl="0" indent="-285750">
              <a:buFont typeface="Arial" panose="020B0604020202020204" pitchFamily="34" charset="0"/>
              <a:buChar char="•"/>
            </a:pPr>
            <a:r>
              <a:rPr lang="en-US" sz="2400" dirty="0" smtClean="0"/>
              <a:t>Impacts </a:t>
            </a:r>
            <a:r>
              <a:rPr lang="en-US" sz="2400" dirty="0"/>
              <a:t>who is considered eligible </a:t>
            </a:r>
            <a:r>
              <a:rPr lang="en-US" sz="2400" dirty="0" smtClean="0"/>
              <a:t>to be screened in for housing services</a:t>
            </a:r>
          </a:p>
          <a:p>
            <a:pPr lvl="0"/>
            <a:endParaRPr lang="en-US" sz="2400" dirty="0"/>
          </a:p>
          <a:p>
            <a:pPr lvl="0"/>
            <a:r>
              <a:rPr lang="en-US" sz="2400" b="1" dirty="0" smtClean="0"/>
              <a:t>Question for Panelists</a:t>
            </a:r>
          </a:p>
          <a:p>
            <a:pPr marL="285750" lvl="0" indent="-285750">
              <a:buFont typeface="Arial" panose="020B0604020202020204" pitchFamily="34" charset="0"/>
              <a:buChar char="•"/>
            </a:pPr>
            <a:r>
              <a:rPr lang="en-US" sz="2400" dirty="0" smtClean="0"/>
              <a:t>How has existing definitions of homelessness had an impact on the referrals you receive from CE?</a:t>
            </a:r>
          </a:p>
          <a:p>
            <a:pPr lvl="0"/>
            <a:endParaRPr lang="en-US" sz="2400" dirty="0" smtClean="0"/>
          </a:p>
          <a:p>
            <a:pPr marL="285750" lvl="0" indent="-285750">
              <a:buFont typeface="Arial" panose="020B0604020202020204" pitchFamily="34" charset="0"/>
              <a:buChar char="•"/>
            </a:pPr>
            <a:r>
              <a:rPr lang="en-US" sz="2400" dirty="0" smtClean="0"/>
              <a:t>How has this resulted in more or fewer placements into housing for youth and young adults?</a:t>
            </a:r>
          </a:p>
          <a:p>
            <a:pPr lvl="0"/>
            <a:endParaRPr lang="en-US" dirty="0"/>
          </a:p>
          <a:p>
            <a:pPr lvl="0"/>
            <a:endParaRPr lang="en-US" dirty="0" smtClean="0"/>
          </a:p>
          <a:p>
            <a:pPr lvl="0"/>
            <a:r>
              <a:rPr lang="en-US" b="1" dirty="0" smtClean="0"/>
              <a:t> </a:t>
            </a:r>
            <a:endParaRPr lang="en-US" b="1" dirty="0"/>
          </a:p>
        </p:txBody>
      </p:sp>
      <p:sp>
        <p:nvSpPr>
          <p:cNvPr id="10" name="Subtitle 2"/>
          <p:cNvSpPr txBox="1">
            <a:spLocks/>
          </p:cNvSpPr>
          <p:nvPr/>
        </p:nvSpPr>
        <p:spPr>
          <a:xfrm>
            <a:off x="361325" y="297798"/>
            <a:ext cx="8333024" cy="10230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smtClean="0">
                <a:solidFill>
                  <a:schemeClr val="tx1"/>
                </a:solidFill>
              </a:rPr>
              <a:t>Key Issues – Benefits, Challenges, Solutions</a:t>
            </a:r>
            <a:endParaRPr lang="en-US" i="1" dirty="0">
              <a:solidFill>
                <a:srgbClr val="5080B2"/>
              </a:solidFill>
            </a:endParaRPr>
          </a:p>
        </p:txBody>
      </p:sp>
    </p:spTree>
    <p:extLst>
      <p:ext uri="{BB962C8B-B14F-4D97-AF65-F5344CB8AC3E}">
        <p14:creationId xmlns:p14="http://schemas.microsoft.com/office/powerpoint/2010/main" val="1311794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pSp>
        <p:nvGrpSpPr>
          <p:cNvPr id="19" name="Group 18"/>
          <p:cNvGrpSpPr/>
          <p:nvPr/>
        </p:nvGrpSpPr>
        <p:grpSpPr>
          <a:xfrm>
            <a:off x="65849" y="119457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14" name="Subtitle 2"/>
          <p:cNvSpPr txBox="1">
            <a:spLocks/>
          </p:cNvSpPr>
          <p:nvPr/>
        </p:nvSpPr>
        <p:spPr>
          <a:xfrm>
            <a:off x="361324" y="272709"/>
            <a:ext cx="8333024" cy="10230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smtClean="0">
                <a:solidFill>
                  <a:schemeClr val="tx1"/>
                </a:solidFill>
              </a:rPr>
              <a:t>Key Issues - Benefits</a:t>
            </a:r>
            <a:r>
              <a:rPr lang="en-US" b="1" dirty="0">
                <a:solidFill>
                  <a:schemeClr val="tx1"/>
                </a:solidFill>
              </a:rPr>
              <a:t>, Challenges, Solutions</a:t>
            </a:r>
            <a:endParaRPr lang="en-US" i="1" dirty="0">
              <a:solidFill>
                <a:srgbClr val="5080B2"/>
              </a:solidFill>
            </a:endParaRPr>
          </a:p>
        </p:txBody>
      </p:sp>
      <p:sp>
        <p:nvSpPr>
          <p:cNvPr id="6" name="TextBox 5"/>
          <p:cNvSpPr txBox="1"/>
          <p:nvPr/>
        </p:nvSpPr>
        <p:spPr>
          <a:xfrm>
            <a:off x="578895" y="1444688"/>
            <a:ext cx="8010680" cy="4893647"/>
          </a:xfrm>
          <a:prstGeom prst="rect">
            <a:avLst/>
          </a:prstGeom>
          <a:noFill/>
        </p:spPr>
        <p:txBody>
          <a:bodyPr wrap="square" rtlCol="0">
            <a:spAutoFit/>
          </a:bodyPr>
          <a:lstStyle/>
          <a:p>
            <a:pPr lvl="0"/>
            <a:r>
              <a:rPr lang="en-US" sz="2400" b="1" dirty="0" smtClean="0"/>
              <a:t>Prioritization</a:t>
            </a:r>
          </a:p>
          <a:p>
            <a:pPr marL="285750" lvl="0" indent="-285750">
              <a:buFont typeface="Arial" panose="020B0604020202020204" pitchFamily="34" charset="0"/>
              <a:buChar char="•"/>
            </a:pPr>
            <a:r>
              <a:rPr lang="en-US" sz="2400" dirty="0" smtClean="0"/>
              <a:t>Determines which order individuals are served based on need and vulnerability</a:t>
            </a:r>
          </a:p>
          <a:p>
            <a:pPr lvl="0"/>
            <a:endParaRPr lang="en-US" sz="2400" dirty="0"/>
          </a:p>
          <a:p>
            <a:pPr lvl="0"/>
            <a:r>
              <a:rPr lang="en-US" sz="2400" b="1" dirty="0" smtClean="0"/>
              <a:t>Question for Panelists</a:t>
            </a:r>
            <a:endParaRPr lang="en-US" sz="2400" dirty="0" smtClean="0"/>
          </a:p>
          <a:p>
            <a:pPr marL="285750" indent="-285750">
              <a:buFont typeface="Arial" panose="020B0604020202020204" pitchFamily="34" charset="0"/>
              <a:buChar char="•"/>
            </a:pPr>
            <a:r>
              <a:rPr lang="en-US" sz="2400" dirty="0"/>
              <a:t>What does vulnerability look like for youth and young adults experiencing housing instability</a:t>
            </a:r>
            <a:r>
              <a:rPr lang="en-US" sz="2400" dirty="0" smtClean="0"/>
              <a:t>? </a:t>
            </a:r>
          </a:p>
          <a:p>
            <a:endParaRPr lang="en-US" sz="2400" dirty="0"/>
          </a:p>
          <a:p>
            <a:pPr marL="285750" indent="-285750">
              <a:buFont typeface="Arial" panose="020B0604020202020204" pitchFamily="34" charset="0"/>
              <a:buChar char="•"/>
            </a:pPr>
            <a:r>
              <a:rPr lang="en-US" sz="2400" dirty="0" smtClean="0"/>
              <a:t>What distinction, if any, is there between need and vulnerability?</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What must be in place to effectively assess young people for need and vulnerability</a:t>
            </a:r>
            <a:r>
              <a:rPr lang="en-US" sz="2400" dirty="0" smtClean="0"/>
              <a:t>?</a:t>
            </a:r>
            <a:endParaRPr lang="en-US" sz="2400" dirty="0"/>
          </a:p>
        </p:txBody>
      </p:sp>
    </p:spTree>
    <p:extLst>
      <p:ext uri="{BB962C8B-B14F-4D97-AF65-F5344CB8AC3E}">
        <p14:creationId xmlns:p14="http://schemas.microsoft.com/office/powerpoint/2010/main" val="2787943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pSp>
        <p:nvGrpSpPr>
          <p:cNvPr id="19" name="Group 18"/>
          <p:cNvGrpSpPr/>
          <p:nvPr/>
        </p:nvGrpSpPr>
        <p:grpSpPr>
          <a:xfrm>
            <a:off x="65849" y="119457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14" name="Subtitle 2"/>
          <p:cNvSpPr txBox="1">
            <a:spLocks/>
          </p:cNvSpPr>
          <p:nvPr/>
        </p:nvSpPr>
        <p:spPr>
          <a:xfrm>
            <a:off x="361324" y="272709"/>
            <a:ext cx="8333024" cy="10230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smtClean="0">
                <a:solidFill>
                  <a:schemeClr val="tx1"/>
                </a:solidFill>
              </a:rPr>
              <a:t>Key </a:t>
            </a:r>
            <a:r>
              <a:rPr lang="en-US" b="1" dirty="0">
                <a:solidFill>
                  <a:schemeClr val="tx1"/>
                </a:solidFill>
              </a:rPr>
              <a:t>Issues - Benefits, Challenges, Solutions</a:t>
            </a:r>
            <a:endParaRPr lang="en-US" i="1" dirty="0">
              <a:solidFill>
                <a:srgbClr val="5080B2"/>
              </a:solidFill>
            </a:endParaRPr>
          </a:p>
          <a:p>
            <a:pPr algn="l"/>
            <a:endParaRPr lang="en-US" i="1" dirty="0">
              <a:solidFill>
                <a:srgbClr val="5080B2"/>
              </a:solidFill>
            </a:endParaRPr>
          </a:p>
        </p:txBody>
      </p:sp>
      <p:sp>
        <p:nvSpPr>
          <p:cNvPr id="6" name="TextBox 5"/>
          <p:cNvSpPr txBox="1"/>
          <p:nvPr/>
        </p:nvSpPr>
        <p:spPr>
          <a:xfrm>
            <a:off x="539743" y="1529434"/>
            <a:ext cx="8333025" cy="4062651"/>
          </a:xfrm>
          <a:prstGeom prst="rect">
            <a:avLst/>
          </a:prstGeom>
          <a:noFill/>
        </p:spPr>
        <p:txBody>
          <a:bodyPr wrap="square" rtlCol="0">
            <a:spAutoFit/>
          </a:bodyPr>
          <a:lstStyle/>
          <a:p>
            <a:pPr lvl="0"/>
            <a:r>
              <a:rPr lang="en-US" sz="2400" b="1" dirty="0" smtClean="0"/>
              <a:t>Coordination </a:t>
            </a:r>
            <a:r>
              <a:rPr lang="en-US" sz="2400" b="1" dirty="0"/>
              <a:t>with YYA </a:t>
            </a:r>
            <a:r>
              <a:rPr lang="en-US" sz="2400" b="1" dirty="0" smtClean="0"/>
              <a:t>providers</a:t>
            </a:r>
          </a:p>
          <a:p>
            <a:pPr marL="285750" lvl="0" indent="-285750">
              <a:buFont typeface="Arial" panose="020B0604020202020204" pitchFamily="34" charset="0"/>
              <a:buChar char="•"/>
            </a:pPr>
            <a:r>
              <a:rPr lang="en-US" sz="2400" dirty="0" smtClean="0"/>
              <a:t>CE’s solicit feedback annually from participating projects in order to improve CE design and implementation</a:t>
            </a:r>
            <a:r>
              <a:rPr lang="en-US" sz="2400" b="1" dirty="0" smtClean="0"/>
              <a:t>.</a:t>
            </a:r>
          </a:p>
          <a:p>
            <a:pPr marL="285750" lvl="0" indent="-285750">
              <a:buFont typeface="Arial" panose="020B0604020202020204" pitchFamily="34" charset="0"/>
              <a:buChar char="•"/>
            </a:pPr>
            <a:endParaRPr lang="en-US" sz="2400" b="1" dirty="0"/>
          </a:p>
          <a:p>
            <a:pPr lvl="0"/>
            <a:r>
              <a:rPr lang="en-US" sz="2400" b="1" dirty="0" smtClean="0"/>
              <a:t>Question for Panelists</a:t>
            </a:r>
            <a:endParaRPr lang="en-US" sz="2400" dirty="0"/>
          </a:p>
          <a:p>
            <a:pPr marL="285750" indent="-285750">
              <a:buFont typeface="Arial" panose="020B0604020202020204" pitchFamily="34" charset="0"/>
              <a:buChar char="•"/>
            </a:pPr>
            <a:r>
              <a:rPr lang="en-US" sz="2400" dirty="0"/>
              <a:t>What </a:t>
            </a:r>
            <a:r>
              <a:rPr lang="en-US" sz="2400" dirty="0" smtClean="0"/>
              <a:t>has been your experience engaging with the CE system?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What can a </a:t>
            </a:r>
            <a:r>
              <a:rPr lang="en-US" sz="2400" dirty="0"/>
              <a:t>CE system do to better engage RHY </a:t>
            </a:r>
            <a:r>
              <a:rPr lang="en-US" sz="2400" dirty="0" smtClean="0"/>
              <a:t>providers?</a:t>
            </a:r>
          </a:p>
          <a:p>
            <a:endParaRPr lang="en-US" sz="2400" dirty="0"/>
          </a:p>
          <a:p>
            <a:pPr marL="285750" indent="-285750">
              <a:buFont typeface="Arial" panose="020B0604020202020204" pitchFamily="34" charset="0"/>
              <a:buChar char="•"/>
            </a:pPr>
            <a:r>
              <a:rPr lang="en-US" sz="2400" dirty="0" smtClean="0"/>
              <a:t>What does an effective CE system for youth look like?</a:t>
            </a:r>
          </a:p>
          <a:p>
            <a:endParaRPr lang="en-US" dirty="0" smtClean="0"/>
          </a:p>
        </p:txBody>
      </p:sp>
    </p:spTree>
    <p:extLst>
      <p:ext uri="{BB962C8B-B14F-4D97-AF65-F5344CB8AC3E}">
        <p14:creationId xmlns:p14="http://schemas.microsoft.com/office/powerpoint/2010/main" val="461101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pSp>
        <p:nvGrpSpPr>
          <p:cNvPr id="19" name="Group 18"/>
          <p:cNvGrpSpPr/>
          <p:nvPr/>
        </p:nvGrpSpPr>
        <p:grpSpPr>
          <a:xfrm>
            <a:off x="65849" y="119457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14" name="Subtitle 2"/>
          <p:cNvSpPr txBox="1">
            <a:spLocks/>
          </p:cNvSpPr>
          <p:nvPr/>
        </p:nvSpPr>
        <p:spPr>
          <a:xfrm>
            <a:off x="361324" y="272709"/>
            <a:ext cx="8333024" cy="10230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smtClean="0">
                <a:solidFill>
                  <a:schemeClr val="tx1"/>
                </a:solidFill>
              </a:rPr>
              <a:t>OHY- Draft Recommendations</a:t>
            </a:r>
            <a:endParaRPr lang="en-US" i="1" dirty="0">
              <a:solidFill>
                <a:srgbClr val="5080B2"/>
              </a:solidFill>
            </a:endParaRPr>
          </a:p>
        </p:txBody>
      </p:sp>
      <p:sp>
        <p:nvSpPr>
          <p:cNvPr id="2" name="TextBox 1"/>
          <p:cNvSpPr txBox="1"/>
          <p:nvPr/>
        </p:nvSpPr>
        <p:spPr>
          <a:xfrm>
            <a:off x="603504" y="1986974"/>
            <a:ext cx="7986070" cy="3323987"/>
          </a:xfrm>
          <a:prstGeom prst="rect">
            <a:avLst/>
          </a:prstGeom>
          <a:noFill/>
        </p:spPr>
        <p:txBody>
          <a:bodyPr wrap="square" rtlCol="0">
            <a:spAutoFit/>
          </a:bodyPr>
          <a:lstStyle/>
          <a:p>
            <a:pPr marL="514350" indent="-514350">
              <a:lnSpc>
                <a:spcPct val="150000"/>
              </a:lnSpc>
              <a:buFont typeface="+mj-lt"/>
              <a:buAutoNum type="arabicPeriod"/>
            </a:pPr>
            <a:r>
              <a:rPr lang="en-US" sz="2800" dirty="0" smtClean="0"/>
              <a:t>Establish Youth Specific Access Points, Screening, and Assessment Tools</a:t>
            </a:r>
          </a:p>
          <a:p>
            <a:pPr marL="514350" indent="-514350">
              <a:lnSpc>
                <a:spcPct val="150000"/>
              </a:lnSpc>
              <a:buFont typeface="+mj-lt"/>
              <a:buAutoNum type="arabicPeriod"/>
            </a:pPr>
            <a:r>
              <a:rPr lang="en-US" sz="2800" dirty="0" smtClean="0"/>
              <a:t>Develop Youth Specific Prioritization Criteria</a:t>
            </a:r>
          </a:p>
          <a:p>
            <a:pPr marL="514350" indent="-514350">
              <a:lnSpc>
                <a:spcPct val="150000"/>
              </a:lnSpc>
              <a:buFont typeface="+mj-lt"/>
              <a:buAutoNum type="arabicPeriod"/>
            </a:pPr>
            <a:r>
              <a:rPr lang="en-US" sz="2800" dirty="0" smtClean="0"/>
              <a:t>Allow Flexibility at the Local Level</a:t>
            </a:r>
          </a:p>
          <a:p>
            <a:pPr marL="514350" indent="-514350">
              <a:lnSpc>
                <a:spcPct val="150000"/>
              </a:lnSpc>
              <a:buFont typeface="+mj-lt"/>
              <a:buAutoNum type="arabicPeriod"/>
            </a:pPr>
            <a:r>
              <a:rPr lang="en-US" sz="2800" dirty="0" smtClean="0"/>
              <a:t>Coordinate with RHY Providers</a:t>
            </a:r>
            <a:endParaRPr lang="en-US" sz="2800" dirty="0"/>
          </a:p>
        </p:txBody>
      </p:sp>
    </p:spTree>
    <p:extLst>
      <p:ext uri="{BB962C8B-B14F-4D97-AF65-F5344CB8AC3E}">
        <p14:creationId xmlns:p14="http://schemas.microsoft.com/office/powerpoint/2010/main" val="31741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pSp>
        <p:nvGrpSpPr>
          <p:cNvPr id="19" name="Group 18"/>
          <p:cNvGrpSpPr/>
          <p:nvPr/>
        </p:nvGrpSpPr>
        <p:grpSpPr>
          <a:xfrm>
            <a:off x="65849" y="119457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14" name="Subtitle 2"/>
          <p:cNvSpPr txBox="1">
            <a:spLocks/>
          </p:cNvSpPr>
          <p:nvPr/>
        </p:nvSpPr>
        <p:spPr>
          <a:xfrm>
            <a:off x="361324" y="272709"/>
            <a:ext cx="8333024" cy="10230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smtClean="0">
                <a:solidFill>
                  <a:schemeClr val="tx1"/>
                </a:solidFill>
              </a:rPr>
              <a:t>Audience Q and A</a:t>
            </a:r>
            <a:endParaRPr lang="en-US" i="1" dirty="0">
              <a:solidFill>
                <a:srgbClr val="5080B2"/>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2928" y="1877436"/>
            <a:ext cx="2578608" cy="3867912"/>
          </a:xfrm>
          <a:prstGeom prst="rect">
            <a:avLst/>
          </a:prstGeom>
        </p:spPr>
      </p:pic>
    </p:spTree>
    <p:extLst>
      <p:ext uri="{BB962C8B-B14F-4D97-AF65-F5344CB8AC3E}">
        <p14:creationId xmlns:p14="http://schemas.microsoft.com/office/powerpoint/2010/main" val="2406100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264367" y="5553921"/>
            <a:ext cx="5817463" cy="1219416"/>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5" name="Rectangle 4"/>
          <p:cNvSpPr/>
          <p:nvPr/>
        </p:nvSpPr>
        <p:spPr>
          <a:xfrm>
            <a:off x="84664" y="1525834"/>
            <a:ext cx="8997694" cy="238054"/>
          </a:xfrm>
          <a:prstGeom prst="rect">
            <a:avLst/>
          </a:prstGeom>
          <a:solidFill>
            <a:srgbClr val="C8D8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0" name="TextBox 9"/>
          <p:cNvSpPr txBox="1"/>
          <p:nvPr/>
        </p:nvSpPr>
        <p:spPr>
          <a:xfrm>
            <a:off x="6060265" y="5851407"/>
            <a:ext cx="2558814" cy="646331"/>
          </a:xfrm>
          <a:prstGeom prst="rect">
            <a:avLst/>
          </a:prstGeom>
          <a:noFill/>
        </p:spPr>
        <p:txBody>
          <a:bodyPr wrap="square" rtlCol="0">
            <a:spAutoFit/>
          </a:bodyPr>
          <a:lstStyle/>
          <a:p>
            <a:pPr algn="r"/>
            <a:r>
              <a:rPr lang="en-US" b="1" dirty="0" smtClean="0">
                <a:solidFill>
                  <a:schemeClr val="bg1"/>
                </a:solidFill>
              </a:rPr>
              <a:t>www.commerce.wa.gov</a:t>
            </a:r>
            <a:endParaRPr lang="en-US" b="1" dirty="0">
              <a:solidFill>
                <a:schemeClr val="bg1"/>
              </a:solidFill>
            </a:endParaRPr>
          </a:p>
          <a:p>
            <a:pPr algn="r"/>
            <a:endParaRPr lang="en-US" dirty="0"/>
          </a:p>
        </p:txBody>
      </p:sp>
      <p:sp>
        <p:nvSpPr>
          <p:cNvPr id="12" name="Rectangle 11"/>
          <p:cNvSpPr/>
          <p:nvPr/>
        </p:nvSpPr>
        <p:spPr>
          <a:xfrm>
            <a:off x="62122" y="75256"/>
            <a:ext cx="3136392" cy="1371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3" name="Rectangle 12"/>
          <p:cNvSpPr/>
          <p:nvPr/>
        </p:nvSpPr>
        <p:spPr>
          <a:xfrm>
            <a:off x="62122" y="5553921"/>
            <a:ext cx="1533407" cy="1219416"/>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5" name="Rectangle 14"/>
          <p:cNvSpPr/>
          <p:nvPr/>
        </p:nvSpPr>
        <p:spPr>
          <a:xfrm>
            <a:off x="1665107" y="5553921"/>
            <a:ext cx="1533407" cy="1219416"/>
          </a:xfrm>
          <a:prstGeom prst="rect">
            <a:avLst/>
          </a:prstGeom>
          <a:solidFill>
            <a:srgbClr val="88A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6" name="Rectangle 15"/>
          <p:cNvSpPr/>
          <p:nvPr/>
        </p:nvSpPr>
        <p:spPr>
          <a:xfrm>
            <a:off x="62122" y="1845729"/>
            <a:ext cx="3136392" cy="3638789"/>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080B2"/>
              </a:solidFill>
            </a:endParaRPr>
          </a:p>
        </p:txBody>
      </p:sp>
      <p:sp>
        <p:nvSpPr>
          <p:cNvPr id="17" name="TextBox 16"/>
          <p:cNvSpPr txBox="1"/>
          <p:nvPr/>
        </p:nvSpPr>
        <p:spPr>
          <a:xfrm>
            <a:off x="4603997" y="1921006"/>
            <a:ext cx="3815173" cy="2031325"/>
          </a:xfrm>
          <a:prstGeom prst="rect">
            <a:avLst/>
          </a:prstGeom>
          <a:noFill/>
        </p:spPr>
        <p:txBody>
          <a:bodyPr wrap="square" rtlCol="0">
            <a:spAutoFit/>
          </a:bodyPr>
          <a:lstStyle/>
          <a:p>
            <a:r>
              <a:rPr lang="en-US" dirty="0" smtClean="0"/>
              <a:t>Facilitated by:</a:t>
            </a:r>
          </a:p>
          <a:p>
            <a:endParaRPr lang="en-US" dirty="0"/>
          </a:p>
          <a:p>
            <a:r>
              <a:rPr lang="en-US" b="1" dirty="0" smtClean="0"/>
              <a:t>Cole Ketcherside</a:t>
            </a:r>
            <a:r>
              <a:rPr lang="en-US" dirty="0" smtClean="0"/>
              <a:t/>
            </a:r>
            <a:br>
              <a:rPr lang="en-US" dirty="0" smtClean="0"/>
            </a:br>
            <a:r>
              <a:rPr lang="en-US" dirty="0" smtClean="0"/>
              <a:t>Program Coordinator, OHY</a:t>
            </a:r>
            <a:br>
              <a:rPr lang="en-US" dirty="0" smtClean="0"/>
            </a:br>
            <a:r>
              <a:rPr lang="en-US" dirty="0" smtClean="0"/>
              <a:t>(360) 725-5056</a:t>
            </a:r>
            <a:br>
              <a:rPr lang="en-US" dirty="0" smtClean="0"/>
            </a:br>
            <a:r>
              <a:rPr lang="en-US" dirty="0" smtClean="0"/>
              <a:t>cole.ketcherside@commerce.wa.gov</a:t>
            </a:r>
          </a:p>
          <a:p>
            <a:endParaRPr lang="en-US" dirty="0"/>
          </a:p>
        </p:txBody>
      </p:sp>
      <p:pic>
        <p:nvPicPr>
          <p:cNvPr id="18" name="Picture 17"/>
          <p:cNvPicPr/>
          <p:nvPr/>
        </p:nvPicPr>
        <p:blipFill>
          <a:blip r:embed="rId3">
            <a:extLst>
              <a:ext uri="{28A0092B-C50C-407E-A947-70E740481C1C}">
                <a14:useLocalDpi xmlns:a14="http://schemas.microsoft.com/office/drawing/2010/main" val="0"/>
              </a:ext>
            </a:extLst>
          </a:blip>
          <a:stretch>
            <a:fillRect/>
          </a:stretch>
        </p:blipFill>
        <p:spPr bwMode="auto">
          <a:xfrm>
            <a:off x="4369024" y="570079"/>
            <a:ext cx="4250055" cy="735586"/>
          </a:xfrm>
          <a:prstGeom prst="rect">
            <a:avLst/>
          </a:prstGeom>
          <a:noFill/>
          <a:ln>
            <a:noFill/>
          </a:ln>
        </p:spPr>
      </p:pic>
      <p:sp>
        <p:nvSpPr>
          <p:cNvPr id="20" name="Subtitle 2"/>
          <p:cNvSpPr txBox="1">
            <a:spLocks/>
          </p:cNvSpPr>
          <p:nvPr/>
        </p:nvSpPr>
        <p:spPr>
          <a:xfrm>
            <a:off x="188148" y="1921006"/>
            <a:ext cx="2841037" cy="43819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1400" dirty="0">
              <a:solidFill>
                <a:schemeClr val="bg1"/>
              </a:solidFill>
            </a:endParaRPr>
          </a:p>
        </p:txBody>
      </p:sp>
      <p:grpSp>
        <p:nvGrpSpPr>
          <p:cNvPr id="4" name="Group 3"/>
          <p:cNvGrpSpPr/>
          <p:nvPr/>
        </p:nvGrpSpPr>
        <p:grpSpPr>
          <a:xfrm>
            <a:off x="7116551" y="6387484"/>
            <a:ext cx="1414209" cy="220507"/>
            <a:chOff x="6482900" y="6318273"/>
            <a:chExt cx="2094121" cy="326521"/>
          </a:xfrm>
        </p:grpSpPr>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1540" t="26066" r="2040" b="27160"/>
            <a:stretch/>
          </p:blipFill>
          <p:spPr>
            <a:xfrm>
              <a:off x="6482900" y="6318274"/>
              <a:ext cx="1009617" cy="326520"/>
            </a:xfrm>
            <a:prstGeom prst="rect">
              <a:avLst/>
            </a:prstGeom>
          </p:spPr>
        </p:pic>
        <p:pic>
          <p:nvPicPr>
            <p:cNvPr id="3" name="Picture 2"/>
            <p:cNvPicPr>
              <a:picLocks noChangeAspect="1"/>
            </p:cNvPicPr>
            <p:nvPr/>
          </p:nvPicPr>
          <p:blipFill rotWithShape="1">
            <a:blip r:embed="rId5">
              <a:extLst>
                <a:ext uri="{28A0092B-C50C-407E-A947-70E740481C1C}">
                  <a14:useLocalDpi xmlns:a14="http://schemas.microsoft.com/office/drawing/2010/main" val="0"/>
                </a:ext>
              </a:extLst>
            </a:blip>
            <a:srcRect t="29352" b="38307"/>
            <a:stretch/>
          </p:blipFill>
          <p:spPr>
            <a:xfrm>
              <a:off x="7567404" y="6318273"/>
              <a:ext cx="1009617" cy="326521"/>
            </a:xfrm>
            <a:prstGeom prst="rect">
              <a:avLst/>
            </a:prstGeom>
          </p:spPr>
        </p:pic>
      </p:grpSp>
    </p:spTree>
    <p:extLst>
      <p:ext uri="{BB962C8B-B14F-4D97-AF65-F5344CB8AC3E}">
        <p14:creationId xmlns:p14="http://schemas.microsoft.com/office/powerpoint/2010/main" val="878550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pSp>
        <p:nvGrpSpPr>
          <p:cNvPr id="19" name="Group 18"/>
          <p:cNvGrpSpPr/>
          <p:nvPr/>
        </p:nvGrpSpPr>
        <p:grpSpPr>
          <a:xfrm>
            <a:off x="65849" y="119457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graphicFrame>
        <p:nvGraphicFramePr>
          <p:cNvPr id="2" name="Diagram 1"/>
          <p:cNvGraphicFramePr/>
          <p:nvPr>
            <p:extLst>
              <p:ext uri="{D42A27DB-BD31-4B8C-83A1-F6EECF244321}">
                <p14:modId xmlns:p14="http://schemas.microsoft.com/office/powerpoint/2010/main" val="3568932415"/>
              </p:ext>
            </p:extLst>
          </p:nvPr>
        </p:nvGraphicFramePr>
        <p:xfrm>
          <a:off x="170262" y="1973807"/>
          <a:ext cx="8988821" cy="49337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Subtitle 2"/>
          <p:cNvSpPr txBox="1">
            <a:spLocks/>
          </p:cNvSpPr>
          <p:nvPr/>
        </p:nvSpPr>
        <p:spPr>
          <a:xfrm>
            <a:off x="361324" y="272709"/>
            <a:ext cx="8333024" cy="10230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smtClean="0">
                <a:solidFill>
                  <a:schemeClr val="tx1"/>
                </a:solidFill>
              </a:rPr>
              <a:t>Coordinated Entry Panelists</a:t>
            </a:r>
            <a:endParaRPr lang="en-US" i="1" dirty="0">
              <a:solidFill>
                <a:srgbClr val="5080B2"/>
              </a:solidFill>
            </a:endParaRPr>
          </a:p>
        </p:txBody>
      </p:sp>
      <p:sp>
        <p:nvSpPr>
          <p:cNvPr id="3" name="TextBox 2"/>
          <p:cNvSpPr txBox="1"/>
          <p:nvPr/>
        </p:nvSpPr>
        <p:spPr>
          <a:xfrm>
            <a:off x="635000" y="1770819"/>
            <a:ext cx="8059349" cy="3539430"/>
          </a:xfrm>
          <a:prstGeom prst="rect">
            <a:avLst/>
          </a:prstGeom>
          <a:noFill/>
        </p:spPr>
        <p:txBody>
          <a:bodyPr wrap="square" rtlCol="0">
            <a:spAutoFit/>
          </a:bodyPr>
          <a:lstStyle/>
          <a:p>
            <a:r>
              <a:rPr lang="en-US" sz="2800" b="1" dirty="0" smtClean="0"/>
              <a:t>Derek Harris</a:t>
            </a:r>
          </a:p>
          <a:p>
            <a:r>
              <a:rPr lang="en-US" sz="2800" dirty="0" smtClean="0"/>
              <a:t>Deputy Director, Community Youth Services</a:t>
            </a:r>
          </a:p>
          <a:p>
            <a:endParaRPr lang="en-US" sz="2800" dirty="0" smtClean="0"/>
          </a:p>
          <a:p>
            <a:r>
              <a:rPr lang="en-US" sz="2800" b="1" dirty="0" smtClean="0"/>
              <a:t>Melinda Giovengo</a:t>
            </a:r>
          </a:p>
          <a:p>
            <a:r>
              <a:rPr lang="en-US" sz="2800" dirty="0" smtClean="0"/>
              <a:t>Executive Director, YouthCare</a:t>
            </a:r>
          </a:p>
          <a:p>
            <a:endParaRPr lang="en-US" sz="2800" dirty="0"/>
          </a:p>
          <a:p>
            <a:r>
              <a:rPr lang="en-US" sz="2800" b="1" dirty="0" smtClean="0"/>
              <a:t>Jenna Gearhart</a:t>
            </a:r>
            <a:endParaRPr lang="en-US" sz="2800" b="1" dirty="0"/>
          </a:p>
          <a:p>
            <a:r>
              <a:rPr lang="en-US" sz="2800" dirty="0" smtClean="0"/>
              <a:t>Program Director, Labateyah Youth Home</a:t>
            </a:r>
          </a:p>
        </p:txBody>
      </p:sp>
    </p:spTree>
    <p:extLst>
      <p:ext uri="{BB962C8B-B14F-4D97-AF65-F5344CB8AC3E}">
        <p14:creationId xmlns:p14="http://schemas.microsoft.com/office/powerpoint/2010/main" val="2646785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1325" y="752021"/>
            <a:ext cx="8333024" cy="1023057"/>
          </a:xfrm>
        </p:spPr>
        <p:txBody>
          <a:bodyPr>
            <a:normAutofit/>
          </a:bodyPr>
          <a:lstStyle/>
          <a:p>
            <a:pPr algn="l"/>
            <a:r>
              <a:rPr lang="en-US" b="1" dirty="0" smtClean="0">
                <a:solidFill>
                  <a:schemeClr val="tx1"/>
                </a:solidFill>
              </a:rPr>
              <a:t>OHY Guiding </a:t>
            </a:r>
            <a:r>
              <a:rPr lang="en-US" b="1" dirty="0">
                <a:solidFill>
                  <a:schemeClr val="tx1"/>
                </a:solidFill>
              </a:rPr>
              <a:t>Vision</a:t>
            </a:r>
            <a:endParaRPr lang="en-US" i="1" dirty="0">
              <a:solidFill>
                <a:srgbClr val="5080B2"/>
              </a:solidFill>
            </a:endParaRPr>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bwMode="auto">
          <a:xfrm>
            <a:off x="6274751" y="6248345"/>
            <a:ext cx="2419598" cy="418776"/>
          </a:xfrm>
          <a:prstGeom prst="rect">
            <a:avLst/>
          </a:prstGeom>
          <a:noFill/>
          <a:ln>
            <a:noFill/>
          </a:ln>
        </p:spPr>
      </p:pic>
      <p:sp>
        <p:nvSpPr>
          <p:cNvPr id="12" name="Subtitle 2"/>
          <p:cNvSpPr txBox="1">
            <a:spLocks/>
          </p:cNvSpPr>
          <p:nvPr/>
        </p:nvSpPr>
        <p:spPr>
          <a:xfrm>
            <a:off x="361325"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endParaRPr lang="en-US" dirty="0">
              <a:solidFill>
                <a:schemeClr val="tx2"/>
              </a:solidFill>
            </a:endParaRPr>
          </a:p>
          <a:p>
            <a:pPr algn="l"/>
            <a:endParaRPr lang="en-US" sz="2400" b="1" i="1" dirty="0">
              <a:solidFill>
                <a:srgbClr val="5080B2"/>
              </a:solidFill>
            </a:endParaRPr>
          </a:p>
        </p:txBody>
      </p:sp>
      <p:grpSp>
        <p:nvGrpSpPr>
          <p:cNvPr id="19" name="Group 18"/>
          <p:cNvGrpSpPr/>
          <p:nvPr/>
        </p:nvGrpSpPr>
        <p:grpSpPr>
          <a:xfrm>
            <a:off x="65849" y="1525834"/>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10" name="Subtitle 2"/>
          <p:cNvSpPr txBox="1">
            <a:spLocks/>
          </p:cNvSpPr>
          <p:nvPr/>
        </p:nvSpPr>
        <p:spPr>
          <a:xfrm>
            <a:off x="513725" y="21393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i="1" dirty="0">
                <a:solidFill>
                  <a:schemeClr val="tx1"/>
                </a:solidFill>
              </a:rPr>
              <a:t>Every family and youth in Washington State has the individualized support they need so that no young person has to spend a single night without a safe and stable home. Every community has services that are equitable, accessible, effective, responsive, and coordinated. </a:t>
            </a:r>
            <a:endParaRPr lang="en-US" dirty="0">
              <a:solidFill>
                <a:schemeClr val="tx1"/>
              </a:solidFill>
            </a:endParaRPr>
          </a:p>
          <a:p>
            <a:pPr lvl="0" algn="l"/>
            <a:endParaRPr lang="en-US" dirty="0">
              <a:solidFill>
                <a:schemeClr val="tx2"/>
              </a:solidFill>
            </a:endParaRPr>
          </a:p>
          <a:p>
            <a:pPr marL="914400" lvl="1" indent="-457200" algn="l">
              <a:buFont typeface="Arial" pitchFamily="34" charset="0"/>
              <a:buChar char="•"/>
            </a:pPr>
            <a:endParaRPr lang="en-US" dirty="0">
              <a:solidFill>
                <a:schemeClr val="tx2"/>
              </a:solidFill>
            </a:endParaRPr>
          </a:p>
          <a:p>
            <a:pPr algn="l"/>
            <a:endParaRPr lang="en-US" sz="2400" b="1" i="1" dirty="0">
              <a:solidFill>
                <a:srgbClr val="5080B2"/>
              </a:solidFill>
            </a:endParaRPr>
          </a:p>
        </p:txBody>
      </p:sp>
    </p:spTree>
    <p:extLst>
      <p:ext uri="{BB962C8B-B14F-4D97-AF65-F5344CB8AC3E}">
        <p14:creationId xmlns:p14="http://schemas.microsoft.com/office/powerpoint/2010/main" val="1562228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010" y="336119"/>
            <a:ext cx="8333024" cy="1023057"/>
          </a:xfrm>
        </p:spPr>
        <p:txBody>
          <a:bodyPr>
            <a:normAutofit/>
          </a:bodyPr>
          <a:lstStyle/>
          <a:p>
            <a:pPr algn="l"/>
            <a:r>
              <a:rPr lang="en-US" b="1" dirty="0" smtClean="0">
                <a:solidFill>
                  <a:schemeClr val="tx1"/>
                </a:solidFill>
              </a:rPr>
              <a:t>Overview- Office of Homeless Youth</a:t>
            </a:r>
            <a:endParaRPr lang="en-US" i="1" dirty="0">
              <a:solidFill>
                <a:srgbClr val="5080B2"/>
              </a:solidFill>
            </a:endParaRPr>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bwMode="auto">
          <a:xfrm>
            <a:off x="6274751" y="6248345"/>
            <a:ext cx="2419598" cy="418776"/>
          </a:xfrm>
          <a:prstGeom prst="rect">
            <a:avLst/>
          </a:prstGeom>
          <a:noFill/>
          <a:ln>
            <a:noFill/>
          </a:ln>
        </p:spPr>
      </p:pic>
      <p:sp>
        <p:nvSpPr>
          <p:cNvPr id="12" name="Subtitle 2"/>
          <p:cNvSpPr txBox="1">
            <a:spLocks/>
          </p:cNvSpPr>
          <p:nvPr/>
        </p:nvSpPr>
        <p:spPr>
          <a:xfrm>
            <a:off x="469609" y="2006485"/>
            <a:ext cx="8333024" cy="3431789"/>
          </a:xfrm>
          <a:prstGeom prst="rect">
            <a:avLst/>
          </a:prstGeom>
        </p:spPr>
        <p:txBody>
          <a:bodyPr vert="horz" lIns="91440" tIns="45720" rIns="91440" bIns="45720" numCol="1" spcCol="685800" rtlCol="0">
            <a:normAutofit fontScale="850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lvl="0" indent="-457200" algn="l">
              <a:spcAft>
                <a:spcPts val="600"/>
              </a:spcAft>
              <a:buFont typeface="Arial" pitchFamily="34" charset="0"/>
              <a:buChar char="•"/>
            </a:pPr>
            <a:r>
              <a:rPr lang="en-US" sz="2800" dirty="0" smtClean="0">
                <a:solidFill>
                  <a:schemeClr val="tx1"/>
                </a:solidFill>
              </a:rPr>
              <a:t>Established via 2015 Homeless Youth Act (2SSB 5404)</a:t>
            </a:r>
          </a:p>
          <a:p>
            <a:pPr marL="457200" indent="-457200" algn="l">
              <a:spcAft>
                <a:spcPts val="600"/>
              </a:spcAft>
              <a:buFont typeface="Arial" pitchFamily="34" charset="0"/>
              <a:buChar char="•"/>
            </a:pPr>
            <a:r>
              <a:rPr lang="en-US" sz="2800" dirty="0" smtClean="0">
                <a:solidFill>
                  <a:schemeClr val="tx1"/>
                </a:solidFill>
              </a:rPr>
              <a:t>OHY manages and provides funding for six statewide programs that serve runaway and homeless youth</a:t>
            </a:r>
          </a:p>
          <a:p>
            <a:pPr marL="457200" indent="-457200" algn="l">
              <a:spcAft>
                <a:spcPts val="600"/>
              </a:spcAft>
              <a:buFont typeface="Arial" pitchFamily="34" charset="0"/>
              <a:buChar char="•"/>
            </a:pPr>
            <a:r>
              <a:rPr lang="en-US" sz="2800" dirty="0" smtClean="0">
                <a:solidFill>
                  <a:schemeClr val="tx1"/>
                </a:solidFill>
              </a:rPr>
              <a:t>Transferred programs from DSHS to Commerce (HOPE, (S)CRC, SYS)</a:t>
            </a:r>
          </a:p>
          <a:p>
            <a:pPr marL="457200" lvl="0" indent="-457200" algn="l">
              <a:spcAft>
                <a:spcPts val="600"/>
              </a:spcAft>
              <a:buFont typeface="Arial" pitchFamily="34" charset="0"/>
              <a:buChar char="•"/>
            </a:pPr>
            <a:r>
              <a:rPr lang="en-US" sz="2800" dirty="0" smtClean="0">
                <a:solidFill>
                  <a:schemeClr val="tx1"/>
                </a:solidFill>
              </a:rPr>
              <a:t>2016 supplemental budget added new programs; Young </a:t>
            </a:r>
            <a:r>
              <a:rPr lang="en-US" sz="2800" dirty="0">
                <a:solidFill>
                  <a:schemeClr val="tx1"/>
                </a:solidFill>
              </a:rPr>
              <a:t>A</a:t>
            </a:r>
            <a:r>
              <a:rPr lang="en-US" sz="2800" dirty="0" smtClean="0">
                <a:solidFill>
                  <a:schemeClr val="tx1"/>
                </a:solidFill>
              </a:rPr>
              <a:t>dult </a:t>
            </a:r>
            <a:r>
              <a:rPr lang="en-US" sz="2800" dirty="0">
                <a:solidFill>
                  <a:schemeClr val="tx1"/>
                </a:solidFill>
              </a:rPr>
              <a:t>S</a:t>
            </a:r>
            <a:r>
              <a:rPr lang="en-US" sz="2800" dirty="0" smtClean="0">
                <a:solidFill>
                  <a:schemeClr val="tx1"/>
                </a:solidFill>
              </a:rPr>
              <a:t>helter (YAS) &amp; Young </a:t>
            </a:r>
            <a:r>
              <a:rPr lang="en-US" sz="2800" dirty="0">
                <a:solidFill>
                  <a:schemeClr val="tx1"/>
                </a:solidFill>
              </a:rPr>
              <a:t>A</a:t>
            </a:r>
            <a:r>
              <a:rPr lang="en-US" sz="2800" dirty="0" smtClean="0">
                <a:solidFill>
                  <a:schemeClr val="tx1"/>
                </a:solidFill>
              </a:rPr>
              <a:t>dult Housing (YAHP)</a:t>
            </a:r>
          </a:p>
          <a:p>
            <a:pPr marL="457200" lvl="0" indent="-457200" algn="l">
              <a:spcAft>
                <a:spcPts val="600"/>
              </a:spcAft>
              <a:buFont typeface="Arial" pitchFamily="34" charset="0"/>
              <a:buChar char="•"/>
            </a:pPr>
            <a:r>
              <a:rPr lang="en-US" sz="2800" dirty="0">
                <a:solidFill>
                  <a:schemeClr val="tx1"/>
                </a:solidFill>
              </a:rPr>
              <a:t>S</a:t>
            </a:r>
            <a:r>
              <a:rPr lang="en-US" sz="2800" dirty="0" smtClean="0">
                <a:solidFill>
                  <a:schemeClr val="tx1"/>
                </a:solidFill>
              </a:rPr>
              <a:t>trategic plan to Governor and Legislature on Dec 1, 2016. </a:t>
            </a:r>
            <a:endParaRPr lang="en-US" dirty="0" smtClean="0">
              <a:solidFill>
                <a:schemeClr val="tx1"/>
              </a:solidFill>
            </a:endParaRPr>
          </a:p>
          <a:p>
            <a:pPr lvl="0" algn="l"/>
            <a:endParaRPr lang="en-US" dirty="0" smtClean="0">
              <a:solidFill>
                <a:schemeClr val="tx2"/>
              </a:solidFill>
            </a:endParaRPr>
          </a:p>
          <a:p>
            <a:pPr lvl="0" algn="l"/>
            <a:endParaRPr lang="en-US" dirty="0" smtClean="0">
              <a:solidFill>
                <a:schemeClr val="tx2"/>
              </a:solidFill>
            </a:endParaRPr>
          </a:p>
          <a:p>
            <a:pPr algn="l"/>
            <a:endParaRPr lang="en-US" sz="2400" b="1" i="1" dirty="0" smtClean="0">
              <a:solidFill>
                <a:srgbClr val="5080B2"/>
              </a:solidFill>
            </a:endParaRPr>
          </a:p>
        </p:txBody>
      </p:sp>
      <p:grpSp>
        <p:nvGrpSpPr>
          <p:cNvPr id="19" name="Group 18"/>
          <p:cNvGrpSpPr/>
          <p:nvPr/>
        </p:nvGrpSpPr>
        <p:grpSpPr>
          <a:xfrm>
            <a:off x="65849" y="114105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Tree>
    <p:extLst>
      <p:ext uri="{BB962C8B-B14F-4D97-AF65-F5344CB8AC3E}">
        <p14:creationId xmlns:p14="http://schemas.microsoft.com/office/powerpoint/2010/main" val="283074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010" y="336119"/>
            <a:ext cx="8333024" cy="1023057"/>
          </a:xfrm>
        </p:spPr>
        <p:txBody>
          <a:bodyPr>
            <a:normAutofit/>
          </a:bodyPr>
          <a:lstStyle/>
          <a:p>
            <a:pPr algn="l"/>
            <a:r>
              <a:rPr lang="en-US" b="1" dirty="0" smtClean="0">
                <a:solidFill>
                  <a:schemeClr val="tx1"/>
                </a:solidFill>
              </a:rPr>
              <a:t>OHY Five Priority Areas</a:t>
            </a:r>
            <a:endParaRPr lang="en-US" i="1" dirty="0">
              <a:solidFill>
                <a:srgbClr val="5080B2"/>
              </a:solidFill>
            </a:endParaRPr>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bwMode="auto">
          <a:xfrm>
            <a:off x="6274751" y="6248345"/>
            <a:ext cx="2419598" cy="418776"/>
          </a:xfrm>
          <a:prstGeom prst="rect">
            <a:avLst/>
          </a:prstGeom>
          <a:noFill/>
          <a:ln>
            <a:noFill/>
          </a:ln>
        </p:spPr>
      </p:pic>
      <p:sp>
        <p:nvSpPr>
          <p:cNvPr id="12" name="Subtitle 2"/>
          <p:cNvSpPr txBox="1">
            <a:spLocks/>
          </p:cNvSpPr>
          <p:nvPr/>
        </p:nvSpPr>
        <p:spPr>
          <a:xfrm>
            <a:off x="469609" y="2006485"/>
            <a:ext cx="8333024" cy="3431789"/>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971550" lvl="1" indent="-514350" algn="l">
              <a:buFont typeface="+mj-lt"/>
              <a:buAutoNum type="arabicPeriod"/>
            </a:pPr>
            <a:r>
              <a:rPr lang="en-US" dirty="0">
                <a:solidFill>
                  <a:schemeClr val="tx1"/>
                </a:solidFill>
              </a:rPr>
              <a:t>Stable Housing</a:t>
            </a:r>
          </a:p>
          <a:p>
            <a:pPr marL="971550" lvl="1" indent="-514350" algn="l">
              <a:buFont typeface="+mj-lt"/>
              <a:buAutoNum type="arabicPeriod"/>
            </a:pPr>
            <a:r>
              <a:rPr lang="en-US" dirty="0">
                <a:solidFill>
                  <a:schemeClr val="tx1"/>
                </a:solidFill>
              </a:rPr>
              <a:t>Family Reconciliation</a:t>
            </a:r>
          </a:p>
          <a:p>
            <a:pPr marL="971550" lvl="1" indent="-514350" algn="l">
              <a:buFont typeface="+mj-lt"/>
              <a:buAutoNum type="arabicPeriod"/>
            </a:pPr>
            <a:r>
              <a:rPr lang="en-US" dirty="0">
                <a:solidFill>
                  <a:schemeClr val="tx1"/>
                </a:solidFill>
              </a:rPr>
              <a:t>Permanent Connections</a:t>
            </a:r>
          </a:p>
          <a:p>
            <a:pPr marL="971550" lvl="1" indent="-514350" algn="l">
              <a:buFont typeface="+mj-lt"/>
              <a:buAutoNum type="arabicPeriod"/>
            </a:pPr>
            <a:r>
              <a:rPr lang="en-US" dirty="0">
                <a:solidFill>
                  <a:schemeClr val="tx1"/>
                </a:solidFill>
              </a:rPr>
              <a:t>Education &amp; Employment</a:t>
            </a:r>
          </a:p>
          <a:p>
            <a:pPr marL="971550" lvl="1" indent="-514350" algn="l">
              <a:buFont typeface="+mj-lt"/>
              <a:buAutoNum type="arabicPeriod"/>
            </a:pPr>
            <a:r>
              <a:rPr lang="en-US" dirty="0">
                <a:solidFill>
                  <a:schemeClr val="tx1"/>
                </a:solidFill>
              </a:rPr>
              <a:t>Social &amp; Emotional Well-Being</a:t>
            </a:r>
          </a:p>
          <a:p>
            <a:pPr lvl="0" algn="l"/>
            <a:endParaRPr lang="en-US" dirty="0" smtClean="0">
              <a:solidFill>
                <a:schemeClr val="tx2"/>
              </a:solidFill>
            </a:endParaRPr>
          </a:p>
          <a:p>
            <a:pPr lvl="0" algn="l"/>
            <a:endParaRPr lang="en-US" dirty="0" smtClean="0">
              <a:solidFill>
                <a:schemeClr val="tx2"/>
              </a:solidFill>
            </a:endParaRPr>
          </a:p>
          <a:p>
            <a:pPr algn="l"/>
            <a:endParaRPr lang="en-US" sz="2400" b="1" i="1" dirty="0" smtClean="0">
              <a:solidFill>
                <a:srgbClr val="5080B2"/>
              </a:solidFill>
            </a:endParaRPr>
          </a:p>
        </p:txBody>
      </p:sp>
      <p:grpSp>
        <p:nvGrpSpPr>
          <p:cNvPr id="19" name="Group 18"/>
          <p:cNvGrpSpPr/>
          <p:nvPr/>
        </p:nvGrpSpPr>
        <p:grpSpPr>
          <a:xfrm>
            <a:off x="65849" y="1141051"/>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Tree>
    <p:extLst>
      <p:ext uri="{BB962C8B-B14F-4D97-AF65-F5344CB8AC3E}">
        <p14:creationId xmlns:p14="http://schemas.microsoft.com/office/powerpoint/2010/main" val="246053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Population Served</a:t>
            </a:r>
            <a:endParaRPr lang="en-US" sz="3200" b="1" dirty="0"/>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bwMode="auto">
          <a:xfrm>
            <a:off x="6274751" y="6248345"/>
            <a:ext cx="2419598" cy="418776"/>
          </a:xfrm>
          <a:prstGeom prst="rect">
            <a:avLst/>
          </a:prstGeom>
          <a:noFill/>
          <a:ln>
            <a:noFill/>
          </a:ln>
        </p:spPr>
      </p:pic>
      <p:grpSp>
        <p:nvGrpSpPr>
          <p:cNvPr id="19" name="Group 18"/>
          <p:cNvGrpSpPr/>
          <p:nvPr/>
        </p:nvGrpSpPr>
        <p:grpSpPr>
          <a:xfrm>
            <a:off x="65849" y="1249498"/>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graphicFrame>
        <p:nvGraphicFramePr>
          <p:cNvPr id="7" name="Table 6"/>
          <p:cNvGraphicFramePr>
            <a:graphicFrameLocks noGrp="1"/>
          </p:cNvGraphicFramePr>
          <p:nvPr>
            <p:extLst>
              <p:ext uri="{D42A27DB-BD31-4B8C-83A1-F6EECF244321}">
                <p14:modId xmlns:p14="http://schemas.microsoft.com/office/powerpoint/2010/main" val="2219818763"/>
              </p:ext>
            </p:extLst>
          </p:nvPr>
        </p:nvGraphicFramePr>
        <p:xfrm>
          <a:off x="740664" y="2105060"/>
          <a:ext cx="7662672" cy="3139440"/>
        </p:xfrm>
        <a:graphic>
          <a:graphicData uri="http://schemas.openxmlformats.org/drawingml/2006/table">
            <a:tbl>
              <a:tblPr firstRow="1" bandRow="1">
                <a:tableStyleId>{5C22544A-7EE6-4342-B048-85BDC9FD1C3A}</a:tableStyleId>
              </a:tblPr>
              <a:tblGrid>
                <a:gridCol w="3831336">
                  <a:extLst>
                    <a:ext uri="{9D8B030D-6E8A-4147-A177-3AD203B41FA5}">
                      <a16:colId xmlns:a16="http://schemas.microsoft.com/office/drawing/2014/main" val="4187023056"/>
                    </a:ext>
                  </a:extLst>
                </a:gridCol>
                <a:gridCol w="3831336">
                  <a:extLst>
                    <a:ext uri="{9D8B030D-6E8A-4147-A177-3AD203B41FA5}">
                      <a16:colId xmlns:a16="http://schemas.microsoft.com/office/drawing/2014/main" val="317689752"/>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b="1" dirty="0" smtClean="0">
                          <a:solidFill>
                            <a:schemeClr val="bg1"/>
                          </a:solidFill>
                        </a:rPr>
                        <a:t>Minors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800" b="1" dirty="0" smtClean="0">
                          <a:solidFill>
                            <a:schemeClr val="bg1"/>
                          </a:solidFill>
                        </a:rPr>
                        <a:t>(ages 12 to 17)</a:t>
                      </a:r>
                      <a:endParaRPr lang="en-US" sz="2800" i="1" dirty="0" smtClean="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smtClean="0"/>
                        <a:t>Young Adults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smtClean="0"/>
                        <a:t>(ages 18 to 24)</a:t>
                      </a:r>
                    </a:p>
                  </a:txBody>
                  <a:tcPr/>
                </a:tc>
                <a:extLst>
                  <a:ext uri="{0D108BD9-81ED-4DB2-BD59-A6C34878D82A}">
                    <a16:rowId xmlns:a16="http://schemas.microsoft.com/office/drawing/2014/main" val="455077388"/>
                  </a:ext>
                </a:extLst>
              </a:tr>
              <a:tr h="370840">
                <a:tc>
                  <a:txBody>
                    <a:bodyPr/>
                    <a:lstStyle/>
                    <a:p>
                      <a:pPr marL="342900" indent="-342900">
                        <a:buFont typeface="Arial" panose="020B0604020202020204" pitchFamily="34" charset="0"/>
                        <a:buChar char="•"/>
                      </a:pPr>
                      <a:r>
                        <a:rPr lang="en-US" sz="2000" b="1" dirty="0" smtClean="0"/>
                        <a:t>Family conflict</a:t>
                      </a:r>
                    </a:p>
                    <a:p>
                      <a:pPr marL="342900" indent="-342900">
                        <a:buFont typeface="Arial" panose="020B0604020202020204" pitchFamily="34" charset="0"/>
                        <a:buChar char="•"/>
                      </a:pPr>
                      <a:r>
                        <a:rPr lang="en-US" sz="2000" b="1" dirty="0" smtClean="0"/>
                        <a:t>Health and safety risk</a:t>
                      </a:r>
                    </a:p>
                    <a:p>
                      <a:pPr marL="342900" indent="-342900">
                        <a:buFont typeface="Arial" panose="020B0604020202020204" pitchFamily="34" charset="0"/>
                        <a:buChar char="•"/>
                      </a:pPr>
                      <a:r>
                        <a:rPr lang="en-US" sz="2000" b="1" dirty="0" smtClean="0"/>
                        <a:t>Without safe and stable housing</a:t>
                      </a:r>
                    </a:p>
                    <a:p>
                      <a:pPr marL="342900" indent="-342900">
                        <a:buFont typeface="Arial" panose="020B0604020202020204" pitchFamily="34" charset="0"/>
                        <a:buChar char="•"/>
                      </a:pPr>
                      <a:r>
                        <a:rPr lang="en-US" sz="2000" b="1" dirty="0" smtClean="0"/>
                        <a:t>Unaccompanied</a:t>
                      </a:r>
                    </a:p>
                    <a:p>
                      <a:pPr marL="342900" indent="-342900">
                        <a:buFont typeface="Arial" panose="020B0604020202020204" pitchFamily="34" charset="0"/>
                        <a:buChar char="•"/>
                      </a:pPr>
                      <a:r>
                        <a:rPr lang="en-US" sz="2000" b="1" dirty="0" smtClean="0"/>
                        <a:t>Runaways</a:t>
                      </a:r>
                    </a:p>
                    <a:p>
                      <a:endParaRPr lang="en-US" dirty="0"/>
                    </a:p>
                  </a:txBody>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smtClean="0"/>
                        <a:t>Without safe and stable housing</a:t>
                      </a:r>
                    </a:p>
                    <a:p>
                      <a:endParaRPr lang="en-US" dirty="0"/>
                    </a:p>
                  </a:txBody>
                  <a:tcPr>
                    <a:solidFill>
                      <a:srgbClr val="D0D8E8"/>
                    </a:solidFill>
                  </a:tcPr>
                </a:tc>
                <a:extLst>
                  <a:ext uri="{0D108BD9-81ED-4DB2-BD59-A6C34878D82A}">
                    <a16:rowId xmlns:a16="http://schemas.microsoft.com/office/drawing/2014/main" val="1688925807"/>
                  </a:ext>
                </a:extLst>
              </a:tr>
            </a:tbl>
          </a:graphicData>
        </a:graphic>
      </p:graphicFrame>
    </p:spTree>
    <p:extLst>
      <p:ext uri="{BB962C8B-B14F-4D97-AF65-F5344CB8AC3E}">
        <p14:creationId xmlns:p14="http://schemas.microsoft.com/office/powerpoint/2010/main" val="214379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aphicFrame>
        <p:nvGraphicFramePr>
          <p:cNvPr id="2" name="Diagram 1"/>
          <p:cNvGraphicFramePr/>
          <p:nvPr>
            <p:extLst>
              <p:ext uri="{D42A27DB-BD31-4B8C-83A1-F6EECF244321}">
                <p14:modId xmlns:p14="http://schemas.microsoft.com/office/powerpoint/2010/main" val="3190783968"/>
              </p:ext>
            </p:extLst>
          </p:nvPr>
        </p:nvGraphicFramePr>
        <p:xfrm>
          <a:off x="0" y="121652"/>
          <a:ext cx="8988821" cy="59903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38627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376" y="255899"/>
            <a:ext cx="8333024" cy="773813"/>
          </a:xfrm>
        </p:spPr>
        <p:txBody>
          <a:bodyPr>
            <a:normAutofit/>
          </a:bodyPr>
          <a:lstStyle/>
          <a:p>
            <a:pPr algn="l"/>
            <a:r>
              <a:rPr lang="en-US" b="1" dirty="0" smtClean="0">
                <a:solidFill>
                  <a:schemeClr val="tx1"/>
                </a:solidFill>
              </a:rPr>
              <a:t>Goals of Panel </a:t>
            </a:r>
            <a:endParaRPr lang="en-US" sz="2800" i="1" dirty="0">
              <a:solidFill>
                <a:srgbClr val="5080B2"/>
              </a:solidFill>
            </a:endParaRPr>
          </a:p>
        </p:txBody>
      </p:sp>
      <p:pic>
        <p:nvPicPr>
          <p:cNvPr id="9" name="Picture 8" descr="DOCLogo_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grpSp>
        <p:nvGrpSpPr>
          <p:cNvPr id="19" name="Group 18"/>
          <p:cNvGrpSpPr/>
          <p:nvPr/>
        </p:nvGrpSpPr>
        <p:grpSpPr>
          <a:xfrm>
            <a:off x="65849" y="992618"/>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graphicFrame>
        <p:nvGraphicFramePr>
          <p:cNvPr id="6" name="Table 5"/>
          <p:cNvGraphicFramePr>
            <a:graphicFrameLocks noGrp="1"/>
          </p:cNvGraphicFramePr>
          <p:nvPr>
            <p:extLst>
              <p:ext uri="{D42A27DB-BD31-4B8C-83A1-F6EECF244321}">
                <p14:modId xmlns:p14="http://schemas.microsoft.com/office/powerpoint/2010/main" val="2191461326"/>
              </p:ext>
            </p:extLst>
          </p:nvPr>
        </p:nvGraphicFramePr>
        <p:xfrm>
          <a:off x="419597" y="1529366"/>
          <a:ext cx="8459708" cy="4322794"/>
        </p:xfrm>
        <a:graphic>
          <a:graphicData uri="http://schemas.openxmlformats.org/drawingml/2006/table">
            <a:tbl>
              <a:tblPr firstRow="1" bandRow="1">
                <a:tableStyleId>{5C22544A-7EE6-4342-B048-85BDC9FD1C3A}</a:tableStyleId>
              </a:tblPr>
              <a:tblGrid>
                <a:gridCol w="2239382">
                  <a:extLst>
                    <a:ext uri="{9D8B030D-6E8A-4147-A177-3AD203B41FA5}">
                      <a16:colId xmlns:a16="http://schemas.microsoft.com/office/drawing/2014/main" val="4037576832"/>
                    </a:ext>
                  </a:extLst>
                </a:gridCol>
                <a:gridCol w="6220326">
                  <a:extLst>
                    <a:ext uri="{9D8B030D-6E8A-4147-A177-3AD203B41FA5}">
                      <a16:colId xmlns:a16="http://schemas.microsoft.com/office/drawing/2014/main" val="732757386"/>
                    </a:ext>
                  </a:extLst>
                </a:gridCol>
              </a:tblGrid>
              <a:tr h="426114">
                <a:tc rowSpan="2">
                  <a:txBody>
                    <a:bodyPr/>
                    <a:lstStyle/>
                    <a:p>
                      <a:r>
                        <a:rPr lang="en-US" sz="3200" dirty="0" smtClean="0">
                          <a:solidFill>
                            <a:schemeClr val="bg1"/>
                          </a:solidFill>
                        </a:rPr>
                        <a:t>Know</a:t>
                      </a:r>
                      <a:endParaRPr lang="en-US" sz="3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80B2"/>
                    </a:solidFill>
                  </a:tcPr>
                </a:tc>
                <a:tc>
                  <a:txBody>
                    <a:bodyPr/>
                    <a:lstStyle/>
                    <a:p>
                      <a:r>
                        <a:rPr lang="en-US" b="0" i="0" baseline="0" dirty="0" smtClean="0">
                          <a:solidFill>
                            <a:schemeClr val="tx1"/>
                          </a:solidFill>
                        </a:rPr>
                        <a:t>OHY and its role in addressing youth and young adult homelessness</a:t>
                      </a:r>
                      <a:endParaRPr lang="en-US"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3733369995"/>
                  </a:ext>
                </a:extLst>
              </a:tr>
              <a:tr h="426114">
                <a:tc vMerge="1">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i="0" dirty="0" smtClean="0">
                          <a:solidFill>
                            <a:schemeClr val="tx1"/>
                          </a:solidFill>
                        </a:rPr>
                        <a:t>State and federal guidance regarding Coordinated Entry (CE)</a:t>
                      </a:r>
                      <a:endParaRPr lang="en-US"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1498220064"/>
                  </a:ext>
                </a:extLst>
              </a:tr>
              <a:tr h="426114">
                <a:tc rowSpan="2">
                  <a:txBody>
                    <a:bodyPr/>
                    <a:lstStyle/>
                    <a:p>
                      <a:r>
                        <a:rPr lang="en-US" sz="3200" b="1" dirty="0" smtClean="0">
                          <a:solidFill>
                            <a:schemeClr val="bg1"/>
                          </a:solidFill>
                        </a:rPr>
                        <a:t>Understand</a:t>
                      </a:r>
                      <a:endParaRPr lang="en-US" sz="3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80B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i="0" dirty="0" smtClean="0">
                          <a:solidFill>
                            <a:schemeClr val="tx1"/>
                          </a:solidFill>
                        </a:rPr>
                        <a:t>Youth and young adults</a:t>
                      </a:r>
                      <a:r>
                        <a:rPr lang="en-US" b="0" i="0" baseline="0" dirty="0" smtClean="0">
                          <a:solidFill>
                            <a:schemeClr val="tx1"/>
                          </a:solidFill>
                        </a:rPr>
                        <a:t> are developmentally different requiring a different kind of response to their homelessness</a:t>
                      </a:r>
                      <a:endParaRPr lang="en-US"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827087783"/>
                  </a:ext>
                </a:extLst>
              </a:tr>
              <a:tr h="426114">
                <a:tc vMerge="1">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i="0" dirty="0" smtClean="0">
                          <a:solidFill>
                            <a:schemeClr val="tx1"/>
                          </a:solidFill>
                        </a:rPr>
                        <a:t>Youth</a:t>
                      </a:r>
                      <a:r>
                        <a:rPr lang="en-US" b="0" i="0" baseline="0" dirty="0" smtClean="0">
                          <a:solidFill>
                            <a:schemeClr val="tx1"/>
                          </a:solidFill>
                        </a:rPr>
                        <a:t> and young adult housing providers are experts at serving homeless youth and young adults</a:t>
                      </a:r>
                      <a:endParaRPr lang="en-US"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3566277295"/>
                  </a:ext>
                </a:extLst>
              </a:tr>
              <a:tr h="696280">
                <a:tc rowSpan="3">
                  <a:txBody>
                    <a:bodyPr/>
                    <a:lstStyle/>
                    <a:p>
                      <a:r>
                        <a:rPr lang="en-US" sz="3200" b="1" dirty="0" smtClean="0">
                          <a:solidFill>
                            <a:schemeClr val="bg1"/>
                          </a:solidFill>
                        </a:rPr>
                        <a:t>Learn</a:t>
                      </a:r>
                      <a:endParaRPr lang="en-US" sz="3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80B2"/>
                    </a:solidFill>
                  </a:tcPr>
                </a:tc>
                <a:tc>
                  <a:txBody>
                    <a:bodyPr/>
                    <a:lstStyle/>
                    <a:p>
                      <a:r>
                        <a:rPr lang="en-US" b="0" i="0" dirty="0" smtClean="0">
                          <a:solidFill>
                            <a:schemeClr val="tx1"/>
                          </a:solidFill>
                        </a:rPr>
                        <a:t>Need for youth specific definitions of homelessness, access points, screening and assessment tools, and</a:t>
                      </a:r>
                      <a:r>
                        <a:rPr lang="en-US" b="0" i="0" baseline="0" dirty="0" smtClean="0">
                          <a:solidFill>
                            <a:schemeClr val="tx1"/>
                          </a:solidFill>
                        </a:rPr>
                        <a:t> prioritization</a:t>
                      </a:r>
                      <a:endParaRPr lang="en-US"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1623239580"/>
                  </a:ext>
                </a:extLst>
              </a:tr>
              <a:tr h="426114">
                <a:tc vMerge="1">
                  <a:txBody>
                    <a:bodyPr/>
                    <a:lstStyle/>
                    <a:p>
                      <a:endParaRPr lang="en-US" sz="3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i="0" dirty="0" smtClean="0">
                          <a:solidFill>
                            <a:schemeClr val="tx1"/>
                          </a:solidFill>
                        </a:rPr>
                        <a:t>Importance of including</a:t>
                      </a:r>
                      <a:r>
                        <a:rPr lang="en-US" b="0" i="0" baseline="0" dirty="0" smtClean="0">
                          <a:solidFill>
                            <a:schemeClr val="tx1"/>
                          </a:solidFill>
                        </a:rPr>
                        <a:t> YYA providers in CE design &amp; implementation</a:t>
                      </a:r>
                      <a:endParaRPr lang="en-US"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058464149"/>
                  </a:ext>
                </a:extLst>
              </a:tr>
              <a:tr h="426114">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i="0" dirty="0" smtClean="0">
                          <a:solidFill>
                            <a:schemeClr val="tx1"/>
                          </a:solidFill>
                        </a:rPr>
                        <a:t>Creative</a:t>
                      </a:r>
                      <a:r>
                        <a:rPr lang="en-US" b="0" i="0" baseline="0" dirty="0" smtClean="0">
                          <a:solidFill>
                            <a:schemeClr val="tx1"/>
                          </a:solidFill>
                        </a:rPr>
                        <a:t> i</a:t>
                      </a:r>
                      <a:r>
                        <a:rPr lang="en-US" b="0" i="0" dirty="0" smtClean="0">
                          <a:solidFill>
                            <a:schemeClr val="tx1"/>
                          </a:solidFill>
                        </a:rPr>
                        <a:t>deas for making CE work more effectively for homeless</a:t>
                      </a:r>
                      <a:r>
                        <a:rPr lang="en-US" b="0" i="0" baseline="0" dirty="0" smtClean="0">
                          <a:solidFill>
                            <a:schemeClr val="tx1"/>
                          </a:solidFill>
                        </a:rPr>
                        <a:t> youth and young adults</a:t>
                      </a:r>
                      <a:endParaRPr lang="en-US"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3074248904"/>
                  </a:ext>
                </a:extLst>
              </a:tr>
            </a:tbl>
          </a:graphicData>
        </a:graphic>
      </p:graphicFrame>
    </p:spTree>
    <p:extLst>
      <p:ext uri="{BB962C8B-B14F-4D97-AF65-F5344CB8AC3E}">
        <p14:creationId xmlns:p14="http://schemas.microsoft.com/office/powerpoint/2010/main" val="2283370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98555047"/>
              </p:ext>
            </p:extLst>
          </p:nvPr>
        </p:nvGraphicFramePr>
        <p:xfrm>
          <a:off x="65849" y="1410368"/>
          <a:ext cx="8988821" cy="4933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descr="DOCLogo_rgb"/>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4751" y="6199614"/>
            <a:ext cx="2419598" cy="516239"/>
          </a:xfrm>
          <a:prstGeom prst="rect">
            <a:avLst/>
          </a:prstGeom>
          <a:noFill/>
          <a:ln>
            <a:noFill/>
          </a:ln>
        </p:spPr>
      </p:pic>
      <p:sp>
        <p:nvSpPr>
          <p:cNvPr id="12" name="Subtitle 2"/>
          <p:cNvSpPr txBox="1">
            <a:spLocks/>
          </p:cNvSpPr>
          <p:nvPr/>
        </p:nvSpPr>
        <p:spPr>
          <a:xfrm>
            <a:off x="256550" y="1986974"/>
            <a:ext cx="8333024" cy="4343774"/>
          </a:xfrm>
          <a:prstGeom prst="rect">
            <a:avLst/>
          </a:prstGeom>
        </p:spPr>
        <p:txBody>
          <a:bodyPr vert="horz" lIns="91440" tIns="45720" rIns="91440" bIns="45720" numCol="1" spcCol="68580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endParaRPr lang="en-US" sz="4000" dirty="0">
              <a:solidFill>
                <a:schemeClr val="tx2"/>
              </a:solidFill>
            </a:endParaRPr>
          </a:p>
          <a:p>
            <a:pPr lvl="1" algn="l"/>
            <a:endParaRPr lang="en-US" sz="4000" dirty="0" smtClean="0">
              <a:solidFill>
                <a:schemeClr val="tx2"/>
              </a:solidFill>
            </a:endParaRPr>
          </a:p>
        </p:txBody>
      </p:sp>
      <p:grpSp>
        <p:nvGrpSpPr>
          <p:cNvPr id="19" name="Group 18"/>
          <p:cNvGrpSpPr/>
          <p:nvPr/>
        </p:nvGrpSpPr>
        <p:grpSpPr>
          <a:xfrm>
            <a:off x="0" y="1069692"/>
            <a:ext cx="9022836" cy="228600"/>
            <a:chOff x="65849" y="1525834"/>
            <a:chExt cx="9022836" cy="228600"/>
          </a:xfrm>
        </p:grpSpPr>
        <p:sp>
          <p:nvSpPr>
            <p:cNvPr id="20" name="Rectangle 19"/>
            <p:cNvSpPr/>
            <p:nvPr/>
          </p:nvSpPr>
          <p:spPr>
            <a:xfrm>
              <a:off x="3254819" y="1525834"/>
              <a:ext cx="5833866" cy="228600"/>
            </a:xfrm>
            <a:prstGeom prst="rect">
              <a:avLst/>
            </a:prstGeom>
            <a:solidFill>
              <a:srgbClr val="5080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1" name="Rectangle 20"/>
            <p:cNvSpPr/>
            <p:nvPr/>
          </p:nvSpPr>
          <p:spPr>
            <a:xfrm>
              <a:off x="65849" y="1525834"/>
              <a:ext cx="1533407" cy="228600"/>
            </a:xfrm>
            <a:prstGeom prst="rect">
              <a:avLst/>
            </a:prstGeom>
            <a:solidFill>
              <a:srgbClr val="CD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sp>
          <p:nvSpPr>
            <p:cNvPr id="22" name="Rectangle 21"/>
            <p:cNvSpPr/>
            <p:nvPr/>
          </p:nvSpPr>
          <p:spPr>
            <a:xfrm>
              <a:off x="1665107" y="1525834"/>
              <a:ext cx="1533407" cy="228600"/>
            </a:xfrm>
            <a:prstGeom prst="rect">
              <a:avLst/>
            </a:prstGeom>
            <a:solidFill>
              <a:srgbClr val="7D7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80B2"/>
                </a:solidFill>
              </a:endParaRPr>
            </a:p>
          </p:txBody>
        </p:sp>
      </p:grpSp>
      <p:sp>
        <p:nvSpPr>
          <p:cNvPr id="4" name="TextBox 3"/>
          <p:cNvSpPr txBox="1"/>
          <p:nvPr/>
        </p:nvSpPr>
        <p:spPr>
          <a:xfrm>
            <a:off x="166255" y="3016332"/>
            <a:ext cx="2265555" cy="1200329"/>
          </a:xfrm>
          <a:prstGeom prst="rect">
            <a:avLst/>
          </a:prstGeom>
          <a:noFill/>
        </p:spPr>
        <p:txBody>
          <a:bodyPr wrap="square" rtlCol="0">
            <a:spAutoFit/>
          </a:bodyPr>
          <a:lstStyle/>
          <a:p>
            <a:r>
              <a:rPr lang="en-US" sz="2400" dirty="0" smtClean="0"/>
              <a:t>People know who to call and where to go</a:t>
            </a:r>
            <a:r>
              <a:rPr lang="en-US" dirty="0" smtClean="0"/>
              <a:t>	</a:t>
            </a:r>
          </a:p>
        </p:txBody>
      </p:sp>
      <p:sp>
        <p:nvSpPr>
          <p:cNvPr id="11" name="TextBox 10"/>
          <p:cNvSpPr txBox="1"/>
          <p:nvPr/>
        </p:nvSpPr>
        <p:spPr>
          <a:xfrm>
            <a:off x="3290283" y="3357123"/>
            <a:ext cx="2265555" cy="830997"/>
          </a:xfrm>
          <a:prstGeom prst="rect">
            <a:avLst/>
          </a:prstGeom>
          <a:noFill/>
        </p:spPr>
        <p:txBody>
          <a:bodyPr wrap="square" rtlCol="0">
            <a:spAutoFit/>
          </a:bodyPr>
          <a:lstStyle/>
          <a:p>
            <a:r>
              <a:rPr lang="en-US" sz="2400" dirty="0" smtClean="0"/>
              <a:t>Assessed and prioritized</a:t>
            </a:r>
            <a:r>
              <a:rPr lang="en-US" dirty="0" smtClean="0"/>
              <a:t>	</a:t>
            </a:r>
          </a:p>
        </p:txBody>
      </p:sp>
      <p:sp>
        <p:nvSpPr>
          <p:cNvPr id="13" name="TextBox 12"/>
          <p:cNvSpPr txBox="1"/>
          <p:nvPr/>
        </p:nvSpPr>
        <p:spPr>
          <a:xfrm>
            <a:off x="6428794" y="3168732"/>
            <a:ext cx="2265555" cy="1200329"/>
          </a:xfrm>
          <a:prstGeom prst="rect">
            <a:avLst/>
          </a:prstGeom>
          <a:noFill/>
        </p:spPr>
        <p:txBody>
          <a:bodyPr wrap="square" rtlCol="0">
            <a:spAutoFit/>
          </a:bodyPr>
          <a:lstStyle/>
          <a:p>
            <a:r>
              <a:rPr lang="en-US" sz="2400" dirty="0" smtClean="0"/>
              <a:t>Connections to program openings	</a:t>
            </a:r>
          </a:p>
        </p:txBody>
      </p:sp>
      <p:sp>
        <p:nvSpPr>
          <p:cNvPr id="14" name="Subtitle 2"/>
          <p:cNvSpPr txBox="1">
            <a:spLocks/>
          </p:cNvSpPr>
          <p:nvPr/>
        </p:nvSpPr>
        <p:spPr>
          <a:xfrm>
            <a:off x="256548" y="307157"/>
            <a:ext cx="8333024" cy="10230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smtClean="0">
                <a:solidFill>
                  <a:schemeClr val="tx1"/>
                </a:solidFill>
              </a:rPr>
              <a:t>Coordinated Entry Process</a:t>
            </a:r>
            <a:endParaRPr lang="en-US" i="1" dirty="0">
              <a:solidFill>
                <a:srgbClr val="5080B2"/>
              </a:solidFill>
            </a:endParaRPr>
          </a:p>
        </p:txBody>
      </p:sp>
    </p:spTree>
    <p:extLst>
      <p:ext uri="{BB962C8B-B14F-4D97-AF65-F5344CB8AC3E}">
        <p14:creationId xmlns:p14="http://schemas.microsoft.com/office/powerpoint/2010/main" val="1606792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8198</TotalTime>
  <Words>1318</Words>
  <Application>Microsoft Office PowerPoint</Application>
  <PresentationFormat>On-screen Show (4:3)</PresentationFormat>
  <Paragraphs>193</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Population Served</vt:lpstr>
      <vt:lpstr>PowerPoint Presentation</vt:lpstr>
      <vt:lpstr>PowerPoint Presentation</vt:lpstr>
      <vt:lpstr>PowerPoint Presentation</vt:lpstr>
      <vt:lpstr>Coordinated Entry Models</vt:lpstr>
      <vt:lpstr>Coordinated Entry Flow Chart</vt:lpstr>
      <vt:lpstr>Federal and State Guidance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ido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Ketcherside, Cole (COM)</cp:lastModifiedBy>
  <cp:revision>713</cp:revision>
  <cp:lastPrinted>2017-05-09T22:50:24Z</cp:lastPrinted>
  <dcterms:created xsi:type="dcterms:W3CDTF">2013-01-07T16:51:28Z</dcterms:created>
  <dcterms:modified xsi:type="dcterms:W3CDTF">2017-05-09T22:59:59Z</dcterms:modified>
</cp:coreProperties>
</file>