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27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44" autoAdjust="0"/>
  </p:normalViewPr>
  <p:slideViewPr>
    <p:cSldViewPr snapToGrid="0" snapToObjects="1">
      <p:cViewPr varScale="1">
        <p:scale>
          <a:sx n="77" d="100"/>
          <a:sy n="77" d="100"/>
        </p:scale>
        <p:origin x="-104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BE849-D121-8740-B48D-1F47A7EA03A9}" type="datetimeFigureOut">
              <a:rPr lang="en-US" smtClean="0"/>
              <a:t>5/7/17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1D88A-06D2-D249-BA3E-B22F1940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Got an hour, after lunch spot</a:t>
            </a:r>
            <a:r>
              <a:rPr lang="en-US" baseline="0" dirty="0" smtClean="0"/>
              <a:t> so going to get brains going with a few questions to get your brain back engaged.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people may pass #1 if never done or supervised direct services.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062-1D4D-AD43-AE46-D3A586DDB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29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7F1100-B204-4208-AD77-0886B0DC799B}" type="slidenum">
              <a:rPr lang="en-US" altLang="en-US" sz="1100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sz="11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5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06C613-0F0E-484A-81BD-ECA3C5E51B0C}" type="slidenum">
              <a:rPr lang="en-US" altLang="en-US" sz="1100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sz="11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72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EDE340-841B-44F5-A033-0DA31F362680}" type="slidenum">
              <a:rPr lang="en-US" altLang="en-US" sz="1100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sz="11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6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577221-CB94-4F98-A8F8-ADE971C2B96D}" type="slidenum">
              <a:rPr lang="en-US" altLang="en-US" sz="1100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 sz="11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26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20FCA4-38DC-4209-AFFA-EB238E778DD1}" type="slidenum">
              <a:rPr lang="en-US" altLang="en-US" sz="1100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 sz="11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51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C077-3A50-4811-BF02-ABC0711B35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58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C077-3A50-4811-BF02-ABC0711B35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60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C077-3A50-4811-BF02-ABC0711B35E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00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C077-3A50-4811-BF02-ABC0711B35E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97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Didn’t include case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C077-3A50-4811-BF02-ABC0711B35E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062-1D4D-AD43-AE46-D3A586DDB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3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NATIONAL DECREASES THROUGH 2016</a:t>
            </a:r>
          </a:p>
          <a:p>
            <a:endParaRPr lang="en-US" dirty="0" smtClean="0"/>
          </a:p>
          <a:p>
            <a:r>
              <a:rPr lang="en-US" dirty="0" smtClean="0"/>
              <a:t>More than 40 Vets</a:t>
            </a:r>
            <a:r>
              <a:rPr lang="en-US" baseline="0" dirty="0" smtClean="0"/>
              <a:t> and/CH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D88A-06D2-D249-BA3E-B22F194024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5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D88A-06D2-D249-BA3E-B22F194024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“Lead/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subgrantees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must prioritize unsheltered homeless households for services and programs.”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coordinated entry requirement, CE systems must: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“Use a standardized assessment tool that matches households with services that will help them exit homelessness AND prioritizes households with the greatest need.”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D88A-06D2-D249-BA3E-B22F194024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79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going to endorse a</a:t>
            </a:r>
            <a:r>
              <a:rPr lang="en-US" baseline="0" dirty="0" smtClean="0"/>
              <a:t> specific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D88A-06D2-D249-BA3E-B22F194024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88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D88A-06D2-D249-BA3E-B22F194024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26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may get PSH,</a:t>
            </a:r>
            <a:r>
              <a:rPr lang="en-US" baseline="0" dirty="0" smtClean="0"/>
              <a:t> but gets next available resource, which in many communities may be RRH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D88A-06D2-D249-BA3E-B22F194024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41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698BB7-DAAC-48A7-96EF-84EF54901AA9}" type="slidenum">
              <a:rPr lang="en-US" altLang="en-US" sz="110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z="11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F95-FAF9-9F43-B3B9-0DD201A65B28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ED20-9CEB-BF44-83E7-09F8B692B95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F95-FAF9-9F43-B3B9-0DD201A65B28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ED20-9CEB-BF44-83E7-09F8B692B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F95-FAF9-9F43-B3B9-0DD201A65B28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ED20-9CEB-BF44-83E7-09F8B692B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B30A2-274E-401A-BD82-3800129CC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67973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F95-FAF9-9F43-B3B9-0DD201A65B28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ED20-9CEB-BF44-83E7-09F8B692B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F95-FAF9-9F43-B3B9-0DD201A65B28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ED20-9CEB-BF44-83E7-09F8B692B95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F95-FAF9-9F43-B3B9-0DD201A65B28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ED20-9CEB-BF44-83E7-09F8B692B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F95-FAF9-9F43-B3B9-0DD201A65B28}" type="datetimeFigureOut">
              <a:rPr lang="en-US" smtClean="0"/>
              <a:t>5/7/17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ED20-9CEB-BF44-83E7-09F8B692B95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F95-FAF9-9F43-B3B9-0DD201A65B28}" type="datetimeFigureOut">
              <a:rPr lang="en-US" smtClean="0"/>
              <a:t>5/7/17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ED20-9CEB-BF44-83E7-09F8B692B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F95-FAF9-9F43-B3B9-0DD201A65B28}" type="datetimeFigureOut">
              <a:rPr lang="en-US" smtClean="0"/>
              <a:t>5/7/17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ED20-9CEB-BF44-83E7-09F8B692B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F95-FAF9-9F43-B3B9-0DD201A65B28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ED20-9CEB-BF44-83E7-09F8B692B95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F95-FAF9-9F43-B3B9-0DD201A65B28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ED20-9CEB-BF44-83E7-09F8B692B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BAAAF95-FAF9-9F43-B3B9-0DD201A65B28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0DCED20-9CEB-BF44-83E7-09F8B692B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hyperlink" Target="http://www.google.com/url?sa=i&amp;rct=j&amp;q=&amp;esrc=s&amp;source=images&amp;cd=&amp;cad=rja&amp;uact=8&amp;ved=0ahUKEwjEgtWMh6zTAhVT1WMKHRCKBtEQjRwIBw&amp;url=http://www.ricksavpawnshop.com/take-a-number-and-win/&amp;psig=AFQjCNGLy-qU7my2htqBuLSntSHkgix4iA&amp;ust=1492537860265955" TargetMode="External"/><Relationship Id="rId5" Type="http://schemas.openxmlformats.org/officeDocument/2006/relationships/image" Target="../media/image15.jpeg"/><Relationship Id="rId6" Type="http://schemas.openxmlformats.org/officeDocument/2006/relationships/hyperlink" Target="https://www.google.com/url?sa=i&amp;rct=j&amp;q=&amp;esrc=s&amp;source=images&amp;cd=&amp;cad=rja&amp;uact=8&amp;ved=0ahUKEwis4em2iKzTAhVF62MKHavcCngQjRwIBw&amp;url=https://clipartfest.com/categories/view/1d672a8b0f7a47571440d4f66fe5a470e582dd81/line-of-people-clipart.html&amp;bvm=bv.152479541,d.cGc&amp;psig=AFQjCNFkRuZpMtz_4tLhyH170Y-ByUtyWw&amp;ust=1492538249241343" TargetMode="External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Riqq5saTTAhVV82MKHRvlBacQjRwIBw&amp;url=https://www.democraticunderground.com/10023645875&amp;bvm=bv.152479541,d.cGc&amp;psig=AFQjCNHlt1FiWviC-Q3uJLkGq582e2-ggw&amp;ust=1492274312084696" TargetMode="External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Prioritization </a:t>
            </a:r>
            <a:br>
              <a:rPr lang="en-US" dirty="0" smtClean="0"/>
            </a:br>
            <a:r>
              <a:rPr lang="en-US" dirty="0" smtClean="0"/>
              <a:t>pays off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08612"/>
            <a:ext cx="7848600" cy="1752600"/>
          </a:xfrm>
        </p:spPr>
        <p:txBody>
          <a:bodyPr/>
          <a:lstStyle/>
          <a:p>
            <a:pPr algn="ctr"/>
            <a:r>
              <a:rPr lang="en-US" dirty="0" smtClean="0"/>
              <a:t>Conference on Ending Homelessness</a:t>
            </a:r>
          </a:p>
          <a:p>
            <a:pPr algn="ctr"/>
            <a:r>
              <a:rPr lang="en-US" dirty="0" smtClean="0"/>
              <a:t>Tacoma, WA</a:t>
            </a:r>
          </a:p>
          <a:p>
            <a:pPr algn="ctr"/>
            <a:r>
              <a:rPr lang="en-US" dirty="0" smtClean="0"/>
              <a:t>May 10,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4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xamples Of </a:t>
            </a:r>
            <a:r>
              <a:rPr lang="en-US" dirty="0"/>
              <a:t>P</a:t>
            </a:r>
            <a:r>
              <a:rPr lang="en-US" dirty="0" smtClean="0"/>
              <a:t>rioritization </a:t>
            </a:r>
            <a:r>
              <a:rPr lang="en-US" dirty="0"/>
              <a:t>F</a:t>
            </a:r>
            <a:r>
              <a:rPr lang="en-US" dirty="0" smtClean="0"/>
              <a:t>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8768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 Where </a:t>
            </a:r>
            <a:r>
              <a:rPr lang="en-US" dirty="0"/>
              <a:t>stayed last night (unsheltered, acuity of temp </a:t>
            </a:r>
            <a:r>
              <a:rPr lang="en-US" dirty="0" smtClean="0"/>
              <a:t>housing) 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 Vulnerability 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 Chronic homelessness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 Length of time homeless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 Housing barriers criteria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 High-cost service user predictor</a:t>
            </a:r>
          </a:p>
          <a:p>
            <a:pPr marL="0" indent="0">
              <a:buNone/>
            </a:pPr>
            <a:endParaRPr lang="en-US" dirty="0"/>
          </a:p>
          <a:p>
            <a:pPr marL="61722" indent="0">
              <a:buNone/>
            </a:pPr>
            <a:r>
              <a:rPr lang="en-US" u="sng" dirty="0" smtClean="0"/>
              <a:t>Combination</a:t>
            </a:r>
          </a:p>
          <a:p>
            <a:r>
              <a:rPr lang="en-US" dirty="0" smtClean="0"/>
              <a:t>Vulnerability and unsheltered</a:t>
            </a:r>
          </a:p>
          <a:p>
            <a:r>
              <a:rPr lang="en-US" dirty="0" smtClean="0"/>
              <a:t>Current housing situation and housing barriers acuity</a:t>
            </a:r>
          </a:p>
          <a:p>
            <a:r>
              <a:rPr lang="en-US" dirty="0"/>
              <a:t>H</a:t>
            </a:r>
            <a:r>
              <a:rPr lang="en-US" dirty="0" smtClean="0"/>
              <a:t>igh-risk age group, families, episodes of homelessness, extremely low/no income, disabilities and length of homeless</a:t>
            </a:r>
            <a:endParaRPr lang="en-US" dirty="0"/>
          </a:p>
        </p:txBody>
      </p:sp>
      <p:pic>
        <p:nvPicPr>
          <p:cNvPr id="5" name="Content Placeholder 7" descr="Screen Shot 2013-07-20 at 11.05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7252453" y="5809606"/>
            <a:ext cx="1891547" cy="13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0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Prioritization &amp;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Primarily two:</a:t>
            </a:r>
          </a:p>
          <a:p>
            <a:r>
              <a:rPr lang="en-US" sz="4400" dirty="0" smtClean="0"/>
              <a:t>Bucket Prioritization </a:t>
            </a:r>
          </a:p>
          <a:p>
            <a:r>
              <a:rPr lang="en-US" sz="4400" dirty="0" smtClean="0"/>
              <a:t>Continuous Prioritization</a:t>
            </a:r>
            <a:endParaRPr lang="en-US" sz="4400" dirty="0"/>
          </a:p>
        </p:txBody>
      </p:sp>
      <p:pic>
        <p:nvPicPr>
          <p:cNvPr id="4" name="Content Placeholder 7" descr="Screen Shot 2013-07-20 at 11.0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7066187" y="5624966"/>
            <a:ext cx="1891547" cy="13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6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Distribution of Scores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425063" y="2734646"/>
            <a:ext cx="6006281" cy="1750140"/>
          </a:xfrm>
          <a:custGeom>
            <a:avLst/>
            <a:gdLst>
              <a:gd name="connsiteX0" fmla="*/ 0 w 8170606"/>
              <a:gd name="connsiteY0" fmla="*/ 1896714 h 2083527"/>
              <a:gd name="connsiteX1" fmla="*/ 442452 w 8170606"/>
              <a:gd name="connsiteY1" fmla="*/ 1690237 h 2083527"/>
              <a:gd name="connsiteX2" fmla="*/ 1691148 w 8170606"/>
              <a:gd name="connsiteY2" fmla="*/ 382547 h 2083527"/>
              <a:gd name="connsiteX3" fmla="*/ 3048000 w 8170606"/>
              <a:gd name="connsiteY3" fmla="*/ 48250 h 2083527"/>
              <a:gd name="connsiteX4" fmla="*/ 4827639 w 8170606"/>
              <a:gd name="connsiteY4" fmla="*/ 195734 h 2083527"/>
              <a:gd name="connsiteX5" fmla="*/ 7305368 w 8170606"/>
              <a:gd name="connsiteY5" fmla="*/ 1808224 h 2083527"/>
              <a:gd name="connsiteX6" fmla="*/ 8170606 w 8170606"/>
              <a:gd name="connsiteY6" fmla="*/ 2083527 h 208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0606" h="2083527">
                <a:moveTo>
                  <a:pt x="0" y="1896714"/>
                </a:moveTo>
                <a:cubicBezTo>
                  <a:pt x="80297" y="1919656"/>
                  <a:pt x="160594" y="1942598"/>
                  <a:pt x="442452" y="1690237"/>
                </a:cubicBezTo>
                <a:cubicBezTo>
                  <a:pt x="724310" y="1437876"/>
                  <a:pt x="1256890" y="656211"/>
                  <a:pt x="1691148" y="382547"/>
                </a:cubicBezTo>
                <a:cubicBezTo>
                  <a:pt x="2125406" y="108883"/>
                  <a:pt x="2525252" y="79385"/>
                  <a:pt x="3048000" y="48250"/>
                </a:cubicBezTo>
                <a:cubicBezTo>
                  <a:pt x="3570748" y="17115"/>
                  <a:pt x="4118078" y="-97595"/>
                  <a:pt x="4827639" y="195734"/>
                </a:cubicBezTo>
                <a:cubicBezTo>
                  <a:pt x="5537200" y="489063"/>
                  <a:pt x="6748207" y="1493592"/>
                  <a:pt x="7305368" y="1808224"/>
                </a:cubicBezTo>
                <a:cubicBezTo>
                  <a:pt x="7862529" y="2122856"/>
                  <a:pt x="8031316" y="2039282"/>
                  <a:pt x="8170606" y="2083527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11711" y="4581219"/>
            <a:ext cx="6146390" cy="14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11710" y="4653478"/>
            <a:ext cx="61463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srgbClr val="3C3C3C"/>
                </a:solidFill>
              </a:rPr>
              <a:t>1	2	3	4	5	6	7	8	10	11	12	13	14	15	16	17	18	</a:t>
            </a:r>
          </a:p>
        </p:txBody>
      </p:sp>
      <p:pic>
        <p:nvPicPr>
          <p:cNvPr id="8" name="Content Placeholder 7" descr="Screen Shot 2013-07-20 at 11.05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7066187" y="5624966"/>
            <a:ext cx="1891547" cy="13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6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“Buckets” for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306" y="1705283"/>
            <a:ext cx="6459794" cy="31905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Mainstream		 RRH			PSH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425063" y="2734646"/>
            <a:ext cx="6006281" cy="1750140"/>
          </a:xfrm>
          <a:custGeom>
            <a:avLst/>
            <a:gdLst>
              <a:gd name="connsiteX0" fmla="*/ 0 w 8170606"/>
              <a:gd name="connsiteY0" fmla="*/ 1896714 h 2083527"/>
              <a:gd name="connsiteX1" fmla="*/ 442452 w 8170606"/>
              <a:gd name="connsiteY1" fmla="*/ 1690237 h 2083527"/>
              <a:gd name="connsiteX2" fmla="*/ 1691148 w 8170606"/>
              <a:gd name="connsiteY2" fmla="*/ 382547 h 2083527"/>
              <a:gd name="connsiteX3" fmla="*/ 3048000 w 8170606"/>
              <a:gd name="connsiteY3" fmla="*/ 48250 h 2083527"/>
              <a:gd name="connsiteX4" fmla="*/ 4827639 w 8170606"/>
              <a:gd name="connsiteY4" fmla="*/ 195734 h 2083527"/>
              <a:gd name="connsiteX5" fmla="*/ 7305368 w 8170606"/>
              <a:gd name="connsiteY5" fmla="*/ 1808224 h 2083527"/>
              <a:gd name="connsiteX6" fmla="*/ 8170606 w 8170606"/>
              <a:gd name="connsiteY6" fmla="*/ 2083527 h 208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0606" h="2083527">
                <a:moveTo>
                  <a:pt x="0" y="1896714"/>
                </a:moveTo>
                <a:cubicBezTo>
                  <a:pt x="80297" y="1919656"/>
                  <a:pt x="160594" y="1942598"/>
                  <a:pt x="442452" y="1690237"/>
                </a:cubicBezTo>
                <a:cubicBezTo>
                  <a:pt x="724310" y="1437876"/>
                  <a:pt x="1256890" y="656211"/>
                  <a:pt x="1691148" y="382547"/>
                </a:cubicBezTo>
                <a:cubicBezTo>
                  <a:pt x="2125406" y="108883"/>
                  <a:pt x="2525252" y="79385"/>
                  <a:pt x="3048000" y="48250"/>
                </a:cubicBezTo>
                <a:cubicBezTo>
                  <a:pt x="3570748" y="17115"/>
                  <a:pt x="4118078" y="-97595"/>
                  <a:pt x="4827639" y="195734"/>
                </a:cubicBezTo>
                <a:cubicBezTo>
                  <a:pt x="5537200" y="489063"/>
                  <a:pt x="6748207" y="1493592"/>
                  <a:pt x="7305368" y="1808224"/>
                </a:cubicBezTo>
                <a:cubicBezTo>
                  <a:pt x="7862529" y="2122856"/>
                  <a:pt x="8031316" y="2039282"/>
                  <a:pt x="8170606" y="2083527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11711" y="4581219"/>
            <a:ext cx="6146390" cy="14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11710" y="4692401"/>
            <a:ext cx="62352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srgbClr val="3C3C3C"/>
                </a:solidFill>
              </a:rPr>
              <a:t>1	2	3	4	5	6	7	8	9	10	11	12	13	14	15	16	</a:t>
            </a:r>
            <a:r>
              <a:rPr lang="en-US" sz="1350" dirty="0" smtClean="0">
                <a:solidFill>
                  <a:srgbClr val="3C3C3C"/>
                </a:solidFill>
              </a:rPr>
              <a:t>17	18</a:t>
            </a:r>
            <a:r>
              <a:rPr lang="en-US" sz="1350" dirty="0">
                <a:solidFill>
                  <a:srgbClr val="3C3C3C"/>
                </a:solidFill>
              </a:rPr>
              <a:t>	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999911" y="2161655"/>
            <a:ext cx="22122" cy="264733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784170" y="2161655"/>
            <a:ext cx="22122" cy="264733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16074" y="2050821"/>
            <a:ext cx="0" cy="2602656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38343" y="2050821"/>
            <a:ext cx="0" cy="2602656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979735" y="2353144"/>
            <a:ext cx="1133371" cy="2072148"/>
          </a:xfrm>
          <a:custGeom>
            <a:avLst/>
            <a:gdLst>
              <a:gd name="connsiteX0" fmla="*/ 245806 w 1511161"/>
              <a:gd name="connsiteY0" fmla="*/ 0 h 2762864"/>
              <a:gd name="connsiteX1" fmla="*/ 766916 w 1511161"/>
              <a:gd name="connsiteY1" fmla="*/ 9832 h 2762864"/>
              <a:gd name="connsiteX2" fmla="*/ 993058 w 1511161"/>
              <a:gd name="connsiteY2" fmla="*/ 29497 h 2762864"/>
              <a:gd name="connsiteX3" fmla="*/ 1189703 w 1511161"/>
              <a:gd name="connsiteY3" fmla="*/ 39329 h 2762864"/>
              <a:gd name="connsiteX4" fmla="*/ 1268361 w 1511161"/>
              <a:gd name="connsiteY4" fmla="*/ 49161 h 2762864"/>
              <a:gd name="connsiteX5" fmla="*/ 1317522 w 1511161"/>
              <a:gd name="connsiteY5" fmla="*/ 58993 h 2762864"/>
              <a:gd name="connsiteX6" fmla="*/ 1445342 w 1511161"/>
              <a:gd name="connsiteY6" fmla="*/ 78658 h 2762864"/>
              <a:gd name="connsiteX7" fmla="*/ 1061883 w 1511161"/>
              <a:gd name="connsiteY7" fmla="*/ 98322 h 2762864"/>
              <a:gd name="connsiteX8" fmla="*/ 963561 w 1511161"/>
              <a:gd name="connsiteY8" fmla="*/ 108155 h 2762864"/>
              <a:gd name="connsiteX9" fmla="*/ 884903 w 1511161"/>
              <a:gd name="connsiteY9" fmla="*/ 127819 h 2762864"/>
              <a:gd name="connsiteX10" fmla="*/ 845574 w 1511161"/>
              <a:gd name="connsiteY10" fmla="*/ 137651 h 2762864"/>
              <a:gd name="connsiteX11" fmla="*/ 816077 w 1511161"/>
              <a:gd name="connsiteY11" fmla="*/ 147484 h 2762864"/>
              <a:gd name="connsiteX12" fmla="*/ 757083 w 1511161"/>
              <a:gd name="connsiteY12" fmla="*/ 157316 h 2762864"/>
              <a:gd name="connsiteX13" fmla="*/ 648929 w 1511161"/>
              <a:gd name="connsiteY13" fmla="*/ 176981 h 2762864"/>
              <a:gd name="connsiteX14" fmla="*/ 511277 w 1511161"/>
              <a:gd name="connsiteY14" fmla="*/ 186813 h 2762864"/>
              <a:gd name="connsiteX15" fmla="*/ 324464 w 1511161"/>
              <a:gd name="connsiteY15" fmla="*/ 206477 h 2762864"/>
              <a:gd name="connsiteX16" fmla="*/ 255638 w 1511161"/>
              <a:gd name="connsiteY16" fmla="*/ 196645 h 2762864"/>
              <a:gd name="connsiteX17" fmla="*/ 344129 w 1511161"/>
              <a:gd name="connsiteY17" fmla="*/ 285135 h 2762864"/>
              <a:gd name="connsiteX18" fmla="*/ 412954 w 1511161"/>
              <a:gd name="connsiteY18" fmla="*/ 334297 h 2762864"/>
              <a:gd name="connsiteX19" fmla="*/ 481780 w 1511161"/>
              <a:gd name="connsiteY19" fmla="*/ 393290 h 2762864"/>
              <a:gd name="connsiteX20" fmla="*/ 589935 w 1511161"/>
              <a:gd name="connsiteY20" fmla="*/ 442451 h 2762864"/>
              <a:gd name="connsiteX21" fmla="*/ 678425 w 1511161"/>
              <a:gd name="connsiteY21" fmla="*/ 481781 h 2762864"/>
              <a:gd name="connsiteX22" fmla="*/ 776748 w 1511161"/>
              <a:gd name="connsiteY22" fmla="*/ 511277 h 2762864"/>
              <a:gd name="connsiteX23" fmla="*/ 835742 w 1511161"/>
              <a:gd name="connsiteY23" fmla="*/ 521110 h 2762864"/>
              <a:gd name="connsiteX24" fmla="*/ 894735 w 1511161"/>
              <a:gd name="connsiteY24" fmla="*/ 540774 h 2762864"/>
              <a:gd name="connsiteX25" fmla="*/ 924232 w 1511161"/>
              <a:gd name="connsiteY25" fmla="*/ 550606 h 2762864"/>
              <a:gd name="connsiteX26" fmla="*/ 963561 w 1511161"/>
              <a:gd name="connsiteY26" fmla="*/ 560439 h 2762864"/>
              <a:gd name="connsiteX27" fmla="*/ 1012722 w 1511161"/>
              <a:gd name="connsiteY27" fmla="*/ 570271 h 2762864"/>
              <a:gd name="connsiteX28" fmla="*/ 1071716 w 1511161"/>
              <a:gd name="connsiteY28" fmla="*/ 589935 h 2762864"/>
              <a:gd name="connsiteX29" fmla="*/ 1160206 w 1511161"/>
              <a:gd name="connsiteY29" fmla="*/ 609600 h 2762864"/>
              <a:gd name="connsiteX30" fmla="*/ 1219200 w 1511161"/>
              <a:gd name="connsiteY30" fmla="*/ 629264 h 2762864"/>
              <a:gd name="connsiteX31" fmla="*/ 1278193 w 1511161"/>
              <a:gd name="connsiteY31" fmla="*/ 648929 h 2762864"/>
              <a:gd name="connsiteX32" fmla="*/ 1307690 w 1511161"/>
              <a:gd name="connsiteY32" fmla="*/ 658761 h 2762864"/>
              <a:gd name="connsiteX33" fmla="*/ 1022554 w 1511161"/>
              <a:gd name="connsiteY33" fmla="*/ 668593 h 2762864"/>
              <a:gd name="connsiteX34" fmla="*/ 983225 w 1511161"/>
              <a:gd name="connsiteY34" fmla="*/ 678426 h 2762864"/>
              <a:gd name="connsiteX35" fmla="*/ 884903 w 1511161"/>
              <a:gd name="connsiteY35" fmla="*/ 698090 h 2762864"/>
              <a:gd name="connsiteX36" fmla="*/ 835742 w 1511161"/>
              <a:gd name="connsiteY36" fmla="*/ 707922 h 2762864"/>
              <a:gd name="connsiteX37" fmla="*/ 796412 w 1511161"/>
              <a:gd name="connsiteY37" fmla="*/ 717755 h 2762864"/>
              <a:gd name="connsiteX38" fmla="*/ 678425 w 1511161"/>
              <a:gd name="connsiteY38" fmla="*/ 737419 h 2762864"/>
              <a:gd name="connsiteX39" fmla="*/ 521109 w 1511161"/>
              <a:gd name="connsiteY39" fmla="*/ 766916 h 2762864"/>
              <a:gd name="connsiteX40" fmla="*/ 491612 w 1511161"/>
              <a:gd name="connsiteY40" fmla="*/ 776748 h 2762864"/>
              <a:gd name="connsiteX41" fmla="*/ 353961 w 1511161"/>
              <a:gd name="connsiteY41" fmla="*/ 796413 h 2762864"/>
              <a:gd name="connsiteX42" fmla="*/ 403122 w 1511161"/>
              <a:gd name="connsiteY42" fmla="*/ 816077 h 2762864"/>
              <a:gd name="connsiteX43" fmla="*/ 432619 w 1511161"/>
              <a:gd name="connsiteY43" fmla="*/ 835742 h 2762864"/>
              <a:gd name="connsiteX44" fmla="*/ 481780 w 1511161"/>
              <a:gd name="connsiteY44" fmla="*/ 845574 h 2762864"/>
              <a:gd name="connsiteX45" fmla="*/ 599767 w 1511161"/>
              <a:gd name="connsiteY45" fmla="*/ 865239 h 2762864"/>
              <a:gd name="connsiteX46" fmla="*/ 658761 w 1511161"/>
              <a:gd name="connsiteY46" fmla="*/ 884903 h 2762864"/>
              <a:gd name="connsiteX47" fmla="*/ 737419 w 1511161"/>
              <a:gd name="connsiteY47" fmla="*/ 894735 h 2762864"/>
              <a:gd name="connsiteX48" fmla="*/ 786580 w 1511161"/>
              <a:gd name="connsiteY48" fmla="*/ 904568 h 2762864"/>
              <a:gd name="connsiteX49" fmla="*/ 875071 w 1511161"/>
              <a:gd name="connsiteY49" fmla="*/ 924232 h 2762864"/>
              <a:gd name="connsiteX50" fmla="*/ 943896 w 1511161"/>
              <a:gd name="connsiteY50" fmla="*/ 934064 h 2762864"/>
              <a:gd name="connsiteX51" fmla="*/ 1071716 w 1511161"/>
              <a:gd name="connsiteY51" fmla="*/ 963561 h 2762864"/>
              <a:gd name="connsiteX52" fmla="*/ 1170038 w 1511161"/>
              <a:gd name="connsiteY52" fmla="*/ 973393 h 2762864"/>
              <a:gd name="connsiteX53" fmla="*/ 1317522 w 1511161"/>
              <a:gd name="connsiteY53" fmla="*/ 993058 h 2762864"/>
              <a:gd name="connsiteX54" fmla="*/ 884903 w 1511161"/>
              <a:gd name="connsiteY54" fmla="*/ 1002890 h 2762864"/>
              <a:gd name="connsiteX55" fmla="*/ 747251 w 1511161"/>
              <a:gd name="connsiteY55" fmla="*/ 1022555 h 2762864"/>
              <a:gd name="connsiteX56" fmla="*/ 688258 w 1511161"/>
              <a:gd name="connsiteY56" fmla="*/ 1042219 h 2762864"/>
              <a:gd name="connsiteX57" fmla="*/ 648929 w 1511161"/>
              <a:gd name="connsiteY57" fmla="*/ 1061884 h 2762864"/>
              <a:gd name="connsiteX58" fmla="*/ 609600 w 1511161"/>
              <a:gd name="connsiteY58" fmla="*/ 1071716 h 2762864"/>
              <a:gd name="connsiteX59" fmla="*/ 560438 w 1511161"/>
              <a:gd name="connsiteY59" fmla="*/ 1091381 h 2762864"/>
              <a:gd name="connsiteX60" fmla="*/ 462116 w 1511161"/>
              <a:gd name="connsiteY60" fmla="*/ 1111045 h 2762864"/>
              <a:gd name="connsiteX61" fmla="*/ 432619 w 1511161"/>
              <a:gd name="connsiteY61" fmla="*/ 1120877 h 2762864"/>
              <a:gd name="connsiteX62" fmla="*/ 393290 w 1511161"/>
              <a:gd name="connsiteY62" fmla="*/ 1140542 h 2762864"/>
              <a:gd name="connsiteX63" fmla="*/ 314632 w 1511161"/>
              <a:gd name="connsiteY63" fmla="*/ 1160206 h 2762864"/>
              <a:gd name="connsiteX64" fmla="*/ 235974 w 1511161"/>
              <a:gd name="connsiteY64" fmla="*/ 1179871 h 2762864"/>
              <a:gd name="connsiteX65" fmla="*/ 29496 w 1511161"/>
              <a:gd name="connsiteY65" fmla="*/ 1199535 h 2762864"/>
              <a:gd name="connsiteX66" fmla="*/ 0 w 1511161"/>
              <a:gd name="connsiteY66" fmla="*/ 1209368 h 2762864"/>
              <a:gd name="connsiteX67" fmla="*/ 29496 w 1511161"/>
              <a:gd name="connsiteY67" fmla="*/ 1219200 h 2762864"/>
              <a:gd name="connsiteX68" fmla="*/ 147483 w 1511161"/>
              <a:gd name="connsiteY68" fmla="*/ 1248697 h 2762864"/>
              <a:gd name="connsiteX69" fmla="*/ 363793 w 1511161"/>
              <a:gd name="connsiteY69" fmla="*/ 1268361 h 2762864"/>
              <a:gd name="connsiteX70" fmla="*/ 560438 w 1511161"/>
              <a:gd name="connsiteY70" fmla="*/ 1297858 h 2762864"/>
              <a:gd name="connsiteX71" fmla="*/ 698090 w 1511161"/>
              <a:gd name="connsiteY71" fmla="*/ 1307690 h 2762864"/>
              <a:gd name="connsiteX72" fmla="*/ 845574 w 1511161"/>
              <a:gd name="connsiteY72" fmla="*/ 1327355 h 2762864"/>
              <a:gd name="connsiteX73" fmla="*/ 1012722 w 1511161"/>
              <a:gd name="connsiteY73" fmla="*/ 1347019 h 2762864"/>
              <a:gd name="connsiteX74" fmla="*/ 1071716 w 1511161"/>
              <a:gd name="connsiteY74" fmla="*/ 1386348 h 2762864"/>
              <a:gd name="connsiteX75" fmla="*/ 1111045 w 1511161"/>
              <a:gd name="connsiteY75" fmla="*/ 1415845 h 2762864"/>
              <a:gd name="connsiteX76" fmla="*/ 1179871 w 1511161"/>
              <a:gd name="connsiteY76" fmla="*/ 1435510 h 2762864"/>
              <a:gd name="connsiteX77" fmla="*/ 1238864 w 1511161"/>
              <a:gd name="connsiteY77" fmla="*/ 1465006 h 2762864"/>
              <a:gd name="connsiteX78" fmla="*/ 1297858 w 1511161"/>
              <a:gd name="connsiteY78" fmla="*/ 1494503 h 2762864"/>
              <a:gd name="connsiteX79" fmla="*/ 1042219 w 1511161"/>
              <a:gd name="connsiteY79" fmla="*/ 1504335 h 2762864"/>
              <a:gd name="connsiteX80" fmla="*/ 865238 w 1511161"/>
              <a:gd name="connsiteY80" fmla="*/ 1533832 h 2762864"/>
              <a:gd name="connsiteX81" fmla="*/ 491612 w 1511161"/>
              <a:gd name="connsiteY81" fmla="*/ 1543664 h 2762864"/>
              <a:gd name="connsiteX82" fmla="*/ 363793 w 1511161"/>
              <a:gd name="connsiteY82" fmla="*/ 1563329 h 2762864"/>
              <a:gd name="connsiteX83" fmla="*/ 324464 w 1511161"/>
              <a:gd name="connsiteY83" fmla="*/ 1573161 h 2762864"/>
              <a:gd name="connsiteX84" fmla="*/ 147483 w 1511161"/>
              <a:gd name="connsiteY84" fmla="*/ 1612490 h 2762864"/>
              <a:gd name="connsiteX85" fmla="*/ 255638 w 1511161"/>
              <a:gd name="connsiteY85" fmla="*/ 1641987 h 2762864"/>
              <a:gd name="connsiteX86" fmla="*/ 294967 w 1511161"/>
              <a:gd name="connsiteY86" fmla="*/ 1651819 h 2762864"/>
              <a:gd name="connsiteX87" fmla="*/ 462116 w 1511161"/>
              <a:gd name="connsiteY87" fmla="*/ 1681316 h 2762864"/>
              <a:gd name="connsiteX88" fmla="*/ 580103 w 1511161"/>
              <a:gd name="connsiteY88" fmla="*/ 1710813 h 2762864"/>
              <a:gd name="connsiteX89" fmla="*/ 688258 w 1511161"/>
              <a:gd name="connsiteY89" fmla="*/ 1730477 h 2762864"/>
              <a:gd name="connsiteX90" fmla="*/ 884903 w 1511161"/>
              <a:gd name="connsiteY90" fmla="*/ 1779639 h 2762864"/>
              <a:gd name="connsiteX91" fmla="*/ 1071716 w 1511161"/>
              <a:gd name="connsiteY91" fmla="*/ 1838632 h 2762864"/>
              <a:gd name="connsiteX92" fmla="*/ 1199535 w 1511161"/>
              <a:gd name="connsiteY92" fmla="*/ 1848464 h 2762864"/>
              <a:gd name="connsiteX93" fmla="*/ 1238864 w 1511161"/>
              <a:gd name="connsiteY93" fmla="*/ 1858297 h 2762864"/>
              <a:gd name="connsiteX94" fmla="*/ 1327354 w 1511161"/>
              <a:gd name="connsiteY94" fmla="*/ 1877961 h 2762864"/>
              <a:gd name="connsiteX95" fmla="*/ 1386348 w 1511161"/>
              <a:gd name="connsiteY95" fmla="*/ 1897626 h 2762864"/>
              <a:gd name="connsiteX96" fmla="*/ 1415845 w 1511161"/>
              <a:gd name="connsiteY96" fmla="*/ 1907458 h 2762864"/>
              <a:gd name="connsiteX97" fmla="*/ 1347019 w 1511161"/>
              <a:gd name="connsiteY97" fmla="*/ 1868129 h 2762864"/>
              <a:gd name="connsiteX98" fmla="*/ 1278193 w 1511161"/>
              <a:gd name="connsiteY98" fmla="*/ 1858297 h 2762864"/>
              <a:gd name="connsiteX99" fmla="*/ 1002890 w 1511161"/>
              <a:gd name="connsiteY99" fmla="*/ 1868129 h 2762864"/>
              <a:gd name="connsiteX100" fmla="*/ 953729 w 1511161"/>
              <a:gd name="connsiteY100" fmla="*/ 1877961 h 2762864"/>
              <a:gd name="connsiteX101" fmla="*/ 855406 w 1511161"/>
              <a:gd name="connsiteY101" fmla="*/ 1917290 h 2762864"/>
              <a:gd name="connsiteX102" fmla="*/ 747251 w 1511161"/>
              <a:gd name="connsiteY102" fmla="*/ 1946787 h 2762864"/>
              <a:gd name="connsiteX103" fmla="*/ 698090 w 1511161"/>
              <a:gd name="connsiteY103" fmla="*/ 1976284 h 2762864"/>
              <a:gd name="connsiteX104" fmla="*/ 648929 w 1511161"/>
              <a:gd name="connsiteY104" fmla="*/ 1995948 h 2762864"/>
              <a:gd name="connsiteX105" fmla="*/ 589935 w 1511161"/>
              <a:gd name="connsiteY105" fmla="*/ 2035277 h 2762864"/>
              <a:gd name="connsiteX106" fmla="*/ 560438 w 1511161"/>
              <a:gd name="connsiteY106" fmla="*/ 2054942 h 2762864"/>
              <a:gd name="connsiteX107" fmla="*/ 442451 w 1511161"/>
              <a:gd name="connsiteY107" fmla="*/ 2064774 h 2762864"/>
              <a:gd name="connsiteX108" fmla="*/ 353961 w 1511161"/>
              <a:gd name="connsiteY108" fmla="*/ 2084439 h 2762864"/>
              <a:gd name="connsiteX109" fmla="*/ 324464 w 1511161"/>
              <a:gd name="connsiteY109" fmla="*/ 2104103 h 2762864"/>
              <a:gd name="connsiteX110" fmla="*/ 334296 w 1511161"/>
              <a:gd name="connsiteY110" fmla="*/ 2133600 h 2762864"/>
              <a:gd name="connsiteX111" fmla="*/ 403122 w 1511161"/>
              <a:gd name="connsiteY111" fmla="*/ 2192593 h 2762864"/>
              <a:gd name="connsiteX112" fmla="*/ 432619 w 1511161"/>
              <a:gd name="connsiteY112" fmla="*/ 2202426 h 2762864"/>
              <a:gd name="connsiteX113" fmla="*/ 501445 w 1511161"/>
              <a:gd name="connsiteY113" fmla="*/ 2231922 h 2762864"/>
              <a:gd name="connsiteX114" fmla="*/ 580103 w 1511161"/>
              <a:gd name="connsiteY114" fmla="*/ 2271251 h 2762864"/>
              <a:gd name="connsiteX115" fmla="*/ 639096 w 1511161"/>
              <a:gd name="connsiteY115" fmla="*/ 2290916 h 2762864"/>
              <a:gd name="connsiteX116" fmla="*/ 717754 w 1511161"/>
              <a:gd name="connsiteY116" fmla="*/ 2300748 h 2762864"/>
              <a:gd name="connsiteX117" fmla="*/ 747251 w 1511161"/>
              <a:gd name="connsiteY117" fmla="*/ 2310581 h 2762864"/>
              <a:gd name="connsiteX118" fmla="*/ 953729 w 1511161"/>
              <a:gd name="connsiteY118" fmla="*/ 2330245 h 2762864"/>
              <a:gd name="connsiteX119" fmla="*/ 1179871 w 1511161"/>
              <a:gd name="connsiteY119" fmla="*/ 2359742 h 2762864"/>
              <a:gd name="connsiteX120" fmla="*/ 1229032 w 1511161"/>
              <a:gd name="connsiteY120" fmla="*/ 2369574 h 2762864"/>
              <a:gd name="connsiteX121" fmla="*/ 1297858 w 1511161"/>
              <a:gd name="connsiteY121" fmla="*/ 2379406 h 2762864"/>
              <a:gd name="connsiteX122" fmla="*/ 1337187 w 1511161"/>
              <a:gd name="connsiteY122" fmla="*/ 2389239 h 2762864"/>
              <a:gd name="connsiteX123" fmla="*/ 698090 w 1511161"/>
              <a:gd name="connsiteY123" fmla="*/ 2408903 h 2762864"/>
              <a:gd name="connsiteX124" fmla="*/ 540774 w 1511161"/>
              <a:gd name="connsiteY124" fmla="*/ 2418735 h 2762864"/>
              <a:gd name="connsiteX125" fmla="*/ 481780 w 1511161"/>
              <a:gd name="connsiteY125" fmla="*/ 2428568 h 2762864"/>
              <a:gd name="connsiteX126" fmla="*/ 403122 w 1511161"/>
              <a:gd name="connsiteY126" fmla="*/ 2448232 h 2762864"/>
              <a:gd name="connsiteX127" fmla="*/ 344129 w 1511161"/>
              <a:gd name="connsiteY127" fmla="*/ 2458064 h 2762864"/>
              <a:gd name="connsiteX128" fmla="*/ 285135 w 1511161"/>
              <a:gd name="connsiteY128" fmla="*/ 2477729 h 2762864"/>
              <a:gd name="connsiteX129" fmla="*/ 255638 w 1511161"/>
              <a:gd name="connsiteY129" fmla="*/ 2487561 h 2762864"/>
              <a:gd name="connsiteX130" fmla="*/ 265471 w 1511161"/>
              <a:gd name="connsiteY130" fmla="*/ 2517058 h 2762864"/>
              <a:gd name="connsiteX131" fmla="*/ 334296 w 1511161"/>
              <a:gd name="connsiteY131" fmla="*/ 2566219 h 2762864"/>
              <a:gd name="connsiteX132" fmla="*/ 412954 w 1511161"/>
              <a:gd name="connsiteY132" fmla="*/ 2585884 h 2762864"/>
              <a:gd name="connsiteX133" fmla="*/ 462116 w 1511161"/>
              <a:gd name="connsiteY133" fmla="*/ 2605548 h 2762864"/>
              <a:gd name="connsiteX134" fmla="*/ 599767 w 1511161"/>
              <a:gd name="connsiteY134" fmla="*/ 2625213 h 2762864"/>
              <a:gd name="connsiteX135" fmla="*/ 668593 w 1511161"/>
              <a:gd name="connsiteY135" fmla="*/ 2635045 h 2762864"/>
              <a:gd name="connsiteX136" fmla="*/ 786580 w 1511161"/>
              <a:gd name="connsiteY136" fmla="*/ 2654710 h 2762864"/>
              <a:gd name="connsiteX137" fmla="*/ 904567 w 1511161"/>
              <a:gd name="connsiteY137" fmla="*/ 2664542 h 2762864"/>
              <a:gd name="connsiteX138" fmla="*/ 1022554 w 1511161"/>
              <a:gd name="connsiteY138" fmla="*/ 2694039 h 2762864"/>
              <a:gd name="connsiteX139" fmla="*/ 1061883 w 1511161"/>
              <a:gd name="connsiteY139" fmla="*/ 2703871 h 2762864"/>
              <a:gd name="connsiteX140" fmla="*/ 1209367 w 1511161"/>
              <a:gd name="connsiteY140" fmla="*/ 2723535 h 2762864"/>
              <a:gd name="connsiteX141" fmla="*/ 1297858 w 1511161"/>
              <a:gd name="connsiteY141" fmla="*/ 2743200 h 2762864"/>
              <a:gd name="connsiteX142" fmla="*/ 924232 w 1511161"/>
              <a:gd name="connsiteY142" fmla="*/ 2753032 h 2762864"/>
              <a:gd name="connsiteX143" fmla="*/ 49161 w 1511161"/>
              <a:gd name="connsiteY143" fmla="*/ 2762864 h 276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511161" h="2762864">
                <a:moveTo>
                  <a:pt x="245806" y="0"/>
                </a:moveTo>
                <a:cubicBezTo>
                  <a:pt x="419509" y="3277"/>
                  <a:pt x="593317" y="2979"/>
                  <a:pt x="766916" y="9832"/>
                </a:cubicBezTo>
                <a:cubicBezTo>
                  <a:pt x="842522" y="12816"/>
                  <a:pt x="917487" y="25719"/>
                  <a:pt x="993058" y="29497"/>
                </a:cubicBezTo>
                <a:lnTo>
                  <a:pt x="1189703" y="39329"/>
                </a:lnTo>
                <a:cubicBezTo>
                  <a:pt x="1215922" y="42606"/>
                  <a:pt x="1242245" y="45143"/>
                  <a:pt x="1268361" y="49161"/>
                </a:cubicBezTo>
                <a:cubicBezTo>
                  <a:pt x="1284878" y="51702"/>
                  <a:pt x="1301080" y="56003"/>
                  <a:pt x="1317522" y="58993"/>
                </a:cubicBezTo>
                <a:cubicBezTo>
                  <a:pt x="1367565" y="68092"/>
                  <a:pt x="1393759" y="71289"/>
                  <a:pt x="1445342" y="78658"/>
                </a:cubicBezTo>
                <a:cubicBezTo>
                  <a:pt x="1606719" y="132450"/>
                  <a:pt x="1468515" y="82682"/>
                  <a:pt x="1061883" y="98322"/>
                </a:cubicBezTo>
                <a:cubicBezTo>
                  <a:pt x="1028970" y="99588"/>
                  <a:pt x="996335" y="104877"/>
                  <a:pt x="963561" y="108155"/>
                </a:cubicBezTo>
                <a:lnTo>
                  <a:pt x="884903" y="127819"/>
                </a:lnTo>
                <a:cubicBezTo>
                  <a:pt x="871793" y="131096"/>
                  <a:pt x="858394" y="133378"/>
                  <a:pt x="845574" y="137651"/>
                </a:cubicBezTo>
                <a:cubicBezTo>
                  <a:pt x="835742" y="140929"/>
                  <a:pt x="826194" y="145236"/>
                  <a:pt x="816077" y="147484"/>
                </a:cubicBezTo>
                <a:cubicBezTo>
                  <a:pt x="796616" y="151809"/>
                  <a:pt x="776697" y="153750"/>
                  <a:pt x="757083" y="157316"/>
                </a:cubicBezTo>
                <a:cubicBezTo>
                  <a:pt x="724670" y="163209"/>
                  <a:pt x="681107" y="173763"/>
                  <a:pt x="648929" y="176981"/>
                </a:cubicBezTo>
                <a:cubicBezTo>
                  <a:pt x="603156" y="181558"/>
                  <a:pt x="557119" y="182993"/>
                  <a:pt x="511277" y="186813"/>
                </a:cubicBezTo>
                <a:cubicBezTo>
                  <a:pt x="460133" y="191075"/>
                  <a:pt x="376572" y="200687"/>
                  <a:pt x="324464" y="206477"/>
                </a:cubicBezTo>
                <a:cubicBezTo>
                  <a:pt x="301522" y="203200"/>
                  <a:pt x="250017" y="174162"/>
                  <a:pt x="255638" y="196645"/>
                </a:cubicBezTo>
                <a:cubicBezTo>
                  <a:pt x="265756" y="237114"/>
                  <a:pt x="309421" y="261995"/>
                  <a:pt x="344129" y="285135"/>
                </a:cubicBezTo>
                <a:cubicBezTo>
                  <a:pt x="367471" y="300697"/>
                  <a:pt x="391614" y="316006"/>
                  <a:pt x="412954" y="334297"/>
                </a:cubicBezTo>
                <a:cubicBezTo>
                  <a:pt x="449411" y="365546"/>
                  <a:pt x="436781" y="367040"/>
                  <a:pt x="481780" y="393290"/>
                </a:cubicBezTo>
                <a:cubicBezTo>
                  <a:pt x="540399" y="427485"/>
                  <a:pt x="542990" y="426803"/>
                  <a:pt x="589935" y="442451"/>
                </a:cubicBezTo>
                <a:cubicBezTo>
                  <a:pt x="636678" y="473613"/>
                  <a:pt x="608223" y="458380"/>
                  <a:pt x="678425" y="481781"/>
                </a:cubicBezTo>
                <a:cubicBezTo>
                  <a:pt x="711148" y="492689"/>
                  <a:pt x="742820" y="504491"/>
                  <a:pt x="776748" y="511277"/>
                </a:cubicBezTo>
                <a:cubicBezTo>
                  <a:pt x="796297" y="515187"/>
                  <a:pt x="816401" y="516275"/>
                  <a:pt x="835742" y="521110"/>
                </a:cubicBezTo>
                <a:cubicBezTo>
                  <a:pt x="855851" y="526137"/>
                  <a:pt x="875071" y="534219"/>
                  <a:pt x="894735" y="540774"/>
                </a:cubicBezTo>
                <a:cubicBezTo>
                  <a:pt x="904567" y="544051"/>
                  <a:pt x="914177" y="548092"/>
                  <a:pt x="924232" y="550606"/>
                </a:cubicBezTo>
                <a:cubicBezTo>
                  <a:pt x="937342" y="553884"/>
                  <a:pt x="950370" y="557507"/>
                  <a:pt x="963561" y="560439"/>
                </a:cubicBezTo>
                <a:cubicBezTo>
                  <a:pt x="979875" y="564064"/>
                  <a:pt x="996599" y="565874"/>
                  <a:pt x="1012722" y="570271"/>
                </a:cubicBezTo>
                <a:cubicBezTo>
                  <a:pt x="1032720" y="575725"/>
                  <a:pt x="1051390" y="585870"/>
                  <a:pt x="1071716" y="589935"/>
                </a:cubicBezTo>
                <a:cubicBezTo>
                  <a:pt x="1099777" y="595548"/>
                  <a:pt x="1132441" y="601271"/>
                  <a:pt x="1160206" y="609600"/>
                </a:cubicBezTo>
                <a:cubicBezTo>
                  <a:pt x="1180060" y="615556"/>
                  <a:pt x="1199535" y="622709"/>
                  <a:pt x="1219200" y="629264"/>
                </a:cubicBezTo>
                <a:lnTo>
                  <a:pt x="1278193" y="648929"/>
                </a:lnTo>
                <a:lnTo>
                  <a:pt x="1307690" y="658761"/>
                </a:lnTo>
                <a:cubicBezTo>
                  <a:pt x="1212645" y="662038"/>
                  <a:pt x="1117482" y="662840"/>
                  <a:pt x="1022554" y="668593"/>
                </a:cubicBezTo>
                <a:cubicBezTo>
                  <a:pt x="1009066" y="669411"/>
                  <a:pt x="996438" y="675595"/>
                  <a:pt x="983225" y="678426"/>
                </a:cubicBezTo>
                <a:cubicBezTo>
                  <a:pt x="950544" y="685429"/>
                  <a:pt x="917677" y="691535"/>
                  <a:pt x="884903" y="698090"/>
                </a:cubicBezTo>
                <a:cubicBezTo>
                  <a:pt x="868516" y="701367"/>
                  <a:pt x="851955" y="703869"/>
                  <a:pt x="835742" y="707922"/>
                </a:cubicBezTo>
                <a:cubicBezTo>
                  <a:pt x="822632" y="711200"/>
                  <a:pt x="809694" y="715265"/>
                  <a:pt x="796412" y="717755"/>
                </a:cubicBezTo>
                <a:cubicBezTo>
                  <a:pt x="757223" y="725103"/>
                  <a:pt x="716762" y="726465"/>
                  <a:pt x="678425" y="737419"/>
                </a:cubicBezTo>
                <a:cubicBezTo>
                  <a:pt x="581063" y="765238"/>
                  <a:pt x="633314" y="754449"/>
                  <a:pt x="521109" y="766916"/>
                </a:cubicBezTo>
                <a:cubicBezTo>
                  <a:pt x="511277" y="770193"/>
                  <a:pt x="501818" y="774947"/>
                  <a:pt x="491612" y="776748"/>
                </a:cubicBezTo>
                <a:cubicBezTo>
                  <a:pt x="445968" y="784803"/>
                  <a:pt x="353961" y="796413"/>
                  <a:pt x="353961" y="796413"/>
                </a:cubicBezTo>
                <a:cubicBezTo>
                  <a:pt x="370348" y="802968"/>
                  <a:pt x="387336" y="808184"/>
                  <a:pt x="403122" y="816077"/>
                </a:cubicBezTo>
                <a:cubicBezTo>
                  <a:pt x="413691" y="821362"/>
                  <a:pt x="421554" y="831593"/>
                  <a:pt x="432619" y="835742"/>
                </a:cubicBezTo>
                <a:cubicBezTo>
                  <a:pt x="448266" y="841610"/>
                  <a:pt x="465323" y="842670"/>
                  <a:pt x="481780" y="845574"/>
                </a:cubicBezTo>
                <a:cubicBezTo>
                  <a:pt x="521045" y="852503"/>
                  <a:pt x="561941" y="852631"/>
                  <a:pt x="599767" y="865239"/>
                </a:cubicBezTo>
                <a:cubicBezTo>
                  <a:pt x="619432" y="871794"/>
                  <a:pt x="638493" y="880560"/>
                  <a:pt x="658761" y="884903"/>
                </a:cubicBezTo>
                <a:cubicBezTo>
                  <a:pt x="684598" y="890439"/>
                  <a:pt x="711303" y="890717"/>
                  <a:pt x="737419" y="894735"/>
                </a:cubicBezTo>
                <a:cubicBezTo>
                  <a:pt x="753936" y="897276"/>
                  <a:pt x="770239" y="901066"/>
                  <a:pt x="786580" y="904568"/>
                </a:cubicBezTo>
                <a:cubicBezTo>
                  <a:pt x="816126" y="910899"/>
                  <a:pt x="845372" y="918664"/>
                  <a:pt x="875071" y="924232"/>
                </a:cubicBezTo>
                <a:cubicBezTo>
                  <a:pt x="897849" y="928503"/>
                  <a:pt x="921171" y="929519"/>
                  <a:pt x="943896" y="934064"/>
                </a:cubicBezTo>
                <a:cubicBezTo>
                  <a:pt x="987576" y="942800"/>
                  <a:pt x="1027707" y="957693"/>
                  <a:pt x="1071716" y="963561"/>
                </a:cubicBezTo>
                <a:cubicBezTo>
                  <a:pt x="1104365" y="967914"/>
                  <a:pt x="1137282" y="969945"/>
                  <a:pt x="1170038" y="973393"/>
                </a:cubicBezTo>
                <a:cubicBezTo>
                  <a:pt x="1268018" y="983707"/>
                  <a:pt x="1236189" y="979503"/>
                  <a:pt x="1317522" y="993058"/>
                </a:cubicBezTo>
                <a:cubicBezTo>
                  <a:pt x="1173316" y="996335"/>
                  <a:pt x="1028954" y="995439"/>
                  <a:pt x="884903" y="1002890"/>
                </a:cubicBezTo>
                <a:cubicBezTo>
                  <a:pt x="838615" y="1005284"/>
                  <a:pt x="747251" y="1022555"/>
                  <a:pt x="747251" y="1022555"/>
                </a:cubicBezTo>
                <a:cubicBezTo>
                  <a:pt x="727587" y="1029110"/>
                  <a:pt x="707503" y="1034521"/>
                  <a:pt x="688258" y="1042219"/>
                </a:cubicBezTo>
                <a:cubicBezTo>
                  <a:pt x="674649" y="1047663"/>
                  <a:pt x="662653" y="1056738"/>
                  <a:pt x="648929" y="1061884"/>
                </a:cubicBezTo>
                <a:cubicBezTo>
                  <a:pt x="636276" y="1066629"/>
                  <a:pt x="622420" y="1067443"/>
                  <a:pt x="609600" y="1071716"/>
                </a:cubicBezTo>
                <a:cubicBezTo>
                  <a:pt x="592856" y="1077297"/>
                  <a:pt x="577492" y="1086833"/>
                  <a:pt x="560438" y="1091381"/>
                </a:cubicBezTo>
                <a:cubicBezTo>
                  <a:pt x="528143" y="1099993"/>
                  <a:pt x="493824" y="1100476"/>
                  <a:pt x="462116" y="1111045"/>
                </a:cubicBezTo>
                <a:cubicBezTo>
                  <a:pt x="452284" y="1114322"/>
                  <a:pt x="442145" y="1116794"/>
                  <a:pt x="432619" y="1120877"/>
                </a:cubicBezTo>
                <a:cubicBezTo>
                  <a:pt x="419147" y="1126651"/>
                  <a:pt x="407195" y="1135907"/>
                  <a:pt x="393290" y="1140542"/>
                </a:cubicBezTo>
                <a:cubicBezTo>
                  <a:pt x="367651" y="1149088"/>
                  <a:pt x="340851" y="1153651"/>
                  <a:pt x="314632" y="1160206"/>
                </a:cubicBezTo>
                <a:lnTo>
                  <a:pt x="235974" y="1179871"/>
                </a:lnTo>
                <a:cubicBezTo>
                  <a:pt x="121609" y="1196208"/>
                  <a:pt x="190264" y="1188052"/>
                  <a:pt x="29496" y="1199535"/>
                </a:cubicBezTo>
                <a:cubicBezTo>
                  <a:pt x="19664" y="1202813"/>
                  <a:pt x="0" y="1199004"/>
                  <a:pt x="0" y="1209368"/>
                </a:cubicBezTo>
                <a:cubicBezTo>
                  <a:pt x="0" y="1219732"/>
                  <a:pt x="19482" y="1216530"/>
                  <a:pt x="29496" y="1219200"/>
                </a:cubicBezTo>
                <a:cubicBezTo>
                  <a:pt x="68667" y="1229646"/>
                  <a:pt x="107495" y="1242033"/>
                  <a:pt x="147483" y="1248697"/>
                </a:cubicBezTo>
                <a:cubicBezTo>
                  <a:pt x="258303" y="1267166"/>
                  <a:pt x="186580" y="1257285"/>
                  <a:pt x="363793" y="1268361"/>
                </a:cubicBezTo>
                <a:cubicBezTo>
                  <a:pt x="429341" y="1278193"/>
                  <a:pt x="494325" y="1293136"/>
                  <a:pt x="560438" y="1297858"/>
                </a:cubicBezTo>
                <a:lnTo>
                  <a:pt x="698090" y="1307690"/>
                </a:lnTo>
                <a:cubicBezTo>
                  <a:pt x="798431" y="1316812"/>
                  <a:pt x="751742" y="1316929"/>
                  <a:pt x="845574" y="1327355"/>
                </a:cubicBezTo>
                <a:cubicBezTo>
                  <a:pt x="1020147" y="1346752"/>
                  <a:pt x="892378" y="1326962"/>
                  <a:pt x="1012722" y="1347019"/>
                </a:cubicBezTo>
                <a:cubicBezTo>
                  <a:pt x="1032387" y="1360129"/>
                  <a:pt x="1052809" y="1372168"/>
                  <a:pt x="1071716" y="1386348"/>
                </a:cubicBezTo>
                <a:cubicBezTo>
                  <a:pt x="1084826" y="1396180"/>
                  <a:pt x="1096817" y="1407715"/>
                  <a:pt x="1111045" y="1415845"/>
                </a:cubicBezTo>
                <a:cubicBezTo>
                  <a:pt x="1122013" y="1422112"/>
                  <a:pt x="1171361" y="1433382"/>
                  <a:pt x="1179871" y="1435510"/>
                </a:cubicBezTo>
                <a:cubicBezTo>
                  <a:pt x="1264406" y="1491866"/>
                  <a:pt x="1157447" y="1424297"/>
                  <a:pt x="1238864" y="1465006"/>
                </a:cubicBezTo>
                <a:cubicBezTo>
                  <a:pt x="1315105" y="1503126"/>
                  <a:pt x="1223717" y="1469790"/>
                  <a:pt x="1297858" y="1494503"/>
                </a:cubicBezTo>
                <a:cubicBezTo>
                  <a:pt x="1212645" y="1497780"/>
                  <a:pt x="1127200" y="1497253"/>
                  <a:pt x="1042219" y="1504335"/>
                </a:cubicBezTo>
                <a:cubicBezTo>
                  <a:pt x="843630" y="1520884"/>
                  <a:pt x="1035844" y="1526415"/>
                  <a:pt x="865238" y="1533832"/>
                </a:cubicBezTo>
                <a:cubicBezTo>
                  <a:pt x="740770" y="1539243"/>
                  <a:pt x="616154" y="1540387"/>
                  <a:pt x="491612" y="1543664"/>
                </a:cubicBezTo>
                <a:cubicBezTo>
                  <a:pt x="458574" y="1548384"/>
                  <a:pt x="397884" y="1556511"/>
                  <a:pt x="363793" y="1563329"/>
                </a:cubicBezTo>
                <a:cubicBezTo>
                  <a:pt x="350542" y="1565979"/>
                  <a:pt x="337687" y="1570377"/>
                  <a:pt x="324464" y="1573161"/>
                </a:cubicBezTo>
                <a:cubicBezTo>
                  <a:pt x="153305" y="1609194"/>
                  <a:pt x="227336" y="1585873"/>
                  <a:pt x="147483" y="1612490"/>
                </a:cubicBezTo>
                <a:cubicBezTo>
                  <a:pt x="202618" y="1630868"/>
                  <a:pt x="166930" y="1619810"/>
                  <a:pt x="255638" y="1641987"/>
                </a:cubicBezTo>
                <a:cubicBezTo>
                  <a:pt x="268748" y="1645264"/>
                  <a:pt x="281660" y="1649471"/>
                  <a:pt x="294967" y="1651819"/>
                </a:cubicBezTo>
                <a:cubicBezTo>
                  <a:pt x="350683" y="1661651"/>
                  <a:pt x="407228" y="1667594"/>
                  <a:pt x="462116" y="1681316"/>
                </a:cubicBezTo>
                <a:cubicBezTo>
                  <a:pt x="501445" y="1691148"/>
                  <a:pt x="540489" y="1702201"/>
                  <a:pt x="580103" y="1710813"/>
                </a:cubicBezTo>
                <a:cubicBezTo>
                  <a:pt x="615909" y="1718597"/>
                  <a:pt x="652515" y="1722406"/>
                  <a:pt x="688258" y="1730477"/>
                </a:cubicBezTo>
                <a:cubicBezTo>
                  <a:pt x="754164" y="1745359"/>
                  <a:pt x="821405" y="1756549"/>
                  <a:pt x="884903" y="1779639"/>
                </a:cubicBezTo>
                <a:cubicBezTo>
                  <a:pt x="938643" y="1799181"/>
                  <a:pt x="1012073" y="1830112"/>
                  <a:pt x="1071716" y="1838632"/>
                </a:cubicBezTo>
                <a:cubicBezTo>
                  <a:pt x="1114019" y="1844675"/>
                  <a:pt x="1156929" y="1845187"/>
                  <a:pt x="1199535" y="1848464"/>
                </a:cubicBezTo>
                <a:cubicBezTo>
                  <a:pt x="1212645" y="1851742"/>
                  <a:pt x="1225673" y="1855365"/>
                  <a:pt x="1238864" y="1858297"/>
                </a:cubicBezTo>
                <a:cubicBezTo>
                  <a:pt x="1274951" y="1866317"/>
                  <a:pt x="1293099" y="1867684"/>
                  <a:pt x="1327354" y="1877961"/>
                </a:cubicBezTo>
                <a:cubicBezTo>
                  <a:pt x="1347208" y="1883917"/>
                  <a:pt x="1366683" y="1891071"/>
                  <a:pt x="1386348" y="1897626"/>
                </a:cubicBezTo>
                <a:lnTo>
                  <a:pt x="1415845" y="1907458"/>
                </a:lnTo>
                <a:cubicBezTo>
                  <a:pt x="1397361" y="1895135"/>
                  <a:pt x="1368132" y="1873887"/>
                  <a:pt x="1347019" y="1868129"/>
                </a:cubicBezTo>
                <a:cubicBezTo>
                  <a:pt x="1324661" y="1862031"/>
                  <a:pt x="1301135" y="1861574"/>
                  <a:pt x="1278193" y="1858297"/>
                </a:cubicBezTo>
                <a:cubicBezTo>
                  <a:pt x="1186425" y="1861574"/>
                  <a:pt x="1094548" y="1862574"/>
                  <a:pt x="1002890" y="1868129"/>
                </a:cubicBezTo>
                <a:cubicBezTo>
                  <a:pt x="986209" y="1869140"/>
                  <a:pt x="969583" y="1872676"/>
                  <a:pt x="953729" y="1877961"/>
                </a:cubicBezTo>
                <a:cubicBezTo>
                  <a:pt x="920241" y="1889123"/>
                  <a:pt x="890020" y="1910367"/>
                  <a:pt x="855406" y="1917290"/>
                </a:cubicBezTo>
                <a:cubicBezTo>
                  <a:pt x="814653" y="1925440"/>
                  <a:pt x="786458" y="1928965"/>
                  <a:pt x="747251" y="1946787"/>
                </a:cubicBezTo>
                <a:cubicBezTo>
                  <a:pt x="729854" y="1954695"/>
                  <a:pt x="715183" y="1967738"/>
                  <a:pt x="698090" y="1976284"/>
                </a:cubicBezTo>
                <a:cubicBezTo>
                  <a:pt x="682304" y="1984177"/>
                  <a:pt x="664423" y="1987497"/>
                  <a:pt x="648929" y="1995948"/>
                </a:cubicBezTo>
                <a:cubicBezTo>
                  <a:pt x="628181" y="2007265"/>
                  <a:pt x="609600" y="2022167"/>
                  <a:pt x="589935" y="2035277"/>
                </a:cubicBezTo>
                <a:cubicBezTo>
                  <a:pt x="580103" y="2041832"/>
                  <a:pt x="572214" y="2053961"/>
                  <a:pt x="560438" y="2054942"/>
                </a:cubicBezTo>
                <a:lnTo>
                  <a:pt x="442451" y="2064774"/>
                </a:lnTo>
                <a:cubicBezTo>
                  <a:pt x="419786" y="2068552"/>
                  <a:pt x="378169" y="2072335"/>
                  <a:pt x="353961" y="2084439"/>
                </a:cubicBezTo>
                <a:cubicBezTo>
                  <a:pt x="343392" y="2089724"/>
                  <a:pt x="334296" y="2097548"/>
                  <a:pt x="324464" y="2104103"/>
                </a:cubicBezTo>
                <a:cubicBezTo>
                  <a:pt x="327741" y="2113935"/>
                  <a:pt x="328272" y="2125166"/>
                  <a:pt x="334296" y="2133600"/>
                </a:cubicBezTo>
                <a:cubicBezTo>
                  <a:pt x="347737" y="2152418"/>
                  <a:pt x="380025" y="2181044"/>
                  <a:pt x="403122" y="2192593"/>
                </a:cubicBezTo>
                <a:cubicBezTo>
                  <a:pt x="412392" y="2197228"/>
                  <a:pt x="423349" y="2197791"/>
                  <a:pt x="432619" y="2202426"/>
                </a:cubicBezTo>
                <a:cubicBezTo>
                  <a:pt x="500516" y="2236374"/>
                  <a:pt x="419598" y="2211461"/>
                  <a:pt x="501445" y="2231922"/>
                </a:cubicBezTo>
                <a:cubicBezTo>
                  <a:pt x="540797" y="2258157"/>
                  <a:pt x="527184" y="2252007"/>
                  <a:pt x="580103" y="2271251"/>
                </a:cubicBezTo>
                <a:cubicBezTo>
                  <a:pt x="599583" y="2278335"/>
                  <a:pt x="618828" y="2286573"/>
                  <a:pt x="639096" y="2290916"/>
                </a:cubicBezTo>
                <a:cubicBezTo>
                  <a:pt x="664933" y="2296453"/>
                  <a:pt x="691535" y="2297471"/>
                  <a:pt x="717754" y="2300748"/>
                </a:cubicBezTo>
                <a:cubicBezTo>
                  <a:pt x="727586" y="2304026"/>
                  <a:pt x="737054" y="2308727"/>
                  <a:pt x="747251" y="2310581"/>
                </a:cubicBezTo>
                <a:cubicBezTo>
                  <a:pt x="802733" y="2320669"/>
                  <a:pt x="905619" y="2326544"/>
                  <a:pt x="953729" y="2330245"/>
                </a:cubicBezTo>
                <a:cubicBezTo>
                  <a:pt x="1107424" y="2355861"/>
                  <a:pt x="1032008" y="2346300"/>
                  <a:pt x="1179871" y="2359742"/>
                </a:cubicBezTo>
                <a:cubicBezTo>
                  <a:pt x="1196258" y="2363019"/>
                  <a:pt x="1212548" y="2366827"/>
                  <a:pt x="1229032" y="2369574"/>
                </a:cubicBezTo>
                <a:cubicBezTo>
                  <a:pt x="1251892" y="2373384"/>
                  <a:pt x="1275057" y="2375260"/>
                  <a:pt x="1297858" y="2379406"/>
                </a:cubicBezTo>
                <a:cubicBezTo>
                  <a:pt x="1311153" y="2381823"/>
                  <a:pt x="1324077" y="2385961"/>
                  <a:pt x="1337187" y="2389239"/>
                </a:cubicBezTo>
                <a:cubicBezTo>
                  <a:pt x="1113914" y="2463661"/>
                  <a:pt x="1337218" y="2392516"/>
                  <a:pt x="698090" y="2408903"/>
                </a:cubicBezTo>
                <a:cubicBezTo>
                  <a:pt x="645566" y="2410250"/>
                  <a:pt x="593213" y="2415458"/>
                  <a:pt x="540774" y="2418735"/>
                </a:cubicBezTo>
                <a:cubicBezTo>
                  <a:pt x="521109" y="2422013"/>
                  <a:pt x="501273" y="2424391"/>
                  <a:pt x="481780" y="2428568"/>
                </a:cubicBezTo>
                <a:cubicBezTo>
                  <a:pt x="455354" y="2434231"/>
                  <a:pt x="429781" y="2443789"/>
                  <a:pt x="403122" y="2448232"/>
                </a:cubicBezTo>
                <a:lnTo>
                  <a:pt x="344129" y="2458064"/>
                </a:lnTo>
                <a:lnTo>
                  <a:pt x="285135" y="2477729"/>
                </a:lnTo>
                <a:lnTo>
                  <a:pt x="255638" y="2487561"/>
                </a:lnTo>
                <a:cubicBezTo>
                  <a:pt x="258916" y="2497393"/>
                  <a:pt x="258836" y="2509096"/>
                  <a:pt x="265471" y="2517058"/>
                </a:cubicBezTo>
                <a:cubicBezTo>
                  <a:pt x="266335" y="2518095"/>
                  <a:pt x="325718" y="2563100"/>
                  <a:pt x="334296" y="2566219"/>
                </a:cubicBezTo>
                <a:cubicBezTo>
                  <a:pt x="359695" y="2575455"/>
                  <a:pt x="387861" y="2575847"/>
                  <a:pt x="412954" y="2585884"/>
                </a:cubicBezTo>
                <a:cubicBezTo>
                  <a:pt x="429341" y="2592439"/>
                  <a:pt x="445088" y="2600904"/>
                  <a:pt x="462116" y="2605548"/>
                </a:cubicBezTo>
                <a:cubicBezTo>
                  <a:pt x="486905" y="2612309"/>
                  <a:pt x="581208" y="2622739"/>
                  <a:pt x="599767" y="2625213"/>
                </a:cubicBezTo>
                <a:lnTo>
                  <a:pt x="668593" y="2635045"/>
                </a:lnTo>
                <a:cubicBezTo>
                  <a:pt x="707977" y="2641264"/>
                  <a:pt x="747016" y="2649765"/>
                  <a:pt x="786580" y="2654710"/>
                </a:cubicBezTo>
                <a:cubicBezTo>
                  <a:pt x="825741" y="2659605"/>
                  <a:pt x="865238" y="2661265"/>
                  <a:pt x="904567" y="2664542"/>
                </a:cubicBezTo>
                <a:lnTo>
                  <a:pt x="1022554" y="2694039"/>
                </a:lnTo>
                <a:cubicBezTo>
                  <a:pt x="1035664" y="2697316"/>
                  <a:pt x="1048474" y="2702195"/>
                  <a:pt x="1061883" y="2703871"/>
                </a:cubicBezTo>
                <a:cubicBezTo>
                  <a:pt x="1122270" y="2711419"/>
                  <a:pt x="1150577" y="2714490"/>
                  <a:pt x="1209367" y="2723535"/>
                </a:cubicBezTo>
                <a:cubicBezTo>
                  <a:pt x="1273637" y="2733423"/>
                  <a:pt x="1252020" y="2727921"/>
                  <a:pt x="1297858" y="2743200"/>
                </a:cubicBezTo>
                <a:lnTo>
                  <a:pt x="924232" y="2753032"/>
                </a:lnTo>
                <a:lnTo>
                  <a:pt x="49161" y="2762864"/>
                </a:lnTo>
              </a:path>
            </a:pathLst>
          </a:custGeom>
          <a:noFill/>
          <a:ln w="349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784169" y="2276693"/>
            <a:ext cx="830618" cy="2072148"/>
          </a:xfrm>
          <a:custGeom>
            <a:avLst/>
            <a:gdLst>
              <a:gd name="connsiteX0" fmla="*/ 245806 w 1511161"/>
              <a:gd name="connsiteY0" fmla="*/ 0 h 2762864"/>
              <a:gd name="connsiteX1" fmla="*/ 766916 w 1511161"/>
              <a:gd name="connsiteY1" fmla="*/ 9832 h 2762864"/>
              <a:gd name="connsiteX2" fmla="*/ 993058 w 1511161"/>
              <a:gd name="connsiteY2" fmla="*/ 29497 h 2762864"/>
              <a:gd name="connsiteX3" fmla="*/ 1189703 w 1511161"/>
              <a:gd name="connsiteY3" fmla="*/ 39329 h 2762864"/>
              <a:gd name="connsiteX4" fmla="*/ 1268361 w 1511161"/>
              <a:gd name="connsiteY4" fmla="*/ 49161 h 2762864"/>
              <a:gd name="connsiteX5" fmla="*/ 1317522 w 1511161"/>
              <a:gd name="connsiteY5" fmla="*/ 58993 h 2762864"/>
              <a:gd name="connsiteX6" fmla="*/ 1445342 w 1511161"/>
              <a:gd name="connsiteY6" fmla="*/ 78658 h 2762864"/>
              <a:gd name="connsiteX7" fmla="*/ 1061883 w 1511161"/>
              <a:gd name="connsiteY7" fmla="*/ 98322 h 2762864"/>
              <a:gd name="connsiteX8" fmla="*/ 963561 w 1511161"/>
              <a:gd name="connsiteY8" fmla="*/ 108155 h 2762864"/>
              <a:gd name="connsiteX9" fmla="*/ 884903 w 1511161"/>
              <a:gd name="connsiteY9" fmla="*/ 127819 h 2762864"/>
              <a:gd name="connsiteX10" fmla="*/ 845574 w 1511161"/>
              <a:gd name="connsiteY10" fmla="*/ 137651 h 2762864"/>
              <a:gd name="connsiteX11" fmla="*/ 816077 w 1511161"/>
              <a:gd name="connsiteY11" fmla="*/ 147484 h 2762864"/>
              <a:gd name="connsiteX12" fmla="*/ 757083 w 1511161"/>
              <a:gd name="connsiteY12" fmla="*/ 157316 h 2762864"/>
              <a:gd name="connsiteX13" fmla="*/ 648929 w 1511161"/>
              <a:gd name="connsiteY13" fmla="*/ 176981 h 2762864"/>
              <a:gd name="connsiteX14" fmla="*/ 511277 w 1511161"/>
              <a:gd name="connsiteY14" fmla="*/ 186813 h 2762864"/>
              <a:gd name="connsiteX15" fmla="*/ 324464 w 1511161"/>
              <a:gd name="connsiteY15" fmla="*/ 206477 h 2762864"/>
              <a:gd name="connsiteX16" fmla="*/ 255638 w 1511161"/>
              <a:gd name="connsiteY16" fmla="*/ 196645 h 2762864"/>
              <a:gd name="connsiteX17" fmla="*/ 344129 w 1511161"/>
              <a:gd name="connsiteY17" fmla="*/ 285135 h 2762864"/>
              <a:gd name="connsiteX18" fmla="*/ 412954 w 1511161"/>
              <a:gd name="connsiteY18" fmla="*/ 334297 h 2762864"/>
              <a:gd name="connsiteX19" fmla="*/ 481780 w 1511161"/>
              <a:gd name="connsiteY19" fmla="*/ 393290 h 2762864"/>
              <a:gd name="connsiteX20" fmla="*/ 589935 w 1511161"/>
              <a:gd name="connsiteY20" fmla="*/ 442451 h 2762864"/>
              <a:gd name="connsiteX21" fmla="*/ 678425 w 1511161"/>
              <a:gd name="connsiteY21" fmla="*/ 481781 h 2762864"/>
              <a:gd name="connsiteX22" fmla="*/ 776748 w 1511161"/>
              <a:gd name="connsiteY22" fmla="*/ 511277 h 2762864"/>
              <a:gd name="connsiteX23" fmla="*/ 835742 w 1511161"/>
              <a:gd name="connsiteY23" fmla="*/ 521110 h 2762864"/>
              <a:gd name="connsiteX24" fmla="*/ 894735 w 1511161"/>
              <a:gd name="connsiteY24" fmla="*/ 540774 h 2762864"/>
              <a:gd name="connsiteX25" fmla="*/ 924232 w 1511161"/>
              <a:gd name="connsiteY25" fmla="*/ 550606 h 2762864"/>
              <a:gd name="connsiteX26" fmla="*/ 963561 w 1511161"/>
              <a:gd name="connsiteY26" fmla="*/ 560439 h 2762864"/>
              <a:gd name="connsiteX27" fmla="*/ 1012722 w 1511161"/>
              <a:gd name="connsiteY27" fmla="*/ 570271 h 2762864"/>
              <a:gd name="connsiteX28" fmla="*/ 1071716 w 1511161"/>
              <a:gd name="connsiteY28" fmla="*/ 589935 h 2762864"/>
              <a:gd name="connsiteX29" fmla="*/ 1160206 w 1511161"/>
              <a:gd name="connsiteY29" fmla="*/ 609600 h 2762864"/>
              <a:gd name="connsiteX30" fmla="*/ 1219200 w 1511161"/>
              <a:gd name="connsiteY30" fmla="*/ 629264 h 2762864"/>
              <a:gd name="connsiteX31" fmla="*/ 1278193 w 1511161"/>
              <a:gd name="connsiteY31" fmla="*/ 648929 h 2762864"/>
              <a:gd name="connsiteX32" fmla="*/ 1307690 w 1511161"/>
              <a:gd name="connsiteY32" fmla="*/ 658761 h 2762864"/>
              <a:gd name="connsiteX33" fmla="*/ 1022554 w 1511161"/>
              <a:gd name="connsiteY33" fmla="*/ 668593 h 2762864"/>
              <a:gd name="connsiteX34" fmla="*/ 983225 w 1511161"/>
              <a:gd name="connsiteY34" fmla="*/ 678426 h 2762864"/>
              <a:gd name="connsiteX35" fmla="*/ 884903 w 1511161"/>
              <a:gd name="connsiteY35" fmla="*/ 698090 h 2762864"/>
              <a:gd name="connsiteX36" fmla="*/ 835742 w 1511161"/>
              <a:gd name="connsiteY36" fmla="*/ 707922 h 2762864"/>
              <a:gd name="connsiteX37" fmla="*/ 796412 w 1511161"/>
              <a:gd name="connsiteY37" fmla="*/ 717755 h 2762864"/>
              <a:gd name="connsiteX38" fmla="*/ 678425 w 1511161"/>
              <a:gd name="connsiteY38" fmla="*/ 737419 h 2762864"/>
              <a:gd name="connsiteX39" fmla="*/ 521109 w 1511161"/>
              <a:gd name="connsiteY39" fmla="*/ 766916 h 2762864"/>
              <a:gd name="connsiteX40" fmla="*/ 491612 w 1511161"/>
              <a:gd name="connsiteY40" fmla="*/ 776748 h 2762864"/>
              <a:gd name="connsiteX41" fmla="*/ 353961 w 1511161"/>
              <a:gd name="connsiteY41" fmla="*/ 796413 h 2762864"/>
              <a:gd name="connsiteX42" fmla="*/ 403122 w 1511161"/>
              <a:gd name="connsiteY42" fmla="*/ 816077 h 2762864"/>
              <a:gd name="connsiteX43" fmla="*/ 432619 w 1511161"/>
              <a:gd name="connsiteY43" fmla="*/ 835742 h 2762864"/>
              <a:gd name="connsiteX44" fmla="*/ 481780 w 1511161"/>
              <a:gd name="connsiteY44" fmla="*/ 845574 h 2762864"/>
              <a:gd name="connsiteX45" fmla="*/ 599767 w 1511161"/>
              <a:gd name="connsiteY45" fmla="*/ 865239 h 2762864"/>
              <a:gd name="connsiteX46" fmla="*/ 658761 w 1511161"/>
              <a:gd name="connsiteY46" fmla="*/ 884903 h 2762864"/>
              <a:gd name="connsiteX47" fmla="*/ 737419 w 1511161"/>
              <a:gd name="connsiteY47" fmla="*/ 894735 h 2762864"/>
              <a:gd name="connsiteX48" fmla="*/ 786580 w 1511161"/>
              <a:gd name="connsiteY48" fmla="*/ 904568 h 2762864"/>
              <a:gd name="connsiteX49" fmla="*/ 875071 w 1511161"/>
              <a:gd name="connsiteY49" fmla="*/ 924232 h 2762864"/>
              <a:gd name="connsiteX50" fmla="*/ 943896 w 1511161"/>
              <a:gd name="connsiteY50" fmla="*/ 934064 h 2762864"/>
              <a:gd name="connsiteX51" fmla="*/ 1071716 w 1511161"/>
              <a:gd name="connsiteY51" fmla="*/ 963561 h 2762864"/>
              <a:gd name="connsiteX52" fmla="*/ 1170038 w 1511161"/>
              <a:gd name="connsiteY52" fmla="*/ 973393 h 2762864"/>
              <a:gd name="connsiteX53" fmla="*/ 1317522 w 1511161"/>
              <a:gd name="connsiteY53" fmla="*/ 993058 h 2762864"/>
              <a:gd name="connsiteX54" fmla="*/ 884903 w 1511161"/>
              <a:gd name="connsiteY54" fmla="*/ 1002890 h 2762864"/>
              <a:gd name="connsiteX55" fmla="*/ 747251 w 1511161"/>
              <a:gd name="connsiteY55" fmla="*/ 1022555 h 2762864"/>
              <a:gd name="connsiteX56" fmla="*/ 688258 w 1511161"/>
              <a:gd name="connsiteY56" fmla="*/ 1042219 h 2762864"/>
              <a:gd name="connsiteX57" fmla="*/ 648929 w 1511161"/>
              <a:gd name="connsiteY57" fmla="*/ 1061884 h 2762864"/>
              <a:gd name="connsiteX58" fmla="*/ 609600 w 1511161"/>
              <a:gd name="connsiteY58" fmla="*/ 1071716 h 2762864"/>
              <a:gd name="connsiteX59" fmla="*/ 560438 w 1511161"/>
              <a:gd name="connsiteY59" fmla="*/ 1091381 h 2762864"/>
              <a:gd name="connsiteX60" fmla="*/ 462116 w 1511161"/>
              <a:gd name="connsiteY60" fmla="*/ 1111045 h 2762864"/>
              <a:gd name="connsiteX61" fmla="*/ 432619 w 1511161"/>
              <a:gd name="connsiteY61" fmla="*/ 1120877 h 2762864"/>
              <a:gd name="connsiteX62" fmla="*/ 393290 w 1511161"/>
              <a:gd name="connsiteY62" fmla="*/ 1140542 h 2762864"/>
              <a:gd name="connsiteX63" fmla="*/ 314632 w 1511161"/>
              <a:gd name="connsiteY63" fmla="*/ 1160206 h 2762864"/>
              <a:gd name="connsiteX64" fmla="*/ 235974 w 1511161"/>
              <a:gd name="connsiteY64" fmla="*/ 1179871 h 2762864"/>
              <a:gd name="connsiteX65" fmla="*/ 29496 w 1511161"/>
              <a:gd name="connsiteY65" fmla="*/ 1199535 h 2762864"/>
              <a:gd name="connsiteX66" fmla="*/ 0 w 1511161"/>
              <a:gd name="connsiteY66" fmla="*/ 1209368 h 2762864"/>
              <a:gd name="connsiteX67" fmla="*/ 29496 w 1511161"/>
              <a:gd name="connsiteY67" fmla="*/ 1219200 h 2762864"/>
              <a:gd name="connsiteX68" fmla="*/ 147483 w 1511161"/>
              <a:gd name="connsiteY68" fmla="*/ 1248697 h 2762864"/>
              <a:gd name="connsiteX69" fmla="*/ 363793 w 1511161"/>
              <a:gd name="connsiteY69" fmla="*/ 1268361 h 2762864"/>
              <a:gd name="connsiteX70" fmla="*/ 560438 w 1511161"/>
              <a:gd name="connsiteY70" fmla="*/ 1297858 h 2762864"/>
              <a:gd name="connsiteX71" fmla="*/ 698090 w 1511161"/>
              <a:gd name="connsiteY71" fmla="*/ 1307690 h 2762864"/>
              <a:gd name="connsiteX72" fmla="*/ 845574 w 1511161"/>
              <a:gd name="connsiteY72" fmla="*/ 1327355 h 2762864"/>
              <a:gd name="connsiteX73" fmla="*/ 1012722 w 1511161"/>
              <a:gd name="connsiteY73" fmla="*/ 1347019 h 2762864"/>
              <a:gd name="connsiteX74" fmla="*/ 1071716 w 1511161"/>
              <a:gd name="connsiteY74" fmla="*/ 1386348 h 2762864"/>
              <a:gd name="connsiteX75" fmla="*/ 1111045 w 1511161"/>
              <a:gd name="connsiteY75" fmla="*/ 1415845 h 2762864"/>
              <a:gd name="connsiteX76" fmla="*/ 1179871 w 1511161"/>
              <a:gd name="connsiteY76" fmla="*/ 1435510 h 2762864"/>
              <a:gd name="connsiteX77" fmla="*/ 1238864 w 1511161"/>
              <a:gd name="connsiteY77" fmla="*/ 1465006 h 2762864"/>
              <a:gd name="connsiteX78" fmla="*/ 1297858 w 1511161"/>
              <a:gd name="connsiteY78" fmla="*/ 1494503 h 2762864"/>
              <a:gd name="connsiteX79" fmla="*/ 1042219 w 1511161"/>
              <a:gd name="connsiteY79" fmla="*/ 1504335 h 2762864"/>
              <a:gd name="connsiteX80" fmla="*/ 865238 w 1511161"/>
              <a:gd name="connsiteY80" fmla="*/ 1533832 h 2762864"/>
              <a:gd name="connsiteX81" fmla="*/ 491612 w 1511161"/>
              <a:gd name="connsiteY81" fmla="*/ 1543664 h 2762864"/>
              <a:gd name="connsiteX82" fmla="*/ 363793 w 1511161"/>
              <a:gd name="connsiteY82" fmla="*/ 1563329 h 2762864"/>
              <a:gd name="connsiteX83" fmla="*/ 324464 w 1511161"/>
              <a:gd name="connsiteY83" fmla="*/ 1573161 h 2762864"/>
              <a:gd name="connsiteX84" fmla="*/ 147483 w 1511161"/>
              <a:gd name="connsiteY84" fmla="*/ 1612490 h 2762864"/>
              <a:gd name="connsiteX85" fmla="*/ 255638 w 1511161"/>
              <a:gd name="connsiteY85" fmla="*/ 1641987 h 2762864"/>
              <a:gd name="connsiteX86" fmla="*/ 294967 w 1511161"/>
              <a:gd name="connsiteY86" fmla="*/ 1651819 h 2762864"/>
              <a:gd name="connsiteX87" fmla="*/ 462116 w 1511161"/>
              <a:gd name="connsiteY87" fmla="*/ 1681316 h 2762864"/>
              <a:gd name="connsiteX88" fmla="*/ 580103 w 1511161"/>
              <a:gd name="connsiteY88" fmla="*/ 1710813 h 2762864"/>
              <a:gd name="connsiteX89" fmla="*/ 688258 w 1511161"/>
              <a:gd name="connsiteY89" fmla="*/ 1730477 h 2762864"/>
              <a:gd name="connsiteX90" fmla="*/ 884903 w 1511161"/>
              <a:gd name="connsiteY90" fmla="*/ 1779639 h 2762864"/>
              <a:gd name="connsiteX91" fmla="*/ 1071716 w 1511161"/>
              <a:gd name="connsiteY91" fmla="*/ 1838632 h 2762864"/>
              <a:gd name="connsiteX92" fmla="*/ 1199535 w 1511161"/>
              <a:gd name="connsiteY92" fmla="*/ 1848464 h 2762864"/>
              <a:gd name="connsiteX93" fmla="*/ 1238864 w 1511161"/>
              <a:gd name="connsiteY93" fmla="*/ 1858297 h 2762864"/>
              <a:gd name="connsiteX94" fmla="*/ 1327354 w 1511161"/>
              <a:gd name="connsiteY94" fmla="*/ 1877961 h 2762864"/>
              <a:gd name="connsiteX95" fmla="*/ 1386348 w 1511161"/>
              <a:gd name="connsiteY95" fmla="*/ 1897626 h 2762864"/>
              <a:gd name="connsiteX96" fmla="*/ 1415845 w 1511161"/>
              <a:gd name="connsiteY96" fmla="*/ 1907458 h 2762864"/>
              <a:gd name="connsiteX97" fmla="*/ 1347019 w 1511161"/>
              <a:gd name="connsiteY97" fmla="*/ 1868129 h 2762864"/>
              <a:gd name="connsiteX98" fmla="*/ 1278193 w 1511161"/>
              <a:gd name="connsiteY98" fmla="*/ 1858297 h 2762864"/>
              <a:gd name="connsiteX99" fmla="*/ 1002890 w 1511161"/>
              <a:gd name="connsiteY99" fmla="*/ 1868129 h 2762864"/>
              <a:gd name="connsiteX100" fmla="*/ 953729 w 1511161"/>
              <a:gd name="connsiteY100" fmla="*/ 1877961 h 2762864"/>
              <a:gd name="connsiteX101" fmla="*/ 855406 w 1511161"/>
              <a:gd name="connsiteY101" fmla="*/ 1917290 h 2762864"/>
              <a:gd name="connsiteX102" fmla="*/ 747251 w 1511161"/>
              <a:gd name="connsiteY102" fmla="*/ 1946787 h 2762864"/>
              <a:gd name="connsiteX103" fmla="*/ 698090 w 1511161"/>
              <a:gd name="connsiteY103" fmla="*/ 1976284 h 2762864"/>
              <a:gd name="connsiteX104" fmla="*/ 648929 w 1511161"/>
              <a:gd name="connsiteY104" fmla="*/ 1995948 h 2762864"/>
              <a:gd name="connsiteX105" fmla="*/ 589935 w 1511161"/>
              <a:gd name="connsiteY105" fmla="*/ 2035277 h 2762864"/>
              <a:gd name="connsiteX106" fmla="*/ 560438 w 1511161"/>
              <a:gd name="connsiteY106" fmla="*/ 2054942 h 2762864"/>
              <a:gd name="connsiteX107" fmla="*/ 442451 w 1511161"/>
              <a:gd name="connsiteY107" fmla="*/ 2064774 h 2762864"/>
              <a:gd name="connsiteX108" fmla="*/ 353961 w 1511161"/>
              <a:gd name="connsiteY108" fmla="*/ 2084439 h 2762864"/>
              <a:gd name="connsiteX109" fmla="*/ 324464 w 1511161"/>
              <a:gd name="connsiteY109" fmla="*/ 2104103 h 2762864"/>
              <a:gd name="connsiteX110" fmla="*/ 334296 w 1511161"/>
              <a:gd name="connsiteY110" fmla="*/ 2133600 h 2762864"/>
              <a:gd name="connsiteX111" fmla="*/ 403122 w 1511161"/>
              <a:gd name="connsiteY111" fmla="*/ 2192593 h 2762864"/>
              <a:gd name="connsiteX112" fmla="*/ 432619 w 1511161"/>
              <a:gd name="connsiteY112" fmla="*/ 2202426 h 2762864"/>
              <a:gd name="connsiteX113" fmla="*/ 501445 w 1511161"/>
              <a:gd name="connsiteY113" fmla="*/ 2231922 h 2762864"/>
              <a:gd name="connsiteX114" fmla="*/ 580103 w 1511161"/>
              <a:gd name="connsiteY114" fmla="*/ 2271251 h 2762864"/>
              <a:gd name="connsiteX115" fmla="*/ 639096 w 1511161"/>
              <a:gd name="connsiteY115" fmla="*/ 2290916 h 2762864"/>
              <a:gd name="connsiteX116" fmla="*/ 717754 w 1511161"/>
              <a:gd name="connsiteY116" fmla="*/ 2300748 h 2762864"/>
              <a:gd name="connsiteX117" fmla="*/ 747251 w 1511161"/>
              <a:gd name="connsiteY117" fmla="*/ 2310581 h 2762864"/>
              <a:gd name="connsiteX118" fmla="*/ 953729 w 1511161"/>
              <a:gd name="connsiteY118" fmla="*/ 2330245 h 2762864"/>
              <a:gd name="connsiteX119" fmla="*/ 1179871 w 1511161"/>
              <a:gd name="connsiteY119" fmla="*/ 2359742 h 2762864"/>
              <a:gd name="connsiteX120" fmla="*/ 1229032 w 1511161"/>
              <a:gd name="connsiteY120" fmla="*/ 2369574 h 2762864"/>
              <a:gd name="connsiteX121" fmla="*/ 1297858 w 1511161"/>
              <a:gd name="connsiteY121" fmla="*/ 2379406 h 2762864"/>
              <a:gd name="connsiteX122" fmla="*/ 1337187 w 1511161"/>
              <a:gd name="connsiteY122" fmla="*/ 2389239 h 2762864"/>
              <a:gd name="connsiteX123" fmla="*/ 698090 w 1511161"/>
              <a:gd name="connsiteY123" fmla="*/ 2408903 h 2762864"/>
              <a:gd name="connsiteX124" fmla="*/ 540774 w 1511161"/>
              <a:gd name="connsiteY124" fmla="*/ 2418735 h 2762864"/>
              <a:gd name="connsiteX125" fmla="*/ 481780 w 1511161"/>
              <a:gd name="connsiteY125" fmla="*/ 2428568 h 2762864"/>
              <a:gd name="connsiteX126" fmla="*/ 403122 w 1511161"/>
              <a:gd name="connsiteY126" fmla="*/ 2448232 h 2762864"/>
              <a:gd name="connsiteX127" fmla="*/ 344129 w 1511161"/>
              <a:gd name="connsiteY127" fmla="*/ 2458064 h 2762864"/>
              <a:gd name="connsiteX128" fmla="*/ 285135 w 1511161"/>
              <a:gd name="connsiteY128" fmla="*/ 2477729 h 2762864"/>
              <a:gd name="connsiteX129" fmla="*/ 255638 w 1511161"/>
              <a:gd name="connsiteY129" fmla="*/ 2487561 h 2762864"/>
              <a:gd name="connsiteX130" fmla="*/ 265471 w 1511161"/>
              <a:gd name="connsiteY130" fmla="*/ 2517058 h 2762864"/>
              <a:gd name="connsiteX131" fmla="*/ 334296 w 1511161"/>
              <a:gd name="connsiteY131" fmla="*/ 2566219 h 2762864"/>
              <a:gd name="connsiteX132" fmla="*/ 412954 w 1511161"/>
              <a:gd name="connsiteY132" fmla="*/ 2585884 h 2762864"/>
              <a:gd name="connsiteX133" fmla="*/ 462116 w 1511161"/>
              <a:gd name="connsiteY133" fmla="*/ 2605548 h 2762864"/>
              <a:gd name="connsiteX134" fmla="*/ 599767 w 1511161"/>
              <a:gd name="connsiteY134" fmla="*/ 2625213 h 2762864"/>
              <a:gd name="connsiteX135" fmla="*/ 668593 w 1511161"/>
              <a:gd name="connsiteY135" fmla="*/ 2635045 h 2762864"/>
              <a:gd name="connsiteX136" fmla="*/ 786580 w 1511161"/>
              <a:gd name="connsiteY136" fmla="*/ 2654710 h 2762864"/>
              <a:gd name="connsiteX137" fmla="*/ 904567 w 1511161"/>
              <a:gd name="connsiteY137" fmla="*/ 2664542 h 2762864"/>
              <a:gd name="connsiteX138" fmla="*/ 1022554 w 1511161"/>
              <a:gd name="connsiteY138" fmla="*/ 2694039 h 2762864"/>
              <a:gd name="connsiteX139" fmla="*/ 1061883 w 1511161"/>
              <a:gd name="connsiteY139" fmla="*/ 2703871 h 2762864"/>
              <a:gd name="connsiteX140" fmla="*/ 1209367 w 1511161"/>
              <a:gd name="connsiteY140" fmla="*/ 2723535 h 2762864"/>
              <a:gd name="connsiteX141" fmla="*/ 1297858 w 1511161"/>
              <a:gd name="connsiteY141" fmla="*/ 2743200 h 2762864"/>
              <a:gd name="connsiteX142" fmla="*/ 924232 w 1511161"/>
              <a:gd name="connsiteY142" fmla="*/ 2753032 h 2762864"/>
              <a:gd name="connsiteX143" fmla="*/ 49161 w 1511161"/>
              <a:gd name="connsiteY143" fmla="*/ 2762864 h 276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511161" h="2762864">
                <a:moveTo>
                  <a:pt x="245806" y="0"/>
                </a:moveTo>
                <a:cubicBezTo>
                  <a:pt x="419509" y="3277"/>
                  <a:pt x="593317" y="2979"/>
                  <a:pt x="766916" y="9832"/>
                </a:cubicBezTo>
                <a:cubicBezTo>
                  <a:pt x="842522" y="12816"/>
                  <a:pt x="917487" y="25719"/>
                  <a:pt x="993058" y="29497"/>
                </a:cubicBezTo>
                <a:lnTo>
                  <a:pt x="1189703" y="39329"/>
                </a:lnTo>
                <a:cubicBezTo>
                  <a:pt x="1215922" y="42606"/>
                  <a:pt x="1242245" y="45143"/>
                  <a:pt x="1268361" y="49161"/>
                </a:cubicBezTo>
                <a:cubicBezTo>
                  <a:pt x="1284878" y="51702"/>
                  <a:pt x="1301080" y="56003"/>
                  <a:pt x="1317522" y="58993"/>
                </a:cubicBezTo>
                <a:cubicBezTo>
                  <a:pt x="1367565" y="68092"/>
                  <a:pt x="1393759" y="71289"/>
                  <a:pt x="1445342" y="78658"/>
                </a:cubicBezTo>
                <a:cubicBezTo>
                  <a:pt x="1606719" y="132450"/>
                  <a:pt x="1468515" y="82682"/>
                  <a:pt x="1061883" y="98322"/>
                </a:cubicBezTo>
                <a:cubicBezTo>
                  <a:pt x="1028970" y="99588"/>
                  <a:pt x="996335" y="104877"/>
                  <a:pt x="963561" y="108155"/>
                </a:cubicBezTo>
                <a:lnTo>
                  <a:pt x="884903" y="127819"/>
                </a:lnTo>
                <a:cubicBezTo>
                  <a:pt x="871793" y="131096"/>
                  <a:pt x="858394" y="133378"/>
                  <a:pt x="845574" y="137651"/>
                </a:cubicBezTo>
                <a:cubicBezTo>
                  <a:pt x="835742" y="140929"/>
                  <a:pt x="826194" y="145236"/>
                  <a:pt x="816077" y="147484"/>
                </a:cubicBezTo>
                <a:cubicBezTo>
                  <a:pt x="796616" y="151809"/>
                  <a:pt x="776697" y="153750"/>
                  <a:pt x="757083" y="157316"/>
                </a:cubicBezTo>
                <a:cubicBezTo>
                  <a:pt x="724670" y="163209"/>
                  <a:pt x="681107" y="173763"/>
                  <a:pt x="648929" y="176981"/>
                </a:cubicBezTo>
                <a:cubicBezTo>
                  <a:pt x="603156" y="181558"/>
                  <a:pt x="557119" y="182993"/>
                  <a:pt x="511277" y="186813"/>
                </a:cubicBezTo>
                <a:cubicBezTo>
                  <a:pt x="460133" y="191075"/>
                  <a:pt x="376572" y="200687"/>
                  <a:pt x="324464" y="206477"/>
                </a:cubicBezTo>
                <a:cubicBezTo>
                  <a:pt x="301522" y="203200"/>
                  <a:pt x="250017" y="174162"/>
                  <a:pt x="255638" y="196645"/>
                </a:cubicBezTo>
                <a:cubicBezTo>
                  <a:pt x="265756" y="237114"/>
                  <a:pt x="309421" y="261995"/>
                  <a:pt x="344129" y="285135"/>
                </a:cubicBezTo>
                <a:cubicBezTo>
                  <a:pt x="367471" y="300697"/>
                  <a:pt x="391614" y="316006"/>
                  <a:pt x="412954" y="334297"/>
                </a:cubicBezTo>
                <a:cubicBezTo>
                  <a:pt x="449411" y="365546"/>
                  <a:pt x="436781" y="367040"/>
                  <a:pt x="481780" y="393290"/>
                </a:cubicBezTo>
                <a:cubicBezTo>
                  <a:pt x="540399" y="427485"/>
                  <a:pt x="542990" y="426803"/>
                  <a:pt x="589935" y="442451"/>
                </a:cubicBezTo>
                <a:cubicBezTo>
                  <a:pt x="636678" y="473613"/>
                  <a:pt x="608223" y="458380"/>
                  <a:pt x="678425" y="481781"/>
                </a:cubicBezTo>
                <a:cubicBezTo>
                  <a:pt x="711148" y="492689"/>
                  <a:pt x="742820" y="504491"/>
                  <a:pt x="776748" y="511277"/>
                </a:cubicBezTo>
                <a:cubicBezTo>
                  <a:pt x="796297" y="515187"/>
                  <a:pt x="816401" y="516275"/>
                  <a:pt x="835742" y="521110"/>
                </a:cubicBezTo>
                <a:cubicBezTo>
                  <a:pt x="855851" y="526137"/>
                  <a:pt x="875071" y="534219"/>
                  <a:pt x="894735" y="540774"/>
                </a:cubicBezTo>
                <a:cubicBezTo>
                  <a:pt x="904567" y="544051"/>
                  <a:pt x="914177" y="548092"/>
                  <a:pt x="924232" y="550606"/>
                </a:cubicBezTo>
                <a:cubicBezTo>
                  <a:pt x="937342" y="553884"/>
                  <a:pt x="950370" y="557507"/>
                  <a:pt x="963561" y="560439"/>
                </a:cubicBezTo>
                <a:cubicBezTo>
                  <a:pt x="979875" y="564064"/>
                  <a:pt x="996599" y="565874"/>
                  <a:pt x="1012722" y="570271"/>
                </a:cubicBezTo>
                <a:cubicBezTo>
                  <a:pt x="1032720" y="575725"/>
                  <a:pt x="1051390" y="585870"/>
                  <a:pt x="1071716" y="589935"/>
                </a:cubicBezTo>
                <a:cubicBezTo>
                  <a:pt x="1099777" y="595548"/>
                  <a:pt x="1132441" y="601271"/>
                  <a:pt x="1160206" y="609600"/>
                </a:cubicBezTo>
                <a:cubicBezTo>
                  <a:pt x="1180060" y="615556"/>
                  <a:pt x="1199535" y="622709"/>
                  <a:pt x="1219200" y="629264"/>
                </a:cubicBezTo>
                <a:lnTo>
                  <a:pt x="1278193" y="648929"/>
                </a:lnTo>
                <a:lnTo>
                  <a:pt x="1307690" y="658761"/>
                </a:lnTo>
                <a:cubicBezTo>
                  <a:pt x="1212645" y="662038"/>
                  <a:pt x="1117482" y="662840"/>
                  <a:pt x="1022554" y="668593"/>
                </a:cubicBezTo>
                <a:cubicBezTo>
                  <a:pt x="1009066" y="669411"/>
                  <a:pt x="996438" y="675595"/>
                  <a:pt x="983225" y="678426"/>
                </a:cubicBezTo>
                <a:cubicBezTo>
                  <a:pt x="950544" y="685429"/>
                  <a:pt x="917677" y="691535"/>
                  <a:pt x="884903" y="698090"/>
                </a:cubicBezTo>
                <a:cubicBezTo>
                  <a:pt x="868516" y="701367"/>
                  <a:pt x="851955" y="703869"/>
                  <a:pt x="835742" y="707922"/>
                </a:cubicBezTo>
                <a:cubicBezTo>
                  <a:pt x="822632" y="711200"/>
                  <a:pt x="809694" y="715265"/>
                  <a:pt x="796412" y="717755"/>
                </a:cubicBezTo>
                <a:cubicBezTo>
                  <a:pt x="757223" y="725103"/>
                  <a:pt x="716762" y="726465"/>
                  <a:pt x="678425" y="737419"/>
                </a:cubicBezTo>
                <a:cubicBezTo>
                  <a:pt x="581063" y="765238"/>
                  <a:pt x="633314" y="754449"/>
                  <a:pt x="521109" y="766916"/>
                </a:cubicBezTo>
                <a:cubicBezTo>
                  <a:pt x="511277" y="770193"/>
                  <a:pt x="501818" y="774947"/>
                  <a:pt x="491612" y="776748"/>
                </a:cubicBezTo>
                <a:cubicBezTo>
                  <a:pt x="445968" y="784803"/>
                  <a:pt x="353961" y="796413"/>
                  <a:pt x="353961" y="796413"/>
                </a:cubicBezTo>
                <a:cubicBezTo>
                  <a:pt x="370348" y="802968"/>
                  <a:pt x="387336" y="808184"/>
                  <a:pt x="403122" y="816077"/>
                </a:cubicBezTo>
                <a:cubicBezTo>
                  <a:pt x="413691" y="821362"/>
                  <a:pt x="421554" y="831593"/>
                  <a:pt x="432619" y="835742"/>
                </a:cubicBezTo>
                <a:cubicBezTo>
                  <a:pt x="448266" y="841610"/>
                  <a:pt x="465323" y="842670"/>
                  <a:pt x="481780" y="845574"/>
                </a:cubicBezTo>
                <a:cubicBezTo>
                  <a:pt x="521045" y="852503"/>
                  <a:pt x="561941" y="852631"/>
                  <a:pt x="599767" y="865239"/>
                </a:cubicBezTo>
                <a:cubicBezTo>
                  <a:pt x="619432" y="871794"/>
                  <a:pt x="638493" y="880560"/>
                  <a:pt x="658761" y="884903"/>
                </a:cubicBezTo>
                <a:cubicBezTo>
                  <a:pt x="684598" y="890439"/>
                  <a:pt x="711303" y="890717"/>
                  <a:pt x="737419" y="894735"/>
                </a:cubicBezTo>
                <a:cubicBezTo>
                  <a:pt x="753936" y="897276"/>
                  <a:pt x="770239" y="901066"/>
                  <a:pt x="786580" y="904568"/>
                </a:cubicBezTo>
                <a:cubicBezTo>
                  <a:pt x="816126" y="910899"/>
                  <a:pt x="845372" y="918664"/>
                  <a:pt x="875071" y="924232"/>
                </a:cubicBezTo>
                <a:cubicBezTo>
                  <a:pt x="897849" y="928503"/>
                  <a:pt x="921171" y="929519"/>
                  <a:pt x="943896" y="934064"/>
                </a:cubicBezTo>
                <a:cubicBezTo>
                  <a:pt x="987576" y="942800"/>
                  <a:pt x="1027707" y="957693"/>
                  <a:pt x="1071716" y="963561"/>
                </a:cubicBezTo>
                <a:cubicBezTo>
                  <a:pt x="1104365" y="967914"/>
                  <a:pt x="1137282" y="969945"/>
                  <a:pt x="1170038" y="973393"/>
                </a:cubicBezTo>
                <a:cubicBezTo>
                  <a:pt x="1268018" y="983707"/>
                  <a:pt x="1236189" y="979503"/>
                  <a:pt x="1317522" y="993058"/>
                </a:cubicBezTo>
                <a:cubicBezTo>
                  <a:pt x="1173316" y="996335"/>
                  <a:pt x="1028954" y="995439"/>
                  <a:pt x="884903" y="1002890"/>
                </a:cubicBezTo>
                <a:cubicBezTo>
                  <a:pt x="838615" y="1005284"/>
                  <a:pt x="747251" y="1022555"/>
                  <a:pt x="747251" y="1022555"/>
                </a:cubicBezTo>
                <a:cubicBezTo>
                  <a:pt x="727587" y="1029110"/>
                  <a:pt x="707503" y="1034521"/>
                  <a:pt x="688258" y="1042219"/>
                </a:cubicBezTo>
                <a:cubicBezTo>
                  <a:pt x="674649" y="1047663"/>
                  <a:pt x="662653" y="1056738"/>
                  <a:pt x="648929" y="1061884"/>
                </a:cubicBezTo>
                <a:cubicBezTo>
                  <a:pt x="636276" y="1066629"/>
                  <a:pt x="622420" y="1067443"/>
                  <a:pt x="609600" y="1071716"/>
                </a:cubicBezTo>
                <a:cubicBezTo>
                  <a:pt x="592856" y="1077297"/>
                  <a:pt x="577492" y="1086833"/>
                  <a:pt x="560438" y="1091381"/>
                </a:cubicBezTo>
                <a:cubicBezTo>
                  <a:pt x="528143" y="1099993"/>
                  <a:pt x="493824" y="1100476"/>
                  <a:pt x="462116" y="1111045"/>
                </a:cubicBezTo>
                <a:cubicBezTo>
                  <a:pt x="452284" y="1114322"/>
                  <a:pt x="442145" y="1116794"/>
                  <a:pt x="432619" y="1120877"/>
                </a:cubicBezTo>
                <a:cubicBezTo>
                  <a:pt x="419147" y="1126651"/>
                  <a:pt x="407195" y="1135907"/>
                  <a:pt x="393290" y="1140542"/>
                </a:cubicBezTo>
                <a:cubicBezTo>
                  <a:pt x="367651" y="1149088"/>
                  <a:pt x="340851" y="1153651"/>
                  <a:pt x="314632" y="1160206"/>
                </a:cubicBezTo>
                <a:lnTo>
                  <a:pt x="235974" y="1179871"/>
                </a:lnTo>
                <a:cubicBezTo>
                  <a:pt x="121609" y="1196208"/>
                  <a:pt x="190264" y="1188052"/>
                  <a:pt x="29496" y="1199535"/>
                </a:cubicBezTo>
                <a:cubicBezTo>
                  <a:pt x="19664" y="1202813"/>
                  <a:pt x="0" y="1199004"/>
                  <a:pt x="0" y="1209368"/>
                </a:cubicBezTo>
                <a:cubicBezTo>
                  <a:pt x="0" y="1219732"/>
                  <a:pt x="19482" y="1216530"/>
                  <a:pt x="29496" y="1219200"/>
                </a:cubicBezTo>
                <a:cubicBezTo>
                  <a:pt x="68667" y="1229646"/>
                  <a:pt x="107495" y="1242033"/>
                  <a:pt x="147483" y="1248697"/>
                </a:cubicBezTo>
                <a:cubicBezTo>
                  <a:pt x="258303" y="1267166"/>
                  <a:pt x="186580" y="1257285"/>
                  <a:pt x="363793" y="1268361"/>
                </a:cubicBezTo>
                <a:cubicBezTo>
                  <a:pt x="429341" y="1278193"/>
                  <a:pt x="494325" y="1293136"/>
                  <a:pt x="560438" y="1297858"/>
                </a:cubicBezTo>
                <a:lnTo>
                  <a:pt x="698090" y="1307690"/>
                </a:lnTo>
                <a:cubicBezTo>
                  <a:pt x="798431" y="1316812"/>
                  <a:pt x="751742" y="1316929"/>
                  <a:pt x="845574" y="1327355"/>
                </a:cubicBezTo>
                <a:cubicBezTo>
                  <a:pt x="1020147" y="1346752"/>
                  <a:pt x="892378" y="1326962"/>
                  <a:pt x="1012722" y="1347019"/>
                </a:cubicBezTo>
                <a:cubicBezTo>
                  <a:pt x="1032387" y="1360129"/>
                  <a:pt x="1052809" y="1372168"/>
                  <a:pt x="1071716" y="1386348"/>
                </a:cubicBezTo>
                <a:cubicBezTo>
                  <a:pt x="1084826" y="1396180"/>
                  <a:pt x="1096817" y="1407715"/>
                  <a:pt x="1111045" y="1415845"/>
                </a:cubicBezTo>
                <a:cubicBezTo>
                  <a:pt x="1122013" y="1422112"/>
                  <a:pt x="1171361" y="1433382"/>
                  <a:pt x="1179871" y="1435510"/>
                </a:cubicBezTo>
                <a:cubicBezTo>
                  <a:pt x="1264406" y="1491866"/>
                  <a:pt x="1157447" y="1424297"/>
                  <a:pt x="1238864" y="1465006"/>
                </a:cubicBezTo>
                <a:cubicBezTo>
                  <a:pt x="1315105" y="1503126"/>
                  <a:pt x="1223717" y="1469790"/>
                  <a:pt x="1297858" y="1494503"/>
                </a:cubicBezTo>
                <a:cubicBezTo>
                  <a:pt x="1212645" y="1497780"/>
                  <a:pt x="1127200" y="1497253"/>
                  <a:pt x="1042219" y="1504335"/>
                </a:cubicBezTo>
                <a:cubicBezTo>
                  <a:pt x="843630" y="1520884"/>
                  <a:pt x="1035844" y="1526415"/>
                  <a:pt x="865238" y="1533832"/>
                </a:cubicBezTo>
                <a:cubicBezTo>
                  <a:pt x="740770" y="1539243"/>
                  <a:pt x="616154" y="1540387"/>
                  <a:pt x="491612" y="1543664"/>
                </a:cubicBezTo>
                <a:cubicBezTo>
                  <a:pt x="458574" y="1548384"/>
                  <a:pt x="397884" y="1556511"/>
                  <a:pt x="363793" y="1563329"/>
                </a:cubicBezTo>
                <a:cubicBezTo>
                  <a:pt x="350542" y="1565979"/>
                  <a:pt x="337687" y="1570377"/>
                  <a:pt x="324464" y="1573161"/>
                </a:cubicBezTo>
                <a:cubicBezTo>
                  <a:pt x="153305" y="1609194"/>
                  <a:pt x="227336" y="1585873"/>
                  <a:pt x="147483" y="1612490"/>
                </a:cubicBezTo>
                <a:cubicBezTo>
                  <a:pt x="202618" y="1630868"/>
                  <a:pt x="166930" y="1619810"/>
                  <a:pt x="255638" y="1641987"/>
                </a:cubicBezTo>
                <a:cubicBezTo>
                  <a:pt x="268748" y="1645264"/>
                  <a:pt x="281660" y="1649471"/>
                  <a:pt x="294967" y="1651819"/>
                </a:cubicBezTo>
                <a:cubicBezTo>
                  <a:pt x="350683" y="1661651"/>
                  <a:pt x="407228" y="1667594"/>
                  <a:pt x="462116" y="1681316"/>
                </a:cubicBezTo>
                <a:cubicBezTo>
                  <a:pt x="501445" y="1691148"/>
                  <a:pt x="540489" y="1702201"/>
                  <a:pt x="580103" y="1710813"/>
                </a:cubicBezTo>
                <a:cubicBezTo>
                  <a:pt x="615909" y="1718597"/>
                  <a:pt x="652515" y="1722406"/>
                  <a:pt x="688258" y="1730477"/>
                </a:cubicBezTo>
                <a:cubicBezTo>
                  <a:pt x="754164" y="1745359"/>
                  <a:pt x="821405" y="1756549"/>
                  <a:pt x="884903" y="1779639"/>
                </a:cubicBezTo>
                <a:cubicBezTo>
                  <a:pt x="938643" y="1799181"/>
                  <a:pt x="1012073" y="1830112"/>
                  <a:pt x="1071716" y="1838632"/>
                </a:cubicBezTo>
                <a:cubicBezTo>
                  <a:pt x="1114019" y="1844675"/>
                  <a:pt x="1156929" y="1845187"/>
                  <a:pt x="1199535" y="1848464"/>
                </a:cubicBezTo>
                <a:cubicBezTo>
                  <a:pt x="1212645" y="1851742"/>
                  <a:pt x="1225673" y="1855365"/>
                  <a:pt x="1238864" y="1858297"/>
                </a:cubicBezTo>
                <a:cubicBezTo>
                  <a:pt x="1274951" y="1866317"/>
                  <a:pt x="1293099" y="1867684"/>
                  <a:pt x="1327354" y="1877961"/>
                </a:cubicBezTo>
                <a:cubicBezTo>
                  <a:pt x="1347208" y="1883917"/>
                  <a:pt x="1366683" y="1891071"/>
                  <a:pt x="1386348" y="1897626"/>
                </a:cubicBezTo>
                <a:lnTo>
                  <a:pt x="1415845" y="1907458"/>
                </a:lnTo>
                <a:cubicBezTo>
                  <a:pt x="1397361" y="1895135"/>
                  <a:pt x="1368132" y="1873887"/>
                  <a:pt x="1347019" y="1868129"/>
                </a:cubicBezTo>
                <a:cubicBezTo>
                  <a:pt x="1324661" y="1862031"/>
                  <a:pt x="1301135" y="1861574"/>
                  <a:pt x="1278193" y="1858297"/>
                </a:cubicBezTo>
                <a:cubicBezTo>
                  <a:pt x="1186425" y="1861574"/>
                  <a:pt x="1094548" y="1862574"/>
                  <a:pt x="1002890" y="1868129"/>
                </a:cubicBezTo>
                <a:cubicBezTo>
                  <a:pt x="986209" y="1869140"/>
                  <a:pt x="969583" y="1872676"/>
                  <a:pt x="953729" y="1877961"/>
                </a:cubicBezTo>
                <a:cubicBezTo>
                  <a:pt x="920241" y="1889123"/>
                  <a:pt x="890020" y="1910367"/>
                  <a:pt x="855406" y="1917290"/>
                </a:cubicBezTo>
                <a:cubicBezTo>
                  <a:pt x="814653" y="1925440"/>
                  <a:pt x="786458" y="1928965"/>
                  <a:pt x="747251" y="1946787"/>
                </a:cubicBezTo>
                <a:cubicBezTo>
                  <a:pt x="729854" y="1954695"/>
                  <a:pt x="715183" y="1967738"/>
                  <a:pt x="698090" y="1976284"/>
                </a:cubicBezTo>
                <a:cubicBezTo>
                  <a:pt x="682304" y="1984177"/>
                  <a:pt x="664423" y="1987497"/>
                  <a:pt x="648929" y="1995948"/>
                </a:cubicBezTo>
                <a:cubicBezTo>
                  <a:pt x="628181" y="2007265"/>
                  <a:pt x="609600" y="2022167"/>
                  <a:pt x="589935" y="2035277"/>
                </a:cubicBezTo>
                <a:cubicBezTo>
                  <a:pt x="580103" y="2041832"/>
                  <a:pt x="572214" y="2053961"/>
                  <a:pt x="560438" y="2054942"/>
                </a:cubicBezTo>
                <a:lnTo>
                  <a:pt x="442451" y="2064774"/>
                </a:lnTo>
                <a:cubicBezTo>
                  <a:pt x="419786" y="2068552"/>
                  <a:pt x="378169" y="2072335"/>
                  <a:pt x="353961" y="2084439"/>
                </a:cubicBezTo>
                <a:cubicBezTo>
                  <a:pt x="343392" y="2089724"/>
                  <a:pt x="334296" y="2097548"/>
                  <a:pt x="324464" y="2104103"/>
                </a:cubicBezTo>
                <a:cubicBezTo>
                  <a:pt x="327741" y="2113935"/>
                  <a:pt x="328272" y="2125166"/>
                  <a:pt x="334296" y="2133600"/>
                </a:cubicBezTo>
                <a:cubicBezTo>
                  <a:pt x="347737" y="2152418"/>
                  <a:pt x="380025" y="2181044"/>
                  <a:pt x="403122" y="2192593"/>
                </a:cubicBezTo>
                <a:cubicBezTo>
                  <a:pt x="412392" y="2197228"/>
                  <a:pt x="423349" y="2197791"/>
                  <a:pt x="432619" y="2202426"/>
                </a:cubicBezTo>
                <a:cubicBezTo>
                  <a:pt x="500516" y="2236374"/>
                  <a:pt x="419598" y="2211461"/>
                  <a:pt x="501445" y="2231922"/>
                </a:cubicBezTo>
                <a:cubicBezTo>
                  <a:pt x="540797" y="2258157"/>
                  <a:pt x="527184" y="2252007"/>
                  <a:pt x="580103" y="2271251"/>
                </a:cubicBezTo>
                <a:cubicBezTo>
                  <a:pt x="599583" y="2278335"/>
                  <a:pt x="618828" y="2286573"/>
                  <a:pt x="639096" y="2290916"/>
                </a:cubicBezTo>
                <a:cubicBezTo>
                  <a:pt x="664933" y="2296453"/>
                  <a:pt x="691535" y="2297471"/>
                  <a:pt x="717754" y="2300748"/>
                </a:cubicBezTo>
                <a:cubicBezTo>
                  <a:pt x="727586" y="2304026"/>
                  <a:pt x="737054" y="2308727"/>
                  <a:pt x="747251" y="2310581"/>
                </a:cubicBezTo>
                <a:cubicBezTo>
                  <a:pt x="802733" y="2320669"/>
                  <a:pt x="905619" y="2326544"/>
                  <a:pt x="953729" y="2330245"/>
                </a:cubicBezTo>
                <a:cubicBezTo>
                  <a:pt x="1107424" y="2355861"/>
                  <a:pt x="1032008" y="2346300"/>
                  <a:pt x="1179871" y="2359742"/>
                </a:cubicBezTo>
                <a:cubicBezTo>
                  <a:pt x="1196258" y="2363019"/>
                  <a:pt x="1212548" y="2366827"/>
                  <a:pt x="1229032" y="2369574"/>
                </a:cubicBezTo>
                <a:cubicBezTo>
                  <a:pt x="1251892" y="2373384"/>
                  <a:pt x="1275057" y="2375260"/>
                  <a:pt x="1297858" y="2379406"/>
                </a:cubicBezTo>
                <a:cubicBezTo>
                  <a:pt x="1311153" y="2381823"/>
                  <a:pt x="1324077" y="2385961"/>
                  <a:pt x="1337187" y="2389239"/>
                </a:cubicBezTo>
                <a:cubicBezTo>
                  <a:pt x="1113914" y="2463661"/>
                  <a:pt x="1337218" y="2392516"/>
                  <a:pt x="698090" y="2408903"/>
                </a:cubicBezTo>
                <a:cubicBezTo>
                  <a:pt x="645566" y="2410250"/>
                  <a:pt x="593213" y="2415458"/>
                  <a:pt x="540774" y="2418735"/>
                </a:cubicBezTo>
                <a:cubicBezTo>
                  <a:pt x="521109" y="2422013"/>
                  <a:pt x="501273" y="2424391"/>
                  <a:pt x="481780" y="2428568"/>
                </a:cubicBezTo>
                <a:cubicBezTo>
                  <a:pt x="455354" y="2434231"/>
                  <a:pt x="429781" y="2443789"/>
                  <a:pt x="403122" y="2448232"/>
                </a:cubicBezTo>
                <a:lnTo>
                  <a:pt x="344129" y="2458064"/>
                </a:lnTo>
                <a:lnTo>
                  <a:pt x="285135" y="2477729"/>
                </a:lnTo>
                <a:lnTo>
                  <a:pt x="255638" y="2487561"/>
                </a:lnTo>
                <a:cubicBezTo>
                  <a:pt x="258916" y="2497393"/>
                  <a:pt x="258836" y="2509096"/>
                  <a:pt x="265471" y="2517058"/>
                </a:cubicBezTo>
                <a:cubicBezTo>
                  <a:pt x="266335" y="2518095"/>
                  <a:pt x="325718" y="2563100"/>
                  <a:pt x="334296" y="2566219"/>
                </a:cubicBezTo>
                <a:cubicBezTo>
                  <a:pt x="359695" y="2575455"/>
                  <a:pt x="387861" y="2575847"/>
                  <a:pt x="412954" y="2585884"/>
                </a:cubicBezTo>
                <a:cubicBezTo>
                  <a:pt x="429341" y="2592439"/>
                  <a:pt x="445088" y="2600904"/>
                  <a:pt x="462116" y="2605548"/>
                </a:cubicBezTo>
                <a:cubicBezTo>
                  <a:pt x="486905" y="2612309"/>
                  <a:pt x="581208" y="2622739"/>
                  <a:pt x="599767" y="2625213"/>
                </a:cubicBezTo>
                <a:lnTo>
                  <a:pt x="668593" y="2635045"/>
                </a:lnTo>
                <a:cubicBezTo>
                  <a:pt x="707977" y="2641264"/>
                  <a:pt x="747016" y="2649765"/>
                  <a:pt x="786580" y="2654710"/>
                </a:cubicBezTo>
                <a:cubicBezTo>
                  <a:pt x="825741" y="2659605"/>
                  <a:pt x="865238" y="2661265"/>
                  <a:pt x="904567" y="2664542"/>
                </a:cubicBezTo>
                <a:lnTo>
                  <a:pt x="1022554" y="2694039"/>
                </a:lnTo>
                <a:cubicBezTo>
                  <a:pt x="1035664" y="2697316"/>
                  <a:pt x="1048474" y="2702195"/>
                  <a:pt x="1061883" y="2703871"/>
                </a:cubicBezTo>
                <a:cubicBezTo>
                  <a:pt x="1122270" y="2711419"/>
                  <a:pt x="1150577" y="2714490"/>
                  <a:pt x="1209367" y="2723535"/>
                </a:cubicBezTo>
                <a:cubicBezTo>
                  <a:pt x="1273637" y="2733423"/>
                  <a:pt x="1252020" y="2727921"/>
                  <a:pt x="1297858" y="2743200"/>
                </a:cubicBezTo>
                <a:lnTo>
                  <a:pt x="924232" y="2753032"/>
                </a:lnTo>
                <a:lnTo>
                  <a:pt x="49161" y="2762864"/>
                </a:lnTo>
              </a:path>
            </a:pathLst>
          </a:custGeom>
          <a:noFill/>
          <a:ln w="95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136105" y="4895852"/>
            <a:ext cx="1521995" cy="94246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660466" y="4865764"/>
            <a:ext cx="1300523" cy="13107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1425064" y="4830315"/>
            <a:ext cx="1300523" cy="13107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Content Placeholder 7" descr="Screen Shot 2013-07-20 at 11.0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7066187" y="5624966"/>
            <a:ext cx="1891547" cy="13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7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5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Low 	</a:t>
            </a:r>
            <a:r>
              <a:rPr lang="en-US" dirty="0"/>
              <a:t> </a:t>
            </a:r>
            <a:r>
              <a:rPr lang="en-US" dirty="0" smtClean="0"/>
              <a:t>                  Medium	       High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511710" y="2762617"/>
            <a:ext cx="6006281" cy="1750140"/>
          </a:xfrm>
          <a:custGeom>
            <a:avLst/>
            <a:gdLst>
              <a:gd name="connsiteX0" fmla="*/ 0 w 8170606"/>
              <a:gd name="connsiteY0" fmla="*/ 1896714 h 2083527"/>
              <a:gd name="connsiteX1" fmla="*/ 442452 w 8170606"/>
              <a:gd name="connsiteY1" fmla="*/ 1690237 h 2083527"/>
              <a:gd name="connsiteX2" fmla="*/ 1691148 w 8170606"/>
              <a:gd name="connsiteY2" fmla="*/ 382547 h 2083527"/>
              <a:gd name="connsiteX3" fmla="*/ 3048000 w 8170606"/>
              <a:gd name="connsiteY3" fmla="*/ 48250 h 2083527"/>
              <a:gd name="connsiteX4" fmla="*/ 4827639 w 8170606"/>
              <a:gd name="connsiteY4" fmla="*/ 195734 h 2083527"/>
              <a:gd name="connsiteX5" fmla="*/ 7305368 w 8170606"/>
              <a:gd name="connsiteY5" fmla="*/ 1808224 h 2083527"/>
              <a:gd name="connsiteX6" fmla="*/ 8170606 w 8170606"/>
              <a:gd name="connsiteY6" fmla="*/ 2083527 h 208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0606" h="2083527">
                <a:moveTo>
                  <a:pt x="0" y="1896714"/>
                </a:moveTo>
                <a:cubicBezTo>
                  <a:pt x="80297" y="1919656"/>
                  <a:pt x="160594" y="1942598"/>
                  <a:pt x="442452" y="1690237"/>
                </a:cubicBezTo>
                <a:cubicBezTo>
                  <a:pt x="724310" y="1437876"/>
                  <a:pt x="1256890" y="656211"/>
                  <a:pt x="1691148" y="382547"/>
                </a:cubicBezTo>
                <a:cubicBezTo>
                  <a:pt x="2125406" y="108883"/>
                  <a:pt x="2525252" y="79385"/>
                  <a:pt x="3048000" y="48250"/>
                </a:cubicBezTo>
                <a:cubicBezTo>
                  <a:pt x="3570748" y="17115"/>
                  <a:pt x="4118078" y="-97595"/>
                  <a:pt x="4827639" y="195734"/>
                </a:cubicBezTo>
                <a:cubicBezTo>
                  <a:pt x="5537200" y="489063"/>
                  <a:pt x="6748207" y="1493592"/>
                  <a:pt x="7305368" y="1808224"/>
                </a:cubicBezTo>
                <a:cubicBezTo>
                  <a:pt x="7862529" y="2122856"/>
                  <a:pt x="8031316" y="2039282"/>
                  <a:pt x="8170606" y="2083527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11711" y="4581219"/>
            <a:ext cx="6146390" cy="14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85900" y="4626130"/>
            <a:ext cx="62991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srgbClr val="3C3C3C"/>
                </a:solidFill>
              </a:rPr>
              <a:t>1	2	3	4	5	6	7	8	9	10	11	12	13	14	15	16	17	18	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083710" y="2057402"/>
            <a:ext cx="0" cy="2602656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30749" y="2057402"/>
            <a:ext cx="0" cy="2602656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Arrow 8"/>
          <p:cNvSpPr/>
          <p:nvPr/>
        </p:nvSpPr>
        <p:spPr>
          <a:xfrm>
            <a:off x="2851484" y="4895851"/>
            <a:ext cx="4776053" cy="12597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Content Placeholder 7" descr="Screen Shot 2013-07-20 at 11.05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7066187" y="5624966"/>
            <a:ext cx="1891547" cy="13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2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Works/Lessons Learned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dirty="0" smtClean="0"/>
              <a:t>KISS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Prioritization tool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Decision-making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for evaluation</a:t>
            </a:r>
            <a:endParaRPr lang="en-US" dirty="0"/>
          </a:p>
        </p:txBody>
      </p:sp>
      <p:pic>
        <p:nvPicPr>
          <p:cNvPr id="8" name="Content Placeholder 7" descr="KIS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7201"/>
          <a:stretch>
            <a:fillRect/>
          </a:stretch>
        </p:blipFill>
        <p:spPr>
          <a:xfrm>
            <a:off x="4648200" y="1673352"/>
            <a:ext cx="3801533" cy="4441338"/>
          </a:xfrm>
        </p:spPr>
      </p:pic>
      <p:pic>
        <p:nvPicPr>
          <p:cNvPr id="9" name="Content Placeholder 7" descr="Screen Shot 2013-07-20 at 11.05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7133921" y="5772059"/>
            <a:ext cx="1756080" cy="12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9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Works/Lessons Learned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166533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Plan, Do, Study, Act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63" r="-10263"/>
          <a:stretch/>
        </p:blipFill>
        <p:spPr>
          <a:xfrm>
            <a:off x="2827866" y="1337733"/>
            <a:ext cx="6773333" cy="5207800"/>
          </a:xfrm>
          <a:prstGeom prst="rect">
            <a:avLst/>
          </a:prstGeom>
        </p:spPr>
      </p:pic>
      <p:pic>
        <p:nvPicPr>
          <p:cNvPr id="5" name="Content Placeholder 7" descr="Screen Shot 2013-07-20 at 11.05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7083120" y="5809606"/>
            <a:ext cx="1891547" cy="13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5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Works/Lessons Learned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200"/>
            <a:ext cx="4368801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Engage Community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9" y="1667933"/>
            <a:ext cx="3860801" cy="4428067"/>
          </a:xfrm>
          <a:prstGeom prst="rect">
            <a:avLst/>
          </a:prstGeom>
        </p:spPr>
      </p:pic>
      <p:pic>
        <p:nvPicPr>
          <p:cNvPr id="6" name="Content Placeholder 7" descr="Screen Shot 2013-07-20 at 11.05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7066187" y="5624966"/>
            <a:ext cx="1891547" cy="13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5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Works/Lessons Learned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200"/>
            <a:ext cx="4368801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dirty="0" smtClean="0"/>
              <a:t>Effectively Serve Those With Highest Needs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/>
          <a:srcRect l="2031" t="4298" r="-2031" b="16680"/>
          <a:stretch/>
        </p:blipFill>
        <p:spPr>
          <a:xfrm>
            <a:off x="4826000" y="2065867"/>
            <a:ext cx="4296103" cy="3394867"/>
          </a:xfrm>
          <a:prstGeom prst="rect">
            <a:avLst/>
          </a:prstGeom>
        </p:spPr>
      </p:pic>
      <p:pic>
        <p:nvPicPr>
          <p:cNvPr id="7" name="Content Placeholder 7" descr="Screen Shot 2013-07-20 at 11.05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7066187" y="5809606"/>
            <a:ext cx="1891547" cy="13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7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Works/Lessons Learned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dirty="0" smtClean="0"/>
              <a:t>Be Data- Driven To Evaluate What Works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6400" y="1524000"/>
            <a:ext cx="4631267" cy="4718304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Compare current/prior year, for system &amp; project type</a:t>
            </a:r>
          </a:p>
          <a:p>
            <a:pPr>
              <a:buFont typeface="Wingdings" charset="2"/>
              <a:buChar char="q"/>
            </a:pPr>
            <a:endParaRPr lang="en-US" sz="1400" dirty="0"/>
          </a:p>
          <a:p>
            <a:pPr>
              <a:buFont typeface="Wingdings" charset="2"/>
              <a:buChar char="q"/>
            </a:pPr>
            <a:r>
              <a:rPr lang="en-US" dirty="0" smtClean="0"/>
              <a:t> % of people served with 1 disabling condition (and #)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% of people served with 2+ disabling conditions </a:t>
            </a:r>
          </a:p>
          <a:p>
            <a:pPr>
              <a:buFont typeface="Wingdings" charset="2"/>
              <a:buChar char="q"/>
            </a:pPr>
            <a:r>
              <a:rPr lang="en-US" dirty="0"/>
              <a:t> % of </a:t>
            </a:r>
            <a:r>
              <a:rPr lang="en-US" dirty="0" smtClean="0"/>
              <a:t>people served who are </a:t>
            </a:r>
            <a:r>
              <a:rPr lang="en-US" dirty="0"/>
              <a:t>c</a:t>
            </a:r>
            <a:r>
              <a:rPr lang="en-US" dirty="0" smtClean="0"/>
              <a:t>hronically homeless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% exits to PH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% exits to homelessness </a:t>
            </a:r>
            <a:endParaRPr lang="en-US" dirty="0"/>
          </a:p>
        </p:txBody>
      </p:sp>
      <p:pic>
        <p:nvPicPr>
          <p:cNvPr id="7" name="Content Placeholder 7" descr="Screen Shot 2013-07-20 at 11.0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7247467" y="6023822"/>
            <a:ext cx="1710267" cy="12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2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Agenda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Prioritization Summary </a:t>
            </a:r>
            <a:r>
              <a:rPr lang="mr-IN" sz="3200" dirty="0" smtClean="0"/>
              <a:t>–</a:t>
            </a:r>
            <a:r>
              <a:rPr lang="en-US" sz="3200" dirty="0" smtClean="0"/>
              <a:t> Kathie Barkow, Aspire Consulting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Skagit County Experience </a:t>
            </a:r>
            <a:r>
              <a:rPr lang="mr-IN" sz="3200" dirty="0"/>
              <a:t>–</a:t>
            </a:r>
            <a:r>
              <a:rPr lang="en-US" sz="3200" dirty="0"/>
              <a:t> Shelley </a:t>
            </a:r>
            <a:r>
              <a:rPr lang="en-US" sz="3200" dirty="0" err="1"/>
              <a:t>Kjos</a:t>
            </a:r>
            <a:r>
              <a:rPr lang="en-US" sz="3200" dirty="0"/>
              <a:t> </a:t>
            </a:r>
            <a:endParaRPr lang="en-US" sz="3200" dirty="0" smtClean="0"/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Grays </a:t>
            </a:r>
            <a:r>
              <a:rPr lang="en-US" sz="3200" dirty="0"/>
              <a:t>Harbor Experience </a:t>
            </a:r>
            <a:r>
              <a:rPr lang="mr-IN" sz="3200" dirty="0"/>
              <a:t>–</a:t>
            </a:r>
            <a:r>
              <a:rPr lang="en-US" sz="3200" dirty="0"/>
              <a:t> Cassie Lentz and </a:t>
            </a:r>
            <a:r>
              <a:rPr lang="en-US" sz="3200" dirty="0" smtClean="0"/>
              <a:t>Nora LeBlanc</a:t>
            </a:r>
            <a:endParaRPr lang="en-US" sz="3200" dirty="0"/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Q and 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417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685800" y="381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 Black" panose="020B0A04020102020204" pitchFamily="34" charset="0"/>
              </a:rPr>
              <a:t>Prioritization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 Black" panose="020B0A04020102020204" pitchFamily="34" charset="0"/>
              </a:rPr>
              <a:t>Skagit County</a:t>
            </a:r>
          </a:p>
        </p:txBody>
      </p:sp>
      <p:pic>
        <p:nvPicPr>
          <p:cNvPr id="2052" name="Picture 12" descr="Heart graphic only_RED,WHITE 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41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23577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85800" y="381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 Black" panose="020B0A04020102020204" pitchFamily="34" charset="0"/>
              </a:rPr>
              <a:t>Prioritization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 Black" panose="020B0A04020102020204" pitchFamily="34" charset="0"/>
              </a:rPr>
              <a:t>Skagit County: Timeline</a:t>
            </a:r>
          </a:p>
        </p:txBody>
      </p:sp>
      <p:pic>
        <p:nvPicPr>
          <p:cNvPr id="3076" name="Picture 12" descr="Heart graphic only_RED,WHITE 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8600"/>
            <a:ext cx="9588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304800" y="2209800"/>
            <a:ext cx="8839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400" dirty="0" smtClean="0"/>
              <a:t>February 2013: Housing Resource Center opening</a:t>
            </a:r>
          </a:p>
          <a:p>
            <a:pPr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400" dirty="0" smtClean="0"/>
              <a:t>Fall 2015: Drafting of local prioritization tool</a:t>
            </a:r>
          </a:p>
          <a:p>
            <a:pPr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400" dirty="0" smtClean="0"/>
              <a:t>January 2016: Tool approved, implemented at Housing       </a:t>
            </a:r>
          </a:p>
          <a:p>
            <a:pPr indent="0" eaLnBrk="1" hangingPunct="1">
              <a:spcBef>
                <a:spcPct val="0"/>
              </a:spcBef>
              <a:buClr>
                <a:srgbClr val="AD1E2C"/>
              </a:buClr>
              <a:buFontTx/>
              <a:buNone/>
              <a:defRPr/>
            </a:pPr>
            <a:r>
              <a:rPr lang="en-US" altLang="en-US" sz="2400" dirty="0" smtClean="0"/>
              <a:t>      Resource Center</a:t>
            </a:r>
          </a:p>
          <a:p>
            <a:pPr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400" dirty="0" smtClean="0"/>
              <a:t>July 2016: Analysis of prioritization scores</a:t>
            </a:r>
          </a:p>
          <a:p>
            <a:pPr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400" dirty="0" smtClean="0"/>
              <a:t>Summer/Fall 2016: Expanded use of local tool </a:t>
            </a:r>
          </a:p>
        </p:txBody>
      </p:sp>
    </p:spTree>
    <p:extLst>
      <p:ext uri="{BB962C8B-B14F-4D97-AF65-F5344CB8AC3E}">
        <p14:creationId xmlns:p14="http://schemas.microsoft.com/office/powerpoint/2010/main" val="334739815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85800" y="381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 Black" panose="020B0A04020102020204" pitchFamily="34" charset="0"/>
              </a:rPr>
              <a:t>Prioritization in Skagit County: Successes</a:t>
            </a:r>
          </a:p>
        </p:txBody>
      </p:sp>
      <p:pic>
        <p:nvPicPr>
          <p:cNvPr id="4100" name="Picture 12" descr="Heart graphic only_RED,WHITE 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8600"/>
            <a:ext cx="9588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304800" y="2209800"/>
            <a:ext cx="8839200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D1E2C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400"/>
              <a:t>Increase in unsheltered households served</a:t>
            </a:r>
          </a:p>
          <a:p>
            <a:pPr lvl="1" eaLnBrk="1" hangingPunct="1">
              <a:spcBef>
                <a:spcPct val="0"/>
              </a:spcBef>
              <a:buClr>
                <a:srgbClr val="AD1E2C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/>
              <a:t>2015: 33%</a:t>
            </a:r>
          </a:p>
          <a:p>
            <a:pPr lvl="1" eaLnBrk="1" hangingPunct="1">
              <a:spcBef>
                <a:spcPct val="0"/>
              </a:spcBef>
              <a:buClr>
                <a:srgbClr val="AD1E2C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/>
              <a:t>2016: 46%</a:t>
            </a:r>
          </a:p>
          <a:p>
            <a:pPr eaLnBrk="1" hangingPunct="1">
              <a:spcBef>
                <a:spcPct val="0"/>
              </a:spcBef>
              <a:buClr>
                <a:srgbClr val="AD1E2C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400"/>
              <a:t>Faster access to services for highly vulnerable households</a:t>
            </a:r>
          </a:p>
          <a:p>
            <a:pPr lvl="1" eaLnBrk="1" hangingPunct="1">
              <a:spcBef>
                <a:spcPct val="0"/>
              </a:spcBef>
              <a:buClr>
                <a:srgbClr val="AD1E2C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/>
              <a:t>2016 Average LOS on Housing Interest Pool: 105 Days</a:t>
            </a:r>
          </a:p>
          <a:p>
            <a:pPr lvl="1" eaLnBrk="1" hangingPunct="1">
              <a:spcBef>
                <a:spcPct val="0"/>
              </a:spcBef>
              <a:buClr>
                <a:srgbClr val="AD1E2C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/>
              <a:t>Average LOS for 20 highest scoring households referred to case management: 23 Days</a:t>
            </a:r>
          </a:p>
        </p:txBody>
      </p:sp>
    </p:spTree>
    <p:extLst>
      <p:ext uri="{BB962C8B-B14F-4D97-AF65-F5344CB8AC3E}">
        <p14:creationId xmlns:p14="http://schemas.microsoft.com/office/powerpoint/2010/main" val="165251563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85800" y="381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 Black" panose="020B0A04020102020204" pitchFamily="34" charset="0"/>
              </a:rPr>
              <a:t>Prioritization in Skagit County: Challenges</a:t>
            </a:r>
          </a:p>
        </p:txBody>
      </p:sp>
      <p:pic>
        <p:nvPicPr>
          <p:cNvPr id="5124" name="Picture 12" descr="Heart graphic only_RED,WHITE 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8600"/>
            <a:ext cx="9588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304800" y="2209800"/>
            <a:ext cx="88392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400" dirty="0" smtClean="0"/>
              <a:t>Prioritization drives system and service model adjustment</a:t>
            </a:r>
          </a:p>
          <a:p>
            <a:pPr lvl="1"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000" dirty="0" smtClean="0"/>
              <a:t>To serve a more vulnerable population, how does your service model adapt to continue to be relevant and effective?</a:t>
            </a:r>
          </a:p>
          <a:p>
            <a:pPr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400" dirty="0" smtClean="0"/>
              <a:t>More resources per household</a:t>
            </a:r>
          </a:p>
          <a:p>
            <a:pPr lvl="1"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000" dirty="0" smtClean="0"/>
              <a:t>Increased investment of staff time and financial assistance per household </a:t>
            </a:r>
            <a:endParaRPr lang="en-US" altLang="en-US" sz="2400" dirty="0" smtClean="0"/>
          </a:p>
          <a:p>
            <a:pPr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400" dirty="0" smtClean="0"/>
              <a:t>Housing vulnerable households in a highly competitive rental </a:t>
            </a:r>
          </a:p>
          <a:p>
            <a:pPr indent="0" eaLnBrk="1" hangingPunct="1">
              <a:spcBef>
                <a:spcPct val="0"/>
              </a:spcBef>
              <a:buClr>
                <a:srgbClr val="AD1E2C"/>
              </a:buClr>
              <a:buFontTx/>
              <a:buNone/>
              <a:defRPr/>
            </a:pPr>
            <a:r>
              <a:rPr lang="en-US" altLang="en-US" sz="2400" dirty="0" smtClean="0"/>
              <a:t>      market</a:t>
            </a:r>
          </a:p>
          <a:p>
            <a:pPr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400" dirty="0" smtClean="0"/>
              <a:t>System capacity </a:t>
            </a:r>
          </a:p>
          <a:p>
            <a:pPr lvl="1"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000" dirty="0" smtClean="0"/>
              <a:t>How do we serve households of low to moderate vulnerability? </a:t>
            </a:r>
            <a:endParaRPr lang="en-US" altLang="en-US" sz="2000" dirty="0"/>
          </a:p>
          <a:p>
            <a:pPr indent="0" eaLnBrk="1" hangingPunct="1">
              <a:spcBef>
                <a:spcPct val="0"/>
              </a:spcBef>
              <a:buClr>
                <a:srgbClr val="AD1E2C"/>
              </a:buClr>
              <a:buFontTx/>
              <a:buNone/>
              <a:defRPr/>
            </a:pPr>
            <a:r>
              <a:rPr lang="en-US" altLang="en-US" sz="2400" dirty="0"/>
              <a:t>      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7437810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85800" y="381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 Black" panose="020B0A04020102020204" pitchFamily="34" charset="0"/>
              </a:rPr>
              <a:t>Prioritization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 Black" panose="020B0A04020102020204" pitchFamily="34" charset="0"/>
              </a:rPr>
              <a:t>Skagit County: Lessons</a:t>
            </a:r>
          </a:p>
        </p:txBody>
      </p:sp>
      <p:pic>
        <p:nvPicPr>
          <p:cNvPr id="6148" name="Picture 12" descr="Heart graphic only_RED,WHITE 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8600"/>
            <a:ext cx="9588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304800" y="2209800"/>
            <a:ext cx="88392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400" dirty="0" smtClean="0"/>
              <a:t>Prioritization is an ongoing process, the work is  </a:t>
            </a:r>
          </a:p>
          <a:p>
            <a:pPr indent="0" eaLnBrk="1" hangingPunct="1">
              <a:spcBef>
                <a:spcPct val="0"/>
              </a:spcBef>
              <a:buClr>
                <a:srgbClr val="AD1E2C"/>
              </a:buClr>
              <a:buFontTx/>
              <a:buNone/>
              <a:defRPr/>
            </a:pPr>
            <a:r>
              <a:rPr lang="en-US" altLang="en-US" sz="2400" dirty="0" smtClean="0"/>
              <a:t>      never truly done</a:t>
            </a:r>
          </a:p>
          <a:p>
            <a:pPr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400" dirty="0" smtClean="0"/>
              <a:t>Importance of multiple voices</a:t>
            </a:r>
          </a:p>
          <a:p>
            <a:pPr lvl="1"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000" dirty="0" smtClean="0"/>
              <a:t>Community partners</a:t>
            </a:r>
          </a:p>
          <a:p>
            <a:pPr lvl="1"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000" dirty="0" smtClean="0"/>
              <a:t>Front-line staff</a:t>
            </a:r>
          </a:p>
          <a:p>
            <a:pPr eaLnBrk="1" hangingPunct="1">
              <a:spcBef>
                <a:spcPct val="0"/>
              </a:spcBef>
              <a:buClr>
                <a:srgbClr val="AD1E2C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altLang="en-US" sz="2400" dirty="0" smtClean="0"/>
              <a:t>What works in theory vs. what’s really happening on the </a:t>
            </a:r>
          </a:p>
          <a:p>
            <a:pPr indent="0" eaLnBrk="1" hangingPunct="1">
              <a:spcBef>
                <a:spcPct val="0"/>
              </a:spcBef>
              <a:buClr>
                <a:srgbClr val="AD1E2C"/>
              </a:buClr>
              <a:buFontTx/>
              <a:buNone/>
              <a:defRPr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 ground</a:t>
            </a:r>
          </a:p>
        </p:txBody>
      </p:sp>
    </p:spTree>
    <p:extLst>
      <p:ext uri="{BB962C8B-B14F-4D97-AF65-F5344CB8AC3E}">
        <p14:creationId xmlns:p14="http://schemas.microsoft.com/office/powerpoint/2010/main" val="302601108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698500" y="376238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 Black" panose="020B0A04020102020204" pitchFamily="34" charset="0"/>
              </a:rPr>
              <a:t>Prioritization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 Black" panose="020B0A04020102020204" pitchFamily="34" charset="0"/>
              </a:rPr>
              <a:t>Skagit County: Next Steps</a:t>
            </a:r>
          </a:p>
        </p:txBody>
      </p:sp>
      <p:pic>
        <p:nvPicPr>
          <p:cNvPr id="7172" name="Picture 12" descr="Heart graphic only_RED,WHITE 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8600"/>
            <a:ext cx="9588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304800" y="2209800"/>
            <a:ext cx="8839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D1E2C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400"/>
              <a:t>Spring 2017: New CE Entry Point</a:t>
            </a:r>
          </a:p>
          <a:p>
            <a:pPr eaLnBrk="1" hangingPunct="1">
              <a:spcBef>
                <a:spcPct val="0"/>
              </a:spcBef>
              <a:buClr>
                <a:srgbClr val="AD1E2C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400"/>
              <a:t>Summer 2017: Evaluate and adjust prioritization tool</a:t>
            </a:r>
          </a:p>
        </p:txBody>
      </p:sp>
    </p:spTree>
    <p:extLst>
      <p:ext uri="{BB962C8B-B14F-4D97-AF65-F5344CB8AC3E}">
        <p14:creationId xmlns:p14="http://schemas.microsoft.com/office/powerpoint/2010/main" val="167240886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Pathway to Prioritizing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Grays Harbor County Public Health and Social Services</a:t>
            </a:r>
            <a:endParaRPr lang="en-US" dirty="0"/>
          </a:p>
          <a:p>
            <a:r>
              <a:rPr lang="en-US" sz="2000" i="1" dirty="0" smtClean="0"/>
              <a:t>Cassie Lentz, Housing Resource Coordinator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9545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2015</a:t>
            </a:r>
            <a:r>
              <a:rPr lang="en-US" dirty="0" smtClean="0"/>
              <a:t> – Coordinated Entry system discussion and design</a:t>
            </a:r>
          </a:p>
          <a:p>
            <a:r>
              <a:rPr lang="en-US" b="1" dirty="0" smtClean="0"/>
              <a:t>Mid 2015 </a:t>
            </a:r>
            <a:r>
              <a:rPr lang="en-US" dirty="0" smtClean="0"/>
              <a:t>– Process designed to measure and report utilization of assistance programs by housing status. It is regularly presented to community stakeholders.</a:t>
            </a:r>
          </a:p>
          <a:p>
            <a:r>
              <a:rPr lang="en-US" b="1" dirty="0" smtClean="0"/>
              <a:t>January 2016 </a:t>
            </a:r>
            <a:r>
              <a:rPr lang="en-US" dirty="0" smtClean="0"/>
              <a:t>– Coordinated Entry officially launched at Coastal Community Action Program</a:t>
            </a:r>
          </a:p>
          <a:p>
            <a:pPr lvl="1"/>
            <a:r>
              <a:rPr lang="en-US" dirty="0" smtClean="0"/>
              <a:t>Requirement for all county-funded programs</a:t>
            </a:r>
          </a:p>
          <a:p>
            <a:r>
              <a:rPr lang="en-US" b="1" dirty="0" smtClean="0"/>
              <a:t>May 2016 </a:t>
            </a:r>
            <a:r>
              <a:rPr lang="en-US" dirty="0" smtClean="0"/>
              <a:t>– VISPDAT adopted as official assessment tool for Coordinated Entry</a:t>
            </a:r>
          </a:p>
          <a:p>
            <a:r>
              <a:rPr lang="en-US" b="1" dirty="0"/>
              <a:t>Summer 2016 </a:t>
            </a:r>
            <a:r>
              <a:rPr lang="en-US" dirty="0"/>
              <a:t>– Began utilizing HMIS to capture VISPDAT data </a:t>
            </a:r>
          </a:p>
          <a:p>
            <a:r>
              <a:rPr lang="en-US" b="1" dirty="0"/>
              <a:t>2017</a:t>
            </a:r>
            <a:r>
              <a:rPr lang="en-US" dirty="0"/>
              <a:t> – </a:t>
            </a:r>
            <a:r>
              <a:rPr lang="en-US" dirty="0" smtClean="0"/>
              <a:t>Created report template in “Looker” to capture and analyze VISPDAT scores, program enrollment, and quantify need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1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2015: </a:t>
            </a:r>
            <a:r>
              <a:rPr lang="en-US" dirty="0" smtClean="0"/>
              <a:t>34% of all clients entering housing assistance programs were unsheltered</a:t>
            </a:r>
          </a:p>
          <a:p>
            <a:r>
              <a:rPr lang="en-US" b="1" dirty="0" smtClean="0"/>
              <a:t>2016: </a:t>
            </a:r>
            <a:r>
              <a:rPr lang="en-US" dirty="0" smtClean="0"/>
              <a:t>51% of clients entering housing assistance programs were unsheltered</a:t>
            </a:r>
          </a:p>
          <a:p>
            <a:r>
              <a:rPr lang="en-US" i="1" dirty="0"/>
              <a:t>“When I started this position at the end of January 2015 and began reviewing HMIS data CCAP was serving approximately 70% Prevention clients and 30% Literally Homeless clients with housing resources. Reviewing November’s HMIS reports the data shows a complete 180 degree shift. 70% of the clients CCAP served in November 2015 entered programs as Literally Homeless, and 30% were targeted prevention clients, and all of those prevention clients were being served by the HEN program” </a:t>
            </a:r>
            <a:r>
              <a:rPr lang="en-US" dirty="0"/>
              <a:t>– </a:t>
            </a:r>
            <a:r>
              <a:rPr lang="en-US" sz="1800" dirty="0"/>
              <a:t>e-mail from GHC staff to CCAP staff 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8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inclusive and transparent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8" y="2648114"/>
            <a:ext cx="4036024" cy="276827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Invite community partners to share feedback – good and bad</a:t>
            </a:r>
          </a:p>
          <a:p>
            <a:r>
              <a:rPr lang="en-US" dirty="0" smtClean="0"/>
              <a:t>Be up front about struggles and ask for help</a:t>
            </a:r>
          </a:p>
          <a:p>
            <a:r>
              <a:rPr lang="en-US" dirty="0" smtClean="0"/>
              <a:t>Don’t sugar coat it – transparency about prioritization and the impacts is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8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340" y="1410493"/>
            <a:ext cx="8171612" cy="1927225"/>
          </a:xfrm>
        </p:spPr>
        <p:txBody>
          <a:bodyPr/>
          <a:lstStyle/>
          <a:p>
            <a:r>
              <a:rPr lang="en-US" dirty="0" smtClean="0"/>
              <a:t>Prioritization Pays Off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0" y="4975800"/>
            <a:ext cx="6400800" cy="11811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WCOEH </a:t>
            </a:r>
          </a:p>
          <a:p>
            <a:pPr algn="r"/>
            <a:r>
              <a:rPr lang="en-US" dirty="0" smtClean="0"/>
              <a:t>May 10, 2017</a:t>
            </a:r>
            <a:endParaRPr lang="en-US" dirty="0"/>
          </a:p>
        </p:txBody>
      </p:sp>
      <p:pic>
        <p:nvPicPr>
          <p:cNvPr id="4" name="Content Placeholder 7" descr="Screen Shot 2013-07-20 at 11.05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699253" y="3337718"/>
            <a:ext cx="3822192" cy="2697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345" y="5388550"/>
            <a:ext cx="2300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kern="1200" dirty="0" smtClean="0"/>
              <a:t>Kathie Barkow</a:t>
            </a:r>
          </a:p>
          <a:p>
            <a:r>
              <a:rPr lang="en-US" sz="2800" dirty="0" smtClean="0"/>
              <a:t>Principal</a:t>
            </a:r>
            <a:endParaRPr lang="en-US" sz="2800" kern="1200" dirty="0" smtClean="0"/>
          </a:p>
        </p:txBody>
      </p:sp>
    </p:spTree>
    <p:extLst>
      <p:ext uri="{BB962C8B-B14F-4D97-AF65-F5344CB8AC3E}">
        <p14:creationId xmlns:p14="http://schemas.microsoft.com/office/powerpoint/2010/main" val="61116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Balancing system and provider needs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Prioritization is a system-wide initiative</a:t>
            </a:r>
          </a:p>
          <a:p>
            <a:r>
              <a:rPr lang="en-US" dirty="0" smtClean="0"/>
              <a:t>Individual providers may have conflicting criteria/policies – they don’t have to overhaul their mission to participate</a:t>
            </a:r>
          </a:p>
          <a:p>
            <a:r>
              <a:rPr lang="en-US" dirty="0" smtClean="0"/>
              <a:t>Start small and where you have control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88" y="2045412"/>
            <a:ext cx="4036024" cy="3973675"/>
          </a:xfrm>
        </p:spPr>
      </p:pic>
    </p:spTree>
    <p:extLst>
      <p:ext uri="{BB962C8B-B14F-4D97-AF65-F5344CB8AC3E}">
        <p14:creationId xmlns:p14="http://schemas.microsoft.com/office/powerpoint/2010/main" val="291929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is Never Done!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16" y="1775460"/>
            <a:ext cx="4746567" cy="4526280"/>
          </a:xfrm>
        </p:spPr>
      </p:pic>
    </p:spTree>
    <p:extLst>
      <p:ext uri="{BB962C8B-B14F-4D97-AF65-F5344CB8AC3E}">
        <p14:creationId xmlns:p14="http://schemas.microsoft.com/office/powerpoint/2010/main" val="403724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is Never Done!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77" y="2493261"/>
            <a:ext cx="2606045" cy="3090678"/>
          </a:xfrm>
        </p:spPr>
      </p:pic>
    </p:spTree>
    <p:extLst>
      <p:ext uri="{BB962C8B-B14F-4D97-AF65-F5344CB8AC3E}">
        <p14:creationId xmlns:p14="http://schemas.microsoft.com/office/powerpoint/2010/main" val="332105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22397" r="53892" b="47502"/>
          <a:stretch/>
        </p:blipFill>
        <p:spPr>
          <a:xfrm>
            <a:off x="228600" y="5181600"/>
            <a:ext cx="1295400" cy="1334674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i="1" dirty="0" smtClean="0"/>
              <a:t>Grays Harbor County</a:t>
            </a:r>
            <a:br>
              <a:rPr lang="en-US" altLang="en-US" i="1" dirty="0" smtClean="0"/>
            </a:br>
            <a:r>
              <a:rPr lang="en-US" altLang="en-US" i="1" dirty="0" smtClean="0"/>
              <a:t>Prioritizing the Most Vulnerable</a:t>
            </a:r>
            <a:endParaRPr lang="en-US" alt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05000"/>
            <a:ext cx="7747000" cy="4572000"/>
          </a:xfrm>
        </p:spPr>
        <p:txBody>
          <a:bodyPr>
            <a:normAutofit fontScale="40000" lnSpcReduction="20000"/>
          </a:bodyPr>
          <a:lstStyle/>
          <a:p>
            <a:r>
              <a:rPr lang="en-US" sz="7000" dirty="0" smtClean="0">
                <a:solidFill>
                  <a:schemeClr val="tx1"/>
                </a:solidFill>
              </a:rPr>
              <a:t>Changing Ways of Work</a:t>
            </a:r>
          </a:p>
          <a:p>
            <a:r>
              <a:rPr lang="en-US" sz="7000" dirty="0" smtClean="0">
                <a:solidFill>
                  <a:schemeClr val="tx1"/>
                </a:solidFill>
              </a:rPr>
              <a:t>2014 - 2015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000" dirty="0" smtClean="0">
                <a:solidFill>
                  <a:schemeClr val="tx1"/>
                </a:solidFill>
              </a:rPr>
              <a:t>Most </a:t>
            </a:r>
            <a:r>
              <a:rPr lang="en-US" sz="7000" dirty="0">
                <a:solidFill>
                  <a:schemeClr val="tx1"/>
                </a:solidFill>
              </a:rPr>
              <a:t>housing assistance is eviction prevention 70% and 30% is for people who are homeless. </a:t>
            </a:r>
          </a:p>
          <a:p>
            <a:endParaRPr lang="en-US" sz="2500" dirty="0" smtClean="0">
              <a:solidFill>
                <a:schemeClr val="tx1"/>
              </a:solidFill>
            </a:endParaRPr>
          </a:p>
          <a:p>
            <a:r>
              <a:rPr lang="en-US" sz="7000" dirty="0" smtClean="0">
                <a:solidFill>
                  <a:schemeClr val="tx1"/>
                </a:solidFill>
              </a:rPr>
              <a:t>Recurring Myths: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000" dirty="0" smtClean="0">
                <a:solidFill>
                  <a:schemeClr val="tx1"/>
                </a:solidFill>
              </a:rPr>
              <a:t>‘People who are homeless like to live that way.’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000" dirty="0" smtClean="0">
                <a:solidFill>
                  <a:schemeClr val="tx1"/>
                </a:solidFill>
              </a:rPr>
              <a:t>‘If people don’t have an income, we are just setting them up for failure.’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/>
            <a:r>
              <a:rPr lang="en-US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602815"/>
            <a:ext cx="2514600" cy="6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9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22397" r="53892" b="47502"/>
          <a:stretch/>
        </p:blipFill>
        <p:spPr>
          <a:xfrm>
            <a:off x="228600" y="5181600"/>
            <a:ext cx="1295400" cy="1334674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en-US" b="1" i="1" dirty="0" smtClean="0"/>
              <a:t>Grays Harbor County</a:t>
            </a:r>
            <a:br>
              <a:rPr lang="en-US" altLang="en-US" b="1" i="1" dirty="0" smtClean="0"/>
            </a:br>
            <a:r>
              <a:rPr lang="en-US" altLang="en-US" b="1" i="1" dirty="0" smtClean="0"/>
              <a:t>Before Prioritization</a:t>
            </a:r>
            <a:endParaRPr lang="en-US" altLang="en-US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05000"/>
            <a:ext cx="7747000" cy="4572000"/>
          </a:xfrm>
        </p:spPr>
        <p:txBody>
          <a:bodyPr>
            <a:normAutofit fontScale="40000" lnSpcReduction="20000"/>
          </a:bodyPr>
          <a:lstStyle/>
          <a:p>
            <a:r>
              <a:rPr lang="en-US" sz="7000" dirty="0" smtClean="0">
                <a:solidFill>
                  <a:schemeClr val="tx1"/>
                </a:solidFill>
              </a:rPr>
              <a:t>2014 - 2015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000" dirty="0" smtClean="0">
                <a:solidFill>
                  <a:schemeClr val="tx1"/>
                </a:solidFill>
              </a:rPr>
              <a:t>Most </a:t>
            </a:r>
            <a:r>
              <a:rPr lang="en-US" sz="7000" dirty="0">
                <a:solidFill>
                  <a:schemeClr val="tx1"/>
                </a:solidFill>
              </a:rPr>
              <a:t>housing assistance is eviction prevention 70% and 30% is for people who are homeless. </a:t>
            </a:r>
            <a:endParaRPr lang="en-US" sz="7000" dirty="0" smtClean="0">
              <a:solidFill>
                <a:schemeClr val="tx1"/>
              </a:solidFill>
            </a:endParaRPr>
          </a:p>
          <a:p>
            <a:endParaRPr lang="en-US" sz="2500" dirty="0" smtClean="0">
              <a:solidFill>
                <a:schemeClr val="tx1"/>
              </a:solidFill>
            </a:endParaRPr>
          </a:p>
          <a:p>
            <a:r>
              <a:rPr lang="en-US" sz="7000" dirty="0" smtClean="0">
                <a:solidFill>
                  <a:schemeClr val="tx1"/>
                </a:solidFill>
              </a:rPr>
              <a:t>Myths: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000" dirty="0" smtClean="0">
                <a:solidFill>
                  <a:schemeClr val="tx1"/>
                </a:solidFill>
              </a:rPr>
              <a:t>‘We will reduce homelessness if we focus on prevention’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7000" dirty="0" smtClean="0">
              <a:solidFill>
                <a:schemeClr val="tx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000" dirty="0" smtClean="0">
                <a:solidFill>
                  <a:schemeClr val="tx1"/>
                </a:solidFill>
              </a:rPr>
              <a:t>‘If people don’t have an income, we are just setting them up for failure.’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/>
            <a:r>
              <a:rPr lang="en-US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602815"/>
            <a:ext cx="2514600" cy="6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22397" r="53892" b="47502"/>
          <a:stretch/>
        </p:blipFill>
        <p:spPr>
          <a:xfrm>
            <a:off x="415925" y="5073018"/>
            <a:ext cx="1485126" cy="1498600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i="1" dirty="0" smtClean="0"/>
              <a:t>Before Coordinated Entry</a:t>
            </a:r>
            <a:endParaRPr lang="en-US" alt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5200" y="441960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70% </a:t>
            </a:r>
            <a:endParaRPr lang="en-US" dirty="0"/>
          </a:p>
        </p:txBody>
      </p:sp>
      <p:pic>
        <p:nvPicPr>
          <p:cNvPr id="1026" name="Picture 2" descr="Image result for take a numb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2883"/>
            <a:ext cx="2076450" cy="329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ople standing in line clipar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26866"/>
            <a:ext cx="4724400" cy="19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0950" y="2531806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First Come, First Serve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70% Targeted Prevention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Inconsistent Case Management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7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Grays Harbor County</a:t>
            </a:r>
            <a:br>
              <a:rPr lang="en-US" dirty="0" smtClean="0"/>
            </a:br>
            <a:r>
              <a:rPr lang="en-US" dirty="0" smtClean="0"/>
              <a:t>Building a Coordinated Entry System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37" y="1981200"/>
            <a:ext cx="8145363" cy="40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22397" r="53892" b="47502"/>
          <a:stretch/>
        </p:blipFill>
        <p:spPr>
          <a:xfrm>
            <a:off x="228600" y="5181600"/>
            <a:ext cx="1295400" cy="133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0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Coordinated Entry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Image result for spraying fire hos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 r="8872"/>
          <a:stretch/>
        </p:blipFill>
        <p:spPr bwMode="auto">
          <a:xfrm>
            <a:off x="4800601" y="2147005"/>
            <a:ext cx="3886200" cy="34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47800"/>
            <a:ext cx="838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alibri" panose="020F0502020204030204" pitchFamily="34" charset="0"/>
              </a:rPr>
              <a:t>The impact of Coordinated Entry was apparent immediately</a:t>
            </a:r>
          </a:p>
          <a:p>
            <a:endParaRPr lang="en-US" sz="3200" b="1" dirty="0" smtClean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Calibri" panose="020F0502020204030204" pitchFamily="34" charset="0"/>
              </a:rPr>
              <a:t>Packed Lobby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Calibri" panose="020F0502020204030204" pitchFamily="34" charset="0"/>
              </a:rPr>
              <a:t>Phones always ringing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Calibri" panose="020F0502020204030204" pitchFamily="34" charset="0"/>
              </a:rPr>
              <a:t>Seeing 150 – 225 </a:t>
            </a:r>
          </a:p>
          <a:p>
            <a:r>
              <a:rPr lang="en-US" sz="3200" i="1" dirty="0" smtClean="0">
                <a:latin typeface="Calibri" panose="020F0502020204030204" pitchFamily="34" charset="0"/>
              </a:rPr>
              <a:t>     households a month</a:t>
            </a:r>
          </a:p>
          <a:p>
            <a:endParaRPr lang="en-US" sz="3200" i="1" dirty="0" smtClean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71256"/>
            <a:ext cx="12922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69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494"/>
            <a:ext cx="5029200" cy="646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388034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Next Steps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752600"/>
            <a:ext cx="3810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Articulating 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Priority </a:t>
            </a:r>
            <a:r>
              <a:rPr lang="en-US" sz="3200" dirty="0">
                <a:latin typeface="Calibri" panose="020F0502020204030204" pitchFamily="34" charset="0"/>
              </a:rPr>
              <a:t>G</a:t>
            </a:r>
            <a:r>
              <a:rPr lang="en-US" sz="3200" dirty="0" smtClean="0">
                <a:latin typeface="Calibri" panose="020F0502020204030204" pitchFamily="34" charset="0"/>
              </a:rPr>
              <a:t>roups</a:t>
            </a:r>
          </a:p>
          <a:p>
            <a:endParaRPr lang="en-US" sz="3200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000" kern="1000" spc="-80" dirty="0" smtClean="0">
                <a:latin typeface="Calibri" panose="020F0502020204030204" pitchFamily="34" charset="0"/>
              </a:rPr>
              <a:t>Unsheltered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000" dirty="0" smtClean="0">
                <a:latin typeface="Calibri" panose="020F0502020204030204" pitchFamily="34" charset="0"/>
              </a:rPr>
              <a:t>Sheltered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000" dirty="0" smtClean="0">
                <a:latin typeface="Calibri" panose="020F0502020204030204" pitchFamily="34" charset="0"/>
              </a:rPr>
              <a:t>At Risk</a:t>
            </a:r>
          </a:p>
          <a:p>
            <a:endParaRPr lang="en-US" sz="3200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388034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Changing the Model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8034"/>
            <a:ext cx="8001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latin typeface="Calibri" panose="020F0502020204030204" pitchFamily="34" charset="0"/>
            </a:endParaRPr>
          </a:p>
          <a:p>
            <a:r>
              <a:rPr lang="en-US" sz="3000" b="1" spc="-100" dirty="0" smtClean="0">
                <a:latin typeface="Calibri" panose="020F0502020204030204" pitchFamily="34" charset="0"/>
              </a:rPr>
              <a:t>Learning</a:t>
            </a:r>
          </a:p>
          <a:p>
            <a:r>
              <a:rPr lang="en-US" sz="3000" spc="-100" dirty="0" smtClean="0">
                <a:latin typeface="Calibri" panose="020F0502020204030204" pitchFamily="34" charset="0"/>
              </a:rPr>
              <a:t>·</a:t>
            </a:r>
            <a:r>
              <a:rPr lang="en-US" sz="3000" spc="-100" dirty="0">
                <a:latin typeface="Calibri" panose="020F0502020204030204" pitchFamily="34" charset="0"/>
              </a:rPr>
              <a:t> </a:t>
            </a:r>
            <a:r>
              <a:rPr lang="en-US" sz="3000" spc="-100" dirty="0" smtClean="0">
                <a:latin typeface="Calibri" panose="020F0502020204030204" pitchFamily="34" charset="0"/>
              </a:rPr>
              <a:t>Growing demand</a:t>
            </a:r>
            <a:endParaRPr lang="en-US" sz="3000" spc="-100" dirty="0">
              <a:latin typeface="Calibri" panose="020F0502020204030204" pitchFamily="34" charset="0"/>
            </a:endParaRPr>
          </a:p>
          <a:p>
            <a:r>
              <a:rPr lang="en-US" sz="3000" spc="-100" dirty="0" smtClean="0">
                <a:latin typeface="Calibri" panose="020F0502020204030204" pitchFamily="34" charset="0"/>
              </a:rPr>
              <a:t>·</a:t>
            </a:r>
            <a:r>
              <a:rPr lang="en-US" sz="3000" spc="-100" dirty="0">
                <a:latin typeface="Calibri" panose="020F0502020204030204" pitchFamily="34" charset="0"/>
              </a:rPr>
              <a:t> </a:t>
            </a:r>
            <a:r>
              <a:rPr lang="en-US" sz="3000" spc="-100" dirty="0" smtClean="0">
                <a:latin typeface="Calibri" panose="020F0502020204030204" pitchFamily="34" charset="0"/>
              </a:rPr>
              <a:t>Data input was paralyzing</a:t>
            </a:r>
            <a:endParaRPr lang="en-US" sz="3000" spc="-100" dirty="0">
              <a:latin typeface="Calibri" panose="020F0502020204030204" pitchFamily="34" charset="0"/>
            </a:endParaRPr>
          </a:p>
          <a:p>
            <a:r>
              <a:rPr lang="en-US" sz="3000" spc="-100" dirty="0">
                <a:latin typeface="Calibri" panose="020F0502020204030204" pitchFamily="34" charset="0"/>
              </a:rPr>
              <a:t>· </a:t>
            </a:r>
            <a:r>
              <a:rPr lang="en-US" sz="3000" spc="-100" dirty="0" smtClean="0">
                <a:latin typeface="Calibri" panose="020F0502020204030204" pitchFamily="34" charset="0"/>
              </a:rPr>
              <a:t>People falling through the cracks</a:t>
            </a:r>
            <a:endParaRPr lang="en-US" sz="3000" spc="-100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027336"/>
            <a:ext cx="3530600" cy="293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2819469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kern="1000" spc="-100" dirty="0">
                <a:latin typeface="Calibri" panose="020F0502020204030204" pitchFamily="34" charset="0"/>
              </a:rPr>
              <a:t>Utilize a Tool</a:t>
            </a:r>
          </a:p>
          <a:p>
            <a:r>
              <a:rPr lang="en-US" sz="2800" kern="1000" spc="-100" dirty="0">
                <a:latin typeface="Calibri" panose="020F0502020204030204" pitchFamily="34" charset="0"/>
              </a:rPr>
              <a:t>VI-SPDAT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1000" spc="-100" dirty="0">
                <a:latin typeface="Calibri" panose="020F0502020204030204" pitchFamily="34" charset="0"/>
              </a:rPr>
              <a:t>Score 7+ Unsheltered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1000" spc="-100" dirty="0">
                <a:latin typeface="Calibri" panose="020F0502020204030204" pitchFamily="34" charset="0"/>
              </a:rPr>
              <a:t>Domestic Violence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1000" spc="-100" dirty="0">
                <a:latin typeface="Calibri" panose="020F0502020204030204" pitchFamily="34" charset="0"/>
              </a:rPr>
              <a:t>Score 4 – 7 Unsheltered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1000" spc="-100" dirty="0">
                <a:latin typeface="Calibri" panose="020F0502020204030204" pitchFamily="34" charset="0"/>
              </a:rPr>
              <a:t>Score 7+  Sheltered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1000" spc="-100" dirty="0">
                <a:latin typeface="Calibri" panose="020F0502020204030204" pitchFamily="34" charset="0"/>
              </a:rPr>
              <a:t>Score 4 – 7 Sheltered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1000" spc="-100" dirty="0" smtClean="0">
                <a:latin typeface="Calibri" panose="020F0502020204030204" pitchFamily="34" charset="0"/>
              </a:rPr>
              <a:t>At Risk </a:t>
            </a:r>
            <a:r>
              <a:rPr lang="en-US" sz="2800" kern="1000" spc="-100" dirty="0">
                <a:latin typeface="Calibri" panose="020F0502020204030204" pitchFamily="34" charset="0"/>
              </a:rPr>
              <a:t>of Homelessne</a:t>
            </a:r>
            <a:r>
              <a:rPr lang="en-US" kern="1000" spc="-100" dirty="0">
                <a:latin typeface="Calibri" panose="020F0502020204030204" pitchFamily="34" charset="0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359500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2017 PIT status?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874195" y="2243387"/>
            <a:ext cx="2028793" cy="3282602"/>
          </a:xfrm>
          <a:prstGeom prst="up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0800000">
            <a:off x="3682169" y="2342363"/>
            <a:ext cx="2028793" cy="3282602"/>
          </a:xfrm>
          <a:prstGeom prst="up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6333792" y="2952693"/>
            <a:ext cx="1995804" cy="1402117"/>
          </a:xfrm>
          <a:prstGeom prst="mathEqual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Content Placeholder 7" descr="Screen Shot 2013-07-20 at 11.0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7066187" y="5624966"/>
            <a:ext cx="1891547" cy="13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7"/>
          <a:stretch/>
        </p:blipFill>
        <p:spPr bwMode="auto">
          <a:xfrm>
            <a:off x="6172200" y="2196674"/>
            <a:ext cx="2345000" cy="2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388034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Changing the Model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" y="533400"/>
            <a:ext cx="4914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latin typeface="Calibri" panose="020F0502020204030204" pitchFamily="34" charset="0"/>
            </a:endParaRPr>
          </a:p>
          <a:p>
            <a:endParaRPr lang="en-US" sz="3200" dirty="0" smtClean="0">
              <a:latin typeface="Calibri" panose="020F0502020204030204" pitchFamily="34" charset="0"/>
            </a:endParaRPr>
          </a:p>
          <a:p>
            <a:endParaRPr lang="en-US" sz="3200" dirty="0" smtClean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22397" r="53892" b="47502"/>
          <a:stretch/>
        </p:blipFill>
        <p:spPr>
          <a:xfrm>
            <a:off x="390525" y="4864100"/>
            <a:ext cx="1485126" cy="149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1462" y="1070044"/>
            <a:ext cx="63007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More intensive case management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Results  51% - Unsheltered Homeless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Continuous improvement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Change is the model</a:t>
            </a:r>
          </a:p>
          <a:p>
            <a:r>
              <a:rPr lang="en-US" sz="3200" dirty="0"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4" name="AutoShape 2" descr="Image result for Continual Change"/>
          <p:cNvSpPr>
            <a:spLocks noChangeAspect="1" noChangeArrowheads="1"/>
          </p:cNvSpPr>
          <p:nvPr/>
        </p:nvSpPr>
        <p:spPr bwMode="auto">
          <a:xfrm>
            <a:off x="63500" y="-6256338"/>
            <a:ext cx="12382500" cy="1303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Image result for continuous improvement"/>
          <p:cNvSpPr>
            <a:spLocks noChangeAspect="1" noChangeArrowheads="1"/>
          </p:cNvSpPr>
          <p:nvPr/>
        </p:nvSpPr>
        <p:spPr bwMode="auto">
          <a:xfrm>
            <a:off x="63500" y="-1646238"/>
            <a:ext cx="4476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4068479"/>
            <a:ext cx="2828925" cy="227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51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Cassie Lentz</a:t>
            </a:r>
          </a:p>
          <a:p>
            <a:pPr marL="0" indent="0">
              <a:buNone/>
            </a:pPr>
            <a:r>
              <a:rPr lang="en-US" dirty="0" smtClean="0"/>
              <a:t>Grays Harbor Public Health &amp; Social Services</a:t>
            </a:r>
          </a:p>
          <a:p>
            <a:pPr marL="0" indent="0">
              <a:buNone/>
            </a:pPr>
            <a:r>
              <a:rPr lang="en-US" dirty="0"/>
              <a:t>CLentz@co.grays-harbor.wa.us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360-500-4049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Shelley </a:t>
            </a:r>
            <a:r>
              <a:rPr lang="en-US" b="1" dirty="0" err="1" smtClean="0">
                <a:solidFill>
                  <a:schemeClr val="accent1"/>
                </a:solidFill>
              </a:rPr>
              <a:t>Kjos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/>
              <a:t>Community Action of Skagit County</a:t>
            </a:r>
          </a:p>
          <a:p>
            <a:pPr marL="0" indent="0">
              <a:buNone/>
            </a:pPr>
            <a:r>
              <a:rPr lang="en-US" dirty="0" smtClean="0"/>
              <a:t>shelleyk@communityactionskagit.org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360-416-7585 x1195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Nora </a:t>
            </a:r>
            <a:r>
              <a:rPr lang="en-US" b="1" dirty="0" smtClean="0">
                <a:solidFill>
                  <a:schemeClr val="accent1"/>
                </a:solidFill>
              </a:rPr>
              <a:t>LeBlanc</a:t>
            </a:r>
          </a:p>
          <a:p>
            <a:pPr marL="0" indent="0">
              <a:buNone/>
            </a:pPr>
            <a:r>
              <a:rPr lang="en-US" dirty="0" smtClean="0"/>
              <a:t>Coastal Community Action Program</a:t>
            </a:r>
          </a:p>
          <a:p>
            <a:pPr marL="0" indent="0">
              <a:buNone/>
            </a:pPr>
            <a:r>
              <a:rPr lang="en-US" dirty="0" smtClean="0"/>
              <a:t>360-533-5100 x119</a:t>
            </a:r>
          </a:p>
          <a:p>
            <a:pPr marL="0" indent="0">
              <a:buNone/>
            </a:pPr>
            <a:r>
              <a:rPr lang="en-US" dirty="0" smtClean="0"/>
              <a:t>noral@coastalcap.org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Kathie Barkow 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/>
              <a:t>Aspire Consulting LLC </a:t>
            </a:r>
            <a:r>
              <a:rPr lang="en-US" dirty="0" err="1" smtClean="0"/>
              <a:t>kathiebarkow@earthlink.net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510.967.5161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5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Declines in PIT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48667" y="1673352"/>
            <a:ext cx="4741333" cy="4718304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rgbClr val="1C4853"/>
                </a:solidFill>
              </a:rPr>
              <a:t>Nationally</a:t>
            </a:r>
          </a:p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rgbClr val="1C4853"/>
                </a:solidFill>
              </a:rPr>
              <a:t>Houston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3891A7"/>
                </a:solidFill>
              </a:rPr>
              <a:t>75% reduction </a:t>
            </a:r>
            <a:r>
              <a:rPr lang="en-US" dirty="0" smtClean="0"/>
              <a:t>unsheltered 2011 to 2016</a:t>
            </a:r>
          </a:p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Los Angeles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3891A7"/>
                </a:solidFill>
              </a:rPr>
              <a:t>19% reduction </a:t>
            </a:r>
            <a:r>
              <a:rPr lang="en-US" dirty="0" smtClean="0"/>
              <a:t>homeless families 2015 to 2016</a:t>
            </a:r>
          </a:p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rgbClr val="1C4853"/>
                </a:solidFill>
              </a:rPr>
              <a:t>Washington</a:t>
            </a:r>
          </a:p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rgbClr val="1C4853"/>
                </a:solidFill>
              </a:rPr>
              <a:t>40+ </a:t>
            </a:r>
            <a:r>
              <a:rPr lang="en-US" dirty="0" smtClean="0"/>
              <a:t>Cities/States for Vets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rot="10800000">
            <a:off x="786568" y="1851295"/>
            <a:ext cx="3074231" cy="4227771"/>
          </a:xfrm>
          <a:prstGeom prst="up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7" descr="Screen Shot 2013-07-20 at 11.05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7066187" y="5862032"/>
            <a:ext cx="1891547" cy="13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8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9154" y="2101342"/>
            <a:ext cx="75919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Prioritization</a:t>
            </a:r>
            <a:endParaRPr lang="en-US" sz="88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Content Placeholder 7" descr="Screen Shot 2013-07-20 at 11.05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7066187" y="5624966"/>
            <a:ext cx="1891547" cy="13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5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4838" y="2143914"/>
            <a:ext cx="8081962" cy="3947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12598" defTabSz="914400">
              <a:spcBef>
                <a:spcPts val="450"/>
              </a:spcBef>
              <a:buClr>
                <a:srgbClr val="5483A8"/>
              </a:buClr>
              <a:buSzPct val="80000"/>
              <a:buFont typeface="Wingdings 2"/>
              <a:buChar char=""/>
            </a:pPr>
            <a:r>
              <a:rPr lang="en-US" sz="3200" dirty="0">
                <a:solidFill>
                  <a:prstClr val="black"/>
                </a:solidFill>
                <a:latin typeface="Gill Sans MT"/>
              </a:rPr>
              <a:t>Assessing and determining who is </a:t>
            </a:r>
          </a:p>
          <a:p>
            <a:pPr marL="480060" lvl="1" indent="-178308" defTabSz="914400">
              <a:spcBef>
                <a:spcPts val="413"/>
              </a:spcBef>
              <a:buClr>
                <a:srgbClr val="5483A8"/>
              </a:buClr>
              <a:buFont typeface="Verdana"/>
              <a:buChar char="◦"/>
            </a:pPr>
            <a:r>
              <a:rPr lang="en-US" sz="2800" dirty="0">
                <a:solidFill>
                  <a:prstClr val="black"/>
                </a:solidFill>
                <a:latin typeface="Gill Sans MT"/>
              </a:rPr>
              <a:t>greatest need</a:t>
            </a:r>
          </a:p>
          <a:p>
            <a:pPr marL="480060" lvl="1" indent="-178308" defTabSz="914400">
              <a:spcBef>
                <a:spcPts val="413"/>
              </a:spcBef>
              <a:buClr>
                <a:srgbClr val="5483A8"/>
              </a:buClr>
              <a:buFont typeface="Verdana"/>
              <a:buChar char="◦"/>
            </a:pPr>
            <a:r>
              <a:rPr lang="en-US" sz="2800" dirty="0">
                <a:solidFill>
                  <a:prstClr val="black"/>
                </a:solidFill>
                <a:latin typeface="Gill Sans MT"/>
              </a:rPr>
              <a:t>highest need </a:t>
            </a:r>
          </a:p>
          <a:p>
            <a:pPr marL="480060" lvl="1" indent="-178308" defTabSz="914400">
              <a:spcBef>
                <a:spcPts val="413"/>
              </a:spcBef>
              <a:buClr>
                <a:srgbClr val="5483A8"/>
              </a:buClr>
              <a:buFont typeface="Verdana"/>
              <a:buChar char="◦"/>
            </a:pPr>
            <a:r>
              <a:rPr lang="en-US" sz="2800" dirty="0">
                <a:solidFill>
                  <a:prstClr val="black"/>
                </a:solidFill>
                <a:latin typeface="Gill Sans MT"/>
              </a:rPr>
              <a:t>most severe service needs</a:t>
            </a:r>
          </a:p>
          <a:p>
            <a:pPr marL="480060" lvl="1" indent="-178308" defTabSz="914400">
              <a:spcBef>
                <a:spcPts val="413"/>
              </a:spcBef>
              <a:buClr>
                <a:srgbClr val="5483A8"/>
              </a:buClr>
              <a:buFont typeface="Verdana"/>
              <a:buChar char="◦"/>
            </a:pPr>
            <a:endParaRPr lang="en-US" sz="2100" dirty="0">
              <a:solidFill>
                <a:prstClr val="black"/>
              </a:solidFill>
              <a:latin typeface="Gill Sans MT"/>
            </a:endParaRPr>
          </a:p>
          <a:p>
            <a:pPr marL="274320" lvl="0" indent="-212598" defTabSz="914400">
              <a:spcBef>
                <a:spcPts val="450"/>
              </a:spcBef>
              <a:buClr>
                <a:srgbClr val="5483A8"/>
              </a:buClr>
              <a:buSzPct val="80000"/>
              <a:buFont typeface="Wingdings 2"/>
              <a:buChar char=""/>
            </a:pPr>
            <a:r>
              <a:rPr lang="en-US" sz="3200" dirty="0" smtClean="0">
                <a:solidFill>
                  <a:prstClr val="black"/>
                </a:solidFill>
                <a:latin typeface="Gill Sans MT"/>
              </a:rPr>
              <a:t>Implicit: giving </a:t>
            </a:r>
            <a:r>
              <a:rPr lang="en-US" sz="3200" dirty="0">
                <a:solidFill>
                  <a:prstClr val="black"/>
                </a:solidFill>
                <a:latin typeface="Gill Sans MT"/>
              </a:rPr>
              <a:t>those with the greatest needs priority for the housing and homeless assistance available in the CoC.</a:t>
            </a:r>
          </a:p>
        </p:txBody>
      </p:sp>
      <p:pic>
        <p:nvPicPr>
          <p:cNvPr id="5" name="Content Placeholder 7" descr="Screen Shot 2013-07-20 at 11.0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7066187" y="5624966"/>
            <a:ext cx="1891547" cy="13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8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Prioritization Needed </a:t>
            </a:r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/>
              <a:t>H</a:t>
            </a:r>
            <a:r>
              <a:rPr lang="en-US" dirty="0" smtClean="0"/>
              <a:t>elpful?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Clients have a </a:t>
            </a:r>
            <a:r>
              <a:rPr lang="en-US" b="1" dirty="0" smtClean="0"/>
              <a:t>more equitable access </a:t>
            </a:r>
            <a:r>
              <a:rPr lang="en-US" dirty="0" smtClean="0"/>
              <a:t>to services than the first-come first-served model</a:t>
            </a:r>
          </a:p>
          <a:p>
            <a:pPr>
              <a:spcAft>
                <a:spcPts val="1200"/>
              </a:spcAft>
            </a:pPr>
            <a:r>
              <a:rPr lang="en-US" dirty="0"/>
              <a:t>P</a:t>
            </a:r>
            <a:r>
              <a:rPr lang="en-US" dirty="0" smtClean="0"/>
              <a:t>rograms know their role and population to be served, and </a:t>
            </a:r>
            <a:r>
              <a:rPr lang="en-US" b="1" dirty="0" smtClean="0"/>
              <a:t>save time</a:t>
            </a:r>
            <a:r>
              <a:rPr lang="en-US" dirty="0" smtClean="0"/>
              <a:t> by not screening clients for entry</a:t>
            </a:r>
          </a:p>
          <a:p>
            <a:pPr>
              <a:spcAft>
                <a:spcPts val="1200"/>
              </a:spcAft>
            </a:pPr>
            <a:r>
              <a:rPr lang="en-US" dirty="0"/>
              <a:t>S</a:t>
            </a:r>
            <a:r>
              <a:rPr lang="en-US" dirty="0" smtClean="0"/>
              <a:t>ystem can make sure </a:t>
            </a:r>
            <a:r>
              <a:rPr lang="en-US" b="1" dirty="0" smtClean="0"/>
              <a:t>highest needs people are offered services</a:t>
            </a:r>
          </a:p>
          <a:p>
            <a:pPr>
              <a:spcAft>
                <a:spcPts val="1200"/>
              </a:spcAft>
            </a:pPr>
            <a:r>
              <a:rPr lang="en-US" dirty="0"/>
              <a:t>S</a:t>
            </a:r>
            <a:r>
              <a:rPr lang="en-US" dirty="0" smtClean="0"/>
              <a:t>ystem can </a:t>
            </a:r>
            <a:r>
              <a:rPr lang="en-US" b="1" dirty="0" smtClean="0"/>
              <a:t>see where augmentation </a:t>
            </a:r>
            <a:r>
              <a:rPr lang="en-US" dirty="0" smtClean="0"/>
              <a:t>of services is needed and leverage them</a:t>
            </a:r>
          </a:p>
          <a:p>
            <a:pPr>
              <a:spcAft>
                <a:spcPts val="1200"/>
              </a:spcAft>
            </a:pPr>
            <a:r>
              <a:rPr lang="en-US" dirty="0"/>
              <a:t>S</a:t>
            </a:r>
            <a:r>
              <a:rPr lang="en-US" dirty="0" smtClean="0"/>
              <a:t>ystem can effectively work toward </a:t>
            </a:r>
            <a:r>
              <a:rPr lang="en-US" b="1" dirty="0" smtClean="0"/>
              <a:t>functional zero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Mandate of Consolidated Homeless Grant (CHG) </a:t>
            </a:r>
            <a:r>
              <a:rPr lang="en-US" dirty="0"/>
              <a:t>&amp; HUD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619-B754-4E29-AE13-DAE49ACA1CD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7" descr="Screen Shot 2013-07-20 at 11.05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7066187" y="5809606"/>
            <a:ext cx="1891547" cy="13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4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Prioritization ≠ Matching</a:t>
            </a:r>
          </a:p>
          <a:p>
            <a:pPr marL="61722" indent="0">
              <a:buNone/>
            </a:pPr>
            <a:endParaRPr lang="en-US" sz="4400" dirty="0" smtClean="0"/>
          </a:p>
          <a:p>
            <a:r>
              <a:rPr lang="en-US" sz="4400" dirty="0" smtClean="0"/>
              <a:t>Prioritization ≠ Eligibility</a:t>
            </a:r>
          </a:p>
          <a:p>
            <a:endParaRPr lang="en-US" sz="4400" dirty="0"/>
          </a:p>
          <a:p>
            <a:pPr marL="61722" indent="0">
              <a:buNone/>
            </a:pP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619-B754-4E29-AE13-DAE49ACA1CD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7" descr="Screen Shot 2013-07-20 at 11.0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8" b="-47448"/>
          <a:stretch>
            <a:fillRect/>
          </a:stretch>
        </p:blipFill>
        <p:spPr>
          <a:xfrm>
            <a:off x="7066187" y="5624966"/>
            <a:ext cx="1891547" cy="13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0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4899</TotalTime>
  <Words>1399</Words>
  <Application>Microsoft Macintosh PowerPoint</Application>
  <PresentationFormat>On-screen Show (4:3)</PresentationFormat>
  <Paragraphs>276</Paragraphs>
  <Slides>41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Clarity</vt:lpstr>
      <vt:lpstr>Prioritization  pays off</vt:lpstr>
      <vt:lpstr>Agenda</vt:lpstr>
      <vt:lpstr>Prioritization Pays Off</vt:lpstr>
      <vt:lpstr>2017 PIT status?</vt:lpstr>
      <vt:lpstr>Notable Declines in PIT</vt:lpstr>
      <vt:lpstr>How?</vt:lpstr>
      <vt:lpstr>Prioritization</vt:lpstr>
      <vt:lpstr>Why Is Prioritization Needed And Helpful?</vt:lpstr>
      <vt:lpstr>Remember…</vt:lpstr>
      <vt:lpstr>Examples Of Prioritization Factors</vt:lpstr>
      <vt:lpstr>Types Of Prioritization &amp; Matching</vt:lpstr>
      <vt:lpstr>Sample Distribution of Scores</vt:lpstr>
      <vt:lpstr>Score “Buckets” for Matching</vt:lpstr>
      <vt:lpstr>Continuous Matching</vt:lpstr>
      <vt:lpstr>What Works/Lessons Learned #1</vt:lpstr>
      <vt:lpstr>What Works/Lessons Learned #2</vt:lpstr>
      <vt:lpstr>What Works/Lessons Learned #3</vt:lpstr>
      <vt:lpstr>What Works/Lessons Learned #4</vt:lpstr>
      <vt:lpstr>What Works/Lessons Learned #5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Pathway to Prioritizing</vt:lpstr>
      <vt:lpstr>Timeline</vt:lpstr>
      <vt:lpstr>Data</vt:lpstr>
      <vt:lpstr>Being inclusive and transparent</vt:lpstr>
      <vt:lpstr>Balancing system and provider needs</vt:lpstr>
      <vt:lpstr>The Work is Never Done!</vt:lpstr>
      <vt:lpstr>The Work is Never Done!</vt:lpstr>
      <vt:lpstr>Grays Harbor County Prioritizing the Most Vulnerable</vt:lpstr>
      <vt:lpstr>Grays Harbor County Before Prioritization</vt:lpstr>
      <vt:lpstr>Before Coordinated Entry</vt:lpstr>
      <vt:lpstr>Grays Harbor County Building a Coordinated Entry System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>Aspire Consulting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Kathie Barkow</dc:creator>
  <cp:lastModifiedBy>Kathie Barkow</cp:lastModifiedBy>
  <cp:revision>33</cp:revision>
  <cp:lastPrinted>2017-04-24T15:21:03Z</cp:lastPrinted>
  <dcterms:created xsi:type="dcterms:W3CDTF">2017-04-24T00:19:11Z</dcterms:created>
  <dcterms:modified xsi:type="dcterms:W3CDTF">2017-05-10T14:04:47Z</dcterms:modified>
</cp:coreProperties>
</file>