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19"/>
  </p:notesMasterIdLst>
  <p:handoutMasterIdLst>
    <p:handoutMasterId r:id="rId20"/>
  </p:handoutMasterIdLst>
  <p:sldIdLst>
    <p:sldId id="269" r:id="rId2"/>
    <p:sldId id="270" r:id="rId3"/>
    <p:sldId id="271" r:id="rId4"/>
    <p:sldId id="272" r:id="rId5"/>
    <p:sldId id="273" r:id="rId6"/>
    <p:sldId id="274" r:id="rId7"/>
    <p:sldId id="275" r:id="rId8"/>
    <p:sldId id="276" r:id="rId9"/>
    <p:sldId id="286" r:id="rId10"/>
    <p:sldId id="288" r:id="rId11"/>
    <p:sldId id="289" r:id="rId12"/>
    <p:sldId id="292" r:id="rId13"/>
    <p:sldId id="290" r:id="rId14"/>
    <p:sldId id="291" r:id="rId15"/>
    <p:sldId id="293" r:id="rId16"/>
    <p:sldId id="281" r:id="rId17"/>
    <p:sldId id="282"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004B"/>
    <a:srgbClr val="0058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6604BE1-C455-459D-B8F1-B3C1052BBB09}" type="datetimeFigureOut">
              <a:rPr lang="en-US" smtClean="0"/>
              <a:t>5/8/2017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0567069-ECB4-4F4F-9A70-B3A49930D8F1}" type="slidenum">
              <a:rPr lang="en-US" smtClean="0"/>
              <a:t>‹#›</a:t>
            </a:fld>
            <a:endParaRPr lang="en-US"/>
          </a:p>
        </p:txBody>
      </p:sp>
    </p:spTree>
    <p:extLst>
      <p:ext uri="{BB962C8B-B14F-4D97-AF65-F5344CB8AC3E}">
        <p14:creationId xmlns:p14="http://schemas.microsoft.com/office/powerpoint/2010/main" val="1414647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7B52573-D528-40AE-AC85-464064297DDC}" type="datetimeFigureOut">
              <a:rPr lang="en-US" smtClean="0"/>
              <a:t>5/8/2017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C3079B9-0F09-4AC8-A099-59DD10CD60DD}" type="slidenum">
              <a:rPr lang="en-US" smtClean="0"/>
              <a:t>‹#›</a:t>
            </a:fld>
            <a:endParaRPr lang="en-US"/>
          </a:p>
        </p:txBody>
      </p:sp>
    </p:spTree>
    <p:extLst>
      <p:ext uri="{BB962C8B-B14F-4D97-AF65-F5344CB8AC3E}">
        <p14:creationId xmlns:p14="http://schemas.microsoft.com/office/powerpoint/2010/main" val="1068523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rgbClr val="51004B"/>
            </a:solidFill>
            <a:ln>
              <a:solidFill>
                <a:schemeClr val="accent6">
                  <a:lumMod val="75000"/>
                </a:schemeClr>
              </a:solid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rgbClr val="00583D"/>
            </a:solidFill>
            <a:ln>
              <a:solidFill>
                <a:schemeClr val="accent2">
                  <a:lumMod val="50000"/>
                </a:schemeClr>
              </a:solid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rgbClr val="00583D"/>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rgbClr val="51004B"/>
            </a:solidFill>
            <a:ln>
              <a:solidFill>
                <a:schemeClr val="accent6">
                  <a:lumMod val="75000"/>
                </a:schemeClr>
              </a:solid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rgbClr val="51004B"/>
            </a:solidFill>
            <a:ln>
              <a:solidFill>
                <a:schemeClr val="accent6">
                  <a:lumMod val="60000"/>
                  <a:lumOff val="40000"/>
                </a:schemeClr>
              </a:solid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00583D"/>
            </a:solidFill>
            <a:ln>
              <a:solidFill>
                <a:schemeClr val="accent2">
                  <a:lumMod val="75000"/>
                </a:schemeClr>
              </a:solid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3AD981B-AD0B-4E9B-87EB-16372AF90BE3}" type="datetime1">
              <a:rPr lang="en-US" smtClean="0"/>
              <a:t>5/8/2017</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dirty="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pic>
        <p:nvPicPr>
          <p:cNvPr id="8" name="Picture 7" descr="Image of the National Disability Rights Network Logo with the tagline, Protection and Advocacy for Individuals with Disabilities" title="NDRN Logo"/>
          <p:cNvPicPr>
            <a:picLocks noChangeAspect="1"/>
          </p:cNvPicPr>
          <p:nvPr userDrawn="1"/>
        </p:nvPicPr>
        <p:blipFill>
          <a:blip r:embed="rId2"/>
          <a:stretch>
            <a:fillRect/>
          </a:stretch>
        </p:blipFill>
        <p:spPr>
          <a:xfrm>
            <a:off x="6321307" y="5919135"/>
            <a:ext cx="2822693" cy="938865"/>
          </a:xfrm>
          <a:prstGeom prst="rect">
            <a:avLst/>
          </a:prstGeom>
        </p:spPr>
      </p:pic>
    </p:spTree>
    <p:extLst>
      <p:ext uri="{BB962C8B-B14F-4D97-AF65-F5344CB8AC3E}">
        <p14:creationId xmlns:p14="http://schemas.microsoft.com/office/powerpoint/2010/main" val="428196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349019-0D6C-4F63-9268-5778B0CFA841}" type="datetime1">
              <a:rPr lang="en-US" smtClean="0"/>
              <a:t>5/8/2017</a:t>
            </a:fld>
            <a:endParaRPr lang="en-US" dirty="0"/>
          </a:p>
        </p:txBody>
      </p:sp>
      <p:sp>
        <p:nvSpPr>
          <p:cNvPr id="6" name="Footer Placeholder 5"/>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7666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A61DE2-0D0F-4A3D-A67A-0E1580E2C12A}"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8440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5CF1A-5913-4211-92BF-999457A15270}"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357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F95DD-F65F-4797-A1C7-363A10DC8CFD}"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09287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C805D-0DE4-4806-803F-7583DEB8816F}"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3771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EFCDB-A9A5-497B-83C1-9A46E08CA0A8}"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7787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75CFA5-6932-4663-A8B3-ACEF1671213A}"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2503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1B39D9-04AC-405B-814E-BF15A2606B2A}"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173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1"/>
            <a:ext cx="7239000" cy="914399"/>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447800" y="1600200"/>
            <a:ext cx="7239000" cy="4399616"/>
          </a:xfrm>
        </p:spPr>
        <p:txBody>
          <a:bodyPr anchor="ctr"/>
          <a:lstStyle>
            <a:lvl1pPr>
              <a:spcAft>
                <a:spcPts val="1800"/>
              </a:spcAf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110C353B-8960-4BC3-9412-30A7465134D8}" type="datetime1">
              <a:rPr lang="en-US" smtClean="0"/>
              <a:t>5/8/2017</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r>
              <a:rPr lang="en-US" smtClean="0"/>
              <a:t>NDRN - WA 2017 Conference on Ending Homelessness - Federal Policy - LDB May 2017</a:t>
            </a: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8623501B-F9E0-480C-9B9D-95E2F2AA3751}" type="slidenum">
              <a:rPr lang="en-US" smtClean="0"/>
              <a:pPr>
                <a:defRPr/>
              </a:pPr>
              <a:t>‹#›</a:t>
            </a:fld>
            <a:endParaRPr lang="en-US" dirty="0"/>
          </a:p>
        </p:txBody>
      </p:sp>
    </p:spTree>
    <p:extLst>
      <p:ext uri="{BB962C8B-B14F-4D97-AF65-F5344CB8AC3E}">
        <p14:creationId xmlns:p14="http://schemas.microsoft.com/office/powerpoint/2010/main" val="417649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D8375D-13E3-4652-B8F6-5649BBC705B3}"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551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D781EA-A595-44AE-89DE-EE72099F993B}" type="datetime1">
              <a:rPr lang="en-US" smtClean="0"/>
              <a:t>5/8/2017</a:t>
            </a:fld>
            <a:endParaRPr lang="en-US" dirty="0"/>
          </a:p>
        </p:txBody>
      </p:sp>
      <p:sp>
        <p:nvSpPr>
          <p:cNvPr id="6" name="Footer Placeholder 5"/>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588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D0D104-F48B-43E8-9C20-71A21718107A}" type="datetime1">
              <a:rPr lang="en-US" smtClean="0"/>
              <a:t>5/8/2017</a:t>
            </a:fld>
            <a:endParaRPr lang="en-US" dirty="0"/>
          </a:p>
        </p:txBody>
      </p:sp>
      <p:sp>
        <p:nvSpPr>
          <p:cNvPr id="8" name="Footer Placeholder 7"/>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1973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94D34B-0077-4655-A1EE-C65F5017DA51}" type="datetime1">
              <a:rPr lang="en-US" smtClean="0"/>
              <a:t>5/8/2017</a:t>
            </a:fld>
            <a:endParaRPr lang="en-US" dirty="0"/>
          </a:p>
        </p:txBody>
      </p:sp>
      <p:sp>
        <p:nvSpPr>
          <p:cNvPr id="4" name="Footer Placeholder 3"/>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883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7B906-E3BA-46AB-9FC4-CD428F8EBF75}" type="datetime1">
              <a:rPr lang="en-US" smtClean="0"/>
              <a:t>5/8/2017</a:t>
            </a:fld>
            <a:endParaRPr lang="en-US" dirty="0"/>
          </a:p>
        </p:txBody>
      </p:sp>
      <p:sp>
        <p:nvSpPr>
          <p:cNvPr id="3" name="Footer Placeholder 2"/>
          <p:cNvSpPr>
            <a:spLocks noGrp="1"/>
          </p:cNvSpPr>
          <p:nvPr>
            <p:ph type="ftr" sz="quarter" idx="11"/>
          </p:nvPr>
        </p:nvSpPr>
        <p:spPr/>
        <p:txBody>
          <a:bodyPr/>
          <a:lstStyle/>
          <a:p>
            <a:r>
              <a:rPr lang="en-US" smtClean="0"/>
              <a:t>NDRN - WA 2017 Conference on Ending Homelessness - Federal Policy - LDB May 2017</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76153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EC87188-F2E6-4E24-9EFF-833E945395F7}" type="datetime1">
              <a:rPr lang="en-US" smtClean="0"/>
              <a:t>5/8/2017</a:t>
            </a:fld>
            <a:endParaRPr lang="en-US" dirty="0"/>
          </a:p>
        </p:txBody>
      </p:sp>
      <p:sp>
        <p:nvSpPr>
          <p:cNvPr id="6" name="Footer Placeholder 5"/>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7" name="Slide Number Placeholder 6"/>
          <p:cNvSpPr>
            <a:spLocks noGrp="1"/>
          </p:cNvSpPr>
          <p:nvPr>
            <p:ph type="sldNum" sz="quarter" idx="12"/>
          </p:nvPr>
        </p:nvSpPr>
        <p:spPr/>
        <p:txBody>
          <a:bodyPr/>
          <a:lstStyle/>
          <a:p>
            <a:pPr>
              <a:defRPr/>
            </a:pPr>
            <a:fld id="{E0D7A329-D03F-411C-B732-9526165A9CEF}" type="slidenum">
              <a:rPr lang="en-US" smtClean="0"/>
              <a:pPr>
                <a:defRPr/>
              </a:pPr>
              <a:t>‹#›</a:t>
            </a:fld>
            <a:endParaRPr lang="en-US" dirty="0"/>
          </a:p>
        </p:txBody>
      </p:sp>
    </p:spTree>
    <p:extLst>
      <p:ext uri="{BB962C8B-B14F-4D97-AF65-F5344CB8AC3E}">
        <p14:creationId xmlns:p14="http://schemas.microsoft.com/office/powerpoint/2010/main" val="257112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50773DE-ACC0-451B-B201-9F002611EB43}" type="datetime1">
              <a:rPr lang="en-US" smtClean="0"/>
              <a:t>5/8/2017</a:t>
            </a:fld>
            <a:endParaRPr lang="en-US" dirty="0"/>
          </a:p>
        </p:txBody>
      </p:sp>
      <p:sp>
        <p:nvSpPr>
          <p:cNvPr id="6" name="Footer Placeholder 5"/>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7" name="Slide Number Placeholder 6"/>
          <p:cNvSpPr>
            <a:spLocks noGrp="1"/>
          </p:cNvSpPr>
          <p:nvPr>
            <p:ph type="sldNum" sz="quarter" idx="12"/>
          </p:nvPr>
        </p:nvSpPr>
        <p:spPr/>
        <p:txBody>
          <a:bodyPr/>
          <a:lstStyle/>
          <a:p>
            <a:pPr>
              <a:defRPr/>
            </a:pPr>
            <a:fld id="{59D72451-4EC7-4DB9-A987-FC0307695A01}" type="slidenum">
              <a:rPr lang="en-US" smtClean="0"/>
              <a:pPr>
                <a:defRPr/>
              </a:pPr>
              <a:t>‹#›</a:t>
            </a:fld>
            <a:endParaRPr lang="en-US" dirty="0"/>
          </a:p>
        </p:txBody>
      </p:sp>
    </p:spTree>
    <p:extLst>
      <p:ext uri="{BB962C8B-B14F-4D97-AF65-F5344CB8AC3E}">
        <p14:creationId xmlns:p14="http://schemas.microsoft.com/office/powerpoint/2010/main" val="32211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rgbClr val="51004B"/>
            </a:solidFill>
            <a:ln>
              <a:solidFill>
                <a:schemeClr val="accent6">
                  <a:lumMod val="75000"/>
                </a:schemeClr>
              </a:solid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rgbClr val="00583D"/>
            </a:solidFill>
            <a:ln>
              <a:solidFill>
                <a:schemeClr val="accent2">
                  <a:lumMod val="50000"/>
                </a:schemeClr>
              </a:solid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rgbClr val="00583D"/>
            </a:solidFill>
            <a:ln>
              <a:solidFill>
                <a:schemeClr val="accent2">
                  <a:lumMod val="75000"/>
                </a:schemeClr>
              </a:solid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rgbClr val="51004B"/>
            </a:solidFill>
            <a:ln>
              <a:solidFill>
                <a:schemeClr val="accent6">
                  <a:lumMod val="75000"/>
                </a:schemeClr>
              </a:solid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rgbClr val="51004B"/>
            </a:solidFill>
            <a:ln>
              <a:solidFill>
                <a:schemeClr val="accent6">
                  <a:lumMod val="75000"/>
                </a:schemeClr>
              </a:solid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rgbClr val="00583D"/>
            </a:solidFill>
            <a:ln>
              <a:solidFill>
                <a:schemeClr val="accent2">
                  <a:lumMod val="50000"/>
                </a:schemeClr>
              </a:solidFill>
            </a:ln>
          </p:spPr>
        </p:sp>
      </p:grpSp>
      <p:sp>
        <p:nvSpPr>
          <p:cNvPr id="2" name="Title Placeholder 1"/>
          <p:cNvSpPr>
            <a:spLocks noGrp="1"/>
          </p:cNvSpPr>
          <p:nvPr>
            <p:ph type="title"/>
          </p:nvPr>
        </p:nvSpPr>
        <p:spPr>
          <a:xfrm>
            <a:off x="1986996" y="457201"/>
            <a:ext cx="6699804"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86996" y="2667000"/>
            <a:ext cx="6699803" cy="3356995"/>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1A40A19-FB54-4712-93EA-34251D24EB9A}" type="datetime1">
              <a:rPr lang="en-US" smtClean="0"/>
              <a:t>5/8/2017</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NDRN - WA 2017 Conference on Ending Homelessness - Federal Policy - LDB May 2017</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pic>
        <p:nvPicPr>
          <p:cNvPr id="7" name="Picture 6" descr="Image of the National Disability Rights Network Logo with the tagline, Protection and Advocacy for Individuals with Disabilities" title="NDRN Logo"/>
          <p:cNvPicPr>
            <a:picLocks noChangeAspect="1"/>
          </p:cNvPicPr>
          <p:nvPr userDrawn="1"/>
        </p:nvPicPr>
        <p:blipFill>
          <a:blip r:embed="rId19"/>
          <a:stretch>
            <a:fillRect/>
          </a:stretch>
        </p:blipFill>
        <p:spPr>
          <a:xfrm>
            <a:off x="6321307" y="5919135"/>
            <a:ext cx="2822693" cy="938865"/>
          </a:xfrm>
          <a:prstGeom prst="rect">
            <a:avLst/>
          </a:prstGeom>
        </p:spPr>
      </p:pic>
    </p:spTree>
    <p:extLst>
      <p:ext uri="{BB962C8B-B14F-4D97-AF65-F5344CB8AC3E}">
        <p14:creationId xmlns:p14="http://schemas.microsoft.com/office/powerpoint/2010/main" val="296264422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145000"/>
        <a:buFont typeface="Arial"/>
        <a:buChar char="•"/>
        <a:defRPr sz="32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Tx/>
        <a:buSzPct val="145000"/>
        <a:buFont typeface="Arial"/>
        <a:buChar char="•"/>
        <a:defRPr sz="24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Tx/>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Tx/>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track.us/congress/bills/115/hr1628/summary" TargetMode="External"/><Relationship Id="rId2" Type="http://schemas.openxmlformats.org/officeDocument/2006/relationships/hyperlink" Target="https://www.govtrack.us/congress/bills/115/hr162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track.us/congress/bills/115/s951" TargetMode="External"/><Relationship Id="rId2" Type="http://schemas.openxmlformats.org/officeDocument/2006/relationships/hyperlink" Target="https://www.govtrack.us/congress/bills/115/hr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bs.org/independentlens/films/lives-worth-living/" TargetMode="External"/><Relationship Id="rId2" Type="http://schemas.openxmlformats.org/officeDocument/2006/relationships/hyperlink" Target="https://adata.org/project/ada-basic-building-blocks" TargetMode="External"/><Relationship Id="rId1" Type="http://schemas.openxmlformats.org/officeDocument/2006/relationships/slideLayout" Target="../slideLayouts/slideLayout2.xml"/><Relationship Id="rId5" Type="http://schemas.openxmlformats.org/officeDocument/2006/relationships/hyperlink" Target="http://odr.dc.gov/page/people-first-language" TargetMode="External"/><Relationship Id="rId4" Type="http://schemas.openxmlformats.org/officeDocument/2006/relationships/hyperlink" Target="http://www.ndrn.org/about/26-our-history.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drn.org/index.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1860436" y="0"/>
            <a:ext cx="6947127" cy="3488266"/>
          </a:xfrm>
        </p:spPr>
        <p:txBody>
          <a:bodyPr>
            <a:normAutofit/>
          </a:bodyPr>
          <a:lstStyle/>
          <a:p>
            <a:pPr algn="ctr"/>
            <a:r>
              <a:rPr lang="en-US" sz="4000" dirty="0" smtClean="0">
                <a:solidFill>
                  <a:srgbClr val="7030A0"/>
                </a:solidFill>
              </a:rPr>
              <a:t>NDRN – </a:t>
            </a:r>
            <a:r>
              <a:rPr lang="en-US" sz="4000" i="1" dirty="0" smtClean="0">
                <a:solidFill>
                  <a:srgbClr val="7030A0"/>
                </a:solidFill>
              </a:rPr>
              <a:t>Federal Housing and Homelessness Policy Update – WA 2017 Conference on Ending Homelessness</a:t>
            </a:r>
            <a:endParaRPr lang="en-US" sz="4000" i="1" dirty="0" smtClean="0">
              <a:solidFill>
                <a:srgbClr val="7030A0"/>
              </a:solidFill>
            </a:endParaRPr>
          </a:p>
        </p:txBody>
      </p:sp>
      <p:sp>
        <p:nvSpPr>
          <p:cNvPr id="3" name="Subtitle 2"/>
          <p:cNvSpPr>
            <a:spLocks noGrp="1"/>
          </p:cNvSpPr>
          <p:nvPr>
            <p:ph type="subTitle" idx="1"/>
          </p:nvPr>
        </p:nvSpPr>
        <p:spPr>
          <a:xfrm>
            <a:off x="1981200" y="4402666"/>
            <a:ext cx="6705601" cy="1364531"/>
          </a:xfrm>
        </p:spPr>
        <p:txBody>
          <a:bodyPr rtlCol="0">
            <a:normAutofit fontScale="92500" lnSpcReduction="10000"/>
          </a:bodyPr>
          <a:lstStyle/>
          <a:p>
            <a:pPr fontAlgn="auto">
              <a:spcAft>
                <a:spcPts val="0"/>
              </a:spcAft>
              <a:buFont typeface="Arial" pitchFamily="34" charset="0"/>
              <a:buNone/>
              <a:defRPr/>
            </a:pPr>
            <a:r>
              <a:rPr lang="en-US" dirty="0" smtClean="0">
                <a:solidFill>
                  <a:schemeClr val="accent2">
                    <a:lumMod val="50000"/>
                  </a:schemeClr>
                </a:solidFill>
              </a:rPr>
              <a:t>L. Dara Baldwin, MPA</a:t>
            </a:r>
          </a:p>
          <a:p>
            <a:pPr fontAlgn="auto">
              <a:spcAft>
                <a:spcPts val="0"/>
              </a:spcAft>
              <a:buFont typeface="Arial" pitchFamily="34" charset="0"/>
              <a:buNone/>
              <a:defRPr/>
            </a:pPr>
            <a:r>
              <a:rPr lang="en-US" dirty="0" smtClean="0">
                <a:solidFill>
                  <a:schemeClr val="accent2">
                    <a:lumMod val="50000"/>
                  </a:schemeClr>
                </a:solidFill>
              </a:rPr>
              <a:t>Senior Public Policy Analyst</a:t>
            </a:r>
          </a:p>
          <a:p>
            <a:pPr fontAlgn="auto">
              <a:spcAft>
                <a:spcPts val="0"/>
              </a:spcAft>
              <a:buFont typeface="Arial" pitchFamily="34" charset="0"/>
              <a:buNone/>
              <a:defRPr/>
            </a:pPr>
            <a:r>
              <a:rPr lang="en-US" dirty="0" smtClean="0">
                <a:solidFill>
                  <a:schemeClr val="accent2">
                    <a:lumMod val="50000"/>
                  </a:schemeClr>
                </a:solidFill>
              </a:rPr>
              <a:t>May 10, </a:t>
            </a:r>
            <a:r>
              <a:rPr lang="en-US" dirty="0" smtClean="0">
                <a:solidFill>
                  <a:schemeClr val="accent2">
                    <a:lumMod val="50000"/>
                  </a:schemeClr>
                </a:solidFill>
              </a:rPr>
              <a:t>2017</a:t>
            </a:r>
            <a:endParaRPr lang="en-US" dirty="0">
              <a:solidFill>
                <a:schemeClr val="accent2">
                  <a:lumMod val="50000"/>
                </a:schemeClr>
              </a:solidFill>
            </a:endParaRPr>
          </a:p>
        </p:txBody>
      </p:sp>
    </p:spTree>
    <p:extLst>
      <p:ext uri="{BB962C8B-B14F-4D97-AF65-F5344CB8AC3E}">
        <p14:creationId xmlns:p14="http://schemas.microsoft.com/office/powerpoint/2010/main" val="1147824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Federal Housing Policy Update</a:t>
            </a:r>
            <a:endParaRPr lang="en-US" dirty="0">
              <a:solidFill>
                <a:srgbClr val="7030A0"/>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sz="3400" b="1" u="sng" dirty="0" smtClean="0">
                <a:solidFill>
                  <a:srgbClr val="7030A0"/>
                </a:solidFill>
              </a:rPr>
              <a:t>FHA Cont’d</a:t>
            </a:r>
          </a:p>
          <a:p>
            <a:r>
              <a:rPr lang="en-US" dirty="0" smtClean="0"/>
              <a:t>established </a:t>
            </a:r>
            <a:r>
              <a:rPr lang="en-US" dirty="0"/>
              <a:t>new administrative enforcement mechanisms with HUD attorneys bringing actions before administrative law judges on behalf of victims of housing discrimination; and  </a:t>
            </a:r>
          </a:p>
          <a:p>
            <a:r>
              <a:rPr lang="en-US" dirty="0"/>
              <a:t>revised and expanded Justice Department jurisdiction to bring suit on behalf of victims in Federal district courts.</a:t>
            </a:r>
          </a:p>
          <a:p>
            <a:r>
              <a:rPr lang="en-US" dirty="0"/>
              <a:t>In connection with prohibitions on discrimination against individuals with disabilities, the Act contains design and construction accessibility provisions for certain new multifamily dwellings developed for first occupancy on or after March </a:t>
            </a:r>
            <a:r>
              <a:rPr lang="en-US" dirty="0" smtClean="0"/>
              <a:t>13</a:t>
            </a:r>
          </a:p>
          <a:p>
            <a:pPr marL="0" indent="0" algn="r">
              <a:buNone/>
            </a:pPr>
            <a:r>
              <a:rPr lang="en-US" sz="2600" dirty="0" smtClean="0"/>
              <a:t>HUD - website</a:t>
            </a:r>
            <a:endParaRPr lang="en-US" sz="2600" dirty="0"/>
          </a:p>
        </p:txBody>
      </p:sp>
      <p:sp>
        <p:nvSpPr>
          <p:cNvPr id="4" name="Footer Placeholder 3"/>
          <p:cNvSpPr>
            <a:spLocks noGrp="1"/>
          </p:cNvSpPr>
          <p:nvPr>
            <p:ph type="ftr" sz="quarter" idx="11"/>
          </p:nvPr>
        </p:nvSpPr>
        <p:spPr/>
        <p:txBody>
          <a:bodyPr/>
          <a:lstStyle/>
          <a:p>
            <a:pPr>
              <a:defRPr/>
            </a:pPr>
            <a:r>
              <a:rPr lang="en-US" smtClean="0"/>
              <a:t>NDRN - WA 2017 Conference on Ending Homelessness - Federal Policy - LDB May 2017</a:t>
            </a:r>
            <a:endParaRPr lang="en-US" dirty="0"/>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10</a:t>
            </a:fld>
            <a:endParaRPr lang="en-US" dirty="0"/>
          </a:p>
        </p:txBody>
      </p:sp>
    </p:spTree>
    <p:extLst>
      <p:ext uri="{BB962C8B-B14F-4D97-AF65-F5344CB8AC3E}">
        <p14:creationId xmlns:p14="http://schemas.microsoft.com/office/powerpoint/2010/main" val="3022727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Federal Housing Policy Update</a:t>
            </a:r>
            <a:endParaRPr lang="en-US" dirty="0">
              <a:solidFill>
                <a:srgbClr val="7030A0"/>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sz="5100" b="1" u="sng" dirty="0" smtClean="0">
                <a:solidFill>
                  <a:srgbClr val="7030A0"/>
                </a:solidFill>
              </a:rPr>
              <a:t>ADA</a:t>
            </a:r>
            <a:endParaRPr lang="en-US" sz="5100" b="1" u="sng" dirty="0">
              <a:solidFill>
                <a:srgbClr val="7030A0"/>
              </a:solidFill>
            </a:endParaRPr>
          </a:p>
          <a:p>
            <a:r>
              <a:rPr lang="en-US" dirty="0">
                <a:hlinkClick r:id="rId2"/>
              </a:rPr>
              <a:t>Title II of the ADA prohibits discrimination against </a:t>
            </a:r>
            <a:r>
              <a:rPr lang="en-US" dirty="0"/>
              <a:t>persons with disabilities in all services, programs, and activities made available by State and local governments. The Department of Justice (DOJ) has coordination authority for the ADA in accordance with Executive Order 11250</a:t>
            </a:r>
            <a:r>
              <a:rPr lang="en-US" dirty="0" smtClean="0"/>
              <a:t>.</a:t>
            </a:r>
          </a:p>
          <a:p>
            <a:r>
              <a:rPr lang="en-US" dirty="0"/>
              <a:t>HUD is the designated agency for all programs, services and regulatory activities relating to State and local public housing, and housing assistance and referrals. In addition, HUD has jurisdiction over a State or local government activity when HUD has jurisdiction under Section 504 of the Rehabilitation Act of 1973.</a:t>
            </a:r>
            <a:endParaRPr lang="en-US" sz="2200" dirty="0" smtClean="0"/>
          </a:p>
          <a:p>
            <a:pPr marL="0" indent="0" algn="r">
              <a:buNone/>
            </a:pPr>
            <a:r>
              <a:rPr lang="en-US" sz="2900" dirty="0" smtClean="0"/>
              <a:t>HUD - website</a:t>
            </a:r>
            <a:endParaRPr lang="en-US" sz="2900" dirty="0"/>
          </a:p>
          <a:p>
            <a:endParaRPr lang="en-US" dirty="0"/>
          </a:p>
        </p:txBody>
      </p:sp>
      <p:sp>
        <p:nvSpPr>
          <p:cNvPr id="4" name="Footer Placeholder 3"/>
          <p:cNvSpPr>
            <a:spLocks noGrp="1"/>
          </p:cNvSpPr>
          <p:nvPr>
            <p:ph type="ftr" sz="quarter" idx="11"/>
          </p:nvPr>
        </p:nvSpPr>
        <p:spPr/>
        <p:txBody>
          <a:bodyPr/>
          <a:lstStyle/>
          <a:p>
            <a:pPr>
              <a:defRPr/>
            </a:pPr>
            <a:r>
              <a:rPr lang="en-US" smtClean="0"/>
              <a:t>NDRN - WA 2017 Conference on Ending Homelessness - Federal Policy - LDB May 2017</a:t>
            </a:r>
            <a:endParaRPr lang="en-US" dirty="0"/>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11</a:t>
            </a:fld>
            <a:endParaRPr lang="en-US" dirty="0"/>
          </a:p>
        </p:txBody>
      </p:sp>
    </p:spTree>
    <p:extLst>
      <p:ext uri="{BB962C8B-B14F-4D97-AF65-F5344CB8AC3E}">
        <p14:creationId xmlns:p14="http://schemas.microsoft.com/office/powerpoint/2010/main" val="2593739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Federal Housing Policy Update</a:t>
            </a:r>
            <a:endParaRPr lang="en-US"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US" sz="2400" b="1" u="sng" dirty="0" smtClean="0">
                <a:solidFill>
                  <a:schemeClr val="accent6">
                    <a:lumMod val="50000"/>
                  </a:schemeClr>
                </a:solidFill>
              </a:rPr>
              <a:t>ABA</a:t>
            </a:r>
            <a:endParaRPr lang="en-US" sz="2400" b="1" u="sng" dirty="0" smtClean="0">
              <a:solidFill>
                <a:schemeClr val="accent6">
                  <a:lumMod val="50000"/>
                </a:schemeClr>
              </a:solidFill>
              <a:hlinkClick r:id="rId2"/>
            </a:endParaRPr>
          </a:p>
          <a:p>
            <a:r>
              <a:rPr lang="en-US" sz="2000" dirty="0" smtClean="0">
                <a:hlinkClick r:id="rId2"/>
              </a:rPr>
              <a:t>The </a:t>
            </a:r>
            <a:r>
              <a:rPr lang="en-US" sz="2000" dirty="0">
                <a:hlinkClick r:id="rId2"/>
              </a:rPr>
              <a:t>Architectural Barriers Act (ABA) requires buildings and </a:t>
            </a:r>
            <a:r>
              <a:rPr lang="en-US" sz="2000" dirty="0"/>
              <a:t>facilities that are constructed by or on behalf of, or leased by the United States, or buildings financed, in whole or in part, by a grant or loan made by the United States to be accessible to persons with mobility impairments. The Architectural </a:t>
            </a:r>
            <a:r>
              <a:rPr lang="en-US" sz="2000" dirty="0" smtClean="0"/>
              <a:t>and Transportation </a:t>
            </a:r>
            <a:r>
              <a:rPr lang="en-US" sz="2000" dirty="0"/>
              <a:t>Barriers Board (ATBCB)</a:t>
            </a:r>
            <a:r>
              <a:rPr lang="en-US" dirty="0"/>
              <a:t> </a:t>
            </a:r>
            <a:r>
              <a:rPr lang="en-US" sz="2000" dirty="0"/>
              <a:t>has coordination authority for the ABA. </a:t>
            </a:r>
            <a:r>
              <a:rPr lang="en-US" sz="2000" i="1" dirty="0"/>
              <a:t> </a:t>
            </a:r>
            <a:endParaRPr lang="en-US" sz="2000" dirty="0"/>
          </a:p>
          <a:p>
            <a:pPr marL="0" indent="0" algn="r">
              <a:buNone/>
            </a:pPr>
            <a:r>
              <a:rPr lang="en-US" dirty="0" smtClean="0"/>
              <a:t> </a:t>
            </a:r>
            <a:r>
              <a:rPr lang="en-US" sz="1800" dirty="0" smtClean="0"/>
              <a:t>HUD – website </a:t>
            </a:r>
            <a:endParaRPr lang="en-US" sz="1800" dirty="0"/>
          </a:p>
        </p:txBody>
      </p:sp>
      <p:sp>
        <p:nvSpPr>
          <p:cNvPr id="4" name="Footer Placeholder 3"/>
          <p:cNvSpPr>
            <a:spLocks noGrp="1"/>
          </p:cNvSpPr>
          <p:nvPr>
            <p:ph type="ftr" sz="quarter" idx="11"/>
          </p:nvPr>
        </p:nvSpPr>
        <p:spPr/>
        <p:txBody>
          <a:bodyPr/>
          <a:lstStyle/>
          <a:p>
            <a:pPr>
              <a:defRPr/>
            </a:pPr>
            <a:r>
              <a:rPr lang="en-US" smtClean="0"/>
              <a:t>NDRN - WA 2017 Conference on Ending Homelessness - Federal Policy - LDB May 2017</a:t>
            </a:r>
            <a:endParaRPr lang="en-US" dirty="0"/>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12</a:t>
            </a:fld>
            <a:endParaRPr lang="en-US" dirty="0"/>
          </a:p>
        </p:txBody>
      </p:sp>
    </p:spTree>
    <p:extLst>
      <p:ext uri="{BB962C8B-B14F-4D97-AF65-F5344CB8AC3E}">
        <p14:creationId xmlns:p14="http://schemas.microsoft.com/office/powerpoint/2010/main" val="3627469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Federal Housing Policy Update</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US" sz="2400" b="1" u="sng" dirty="0" smtClean="0">
                <a:solidFill>
                  <a:schemeClr val="accent6">
                    <a:lumMod val="50000"/>
                  </a:schemeClr>
                </a:solidFill>
              </a:rPr>
              <a:t>Working with 45</a:t>
            </a:r>
            <a:r>
              <a:rPr lang="en-US" sz="2400" b="1" u="sng" baseline="30000" dirty="0" smtClean="0">
                <a:solidFill>
                  <a:schemeClr val="accent6">
                    <a:lumMod val="50000"/>
                  </a:schemeClr>
                </a:solidFill>
              </a:rPr>
              <a:t>th</a:t>
            </a:r>
            <a:r>
              <a:rPr lang="en-US" sz="2400" b="1" u="sng" dirty="0" smtClean="0">
                <a:solidFill>
                  <a:schemeClr val="accent6">
                    <a:lumMod val="50000"/>
                  </a:schemeClr>
                </a:solidFill>
              </a:rPr>
              <a:t>  Administration &amp; 115</a:t>
            </a:r>
            <a:r>
              <a:rPr lang="en-US" sz="2400" b="1" u="sng" baseline="30000" dirty="0" smtClean="0">
                <a:solidFill>
                  <a:schemeClr val="accent6">
                    <a:lumMod val="50000"/>
                  </a:schemeClr>
                </a:solidFill>
              </a:rPr>
              <a:t>th</a:t>
            </a:r>
            <a:r>
              <a:rPr lang="en-US" sz="2400" b="1" u="sng" dirty="0" smtClean="0">
                <a:solidFill>
                  <a:schemeClr val="accent6">
                    <a:lumMod val="50000"/>
                  </a:schemeClr>
                </a:solidFill>
              </a:rPr>
              <a:t> Congress</a:t>
            </a:r>
          </a:p>
          <a:p>
            <a:r>
              <a:rPr lang="en-US" sz="2000" dirty="0" smtClean="0"/>
              <a:t>Marathon – things take time &amp; things </a:t>
            </a:r>
            <a:r>
              <a:rPr lang="en-US" sz="2000" dirty="0" smtClean="0"/>
              <a:t>change</a:t>
            </a:r>
          </a:p>
          <a:p>
            <a:r>
              <a:rPr lang="en-US" sz="2000" b="1" dirty="0" smtClean="0">
                <a:solidFill>
                  <a:schemeClr val="accent6">
                    <a:lumMod val="50000"/>
                  </a:schemeClr>
                </a:solidFill>
              </a:rPr>
              <a:t>Goals – </a:t>
            </a:r>
            <a:r>
              <a:rPr lang="en-US" sz="2000" b="1" i="1" u="sng" dirty="0" smtClean="0">
                <a:solidFill>
                  <a:schemeClr val="accent6">
                    <a:lumMod val="50000"/>
                  </a:schemeClr>
                </a:solidFill>
              </a:rPr>
              <a:t>Protect what we have</a:t>
            </a:r>
            <a:endParaRPr lang="en-US" sz="2000" b="1" i="1" u="sng" dirty="0" smtClean="0">
              <a:solidFill>
                <a:schemeClr val="accent6">
                  <a:lumMod val="50000"/>
                </a:schemeClr>
              </a:solidFill>
            </a:endParaRPr>
          </a:p>
          <a:p>
            <a:pPr lvl="1"/>
            <a:r>
              <a:rPr lang="en-US" sz="2000" dirty="0" smtClean="0"/>
              <a:t>45</a:t>
            </a:r>
            <a:r>
              <a:rPr lang="en-US" sz="2000" baseline="30000" dirty="0" smtClean="0"/>
              <a:t>th</a:t>
            </a:r>
            <a:r>
              <a:rPr lang="en-US" sz="2000" dirty="0" smtClean="0"/>
              <a:t> Administration &amp; 115 </a:t>
            </a:r>
            <a:r>
              <a:rPr lang="en-US" sz="2000" dirty="0" smtClean="0"/>
              <a:t>Congress</a:t>
            </a:r>
          </a:p>
          <a:p>
            <a:pPr lvl="1"/>
            <a:r>
              <a:rPr lang="en-US" sz="2000" dirty="0" smtClean="0"/>
              <a:t>Focus on Regulations (CRA process) Business importance</a:t>
            </a:r>
          </a:p>
          <a:p>
            <a:pPr lvl="1"/>
            <a:r>
              <a:rPr lang="en-US" sz="2000" dirty="0" smtClean="0"/>
              <a:t>Civil Rights/Housing Rights – are important to us</a:t>
            </a:r>
            <a:endParaRPr lang="en-US" sz="2000" dirty="0" smtClean="0"/>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13</a:t>
            </a:fld>
            <a:endParaRPr lang="en-US" dirty="0"/>
          </a:p>
        </p:txBody>
      </p:sp>
      <p:sp>
        <p:nvSpPr>
          <p:cNvPr id="6" name="Footer Placeholder 5"/>
          <p:cNvSpPr>
            <a:spLocks noGrp="1"/>
          </p:cNvSpPr>
          <p:nvPr>
            <p:ph type="ftr" sz="quarter" idx="11"/>
          </p:nvPr>
        </p:nvSpPr>
        <p:spPr/>
        <p:txBody>
          <a:bodyPr/>
          <a:lstStyle/>
          <a:p>
            <a:pPr>
              <a:defRPr/>
            </a:pPr>
            <a:r>
              <a:rPr lang="en-US" smtClean="0"/>
              <a:t>NDRN - WA 2017 Conference on Ending Homelessness - Federal Policy - LDB May 2017</a:t>
            </a:r>
            <a:endParaRPr lang="en-US" dirty="0"/>
          </a:p>
        </p:txBody>
      </p:sp>
    </p:spTree>
    <p:extLst>
      <p:ext uri="{BB962C8B-B14F-4D97-AF65-F5344CB8AC3E}">
        <p14:creationId xmlns:p14="http://schemas.microsoft.com/office/powerpoint/2010/main" val="1753665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Federal Housing Policy Update</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r>
              <a:rPr lang="en-US" sz="2000" dirty="0" smtClean="0"/>
              <a:t>Message </a:t>
            </a:r>
            <a:r>
              <a:rPr lang="en-US" sz="2000" dirty="0"/>
              <a:t>Legislation – why do this </a:t>
            </a:r>
          </a:p>
          <a:p>
            <a:r>
              <a:rPr lang="en-US" sz="2000" dirty="0" smtClean="0">
                <a:hlinkClick r:id="rId2"/>
              </a:rPr>
              <a:t>American Health Care Act of 2017 (AHCA) H.R.1628 </a:t>
            </a:r>
            <a:r>
              <a:rPr lang="en-US" sz="2000" dirty="0"/>
              <a:t>– Summary of bill: </a:t>
            </a:r>
            <a:r>
              <a:rPr lang="en-US" sz="2000" dirty="0">
                <a:hlinkClick r:id="rId3"/>
              </a:rPr>
              <a:t>https://</a:t>
            </a:r>
            <a:r>
              <a:rPr lang="en-US" sz="2000" dirty="0" smtClean="0">
                <a:hlinkClick r:id="rId3"/>
              </a:rPr>
              <a:t>www.govtrack.us/congress/bills/115/hr1628/summary</a:t>
            </a:r>
            <a:r>
              <a:rPr lang="en-US" sz="2000" dirty="0" smtClean="0"/>
              <a:t> onto  - now onto Senate</a:t>
            </a:r>
          </a:p>
          <a:p>
            <a:r>
              <a:rPr lang="en-US" sz="2000" dirty="0" smtClean="0"/>
              <a:t>Immigrant community – protection and rights </a:t>
            </a:r>
          </a:p>
          <a:p>
            <a:r>
              <a:rPr lang="en-US" sz="2000" dirty="0" smtClean="0"/>
              <a:t>Visitability </a:t>
            </a:r>
            <a:r>
              <a:rPr lang="en-US" sz="2000" dirty="0"/>
              <a:t>Bill – universal design for </a:t>
            </a:r>
            <a:r>
              <a:rPr lang="en-US" sz="2000" dirty="0" smtClean="0"/>
              <a:t>housing</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14</a:t>
            </a:fld>
            <a:endParaRPr lang="en-US" dirty="0"/>
          </a:p>
        </p:txBody>
      </p:sp>
    </p:spTree>
    <p:extLst>
      <p:ext uri="{BB962C8B-B14F-4D97-AF65-F5344CB8AC3E}">
        <p14:creationId xmlns:p14="http://schemas.microsoft.com/office/powerpoint/2010/main" val="4096542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Federal Housing Policy Update</a:t>
            </a:r>
            <a:endParaRPr lang="en-US" dirty="0"/>
          </a:p>
        </p:txBody>
      </p:sp>
      <p:sp>
        <p:nvSpPr>
          <p:cNvPr id="3" name="Content Placeholder 2"/>
          <p:cNvSpPr>
            <a:spLocks noGrp="1"/>
          </p:cNvSpPr>
          <p:nvPr>
            <p:ph idx="1"/>
          </p:nvPr>
        </p:nvSpPr>
        <p:spPr/>
        <p:txBody>
          <a:bodyPr>
            <a:normAutofit fontScale="77500" lnSpcReduction="20000"/>
          </a:bodyPr>
          <a:lstStyle/>
          <a:p>
            <a:r>
              <a:rPr lang="en-US" sz="2200" dirty="0"/>
              <a:t>Regulatory Accountability Act of 2017 – </a:t>
            </a:r>
            <a:r>
              <a:rPr lang="en-US" sz="2200" dirty="0">
                <a:hlinkClick r:id="rId2"/>
              </a:rPr>
              <a:t>H.R. 5 </a:t>
            </a:r>
            <a:r>
              <a:rPr lang="en-US" sz="2200" dirty="0"/>
              <a:t> - passed now in Senate </a:t>
            </a:r>
            <a:r>
              <a:rPr lang="en-US" sz="2200" dirty="0">
                <a:hlinkClick r:id="rId3"/>
              </a:rPr>
              <a:t>S. 951 </a:t>
            </a:r>
            <a:r>
              <a:rPr lang="en-US" sz="2200" dirty="0"/>
              <a:t>-  would make it difficult if not impossible for new rules to take </a:t>
            </a:r>
            <a:r>
              <a:rPr lang="en-US" sz="2200" dirty="0" smtClean="0"/>
              <a:t>effect</a:t>
            </a:r>
          </a:p>
          <a:p>
            <a:pPr lvl="1"/>
            <a:r>
              <a:rPr lang="en-US" sz="2200" dirty="0" smtClean="0"/>
              <a:t>This bill would make it difficult </a:t>
            </a:r>
            <a:r>
              <a:rPr lang="en-US" sz="2200" dirty="0"/>
              <a:t>if not impossible for new rules to take </a:t>
            </a:r>
            <a:r>
              <a:rPr lang="en-US" sz="2200" dirty="0" smtClean="0"/>
              <a:t>effect</a:t>
            </a:r>
            <a:endParaRPr lang="en-US" sz="2200" dirty="0"/>
          </a:p>
          <a:p>
            <a:pPr lvl="1"/>
            <a:r>
              <a:rPr lang="en-US" sz="2200" dirty="0" smtClean="0"/>
              <a:t>The </a:t>
            </a:r>
            <a:r>
              <a:rPr lang="en-US" sz="2200" dirty="0"/>
              <a:t>bill would give those who oppose new rules tools to block them at agencies and in the </a:t>
            </a:r>
            <a:r>
              <a:rPr lang="en-US" sz="2200" dirty="0" smtClean="0"/>
              <a:t>courts</a:t>
            </a:r>
          </a:p>
          <a:p>
            <a:pPr lvl="1"/>
            <a:r>
              <a:rPr lang="en-US" sz="2200" dirty="0"/>
              <a:t>T</a:t>
            </a:r>
            <a:r>
              <a:rPr lang="en-US" sz="2200" dirty="0" smtClean="0"/>
              <a:t>he </a:t>
            </a:r>
            <a:r>
              <a:rPr lang="en-US" sz="2200" dirty="0"/>
              <a:t>ability of the federal government to enact and enforce regulations is integral to the civil rights protections and services and supports that enable people with disabilities to live independently and learn and work in the community. </a:t>
            </a:r>
            <a:r>
              <a:rPr lang="en-US" sz="2200" dirty="0" smtClean="0"/>
              <a:t>(Would effect all) </a:t>
            </a:r>
          </a:p>
          <a:p>
            <a:pPr lvl="1"/>
            <a:r>
              <a:rPr lang="en-US" sz="2200" dirty="0" smtClean="0"/>
              <a:t>This </a:t>
            </a:r>
            <a:r>
              <a:rPr lang="en-US" sz="2200" dirty="0"/>
              <a:t>bill, if enacted, would cripple the government's ability to enact future regulations and potentially put existing regulations we have fought so hard to get enacted at risk for repeal through judicial review (by changing the standard of review). </a:t>
            </a:r>
          </a:p>
          <a:p>
            <a:endParaRPr lang="en-US" dirty="0"/>
          </a:p>
        </p:txBody>
      </p:sp>
      <p:sp>
        <p:nvSpPr>
          <p:cNvPr id="4" name="Footer Placeholder 3"/>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15</a:t>
            </a:fld>
            <a:endParaRPr lang="en-US" dirty="0"/>
          </a:p>
        </p:txBody>
      </p:sp>
    </p:spTree>
    <p:extLst>
      <p:ext uri="{BB962C8B-B14F-4D97-AF65-F5344CB8AC3E}">
        <p14:creationId xmlns:p14="http://schemas.microsoft.com/office/powerpoint/2010/main" val="2040656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normAutofit/>
          </a:bodyPr>
          <a:lstStyle/>
          <a:p>
            <a:r>
              <a:rPr lang="en-US" dirty="0">
                <a:solidFill>
                  <a:srgbClr val="7030A0"/>
                </a:solidFill>
              </a:rPr>
              <a:t>Federal Housing Policy Update</a:t>
            </a:r>
            <a:endParaRPr lang="en-US" dirty="0" smtClean="0"/>
          </a:p>
        </p:txBody>
      </p:sp>
      <p:sp>
        <p:nvSpPr>
          <p:cNvPr id="24578" name="Content Placeholder 2"/>
          <p:cNvSpPr>
            <a:spLocks noGrp="1"/>
          </p:cNvSpPr>
          <p:nvPr>
            <p:ph idx="1"/>
          </p:nvPr>
        </p:nvSpPr>
        <p:spPr/>
        <p:txBody>
          <a:bodyPr>
            <a:normAutofit fontScale="25000" lnSpcReduction="20000"/>
          </a:bodyPr>
          <a:lstStyle/>
          <a:p>
            <a:pPr marL="0" indent="0">
              <a:buNone/>
            </a:pPr>
            <a:endParaRPr lang="en-US" sz="8000" b="1" u="sng" dirty="0" smtClean="0">
              <a:latin typeface="Arial" panose="020B0604020202020204" pitchFamily="34" charset="0"/>
              <a:cs typeface="Arial" panose="020B0604020202020204" pitchFamily="34" charset="0"/>
            </a:endParaRPr>
          </a:p>
          <a:p>
            <a:pPr marL="0" indent="0">
              <a:buNone/>
            </a:pPr>
            <a:r>
              <a:rPr lang="en-US" sz="9600" b="1" u="sng" dirty="0" smtClean="0">
                <a:solidFill>
                  <a:schemeClr val="accent6">
                    <a:lumMod val="50000"/>
                  </a:schemeClr>
                </a:solidFill>
                <a:cs typeface="Arial" panose="020B0604020202020204" pitchFamily="34" charset="0"/>
              </a:rPr>
              <a:t>Resources</a:t>
            </a:r>
            <a:r>
              <a:rPr lang="en-US" sz="9600" b="1" u="sng" dirty="0">
                <a:solidFill>
                  <a:schemeClr val="accent6">
                    <a:lumMod val="50000"/>
                  </a:schemeClr>
                </a:solidFill>
                <a:cs typeface="Arial" panose="020B0604020202020204" pitchFamily="34" charset="0"/>
              </a:rPr>
              <a:t>:</a:t>
            </a:r>
          </a:p>
          <a:p>
            <a:r>
              <a:rPr lang="en-US" sz="8000" dirty="0">
                <a:cs typeface="Arial" panose="020B0604020202020204" pitchFamily="34" charset="0"/>
              </a:rPr>
              <a:t>ADA training: ADA Network: ADA Basics Building Blocks – series: </a:t>
            </a:r>
            <a:r>
              <a:rPr lang="en-US" sz="8000" dirty="0">
                <a:cs typeface="Arial" panose="020B0604020202020204" pitchFamily="34" charset="0"/>
                <a:hlinkClick r:id="rId2"/>
              </a:rPr>
              <a:t>https://</a:t>
            </a:r>
            <a:r>
              <a:rPr lang="en-US" sz="8000" dirty="0" smtClean="0">
                <a:cs typeface="Arial" panose="020B0604020202020204" pitchFamily="34" charset="0"/>
                <a:hlinkClick r:id="rId2"/>
              </a:rPr>
              <a:t>adata.org/project/ada-basic-building-blocks</a:t>
            </a:r>
            <a:endParaRPr lang="en-US" sz="8000" dirty="0">
              <a:cs typeface="Arial" panose="020B0604020202020204" pitchFamily="34" charset="0"/>
            </a:endParaRPr>
          </a:p>
          <a:p>
            <a:r>
              <a:rPr lang="en-US" sz="8000" dirty="0">
                <a:cs typeface="Arial" panose="020B0604020202020204" pitchFamily="34" charset="0"/>
              </a:rPr>
              <a:t>No Pity by Joe Shapiro (Book on the history of the disability rights movement)</a:t>
            </a:r>
          </a:p>
          <a:p>
            <a:r>
              <a:rPr lang="en-US" sz="8000" dirty="0">
                <a:cs typeface="Arial" panose="020B0604020202020204" pitchFamily="34" charset="0"/>
              </a:rPr>
              <a:t>  “Lives Worth Living”  Movie about the disability rights movement - </a:t>
            </a:r>
            <a:r>
              <a:rPr lang="en-US" sz="8000" dirty="0">
                <a:cs typeface="Arial" panose="020B0604020202020204" pitchFamily="34" charset="0"/>
                <a:hlinkClick r:id="rId3"/>
              </a:rPr>
              <a:t>http://www.pbs.org/independentlens/films/lives-worth-living</a:t>
            </a:r>
            <a:r>
              <a:rPr lang="en-US" sz="8000" dirty="0" smtClean="0">
                <a:cs typeface="Arial" panose="020B0604020202020204" pitchFamily="34" charset="0"/>
                <a:hlinkClick r:id="rId3"/>
              </a:rPr>
              <a:t>/</a:t>
            </a:r>
            <a:endParaRPr lang="en-US" sz="8000" dirty="0">
              <a:cs typeface="Arial" panose="020B0604020202020204" pitchFamily="34" charset="0"/>
            </a:endParaRPr>
          </a:p>
          <a:p>
            <a:r>
              <a:rPr lang="en-US" sz="8000" dirty="0">
                <a:cs typeface="Arial" panose="020B0604020202020204" pitchFamily="34" charset="0"/>
              </a:rPr>
              <a:t>NDRN –Our  history: </a:t>
            </a:r>
            <a:r>
              <a:rPr lang="en-US" sz="8000" dirty="0">
                <a:cs typeface="Arial" panose="020B0604020202020204" pitchFamily="34" charset="0"/>
                <a:hlinkClick r:id="rId4"/>
              </a:rPr>
              <a:t>http://</a:t>
            </a:r>
            <a:r>
              <a:rPr lang="en-US" sz="8000" dirty="0" smtClean="0">
                <a:cs typeface="Arial" panose="020B0604020202020204" pitchFamily="34" charset="0"/>
                <a:hlinkClick r:id="rId4"/>
              </a:rPr>
              <a:t>www.ndrn.org/about/26-our-history.html</a:t>
            </a:r>
            <a:endParaRPr lang="en-US" sz="8000" dirty="0">
              <a:cs typeface="Arial" panose="020B0604020202020204" pitchFamily="34" charset="0"/>
            </a:endParaRPr>
          </a:p>
          <a:p>
            <a:r>
              <a:rPr lang="en-US" sz="8000" dirty="0">
                <a:cs typeface="Arial" panose="020B0604020202020204" pitchFamily="34" charset="0"/>
              </a:rPr>
              <a:t>Words matter – People First Language </a:t>
            </a:r>
            <a:r>
              <a:rPr lang="en-US" sz="8000" dirty="0">
                <a:cs typeface="Arial" panose="020B0604020202020204" pitchFamily="34" charset="0"/>
                <a:hlinkClick r:id="rId5"/>
              </a:rPr>
              <a:t>http://</a:t>
            </a:r>
            <a:r>
              <a:rPr lang="en-US" sz="8000" dirty="0" smtClean="0">
                <a:cs typeface="Arial" panose="020B0604020202020204" pitchFamily="34" charset="0"/>
                <a:hlinkClick r:id="rId5"/>
              </a:rPr>
              <a:t>odr.dc.gov/page/people-first-language</a:t>
            </a:r>
            <a:endParaRPr lang="en-US" sz="8000" dirty="0" smtClean="0">
              <a:cs typeface="Arial" panose="020B0604020202020204" pitchFamily="34" charset="0"/>
            </a:endParaRPr>
          </a:p>
          <a:p>
            <a:endParaRPr lang="en-US" sz="9600" dirty="0">
              <a:latin typeface="Arial" panose="020B0604020202020204" pitchFamily="34" charset="0"/>
              <a:cs typeface="Arial" panose="020B0604020202020204" pitchFamily="34" charset="0"/>
            </a:endParaRPr>
          </a:p>
          <a:p>
            <a:endParaRPr lang="en-US" dirty="0" smtClean="0"/>
          </a:p>
        </p:txBody>
      </p:sp>
      <p:sp>
        <p:nvSpPr>
          <p:cNvPr id="2" name="Footer Placeholder 1"/>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3" name="Slide Number Placeholder 2"/>
          <p:cNvSpPr>
            <a:spLocks noGrp="1"/>
          </p:cNvSpPr>
          <p:nvPr>
            <p:ph type="sldNum" sz="quarter" idx="12"/>
          </p:nvPr>
        </p:nvSpPr>
        <p:spPr/>
        <p:txBody>
          <a:bodyPr/>
          <a:lstStyle/>
          <a:p>
            <a:pPr>
              <a:defRPr/>
            </a:pPr>
            <a:fld id="{8623501B-F9E0-480C-9B9D-95E2F2AA3751}" type="slidenum">
              <a:rPr lang="en-US" smtClean="0"/>
              <a:pPr>
                <a:defRPr/>
              </a:pPr>
              <a:t>16</a:t>
            </a:fld>
            <a:endParaRPr lang="en-US" dirty="0"/>
          </a:p>
        </p:txBody>
      </p:sp>
    </p:spTree>
    <p:extLst>
      <p:ext uri="{BB962C8B-B14F-4D97-AF65-F5344CB8AC3E}">
        <p14:creationId xmlns:p14="http://schemas.microsoft.com/office/powerpoint/2010/main" val="88244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7030A0"/>
                </a:solidFill>
              </a:rPr>
              <a:t>Federal Housing Policy Update</a:t>
            </a:r>
            <a:endParaRPr lang="en-US" dirty="0"/>
          </a:p>
        </p:txBody>
      </p:sp>
      <p:sp>
        <p:nvSpPr>
          <p:cNvPr id="3" name="Content Placeholder 2"/>
          <p:cNvSpPr>
            <a:spLocks noGrp="1"/>
          </p:cNvSpPr>
          <p:nvPr>
            <p:ph idx="1"/>
          </p:nvPr>
        </p:nvSpPr>
        <p:spPr/>
        <p:txBody>
          <a:bodyPr>
            <a:normAutofit/>
          </a:bodyPr>
          <a:lstStyle/>
          <a:p>
            <a:pPr marL="0" indent="0">
              <a:buNone/>
            </a:pPr>
            <a:r>
              <a:rPr lang="en-US" sz="2400" b="1" u="sng" dirty="0">
                <a:solidFill>
                  <a:schemeClr val="accent6">
                    <a:lumMod val="50000"/>
                  </a:schemeClr>
                </a:solidFill>
                <a:cs typeface="Arial" panose="020B0604020202020204" pitchFamily="34" charset="0"/>
              </a:rPr>
              <a:t>Contact information:</a:t>
            </a:r>
          </a:p>
          <a:p>
            <a:pPr marL="0" indent="0" algn="ctr">
              <a:spcBef>
                <a:spcPts val="0"/>
              </a:spcBef>
              <a:spcAft>
                <a:spcPts val="0"/>
              </a:spcAft>
              <a:buNone/>
            </a:pPr>
            <a:r>
              <a:rPr lang="en-US" sz="2000" dirty="0">
                <a:cs typeface="Arial" panose="020B0604020202020204" pitchFamily="34" charset="0"/>
              </a:rPr>
              <a:t>L. Dara Baldwin, MPA</a:t>
            </a:r>
          </a:p>
          <a:p>
            <a:pPr marL="0" indent="0" algn="ctr">
              <a:spcBef>
                <a:spcPts val="0"/>
              </a:spcBef>
              <a:spcAft>
                <a:spcPts val="0"/>
              </a:spcAft>
              <a:buNone/>
            </a:pPr>
            <a:r>
              <a:rPr lang="en-US" sz="2000" dirty="0">
                <a:cs typeface="Arial" panose="020B0604020202020204" pitchFamily="34" charset="0"/>
              </a:rPr>
              <a:t>Senior Public Policy Analyst</a:t>
            </a:r>
          </a:p>
          <a:p>
            <a:pPr marL="0" indent="0" algn="ctr">
              <a:spcBef>
                <a:spcPts val="0"/>
              </a:spcBef>
              <a:spcAft>
                <a:spcPts val="0"/>
              </a:spcAft>
              <a:buNone/>
            </a:pPr>
            <a:r>
              <a:rPr lang="en-US" sz="2000" dirty="0">
                <a:cs typeface="Arial" panose="020B0604020202020204" pitchFamily="34" charset="0"/>
              </a:rPr>
              <a:t>National Disability Rights Network (NDRN)</a:t>
            </a:r>
          </a:p>
          <a:p>
            <a:pPr marL="0" indent="0" algn="ctr">
              <a:spcBef>
                <a:spcPts val="0"/>
              </a:spcBef>
              <a:spcAft>
                <a:spcPts val="0"/>
              </a:spcAft>
              <a:buNone/>
            </a:pPr>
            <a:r>
              <a:rPr lang="en-US" sz="2000" dirty="0">
                <a:cs typeface="Arial" panose="020B0604020202020204" pitchFamily="34" charset="0"/>
              </a:rPr>
              <a:t>Email: dara.baldwin@ndrn.org</a:t>
            </a:r>
          </a:p>
          <a:p>
            <a:pPr marL="0" indent="0" algn="ctr">
              <a:spcBef>
                <a:spcPts val="0"/>
              </a:spcBef>
              <a:spcAft>
                <a:spcPts val="0"/>
              </a:spcAft>
              <a:buNone/>
            </a:pPr>
            <a:r>
              <a:rPr lang="en-US" sz="2000" dirty="0">
                <a:cs typeface="Arial" panose="020B0604020202020204" pitchFamily="34" charset="0"/>
              </a:rPr>
              <a:t>Phone: 202-408-9514 ext. 102</a:t>
            </a:r>
          </a:p>
          <a:p>
            <a:pPr marL="0" indent="0" algn="ctr">
              <a:spcBef>
                <a:spcPts val="0"/>
              </a:spcBef>
              <a:spcAft>
                <a:spcPts val="0"/>
              </a:spcAft>
              <a:buNone/>
            </a:pPr>
            <a:r>
              <a:rPr lang="en-US" sz="2000" dirty="0">
                <a:cs typeface="Arial" panose="020B0604020202020204" pitchFamily="34" charset="0"/>
              </a:rPr>
              <a:t>Website: www.ndrn.org</a:t>
            </a:r>
          </a:p>
          <a:p>
            <a:pPr marL="0" indent="0" algn="ctr">
              <a:spcBef>
                <a:spcPts val="0"/>
              </a:spcBef>
              <a:spcAft>
                <a:spcPts val="0"/>
              </a:spcAft>
              <a:buNone/>
            </a:pPr>
            <a:r>
              <a:rPr lang="en-US" sz="2000" dirty="0">
                <a:cs typeface="Arial" panose="020B0604020202020204" pitchFamily="34" charset="0"/>
              </a:rPr>
              <a:t>Twitter: @NDRNAdvocates</a:t>
            </a:r>
          </a:p>
          <a:p>
            <a:pPr marL="0" indent="0" algn="ctr">
              <a:spcBef>
                <a:spcPts val="0"/>
              </a:spcBef>
              <a:spcAft>
                <a:spcPts val="0"/>
              </a:spcAft>
              <a:buNone/>
            </a:pPr>
            <a:r>
              <a:rPr lang="en-US" sz="2000" dirty="0">
                <a:cs typeface="Arial" panose="020B0604020202020204" pitchFamily="34" charset="0"/>
              </a:rPr>
              <a:t>Facebook: </a:t>
            </a:r>
            <a:r>
              <a:rPr lang="en-US" sz="2000" dirty="0" err="1">
                <a:cs typeface="Arial" panose="020B0604020202020204" pitchFamily="34" charset="0"/>
              </a:rPr>
              <a:t>NDRNAdvocates</a:t>
            </a:r>
            <a:endParaRPr lang="en-US" sz="2000" dirty="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17</a:t>
            </a:fld>
            <a:endParaRPr lang="en-US" dirty="0"/>
          </a:p>
        </p:txBody>
      </p:sp>
    </p:spTree>
    <p:extLst>
      <p:ext uri="{BB962C8B-B14F-4D97-AF65-F5344CB8AC3E}">
        <p14:creationId xmlns:p14="http://schemas.microsoft.com/office/powerpoint/2010/main" val="1186346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US" dirty="0" smtClean="0">
                <a:solidFill>
                  <a:srgbClr val="7030A0"/>
                </a:solidFill>
              </a:rPr>
              <a:t>Federal Housing Policy Update</a:t>
            </a:r>
            <a:endParaRPr lang="en-US" dirty="0" smtClean="0">
              <a:solidFill>
                <a:srgbClr val="7030A0"/>
              </a:solidFill>
            </a:endParaRPr>
          </a:p>
        </p:txBody>
      </p:sp>
      <p:sp>
        <p:nvSpPr>
          <p:cNvPr id="3" name="Content Placeholder 2"/>
          <p:cNvSpPr>
            <a:spLocks noGrp="1"/>
          </p:cNvSpPr>
          <p:nvPr>
            <p:ph idx="1"/>
          </p:nvPr>
        </p:nvSpPr>
        <p:spPr/>
        <p:txBody>
          <a:bodyPr rtlCol="0">
            <a:noAutofit/>
          </a:bodyPr>
          <a:lstStyle/>
          <a:p>
            <a:pPr lvl="6">
              <a:buFont typeface="Arial" pitchFamily="34" charset="0"/>
              <a:buChar char="•"/>
              <a:defRPr/>
            </a:pPr>
            <a:endParaRPr lang="en-US" sz="200" dirty="0" smtClean="0">
              <a:latin typeface="Arial" panose="020B0604020202020204" pitchFamily="34" charset="0"/>
              <a:cs typeface="Arial" panose="020B0604020202020204" pitchFamily="34" charset="0"/>
            </a:endParaRPr>
          </a:p>
          <a:p>
            <a:pPr marL="0" indent="0">
              <a:buNone/>
              <a:defRPr/>
            </a:pPr>
            <a:endParaRPr lang="en-US" sz="2000" dirty="0" smtClean="0">
              <a:latin typeface="Arial" panose="020B0604020202020204" pitchFamily="34" charset="0"/>
              <a:cs typeface="Arial" panose="020B0604020202020204" pitchFamily="34" charset="0"/>
            </a:endParaRPr>
          </a:p>
          <a:p>
            <a:pPr>
              <a:buFont typeface="Arial" pitchFamily="34" charset="0"/>
              <a:buChar char="•"/>
              <a:defRPr/>
            </a:pPr>
            <a:r>
              <a:rPr lang="en-US" sz="2000" dirty="0" smtClean="0">
                <a:cs typeface="Arial" panose="020B0604020202020204" pitchFamily="34" charset="0"/>
              </a:rPr>
              <a:t>National </a:t>
            </a:r>
            <a:r>
              <a:rPr lang="en-US" sz="2000" dirty="0">
                <a:cs typeface="Arial" panose="020B0604020202020204" pitchFamily="34" charset="0"/>
              </a:rPr>
              <a:t>Disability Rights Network (NDRN) - </a:t>
            </a:r>
            <a:r>
              <a:rPr lang="en-US" sz="2000" dirty="0">
                <a:cs typeface="Arial" panose="020B0604020202020204" pitchFamily="34" charset="0"/>
                <a:hlinkClick r:id="rId2"/>
              </a:rPr>
              <a:t>http://</a:t>
            </a:r>
            <a:r>
              <a:rPr lang="en-US" sz="2000" dirty="0" smtClean="0">
                <a:cs typeface="Arial" panose="020B0604020202020204" pitchFamily="34" charset="0"/>
                <a:hlinkClick r:id="rId2"/>
              </a:rPr>
              <a:t>www.ndrn.org/index.php</a:t>
            </a:r>
            <a:endParaRPr lang="en-US" sz="2000" dirty="0">
              <a:cs typeface="Arial" panose="020B0604020202020204" pitchFamily="34" charset="0"/>
            </a:endParaRPr>
          </a:p>
          <a:p>
            <a:pPr>
              <a:buFont typeface="Arial" pitchFamily="34" charset="0"/>
              <a:buChar char="•"/>
              <a:defRPr/>
            </a:pPr>
            <a:r>
              <a:rPr lang="en-US" sz="2000" dirty="0">
                <a:cs typeface="Arial" panose="020B0604020202020204" pitchFamily="34" charset="0"/>
              </a:rPr>
              <a:t>The National Disability Rights Network (NDRN) is the nonprofit membership organization for the federally mandated Protection and Advocacy (P&amp;A) Systems and the Client Assistance Programs (CAP) for individuals with disabilities. Collectively, the Network is the largest provider of legally based advocacy services to people with disabilities in the United </a:t>
            </a:r>
            <a:r>
              <a:rPr lang="en-US" sz="2000" dirty="0" smtClean="0">
                <a:cs typeface="Arial" panose="020B0604020202020204" pitchFamily="34" charset="0"/>
              </a:rPr>
              <a:t>States</a:t>
            </a:r>
            <a:endParaRPr lang="en-US" sz="2000" dirty="0">
              <a:cs typeface="Arial" panose="020B0604020202020204" pitchFamily="34" charset="0"/>
            </a:endParaRPr>
          </a:p>
          <a:p>
            <a:pPr>
              <a:buFont typeface="Arial" pitchFamily="34" charset="0"/>
              <a:buChar char="•"/>
              <a:defRPr/>
            </a:pPr>
            <a:r>
              <a:rPr lang="en-US" sz="2000" dirty="0">
                <a:cs typeface="Arial" panose="020B0604020202020204" pitchFamily="34" charset="0"/>
              </a:rPr>
              <a:t>Civil Rights lawyers for people with disabilities (PWD) &amp; enforcement agency in the sates</a:t>
            </a:r>
          </a:p>
          <a:p>
            <a:pPr>
              <a:buFont typeface="Arial" pitchFamily="34" charset="0"/>
              <a:buChar char="•"/>
              <a:defRPr/>
            </a:pPr>
            <a:endParaRPr lang="en-US" dirty="0"/>
          </a:p>
        </p:txBody>
      </p:sp>
      <p:sp>
        <p:nvSpPr>
          <p:cNvPr id="2" name="Footer Placeholder 1"/>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4" name="Slide Number Placeholder 3"/>
          <p:cNvSpPr>
            <a:spLocks noGrp="1"/>
          </p:cNvSpPr>
          <p:nvPr>
            <p:ph type="sldNum" sz="quarter" idx="12"/>
          </p:nvPr>
        </p:nvSpPr>
        <p:spPr/>
        <p:txBody>
          <a:bodyPr/>
          <a:lstStyle/>
          <a:p>
            <a:pPr>
              <a:defRPr/>
            </a:pPr>
            <a:fld id="{8623501B-F9E0-480C-9B9D-95E2F2AA3751}" type="slidenum">
              <a:rPr lang="en-US" smtClean="0"/>
              <a:pPr>
                <a:defRPr/>
              </a:pPr>
              <a:t>2</a:t>
            </a:fld>
            <a:endParaRPr lang="en-US" dirty="0"/>
          </a:p>
        </p:txBody>
      </p:sp>
    </p:spTree>
    <p:extLst>
      <p:ext uri="{BB962C8B-B14F-4D97-AF65-F5344CB8AC3E}">
        <p14:creationId xmlns:p14="http://schemas.microsoft.com/office/powerpoint/2010/main" val="2382754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ormAutofit/>
          </a:bodyPr>
          <a:lstStyle/>
          <a:p>
            <a:r>
              <a:rPr lang="en-US" dirty="0">
                <a:solidFill>
                  <a:srgbClr val="7030A0"/>
                </a:solidFill>
              </a:rPr>
              <a:t>Federal Housing Policy Update</a:t>
            </a:r>
            <a:endParaRPr lang="en-US" dirty="0" smtClean="0">
              <a:solidFill>
                <a:srgbClr val="7030A0"/>
              </a:solidFill>
            </a:endParaRPr>
          </a:p>
        </p:txBody>
      </p:sp>
      <p:sp>
        <p:nvSpPr>
          <p:cNvPr id="3" name="Content Placeholder 2"/>
          <p:cNvSpPr>
            <a:spLocks noGrp="1"/>
          </p:cNvSpPr>
          <p:nvPr>
            <p:ph idx="1"/>
          </p:nvPr>
        </p:nvSpPr>
        <p:spPr/>
        <p:txBody>
          <a:bodyPr>
            <a:normAutofit/>
          </a:bodyPr>
          <a:lstStyle/>
          <a:p>
            <a:pPr>
              <a:lnSpc>
                <a:spcPct val="90000"/>
              </a:lnSpc>
            </a:pPr>
            <a:r>
              <a:rPr lang="en-US" sz="2000" dirty="0">
                <a:latin typeface="Arial" panose="020B0604020202020204" pitchFamily="34" charset="0"/>
                <a:cs typeface="Arial" panose="020B0604020202020204" pitchFamily="34" charset="0"/>
              </a:rPr>
              <a:t>Federally funded program – Labor/HHS – DHHS - Administration on Community Living (ACL) </a:t>
            </a:r>
          </a:p>
          <a:p>
            <a:pPr>
              <a:lnSpc>
                <a:spcPct val="90000"/>
              </a:lnSpc>
            </a:pPr>
            <a:r>
              <a:rPr lang="en-US" sz="2000" dirty="0">
                <a:latin typeface="Arial" panose="020B0604020202020204" pitchFamily="34" charset="0"/>
                <a:cs typeface="Arial" panose="020B0604020202020204" pitchFamily="34" charset="0"/>
              </a:rPr>
              <a:t>57 P&amp;A’s – 1 in every state = 50; 1 in every territory = 6; and 1 specifically for the Native American community </a:t>
            </a:r>
          </a:p>
          <a:p>
            <a:pPr>
              <a:lnSpc>
                <a:spcPct val="90000"/>
              </a:lnSpc>
            </a:pPr>
            <a:r>
              <a:rPr lang="en-US" sz="2000" dirty="0">
                <a:latin typeface="Arial" panose="020B0604020202020204" pitchFamily="34" charset="0"/>
                <a:cs typeface="Arial" panose="020B0604020202020204" pitchFamily="34" charset="0"/>
              </a:rPr>
              <a:t>Eight programs – to assist with civil and human rights of PWD – PADDS; CAP; PAIMI; PAIR; PAAT; PABBS; PATBI &amp; PAVAhttp://www.ndrn.org/en/about/paacap-network.html</a:t>
            </a:r>
          </a:p>
          <a:p>
            <a:pPr marL="0" indent="0">
              <a:lnSpc>
                <a:spcPct val="90000"/>
              </a:lnSpc>
              <a:buNone/>
            </a:pPr>
            <a:endParaRPr lang="en-US" sz="2000"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4" name="Slide Number Placeholder 3"/>
          <p:cNvSpPr>
            <a:spLocks noGrp="1"/>
          </p:cNvSpPr>
          <p:nvPr>
            <p:ph type="sldNum" sz="quarter" idx="12"/>
          </p:nvPr>
        </p:nvSpPr>
        <p:spPr/>
        <p:txBody>
          <a:bodyPr/>
          <a:lstStyle/>
          <a:p>
            <a:pPr>
              <a:defRPr/>
            </a:pPr>
            <a:fld id="{8623501B-F9E0-480C-9B9D-95E2F2AA3751}" type="slidenum">
              <a:rPr lang="en-US" smtClean="0"/>
              <a:pPr>
                <a:defRPr/>
              </a:pPr>
              <a:t>3</a:t>
            </a:fld>
            <a:endParaRPr lang="en-US" dirty="0"/>
          </a:p>
        </p:txBody>
      </p:sp>
    </p:spTree>
    <p:extLst>
      <p:ext uri="{BB962C8B-B14F-4D97-AF65-F5344CB8AC3E}">
        <p14:creationId xmlns:p14="http://schemas.microsoft.com/office/powerpoint/2010/main" val="94277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normAutofit/>
          </a:bodyPr>
          <a:lstStyle/>
          <a:p>
            <a:r>
              <a:rPr lang="en-US" dirty="0">
                <a:solidFill>
                  <a:srgbClr val="7030A0"/>
                </a:solidFill>
              </a:rPr>
              <a:t>Federal Housing Policy Update</a:t>
            </a:r>
            <a:endParaRPr lang="en-US" dirty="0" smtClean="0">
              <a:solidFill>
                <a:srgbClr val="7030A0"/>
              </a:solidFill>
            </a:endParaRPr>
          </a:p>
        </p:txBody>
      </p:sp>
      <p:sp>
        <p:nvSpPr>
          <p:cNvPr id="16386" name="Content Placeholder 2"/>
          <p:cNvSpPr>
            <a:spLocks noGrp="1"/>
          </p:cNvSpPr>
          <p:nvPr>
            <p:ph idx="1"/>
          </p:nvPr>
        </p:nvSpPr>
        <p:spPr/>
        <p:txBody>
          <a:bodyPr>
            <a:normAutofit fontScale="47500" lnSpcReduction="20000"/>
          </a:bodyPr>
          <a:lstStyle/>
          <a:p>
            <a:r>
              <a:rPr lang="en-US" sz="4200" dirty="0">
                <a:latin typeface="Arial" panose="020B0604020202020204" pitchFamily="34" charset="0"/>
                <a:cs typeface="Arial" panose="020B0604020202020204" pitchFamily="34" charset="0"/>
              </a:rPr>
              <a:t>Americans with Disabilities Act of 1990 (ADA) –This is a wide-ranging civil rights law that is intended to protect against discrimination based on disability; amended in 2008 (ADAA</a:t>
            </a:r>
            <a:r>
              <a:rPr lang="en-US" sz="4200" dirty="0" smtClean="0">
                <a:latin typeface="Arial" panose="020B0604020202020204" pitchFamily="34" charset="0"/>
                <a:cs typeface="Arial" panose="020B0604020202020204" pitchFamily="34" charset="0"/>
              </a:rPr>
              <a:t>)</a:t>
            </a:r>
            <a:endParaRPr lang="en-US" sz="4200" dirty="0">
              <a:latin typeface="Arial" panose="020B0604020202020204" pitchFamily="34" charset="0"/>
              <a:cs typeface="Arial" panose="020B0604020202020204" pitchFamily="34" charset="0"/>
            </a:endParaRPr>
          </a:p>
          <a:p>
            <a:r>
              <a:rPr lang="en-US" sz="4200" dirty="0">
                <a:latin typeface="Arial" panose="020B0604020202020204" pitchFamily="34" charset="0"/>
                <a:cs typeface="Arial" panose="020B0604020202020204" pitchFamily="34" charset="0"/>
              </a:rPr>
              <a:t>There are Five Titles to the ADA – there are no specific statutes on Transportation or Housing as there were laws implemented prior to ADA that covered discrimination (Fair Housing Act</a:t>
            </a:r>
            <a:r>
              <a:rPr lang="en-US" sz="4200" dirty="0" smtClean="0">
                <a:latin typeface="Arial" panose="020B0604020202020204" pitchFamily="34" charset="0"/>
                <a:cs typeface="Arial" panose="020B0604020202020204" pitchFamily="34" charset="0"/>
              </a:rPr>
              <a:t>)</a:t>
            </a:r>
            <a:endParaRPr lang="en-US" sz="4200" dirty="0">
              <a:latin typeface="Arial" panose="020B0604020202020204" pitchFamily="34" charset="0"/>
              <a:cs typeface="Arial" panose="020B0604020202020204" pitchFamily="34" charset="0"/>
            </a:endParaRPr>
          </a:p>
          <a:p>
            <a:r>
              <a:rPr lang="en-US" sz="4200" dirty="0">
                <a:latin typeface="Arial" panose="020B0604020202020204" pitchFamily="34" charset="0"/>
                <a:cs typeface="Arial" panose="020B0604020202020204" pitchFamily="34" charset="0"/>
              </a:rPr>
              <a:t>Civil Rights Act of 1964 – did not include disability in the list of protected classes – like age, pregnancy - disability was added </a:t>
            </a:r>
            <a:r>
              <a:rPr lang="en-US" sz="4200" dirty="0" smtClean="0">
                <a:latin typeface="Arial" panose="020B0604020202020204" pitchFamily="34" charset="0"/>
                <a:cs typeface="Arial" panose="020B0604020202020204" pitchFamily="34" charset="0"/>
              </a:rPr>
              <a:t>later</a:t>
            </a:r>
            <a:endParaRPr lang="en-US" sz="4200" dirty="0">
              <a:latin typeface="Arial" panose="020B0604020202020204" pitchFamily="34" charset="0"/>
              <a:cs typeface="Arial" panose="020B0604020202020204" pitchFamily="34" charset="0"/>
            </a:endParaRPr>
          </a:p>
          <a:p>
            <a:r>
              <a:rPr lang="en-US" sz="4200" dirty="0">
                <a:latin typeface="Arial" panose="020B0604020202020204" pitchFamily="34" charset="0"/>
                <a:cs typeface="Arial" panose="020B0604020202020204" pitchFamily="34" charset="0"/>
              </a:rPr>
              <a:t>Premise of the ADA – Community Integration – the inclusion of PWD in every aspect of life </a:t>
            </a:r>
          </a:p>
          <a:p>
            <a:endParaRPr lang="en-US" sz="2000"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3" name="Slide Number Placeholder 2"/>
          <p:cNvSpPr>
            <a:spLocks noGrp="1"/>
          </p:cNvSpPr>
          <p:nvPr>
            <p:ph type="sldNum" sz="quarter" idx="12"/>
          </p:nvPr>
        </p:nvSpPr>
        <p:spPr/>
        <p:txBody>
          <a:bodyPr/>
          <a:lstStyle/>
          <a:p>
            <a:pPr>
              <a:defRPr/>
            </a:pPr>
            <a:fld id="{8623501B-F9E0-480C-9B9D-95E2F2AA3751}" type="slidenum">
              <a:rPr lang="en-US" smtClean="0"/>
              <a:pPr>
                <a:defRPr/>
              </a:pPr>
              <a:t>4</a:t>
            </a:fld>
            <a:endParaRPr lang="en-US" dirty="0"/>
          </a:p>
        </p:txBody>
      </p:sp>
    </p:spTree>
    <p:extLst>
      <p:ext uri="{BB962C8B-B14F-4D97-AF65-F5344CB8AC3E}">
        <p14:creationId xmlns:p14="http://schemas.microsoft.com/office/powerpoint/2010/main" val="1988352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US" dirty="0">
                <a:solidFill>
                  <a:srgbClr val="7030A0"/>
                </a:solidFill>
              </a:rPr>
              <a:t>Federal Housing Policy Update</a:t>
            </a:r>
            <a:endParaRPr lang="en-US" dirty="0" smtClean="0"/>
          </a:p>
        </p:txBody>
      </p:sp>
      <p:sp>
        <p:nvSpPr>
          <p:cNvPr id="17410" name="Content Placeholder 2"/>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Disability Rights – History – fascinating (see resources slide for readings </a:t>
            </a:r>
            <a:r>
              <a:rPr lang="en-US" sz="2000" dirty="0" smtClean="0">
                <a:latin typeface="Arial" panose="020B0604020202020204" pitchFamily="34" charset="0"/>
                <a:cs typeface="Arial" panose="020B0604020202020204" pitchFamily="34" charset="0"/>
              </a:rPr>
              <a:t>etc.)</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Two “avenues” to this work </a:t>
            </a:r>
          </a:p>
          <a:p>
            <a:pPr marL="0" indent="0">
              <a:buNone/>
            </a:pPr>
            <a:r>
              <a:rPr lang="en-US" sz="2000" dirty="0">
                <a:latin typeface="Arial" panose="020B0604020202020204" pitchFamily="34" charset="0"/>
                <a:cs typeface="Arial" panose="020B0604020202020204" pitchFamily="34" charset="0"/>
              </a:rPr>
              <a:t>1. Paternalistic – we have to take care of PWD</a:t>
            </a:r>
          </a:p>
          <a:p>
            <a:pPr marL="0" indent="0">
              <a:buNone/>
            </a:pPr>
            <a:r>
              <a:rPr lang="en-US" sz="2000" dirty="0">
                <a:latin typeface="Arial" panose="020B0604020202020204" pitchFamily="34" charset="0"/>
                <a:cs typeface="Arial" panose="020B0604020202020204" pitchFamily="34" charset="0"/>
              </a:rPr>
              <a:t>2. Civil and Human Rights  - PWD can and should live in the community provided with supports and give opportunities to decent employment, housing and all aspects of life </a:t>
            </a:r>
            <a:endParaRPr lang="en-US" sz="2000"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3" name="Slide Number Placeholder 2"/>
          <p:cNvSpPr>
            <a:spLocks noGrp="1"/>
          </p:cNvSpPr>
          <p:nvPr>
            <p:ph type="sldNum" sz="quarter" idx="12"/>
          </p:nvPr>
        </p:nvSpPr>
        <p:spPr/>
        <p:txBody>
          <a:bodyPr/>
          <a:lstStyle/>
          <a:p>
            <a:pPr>
              <a:defRPr/>
            </a:pPr>
            <a:fld id="{8623501B-F9E0-480C-9B9D-95E2F2AA3751}" type="slidenum">
              <a:rPr lang="en-US" smtClean="0"/>
              <a:pPr>
                <a:defRPr/>
              </a:pPr>
              <a:t>5</a:t>
            </a:fld>
            <a:endParaRPr lang="en-US" dirty="0"/>
          </a:p>
        </p:txBody>
      </p:sp>
    </p:spTree>
    <p:extLst>
      <p:ext uri="{BB962C8B-B14F-4D97-AF65-F5344CB8AC3E}">
        <p14:creationId xmlns:p14="http://schemas.microsoft.com/office/powerpoint/2010/main" val="1386880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7030A0"/>
                </a:solidFill>
              </a:rPr>
              <a:t>Federal Housing Policy Update</a:t>
            </a:r>
            <a:endParaRPr lang="en-US" sz="4000" dirty="0" smtClean="0"/>
          </a:p>
        </p:txBody>
      </p:sp>
      <p:sp>
        <p:nvSpPr>
          <p:cNvPr id="18434" name="Content Placeholder 2"/>
          <p:cNvSpPr>
            <a:spLocks noGrp="1"/>
          </p:cNvSpPr>
          <p:nvPr>
            <p:ph idx="1"/>
          </p:nvPr>
        </p:nvSpPr>
        <p:spPr/>
        <p:txBody>
          <a:bodyPr>
            <a:normAutofit fontScale="25000" lnSpcReduction="20000"/>
          </a:bodyPr>
          <a:lstStyle/>
          <a:p>
            <a:pPr marL="0" indent="0">
              <a:buNone/>
            </a:pPr>
            <a:r>
              <a:rPr lang="en-US" sz="8000" b="1" u="sng" dirty="0">
                <a:solidFill>
                  <a:schemeClr val="accent6">
                    <a:lumMod val="50000"/>
                  </a:schemeClr>
                </a:solidFill>
                <a:latin typeface="Arial" panose="020B0604020202020204" pitchFamily="34" charset="0"/>
                <a:cs typeface="Arial" panose="020B0604020202020204" pitchFamily="34" charset="0"/>
              </a:rPr>
              <a:t>History:</a:t>
            </a:r>
          </a:p>
          <a:p>
            <a:r>
              <a:rPr lang="en-US" sz="8000" dirty="0">
                <a:latin typeface="Arial" panose="020B0604020202020204" pitchFamily="34" charset="0"/>
                <a:cs typeface="Arial" panose="020B0604020202020204" pitchFamily="34" charset="0"/>
              </a:rPr>
              <a:t>Architectural Barrier Act of 1968 – this created ramps, curb cuts &amp; accessibility. PWD could get into the restaurant but could still be denied service. https://</a:t>
            </a:r>
            <a:r>
              <a:rPr lang="en-US" sz="8000" dirty="0" smtClean="0">
                <a:latin typeface="Arial" panose="020B0604020202020204" pitchFamily="34" charset="0"/>
                <a:cs typeface="Arial" panose="020B0604020202020204" pitchFamily="34" charset="0"/>
              </a:rPr>
              <a:t>en.wikipedia.org/wiki/Architectural_Barriers_Act_of_1968</a:t>
            </a:r>
            <a:endParaRPr lang="en-US" sz="8000" dirty="0">
              <a:latin typeface="Arial" panose="020B0604020202020204" pitchFamily="34" charset="0"/>
              <a:cs typeface="Arial" panose="020B0604020202020204" pitchFamily="34" charset="0"/>
            </a:endParaRPr>
          </a:p>
          <a:p>
            <a:r>
              <a:rPr lang="en-US" sz="8000" dirty="0">
                <a:latin typeface="Arial" panose="020B0604020202020204" pitchFamily="34" charset="0"/>
                <a:cs typeface="Arial" panose="020B0604020202020204" pitchFamily="34" charset="0"/>
              </a:rPr>
              <a:t>Rehabilitation Act of 1974 – Section 504 – any entity receiving federal funding can not discriminate against PWD https://www.disability.gov/rehabilitation-act-1973</a:t>
            </a:r>
            <a:r>
              <a:rPr lang="en-US" sz="8000" dirty="0" smtClean="0">
                <a:latin typeface="Arial" panose="020B0604020202020204" pitchFamily="34" charset="0"/>
                <a:cs typeface="Arial" panose="020B0604020202020204" pitchFamily="34" charset="0"/>
              </a:rPr>
              <a:t>/</a:t>
            </a:r>
            <a:endParaRPr lang="en-US" sz="8000" dirty="0">
              <a:latin typeface="Arial" panose="020B0604020202020204" pitchFamily="34" charset="0"/>
              <a:cs typeface="Arial" panose="020B0604020202020204" pitchFamily="34" charset="0"/>
            </a:endParaRPr>
          </a:p>
          <a:p>
            <a:r>
              <a:rPr lang="en-US" sz="8000" dirty="0">
                <a:latin typeface="Arial" panose="020B0604020202020204" pitchFamily="34" charset="0"/>
                <a:cs typeface="Arial" panose="020B0604020202020204" pitchFamily="34" charset="0"/>
              </a:rPr>
              <a:t>Air Carrier Access Act of 1986 – guaranteed PWD would receive consistent and nondiscriminatory when traveling by air https://en.wikipedia.org/wiki/Air_Carrier_Access_Act</a:t>
            </a:r>
          </a:p>
          <a:p>
            <a:endParaRPr lang="en-US" dirty="0" smtClean="0"/>
          </a:p>
        </p:txBody>
      </p:sp>
      <p:sp>
        <p:nvSpPr>
          <p:cNvPr id="3" name="Footer Placeholder 2"/>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4" name="Slide Number Placeholder 3"/>
          <p:cNvSpPr>
            <a:spLocks noGrp="1"/>
          </p:cNvSpPr>
          <p:nvPr>
            <p:ph type="sldNum" sz="quarter" idx="12"/>
          </p:nvPr>
        </p:nvSpPr>
        <p:spPr/>
        <p:txBody>
          <a:bodyPr/>
          <a:lstStyle/>
          <a:p>
            <a:pPr>
              <a:defRPr/>
            </a:pPr>
            <a:fld id="{8623501B-F9E0-480C-9B9D-95E2F2AA3751}" type="slidenum">
              <a:rPr lang="en-US" smtClean="0"/>
              <a:pPr>
                <a:defRPr/>
              </a:pPr>
              <a:t>6</a:t>
            </a:fld>
            <a:endParaRPr lang="en-US" dirty="0"/>
          </a:p>
        </p:txBody>
      </p:sp>
    </p:spTree>
    <p:extLst>
      <p:ext uri="{BB962C8B-B14F-4D97-AF65-F5344CB8AC3E}">
        <p14:creationId xmlns:p14="http://schemas.microsoft.com/office/powerpoint/2010/main" val="1098815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dirty="0">
                <a:solidFill>
                  <a:srgbClr val="7030A0"/>
                </a:solidFill>
              </a:rPr>
              <a:t>Federal Housing Policy Update</a:t>
            </a:r>
            <a:endParaRPr lang="en-US" sz="4000" dirty="0" smtClean="0"/>
          </a:p>
        </p:txBody>
      </p:sp>
      <p:sp>
        <p:nvSpPr>
          <p:cNvPr id="19458" name="Content Placeholder 2"/>
          <p:cNvSpPr>
            <a:spLocks noGrp="1"/>
          </p:cNvSpPr>
          <p:nvPr>
            <p:ph idx="1"/>
          </p:nvPr>
        </p:nvSpPr>
        <p:spPr/>
        <p:txBody>
          <a:bodyPr>
            <a:normAutofit fontScale="25000" lnSpcReduction="20000"/>
          </a:bodyPr>
          <a:lstStyle/>
          <a:p>
            <a:endParaRPr lang="en-US" sz="8000" dirty="0" smtClean="0">
              <a:latin typeface="Arial" panose="020B0604020202020204" pitchFamily="34" charset="0"/>
              <a:cs typeface="Arial" panose="020B0604020202020204" pitchFamily="34" charset="0"/>
            </a:endParaRPr>
          </a:p>
          <a:p>
            <a:endParaRPr lang="en-US" sz="8000" dirty="0">
              <a:latin typeface="Arial" panose="020B0604020202020204" pitchFamily="34" charset="0"/>
              <a:cs typeface="Arial" panose="020B0604020202020204" pitchFamily="34" charset="0"/>
            </a:endParaRPr>
          </a:p>
          <a:p>
            <a:r>
              <a:rPr lang="en-US" sz="8000" dirty="0" smtClean="0">
                <a:latin typeface="Arial" panose="020B0604020202020204" pitchFamily="34" charset="0"/>
                <a:cs typeface="Arial" panose="020B0604020202020204" pitchFamily="34" charset="0"/>
              </a:rPr>
              <a:t>ADA </a:t>
            </a:r>
            <a:r>
              <a:rPr lang="en-US" sz="8000" dirty="0">
                <a:latin typeface="Arial" panose="020B0604020202020204" pitchFamily="34" charset="0"/>
                <a:cs typeface="Arial" panose="020B0604020202020204" pitchFamily="34" charset="0"/>
              </a:rPr>
              <a:t>Title II and Title III in addition to the civil rights </a:t>
            </a:r>
            <a:r>
              <a:rPr lang="en-US" sz="8000" dirty="0" smtClean="0">
                <a:latin typeface="Arial" panose="020B0604020202020204" pitchFamily="34" charset="0"/>
                <a:cs typeface="Arial" panose="020B0604020202020204" pitchFamily="34" charset="0"/>
              </a:rPr>
              <a:t>act</a:t>
            </a:r>
            <a:endParaRPr lang="en-US" sz="8000" dirty="0">
              <a:latin typeface="Arial" panose="020B0604020202020204" pitchFamily="34" charset="0"/>
              <a:cs typeface="Arial" panose="020B0604020202020204" pitchFamily="34" charset="0"/>
            </a:endParaRPr>
          </a:p>
          <a:p>
            <a:r>
              <a:rPr lang="en-US" sz="8000" dirty="0">
                <a:latin typeface="Arial" panose="020B0604020202020204" pitchFamily="34" charset="0"/>
                <a:cs typeface="Arial" panose="020B0604020202020204" pitchFamily="34" charset="0"/>
              </a:rPr>
              <a:t>Title II: This title prohibits discrimination on the basis of disability by “public entities,” which  are programs, services and activities operated by state and local governments. The public entity must make sure its  programs, services and activities are accessible to individuals with disabilities</a:t>
            </a:r>
            <a:r>
              <a:rPr lang="en-US" sz="8000" dirty="0" smtClean="0">
                <a:latin typeface="Arial" panose="020B0604020202020204" pitchFamily="34" charset="0"/>
                <a:cs typeface="Arial" panose="020B0604020202020204" pitchFamily="34" charset="0"/>
              </a:rPr>
              <a:t>.</a:t>
            </a:r>
            <a:endParaRPr lang="en-US" sz="8000" dirty="0">
              <a:latin typeface="Arial" panose="020B0604020202020204" pitchFamily="34" charset="0"/>
              <a:cs typeface="Arial" panose="020B0604020202020204" pitchFamily="34" charset="0"/>
            </a:endParaRPr>
          </a:p>
          <a:p>
            <a:r>
              <a:rPr lang="en-US" sz="8000" dirty="0">
                <a:latin typeface="Arial" panose="020B0604020202020204" pitchFamily="34" charset="0"/>
                <a:cs typeface="Arial" panose="020B0604020202020204" pitchFamily="34" charset="0"/>
              </a:rPr>
              <a:t>Title III: This title prohibits private places of public accommodation from discriminating against individuals with disabilities. </a:t>
            </a:r>
          </a:p>
          <a:p>
            <a:r>
              <a:rPr lang="en-US" sz="8000" dirty="0">
                <a:latin typeface="Arial" panose="020B0604020202020204" pitchFamily="34" charset="0"/>
                <a:cs typeface="Arial" panose="020B0604020202020204" pitchFamily="34" charset="0"/>
              </a:rPr>
              <a:t>ADA National Network: https://adata.org/national-networ</a:t>
            </a:r>
            <a:r>
              <a:rPr lang="en-US" dirty="0"/>
              <a:t>k</a:t>
            </a:r>
          </a:p>
          <a:p>
            <a:endParaRPr lang="en-US" dirty="0"/>
          </a:p>
        </p:txBody>
      </p:sp>
      <p:sp>
        <p:nvSpPr>
          <p:cNvPr id="2" name="Footer Placeholder 1"/>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3" name="Slide Number Placeholder 2"/>
          <p:cNvSpPr>
            <a:spLocks noGrp="1"/>
          </p:cNvSpPr>
          <p:nvPr>
            <p:ph type="sldNum" sz="quarter" idx="12"/>
          </p:nvPr>
        </p:nvSpPr>
        <p:spPr/>
        <p:txBody>
          <a:bodyPr/>
          <a:lstStyle/>
          <a:p>
            <a:pPr>
              <a:defRPr/>
            </a:pPr>
            <a:fld id="{8623501B-F9E0-480C-9B9D-95E2F2AA3751}" type="slidenum">
              <a:rPr lang="en-US" smtClean="0"/>
              <a:pPr>
                <a:defRPr/>
              </a:pPr>
              <a:t>7</a:t>
            </a:fld>
            <a:endParaRPr lang="en-US" dirty="0"/>
          </a:p>
        </p:txBody>
      </p:sp>
    </p:spTree>
    <p:extLst>
      <p:ext uri="{BB962C8B-B14F-4D97-AF65-F5344CB8AC3E}">
        <p14:creationId xmlns:p14="http://schemas.microsoft.com/office/powerpoint/2010/main" val="1524833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Federal Housing Policy Update</a:t>
            </a:r>
            <a:endParaRPr lang="en-US" dirty="0"/>
          </a:p>
        </p:txBody>
      </p:sp>
      <p:sp>
        <p:nvSpPr>
          <p:cNvPr id="3" name="Content Placeholder 2"/>
          <p:cNvSpPr>
            <a:spLocks noGrp="1"/>
          </p:cNvSpPr>
          <p:nvPr>
            <p:ph idx="1"/>
          </p:nvPr>
        </p:nvSpPr>
        <p:spPr/>
        <p:txBody>
          <a:bodyPr>
            <a:normAutofit/>
          </a:bodyPr>
          <a:lstStyle/>
          <a:p>
            <a:r>
              <a:rPr lang="en-US" sz="2000" dirty="0" smtClean="0">
                <a:latin typeface="Arial" panose="020B0604020202020204" pitchFamily="34" charset="0"/>
                <a:cs typeface="Arial" panose="020B0604020202020204" pitchFamily="34" charset="0"/>
              </a:rPr>
              <a:t>NDRN &amp; P&amp;A network use intersectionality in their work </a:t>
            </a:r>
          </a:p>
          <a:p>
            <a:r>
              <a:rPr lang="en-US" sz="2000" dirty="0" smtClean="0">
                <a:latin typeface="Arial" panose="020B0604020202020204" pitchFamily="34" charset="0"/>
                <a:cs typeface="Arial" panose="020B0604020202020204" pitchFamily="34" charset="0"/>
              </a:rPr>
              <a:t>People with disabilities are ALL parts of life and so we use this in our work</a:t>
            </a:r>
          </a:p>
          <a:p>
            <a:r>
              <a:rPr lang="en-US" sz="2000" dirty="0" smtClean="0">
                <a:latin typeface="Arial" panose="020B0604020202020204" pitchFamily="34" charset="0"/>
                <a:cs typeface="Arial" panose="020B0604020202020204" pitchFamily="34" charset="0"/>
              </a:rPr>
              <a:t>P&amp;A serve all as long as they have a disability – not CJ lawyers but Civil Rights</a:t>
            </a:r>
            <a:endParaRPr lang="en-US"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mtClean="0"/>
              <a:t>NDRN - WA 2017 Conference on Ending Homelessness - Federal Policy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8</a:t>
            </a:fld>
            <a:endParaRPr lang="en-US" dirty="0"/>
          </a:p>
        </p:txBody>
      </p:sp>
    </p:spTree>
    <p:extLst>
      <p:ext uri="{BB962C8B-B14F-4D97-AF65-F5344CB8AC3E}">
        <p14:creationId xmlns:p14="http://schemas.microsoft.com/office/powerpoint/2010/main" val="4215816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Federal Housing Policy Update</a:t>
            </a:r>
            <a:endParaRPr lang="en-US" dirty="0">
              <a:solidFill>
                <a:srgbClr val="7030A0"/>
              </a:solidFill>
            </a:endParaRPr>
          </a:p>
        </p:txBody>
      </p:sp>
      <p:sp>
        <p:nvSpPr>
          <p:cNvPr id="3" name="Content Placeholder 2"/>
          <p:cNvSpPr>
            <a:spLocks noGrp="1"/>
          </p:cNvSpPr>
          <p:nvPr>
            <p:ph idx="1"/>
          </p:nvPr>
        </p:nvSpPr>
        <p:spPr/>
        <p:txBody>
          <a:bodyPr>
            <a:noAutofit/>
          </a:bodyPr>
          <a:lstStyle/>
          <a:p>
            <a:pPr marL="0" indent="0">
              <a:buNone/>
            </a:pPr>
            <a:r>
              <a:rPr lang="en-US" sz="2400" b="1" u="sng" dirty="0">
                <a:solidFill>
                  <a:srgbClr val="7030A0"/>
                </a:solidFill>
              </a:rPr>
              <a:t>The FAIR HOUSING ACT</a:t>
            </a:r>
          </a:p>
          <a:p>
            <a:r>
              <a:rPr lang="en-US" sz="2000" dirty="0">
                <a:hlinkClick r:id="rId2"/>
              </a:rPr>
              <a:t>Title VIII of the Civil Rights Act of 1968 (Fair Housing Act) </a:t>
            </a:r>
            <a:r>
              <a:rPr lang="en-US" sz="2000" dirty="0"/>
              <a:t>prohibits discrimination in the sale, rental and financing of dwellings based on race, color, religion, sex or national origin. </a:t>
            </a:r>
            <a:endParaRPr lang="en-US" sz="2000" dirty="0" smtClean="0"/>
          </a:p>
          <a:p>
            <a:r>
              <a:rPr lang="en-US" sz="2000" dirty="0" smtClean="0"/>
              <a:t>Title </a:t>
            </a:r>
            <a:r>
              <a:rPr lang="en-US" sz="2000" dirty="0"/>
              <a:t>VIII was amended in 1988 (effective March 12, 1989) by the Fair Housing Amendments Act, which: expanded the coverage of the Fair Housing Act to prohibit discrimination based on disability or on familial status (presence of child under age of 18, and pregnant women</a:t>
            </a:r>
            <a:r>
              <a:rPr lang="en-US" sz="2000" dirty="0" smtClean="0"/>
              <a:t>)</a:t>
            </a:r>
          </a:p>
          <a:p>
            <a:pPr marL="0" indent="0" algn="r">
              <a:buNone/>
            </a:pPr>
            <a:r>
              <a:rPr lang="en-US" sz="1600" dirty="0" smtClean="0"/>
              <a:t>HUD - website</a:t>
            </a:r>
            <a:endParaRPr lang="en-US" sz="1600" dirty="0"/>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smtClean="0"/>
              <a:t>NDRN - WA 2017 Conference on Ending Homelessness - Federal Policy - LDB May 2017</a:t>
            </a:r>
            <a:endParaRPr lang="en-US" dirty="0"/>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9</a:t>
            </a:fld>
            <a:endParaRPr lang="en-US" dirty="0"/>
          </a:p>
        </p:txBody>
      </p:sp>
    </p:spTree>
    <p:extLst>
      <p:ext uri="{BB962C8B-B14F-4D97-AF65-F5344CB8AC3E}">
        <p14:creationId xmlns:p14="http://schemas.microsoft.com/office/powerpoint/2010/main" val="8157725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437</TotalTime>
  <Words>1474</Words>
  <Application>Microsoft Office PowerPoint</Application>
  <PresentationFormat>On-screen Show (4:3)</PresentationFormat>
  <Paragraphs>130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Corbel</vt:lpstr>
      <vt:lpstr>Parallax</vt:lpstr>
      <vt:lpstr>NDRN – Federal Housing and Homelessness Policy Update – WA 2017 Conference on Ending Homelessness</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lpstr>Federal Housing Policy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ten Broek Disability Law Symposium</dc:title>
  <dc:creator>Curt Decker</dc:creator>
  <cp:lastModifiedBy>Dara Baldwin</cp:lastModifiedBy>
  <cp:revision>44</cp:revision>
  <cp:lastPrinted>2017-05-08T17:17:25Z</cp:lastPrinted>
  <dcterms:created xsi:type="dcterms:W3CDTF">2013-04-16T19:51:29Z</dcterms:created>
  <dcterms:modified xsi:type="dcterms:W3CDTF">2017-05-08T17:24:45Z</dcterms:modified>
</cp:coreProperties>
</file>