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79" r:id="rId4"/>
    <p:sldId id="278" r:id="rId5"/>
    <p:sldId id="283" r:id="rId6"/>
    <p:sldId id="280" r:id="rId7"/>
    <p:sldId id="281" r:id="rId8"/>
    <p:sldId id="260" r:id="rId9"/>
    <p:sldId id="261" r:id="rId10"/>
    <p:sldId id="282" r:id="rId11"/>
    <p:sldId id="285" r:id="rId12"/>
    <p:sldId id="272" r:id="rId13"/>
    <p:sldId id="284" r:id="rId14"/>
    <p:sldId id="274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856AE-51EB-4D3E-A324-CD771F58C5C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22B2E-5614-4A40-9587-8558E505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8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edforhomes.org/national-supporters/" TargetMode="External"/><Relationship Id="rId2" Type="http://schemas.openxmlformats.org/officeDocument/2006/relationships/hyperlink" Target="http://www.unitedforhomes.org/join-the-moveme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tedforhomes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pp.org/blog/welfare-reform-not-the-success-ryan-claims" TargetMode="External"/><Relationship Id="rId2" Type="http://schemas.openxmlformats.org/officeDocument/2006/relationships/hyperlink" Target="http://www.cbpp.org/research/family-income-support/welfare-reform-and-the-safety-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bpp.org/extreme-poverty-doubled-under-welfare-refor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lihc.org/members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lihc.wufoo.com/forms/urge-congress-lift-spending-caps-fund-thud-bil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lihc.org/sites/default/files/A-Place-To-Call-Home_Profiles.pdf" TargetMode="External"/><Relationship Id="rId2" Type="http://schemas.openxmlformats.org/officeDocument/2006/relationships/hyperlink" Target="http://nlihc.org/partners/chc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lihc.org/sites/default/files/A%20Place%20To%20Call%20Home_Advocacy%20Toolkit%20FINAL_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sz="6600" b="1" dirty="0"/>
            </a:br>
            <a:r>
              <a:rPr lang="en-US" sz="4000" b="1" dirty="0">
                <a:solidFill>
                  <a:schemeClr val="tx1"/>
                </a:solidFill>
              </a:rPr>
              <a:t>Update on Federal Housing and Homelessness Policy:</a:t>
            </a:r>
            <a:br>
              <a:rPr lang="en-US" sz="4000" b="1" dirty="0">
                <a:solidFill>
                  <a:schemeClr val="tx1"/>
                </a:solidFill>
              </a:rPr>
            </a:b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/>
              <a:t>FY18 Budget &amp; Tax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705825"/>
            <a:ext cx="7766936" cy="15740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May 10, 2017</a:t>
            </a:r>
          </a:p>
          <a:p>
            <a:r>
              <a:rPr lang="en-US" b="1" dirty="0">
                <a:solidFill>
                  <a:schemeClr val="tx1"/>
                </a:solidFill>
              </a:rPr>
              <a:t>Sarah Mickelson, National Low Income Housing Coalition</a:t>
            </a:r>
          </a:p>
        </p:txBody>
      </p:sp>
    </p:spTree>
    <p:extLst>
      <p:ext uri="{BB962C8B-B14F-4D97-AF65-F5344CB8AC3E}">
        <p14:creationId xmlns:p14="http://schemas.microsoft.com/office/powerpoint/2010/main" val="253946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Tax Reform &amp; United for Homes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853"/>
            <a:ext cx="8596668" cy="4950477"/>
          </a:xfrm>
        </p:spPr>
        <p:txBody>
          <a:bodyPr>
            <a:normAutofit/>
          </a:bodyPr>
          <a:lstStyle/>
          <a:p>
            <a:r>
              <a:rPr lang="en-US" sz="2200" i="1" dirty="0">
                <a:solidFill>
                  <a:schemeClr val="tx1"/>
                </a:solidFill>
              </a:rPr>
              <a:t>Reform the mortgage interest deduction to better serve low and moderate income homeowners and to reinvest the savings into affordable rental homes for lowest income people:</a:t>
            </a:r>
          </a:p>
          <a:p>
            <a:pPr lvl="1"/>
            <a:r>
              <a:rPr lang="en-US" sz="1900" i="1" dirty="0">
                <a:solidFill>
                  <a:schemeClr val="tx1"/>
                </a:solidFill>
              </a:rPr>
              <a:t>Lower the cap on the size of a mortgage that is eligible for MID from $1 million to the first $500,000—impacting 6% of homeowners.</a:t>
            </a:r>
          </a:p>
          <a:p>
            <a:pPr lvl="1"/>
            <a:r>
              <a:rPr lang="en-US" sz="1900" i="1" dirty="0">
                <a:solidFill>
                  <a:schemeClr val="tx1"/>
                </a:solidFill>
              </a:rPr>
              <a:t>Convert the deduction to a credit to give 15 million more homeowners a tax break.</a:t>
            </a:r>
          </a:p>
          <a:p>
            <a:pPr lvl="1"/>
            <a:r>
              <a:rPr lang="en-US" sz="1900" i="1" dirty="0">
                <a:solidFill>
                  <a:schemeClr val="tx1"/>
                </a:solidFill>
              </a:rPr>
              <a:t>Reinvest the savings—$241 billion over 10 years—into affordable housing solutions, like HTF, rental assistance, a renters’ tax credit, etc. </a:t>
            </a:r>
          </a:p>
        </p:txBody>
      </p:sp>
    </p:spTree>
    <p:extLst>
      <p:ext uri="{BB962C8B-B14F-4D97-AF65-F5344CB8AC3E}">
        <p14:creationId xmlns:p14="http://schemas.microsoft.com/office/powerpoint/2010/main" val="321268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Our Message to Congress: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853"/>
            <a:ext cx="8596668" cy="4950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chemeClr val="tx1"/>
                </a:solidFill>
              </a:rPr>
              <a:t>Keep Housing Dollars In Housing!</a:t>
            </a:r>
          </a:p>
          <a:p>
            <a:pPr marL="0" indent="0">
              <a:buNone/>
            </a:pPr>
            <a:endParaRPr lang="en-US" sz="22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i="1" dirty="0">
                <a:solidFill>
                  <a:schemeClr val="tx1"/>
                </a:solidFill>
              </a:rPr>
              <a:t>Republicans want to use the savings from MID reform to pay for lowering tax rates for millionaires and corporations. </a:t>
            </a:r>
          </a:p>
          <a:p>
            <a:pPr marL="0" indent="0">
              <a:buNone/>
            </a:pPr>
            <a:endParaRPr lang="en-US" sz="22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i="1" dirty="0">
                <a:solidFill>
                  <a:schemeClr val="tx1"/>
                </a:solidFill>
              </a:rPr>
              <a:t>H.R. 948, the Common Sense Housing Investment Act from Rep. Ellison (D-MN), would reinvest the savings into the Low Income Housing Tax Credit, Housing Trust Fund, resources to repair public housing, and rental assistance solutions. </a:t>
            </a:r>
          </a:p>
        </p:txBody>
      </p:sp>
    </p:spTree>
    <p:extLst>
      <p:ext uri="{BB962C8B-B14F-4D97-AF65-F5344CB8AC3E}">
        <p14:creationId xmlns:p14="http://schemas.microsoft.com/office/powerpoint/2010/main" val="1543002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United for Homes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853"/>
            <a:ext cx="8596668" cy="440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Join the 2,300 national, state, and local organizations and government officials who have endorsed the campaign!</a:t>
            </a:r>
          </a:p>
          <a:p>
            <a:endParaRPr lang="en-US" sz="2000" i="1" dirty="0"/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Endorse the campaign: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http://www.unitedforhomes.org/join-the-movement/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Find endorsers in your state: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http://www.unitedforhomes.org/national-supporters/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Check out the new UFH website: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hlinkClick r:id="rId4"/>
              </a:rPr>
              <a:t>http://www.unitedforhomes.org/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7363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Congressional Targets: Washington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853"/>
            <a:ext cx="8596668" cy="4950477"/>
          </a:xfrm>
        </p:spPr>
        <p:txBody>
          <a:bodyPr>
            <a:normAutofit fontScale="92500" lnSpcReduction="10000"/>
          </a:bodyPr>
          <a:lstStyle/>
          <a:p>
            <a:r>
              <a:rPr lang="en-US" sz="2200" i="1" dirty="0">
                <a:solidFill>
                  <a:schemeClr val="tx1"/>
                </a:solidFill>
              </a:rPr>
              <a:t>Senator Cantwell (D-WA) – Finance Committee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Senator </a:t>
            </a:r>
            <a:r>
              <a:rPr lang="en-US" sz="2200" i="1" dirty="0">
                <a:solidFill>
                  <a:schemeClr val="tx1"/>
                </a:solidFill>
              </a:rPr>
              <a:t>Murray (D-WA) – Budget, Leadership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</a:t>
            </a:r>
            <a:r>
              <a:rPr lang="en-US" sz="2200" i="1" dirty="0" err="1">
                <a:solidFill>
                  <a:schemeClr val="tx1"/>
                </a:solidFill>
              </a:rPr>
              <a:t>DelBene</a:t>
            </a:r>
            <a:r>
              <a:rPr lang="en-US" sz="2200" i="1" dirty="0">
                <a:solidFill>
                  <a:schemeClr val="tx1"/>
                </a:solidFill>
              </a:rPr>
              <a:t> (D-01) – Ways &amp; Means, Budget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Larsen (D-02)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Herrera </a:t>
            </a:r>
            <a:r>
              <a:rPr lang="en-US" sz="2200" i="1" dirty="0" err="1">
                <a:solidFill>
                  <a:schemeClr val="tx1"/>
                </a:solidFill>
              </a:rPr>
              <a:t>Beutler</a:t>
            </a:r>
            <a:r>
              <a:rPr lang="en-US" sz="2200" i="1" dirty="0">
                <a:solidFill>
                  <a:schemeClr val="tx1"/>
                </a:solidFill>
              </a:rPr>
              <a:t> (R-03) - Appropriations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Newhouse (R-04) - Appropriations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</a:t>
            </a:r>
            <a:r>
              <a:rPr lang="en-US" sz="2200" i="1" dirty="0" err="1">
                <a:solidFill>
                  <a:schemeClr val="tx1"/>
                </a:solidFill>
              </a:rPr>
              <a:t>McMorris</a:t>
            </a:r>
            <a:r>
              <a:rPr lang="en-US" sz="2200" i="1" dirty="0">
                <a:solidFill>
                  <a:schemeClr val="tx1"/>
                </a:solidFill>
              </a:rPr>
              <a:t> Rodgers (R-05)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Kilmer (D-06) - Appropriations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</a:t>
            </a:r>
            <a:r>
              <a:rPr lang="en-US" sz="2200" i="1" dirty="0" err="1">
                <a:solidFill>
                  <a:schemeClr val="tx1"/>
                </a:solidFill>
              </a:rPr>
              <a:t>Jayapal</a:t>
            </a:r>
            <a:r>
              <a:rPr lang="en-US" sz="2200" i="1" dirty="0">
                <a:solidFill>
                  <a:schemeClr val="tx1"/>
                </a:solidFill>
              </a:rPr>
              <a:t> (D-07) - Budget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Reichert (R-08) – Ways &amp; Means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Smith (D-09)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Rep. Heck (D-10) – Financial Services</a:t>
            </a: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28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98825" y="956345"/>
            <a:ext cx="8596668" cy="6878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Paul Ryan’s A Better Way Plan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8825" y="1870745"/>
            <a:ext cx="8596668" cy="4486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Proposes 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  <a:hlinkClick r:id="rId2"/>
              </a:rPr>
              <a:t>welfare reform-style changes 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to housing programs, including work requirements and time limits that 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could lead to deeper poverty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. 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Extreme poverty doubled under welfare reform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. We may also see attempts to block grant housing programs to states.</a:t>
            </a: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Punishing low-income people by taking away their access to affordable housing only makes it harder to find work. Instead, we should invest in education and training to help everyone get a well-paying job of the 21</a:t>
            </a:r>
            <a:r>
              <a:rPr lang="en-US" b="1" baseline="30000" dirty="0">
                <a:solidFill>
                  <a:schemeClr val="tx1"/>
                </a:solidFill>
              </a:rPr>
              <a:t>st</a:t>
            </a:r>
            <a:r>
              <a:rPr lang="en-US" b="1" dirty="0">
                <a:solidFill>
                  <a:schemeClr val="tx1"/>
                </a:solidFill>
              </a:rPr>
              <a:t> century.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We need to ensure that people have an affordable place to call home, if they have low-incomes or fall on tough times. We should not dismantle federal programs that ensure basic living standards for all Americans.</a:t>
            </a:r>
          </a:p>
          <a:p>
            <a:endParaRPr lang="en-US" sz="2000" dirty="0">
              <a:cs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4646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 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853"/>
            <a:ext cx="8596668" cy="440550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de-DE" sz="32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de-DE" sz="3200" dirty="0">
                <a:solidFill>
                  <a:schemeClr val="tx1"/>
                </a:solidFill>
              </a:rPr>
              <a:t>Sarah Mickelson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3200" dirty="0">
                <a:solidFill>
                  <a:schemeClr val="tx1"/>
                </a:solidFill>
              </a:rPr>
              <a:t>National Low Income Housing Coalition</a:t>
            </a:r>
            <a:br>
              <a:rPr lang="de-DE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3200" dirty="0">
                <a:solidFill>
                  <a:schemeClr val="tx1"/>
                </a:solidFill>
              </a:rPr>
              <a:t>smickelson@nlihc.org </a:t>
            </a:r>
            <a:br>
              <a:rPr lang="de-DE" sz="3200" dirty="0">
                <a:solidFill>
                  <a:schemeClr val="tx1"/>
                </a:solidFill>
              </a:rPr>
            </a:br>
            <a:r>
              <a:rPr lang="de-DE" sz="3200" dirty="0">
                <a:solidFill>
                  <a:schemeClr val="tx1"/>
                </a:solidFill>
              </a:rPr>
              <a:t>www.</a:t>
            </a:r>
            <a:r>
              <a:rPr lang="en-US" sz="3200" dirty="0">
                <a:solidFill>
                  <a:schemeClr val="tx1"/>
                </a:solidFill>
              </a:rPr>
              <a:t>nlihc.org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476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National Low Income Housing Coalition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1479"/>
            <a:ext cx="8596668" cy="464988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NLIHC is dedicated to ensuring access to safe, decent, affordable housing for people with the lowest incomes.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Our top policy priorities include: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Reprioritizing federal spending on affordable housing.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Protecting and expanding federal housing resources.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Expanding the Housing Trust Fund.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Ensuring equitable access to affordable housing.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Supporting anti-poverty solutions.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Become a member and receive our Action Alerts: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hlinkClick r:id="rId2"/>
              </a:rPr>
              <a:t>http://nlihc.org/membership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211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Significant Challenges Ahead for FY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347717" cy="388077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Spending Caps Return In FY18</a:t>
            </a:r>
          </a:p>
          <a:p>
            <a:r>
              <a:rPr lang="en-US" sz="3200" dirty="0">
                <a:solidFill>
                  <a:schemeClr val="tx1"/>
                </a:solidFill>
              </a:rPr>
              <a:t>Trump Proposes $54B Cut To Domestic Programs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8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23257" cy="132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President’s FY18 Budget: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Cuts HUD By 13% or $6.2B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6918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More than 200,000 Housing Choice Vouchers could be lost.</a:t>
            </a:r>
          </a:p>
          <a:p>
            <a:r>
              <a:rPr lang="en-US" sz="2000" dirty="0">
                <a:solidFill>
                  <a:schemeClr val="tx1"/>
                </a:solidFill>
              </a:rPr>
              <a:t>Cuts public housing capital fund by $1.3 billion or 68%.</a:t>
            </a:r>
          </a:p>
          <a:p>
            <a:r>
              <a:rPr lang="en-US" sz="2000" dirty="0">
                <a:solidFill>
                  <a:schemeClr val="tx1"/>
                </a:solidFill>
              </a:rPr>
              <a:t>Eliminates CDBG.</a:t>
            </a:r>
          </a:p>
          <a:p>
            <a:r>
              <a:rPr lang="en-US" sz="2000" dirty="0">
                <a:solidFill>
                  <a:schemeClr val="tx1"/>
                </a:solidFill>
              </a:rPr>
              <a:t>Eliminates HOME and Choice Neighborhoods.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Eliminates SHOP.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These cuts are on top of an already tight HUD budget—which is $4.3 billion or 8.4% lower in 2016 than in 2010, adjusted for inflation.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89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23257" cy="132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6918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Trump’s budget is DOA, but does it change the goal posts?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Senate needs 60 votes to pass appropriations bill, but will vulnerable Dems peel off?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long will it take for Congress to move past healthcare?</a:t>
            </a:r>
          </a:p>
          <a:p>
            <a:r>
              <a:rPr lang="en-US" sz="2400" dirty="0">
                <a:solidFill>
                  <a:schemeClr val="tx1"/>
                </a:solidFill>
              </a:rPr>
              <a:t>Does Congress have an appetite for a big fight over the budget, or will they be too busy with healthcare, tax reform, Dodd-Frank repeal?</a:t>
            </a:r>
          </a:p>
          <a:p>
            <a:r>
              <a:rPr lang="en-US" sz="2400" dirty="0">
                <a:solidFill>
                  <a:schemeClr val="tx1"/>
                </a:solidFill>
              </a:rPr>
              <a:t>Does Trump want a government shutdown?</a:t>
            </a:r>
          </a:p>
        </p:txBody>
      </p:sp>
    </p:spTree>
    <p:extLst>
      <p:ext uri="{BB962C8B-B14F-4D97-AF65-F5344CB8AC3E}">
        <p14:creationId xmlns:p14="http://schemas.microsoft.com/office/powerpoint/2010/main" val="210047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23257" cy="132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Our Message to Congress: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69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(1) </a:t>
            </a:r>
            <a:r>
              <a:rPr lang="en-US" sz="2800" dirty="0">
                <a:solidFill>
                  <a:schemeClr val="tx1"/>
                </a:solidFill>
              </a:rPr>
              <a:t>Lift the harmful spending caps, </a:t>
            </a:r>
            <a:r>
              <a:rPr lang="en-US" sz="2800" u="sng" dirty="0">
                <a:solidFill>
                  <a:schemeClr val="tx1"/>
                </a:solidFill>
              </a:rPr>
              <a:t>equally</a:t>
            </a:r>
            <a:r>
              <a:rPr lang="en-US" sz="2800" dirty="0">
                <a:solidFill>
                  <a:schemeClr val="tx1"/>
                </a:solidFill>
              </a:rPr>
              <a:t> for defense and domestic programs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(2) Provide the most funding possible to Transportation-HUD spending bill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It is not enough for Congress to reject Trump’s deep budget cuts. They must lift the spending caps to ensure full funding for affordable housing.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971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23257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How You Can Advocate For Affordable Housing: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69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(1) Sign the national letter: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https://nlihc.wufoo.com/forms/urge-congress-lift-spending-caps-fund-thud-bill/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(2) Call or Meet With Your Members of Congress or their staff;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(3) Attend a </a:t>
            </a:r>
            <a:r>
              <a:rPr lang="en-US" sz="2400" dirty="0" err="1">
                <a:solidFill>
                  <a:schemeClr val="tx1"/>
                </a:solidFill>
              </a:rPr>
              <a:t>Townhall</a:t>
            </a:r>
            <a:r>
              <a:rPr lang="en-US" sz="2400" dirty="0">
                <a:solidFill>
                  <a:schemeClr val="tx1"/>
                </a:solidFill>
              </a:rPr>
              <a:t> and Ask About Resources for Affordable Housing;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(4) Submit an op-ed or letter-to-the-editor to your local paper;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(5) Participate in NLIHC’s Day of Action in late July!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60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Advocacy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853"/>
            <a:ext cx="8596668" cy="4405509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New Report - </a:t>
            </a:r>
            <a:r>
              <a:rPr lang="en-US" sz="2400" i="1" dirty="0">
                <a:solidFill>
                  <a:schemeClr val="tx1"/>
                </a:solidFill>
              </a:rPr>
              <a:t>A Place To Call Home: The Case For Increased Federal Investments In Affordable Housing </a:t>
            </a:r>
          </a:p>
          <a:p>
            <a:pPr lvl="1"/>
            <a:r>
              <a:rPr lang="en-US" sz="1800" i="1" dirty="0">
                <a:solidFill>
                  <a:schemeClr val="tx1"/>
                </a:solidFill>
              </a:rPr>
              <a:t>Latest research on the link between affordable housing and economic mobility, health, education, and the economy.</a:t>
            </a:r>
          </a:p>
          <a:p>
            <a:pPr lvl="1"/>
            <a:r>
              <a:rPr lang="en-US" sz="1800" i="1" dirty="0">
                <a:solidFill>
                  <a:schemeClr val="tx1"/>
                </a:solidFill>
              </a:rPr>
              <a:t>100+ success stories of people and communities that have been positively impacted by HUD and USDA Rural Housing programs.</a:t>
            </a:r>
          </a:p>
          <a:p>
            <a:pPr lvl="1"/>
            <a:r>
              <a:rPr lang="en-US" sz="1800" i="1" dirty="0">
                <a:solidFill>
                  <a:schemeClr val="tx1"/>
                </a:solidFill>
              </a:rPr>
              <a:t>Statewide data on funding levels and job creation.</a:t>
            </a:r>
          </a:p>
          <a:p>
            <a:pPr lvl="1"/>
            <a:endParaRPr lang="en-US" sz="1800" i="1" dirty="0"/>
          </a:p>
          <a:p>
            <a:pPr marL="457200" lvl="1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New report: 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http://nlihc.org/partners/chcdf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100+ Success Stories: 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http://nlihc.org/sites/default/files/A-Place-To-Call-Home_Profiles.pdf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154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Advocacy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853"/>
            <a:ext cx="8596668" cy="440550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New Advocacy Toolkit -</a:t>
            </a:r>
            <a:endParaRPr lang="en-US" sz="2400" i="1" dirty="0">
              <a:solidFill>
                <a:schemeClr val="tx1"/>
              </a:solidFill>
            </a:endParaRPr>
          </a:p>
          <a:p>
            <a:pPr lvl="1"/>
            <a:r>
              <a:rPr lang="en-US" sz="1800" i="1" dirty="0">
                <a:solidFill>
                  <a:schemeClr val="tx1"/>
                </a:solidFill>
              </a:rPr>
              <a:t>Talking points on the impact of budget cuts, the importance of federal housing programs, and the report.</a:t>
            </a:r>
          </a:p>
          <a:p>
            <a:pPr lvl="1"/>
            <a:r>
              <a:rPr lang="en-US" sz="1800" i="1" dirty="0">
                <a:solidFill>
                  <a:schemeClr val="tx1"/>
                </a:solidFill>
              </a:rPr>
              <a:t>Sample tweets #</a:t>
            </a:r>
            <a:r>
              <a:rPr lang="en-US" sz="1800" i="1" dirty="0" err="1">
                <a:solidFill>
                  <a:schemeClr val="tx1"/>
                </a:solidFill>
              </a:rPr>
              <a:t>CutsHurt</a:t>
            </a:r>
            <a:r>
              <a:rPr lang="en-US" sz="1800" i="1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800" i="1" dirty="0">
                <a:solidFill>
                  <a:schemeClr val="tx1"/>
                </a:solidFill>
              </a:rPr>
              <a:t>3 sample op-eds.</a:t>
            </a:r>
          </a:p>
          <a:p>
            <a:pPr lvl="1"/>
            <a:r>
              <a:rPr lang="en-US" sz="1800" i="1" dirty="0">
                <a:solidFill>
                  <a:schemeClr val="tx1"/>
                </a:solidFill>
              </a:rPr>
              <a:t>Best practices.</a:t>
            </a:r>
          </a:p>
          <a:p>
            <a:pPr lvl="1"/>
            <a:endParaRPr lang="en-US" sz="1800" i="1" dirty="0"/>
          </a:p>
          <a:p>
            <a:pPr marL="457200" lvl="1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Advocacy toolkit: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>
                <a:hlinkClick r:id="rId2"/>
              </a:rPr>
              <a:t>http://nlihc.org/sites/default/files/A%20Place%20To%20Call%20Home_Advocacy%20Toolkit%20FINAL_0.pdf</a:t>
            </a:r>
            <a:r>
              <a:rPr lang="en-US" sz="2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27051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5516</TotalTime>
  <Words>1068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 Update on Federal Housing and Homelessness Policy:  FY18 Budget &amp; Tax Reform</vt:lpstr>
      <vt:lpstr>National Low Income Housing Coalition</vt:lpstr>
      <vt:lpstr>Significant Challenges Ahead for FY 2018</vt:lpstr>
      <vt:lpstr>President’s FY18 Budget:  Cuts HUD By 13% or $6.2B</vt:lpstr>
      <vt:lpstr>But…</vt:lpstr>
      <vt:lpstr>Our Message to Congress:  </vt:lpstr>
      <vt:lpstr>How You Can Advocate For Affordable Housing:  </vt:lpstr>
      <vt:lpstr>Advocacy Resources</vt:lpstr>
      <vt:lpstr>Advocacy Resources</vt:lpstr>
      <vt:lpstr>Tax Reform &amp; United for Homes</vt:lpstr>
      <vt:lpstr>Our Message to Congress:</vt:lpstr>
      <vt:lpstr>United for Homes Campaign</vt:lpstr>
      <vt:lpstr>Congressional Targets: Washington</vt:lpstr>
      <vt:lpstr>PowerPoint Presentation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Political Landscape: Federal Housing Policy in 2017</dc:title>
  <dc:creator>Sarah Mickelson</dc:creator>
  <cp:lastModifiedBy>Sarah Mickelson</cp:lastModifiedBy>
  <cp:revision>24</cp:revision>
  <dcterms:created xsi:type="dcterms:W3CDTF">2017-03-07T22:02:02Z</dcterms:created>
  <dcterms:modified xsi:type="dcterms:W3CDTF">2017-05-10T18:55:39Z</dcterms:modified>
</cp:coreProperties>
</file>