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27"/>
  </p:notesMasterIdLst>
  <p:sldIdLst>
    <p:sldId id="256" r:id="rId2"/>
    <p:sldId id="261" r:id="rId3"/>
    <p:sldId id="268" r:id="rId4"/>
    <p:sldId id="264" r:id="rId5"/>
    <p:sldId id="262" r:id="rId6"/>
    <p:sldId id="263" r:id="rId7"/>
    <p:sldId id="269" r:id="rId8"/>
    <p:sldId id="270" r:id="rId9"/>
    <p:sldId id="272" r:id="rId10"/>
    <p:sldId id="266" r:id="rId11"/>
    <p:sldId id="271" r:id="rId12"/>
    <p:sldId id="259" r:id="rId13"/>
    <p:sldId id="260" r:id="rId14"/>
    <p:sldId id="267" r:id="rId15"/>
    <p:sldId id="258" r:id="rId16"/>
    <p:sldId id="257" r:id="rId17"/>
    <p:sldId id="278" r:id="rId18"/>
    <p:sldId id="273" r:id="rId19"/>
    <p:sldId id="274" r:id="rId20"/>
    <p:sldId id="275" r:id="rId21"/>
    <p:sldId id="276" r:id="rId22"/>
    <p:sldId id="277" r:id="rId23"/>
    <p:sldId id="265" r:id="rId24"/>
    <p:sldId id="279"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4" d="100"/>
          <a:sy n="104" d="100"/>
        </p:scale>
        <p:origin x="120" y="378"/>
      </p:cViewPr>
      <p:guideLst/>
    </p:cSldViewPr>
  </p:slideViewPr>
  <p:notesTextViewPr>
    <p:cViewPr>
      <p:scale>
        <a:sx n="1" d="1"/>
        <a:sy n="1" d="1"/>
      </p:scale>
      <p:origin x="0" y="0"/>
    </p:cViewPr>
  </p:notesText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89FEE2-8E07-4E5A-AF26-89D55EEE8095}" type="datetimeFigureOut">
              <a:rPr lang="en-US" smtClean="0"/>
              <a:t>5/9/2017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69CDBB-4A7B-4003-B617-8855C9A2A4F2}" type="slidenum">
              <a:rPr lang="en-US" smtClean="0"/>
              <a:t>‹#›</a:t>
            </a:fld>
            <a:endParaRPr lang="en-US"/>
          </a:p>
        </p:txBody>
      </p:sp>
    </p:spTree>
    <p:extLst>
      <p:ext uri="{BB962C8B-B14F-4D97-AF65-F5344CB8AC3E}">
        <p14:creationId xmlns:p14="http://schemas.microsoft.com/office/powerpoint/2010/main" val="909519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69CDBB-4A7B-4003-B617-8855C9A2A4F2}" type="slidenum">
              <a:rPr lang="en-US" smtClean="0"/>
              <a:t>1</a:t>
            </a:fld>
            <a:endParaRPr lang="en-US"/>
          </a:p>
        </p:txBody>
      </p:sp>
    </p:spTree>
    <p:extLst>
      <p:ext uri="{BB962C8B-B14F-4D97-AF65-F5344CB8AC3E}">
        <p14:creationId xmlns:p14="http://schemas.microsoft.com/office/powerpoint/2010/main" val="28385027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Dusty</a:t>
            </a:r>
          </a:p>
        </p:txBody>
      </p:sp>
      <p:sp>
        <p:nvSpPr>
          <p:cNvPr id="4" name="Slide Number Placeholder 3"/>
          <p:cNvSpPr>
            <a:spLocks noGrp="1"/>
          </p:cNvSpPr>
          <p:nvPr>
            <p:ph type="sldNum" sz="quarter" idx="10"/>
          </p:nvPr>
        </p:nvSpPr>
        <p:spPr/>
        <p:txBody>
          <a:bodyPr/>
          <a:lstStyle/>
          <a:p>
            <a:fld id="{2169CDBB-4A7B-4003-B617-8855C9A2A4F2}" type="slidenum">
              <a:rPr lang="en-US" smtClean="0"/>
              <a:t>10</a:t>
            </a:fld>
            <a:endParaRPr lang="en-US"/>
          </a:p>
        </p:txBody>
      </p:sp>
    </p:spTree>
    <p:extLst>
      <p:ext uri="{BB962C8B-B14F-4D97-AF65-F5344CB8AC3E}">
        <p14:creationId xmlns:p14="http://schemas.microsoft.com/office/powerpoint/2010/main" val="20697691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Sara</a:t>
            </a:r>
          </a:p>
        </p:txBody>
      </p:sp>
      <p:sp>
        <p:nvSpPr>
          <p:cNvPr id="4" name="Slide Number Placeholder 3"/>
          <p:cNvSpPr>
            <a:spLocks noGrp="1"/>
          </p:cNvSpPr>
          <p:nvPr>
            <p:ph type="sldNum" sz="quarter" idx="10"/>
          </p:nvPr>
        </p:nvSpPr>
        <p:spPr/>
        <p:txBody>
          <a:bodyPr/>
          <a:lstStyle/>
          <a:p>
            <a:fld id="{2169CDBB-4A7B-4003-B617-8855C9A2A4F2}" type="slidenum">
              <a:rPr lang="en-US" smtClean="0"/>
              <a:t>11</a:t>
            </a:fld>
            <a:endParaRPr lang="en-US"/>
          </a:p>
        </p:txBody>
      </p:sp>
    </p:spTree>
    <p:extLst>
      <p:ext uri="{BB962C8B-B14F-4D97-AF65-F5344CB8AC3E}">
        <p14:creationId xmlns:p14="http://schemas.microsoft.com/office/powerpoint/2010/main" val="32737006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Sara</a:t>
            </a:r>
          </a:p>
        </p:txBody>
      </p:sp>
      <p:sp>
        <p:nvSpPr>
          <p:cNvPr id="4" name="Slide Number Placeholder 3"/>
          <p:cNvSpPr>
            <a:spLocks noGrp="1"/>
          </p:cNvSpPr>
          <p:nvPr>
            <p:ph type="sldNum" sz="quarter" idx="10"/>
          </p:nvPr>
        </p:nvSpPr>
        <p:spPr/>
        <p:txBody>
          <a:bodyPr/>
          <a:lstStyle/>
          <a:p>
            <a:fld id="{2169CDBB-4A7B-4003-B617-8855C9A2A4F2}" type="slidenum">
              <a:rPr lang="en-US" smtClean="0"/>
              <a:t>12</a:t>
            </a:fld>
            <a:endParaRPr lang="en-US"/>
          </a:p>
        </p:txBody>
      </p:sp>
    </p:spTree>
    <p:extLst>
      <p:ext uri="{BB962C8B-B14F-4D97-AF65-F5344CB8AC3E}">
        <p14:creationId xmlns:p14="http://schemas.microsoft.com/office/powerpoint/2010/main" val="14293709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Sara</a:t>
            </a:r>
          </a:p>
        </p:txBody>
      </p:sp>
      <p:sp>
        <p:nvSpPr>
          <p:cNvPr id="4" name="Slide Number Placeholder 3"/>
          <p:cNvSpPr>
            <a:spLocks noGrp="1"/>
          </p:cNvSpPr>
          <p:nvPr>
            <p:ph type="sldNum" sz="quarter" idx="10"/>
          </p:nvPr>
        </p:nvSpPr>
        <p:spPr/>
        <p:txBody>
          <a:bodyPr/>
          <a:lstStyle/>
          <a:p>
            <a:fld id="{2169CDBB-4A7B-4003-B617-8855C9A2A4F2}" type="slidenum">
              <a:rPr lang="en-US" smtClean="0"/>
              <a:t>13</a:t>
            </a:fld>
            <a:endParaRPr lang="en-US"/>
          </a:p>
        </p:txBody>
      </p:sp>
    </p:spTree>
    <p:extLst>
      <p:ext uri="{BB962C8B-B14F-4D97-AF65-F5344CB8AC3E}">
        <p14:creationId xmlns:p14="http://schemas.microsoft.com/office/powerpoint/2010/main" val="7341191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0" name="Shape 23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a:t>Dusty</a:t>
            </a:r>
            <a:endParaRPr dirty="0"/>
          </a:p>
        </p:txBody>
      </p:sp>
    </p:spTree>
    <p:extLst>
      <p:ext uri="{BB962C8B-B14F-4D97-AF65-F5344CB8AC3E}">
        <p14:creationId xmlns:p14="http://schemas.microsoft.com/office/powerpoint/2010/main" val="7435852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Dusty</a:t>
            </a:r>
          </a:p>
        </p:txBody>
      </p:sp>
      <p:sp>
        <p:nvSpPr>
          <p:cNvPr id="4" name="Slide Number Placeholder 3"/>
          <p:cNvSpPr>
            <a:spLocks noGrp="1"/>
          </p:cNvSpPr>
          <p:nvPr>
            <p:ph type="sldNum" sz="quarter" idx="10"/>
          </p:nvPr>
        </p:nvSpPr>
        <p:spPr/>
        <p:txBody>
          <a:bodyPr/>
          <a:lstStyle/>
          <a:p>
            <a:fld id="{2169CDBB-4A7B-4003-B617-8855C9A2A4F2}" type="slidenum">
              <a:rPr lang="en-US" smtClean="0"/>
              <a:t>15</a:t>
            </a:fld>
            <a:endParaRPr lang="en-US"/>
          </a:p>
        </p:txBody>
      </p:sp>
    </p:spTree>
    <p:extLst>
      <p:ext uri="{BB962C8B-B14F-4D97-AF65-F5344CB8AC3E}">
        <p14:creationId xmlns:p14="http://schemas.microsoft.com/office/powerpoint/2010/main" val="26807147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Dusty</a:t>
            </a:r>
          </a:p>
        </p:txBody>
      </p:sp>
      <p:sp>
        <p:nvSpPr>
          <p:cNvPr id="4" name="Slide Number Placeholder 3"/>
          <p:cNvSpPr>
            <a:spLocks noGrp="1"/>
          </p:cNvSpPr>
          <p:nvPr>
            <p:ph type="sldNum" sz="quarter" idx="10"/>
          </p:nvPr>
        </p:nvSpPr>
        <p:spPr/>
        <p:txBody>
          <a:bodyPr/>
          <a:lstStyle/>
          <a:p>
            <a:fld id="{2169CDBB-4A7B-4003-B617-8855C9A2A4F2}" type="slidenum">
              <a:rPr lang="en-US" smtClean="0"/>
              <a:t>16</a:t>
            </a:fld>
            <a:endParaRPr lang="en-US"/>
          </a:p>
        </p:txBody>
      </p:sp>
    </p:spTree>
    <p:extLst>
      <p:ext uri="{BB962C8B-B14F-4D97-AF65-F5344CB8AC3E}">
        <p14:creationId xmlns:p14="http://schemas.microsoft.com/office/powerpoint/2010/main" val="22954908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Sara</a:t>
            </a:r>
          </a:p>
        </p:txBody>
      </p:sp>
      <p:sp>
        <p:nvSpPr>
          <p:cNvPr id="4" name="Slide Number Placeholder 3"/>
          <p:cNvSpPr>
            <a:spLocks noGrp="1"/>
          </p:cNvSpPr>
          <p:nvPr>
            <p:ph type="sldNum" sz="quarter" idx="10"/>
          </p:nvPr>
        </p:nvSpPr>
        <p:spPr/>
        <p:txBody>
          <a:bodyPr/>
          <a:lstStyle/>
          <a:p>
            <a:fld id="{2169CDBB-4A7B-4003-B617-8855C9A2A4F2}" type="slidenum">
              <a:rPr lang="en-US" smtClean="0"/>
              <a:t>17</a:t>
            </a:fld>
            <a:endParaRPr lang="en-US"/>
          </a:p>
        </p:txBody>
      </p:sp>
    </p:spTree>
    <p:extLst>
      <p:ext uri="{BB962C8B-B14F-4D97-AF65-F5344CB8AC3E}">
        <p14:creationId xmlns:p14="http://schemas.microsoft.com/office/powerpoint/2010/main" val="80437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Dusty</a:t>
            </a:r>
          </a:p>
        </p:txBody>
      </p:sp>
      <p:sp>
        <p:nvSpPr>
          <p:cNvPr id="4" name="Slide Number Placeholder 3"/>
          <p:cNvSpPr>
            <a:spLocks noGrp="1"/>
          </p:cNvSpPr>
          <p:nvPr>
            <p:ph type="sldNum" sz="quarter" idx="10"/>
          </p:nvPr>
        </p:nvSpPr>
        <p:spPr/>
        <p:txBody>
          <a:bodyPr/>
          <a:lstStyle/>
          <a:p>
            <a:fld id="{2169CDBB-4A7B-4003-B617-8855C9A2A4F2}" type="slidenum">
              <a:rPr lang="en-US" smtClean="0"/>
              <a:t>18</a:t>
            </a:fld>
            <a:endParaRPr lang="en-US"/>
          </a:p>
        </p:txBody>
      </p:sp>
    </p:spTree>
    <p:extLst>
      <p:ext uri="{BB962C8B-B14F-4D97-AF65-F5344CB8AC3E}">
        <p14:creationId xmlns:p14="http://schemas.microsoft.com/office/powerpoint/2010/main" val="9619763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Sara</a:t>
            </a:r>
          </a:p>
        </p:txBody>
      </p:sp>
      <p:sp>
        <p:nvSpPr>
          <p:cNvPr id="4" name="Slide Number Placeholder 3"/>
          <p:cNvSpPr>
            <a:spLocks noGrp="1"/>
          </p:cNvSpPr>
          <p:nvPr>
            <p:ph type="sldNum" sz="quarter" idx="10"/>
          </p:nvPr>
        </p:nvSpPr>
        <p:spPr/>
        <p:txBody>
          <a:bodyPr/>
          <a:lstStyle/>
          <a:p>
            <a:fld id="{2169CDBB-4A7B-4003-B617-8855C9A2A4F2}" type="slidenum">
              <a:rPr lang="en-US" smtClean="0"/>
              <a:t>19</a:t>
            </a:fld>
            <a:endParaRPr lang="en-US"/>
          </a:p>
        </p:txBody>
      </p:sp>
    </p:spTree>
    <p:extLst>
      <p:ext uri="{BB962C8B-B14F-4D97-AF65-F5344CB8AC3E}">
        <p14:creationId xmlns:p14="http://schemas.microsoft.com/office/powerpoint/2010/main" val="1383016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Dusty will kick off and both introduce</a:t>
            </a:r>
          </a:p>
        </p:txBody>
      </p:sp>
      <p:sp>
        <p:nvSpPr>
          <p:cNvPr id="4" name="Slide Number Placeholder 3"/>
          <p:cNvSpPr>
            <a:spLocks noGrp="1"/>
          </p:cNvSpPr>
          <p:nvPr>
            <p:ph type="sldNum" sz="quarter" idx="10"/>
          </p:nvPr>
        </p:nvSpPr>
        <p:spPr/>
        <p:txBody>
          <a:bodyPr/>
          <a:lstStyle/>
          <a:p>
            <a:fld id="{2169CDBB-4A7B-4003-B617-8855C9A2A4F2}" type="slidenum">
              <a:rPr lang="en-US" smtClean="0"/>
              <a:t>2</a:t>
            </a:fld>
            <a:endParaRPr lang="en-US"/>
          </a:p>
        </p:txBody>
      </p:sp>
    </p:spTree>
    <p:extLst>
      <p:ext uri="{BB962C8B-B14F-4D97-AF65-F5344CB8AC3E}">
        <p14:creationId xmlns:p14="http://schemas.microsoft.com/office/powerpoint/2010/main" val="28295870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Sara</a:t>
            </a:r>
          </a:p>
        </p:txBody>
      </p:sp>
      <p:sp>
        <p:nvSpPr>
          <p:cNvPr id="4" name="Slide Number Placeholder 3"/>
          <p:cNvSpPr>
            <a:spLocks noGrp="1"/>
          </p:cNvSpPr>
          <p:nvPr>
            <p:ph type="sldNum" sz="quarter" idx="10"/>
          </p:nvPr>
        </p:nvSpPr>
        <p:spPr/>
        <p:txBody>
          <a:bodyPr/>
          <a:lstStyle/>
          <a:p>
            <a:fld id="{2169CDBB-4A7B-4003-B617-8855C9A2A4F2}" type="slidenum">
              <a:rPr lang="en-US" smtClean="0"/>
              <a:t>20</a:t>
            </a:fld>
            <a:endParaRPr lang="en-US"/>
          </a:p>
        </p:txBody>
      </p:sp>
    </p:spTree>
    <p:extLst>
      <p:ext uri="{BB962C8B-B14F-4D97-AF65-F5344CB8AC3E}">
        <p14:creationId xmlns:p14="http://schemas.microsoft.com/office/powerpoint/2010/main" val="40437782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Sara</a:t>
            </a:r>
          </a:p>
        </p:txBody>
      </p:sp>
      <p:sp>
        <p:nvSpPr>
          <p:cNvPr id="4" name="Slide Number Placeholder 3"/>
          <p:cNvSpPr>
            <a:spLocks noGrp="1"/>
          </p:cNvSpPr>
          <p:nvPr>
            <p:ph type="sldNum" sz="quarter" idx="10"/>
          </p:nvPr>
        </p:nvSpPr>
        <p:spPr/>
        <p:txBody>
          <a:bodyPr/>
          <a:lstStyle/>
          <a:p>
            <a:fld id="{2169CDBB-4A7B-4003-B617-8855C9A2A4F2}" type="slidenum">
              <a:rPr lang="en-US" smtClean="0"/>
              <a:t>21</a:t>
            </a:fld>
            <a:endParaRPr lang="en-US"/>
          </a:p>
        </p:txBody>
      </p:sp>
    </p:spTree>
    <p:extLst>
      <p:ext uri="{BB962C8B-B14F-4D97-AF65-F5344CB8AC3E}">
        <p14:creationId xmlns:p14="http://schemas.microsoft.com/office/powerpoint/2010/main" val="40790005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Sara</a:t>
            </a:r>
          </a:p>
        </p:txBody>
      </p:sp>
      <p:sp>
        <p:nvSpPr>
          <p:cNvPr id="4" name="Slide Number Placeholder 3"/>
          <p:cNvSpPr>
            <a:spLocks noGrp="1"/>
          </p:cNvSpPr>
          <p:nvPr>
            <p:ph type="sldNum" sz="quarter" idx="10"/>
          </p:nvPr>
        </p:nvSpPr>
        <p:spPr/>
        <p:txBody>
          <a:bodyPr/>
          <a:lstStyle/>
          <a:p>
            <a:fld id="{2169CDBB-4A7B-4003-B617-8855C9A2A4F2}" type="slidenum">
              <a:rPr lang="en-US" smtClean="0"/>
              <a:t>22</a:t>
            </a:fld>
            <a:endParaRPr lang="en-US"/>
          </a:p>
        </p:txBody>
      </p:sp>
    </p:spTree>
    <p:extLst>
      <p:ext uri="{BB962C8B-B14F-4D97-AF65-F5344CB8AC3E}">
        <p14:creationId xmlns:p14="http://schemas.microsoft.com/office/powerpoint/2010/main" val="15718190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Dusty</a:t>
            </a:r>
          </a:p>
        </p:txBody>
      </p:sp>
      <p:sp>
        <p:nvSpPr>
          <p:cNvPr id="4" name="Slide Number Placeholder 3"/>
          <p:cNvSpPr>
            <a:spLocks noGrp="1"/>
          </p:cNvSpPr>
          <p:nvPr>
            <p:ph type="sldNum" sz="quarter" idx="10"/>
          </p:nvPr>
        </p:nvSpPr>
        <p:spPr/>
        <p:txBody>
          <a:bodyPr/>
          <a:lstStyle/>
          <a:p>
            <a:fld id="{2169CDBB-4A7B-4003-B617-8855C9A2A4F2}" type="slidenum">
              <a:rPr lang="en-US" smtClean="0"/>
              <a:t>23</a:t>
            </a:fld>
            <a:endParaRPr lang="en-US"/>
          </a:p>
        </p:txBody>
      </p:sp>
    </p:spTree>
    <p:extLst>
      <p:ext uri="{BB962C8B-B14F-4D97-AF65-F5344CB8AC3E}">
        <p14:creationId xmlns:p14="http://schemas.microsoft.com/office/powerpoint/2010/main" val="24384367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69CDBB-4A7B-4003-B617-8855C9A2A4F2}" type="slidenum">
              <a:rPr lang="en-US" smtClean="0"/>
              <a:t>24</a:t>
            </a:fld>
            <a:endParaRPr lang="en-US"/>
          </a:p>
        </p:txBody>
      </p:sp>
    </p:spTree>
    <p:extLst>
      <p:ext uri="{BB962C8B-B14F-4D97-AF65-F5344CB8AC3E}">
        <p14:creationId xmlns:p14="http://schemas.microsoft.com/office/powerpoint/2010/main" val="23595982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69CDBB-4A7B-4003-B617-8855C9A2A4F2}" type="slidenum">
              <a:rPr lang="en-US" smtClean="0"/>
              <a:t>25</a:t>
            </a:fld>
            <a:endParaRPr lang="en-US"/>
          </a:p>
        </p:txBody>
      </p:sp>
    </p:spTree>
    <p:extLst>
      <p:ext uri="{BB962C8B-B14F-4D97-AF65-F5344CB8AC3E}">
        <p14:creationId xmlns:p14="http://schemas.microsoft.com/office/powerpoint/2010/main" val="3610084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Sara</a:t>
            </a:r>
          </a:p>
        </p:txBody>
      </p:sp>
      <p:sp>
        <p:nvSpPr>
          <p:cNvPr id="4" name="Slide Number Placeholder 3"/>
          <p:cNvSpPr>
            <a:spLocks noGrp="1"/>
          </p:cNvSpPr>
          <p:nvPr>
            <p:ph type="sldNum" sz="quarter" idx="10"/>
          </p:nvPr>
        </p:nvSpPr>
        <p:spPr/>
        <p:txBody>
          <a:bodyPr/>
          <a:lstStyle/>
          <a:p>
            <a:fld id="{2169CDBB-4A7B-4003-B617-8855C9A2A4F2}" type="slidenum">
              <a:rPr lang="en-US" smtClean="0"/>
              <a:t>3</a:t>
            </a:fld>
            <a:endParaRPr lang="en-US"/>
          </a:p>
        </p:txBody>
      </p:sp>
    </p:spTree>
    <p:extLst>
      <p:ext uri="{BB962C8B-B14F-4D97-AF65-F5344CB8AC3E}">
        <p14:creationId xmlns:p14="http://schemas.microsoft.com/office/powerpoint/2010/main" val="2192501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Dusty</a:t>
            </a:r>
          </a:p>
        </p:txBody>
      </p:sp>
      <p:sp>
        <p:nvSpPr>
          <p:cNvPr id="4" name="Slide Number Placeholder 3"/>
          <p:cNvSpPr>
            <a:spLocks noGrp="1"/>
          </p:cNvSpPr>
          <p:nvPr>
            <p:ph type="sldNum" sz="quarter" idx="10"/>
          </p:nvPr>
        </p:nvSpPr>
        <p:spPr/>
        <p:txBody>
          <a:bodyPr/>
          <a:lstStyle/>
          <a:p>
            <a:fld id="{2169CDBB-4A7B-4003-B617-8855C9A2A4F2}" type="slidenum">
              <a:rPr lang="en-US" smtClean="0"/>
              <a:t>4</a:t>
            </a:fld>
            <a:endParaRPr lang="en-US"/>
          </a:p>
        </p:txBody>
      </p:sp>
    </p:spTree>
    <p:extLst>
      <p:ext uri="{BB962C8B-B14F-4D97-AF65-F5344CB8AC3E}">
        <p14:creationId xmlns:p14="http://schemas.microsoft.com/office/powerpoint/2010/main" val="1896987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Sara</a:t>
            </a:r>
          </a:p>
        </p:txBody>
      </p:sp>
      <p:sp>
        <p:nvSpPr>
          <p:cNvPr id="4" name="Slide Number Placeholder 3"/>
          <p:cNvSpPr>
            <a:spLocks noGrp="1"/>
          </p:cNvSpPr>
          <p:nvPr>
            <p:ph type="sldNum" sz="quarter" idx="10"/>
          </p:nvPr>
        </p:nvSpPr>
        <p:spPr/>
        <p:txBody>
          <a:bodyPr/>
          <a:lstStyle/>
          <a:p>
            <a:fld id="{2169CDBB-4A7B-4003-B617-8855C9A2A4F2}" type="slidenum">
              <a:rPr lang="en-US" smtClean="0"/>
              <a:t>5</a:t>
            </a:fld>
            <a:endParaRPr lang="en-US"/>
          </a:p>
        </p:txBody>
      </p:sp>
    </p:spTree>
    <p:extLst>
      <p:ext uri="{BB962C8B-B14F-4D97-AF65-F5344CB8AC3E}">
        <p14:creationId xmlns:p14="http://schemas.microsoft.com/office/powerpoint/2010/main" val="4914072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Sara</a:t>
            </a:r>
          </a:p>
        </p:txBody>
      </p:sp>
      <p:sp>
        <p:nvSpPr>
          <p:cNvPr id="4" name="Slide Number Placeholder 3"/>
          <p:cNvSpPr>
            <a:spLocks noGrp="1"/>
          </p:cNvSpPr>
          <p:nvPr>
            <p:ph type="sldNum" sz="quarter" idx="10"/>
          </p:nvPr>
        </p:nvSpPr>
        <p:spPr/>
        <p:txBody>
          <a:bodyPr/>
          <a:lstStyle/>
          <a:p>
            <a:fld id="{2169CDBB-4A7B-4003-B617-8855C9A2A4F2}" type="slidenum">
              <a:rPr lang="en-US" smtClean="0"/>
              <a:t>6</a:t>
            </a:fld>
            <a:endParaRPr lang="en-US"/>
          </a:p>
        </p:txBody>
      </p:sp>
    </p:spTree>
    <p:extLst>
      <p:ext uri="{BB962C8B-B14F-4D97-AF65-F5344CB8AC3E}">
        <p14:creationId xmlns:p14="http://schemas.microsoft.com/office/powerpoint/2010/main" val="2501091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Dusty</a:t>
            </a:r>
          </a:p>
        </p:txBody>
      </p:sp>
      <p:sp>
        <p:nvSpPr>
          <p:cNvPr id="4" name="Slide Number Placeholder 3"/>
          <p:cNvSpPr>
            <a:spLocks noGrp="1"/>
          </p:cNvSpPr>
          <p:nvPr>
            <p:ph type="sldNum" sz="quarter" idx="10"/>
          </p:nvPr>
        </p:nvSpPr>
        <p:spPr/>
        <p:txBody>
          <a:bodyPr/>
          <a:lstStyle/>
          <a:p>
            <a:fld id="{2169CDBB-4A7B-4003-B617-8855C9A2A4F2}" type="slidenum">
              <a:rPr lang="en-US" smtClean="0"/>
              <a:t>7</a:t>
            </a:fld>
            <a:endParaRPr lang="en-US"/>
          </a:p>
        </p:txBody>
      </p:sp>
    </p:spTree>
    <p:extLst>
      <p:ext uri="{BB962C8B-B14F-4D97-AF65-F5344CB8AC3E}">
        <p14:creationId xmlns:p14="http://schemas.microsoft.com/office/powerpoint/2010/main" val="20637447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Dusty</a:t>
            </a:r>
          </a:p>
        </p:txBody>
      </p:sp>
      <p:sp>
        <p:nvSpPr>
          <p:cNvPr id="4" name="Slide Number Placeholder 3"/>
          <p:cNvSpPr>
            <a:spLocks noGrp="1"/>
          </p:cNvSpPr>
          <p:nvPr>
            <p:ph type="sldNum" sz="quarter" idx="10"/>
          </p:nvPr>
        </p:nvSpPr>
        <p:spPr/>
        <p:txBody>
          <a:bodyPr/>
          <a:lstStyle/>
          <a:p>
            <a:fld id="{2169CDBB-4A7B-4003-B617-8855C9A2A4F2}" type="slidenum">
              <a:rPr lang="en-US" smtClean="0"/>
              <a:t>8</a:t>
            </a:fld>
            <a:endParaRPr lang="en-US"/>
          </a:p>
        </p:txBody>
      </p:sp>
    </p:spTree>
    <p:extLst>
      <p:ext uri="{BB962C8B-B14F-4D97-AF65-F5344CB8AC3E}">
        <p14:creationId xmlns:p14="http://schemas.microsoft.com/office/powerpoint/2010/main" val="15658171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Dusty</a:t>
            </a:r>
          </a:p>
        </p:txBody>
      </p:sp>
      <p:sp>
        <p:nvSpPr>
          <p:cNvPr id="4" name="Slide Number Placeholder 3"/>
          <p:cNvSpPr>
            <a:spLocks noGrp="1"/>
          </p:cNvSpPr>
          <p:nvPr>
            <p:ph type="sldNum" sz="quarter" idx="10"/>
          </p:nvPr>
        </p:nvSpPr>
        <p:spPr/>
        <p:txBody>
          <a:bodyPr/>
          <a:lstStyle/>
          <a:p>
            <a:fld id="{2169CDBB-4A7B-4003-B617-8855C9A2A4F2}" type="slidenum">
              <a:rPr lang="en-US" smtClean="0"/>
              <a:t>9</a:t>
            </a:fld>
            <a:endParaRPr lang="en-US"/>
          </a:p>
        </p:txBody>
      </p:sp>
    </p:spTree>
    <p:extLst>
      <p:ext uri="{BB962C8B-B14F-4D97-AF65-F5344CB8AC3E}">
        <p14:creationId xmlns:p14="http://schemas.microsoft.com/office/powerpoint/2010/main" val="3246820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6843" y="3887812"/>
            <a:ext cx="12195668"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843" y="2059012"/>
            <a:ext cx="12195668"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72440" y="2194560"/>
            <a:ext cx="11247120" cy="1739347"/>
          </a:xfrm>
        </p:spPr>
        <p:txBody>
          <a:bodyPr tIns="45720" bIns="45720" anchor="ctr">
            <a:normAutofit/>
          </a:bodyPr>
          <a:lstStyle>
            <a:lvl1pPr algn="ctr">
              <a:lnSpc>
                <a:spcPct val="80000"/>
              </a:lnSpc>
              <a:defRPr sz="6000" spc="15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342900" y="3915938"/>
            <a:ext cx="11506200" cy="457200"/>
          </a:xfrm>
        </p:spPr>
        <p:txBody>
          <a:bodyPr>
            <a:normAutofit/>
          </a:bodyPr>
          <a:lstStyle>
            <a:lvl1pPr marL="0" indent="0" algn="ctr">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041414FF-BF9F-4804-8CA7-D25FE003DD45}" type="datetimeFigureOut">
              <a:rPr lang="en-US" smtClean="0"/>
              <a:t>5/9/2017</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330E5DF3-B11B-4E97-A85F-F4DF7239C0C0}" type="slidenum">
              <a:rPr lang="en-US" smtClean="0"/>
              <a:t>‹#›</a:t>
            </a:fld>
            <a:endParaRPr lang="en-US"/>
          </a:p>
        </p:txBody>
      </p:sp>
    </p:spTree>
    <p:extLst>
      <p:ext uri="{BB962C8B-B14F-4D97-AF65-F5344CB8AC3E}">
        <p14:creationId xmlns:p14="http://schemas.microsoft.com/office/powerpoint/2010/main" val="2251976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1414FF-BF9F-4804-8CA7-D25FE003DD45}"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5DF3-B11B-4E97-A85F-F4DF7239C0C0}" type="slidenum">
              <a:rPr lang="en-US" smtClean="0"/>
              <a:t>‹#›</a:t>
            </a:fld>
            <a:endParaRPr lang="en-US"/>
          </a:p>
        </p:txBody>
      </p:sp>
    </p:spTree>
    <p:extLst>
      <p:ext uri="{BB962C8B-B14F-4D97-AF65-F5344CB8AC3E}">
        <p14:creationId xmlns:p14="http://schemas.microsoft.com/office/powerpoint/2010/main" val="3478475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041414FF-BF9F-4804-8CA7-D25FE003DD45}" type="datetimeFigureOut">
              <a:rPr lang="en-US" smtClean="0"/>
              <a:t>5/9/2017</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330E5DF3-B11B-4E97-A85F-F4DF7239C0C0}" type="slidenum">
              <a:rPr lang="en-US" smtClean="0"/>
              <a:t>‹#›</a:t>
            </a:fld>
            <a:endParaRPr lang="en-US"/>
          </a:p>
        </p:txBody>
      </p:sp>
    </p:spTree>
    <p:extLst>
      <p:ext uri="{BB962C8B-B14F-4D97-AF65-F5344CB8AC3E}">
        <p14:creationId xmlns:p14="http://schemas.microsoft.com/office/powerpoint/2010/main" val="13450519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506501" y="361534"/>
            <a:ext cx="11122799" cy="847199"/>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95" name="Shape 195"/>
          <p:cNvSpPr txBox="1">
            <a:spLocks noGrp="1"/>
          </p:cNvSpPr>
          <p:nvPr>
            <p:ph type="subTitle" idx="1"/>
          </p:nvPr>
        </p:nvSpPr>
        <p:spPr>
          <a:xfrm>
            <a:off x="506501" y="1057767"/>
            <a:ext cx="8619199" cy="524800"/>
          </a:xfrm>
          <a:prstGeom prst="rect">
            <a:avLst/>
          </a:prstGeom>
        </p:spPr>
        <p:txBody>
          <a:bodyPr lIns="91425" tIns="91425" rIns="91425" bIns="91425" anchor="t" anchorCtr="0"/>
          <a:lstStyle>
            <a:lvl1pPr lvl="0" rtl="0">
              <a:lnSpc>
                <a:spcPct val="100000"/>
              </a:lnSpc>
              <a:spcBef>
                <a:spcPts val="0"/>
              </a:spcBef>
              <a:spcAft>
                <a:spcPts val="0"/>
              </a:spcAft>
              <a:buSzPct val="100000"/>
              <a:buFont typeface="Raleway"/>
              <a:buNone/>
              <a:defRPr sz="1600">
                <a:latin typeface="Raleway"/>
                <a:ea typeface="Raleway"/>
                <a:cs typeface="Raleway"/>
                <a:sym typeface="Raleway"/>
              </a:defRPr>
            </a:lvl1pPr>
            <a:lvl2pPr lvl="1" rtl="0">
              <a:lnSpc>
                <a:spcPct val="100000"/>
              </a:lnSpc>
              <a:spcBef>
                <a:spcPts val="0"/>
              </a:spcBef>
              <a:spcAft>
                <a:spcPts val="0"/>
              </a:spcAft>
              <a:buClr>
                <a:srgbClr val="86AF15"/>
              </a:buClr>
              <a:buSzPct val="100000"/>
              <a:buNone/>
              <a:defRPr sz="2400">
                <a:solidFill>
                  <a:srgbClr val="86AF15"/>
                </a:solidFill>
              </a:defRPr>
            </a:lvl2pPr>
            <a:lvl3pPr lvl="2" rtl="0">
              <a:lnSpc>
                <a:spcPct val="100000"/>
              </a:lnSpc>
              <a:spcBef>
                <a:spcPts val="0"/>
              </a:spcBef>
              <a:spcAft>
                <a:spcPts val="0"/>
              </a:spcAft>
              <a:buClr>
                <a:srgbClr val="86AF15"/>
              </a:buClr>
              <a:buSzPct val="100000"/>
              <a:buNone/>
              <a:defRPr sz="2400">
                <a:solidFill>
                  <a:srgbClr val="86AF15"/>
                </a:solidFill>
              </a:defRPr>
            </a:lvl3pPr>
            <a:lvl4pPr lvl="3" rtl="0">
              <a:lnSpc>
                <a:spcPct val="100000"/>
              </a:lnSpc>
              <a:spcBef>
                <a:spcPts val="0"/>
              </a:spcBef>
              <a:spcAft>
                <a:spcPts val="0"/>
              </a:spcAft>
              <a:buClr>
                <a:srgbClr val="86AF15"/>
              </a:buClr>
              <a:buSzPct val="100000"/>
              <a:buNone/>
              <a:defRPr sz="2400">
                <a:solidFill>
                  <a:srgbClr val="86AF15"/>
                </a:solidFill>
              </a:defRPr>
            </a:lvl4pPr>
            <a:lvl5pPr lvl="4" rtl="0">
              <a:lnSpc>
                <a:spcPct val="100000"/>
              </a:lnSpc>
              <a:spcBef>
                <a:spcPts val="0"/>
              </a:spcBef>
              <a:spcAft>
                <a:spcPts val="0"/>
              </a:spcAft>
              <a:buClr>
                <a:srgbClr val="86AF15"/>
              </a:buClr>
              <a:buSzPct val="100000"/>
              <a:buNone/>
              <a:defRPr sz="2400">
                <a:solidFill>
                  <a:srgbClr val="86AF15"/>
                </a:solidFill>
              </a:defRPr>
            </a:lvl5pPr>
            <a:lvl6pPr lvl="5" rtl="0">
              <a:lnSpc>
                <a:spcPct val="100000"/>
              </a:lnSpc>
              <a:spcBef>
                <a:spcPts val="0"/>
              </a:spcBef>
              <a:spcAft>
                <a:spcPts val="0"/>
              </a:spcAft>
              <a:buClr>
                <a:srgbClr val="86AF15"/>
              </a:buClr>
              <a:buSzPct val="100000"/>
              <a:buNone/>
              <a:defRPr sz="2400">
                <a:solidFill>
                  <a:srgbClr val="86AF15"/>
                </a:solidFill>
              </a:defRPr>
            </a:lvl6pPr>
            <a:lvl7pPr lvl="6" rtl="0">
              <a:lnSpc>
                <a:spcPct val="100000"/>
              </a:lnSpc>
              <a:spcBef>
                <a:spcPts val="0"/>
              </a:spcBef>
              <a:spcAft>
                <a:spcPts val="0"/>
              </a:spcAft>
              <a:buClr>
                <a:srgbClr val="86AF15"/>
              </a:buClr>
              <a:buSzPct val="100000"/>
              <a:buNone/>
              <a:defRPr sz="2400">
                <a:solidFill>
                  <a:srgbClr val="86AF15"/>
                </a:solidFill>
              </a:defRPr>
            </a:lvl7pPr>
            <a:lvl8pPr lvl="7" rtl="0">
              <a:lnSpc>
                <a:spcPct val="100000"/>
              </a:lnSpc>
              <a:spcBef>
                <a:spcPts val="0"/>
              </a:spcBef>
              <a:spcAft>
                <a:spcPts val="0"/>
              </a:spcAft>
              <a:buClr>
                <a:srgbClr val="86AF15"/>
              </a:buClr>
              <a:buSzPct val="100000"/>
              <a:buNone/>
              <a:defRPr sz="2400">
                <a:solidFill>
                  <a:srgbClr val="86AF15"/>
                </a:solidFill>
              </a:defRPr>
            </a:lvl8pPr>
            <a:lvl9pPr lvl="8" rtl="0">
              <a:lnSpc>
                <a:spcPct val="100000"/>
              </a:lnSpc>
              <a:spcBef>
                <a:spcPts val="0"/>
              </a:spcBef>
              <a:spcAft>
                <a:spcPts val="0"/>
              </a:spcAft>
              <a:buClr>
                <a:srgbClr val="86AF15"/>
              </a:buClr>
              <a:buSzPct val="100000"/>
              <a:buNone/>
              <a:defRPr sz="2400">
                <a:solidFill>
                  <a:srgbClr val="86AF15"/>
                </a:solidFill>
              </a:defRPr>
            </a:lvl9pPr>
          </a:lstStyle>
          <a:p>
            <a:endParaRPr/>
          </a:p>
        </p:txBody>
      </p:sp>
    </p:spTree>
    <p:extLst>
      <p:ext uri="{BB962C8B-B14F-4D97-AF65-F5344CB8AC3E}">
        <p14:creationId xmlns:p14="http://schemas.microsoft.com/office/powerpoint/2010/main" val="3654812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1414FF-BF9F-4804-8CA7-D25FE003DD45}"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5DF3-B11B-4E97-A85F-F4DF7239C0C0}" type="slidenum">
              <a:rPr lang="en-US" smtClean="0"/>
              <a:t>‹#›</a:t>
            </a:fld>
            <a:endParaRPr lang="en-US"/>
          </a:p>
        </p:txBody>
      </p:sp>
    </p:spTree>
    <p:extLst>
      <p:ext uri="{BB962C8B-B14F-4D97-AF65-F5344CB8AC3E}">
        <p14:creationId xmlns:p14="http://schemas.microsoft.com/office/powerpoint/2010/main" val="752070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43" y="3887812"/>
            <a:ext cx="12195668"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75488" y="2194560"/>
            <a:ext cx="11247120" cy="1737360"/>
          </a:xfrm>
        </p:spPr>
        <p:txBody>
          <a:bodyPr anchor="ctr">
            <a:noAutofit/>
          </a:bodyPr>
          <a:lstStyle>
            <a:lvl1pPr algn="ctr">
              <a:lnSpc>
                <a:spcPct val="80000"/>
              </a:lnSpc>
              <a:defRPr sz="6000" b="0" spc="150" baseline="0">
                <a:solidFill>
                  <a:srgbClr val="FFFF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47472" y="3911827"/>
            <a:ext cx="11503152" cy="457200"/>
          </a:xfrm>
        </p:spPr>
        <p:txBody>
          <a:bodyPr anchor="t">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041414FF-BF9F-4804-8CA7-D25FE003DD45}" type="datetimeFigureOut">
              <a:rPr lang="en-US" smtClean="0"/>
              <a:t>5/9/2017</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330E5DF3-B11B-4E97-A85F-F4DF7239C0C0}" type="slidenum">
              <a:rPr lang="en-US" smtClean="0"/>
              <a:t>‹#›</a:t>
            </a:fld>
            <a:endParaRPr lang="en-US"/>
          </a:p>
        </p:txBody>
      </p:sp>
    </p:spTree>
    <p:extLst>
      <p:ext uri="{BB962C8B-B14F-4D97-AF65-F5344CB8AC3E}">
        <p14:creationId xmlns:p14="http://schemas.microsoft.com/office/powerpoint/2010/main" val="2772435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1414FF-BF9F-4804-8CA7-D25FE003DD45}" type="datetimeFigureOut">
              <a:rPr lang="en-US" smtClean="0"/>
              <a:t>5/9/2017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5DF3-B11B-4E97-A85F-F4DF7239C0C0}" type="slidenum">
              <a:rPr lang="en-US" smtClean="0"/>
              <a:t>‹#›</a:t>
            </a:fld>
            <a:endParaRPr lang="en-US"/>
          </a:p>
        </p:txBody>
      </p:sp>
    </p:spTree>
    <p:extLst>
      <p:ext uri="{BB962C8B-B14F-4D97-AF65-F5344CB8AC3E}">
        <p14:creationId xmlns:p14="http://schemas.microsoft.com/office/powerpoint/2010/main" val="2990973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1414FF-BF9F-4804-8CA7-D25FE003DD45}" type="datetimeFigureOut">
              <a:rPr lang="en-US" smtClean="0"/>
              <a:t>5/9/2017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5DF3-B11B-4E97-A85F-F4DF7239C0C0}" type="slidenum">
              <a:rPr lang="en-US" smtClean="0"/>
              <a:t>‹#›</a:t>
            </a:fld>
            <a:endParaRPr lang="en-US"/>
          </a:p>
        </p:txBody>
      </p:sp>
    </p:spTree>
    <p:extLst>
      <p:ext uri="{BB962C8B-B14F-4D97-AF65-F5344CB8AC3E}">
        <p14:creationId xmlns:p14="http://schemas.microsoft.com/office/powerpoint/2010/main" val="119798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1414FF-BF9F-4804-8CA7-D25FE003DD45}" type="datetimeFigureOut">
              <a:rPr lang="en-US" smtClean="0"/>
              <a:t>5/9/2017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5DF3-B11B-4E97-A85F-F4DF7239C0C0}" type="slidenum">
              <a:rPr lang="en-US" smtClean="0"/>
              <a:t>‹#›</a:t>
            </a:fld>
            <a:endParaRPr lang="en-US"/>
          </a:p>
        </p:txBody>
      </p:sp>
    </p:spTree>
    <p:extLst>
      <p:ext uri="{BB962C8B-B14F-4D97-AF65-F5344CB8AC3E}">
        <p14:creationId xmlns:p14="http://schemas.microsoft.com/office/powerpoint/2010/main" val="212245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1414FF-BF9F-4804-8CA7-D25FE003DD45}" type="datetimeFigureOut">
              <a:rPr lang="en-US" smtClean="0"/>
              <a:t>5/9/2017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5DF3-B11B-4E97-A85F-F4DF7239C0C0}" type="slidenum">
              <a:rPr lang="en-US" smtClean="0"/>
              <a:t>‹#›</a:t>
            </a:fld>
            <a:endParaRPr lang="en-US"/>
          </a:p>
        </p:txBody>
      </p:sp>
    </p:spTree>
    <p:extLst>
      <p:ext uri="{BB962C8B-B14F-4D97-AF65-F5344CB8AC3E}">
        <p14:creationId xmlns:p14="http://schemas.microsoft.com/office/powerpoint/2010/main" val="602443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41414FF-BF9F-4804-8CA7-D25FE003DD45}" type="datetimeFigureOut">
              <a:rPr lang="en-US" smtClean="0"/>
              <a:t>5/9/2017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5DF3-B11B-4E97-A85F-F4DF7239C0C0}" type="slidenum">
              <a:rPr lang="en-US" smtClean="0"/>
              <a:t>‹#›</a:t>
            </a:fld>
            <a:endParaRPr lang="en-US"/>
          </a:p>
        </p:txBody>
      </p:sp>
    </p:spTree>
    <p:extLst>
      <p:ext uri="{BB962C8B-B14F-4D97-AF65-F5344CB8AC3E}">
        <p14:creationId xmlns:p14="http://schemas.microsoft.com/office/powerpoint/2010/main" val="627300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41414FF-BF9F-4804-8CA7-D25FE003DD45}" type="datetimeFigureOut">
              <a:rPr lang="en-US" smtClean="0"/>
              <a:t>5/9/2017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5DF3-B11B-4E97-A85F-F4DF7239C0C0}" type="slidenum">
              <a:rPr lang="en-US" smtClean="0"/>
              <a:t>‹#›</a:t>
            </a:fld>
            <a:endParaRPr lang="en-US"/>
          </a:p>
        </p:txBody>
      </p:sp>
    </p:spTree>
    <p:extLst>
      <p:ext uri="{BB962C8B-B14F-4D97-AF65-F5344CB8AC3E}">
        <p14:creationId xmlns:p14="http://schemas.microsoft.com/office/powerpoint/2010/main" val="4120080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041414FF-BF9F-4804-8CA7-D25FE003DD45}" type="datetimeFigureOut">
              <a:rPr lang="en-US" smtClean="0"/>
              <a:t>5/9/2017</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330E5DF3-B11B-4E97-A85F-F4DF7239C0C0}" type="slidenum">
              <a:rPr lang="en-US" smtClean="0"/>
              <a:t>‹#›</a:t>
            </a:fld>
            <a:endParaRPr lang="en-US"/>
          </a:p>
        </p:txBody>
      </p:sp>
    </p:spTree>
    <p:extLst>
      <p:ext uri="{BB962C8B-B14F-4D97-AF65-F5344CB8AC3E}">
        <p14:creationId xmlns:p14="http://schemas.microsoft.com/office/powerpoint/2010/main" val="2753837759"/>
      </p:ext>
    </p:extLst>
  </p:cSld>
  <p:clrMap bg1="dk1" tx1="lt1" bg2="dk2" tx2="lt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Lst>
  <p:txStyles>
    <p:titleStyle>
      <a:lvl1pPr algn="l" defTabSz="914400" rtl="0" eaLnBrk="1" latinLnBrk="0" hangingPunct="1">
        <a:lnSpc>
          <a:spcPct val="85000"/>
        </a:lnSpc>
        <a:spcBef>
          <a:spcPct val="0"/>
        </a:spcBef>
        <a:buNone/>
        <a:defRPr sz="4000" kern="1200" cap="all"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By Name Lists -More than Vets and Chronic Homelessness </a:t>
            </a:r>
          </a:p>
        </p:txBody>
      </p:sp>
      <p:sp>
        <p:nvSpPr>
          <p:cNvPr id="3" name="Subtitle 2"/>
          <p:cNvSpPr>
            <a:spLocks noGrp="1"/>
          </p:cNvSpPr>
          <p:nvPr>
            <p:ph type="subTitle" idx="1"/>
          </p:nvPr>
        </p:nvSpPr>
        <p:spPr>
          <a:xfrm>
            <a:off x="1524000" y="3602038"/>
            <a:ext cx="9144000" cy="2100022"/>
          </a:xfrm>
        </p:spPr>
        <p:txBody>
          <a:bodyPr/>
          <a:lstStyle/>
          <a:p>
            <a:r>
              <a:rPr lang="en-US" dirty="0"/>
              <a:t>Washington Low Income Housing Institute Annual Conference</a:t>
            </a:r>
          </a:p>
          <a:p>
            <a:r>
              <a:rPr lang="en-US" dirty="0"/>
              <a:t>May 10-11, 2017</a:t>
            </a:r>
          </a:p>
          <a:p>
            <a:endParaRPr lang="en-US" dirty="0"/>
          </a:p>
          <a:p>
            <a:r>
              <a:rPr lang="en-US" dirty="0"/>
              <a:t>Dusty Olson &amp; Sara Hoffman</a:t>
            </a:r>
          </a:p>
        </p:txBody>
      </p:sp>
    </p:spTree>
    <p:extLst>
      <p:ext uri="{BB962C8B-B14F-4D97-AF65-F5344CB8AC3E}">
        <p14:creationId xmlns:p14="http://schemas.microsoft.com/office/powerpoint/2010/main" val="2627667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Lessons Learned from Other Cities</a:t>
            </a:r>
          </a:p>
        </p:txBody>
      </p:sp>
      <p:sp>
        <p:nvSpPr>
          <p:cNvPr id="3" name="Content Placeholder 2"/>
          <p:cNvSpPr>
            <a:spLocks noGrp="1"/>
          </p:cNvSpPr>
          <p:nvPr>
            <p:ph idx="1"/>
          </p:nvPr>
        </p:nvSpPr>
        <p:spPr/>
        <p:txBody>
          <a:bodyPr>
            <a:normAutofit/>
          </a:bodyPr>
          <a:lstStyle/>
          <a:p>
            <a:r>
              <a:rPr lang="en-US" sz="3600" dirty="0"/>
              <a:t>Flexibility is key</a:t>
            </a:r>
          </a:p>
          <a:p>
            <a:r>
              <a:rPr lang="en-US" sz="3600" dirty="0"/>
              <a:t>Focus is on filling vacancies as fast a possible</a:t>
            </a:r>
          </a:p>
          <a:p>
            <a:r>
              <a:rPr lang="en-US" sz="3600" dirty="0"/>
              <a:t>Having the right people at the table is essential</a:t>
            </a:r>
          </a:p>
          <a:p>
            <a:r>
              <a:rPr lang="en-US" sz="3600" dirty="0"/>
              <a:t>Be willing to change the process as you learn</a:t>
            </a:r>
          </a:p>
          <a:p>
            <a:r>
              <a:rPr lang="en-US" sz="3600" dirty="0"/>
              <a:t>Most people will opt in for participation if it is presented effectively</a:t>
            </a:r>
          </a:p>
        </p:txBody>
      </p:sp>
    </p:spTree>
    <p:extLst>
      <p:ext uri="{BB962C8B-B14F-4D97-AF65-F5344CB8AC3E}">
        <p14:creationId xmlns:p14="http://schemas.microsoft.com/office/powerpoint/2010/main" val="362124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use a Release of Information?</a:t>
            </a:r>
          </a:p>
        </p:txBody>
      </p:sp>
      <p:sp>
        <p:nvSpPr>
          <p:cNvPr id="3" name="Content Placeholder 2"/>
          <p:cNvSpPr>
            <a:spLocks noGrp="1"/>
          </p:cNvSpPr>
          <p:nvPr>
            <p:ph idx="1"/>
          </p:nvPr>
        </p:nvSpPr>
        <p:spPr/>
        <p:txBody>
          <a:bodyPr/>
          <a:lstStyle/>
          <a:p>
            <a:r>
              <a:rPr lang="en-US" sz="2800" dirty="0"/>
              <a:t>An appropriate ROI allows all relevant agencies to access and add to the community’s active list</a:t>
            </a:r>
          </a:p>
          <a:p>
            <a:r>
              <a:rPr lang="en-US" sz="2800" dirty="0"/>
              <a:t>Every ROI will look different depending on local community needs</a:t>
            </a:r>
          </a:p>
          <a:p>
            <a:r>
              <a:rPr lang="en-US" sz="2800" dirty="0"/>
              <a:t>A comprehensive ROI allows providers to coordinate services during case conferencing</a:t>
            </a:r>
          </a:p>
          <a:p>
            <a:r>
              <a:rPr lang="en-US" sz="2800" dirty="0"/>
              <a:t>Communities are encouraged to work with local partners to produce ROIs that satisfy their privacy regulations</a:t>
            </a:r>
          </a:p>
          <a:p>
            <a:endParaRPr lang="en-US" dirty="0"/>
          </a:p>
        </p:txBody>
      </p:sp>
    </p:spTree>
    <p:extLst>
      <p:ext uri="{BB962C8B-B14F-4D97-AF65-F5344CB8AC3E}">
        <p14:creationId xmlns:p14="http://schemas.microsoft.com/office/powerpoint/2010/main" val="2010788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Consent Language</a:t>
            </a:r>
          </a:p>
        </p:txBody>
      </p:sp>
      <p:sp>
        <p:nvSpPr>
          <p:cNvPr id="3" name="Content Placeholder 2"/>
          <p:cNvSpPr>
            <a:spLocks noGrp="1"/>
          </p:cNvSpPr>
          <p:nvPr>
            <p:ph idx="1"/>
          </p:nvPr>
        </p:nvSpPr>
        <p:spPr>
          <a:xfrm>
            <a:off x="838200" y="1825624"/>
            <a:ext cx="10515600" cy="4488911"/>
          </a:xfrm>
        </p:spPr>
        <p:txBody>
          <a:bodyPr>
            <a:normAutofit fontScale="92500" lnSpcReduction="10000"/>
          </a:bodyPr>
          <a:lstStyle/>
          <a:p>
            <a:pPr marL="0" indent="0">
              <a:buNone/>
            </a:pPr>
            <a:r>
              <a:rPr lang="en-US" b="1" dirty="0"/>
              <a:t>Seattle/King County: </a:t>
            </a:r>
            <a:r>
              <a:rPr lang="en-US" dirty="0"/>
              <a:t>By signing this form, I authorize King County and </a:t>
            </a:r>
            <a:r>
              <a:rPr lang="en-US" dirty="0" err="1"/>
              <a:t>Bitfocus</a:t>
            </a:r>
            <a:r>
              <a:rPr lang="en-US" dirty="0"/>
              <a:t> to share HMIS information with Partner Agencies. The HMIS information shared will be used to help me get housing and services. </a:t>
            </a:r>
          </a:p>
          <a:p>
            <a:pPr marL="0" indent="0">
              <a:buNone/>
            </a:pPr>
            <a:endParaRPr lang="en-US" b="1" dirty="0"/>
          </a:p>
          <a:p>
            <a:pPr marL="0" indent="0">
              <a:buNone/>
            </a:pPr>
            <a:r>
              <a:rPr lang="en-US" b="1" dirty="0"/>
              <a:t>Jacksonville FL: </a:t>
            </a:r>
            <a:r>
              <a:rPr lang="en-US" dirty="0"/>
              <a:t>If you sign the consent form, your information can be shared with other agencies that use HMIS with restrictions which you specifically indicate on the consent form. Sharing your information may help other agencies obtain information about you more quickly, help with case management and improve their services to you.</a:t>
            </a:r>
          </a:p>
          <a:p>
            <a:pPr marL="0" indent="0">
              <a:buNone/>
            </a:pPr>
            <a:endParaRPr lang="en-US" b="1" dirty="0"/>
          </a:p>
          <a:p>
            <a:pPr marL="0" indent="0">
              <a:buNone/>
            </a:pPr>
            <a:r>
              <a:rPr lang="en-US" b="1" dirty="0"/>
              <a:t>Connecticut:</a:t>
            </a:r>
            <a:r>
              <a:rPr lang="en-US" dirty="0"/>
              <a:t>   The Connecticut Homelessness Management Information System (CT HMIS) is a shared system. This means that authorized CT HMIS Participating Agencies will enter your information into the CT HMIS database. These participating agencies will have access to the information that is entered into HMIS. Sharing your data allows service providers to see if they have housing services that fit your needs. A list of participating agencies which will have access to your information is attached. </a:t>
            </a:r>
          </a:p>
        </p:txBody>
      </p:sp>
    </p:spTree>
    <p:extLst>
      <p:ext uri="{BB962C8B-B14F-4D97-AF65-F5344CB8AC3E}">
        <p14:creationId xmlns:p14="http://schemas.microsoft.com/office/powerpoint/2010/main" val="3777570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about people who opt out?</a:t>
            </a:r>
          </a:p>
        </p:txBody>
      </p:sp>
      <p:sp>
        <p:nvSpPr>
          <p:cNvPr id="3" name="Content Placeholder 2"/>
          <p:cNvSpPr>
            <a:spLocks noGrp="1"/>
          </p:cNvSpPr>
          <p:nvPr>
            <p:ph idx="1"/>
          </p:nvPr>
        </p:nvSpPr>
        <p:spPr/>
        <p:txBody>
          <a:bodyPr>
            <a:normAutofit/>
          </a:bodyPr>
          <a:lstStyle/>
          <a:p>
            <a:r>
              <a:rPr lang="en-US" sz="2800" dirty="0"/>
              <a:t>Each person </a:t>
            </a:r>
            <a:r>
              <a:rPr lang="en-US" sz="2800" dirty="0" smtClean="0"/>
              <a:t>is entered in </a:t>
            </a:r>
            <a:r>
              <a:rPr lang="en-US" sz="2800" dirty="0"/>
              <a:t>HMIS </a:t>
            </a:r>
            <a:r>
              <a:rPr lang="en-US" sz="2800" dirty="0" smtClean="0"/>
              <a:t>using a unique identifier (ID number)</a:t>
            </a:r>
          </a:p>
          <a:p>
            <a:r>
              <a:rPr lang="en-US" sz="2800" dirty="0" smtClean="0"/>
              <a:t>Agencies need to track the ID numbers for people they are working with </a:t>
            </a:r>
            <a:endParaRPr lang="en-US" sz="2800" dirty="0"/>
          </a:p>
          <a:p>
            <a:r>
              <a:rPr lang="en-US" sz="2800" dirty="0"/>
              <a:t>Information can be shared in a non-identifiable manner</a:t>
            </a:r>
          </a:p>
          <a:p>
            <a:r>
              <a:rPr lang="en-US" sz="2800" dirty="0" smtClean="0"/>
              <a:t>There is potential for duplicate profiles </a:t>
            </a:r>
            <a:endParaRPr lang="en-US" sz="2800" dirty="0"/>
          </a:p>
        </p:txBody>
      </p:sp>
    </p:spTree>
    <p:extLst>
      <p:ext uri="{BB962C8B-B14F-4D97-AF65-F5344CB8AC3E}">
        <p14:creationId xmlns:p14="http://schemas.microsoft.com/office/powerpoint/2010/main" val="4103079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a:t>Potential By-Name List Members</a:t>
            </a:r>
          </a:p>
        </p:txBody>
      </p:sp>
      <p:pic>
        <p:nvPicPr>
          <p:cNvPr id="6" name="Picture 5"/>
          <p:cNvPicPr>
            <a:picLocks noChangeAspect="1"/>
          </p:cNvPicPr>
          <p:nvPr/>
        </p:nvPicPr>
        <p:blipFill>
          <a:blip r:embed="rId3"/>
          <a:stretch>
            <a:fillRect/>
          </a:stretch>
        </p:blipFill>
        <p:spPr>
          <a:xfrm>
            <a:off x="451945" y="1208733"/>
            <a:ext cx="11740055" cy="5459397"/>
          </a:xfrm>
          <a:prstGeom prst="rect">
            <a:avLst/>
          </a:prstGeom>
        </p:spPr>
      </p:pic>
      <p:sp>
        <p:nvSpPr>
          <p:cNvPr id="3" name="TextBox 2"/>
          <p:cNvSpPr txBox="1"/>
          <p:nvPr/>
        </p:nvSpPr>
        <p:spPr>
          <a:xfrm>
            <a:off x="9221638" y="6298798"/>
            <a:ext cx="2682815" cy="369332"/>
          </a:xfrm>
          <a:prstGeom prst="rect">
            <a:avLst/>
          </a:prstGeom>
          <a:noFill/>
        </p:spPr>
        <p:txBody>
          <a:bodyPr wrap="square" rtlCol="0">
            <a:spAutoFit/>
          </a:bodyPr>
          <a:lstStyle/>
          <a:p>
            <a:pPr lvl="0">
              <a:spcBef>
                <a:spcPts val="0"/>
              </a:spcBef>
              <a:buNone/>
            </a:pPr>
            <a:r>
              <a:rPr lang="en" dirty="0"/>
              <a:t>changinghomelessness.org</a:t>
            </a:r>
          </a:p>
        </p:txBody>
      </p:sp>
    </p:spTree>
    <p:extLst>
      <p:ext uri="{BB962C8B-B14F-4D97-AF65-F5344CB8AC3E}">
        <p14:creationId xmlns:p14="http://schemas.microsoft.com/office/powerpoint/2010/main" val="182102751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Primary Goals of Case Conferencing </a:t>
            </a:r>
          </a:p>
        </p:txBody>
      </p:sp>
      <p:sp>
        <p:nvSpPr>
          <p:cNvPr id="3" name="Content Placeholder 2"/>
          <p:cNvSpPr>
            <a:spLocks noGrp="1"/>
          </p:cNvSpPr>
          <p:nvPr>
            <p:ph idx="1"/>
          </p:nvPr>
        </p:nvSpPr>
        <p:spPr/>
        <p:txBody>
          <a:bodyPr>
            <a:normAutofit/>
          </a:bodyPr>
          <a:lstStyle/>
          <a:p>
            <a:pPr lvl="1"/>
            <a:r>
              <a:rPr lang="en-US" sz="2800" dirty="0"/>
              <a:t>Update/maintain the BNL through case conferencing team updates.</a:t>
            </a:r>
          </a:p>
          <a:p>
            <a:pPr lvl="1"/>
            <a:r>
              <a:rPr lang="en-US" sz="2800" dirty="0"/>
              <a:t>Coordinate services and assign housing navigators based on the prioritization</a:t>
            </a:r>
          </a:p>
          <a:p>
            <a:pPr lvl="1"/>
            <a:r>
              <a:rPr lang="en-US" sz="2800" dirty="0"/>
              <a:t>Ensure people aren’t slipping through the cracks of the process.</a:t>
            </a:r>
          </a:p>
          <a:p>
            <a:pPr lvl="1"/>
            <a:r>
              <a:rPr lang="en-US" sz="2800" dirty="0"/>
              <a:t>Troubleshoot challenges that arise during the placement process and take steps to ensure housing retention.</a:t>
            </a:r>
          </a:p>
        </p:txBody>
      </p:sp>
    </p:spTree>
    <p:extLst>
      <p:ext uri="{BB962C8B-B14F-4D97-AF65-F5344CB8AC3E}">
        <p14:creationId xmlns:p14="http://schemas.microsoft.com/office/powerpoint/2010/main" val="16337818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Agenda</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55066701"/>
              </p:ext>
            </p:extLst>
          </p:nvPr>
        </p:nvGraphicFramePr>
        <p:xfrm>
          <a:off x="733246" y="1362976"/>
          <a:ext cx="10256807" cy="5287990"/>
        </p:xfrm>
        <a:graphic>
          <a:graphicData uri="http://schemas.openxmlformats.org/drawingml/2006/table">
            <a:tbl>
              <a:tblPr firstRow="1" firstCol="1" bandRow="1">
                <a:tableStyleId>{5C22544A-7EE6-4342-B048-85BDC9FD1C3A}</a:tableStyleId>
              </a:tblPr>
              <a:tblGrid>
                <a:gridCol w="2265273">
                  <a:extLst>
                    <a:ext uri="{9D8B030D-6E8A-4147-A177-3AD203B41FA5}">
                      <a16:colId xmlns:a16="http://schemas.microsoft.com/office/drawing/2014/main" xmlns="" val="4271734408"/>
                    </a:ext>
                  </a:extLst>
                </a:gridCol>
                <a:gridCol w="7991534">
                  <a:extLst>
                    <a:ext uri="{9D8B030D-6E8A-4147-A177-3AD203B41FA5}">
                      <a16:colId xmlns:a16="http://schemas.microsoft.com/office/drawing/2014/main" xmlns="" val="2263312686"/>
                    </a:ext>
                  </a:extLst>
                </a:gridCol>
              </a:tblGrid>
              <a:tr h="266345">
                <a:tc>
                  <a:txBody>
                    <a:bodyPr/>
                    <a:lstStyle/>
                    <a:p>
                      <a:pPr marL="0" marR="0" algn="ctr">
                        <a:spcBef>
                          <a:spcPts val="0"/>
                        </a:spcBef>
                        <a:spcAft>
                          <a:spcPts val="0"/>
                        </a:spcAft>
                      </a:pPr>
                      <a:r>
                        <a:rPr lang="en-US" sz="1200" dirty="0">
                          <a:effectLst/>
                        </a:rPr>
                        <a:t>Amount of Time</a:t>
                      </a:r>
                      <a:endParaRPr lang="en-US" sz="12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200">
                          <a:effectLst/>
                        </a:rPr>
                        <a:t>TOPIC</a:t>
                      </a:r>
                      <a:endParaRPr lang="en-US" sz="12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xmlns="" val="2198202351"/>
                  </a:ext>
                </a:extLst>
              </a:tr>
              <a:tr h="699343">
                <a:tc>
                  <a:txBody>
                    <a:bodyPr/>
                    <a:lstStyle/>
                    <a:p>
                      <a:pPr marL="0" marR="0">
                        <a:lnSpc>
                          <a:spcPct val="107000"/>
                        </a:lnSpc>
                        <a:spcBef>
                          <a:spcPts val="0"/>
                        </a:spcBef>
                        <a:spcAft>
                          <a:spcPts val="800"/>
                        </a:spcAft>
                      </a:pPr>
                      <a:r>
                        <a:rPr lang="en-US" sz="1200">
                          <a:effectLst/>
                        </a:rPr>
                        <a:t>5 minutes</a:t>
                      </a:r>
                    </a:p>
                    <a:p>
                      <a:pPr marL="0" marR="0" algn="ctr">
                        <a:spcBef>
                          <a:spcPts val="0"/>
                        </a:spcBef>
                        <a:spcAft>
                          <a:spcPts val="0"/>
                        </a:spcAft>
                      </a:pPr>
                      <a:r>
                        <a:rPr lang="en-US" sz="1200">
                          <a:effectLst/>
                        </a:rPr>
                        <a:t> </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a:effectLst/>
                        </a:rPr>
                        <a:t>Review Dashboards (Inflow Rate, Active BNL Number, Permanent Housing Rate). Discuss trends/changes.</a:t>
                      </a:r>
                      <a:endParaRPr lang="en-US" sz="12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xmlns="" val="2164988691"/>
                  </a:ext>
                </a:extLst>
              </a:tr>
              <a:tr h="1126146">
                <a:tc>
                  <a:txBody>
                    <a:bodyPr/>
                    <a:lstStyle/>
                    <a:p>
                      <a:pPr marL="0" marR="0">
                        <a:spcBef>
                          <a:spcPts val="0"/>
                        </a:spcBef>
                        <a:spcAft>
                          <a:spcPts val="0"/>
                        </a:spcAft>
                      </a:pPr>
                      <a:r>
                        <a:rPr lang="en-US" sz="1200">
                          <a:effectLst/>
                        </a:rPr>
                        <a:t>5-10 minutes</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07000"/>
                        </a:lnSpc>
                        <a:spcBef>
                          <a:spcPts val="0"/>
                        </a:spcBef>
                        <a:spcAft>
                          <a:spcPts val="800"/>
                        </a:spcAft>
                      </a:pPr>
                      <a:r>
                        <a:rPr lang="en-US" sz="1200" dirty="0">
                          <a:effectLst/>
                        </a:rPr>
                        <a:t>Review new people on BNL (inflow since last meeting). Who knows the person? Able to complete assessment? Need to be assigned to outreach worker to engage and complete assessment? Any concerns with score? Diversion attempted (multiple times)?</a:t>
                      </a:r>
                      <a:endParaRPr lang="en-US" sz="12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xmlns="" val="3392371756"/>
                  </a:ext>
                </a:extLst>
              </a:tr>
              <a:tr h="1065385">
                <a:tc>
                  <a:txBody>
                    <a:bodyPr/>
                    <a:lstStyle/>
                    <a:p>
                      <a:pPr marL="0" marR="0">
                        <a:spcBef>
                          <a:spcPts val="0"/>
                        </a:spcBef>
                        <a:spcAft>
                          <a:spcPts val="0"/>
                        </a:spcAft>
                      </a:pPr>
                      <a:r>
                        <a:rPr lang="en-US" sz="1200">
                          <a:effectLst/>
                        </a:rPr>
                        <a:t>5-10 minutes</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a:effectLst/>
                        </a:rPr>
                        <a:t>Review list of people within 1-2 weeks of becoming inactive. Anyone interacted with them or seen them around? (This may be less of a priority while establishing case conferencing norms and can be incorporated in the process down the road).</a:t>
                      </a:r>
                      <a:endParaRPr lang="en-US" sz="12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xmlns="" val="3286119872"/>
                  </a:ext>
                </a:extLst>
              </a:tr>
              <a:tr h="532693">
                <a:tc>
                  <a:txBody>
                    <a:bodyPr/>
                    <a:lstStyle/>
                    <a:p>
                      <a:pPr marL="0" marR="0">
                        <a:spcBef>
                          <a:spcPts val="0"/>
                        </a:spcBef>
                        <a:spcAft>
                          <a:spcPts val="0"/>
                        </a:spcAft>
                      </a:pPr>
                      <a:r>
                        <a:rPr lang="en-US" sz="1200">
                          <a:effectLst/>
                        </a:rPr>
                        <a:t>5-15 minutes</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a:effectLst/>
                        </a:rPr>
                        <a:t>Review housing openings and make appropriate matches/referrals.</a:t>
                      </a:r>
                    </a:p>
                    <a:p>
                      <a:pPr marL="0" marR="0">
                        <a:spcBef>
                          <a:spcPts val="0"/>
                        </a:spcBef>
                        <a:spcAft>
                          <a:spcPts val="0"/>
                        </a:spcAft>
                      </a:pPr>
                      <a:r>
                        <a:rPr lang="en-US" sz="1200">
                          <a:effectLst/>
                        </a:rPr>
                        <a:t> </a:t>
                      </a:r>
                      <a:endParaRPr lang="en-US" sz="12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xmlns="" val="3978641656"/>
                  </a:ext>
                </a:extLst>
              </a:tr>
              <a:tr h="1598078">
                <a:tc>
                  <a:txBody>
                    <a:bodyPr/>
                    <a:lstStyle/>
                    <a:p>
                      <a:pPr marL="0" marR="0">
                        <a:spcBef>
                          <a:spcPts val="0"/>
                        </a:spcBef>
                        <a:spcAft>
                          <a:spcPts val="0"/>
                        </a:spcAft>
                      </a:pPr>
                      <a:r>
                        <a:rPr lang="en-US" sz="1200">
                          <a:effectLst/>
                        </a:rPr>
                        <a:t>Remaining time (20-40 minutes)</a:t>
                      </a:r>
                      <a:endParaRPr lang="en-US" sz="12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1200" dirty="0">
                          <a:effectLst/>
                        </a:rPr>
                        <a:t>Review prioritized BNL from top down, with goal of getting through 15% of the list at each meeting. Set time limit of 3-4 minutes per person and have timer in the group. Ensure people at the top of the list are connected to supports as needed (are engaged and can be located, have necessary documentation, are interested in housing) so they can quickly be connected to housing as soon as an opening becomes available.</a:t>
                      </a:r>
                      <a:endParaRPr lang="en-US" sz="12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xmlns="" val="418373101"/>
                  </a:ext>
                </a:extLst>
              </a:tr>
            </a:tbl>
          </a:graphicData>
        </a:graphic>
      </p:graphicFrame>
      <p:sp>
        <p:nvSpPr>
          <p:cNvPr id="5" name="TextBox 4"/>
          <p:cNvSpPr txBox="1"/>
          <p:nvPr/>
        </p:nvSpPr>
        <p:spPr>
          <a:xfrm>
            <a:off x="7272069" y="6134985"/>
            <a:ext cx="4071668" cy="369332"/>
          </a:xfrm>
          <a:prstGeom prst="rect">
            <a:avLst/>
          </a:prstGeom>
          <a:noFill/>
        </p:spPr>
        <p:txBody>
          <a:bodyPr wrap="square" rtlCol="0">
            <a:spAutoFit/>
          </a:bodyPr>
          <a:lstStyle/>
          <a:p>
            <a:r>
              <a:rPr lang="en-US" dirty="0">
                <a:solidFill>
                  <a:schemeClr val="bg1"/>
                </a:solidFill>
              </a:rPr>
              <a:t>Corporation for Supportive Housing</a:t>
            </a:r>
          </a:p>
        </p:txBody>
      </p:sp>
    </p:spTree>
    <p:extLst>
      <p:ext uri="{BB962C8B-B14F-4D97-AF65-F5344CB8AC3E}">
        <p14:creationId xmlns:p14="http://schemas.microsoft.com/office/powerpoint/2010/main" val="41785262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History of By Name Lists in King County</a:t>
            </a:r>
          </a:p>
        </p:txBody>
      </p:sp>
      <p:sp>
        <p:nvSpPr>
          <p:cNvPr id="3" name="Content Placeholder 2"/>
          <p:cNvSpPr>
            <a:spLocks noGrp="1"/>
          </p:cNvSpPr>
          <p:nvPr>
            <p:ph idx="1"/>
          </p:nvPr>
        </p:nvSpPr>
        <p:spPr/>
        <p:txBody>
          <a:bodyPr>
            <a:normAutofit/>
          </a:bodyPr>
          <a:lstStyle/>
          <a:p>
            <a:pPr marL="0" indent="0">
              <a:buNone/>
            </a:pPr>
            <a:r>
              <a:rPr lang="en-US" sz="2800" dirty="0"/>
              <a:t>Veterans</a:t>
            </a:r>
          </a:p>
          <a:p>
            <a:pPr lvl="1"/>
            <a:r>
              <a:rPr lang="en-US" sz="2800" dirty="0"/>
              <a:t>Began in April 2015</a:t>
            </a:r>
          </a:p>
          <a:p>
            <a:pPr lvl="1"/>
            <a:r>
              <a:rPr lang="en-US" sz="2800" dirty="0"/>
              <a:t>Providers meet weekly to connect veterans who have completed a VI-SPDAT to Veteran Navigators, SSVF (Supportive Services for Veteran Families) programs and VASH Vouchers</a:t>
            </a:r>
          </a:p>
          <a:p>
            <a:pPr marL="0" indent="0">
              <a:buNone/>
            </a:pPr>
            <a:r>
              <a:rPr lang="en-US" sz="2800" dirty="0"/>
              <a:t>Long Term Shelter Stayers</a:t>
            </a:r>
          </a:p>
          <a:p>
            <a:pPr lvl="1"/>
            <a:r>
              <a:rPr lang="en-US" sz="2800" dirty="0"/>
              <a:t>Initiative to address long term shelter stayers in 2015</a:t>
            </a:r>
          </a:p>
          <a:p>
            <a:pPr lvl="1"/>
            <a:r>
              <a:rPr lang="en-US" sz="2800" dirty="0"/>
              <a:t>Didn’t know to call it a by name list</a:t>
            </a:r>
          </a:p>
        </p:txBody>
      </p:sp>
    </p:spTree>
    <p:extLst>
      <p:ext uri="{BB962C8B-B14F-4D97-AF65-F5344CB8AC3E}">
        <p14:creationId xmlns:p14="http://schemas.microsoft.com/office/powerpoint/2010/main" val="42090115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Long-Term Shelter Stayers</a:t>
            </a:r>
          </a:p>
        </p:txBody>
      </p:sp>
      <p:sp>
        <p:nvSpPr>
          <p:cNvPr id="3" name="Content Placeholder 2"/>
          <p:cNvSpPr>
            <a:spLocks noGrp="1"/>
          </p:cNvSpPr>
          <p:nvPr>
            <p:ph idx="1"/>
          </p:nvPr>
        </p:nvSpPr>
        <p:spPr/>
        <p:txBody>
          <a:bodyPr>
            <a:normAutofit/>
          </a:bodyPr>
          <a:lstStyle/>
          <a:p>
            <a:pPr marL="0" indent="0">
              <a:buNone/>
            </a:pPr>
            <a:r>
              <a:rPr lang="en-US" sz="2400" dirty="0"/>
              <a:t>Participants: All single adult Emergency Shelter providers</a:t>
            </a:r>
          </a:p>
          <a:p>
            <a:pPr marL="0" indent="0">
              <a:buNone/>
            </a:pPr>
            <a:r>
              <a:rPr lang="en-US" sz="2400" dirty="0"/>
              <a:t>Population:  Those persons in shelter more than 2 years</a:t>
            </a:r>
          </a:p>
          <a:p>
            <a:pPr marL="0" indent="0">
              <a:buNone/>
            </a:pPr>
            <a:r>
              <a:rPr lang="en-US" sz="2400" dirty="0"/>
              <a:t>Current list size:  200</a:t>
            </a:r>
          </a:p>
          <a:p>
            <a:pPr marL="0" indent="0">
              <a:buNone/>
            </a:pPr>
            <a:r>
              <a:rPr lang="en-US" sz="2400" dirty="0"/>
              <a:t>Focus:  Moving the 10 longest term clients in each shelter into permanent housing</a:t>
            </a:r>
          </a:p>
          <a:p>
            <a:pPr marL="0" indent="0">
              <a:buNone/>
            </a:pPr>
            <a:r>
              <a:rPr lang="en-US" sz="2400" dirty="0"/>
              <a:t>Successes:  14 people have moved from the list since case conferencing began</a:t>
            </a:r>
          </a:p>
          <a:p>
            <a:pPr marL="0" indent="0">
              <a:buNone/>
            </a:pPr>
            <a:r>
              <a:rPr lang="en-US" sz="2400" dirty="0"/>
              <a:t>Challenges:  Must have the appropriate housing solutions in place in order to move quickly</a:t>
            </a:r>
          </a:p>
        </p:txBody>
      </p:sp>
    </p:spTree>
    <p:extLst>
      <p:ext uri="{BB962C8B-B14F-4D97-AF65-F5344CB8AC3E}">
        <p14:creationId xmlns:p14="http://schemas.microsoft.com/office/powerpoint/2010/main" val="24106129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Single Adult Impact Team </a:t>
            </a:r>
          </a:p>
        </p:txBody>
      </p:sp>
      <p:sp>
        <p:nvSpPr>
          <p:cNvPr id="3" name="Content Placeholder 2"/>
          <p:cNvSpPr>
            <a:spLocks noGrp="1"/>
          </p:cNvSpPr>
          <p:nvPr>
            <p:ph idx="1"/>
          </p:nvPr>
        </p:nvSpPr>
        <p:spPr/>
        <p:txBody>
          <a:bodyPr>
            <a:normAutofit/>
          </a:bodyPr>
          <a:lstStyle/>
          <a:p>
            <a:pPr marL="0" indent="0">
              <a:buNone/>
            </a:pPr>
            <a:r>
              <a:rPr lang="en-US" sz="2400" dirty="0"/>
              <a:t>Participants: Outreach, Behavioral Health, Housing providers, drop-in centers, and shelters</a:t>
            </a:r>
          </a:p>
          <a:p>
            <a:pPr marL="0" indent="0">
              <a:buNone/>
            </a:pPr>
            <a:r>
              <a:rPr lang="en-US" sz="2400" dirty="0"/>
              <a:t>Population: 100 Single Adults who have been assessed for CEA who have the highest vulnerability score and longest length of time homeless </a:t>
            </a:r>
          </a:p>
          <a:p>
            <a:pPr marL="0" indent="0">
              <a:buNone/>
            </a:pPr>
            <a:r>
              <a:rPr lang="en-US" sz="2400" dirty="0"/>
              <a:t>Current list size: 100 </a:t>
            </a:r>
          </a:p>
          <a:p>
            <a:pPr marL="0" indent="0">
              <a:buNone/>
            </a:pPr>
            <a:r>
              <a:rPr lang="en-US" sz="2400" dirty="0"/>
              <a:t>Focus: Connecting with the most vulnerable and obtaining the documentation needed for housing </a:t>
            </a:r>
          </a:p>
          <a:p>
            <a:pPr marL="0" indent="0">
              <a:buNone/>
            </a:pPr>
            <a:r>
              <a:rPr lang="en-US" sz="2400" dirty="0"/>
              <a:t>Successes: 29 people have moved off the list </a:t>
            </a:r>
          </a:p>
          <a:p>
            <a:pPr marL="0" indent="0">
              <a:buNone/>
            </a:pPr>
            <a:r>
              <a:rPr lang="en-US" sz="2400" dirty="0"/>
              <a:t>Challenges: Clients are hard to find and do not have phones</a:t>
            </a:r>
          </a:p>
          <a:p>
            <a:endParaRPr lang="en-US" dirty="0"/>
          </a:p>
        </p:txBody>
      </p:sp>
    </p:spTree>
    <p:extLst>
      <p:ext uri="{BB962C8B-B14F-4D97-AF65-F5344CB8AC3E}">
        <p14:creationId xmlns:p14="http://schemas.microsoft.com/office/powerpoint/2010/main" val="1188415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Introductions</a:t>
            </a:r>
          </a:p>
        </p:txBody>
      </p:sp>
      <p:sp>
        <p:nvSpPr>
          <p:cNvPr id="3" name="Content Placeholder 2"/>
          <p:cNvSpPr>
            <a:spLocks noGrp="1"/>
          </p:cNvSpPr>
          <p:nvPr>
            <p:ph idx="1"/>
          </p:nvPr>
        </p:nvSpPr>
        <p:spPr/>
        <p:txBody>
          <a:bodyPr/>
          <a:lstStyle/>
          <a:p>
            <a:r>
              <a:rPr lang="en-US" dirty="0"/>
              <a:t>Dusty Olson, Strategic Advisor</a:t>
            </a:r>
          </a:p>
          <a:p>
            <a:pPr marL="457200" lvl="1" indent="0">
              <a:buNone/>
            </a:pPr>
            <a:r>
              <a:rPr lang="en-US" dirty="0"/>
              <a:t>City of Seattle Human Services Department</a:t>
            </a:r>
          </a:p>
          <a:p>
            <a:pPr marL="0" indent="0">
              <a:buNone/>
            </a:pPr>
            <a:endParaRPr lang="en-US" dirty="0"/>
          </a:p>
          <a:p>
            <a:r>
              <a:rPr lang="en-US" dirty="0"/>
              <a:t>Sara Hoffman, Coordinated Entry for All Program Manager</a:t>
            </a:r>
          </a:p>
          <a:p>
            <a:pPr marL="457200" lvl="1" indent="0">
              <a:buNone/>
            </a:pPr>
            <a:r>
              <a:rPr lang="en-US" dirty="0"/>
              <a:t>King County Department of Community and Human Services</a:t>
            </a:r>
          </a:p>
        </p:txBody>
      </p:sp>
    </p:spTree>
    <p:extLst>
      <p:ext uri="{BB962C8B-B14F-4D97-AF65-F5344CB8AC3E}">
        <p14:creationId xmlns:p14="http://schemas.microsoft.com/office/powerpoint/2010/main" val="31344694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Family Impact Team</a:t>
            </a:r>
          </a:p>
        </p:txBody>
      </p:sp>
      <p:sp>
        <p:nvSpPr>
          <p:cNvPr id="3" name="Content Placeholder 2"/>
          <p:cNvSpPr>
            <a:spLocks noGrp="1"/>
          </p:cNvSpPr>
          <p:nvPr>
            <p:ph idx="1"/>
          </p:nvPr>
        </p:nvSpPr>
        <p:spPr/>
        <p:txBody>
          <a:bodyPr>
            <a:normAutofit fontScale="92500" lnSpcReduction="10000"/>
          </a:bodyPr>
          <a:lstStyle/>
          <a:p>
            <a:pPr marL="0" indent="0">
              <a:buNone/>
            </a:pPr>
            <a:r>
              <a:rPr lang="en-US" sz="2400" dirty="0"/>
              <a:t>Participants: All family outreach, shelter and housing programs</a:t>
            </a:r>
          </a:p>
          <a:p>
            <a:pPr marL="0" indent="0">
              <a:buNone/>
            </a:pPr>
            <a:r>
              <a:rPr lang="en-US" sz="2400" dirty="0"/>
              <a:t>Population: Families who have completed a CEA assessment and have the highest vulnerability and longest length of time homeless </a:t>
            </a:r>
          </a:p>
          <a:p>
            <a:pPr marL="0" indent="0">
              <a:buNone/>
            </a:pPr>
            <a:r>
              <a:rPr lang="en-US" sz="2400" dirty="0"/>
              <a:t>Current list size: 1582 (focusing on top 100 from each band)</a:t>
            </a:r>
          </a:p>
          <a:p>
            <a:pPr marL="0" indent="0">
              <a:buNone/>
            </a:pPr>
            <a:r>
              <a:rPr lang="en-US" sz="2400" dirty="0"/>
              <a:t>Focus: Working from the most vulnerable in each service band to confirm current status, ensure connection to resources, assess family status in advance of referral, and obtain documentation needed for housing </a:t>
            </a:r>
          </a:p>
          <a:p>
            <a:pPr marL="0" indent="0">
              <a:buNone/>
            </a:pPr>
            <a:r>
              <a:rPr lang="en-US" sz="2400" dirty="0"/>
              <a:t>Successes:  25 people have moved off the list. Increased coordination across programs serving multiple clients</a:t>
            </a:r>
          </a:p>
          <a:p>
            <a:pPr marL="0" indent="0">
              <a:buNone/>
            </a:pPr>
            <a:r>
              <a:rPr lang="en-US" sz="2400" dirty="0"/>
              <a:t>Challenges:  List was static for so long that a lot of clean up is necessary to get to an active list. Agency participation is limited by HMIS Consent Form</a:t>
            </a:r>
          </a:p>
          <a:p>
            <a:endParaRPr lang="en-US" dirty="0"/>
          </a:p>
        </p:txBody>
      </p:sp>
    </p:spTree>
    <p:extLst>
      <p:ext uri="{BB962C8B-B14F-4D97-AF65-F5344CB8AC3E}">
        <p14:creationId xmlns:p14="http://schemas.microsoft.com/office/powerpoint/2010/main" val="29557660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Young Adult </a:t>
            </a:r>
            <a:r>
              <a:rPr lang="en-US"/>
              <a:t>Impact Team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Participants: Homeless Young Adult Navigators, drop- in centers, shelter and housing programs</a:t>
            </a:r>
          </a:p>
          <a:p>
            <a:pPr marL="0" indent="0">
              <a:buNone/>
            </a:pPr>
            <a:r>
              <a:rPr lang="en-US" dirty="0"/>
              <a:t>Population: Young adults 18-24 who have completed a CEA assessment and have the highest vulnerability and longest length of time homeless </a:t>
            </a:r>
          </a:p>
          <a:p>
            <a:pPr marL="0" indent="0">
              <a:buNone/>
            </a:pPr>
            <a:r>
              <a:rPr lang="en-US" dirty="0"/>
              <a:t>Current list size: 100 in each band </a:t>
            </a:r>
          </a:p>
          <a:p>
            <a:pPr marL="0" indent="0">
              <a:buNone/>
            </a:pPr>
            <a:r>
              <a:rPr lang="en-US" dirty="0"/>
              <a:t>Focus: Connecting with the most vulnerable and obtaining the documentation needed for housing </a:t>
            </a:r>
          </a:p>
          <a:p>
            <a:pPr marL="0" indent="0">
              <a:buNone/>
            </a:pPr>
            <a:r>
              <a:rPr lang="en-US" dirty="0"/>
              <a:t>Successes: 16 people have moved off the list</a:t>
            </a:r>
          </a:p>
          <a:p>
            <a:pPr marL="0" indent="0">
              <a:buNone/>
            </a:pPr>
            <a:r>
              <a:rPr lang="en-US" dirty="0"/>
              <a:t>Challenges: Young Adults are hard to find and engage. Navigation staff is new, need to find their footing. List was static for so long that a lot of clean up is necessary to get to an active list</a:t>
            </a:r>
          </a:p>
        </p:txBody>
      </p:sp>
    </p:spTree>
    <p:extLst>
      <p:ext uri="{BB962C8B-B14F-4D97-AF65-F5344CB8AC3E}">
        <p14:creationId xmlns:p14="http://schemas.microsoft.com/office/powerpoint/2010/main" val="38794949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Lessons Learned</a:t>
            </a:r>
          </a:p>
        </p:txBody>
      </p:sp>
      <p:sp>
        <p:nvSpPr>
          <p:cNvPr id="3" name="Content Placeholder 2"/>
          <p:cNvSpPr>
            <a:spLocks noGrp="1"/>
          </p:cNvSpPr>
          <p:nvPr>
            <p:ph idx="1"/>
          </p:nvPr>
        </p:nvSpPr>
        <p:spPr/>
        <p:txBody>
          <a:bodyPr>
            <a:normAutofit/>
          </a:bodyPr>
          <a:lstStyle/>
          <a:p>
            <a:r>
              <a:rPr lang="en-US" sz="2800" dirty="0"/>
              <a:t>Each new population group takes 4 or 5 calls to begin to get a good flow</a:t>
            </a:r>
          </a:p>
          <a:p>
            <a:r>
              <a:rPr lang="en-US" sz="2800" dirty="0"/>
              <a:t>Having the right people in the room really helps</a:t>
            </a:r>
          </a:p>
          <a:p>
            <a:r>
              <a:rPr lang="en-US" sz="2800" dirty="0"/>
              <a:t>Conference calls have benefits over meeting in person</a:t>
            </a:r>
          </a:p>
          <a:p>
            <a:r>
              <a:rPr lang="en-US" sz="2800" dirty="0"/>
              <a:t>Be willing to make changes when necessary</a:t>
            </a:r>
          </a:p>
          <a:p>
            <a:r>
              <a:rPr lang="en-US" sz="2800" dirty="0"/>
              <a:t>Letting your list sit static for a long time will result in inaccuracies</a:t>
            </a:r>
          </a:p>
        </p:txBody>
      </p:sp>
    </p:spTree>
    <p:extLst>
      <p:ext uri="{BB962C8B-B14F-4D97-AF65-F5344CB8AC3E}">
        <p14:creationId xmlns:p14="http://schemas.microsoft.com/office/powerpoint/2010/main" val="8252448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Measures of Success</a:t>
            </a:r>
          </a:p>
        </p:txBody>
      </p:sp>
      <p:sp>
        <p:nvSpPr>
          <p:cNvPr id="3" name="Content Placeholder 2"/>
          <p:cNvSpPr>
            <a:spLocks noGrp="1"/>
          </p:cNvSpPr>
          <p:nvPr>
            <p:ph idx="1"/>
          </p:nvPr>
        </p:nvSpPr>
        <p:spPr>
          <a:xfrm>
            <a:off x="838200" y="1966823"/>
            <a:ext cx="10515600" cy="4546120"/>
          </a:xfrm>
        </p:spPr>
        <p:txBody>
          <a:bodyPr>
            <a:normAutofit/>
          </a:bodyPr>
          <a:lstStyle/>
          <a:p>
            <a:pPr marL="0" indent="0">
              <a:buNone/>
            </a:pPr>
            <a:r>
              <a:rPr lang="en-US" sz="2400" b="1" dirty="0"/>
              <a:t>Number of people experiencing homelessness</a:t>
            </a:r>
          </a:p>
          <a:p>
            <a:pPr marL="0" indent="0">
              <a:buNone/>
            </a:pPr>
            <a:r>
              <a:rPr lang="en-US" sz="2400" b="1" dirty="0"/>
              <a:t>Inflow (inflow + returned) </a:t>
            </a:r>
            <a:endParaRPr lang="en-US" sz="2400" dirty="0"/>
          </a:p>
          <a:p>
            <a:pPr lvl="1"/>
            <a:r>
              <a:rPr lang="en-US" sz="2400" dirty="0"/>
              <a:t># of people becoming homeless for the first time </a:t>
            </a:r>
          </a:p>
          <a:p>
            <a:pPr lvl="1"/>
            <a:r>
              <a:rPr lang="en-US" sz="2400" dirty="0"/>
              <a:t># of people returning to homelessness </a:t>
            </a:r>
          </a:p>
          <a:p>
            <a:pPr marL="0" indent="0">
              <a:buNone/>
            </a:pPr>
            <a:r>
              <a:rPr lang="en-US" sz="2400" b="1" dirty="0"/>
              <a:t>Outflow (placements + inactive) </a:t>
            </a:r>
            <a:endParaRPr lang="en-US" sz="2400" dirty="0"/>
          </a:p>
          <a:p>
            <a:pPr lvl="1"/>
            <a:r>
              <a:rPr lang="en-US" sz="2400" dirty="0"/>
              <a:t># of people being permanently housed </a:t>
            </a:r>
          </a:p>
          <a:p>
            <a:pPr lvl="1"/>
            <a:r>
              <a:rPr lang="en-US" sz="2400" dirty="0"/>
              <a:t># of inactive after 90 days </a:t>
            </a:r>
          </a:p>
          <a:p>
            <a:pPr marL="0" indent="0">
              <a:buNone/>
            </a:pPr>
            <a:r>
              <a:rPr lang="en-US" sz="2400" b="1" dirty="0"/>
              <a:t>Housing Process </a:t>
            </a:r>
            <a:endParaRPr lang="en-US" sz="2400" dirty="0"/>
          </a:p>
          <a:p>
            <a:pPr lvl="1"/>
            <a:r>
              <a:rPr lang="en-US" sz="2400" dirty="0"/>
              <a:t>Length of time from becoming homeless to identification </a:t>
            </a:r>
          </a:p>
          <a:p>
            <a:pPr lvl="1"/>
            <a:r>
              <a:rPr lang="en-US" sz="2400" dirty="0"/>
              <a:t>Length of time from identification to permanent housing </a:t>
            </a:r>
          </a:p>
          <a:p>
            <a:endParaRPr lang="en-US" dirty="0"/>
          </a:p>
        </p:txBody>
      </p:sp>
    </p:spTree>
    <p:extLst>
      <p:ext uri="{BB962C8B-B14F-4D97-AF65-F5344CB8AC3E}">
        <p14:creationId xmlns:p14="http://schemas.microsoft.com/office/powerpoint/2010/main" val="13822339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&amp; Answers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6872272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Thank you for attending today’s session</a:t>
            </a:r>
          </a:p>
        </p:txBody>
      </p:sp>
      <p:sp>
        <p:nvSpPr>
          <p:cNvPr id="5" name="Content Placeholder 4"/>
          <p:cNvSpPr>
            <a:spLocks noGrp="1"/>
          </p:cNvSpPr>
          <p:nvPr>
            <p:ph idx="1"/>
          </p:nvPr>
        </p:nvSpPr>
        <p:spPr/>
        <p:txBody>
          <a:bodyPr>
            <a:normAutofit/>
          </a:bodyPr>
          <a:lstStyle/>
          <a:p>
            <a:pPr marL="0" indent="0">
              <a:buNone/>
            </a:pPr>
            <a:r>
              <a:rPr lang="en-US" sz="2400" dirty="0"/>
              <a:t>Dusty Olson, Strategic Advisor</a:t>
            </a:r>
          </a:p>
          <a:p>
            <a:pPr marL="0" indent="0">
              <a:buNone/>
            </a:pPr>
            <a:r>
              <a:rPr lang="en-US" sz="2400" dirty="0"/>
              <a:t>City of Seattle Human Services Department</a:t>
            </a:r>
          </a:p>
          <a:p>
            <a:pPr marL="0" indent="0">
              <a:buNone/>
            </a:pPr>
            <a:r>
              <a:rPr lang="en-US" sz="2400" dirty="0"/>
              <a:t>dusty.olson@seattle.gov</a:t>
            </a:r>
          </a:p>
          <a:p>
            <a:pPr marL="0" indent="0">
              <a:buNone/>
            </a:pPr>
            <a:endParaRPr lang="en-US" sz="2400" dirty="0"/>
          </a:p>
          <a:p>
            <a:pPr marL="0" indent="0">
              <a:buNone/>
            </a:pPr>
            <a:r>
              <a:rPr lang="en-US" sz="2400" dirty="0"/>
              <a:t>Sara Hoffman, Coordinated Entry for All Program Manager</a:t>
            </a:r>
          </a:p>
          <a:p>
            <a:pPr marL="0" indent="0">
              <a:buNone/>
            </a:pPr>
            <a:r>
              <a:rPr lang="en-US" sz="2400" dirty="0"/>
              <a:t>King County Department of Community &amp; Human Services</a:t>
            </a:r>
          </a:p>
          <a:p>
            <a:pPr marL="0" indent="0">
              <a:buNone/>
            </a:pPr>
            <a:r>
              <a:rPr lang="en-US" sz="2400" dirty="0"/>
              <a:t>sara.hoffman@kingcounty.gov</a:t>
            </a:r>
          </a:p>
        </p:txBody>
      </p:sp>
    </p:spTree>
    <p:extLst>
      <p:ext uri="{BB962C8B-B14F-4D97-AF65-F5344CB8AC3E}">
        <p14:creationId xmlns:p14="http://schemas.microsoft.com/office/powerpoint/2010/main" val="2693176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Audience Poll</a:t>
            </a:r>
          </a:p>
        </p:txBody>
      </p:sp>
      <p:sp>
        <p:nvSpPr>
          <p:cNvPr id="3" name="Content Placeholder 2"/>
          <p:cNvSpPr>
            <a:spLocks noGrp="1"/>
          </p:cNvSpPr>
          <p:nvPr>
            <p:ph idx="1"/>
          </p:nvPr>
        </p:nvSpPr>
        <p:spPr/>
        <p:txBody>
          <a:bodyPr>
            <a:normAutofit/>
          </a:bodyPr>
          <a:lstStyle/>
          <a:p>
            <a:pPr marL="0" indent="0">
              <a:buNone/>
            </a:pPr>
            <a:r>
              <a:rPr lang="en-US" sz="2800" dirty="0"/>
              <a:t>By a show of hands, what is your community’s use of by name lists?</a:t>
            </a:r>
          </a:p>
          <a:p>
            <a:r>
              <a:rPr lang="en-US" sz="2800" dirty="0"/>
              <a:t>Not even sure what they are</a:t>
            </a:r>
          </a:p>
          <a:p>
            <a:r>
              <a:rPr lang="en-US" sz="2800" dirty="0"/>
              <a:t>We are talking about using one</a:t>
            </a:r>
          </a:p>
          <a:p>
            <a:r>
              <a:rPr lang="en-US" sz="2800" dirty="0"/>
              <a:t>We have started putting together a list</a:t>
            </a:r>
          </a:p>
          <a:p>
            <a:r>
              <a:rPr lang="en-US" sz="2800" dirty="0"/>
              <a:t>We have a by name list process for Vets and/or Chronic Adults</a:t>
            </a:r>
          </a:p>
          <a:p>
            <a:r>
              <a:rPr lang="en-US" sz="2800" dirty="0"/>
              <a:t>We use by name lists for multiple populations</a:t>
            </a:r>
          </a:p>
        </p:txBody>
      </p:sp>
    </p:spTree>
    <p:extLst>
      <p:ext uri="{BB962C8B-B14F-4D97-AF65-F5344CB8AC3E}">
        <p14:creationId xmlns:p14="http://schemas.microsoft.com/office/powerpoint/2010/main" val="1263489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By Name List</a:t>
            </a:r>
          </a:p>
        </p:txBody>
      </p:sp>
      <p:sp>
        <p:nvSpPr>
          <p:cNvPr id="3" name="Content Placeholder 2"/>
          <p:cNvSpPr>
            <a:spLocks noGrp="1"/>
          </p:cNvSpPr>
          <p:nvPr>
            <p:ph idx="1"/>
          </p:nvPr>
        </p:nvSpPr>
        <p:spPr>
          <a:xfrm>
            <a:off x="1202919" y="2011679"/>
            <a:ext cx="9784080" cy="4622034"/>
          </a:xfrm>
        </p:spPr>
        <p:txBody>
          <a:bodyPr>
            <a:normAutofit/>
          </a:bodyPr>
          <a:lstStyle/>
          <a:p>
            <a:r>
              <a:rPr lang="en-US" sz="2400" dirty="0"/>
              <a:t>Understanding exactly who is experiencing homelessness and what their individual needs and barriers are to housing placement</a:t>
            </a:r>
          </a:p>
          <a:p>
            <a:r>
              <a:rPr lang="en-US" sz="2400" dirty="0"/>
              <a:t>Counts down to zero</a:t>
            </a:r>
          </a:p>
          <a:p>
            <a:r>
              <a:rPr lang="en-US" sz="2400" dirty="0"/>
              <a:t>Utilizes a real time, prioritized list generated by Coordinated Entry</a:t>
            </a:r>
          </a:p>
          <a:p>
            <a:r>
              <a:rPr lang="en-US" sz="2400" dirty="0"/>
              <a:t>Combines the list with a regular case coordination process</a:t>
            </a:r>
          </a:p>
          <a:p>
            <a:r>
              <a:rPr lang="en-US" sz="2400" dirty="0"/>
              <a:t>Creates accountability between community partners to ensure positive outcomes for people experiencing homelessness</a:t>
            </a:r>
          </a:p>
          <a:p>
            <a:r>
              <a:rPr lang="en-US" sz="2400" dirty="0"/>
              <a:t>Real time edits to waiting lists as new information is discussed</a:t>
            </a:r>
          </a:p>
          <a:p>
            <a:r>
              <a:rPr lang="en-US" sz="2400" dirty="0"/>
              <a:t>Valuable measurement tool towards system goals</a:t>
            </a:r>
          </a:p>
          <a:p>
            <a:endParaRPr lang="en-US" dirty="0"/>
          </a:p>
        </p:txBody>
      </p:sp>
    </p:spTree>
    <p:extLst>
      <p:ext uri="{BB962C8B-B14F-4D97-AF65-F5344CB8AC3E}">
        <p14:creationId xmlns:p14="http://schemas.microsoft.com/office/powerpoint/2010/main" val="3305287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is this different than what we are doing now?</a:t>
            </a:r>
          </a:p>
        </p:txBody>
      </p:sp>
      <p:sp>
        <p:nvSpPr>
          <p:cNvPr id="3" name="Content Placeholder 2"/>
          <p:cNvSpPr>
            <a:spLocks noGrp="1"/>
          </p:cNvSpPr>
          <p:nvPr>
            <p:ph idx="1"/>
          </p:nvPr>
        </p:nvSpPr>
        <p:spPr/>
        <p:txBody>
          <a:bodyPr>
            <a:normAutofit/>
          </a:bodyPr>
          <a:lstStyle/>
          <a:p>
            <a:r>
              <a:rPr lang="en-US" sz="4000" dirty="0"/>
              <a:t>Static counts, such as Point in Time Counts are snapshots of homelessness in a community</a:t>
            </a:r>
          </a:p>
          <a:p>
            <a:r>
              <a:rPr lang="en-US" sz="4000" dirty="0"/>
              <a:t>Coordinated Entry Placement Lists are static waiting lists</a:t>
            </a:r>
          </a:p>
        </p:txBody>
      </p:sp>
    </p:spTree>
    <p:extLst>
      <p:ext uri="{BB962C8B-B14F-4D97-AF65-F5344CB8AC3E}">
        <p14:creationId xmlns:p14="http://schemas.microsoft.com/office/powerpoint/2010/main" val="1475221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Goals of By Name Lists</a:t>
            </a:r>
          </a:p>
        </p:txBody>
      </p:sp>
      <p:sp>
        <p:nvSpPr>
          <p:cNvPr id="3" name="Content Placeholder 2"/>
          <p:cNvSpPr>
            <a:spLocks noGrp="1"/>
          </p:cNvSpPr>
          <p:nvPr>
            <p:ph idx="1"/>
          </p:nvPr>
        </p:nvSpPr>
        <p:spPr/>
        <p:txBody>
          <a:bodyPr>
            <a:normAutofit/>
          </a:bodyPr>
          <a:lstStyle/>
          <a:p>
            <a:r>
              <a:rPr lang="en-US" sz="2400" dirty="0"/>
              <a:t>Housing Placements</a:t>
            </a:r>
          </a:p>
          <a:p>
            <a:pPr lvl="1"/>
            <a:r>
              <a:rPr lang="en-US" sz="2400" dirty="0"/>
              <a:t>Matching people off the list with available housing openings</a:t>
            </a:r>
          </a:p>
          <a:p>
            <a:pPr lvl="1"/>
            <a:r>
              <a:rPr lang="en-US" sz="2400" dirty="0"/>
              <a:t>Increases housing placement success</a:t>
            </a:r>
          </a:p>
          <a:p>
            <a:r>
              <a:rPr lang="en-US" sz="2400" dirty="0"/>
              <a:t>Housing Navigation</a:t>
            </a:r>
          </a:p>
          <a:p>
            <a:pPr lvl="1"/>
            <a:r>
              <a:rPr lang="en-US" sz="2400" dirty="0"/>
              <a:t>Making sure people nearing the top of the list have all necessary documents and services in place</a:t>
            </a:r>
          </a:p>
          <a:p>
            <a:pPr lvl="1"/>
            <a:r>
              <a:rPr lang="en-US" sz="2400" dirty="0"/>
              <a:t>Ensures timely housing placement</a:t>
            </a:r>
          </a:p>
          <a:p>
            <a:r>
              <a:rPr lang="en-US" sz="2400" dirty="0"/>
              <a:t>Service Coordination</a:t>
            </a:r>
          </a:p>
          <a:p>
            <a:pPr lvl="1"/>
            <a:r>
              <a:rPr lang="en-US" sz="2400" dirty="0"/>
              <a:t>Coordinating wrap-around services for people on the list or in housing</a:t>
            </a:r>
          </a:p>
          <a:p>
            <a:pPr lvl="1"/>
            <a:endParaRPr lang="en-US" dirty="0"/>
          </a:p>
        </p:txBody>
      </p:sp>
    </p:spTree>
    <p:extLst>
      <p:ext uri="{BB962C8B-B14F-4D97-AF65-F5344CB8AC3E}">
        <p14:creationId xmlns:p14="http://schemas.microsoft.com/office/powerpoint/2010/main" val="1692039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Benefits of By Name Lists</a:t>
            </a:r>
          </a:p>
        </p:txBody>
      </p:sp>
      <p:sp>
        <p:nvSpPr>
          <p:cNvPr id="3" name="Content Placeholder 2"/>
          <p:cNvSpPr>
            <a:spLocks noGrp="1"/>
          </p:cNvSpPr>
          <p:nvPr>
            <p:ph idx="1"/>
          </p:nvPr>
        </p:nvSpPr>
        <p:spPr/>
        <p:txBody>
          <a:bodyPr>
            <a:normAutofit lnSpcReduction="10000"/>
          </a:bodyPr>
          <a:lstStyle/>
          <a:p>
            <a:r>
              <a:rPr lang="en-US" sz="2800" dirty="0"/>
              <a:t>To identify and track systemic barriers and strategize solutions across multiple providers</a:t>
            </a:r>
          </a:p>
          <a:p>
            <a:r>
              <a:rPr lang="en-US" sz="2800" dirty="0"/>
              <a:t>Serves as a means to deepen understanding of homelessness at the local level</a:t>
            </a:r>
          </a:p>
          <a:p>
            <a:r>
              <a:rPr lang="en-US" sz="2800" dirty="0"/>
              <a:t>Supports communities’ planning efforts for reducing and ending homelessness</a:t>
            </a:r>
          </a:p>
          <a:p>
            <a:r>
              <a:rPr lang="en-US" sz="2800" dirty="0"/>
              <a:t>Provides communities with the ability to track exits from homelessness</a:t>
            </a:r>
          </a:p>
          <a:p>
            <a:r>
              <a:rPr lang="en-US" sz="2800" dirty="0"/>
              <a:t>Allows for measuring community goals and performance</a:t>
            </a:r>
          </a:p>
          <a:p>
            <a:endParaRPr lang="en-US" dirty="0"/>
          </a:p>
        </p:txBody>
      </p:sp>
    </p:spTree>
    <p:extLst>
      <p:ext uri="{BB962C8B-B14F-4D97-AF65-F5344CB8AC3E}">
        <p14:creationId xmlns:p14="http://schemas.microsoft.com/office/powerpoint/2010/main" val="2341224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Benefits of By Name Lists</a:t>
            </a:r>
          </a:p>
        </p:txBody>
      </p:sp>
      <p:sp>
        <p:nvSpPr>
          <p:cNvPr id="3" name="Content Placeholder 2"/>
          <p:cNvSpPr>
            <a:spLocks noGrp="1"/>
          </p:cNvSpPr>
          <p:nvPr>
            <p:ph idx="1"/>
          </p:nvPr>
        </p:nvSpPr>
        <p:spPr/>
        <p:txBody>
          <a:bodyPr>
            <a:normAutofit/>
          </a:bodyPr>
          <a:lstStyle/>
          <a:p>
            <a:pPr marL="119063" indent="0">
              <a:buNone/>
            </a:pPr>
            <a:r>
              <a:rPr lang="en-US" u="sng" dirty="0"/>
              <a:t>Project-Level</a:t>
            </a:r>
          </a:p>
          <a:p>
            <a:pPr lvl="0"/>
            <a:r>
              <a:rPr lang="en-US" dirty="0"/>
              <a:t>To ensure holistic, coordinated, and integrated assistance across providers for all persons experiencing homelessness in the community</a:t>
            </a:r>
          </a:p>
          <a:p>
            <a:r>
              <a:rPr lang="en-US" dirty="0"/>
              <a:t>To clarify roles and responsibilities and reduce duplication of services</a:t>
            </a:r>
          </a:p>
          <a:p>
            <a:r>
              <a:rPr lang="en-US" dirty="0"/>
              <a:t>Improves collaboration through case conferencing meetings among entities working to house individuals on the lists</a:t>
            </a:r>
          </a:p>
          <a:p>
            <a:pPr marL="119063" lvl="0" indent="0">
              <a:buNone/>
            </a:pPr>
            <a:r>
              <a:rPr lang="en-US" u="sng" dirty="0"/>
              <a:t>Individual-Level</a:t>
            </a:r>
          </a:p>
          <a:p>
            <a:pPr lvl="0"/>
            <a:r>
              <a:rPr lang="en-US" dirty="0"/>
              <a:t>To review progress and barriers related to each persons’ housing goal</a:t>
            </a:r>
          </a:p>
          <a:p>
            <a:r>
              <a:rPr lang="en-US" sz="3200" dirty="0"/>
              <a:t>TO HELP PEOPLE BECOME PERMANENTLY HOUSED!</a:t>
            </a:r>
          </a:p>
        </p:txBody>
      </p:sp>
    </p:spTree>
    <p:extLst>
      <p:ext uri="{BB962C8B-B14F-4D97-AF65-F5344CB8AC3E}">
        <p14:creationId xmlns:p14="http://schemas.microsoft.com/office/powerpoint/2010/main" val="3137202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 Name Lists Around the Country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90063734"/>
              </p:ext>
            </p:extLst>
          </p:nvPr>
        </p:nvGraphicFramePr>
        <p:xfrm>
          <a:off x="319176" y="1949570"/>
          <a:ext cx="11386868" cy="4307702"/>
        </p:xfrm>
        <a:graphic>
          <a:graphicData uri="http://schemas.openxmlformats.org/drawingml/2006/table">
            <a:tbl>
              <a:tblPr firstRow="1" bandRow="1">
                <a:tableStyleId>{5C22544A-7EE6-4342-B048-85BDC9FD1C3A}</a:tableStyleId>
              </a:tblPr>
              <a:tblGrid>
                <a:gridCol w="1371601">
                  <a:extLst>
                    <a:ext uri="{9D8B030D-6E8A-4147-A177-3AD203B41FA5}">
                      <a16:colId xmlns:a16="http://schemas.microsoft.com/office/drawing/2014/main" xmlns="" val="1469201785"/>
                    </a:ext>
                  </a:extLst>
                </a:gridCol>
                <a:gridCol w="2406770">
                  <a:extLst>
                    <a:ext uri="{9D8B030D-6E8A-4147-A177-3AD203B41FA5}">
                      <a16:colId xmlns:a16="http://schemas.microsoft.com/office/drawing/2014/main" xmlns="" val="3300917120"/>
                    </a:ext>
                  </a:extLst>
                </a:gridCol>
                <a:gridCol w="3053749">
                  <a:extLst>
                    <a:ext uri="{9D8B030D-6E8A-4147-A177-3AD203B41FA5}">
                      <a16:colId xmlns:a16="http://schemas.microsoft.com/office/drawing/2014/main" xmlns="" val="2608791807"/>
                    </a:ext>
                  </a:extLst>
                </a:gridCol>
                <a:gridCol w="2277374">
                  <a:extLst>
                    <a:ext uri="{9D8B030D-6E8A-4147-A177-3AD203B41FA5}">
                      <a16:colId xmlns:a16="http://schemas.microsoft.com/office/drawing/2014/main" xmlns="" val="410411973"/>
                    </a:ext>
                  </a:extLst>
                </a:gridCol>
                <a:gridCol w="2277374">
                  <a:extLst>
                    <a:ext uri="{9D8B030D-6E8A-4147-A177-3AD203B41FA5}">
                      <a16:colId xmlns:a16="http://schemas.microsoft.com/office/drawing/2014/main" xmlns="" val="959510113"/>
                    </a:ext>
                  </a:extLst>
                </a:gridCol>
              </a:tblGrid>
              <a:tr h="377079">
                <a:tc>
                  <a:txBody>
                    <a:bodyPr/>
                    <a:lstStyle/>
                    <a:p>
                      <a:r>
                        <a:rPr lang="en-US" dirty="0"/>
                        <a:t>Region</a:t>
                      </a:r>
                    </a:p>
                  </a:txBody>
                  <a:tcPr/>
                </a:tc>
                <a:tc>
                  <a:txBody>
                    <a:bodyPr/>
                    <a:lstStyle/>
                    <a:p>
                      <a:r>
                        <a:rPr lang="en-US" dirty="0"/>
                        <a:t>Populations</a:t>
                      </a:r>
                    </a:p>
                  </a:txBody>
                  <a:tcPr/>
                </a:tc>
                <a:tc>
                  <a:txBody>
                    <a:bodyPr/>
                    <a:lstStyle/>
                    <a:p>
                      <a:r>
                        <a:rPr lang="en-US" dirty="0"/>
                        <a:t>Participants</a:t>
                      </a:r>
                    </a:p>
                  </a:txBody>
                  <a:tcPr/>
                </a:tc>
                <a:tc>
                  <a:txBody>
                    <a:bodyPr/>
                    <a:lstStyle/>
                    <a:p>
                      <a:r>
                        <a:rPr lang="en-US" dirty="0"/>
                        <a:t>Goal</a:t>
                      </a:r>
                    </a:p>
                  </a:txBody>
                  <a:tcPr/>
                </a:tc>
                <a:tc>
                  <a:txBody>
                    <a:bodyPr/>
                    <a:lstStyle/>
                    <a:p>
                      <a:r>
                        <a:rPr lang="en-US" dirty="0"/>
                        <a:t># of People</a:t>
                      </a:r>
                    </a:p>
                  </a:txBody>
                  <a:tcPr/>
                </a:tc>
                <a:extLst>
                  <a:ext uri="{0D108BD9-81ED-4DB2-BD59-A6C34878D82A}">
                    <a16:rowId xmlns:a16="http://schemas.microsoft.com/office/drawing/2014/main" xmlns="" val="3687684526"/>
                  </a:ext>
                </a:extLst>
              </a:tr>
              <a:tr h="1022763">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Hennepin Co</a:t>
                      </a:r>
                    </a:p>
                  </a:txBody>
                  <a:tcPr marL="68580" marR="68580" marT="0" marB="0"/>
                </a:tc>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Vets</a:t>
                      </a: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 &amp;</a:t>
                      </a:r>
                      <a:r>
                        <a:rPr lang="en-US" sz="1200" dirty="0">
                          <a:effectLst/>
                          <a:latin typeface="Calibri" panose="020F0502020204030204" pitchFamily="34" charset="0"/>
                          <a:ea typeface="Calibri" panose="020F0502020204030204" pitchFamily="34" charset="0"/>
                          <a:cs typeface="Times New Roman" panose="02020603050405020304" pitchFamily="18" charset="0"/>
                        </a:rPr>
                        <a:t> LTSS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Planning chronic &amp; families</a:t>
                      </a:r>
                    </a:p>
                  </a:txBody>
                  <a:tcPr marL="68580" marR="68580" marT="0" marB="0"/>
                </a:tc>
                <a:tc>
                  <a:txBody>
                    <a:bodyPr/>
                    <a:lstStyle/>
                    <a:p>
                      <a:r>
                        <a:rPr lang="en-US" sz="1200" kern="1200" dirty="0">
                          <a:solidFill>
                            <a:schemeClr val="dk1"/>
                          </a:solidFill>
                          <a:effectLst/>
                          <a:latin typeface="+mn-lt"/>
                          <a:ea typeface="+mn-ea"/>
                          <a:cs typeface="+mn-cs"/>
                        </a:rPr>
                        <a:t>Supervisor and case workers from each agency, county screeners &amp; data staff</a:t>
                      </a: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Top 51</a:t>
                      </a:r>
                      <a:r>
                        <a:rPr lang="en-US" sz="1200" kern="1200" baseline="0" dirty="0">
                          <a:solidFill>
                            <a:schemeClr val="dk1"/>
                          </a:solidFill>
                          <a:effectLst/>
                          <a:latin typeface="+mn-lt"/>
                          <a:ea typeface="+mn-ea"/>
                          <a:cs typeface="+mn-cs"/>
                        </a:rPr>
                        <a:t> longest shelter stayers</a:t>
                      </a:r>
                      <a:r>
                        <a:rPr lang="en-US" sz="1200" kern="1200" dirty="0">
                          <a:solidFill>
                            <a:schemeClr val="dk1"/>
                          </a:solidFill>
                          <a:effectLst/>
                          <a:latin typeface="+mn-lt"/>
                          <a:ea typeface="+mn-ea"/>
                          <a:cs typeface="+mn-cs"/>
                        </a:rPr>
                        <a:t> participants all get offered permanent housing placements</a:t>
                      </a:r>
                    </a:p>
                    <a:p>
                      <a:endParaRPr lang="en-US" dirty="0"/>
                    </a:p>
                  </a:txBody>
                  <a:tcPr/>
                </a:tc>
                <a:tc>
                  <a:txBody>
                    <a:bodyPr/>
                    <a:lstStyle/>
                    <a:p>
                      <a:r>
                        <a:rPr lang="en-US" sz="1200" kern="1200" dirty="0">
                          <a:solidFill>
                            <a:schemeClr val="dk1"/>
                          </a:solidFill>
                          <a:effectLst/>
                          <a:latin typeface="+mn-lt"/>
                          <a:ea typeface="+mn-ea"/>
                          <a:cs typeface="+mn-cs"/>
                        </a:rPr>
                        <a:t>Touch on all</a:t>
                      </a:r>
                      <a:r>
                        <a:rPr lang="en-US" sz="1200" kern="1200" baseline="0" dirty="0">
                          <a:solidFill>
                            <a:schemeClr val="dk1"/>
                          </a:solidFill>
                          <a:effectLst/>
                          <a:latin typeface="+mn-lt"/>
                          <a:ea typeface="+mn-ea"/>
                          <a:cs typeface="+mn-cs"/>
                        </a:rPr>
                        <a:t> top 51</a:t>
                      </a:r>
                      <a:endParaRPr lang="en-US" sz="1200" dirty="0"/>
                    </a:p>
                  </a:txBody>
                  <a:tcPr/>
                </a:tc>
                <a:extLst>
                  <a:ext uri="{0D108BD9-81ED-4DB2-BD59-A6C34878D82A}">
                    <a16:rowId xmlns:a16="http://schemas.microsoft.com/office/drawing/2014/main" xmlns="" val="2318963943"/>
                  </a:ext>
                </a:extLst>
              </a:tr>
              <a:tr h="1079060">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Jacksonville</a:t>
                      </a:r>
                    </a:p>
                  </a:txBody>
                  <a:tcPr marL="68580" marR="68580" marT="0" marB="0"/>
                </a:tc>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Vets &amp; Chronic</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Planning YYA &amp; families</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Case manager, housing specialist ,</a:t>
                      </a:r>
                      <a:r>
                        <a:rPr lang="en-US" sz="1200" kern="1200" baseline="0" dirty="0">
                          <a:solidFill>
                            <a:schemeClr val="dk1"/>
                          </a:solidFill>
                          <a:effectLst/>
                          <a:latin typeface="+mn-lt"/>
                          <a:ea typeface="+mn-ea"/>
                          <a:cs typeface="+mn-cs"/>
                        </a:rPr>
                        <a:t> </a:t>
                      </a:r>
                      <a:r>
                        <a:rPr lang="en-US" sz="1200" kern="1200" dirty="0">
                          <a:solidFill>
                            <a:schemeClr val="dk1"/>
                          </a:solidFill>
                          <a:effectLst/>
                          <a:latin typeface="+mn-lt"/>
                          <a:ea typeface="+mn-ea"/>
                          <a:cs typeface="+mn-cs"/>
                        </a:rPr>
                        <a:t>VA reps,  </a:t>
                      </a:r>
                      <a:r>
                        <a:rPr lang="en-US" sz="1200" kern="1200" dirty="0" err="1">
                          <a:solidFill>
                            <a:schemeClr val="dk1"/>
                          </a:solidFill>
                          <a:effectLst/>
                          <a:latin typeface="+mn-lt"/>
                          <a:ea typeface="+mn-ea"/>
                          <a:cs typeface="+mn-cs"/>
                        </a:rPr>
                        <a:t>Vash</a:t>
                      </a:r>
                      <a:r>
                        <a:rPr lang="en-US" sz="1200" kern="1200" dirty="0">
                          <a:solidFill>
                            <a:schemeClr val="dk1"/>
                          </a:solidFill>
                          <a:effectLst/>
                          <a:latin typeface="+mn-lt"/>
                          <a:ea typeface="+mn-ea"/>
                          <a:cs typeface="+mn-cs"/>
                        </a:rPr>
                        <a:t> rep, GPD liaison,</a:t>
                      </a:r>
                      <a:r>
                        <a:rPr lang="en-US" sz="1200" kern="1200" baseline="0" dirty="0">
                          <a:solidFill>
                            <a:schemeClr val="dk1"/>
                          </a:solidFill>
                          <a:effectLst/>
                          <a:latin typeface="+mn-lt"/>
                          <a:ea typeface="+mn-ea"/>
                          <a:cs typeface="+mn-cs"/>
                        </a:rPr>
                        <a:t> </a:t>
                      </a:r>
                      <a:r>
                        <a:rPr lang="en-US" sz="1200" kern="1200" dirty="0">
                          <a:solidFill>
                            <a:schemeClr val="dk1"/>
                          </a:solidFill>
                          <a:effectLst/>
                          <a:latin typeface="+mn-lt"/>
                          <a:ea typeface="+mn-ea"/>
                          <a:cs typeface="+mn-cs"/>
                        </a:rPr>
                        <a:t>VA outreach &amp;</a:t>
                      </a:r>
                      <a:r>
                        <a:rPr lang="en-US" sz="1200" kern="1200" baseline="0" dirty="0">
                          <a:solidFill>
                            <a:schemeClr val="dk1"/>
                          </a:solidFill>
                          <a:effectLst/>
                          <a:latin typeface="+mn-lt"/>
                          <a:ea typeface="+mn-ea"/>
                          <a:cs typeface="+mn-cs"/>
                        </a:rPr>
                        <a:t> </a:t>
                      </a:r>
                      <a:r>
                        <a:rPr lang="en-US" sz="1200" kern="1200" dirty="0">
                          <a:solidFill>
                            <a:schemeClr val="dk1"/>
                          </a:solidFill>
                          <a:effectLst/>
                          <a:latin typeface="+mn-lt"/>
                          <a:ea typeface="+mn-ea"/>
                          <a:cs typeface="+mn-cs"/>
                        </a:rPr>
                        <a:t>entire community outreach team</a:t>
                      </a:r>
                    </a:p>
                  </a:txBody>
                  <a:tcPr/>
                </a:tc>
                <a:tc>
                  <a:txBody>
                    <a:bodyPr/>
                    <a:lstStyle/>
                    <a:p>
                      <a:r>
                        <a:rPr lang="en-US" sz="1200" kern="1200" dirty="0">
                          <a:solidFill>
                            <a:schemeClr val="dk1"/>
                          </a:solidFill>
                          <a:effectLst/>
                          <a:latin typeface="+mn-lt"/>
                          <a:ea typeface="+mn-ea"/>
                          <a:cs typeface="+mn-cs"/>
                        </a:rPr>
                        <a:t>Highlight the barriers,</a:t>
                      </a:r>
                      <a:r>
                        <a:rPr lang="en-US" sz="1200" kern="1200" baseline="0" dirty="0">
                          <a:solidFill>
                            <a:schemeClr val="dk1"/>
                          </a:solidFill>
                          <a:effectLst/>
                          <a:latin typeface="+mn-lt"/>
                          <a:ea typeface="+mn-ea"/>
                          <a:cs typeface="+mn-cs"/>
                        </a:rPr>
                        <a:t> </a:t>
                      </a:r>
                      <a:r>
                        <a:rPr lang="en-US" sz="1200" kern="1200" dirty="0">
                          <a:solidFill>
                            <a:schemeClr val="dk1"/>
                          </a:solidFill>
                          <a:effectLst/>
                          <a:latin typeface="+mn-lt"/>
                          <a:ea typeface="+mn-ea"/>
                          <a:cs typeface="+mn-cs"/>
                        </a:rPr>
                        <a:t>issues and how to get them to the point of referral.  Identify top priority clients to connect with</a:t>
                      </a:r>
                      <a:endParaRPr lang="en-US" sz="1200" dirty="0"/>
                    </a:p>
                  </a:txBody>
                  <a:tcPr/>
                </a:tc>
                <a:tc>
                  <a:txBody>
                    <a:bodyPr/>
                    <a:lstStyle/>
                    <a:p>
                      <a:r>
                        <a:rPr lang="en-US" sz="1200" dirty="0"/>
                        <a:t>40-50 </a:t>
                      </a:r>
                    </a:p>
                  </a:txBody>
                  <a:tcPr/>
                </a:tc>
                <a:extLst>
                  <a:ext uri="{0D108BD9-81ED-4DB2-BD59-A6C34878D82A}">
                    <a16:rowId xmlns:a16="http://schemas.microsoft.com/office/drawing/2014/main" xmlns="" val="3346872030"/>
                  </a:ext>
                </a:extLst>
              </a:tr>
              <a:tr h="377079">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Los Angeles</a:t>
                      </a:r>
                    </a:p>
                  </a:txBody>
                  <a:tcPr marL="68580" marR="68580" marT="0" marB="0"/>
                </a:tc>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Youth &amp; Single Adults</a:t>
                      </a:r>
                    </a:p>
                  </a:txBody>
                  <a:tcPr marL="68580" marR="68580" marT="0" marB="0"/>
                </a:tc>
                <a:tc>
                  <a:txBody>
                    <a:bodyPr/>
                    <a:lstStyle/>
                    <a:p>
                      <a:r>
                        <a:rPr lang="en-US" sz="1200" kern="1200" dirty="0">
                          <a:solidFill>
                            <a:schemeClr val="dk1"/>
                          </a:solidFill>
                          <a:effectLst/>
                          <a:latin typeface="+mn-lt"/>
                          <a:ea typeface="+mn-ea"/>
                          <a:cs typeface="+mn-cs"/>
                        </a:rPr>
                        <a:t>Supervisors from assessment,</a:t>
                      </a:r>
                      <a:r>
                        <a:rPr lang="en-US" sz="1200" kern="1200" baseline="0" dirty="0">
                          <a:solidFill>
                            <a:schemeClr val="dk1"/>
                          </a:solidFill>
                          <a:effectLst/>
                          <a:latin typeface="+mn-lt"/>
                          <a:ea typeface="+mn-ea"/>
                          <a:cs typeface="+mn-cs"/>
                        </a:rPr>
                        <a:t> </a:t>
                      </a:r>
                      <a:r>
                        <a:rPr lang="en-US" sz="1200" kern="1200" dirty="0">
                          <a:solidFill>
                            <a:schemeClr val="dk1"/>
                          </a:solidFill>
                          <a:effectLst/>
                          <a:latin typeface="+mn-lt"/>
                          <a:ea typeface="+mn-ea"/>
                          <a:cs typeface="+mn-cs"/>
                        </a:rPr>
                        <a:t>housing providers,</a:t>
                      </a:r>
                      <a:r>
                        <a:rPr lang="en-US" sz="1200" kern="1200" baseline="0" dirty="0">
                          <a:solidFill>
                            <a:schemeClr val="dk1"/>
                          </a:solidFill>
                          <a:effectLst/>
                          <a:latin typeface="+mn-lt"/>
                          <a:ea typeface="+mn-ea"/>
                          <a:cs typeface="+mn-cs"/>
                        </a:rPr>
                        <a:t> </a:t>
                      </a:r>
                      <a:r>
                        <a:rPr lang="en-US" sz="1200" kern="1200" dirty="0">
                          <a:solidFill>
                            <a:schemeClr val="dk1"/>
                          </a:solidFill>
                          <a:effectLst/>
                          <a:latin typeface="+mn-lt"/>
                          <a:ea typeface="+mn-ea"/>
                          <a:cs typeface="+mn-cs"/>
                        </a:rPr>
                        <a:t>mental health &amp; child welfare representatives</a:t>
                      </a:r>
                      <a:endParaRPr lang="en-US" sz="1200" dirty="0"/>
                    </a:p>
                  </a:txBody>
                  <a:tcPr/>
                </a:tc>
                <a:tc>
                  <a:txBody>
                    <a:bodyPr/>
                    <a:lstStyle/>
                    <a:p>
                      <a:r>
                        <a:rPr lang="en-US" sz="1200" kern="1200" dirty="0">
                          <a:solidFill>
                            <a:schemeClr val="dk1"/>
                          </a:solidFill>
                          <a:effectLst/>
                          <a:latin typeface="+mn-lt"/>
                          <a:ea typeface="+mn-ea"/>
                          <a:cs typeface="+mn-cs"/>
                        </a:rPr>
                        <a:t>Following up on housing placements that take place between the meetings. Connect</a:t>
                      </a:r>
                      <a:r>
                        <a:rPr lang="en-US" sz="1200" kern="1200" baseline="0" dirty="0">
                          <a:solidFill>
                            <a:schemeClr val="dk1"/>
                          </a:solidFill>
                          <a:effectLst/>
                          <a:latin typeface="+mn-lt"/>
                          <a:ea typeface="+mn-ea"/>
                          <a:cs typeface="+mn-cs"/>
                        </a:rPr>
                        <a:t> </a:t>
                      </a:r>
                      <a:r>
                        <a:rPr lang="en-US" sz="1200" kern="1200" dirty="0">
                          <a:solidFill>
                            <a:schemeClr val="dk1"/>
                          </a:solidFill>
                          <a:effectLst/>
                          <a:latin typeface="+mn-lt"/>
                          <a:ea typeface="+mn-ea"/>
                          <a:cs typeface="+mn-cs"/>
                        </a:rPr>
                        <a:t>youth high</a:t>
                      </a:r>
                      <a:r>
                        <a:rPr lang="en-US" sz="1200" kern="1200" baseline="0" dirty="0">
                          <a:solidFill>
                            <a:schemeClr val="dk1"/>
                          </a:solidFill>
                          <a:effectLst/>
                          <a:latin typeface="+mn-lt"/>
                          <a:ea typeface="+mn-ea"/>
                          <a:cs typeface="+mn-cs"/>
                        </a:rPr>
                        <a:t> </a:t>
                      </a:r>
                      <a:r>
                        <a:rPr lang="en-US" sz="1200" kern="1200" dirty="0">
                          <a:solidFill>
                            <a:schemeClr val="dk1"/>
                          </a:solidFill>
                          <a:effectLst/>
                          <a:latin typeface="+mn-lt"/>
                          <a:ea typeface="+mn-ea"/>
                          <a:cs typeface="+mn-cs"/>
                        </a:rPr>
                        <a:t>on the list to services and ensure readiness for referral</a:t>
                      </a:r>
                      <a:endParaRPr lang="en-US" sz="1200" dirty="0"/>
                    </a:p>
                  </a:txBody>
                  <a:tcPr/>
                </a:tc>
                <a:tc>
                  <a:txBody>
                    <a:bodyPr/>
                    <a:lstStyle/>
                    <a:p>
                      <a:r>
                        <a:rPr lang="en-US" sz="1200" dirty="0"/>
                        <a:t>Varies</a:t>
                      </a:r>
                    </a:p>
                  </a:txBody>
                  <a:tcPr/>
                </a:tc>
                <a:extLst>
                  <a:ext uri="{0D108BD9-81ED-4DB2-BD59-A6C34878D82A}">
                    <a16:rowId xmlns:a16="http://schemas.microsoft.com/office/drawing/2014/main" xmlns="" val="1649871200"/>
                  </a:ext>
                </a:extLst>
              </a:tr>
              <a:tr h="377079">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Connecticut</a:t>
                      </a:r>
                    </a:p>
                  </a:txBody>
                  <a:tcPr marL="68580" marR="68580" marT="0" marB="0"/>
                </a:tc>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Families &amp; Single Adults</a:t>
                      </a:r>
                    </a:p>
                  </a:txBody>
                  <a:tcPr marL="68580" marR="68580" marT="0" marB="0"/>
                </a:tc>
                <a:tc>
                  <a:txBody>
                    <a:bodyPr/>
                    <a:lstStyle/>
                    <a:p>
                      <a:r>
                        <a:rPr lang="en-US" sz="1200" kern="1200" dirty="0">
                          <a:solidFill>
                            <a:schemeClr val="dk1"/>
                          </a:solidFill>
                          <a:effectLst/>
                          <a:latin typeface="+mn-lt"/>
                          <a:ea typeface="+mn-ea"/>
                          <a:cs typeface="+mn-cs"/>
                        </a:rPr>
                        <a:t>Representatives from all service &amp; housing providers</a:t>
                      </a:r>
                      <a:endParaRPr lang="en-US" sz="1200" dirty="0"/>
                    </a:p>
                  </a:txBody>
                  <a:tcPr/>
                </a:tc>
                <a:tc>
                  <a:txBody>
                    <a:bodyPr/>
                    <a:lstStyle/>
                    <a:p>
                      <a:r>
                        <a:rPr lang="en-US" sz="1200" kern="1200" dirty="0">
                          <a:solidFill>
                            <a:schemeClr val="dk1"/>
                          </a:solidFill>
                          <a:effectLst/>
                          <a:latin typeface="+mn-lt"/>
                          <a:ea typeface="+mn-ea"/>
                          <a:cs typeface="+mn-cs"/>
                        </a:rPr>
                        <a:t>Housing placements and navigation activities in preparation of housing placements</a:t>
                      </a:r>
                      <a:endParaRPr lang="en-US" sz="1200" dirty="0"/>
                    </a:p>
                  </a:txBody>
                  <a:tcPr/>
                </a:tc>
                <a:tc>
                  <a:txBody>
                    <a:bodyPr/>
                    <a:lstStyle/>
                    <a:p>
                      <a:r>
                        <a:rPr lang="en-US" sz="1200" dirty="0"/>
                        <a:t>Up</a:t>
                      </a:r>
                      <a:r>
                        <a:rPr lang="en-US" sz="1200" baseline="0" dirty="0"/>
                        <a:t> to 75</a:t>
                      </a:r>
                      <a:endParaRPr lang="en-US" sz="1200" dirty="0"/>
                    </a:p>
                  </a:txBody>
                  <a:tcPr/>
                </a:tc>
                <a:extLst>
                  <a:ext uri="{0D108BD9-81ED-4DB2-BD59-A6C34878D82A}">
                    <a16:rowId xmlns:a16="http://schemas.microsoft.com/office/drawing/2014/main" xmlns="" val="1049009630"/>
                  </a:ext>
                </a:extLst>
              </a:tr>
            </a:tbl>
          </a:graphicData>
        </a:graphic>
      </p:graphicFrame>
    </p:spTree>
    <p:extLst>
      <p:ext uri="{BB962C8B-B14F-4D97-AF65-F5344CB8AC3E}">
        <p14:creationId xmlns:p14="http://schemas.microsoft.com/office/powerpoint/2010/main" val="9191451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1D2DA32-AC8B-4194-BF85-FF4A5B40EB5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TM03090430[[fn=Banded]]</Template>
  <TotalTime>464</TotalTime>
  <Words>1864</Words>
  <Application>Microsoft Office PowerPoint</Application>
  <PresentationFormat>Widescreen</PresentationFormat>
  <Paragraphs>232</Paragraphs>
  <Slides>25</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Calibri</vt:lpstr>
      <vt:lpstr>Corbel</vt:lpstr>
      <vt:lpstr>Raleway</vt:lpstr>
      <vt:lpstr>Times New Roman</vt:lpstr>
      <vt:lpstr>Wingdings</vt:lpstr>
      <vt:lpstr>Banded</vt:lpstr>
      <vt:lpstr>By Name Lists -More than Vets and Chronic Homelessness </vt:lpstr>
      <vt:lpstr>Introductions</vt:lpstr>
      <vt:lpstr>Audience Poll</vt:lpstr>
      <vt:lpstr>What is a By Name List</vt:lpstr>
      <vt:lpstr>How is this different than what we are doing now?</vt:lpstr>
      <vt:lpstr>Potential Goals of By Name Lists</vt:lpstr>
      <vt:lpstr>System Benefits of By Name Lists</vt:lpstr>
      <vt:lpstr>More Benefits of By Name Lists</vt:lpstr>
      <vt:lpstr>By Name Lists Around the Country</vt:lpstr>
      <vt:lpstr>Lessons Learned from Other Cities</vt:lpstr>
      <vt:lpstr>Why use a Release of Information?</vt:lpstr>
      <vt:lpstr>Consent Language</vt:lpstr>
      <vt:lpstr>What about people who opt out?</vt:lpstr>
      <vt:lpstr>Potential By-Name List Members</vt:lpstr>
      <vt:lpstr>Primary Goals of Case Conferencing </vt:lpstr>
      <vt:lpstr>Sample Agenda</vt:lpstr>
      <vt:lpstr>History of By Name Lists in King County</vt:lpstr>
      <vt:lpstr>Long-Term Shelter Stayers</vt:lpstr>
      <vt:lpstr>Single Adult Impact Team </vt:lpstr>
      <vt:lpstr>Family Impact Team</vt:lpstr>
      <vt:lpstr>Young Adult Impact Team </vt:lpstr>
      <vt:lpstr>Lessons Learned</vt:lpstr>
      <vt:lpstr>Measures of Success</vt:lpstr>
      <vt:lpstr>Questions &amp; Answers</vt:lpstr>
      <vt:lpstr>Thank you for attending today’s session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By Name Lists -More than Vets and Chronic Homelessness</dc:title>
  <dc:creator>Olson, Dusty</dc:creator>
  <cp:lastModifiedBy>Hoffman, Sara</cp:lastModifiedBy>
  <cp:revision>25</cp:revision>
  <dcterms:created xsi:type="dcterms:W3CDTF">2017-04-21T16:32:00Z</dcterms:created>
  <dcterms:modified xsi:type="dcterms:W3CDTF">2017-05-09T14:48:51Z</dcterms:modified>
</cp:coreProperties>
</file>