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69" r:id="rId5"/>
    <p:sldId id="291" r:id="rId6"/>
    <p:sldId id="299" r:id="rId7"/>
    <p:sldId id="286" r:id="rId8"/>
    <p:sldId id="295" r:id="rId9"/>
    <p:sldId id="296" r:id="rId10"/>
    <p:sldId id="297" r:id="rId11"/>
    <p:sldId id="284" r:id="rId12"/>
    <p:sldId id="298" r:id="rId13"/>
    <p:sldId id="292" r:id="rId14"/>
    <p:sldId id="293" r:id="rId15"/>
    <p:sldId id="294" r:id="rId16"/>
    <p:sldId id="300" r:id="rId17"/>
    <p:sldId id="303" r:id="rId18"/>
    <p:sldId id="301" r:id="rId19"/>
    <p:sldId id="302" r:id="rId20"/>
    <p:sldId id="305" r:id="rId21"/>
    <p:sldId id="262" r:id="rId22"/>
    <p:sldId id="306" r:id="rId23"/>
    <p:sldId id="308" r:id="rId24"/>
    <p:sldId id="309" r:id="rId25"/>
    <p:sldId id="310" r:id="rId26"/>
    <p:sldId id="311" r:id="rId27"/>
    <p:sldId id="312" r:id="rId28"/>
    <p:sldId id="314" r:id="rId29"/>
    <p:sldId id="315" r:id="rId30"/>
    <p:sldId id="316" r:id="rId31"/>
    <p:sldId id="317" r:id="rId32"/>
    <p:sldId id="318" r:id="rId33"/>
    <p:sldId id="320" r:id="rId34"/>
    <p:sldId id="321" r:id="rId35"/>
    <p:sldId id="322" r:id="rId36"/>
    <p:sldId id="323" r:id="rId37"/>
    <p:sldId id="325" r:id="rId38"/>
    <p:sldId id="32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5080B2"/>
    <a:srgbClr val="C8D8E6"/>
    <a:srgbClr val="7D7F80"/>
    <a:srgbClr val="CD7936"/>
    <a:srgbClr val="88A6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91" autoAdjust="0"/>
  </p:normalViewPr>
  <p:slideViewPr>
    <p:cSldViewPr snapToGrid="0" snapToObjects="1">
      <p:cViewPr varScale="1">
        <p:scale>
          <a:sx n="87" d="100"/>
          <a:sy n="87" d="100"/>
        </p:scale>
        <p:origin x="49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2D1FE-0F93-4630-A5F5-E1073947B9A1}"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83D1F1A-549C-49C7-B49D-05361D5FC1A0}">
      <dgm:prSet phldrT="[Text]" custT="1"/>
      <dgm:spPr>
        <a:solidFill>
          <a:srgbClr val="EE5340"/>
        </a:solidFill>
      </dgm:spPr>
      <dgm:t>
        <a:bodyPr/>
        <a:lstStyle/>
        <a:p>
          <a:r>
            <a:rPr lang="en-US" sz="1800" dirty="0"/>
            <a:t>YYA &amp; Families</a:t>
          </a:r>
        </a:p>
      </dgm:t>
    </dgm:pt>
    <dgm:pt modelId="{A53328F7-5C61-48E6-BDD2-85499D3CD372}" type="parTrans" cxnId="{435EAA7F-5607-494C-A724-EFB608A2AF96}">
      <dgm:prSet/>
      <dgm:spPr/>
      <dgm:t>
        <a:bodyPr/>
        <a:lstStyle/>
        <a:p>
          <a:endParaRPr lang="en-US"/>
        </a:p>
      </dgm:t>
    </dgm:pt>
    <dgm:pt modelId="{F8AD8C70-AD66-4FDA-A7B9-D5236FB19E2D}" type="sibTrans" cxnId="{435EAA7F-5607-494C-A724-EFB608A2AF96}">
      <dgm:prSet/>
      <dgm:spPr/>
      <dgm:t>
        <a:bodyPr/>
        <a:lstStyle/>
        <a:p>
          <a:endParaRPr lang="en-US"/>
        </a:p>
      </dgm:t>
    </dgm:pt>
    <dgm:pt modelId="{8DA2EE9B-5C6F-4B6B-8C1A-744974DE01AB}">
      <dgm:prSet phldrT="[Text]" custT="1"/>
      <dgm:spPr>
        <a:solidFill>
          <a:srgbClr val="4E769C"/>
        </a:solidFill>
      </dgm:spPr>
      <dgm:t>
        <a:bodyPr/>
        <a:lstStyle/>
        <a:p>
          <a:r>
            <a:rPr lang="en-US" sz="900" b="1" dirty="0"/>
            <a:t>OHY: </a:t>
          </a:r>
        </a:p>
        <a:p>
          <a:r>
            <a:rPr lang="en-US" sz="900" dirty="0"/>
            <a:t>Organizing agent that holds statewide standard of care</a:t>
          </a:r>
        </a:p>
      </dgm:t>
    </dgm:pt>
    <dgm:pt modelId="{959D6CB7-D3CD-4F9A-B057-06CD833C29A0}" type="parTrans" cxnId="{9BB6FAE3-B75D-478F-AB6C-8A5B82987F3B}">
      <dgm:prSet/>
      <dgm:spPr/>
      <dgm:t>
        <a:bodyPr/>
        <a:lstStyle/>
        <a:p>
          <a:endParaRPr lang="en-US"/>
        </a:p>
      </dgm:t>
    </dgm:pt>
    <dgm:pt modelId="{81FD6BA5-9594-4A0A-93C1-B791A4CCA819}" type="sibTrans" cxnId="{9BB6FAE3-B75D-478F-AB6C-8A5B82987F3B}">
      <dgm:prSet/>
      <dgm:spPr/>
      <dgm:t>
        <a:bodyPr/>
        <a:lstStyle/>
        <a:p>
          <a:endParaRPr lang="en-US"/>
        </a:p>
      </dgm:t>
    </dgm:pt>
    <dgm:pt modelId="{D4D4D8A8-D4F4-4EF2-A842-CA2086284840}">
      <dgm:prSet phldrT="[Text]" custT="1"/>
      <dgm:spPr/>
      <dgm:t>
        <a:bodyPr/>
        <a:lstStyle/>
        <a:p>
          <a:r>
            <a:rPr lang="en-US" sz="1000" dirty="0"/>
            <a:t> </a:t>
          </a:r>
          <a:r>
            <a:rPr lang="en-US" sz="900" dirty="0"/>
            <a:t>S</a:t>
          </a:r>
          <a:r>
            <a:rPr lang="en-US" sz="900" b="1" dirty="0"/>
            <a:t>ystem-improvement strategies:</a:t>
          </a:r>
        </a:p>
        <a:p>
          <a:r>
            <a:rPr lang="en-US" sz="900" b="1" dirty="0"/>
            <a:t> </a:t>
          </a:r>
          <a:r>
            <a:rPr lang="en-US" sz="900" b="0" dirty="0"/>
            <a:t>P</a:t>
          </a:r>
          <a:r>
            <a:rPr lang="en-US" sz="900" dirty="0"/>
            <a:t>reventing discharge, schools, local communities, families</a:t>
          </a:r>
        </a:p>
      </dgm:t>
    </dgm:pt>
    <dgm:pt modelId="{B43D2DC5-92D3-4D8A-9596-8FBB86C298AE}" type="parTrans" cxnId="{6B8DFC05-D7D1-4B9E-B866-E35EA04A2FCE}">
      <dgm:prSet/>
      <dgm:spPr/>
      <dgm:t>
        <a:bodyPr/>
        <a:lstStyle/>
        <a:p>
          <a:endParaRPr lang="en-US"/>
        </a:p>
      </dgm:t>
    </dgm:pt>
    <dgm:pt modelId="{939DE116-16E1-459D-B122-BD0370EEFB4E}" type="sibTrans" cxnId="{6B8DFC05-D7D1-4B9E-B866-E35EA04A2FCE}">
      <dgm:prSet/>
      <dgm:spPr/>
      <dgm:t>
        <a:bodyPr/>
        <a:lstStyle/>
        <a:p>
          <a:endParaRPr lang="en-US"/>
        </a:p>
      </dgm:t>
    </dgm:pt>
    <dgm:pt modelId="{20B798C0-2421-4CD6-9B3B-179821849D9C}">
      <dgm:prSet phldrT="[Text]" custT="1"/>
      <dgm:spPr/>
      <dgm:t>
        <a:bodyPr/>
        <a:lstStyle/>
        <a:p>
          <a:r>
            <a:rPr lang="en-US" sz="900" b="1" dirty="0"/>
            <a:t>Data-informed performance-driven solutions:</a:t>
          </a:r>
        </a:p>
        <a:p>
          <a:r>
            <a:rPr lang="en-US" sz="900" dirty="0"/>
            <a:t>Landscape review, OHY report, dashboards, Oliver</a:t>
          </a:r>
        </a:p>
      </dgm:t>
    </dgm:pt>
    <dgm:pt modelId="{F8FA33BF-0535-45F1-BDBE-6281EFFC35EC}" type="parTrans" cxnId="{CD376078-F8D0-4686-A796-32F40366F9E1}">
      <dgm:prSet/>
      <dgm:spPr/>
      <dgm:t>
        <a:bodyPr/>
        <a:lstStyle/>
        <a:p>
          <a:endParaRPr lang="en-US"/>
        </a:p>
      </dgm:t>
    </dgm:pt>
    <dgm:pt modelId="{0FD4B111-96A2-4AAE-B8AC-867CEBE43552}" type="sibTrans" cxnId="{CD376078-F8D0-4686-A796-32F40366F9E1}">
      <dgm:prSet/>
      <dgm:spPr/>
      <dgm:t>
        <a:bodyPr/>
        <a:lstStyle/>
        <a:p>
          <a:endParaRPr lang="en-US"/>
        </a:p>
      </dgm:t>
    </dgm:pt>
    <dgm:pt modelId="{E038965E-9863-48ED-8C5B-CFD159AE2A87}">
      <dgm:prSet phldrT="[Text]" custT="1"/>
      <dgm:spPr>
        <a:solidFill>
          <a:srgbClr val="4E769C"/>
        </a:solidFill>
      </dgm:spPr>
      <dgm:t>
        <a:bodyPr/>
        <a:lstStyle/>
        <a:p>
          <a:r>
            <a:rPr lang="en-US" sz="900" b="1" dirty="0"/>
            <a:t>Philanthropic partners:</a:t>
          </a:r>
        </a:p>
        <a:p>
          <a:r>
            <a:rPr lang="en-US" sz="900" b="0" dirty="0"/>
            <a:t>Energized and engaged</a:t>
          </a:r>
        </a:p>
        <a:p>
          <a:endParaRPr lang="en-US" sz="900" b="1" dirty="0"/>
        </a:p>
      </dgm:t>
    </dgm:pt>
    <dgm:pt modelId="{603E2581-19AB-41BF-8DCE-ED6FC0E2F32F}" type="parTrans" cxnId="{DE542193-68EE-495D-A085-08DEFAABE539}">
      <dgm:prSet/>
      <dgm:spPr/>
      <dgm:t>
        <a:bodyPr/>
        <a:lstStyle/>
        <a:p>
          <a:endParaRPr lang="en-US"/>
        </a:p>
      </dgm:t>
    </dgm:pt>
    <dgm:pt modelId="{5147A2BE-6A4B-474F-A44D-0852BFC4C21E}" type="sibTrans" cxnId="{DE542193-68EE-495D-A085-08DEFAABE539}">
      <dgm:prSet/>
      <dgm:spPr/>
      <dgm:t>
        <a:bodyPr/>
        <a:lstStyle/>
        <a:p>
          <a:endParaRPr lang="en-US"/>
        </a:p>
      </dgm:t>
    </dgm:pt>
    <dgm:pt modelId="{F0C9C7E1-7E47-4CD9-AE4F-7912D44D7BCD}">
      <dgm:prSet phldrT="[Text]"/>
      <dgm:spPr/>
      <dgm:t>
        <a:bodyPr/>
        <a:lstStyle/>
        <a:p>
          <a:endParaRPr lang="en-US"/>
        </a:p>
      </dgm:t>
    </dgm:pt>
    <dgm:pt modelId="{E525D4A4-82AD-42AE-AB35-4CB70CE5B63C}" type="parTrans" cxnId="{82FCBE10-D83F-411F-B15D-FF2305F219A5}">
      <dgm:prSet/>
      <dgm:spPr/>
      <dgm:t>
        <a:bodyPr/>
        <a:lstStyle/>
        <a:p>
          <a:endParaRPr lang="en-US"/>
        </a:p>
      </dgm:t>
    </dgm:pt>
    <dgm:pt modelId="{B80FD25B-8481-47F4-8B95-44A69844EC76}" type="sibTrans" cxnId="{82FCBE10-D83F-411F-B15D-FF2305F219A5}">
      <dgm:prSet/>
      <dgm:spPr/>
      <dgm:t>
        <a:bodyPr/>
        <a:lstStyle/>
        <a:p>
          <a:endParaRPr lang="en-US"/>
        </a:p>
      </dgm:t>
    </dgm:pt>
    <dgm:pt modelId="{4298786F-CC8B-4E82-8DA5-53E1FC744A83}">
      <dgm:prSet phldrT="[Text]"/>
      <dgm:spPr/>
      <dgm:t>
        <a:bodyPr/>
        <a:lstStyle/>
        <a:p>
          <a:endParaRPr lang="en-US" dirty="0"/>
        </a:p>
      </dgm:t>
    </dgm:pt>
    <dgm:pt modelId="{23887C66-CE65-4BAC-BE94-1E8A15E57551}" type="parTrans" cxnId="{B6DB084A-D609-4931-8362-7F174A8D5323}">
      <dgm:prSet/>
      <dgm:spPr/>
      <dgm:t>
        <a:bodyPr/>
        <a:lstStyle/>
        <a:p>
          <a:endParaRPr lang="en-US"/>
        </a:p>
      </dgm:t>
    </dgm:pt>
    <dgm:pt modelId="{81B9BC45-F34C-4F89-A297-08376376BD13}" type="sibTrans" cxnId="{B6DB084A-D609-4931-8362-7F174A8D5323}">
      <dgm:prSet/>
      <dgm:spPr/>
      <dgm:t>
        <a:bodyPr/>
        <a:lstStyle/>
        <a:p>
          <a:endParaRPr lang="en-US"/>
        </a:p>
      </dgm:t>
    </dgm:pt>
    <dgm:pt modelId="{91A286EF-3C51-4168-9C2A-04CEF3BFBD68}">
      <dgm:prSet phldrT="[Text]" custT="1"/>
      <dgm:spPr>
        <a:solidFill>
          <a:srgbClr val="4E769C"/>
        </a:solidFill>
      </dgm:spPr>
      <dgm:t>
        <a:bodyPr/>
        <a:lstStyle/>
        <a:p>
          <a:r>
            <a:rPr lang="en-US" sz="900" b="1" dirty="0"/>
            <a:t>Advocacy partners:</a:t>
          </a:r>
        </a:p>
        <a:p>
          <a:r>
            <a:rPr lang="en-US" sz="900" dirty="0"/>
            <a:t>WACHYA</a:t>
          </a:r>
        </a:p>
        <a:p>
          <a:r>
            <a:rPr lang="en-US" sz="900" dirty="0"/>
            <a:t>YAEH</a:t>
          </a:r>
        </a:p>
        <a:p>
          <a:r>
            <a:rPr lang="en-US" sz="900" dirty="0"/>
            <a:t>ALUMNI</a:t>
          </a:r>
        </a:p>
        <a:p>
          <a:r>
            <a:rPr lang="en-US" sz="900" dirty="0"/>
            <a:t>CLS</a:t>
          </a:r>
        </a:p>
        <a:p>
          <a:r>
            <a:rPr lang="en-US" sz="900" dirty="0"/>
            <a:t>SHWA</a:t>
          </a:r>
        </a:p>
      </dgm:t>
    </dgm:pt>
    <dgm:pt modelId="{1269C525-4600-4F71-B276-C1270E47BB6C}" type="parTrans" cxnId="{03B813F1-C21B-4C89-95C3-06F26946A3F7}">
      <dgm:prSet/>
      <dgm:spPr/>
      <dgm:t>
        <a:bodyPr/>
        <a:lstStyle/>
        <a:p>
          <a:endParaRPr lang="en-US"/>
        </a:p>
      </dgm:t>
    </dgm:pt>
    <dgm:pt modelId="{5DFDFA00-6DDF-4B89-B728-0EAD51383681}" type="sibTrans" cxnId="{03B813F1-C21B-4C89-95C3-06F26946A3F7}">
      <dgm:prSet/>
      <dgm:spPr/>
      <dgm:t>
        <a:bodyPr/>
        <a:lstStyle/>
        <a:p>
          <a:endParaRPr lang="en-US"/>
        </a:p>
      </dgm:t>
    </dgm:pt>
    <dgm:pt modelId="{CFF334FA-0D8E-4FEC-BDDF-8A1C84105572}">
      <dgm:prSet phldrT="[Text]" custT="1"/>
      <dgm:spPr/>
      <dgm:t>
        <a:bodyPr/>
        <a:lstStyle/>
        <a:p>
          <a:r>
            <a:rPr lang="en-US" sz="900" b="1" dirty="0"/>
            <a:t>Urgency:</a:t>
          </a:r>
        </a:p>
        <a:p>
          <a:r>
            <a:rPr lang="en-US" sz="900" b="0" dirty="0"/>
            <a:t>100-Day Challenges, increased attention at state &amp; local levels</a:t>
          </a:r>
          <a:r>
            <a:rPr lang="en-US" sz="900" b="1" dirty="0"/>
            <a:t> </a:t>
          </a:r>
        </a:p>
      </dgm:t>
    </dgm:pt>
    <dgm:pt modelId="{51377552-9E7B-4DF6-B491-FE9A21B4DB9F}" type="sibTrans" cxnId="{64331F23-F82E-47B6-BE09-963AA109479B}">
      <dgm:prSet/>
      <dgm:spPr/>
      <dgm:t>
        <a:bodyPr/>
        <a:lstStyle/>
        <a:p>
          <a:endParaRPr lang="en-US"/>
        </a:p>
      </dgm:t>
    </dgm:pt>
    <dgm:pt modelId="{070169FF-F056-4A06-92AC-30D12570E50D}" type="parTrans" cxnId="{64331F23-F82E-47B6-BE09-963AA109479B}">
      <dgm:prSet/>
      <dgm:spPr/>
      <dgm:t>
        <a:bodyPr/>
        <a:lstStyle/>
        <a:p>
          <a:endParaRPr lang="en-US"/>
        </a:p>
      </dgm:t>
    </dgm:pt>
    <dgm:pt modelId="{DADA3D03-FB20-491F-8F51-0B6D1B431D96}" type="pres">
      <dgm:prSet presAssocID="{6E62D1FE-0F93-4630-A5F5-E1073947B9A1}" presName="Name0" presStyleCnt="0">
        <dgm:presLayoutVars>
          <dgm:chMax val="1"/>
          <dgm:chPref val="1"/>
          <dgm:dir/>
          <dgm:animOne val="branch"/>
          <dgm:animLvl val="lvl"/>
        </dgm:presLayoutVars>
      </dgm:prSet>
      <dgm:spPr/>
      <dgm:t>
        <a:bodyPr/>
        <a:lstStyle/>
        <a:p>
          <a:endParaRPr lang="en-US"/>
        </a:p>
      </dgm:t>
    </dgm:pt>
    <dgm:pt modelId="{B32E4883-CE71-4090-B301-AD5C14EB7A09}" type="pres">
      <dgm:prSet presAssocID="{A83D1F1A-549C-49C7-B49D-05361D5FC1A0}" presName="Parent" presStyleLbl="node0" presStyleIdx="0" presStyleCnt="1">
        <dgm:presLayoutVars>
          <dgm:chMax val="6"/>
          <dgm:chPref val="6"/>
        </dgm:presLayoutVars>
      </dgm:prSet>
      <dgm:spPr/>
      <dgm:t>
        <a:bodyPr/>
        <a:lstStyle/>
        <a:p>
          <a:endParaRPr lang="en-US"/>
        </a:p>
      </dgm:t>
    </dgm:pt>
    <dgm:pt modelId="{FA6672EB-4219-4D69-B39F-F5A51D4867BC}" type="pres">
      <dgm:prSet presAssocID="{8DA2EE9B-5C6F-4B6B-8C1A-744974DE01AB}" presName="Accent1" presStyleCnt="0"/>
      <dgm:spPr/>
    </dgm:pt>
    <dgm:pt modelId="{E9E409F8-3C31-4E09-B348-2070FF49C4A1}" type="pres">
      <dgm:prSet presAssocID="{8DA2EE9B-5C6F-4B6B-8C1A-744974DE01AB}" presName="Accent" presStyleLbl="bgShp" presStyleIdx="0" presStyleCnt="6"/>
      <dgm:spPr/>
    </dgm:pt>
    <dgm:pt modelId="{FE759A58-3DC0-47B1-BCBC-669014E279D3}" type="pres">
      <dgm:prSet presAssocID="{8DA2EE9B-5C6F-4B6B-8C1A-744974DE01AB}" presName="Child1" presStyleLbl="node1" presStyleIdx="0" presStyleCnt="6">
        <dgm:presLayoutVars>
          <dgm:chMax val="0"/>
          <dgm:chPref val="0"/>
          <dgm:bulletEnabled val="1"/>
        </dgm:presLayoutVars>
      </dgm:prSet>
      <dgm:spPr/>
      <dgm:t>
        <a:bodyPr/>
        <a:lstStyle/>
        <a:p>
          <a:endParaRPr lang="en-US"/>
        </a:p>
      </dgm:t>
    </dgm:pt>
    <dgm:pt modelId="{01959126-EBC6-4BE3-98D0-C831A03FBF91}" type="pres">
      <dgm:prSet presAssocID="{D4D4D8A8-D4F4-4EF2-A842-CA2086284840}" presName="Accent2" presStyleCnt="0"/>
      <dgm:spPr/>
    </dgm:pt>
    <dgm:pt modelId="{22E39725-0CA2-4A47-967A-B3088A3DA764}" type="pres">
      <dgm:prSet presAssocID="{D4D4D8A8-D4F4-4EF2-A842-CA2086284840}" presName="Accent" presStyleLbl="bgShp" presStyleIdx="1" presStyleCnt="6"/>
      <dgm:spPr/>
    </dgm:pt>
    <dgm:pt modelId="{96BD1DFF-0823-4833-8925-93F6E22FBA5F}" type="pres">
      <dgm:prSet presAssocID="{D4D4D8A8-D4F4-4EF2-A842-CA2086284840}" presName="Child2" presStyleLbl="node1" presStyleIdx="1" presStyleCnt="6">
        <dgm:presLayoutVars>
          <dgm:chMax val="0"/>
          <dgm:chPref val="0"/>
          <dgm:bulletEnabled val="1"/>
        </dgm:presLayoutVars>
      </dgm:prSet>
      <dgm:spPr/>
      <dgm:t>
        <a:bodyPr/>
        <a:lstStyle/>
        <a:p>
          <a:endParaRPr lang="en-US"/>
        </a:p>
      </dgm:t>
    </dgm:pt>
    <dgm:pt modelId="{B19D0B6B-E06E-4BBE-A800-F76ED3532C88}" type="pres">
      <dgm:prSet presAssocID="{91A286EF-3C51-4168-9C2A-04CEF3BFBD68}" presName="Accent3" presStyleCnt="0"/>
      <dgm:spPr/>
    </dgm:pt>
    <dgm:pt modelId="{16945FCD-223D-4CF9-A62B-03D424FE68FE}" type="pres">
      <dgm:prSet presAssocID="{91A286EF-3C51-4168-9C2A-04CEF3BFBD68}" presName="Accent" presStyleLbl="bgShp" presStyleIdx="2" presStyleCnt="6"/>
      <dgm:spPr/>
    </dgm:pt>
    <dgm:pt modelId="{F42C23F5-F46D-4EFA-AE35-CF0E47DBCEBC}" type="pres">
      <dgm:prSet presAssocID="{91A286EF-3C51-4168-9C2A-04CEF3BFBD68}" presName="Child3" presStyleLbl="node1" presStyleIdx="2" presStyleCnt="6" custLinFactNeighborX="-1813" custLinFactNeighborY="4191">
        <dgm:presLayoutVars>
          <dgm:chMax val="0"/>
          <dgm:chPref val="0"/>
          <dgm:bulletEnabled val="1"/>
        </dgm:presLayoutVars>
      </dgm:prSet>
      <dgm:spPr/>
      <dgm:t>
        <a:bodyPr/>
        <a:lstStyle/>
        <a:p>
          <a:endParaRPr lang="en-US"/>
        </a:p>
      </dgm:t>
    </dgm:pt>
    <dgm:pt modelId="{8D50FFAF-067B-4D86-BF3A-024C07A5C59A}" type="pres">
      <dgm:prSet presAssocID="{CFF334FA-0D8E-4FEC-BDDF-8A1C84105572}" presName="Accent4" presStyleCnt="0"/>
      <dgm:spPr/>
    </dgm:pt>
    <dgm:pt modelId="{9373784A-B3A3-4DD6-BA42-6CD0E4099F11}" type="pres">
      <dgm:prSet presAssocID="{CFF334FA-0D8E-4FEC-BDDF-8A1C84105572}" presName="Accent" presStyleLbl="bgShp" presStyleIdx="3" presStyleCnt="6"/>
      <dgm:spPr/>
    </dgm:pt>
    <dgm:pt modelId="{FBE5ECB1-81CE-4830-A6A8-5FA37BEA6731}" type="pres">
      <dgm:prSet presAssocID="{CFF334FA-0D8E-4FEC-BDDF-8A1C84105572}" presName="Child4" presStyleLbl="node1" presStyleIdx="3" presStyleCnt="6">
        <dgm:presLayoutVars>
          <dgm:chMax val="0"/>
          <dgm:chPref val="0"/>
          <dgm:bulletEnabled val="1"/>
        </dgm:presLayoutVars>
      </dgm:prSet>
      <dgm:spPr/>
      <dgm:t>
        <a:bodyPr/>
        <a:lstStyle/>
        <a:p>
          <a:endParaRPr lang="en-US"/>
        </a:p>
      </dgm:t>
    </dgm:pt>
    <dgm:pt modelId="{F9DFE0FD-256E-4E6B-AA06-B9BC8760DE2C}" type="pres">
      <dgm:prSet presAssocID="{20B798C0-2421-4CD6-9B3B-179821849D9C}" presName="Accent5" presStyleCnt="0"/>
      <dgm:spPr/>
    </dgm:pt>
    <dgm:pt modelId="{65BD93B2-68ED-453A-ACA8-FAFD558710E5}" type="pres">
      <dgm:prSet presAssocID="{20B798C0-2421-4CD6-9B3B-179821849D9C}" presName="Accent" presStyleLbl="bgShp" presStyleIdx="4" presStyleCnt="6"/>
      <dgm:spPr/>
    </dgm:pt>
    <dgm:pt modelId="{9CAA2381-7A49-4E73-A18D-211C52AD7FB9}" type="pres">
      <dgm:prSet presAssocID="{20B798C0-2421-4CD6-9B3B-179821849D9C}" presName="Child5" presStyleLbl="node1" presStyleIdx="4" presStyleCnt="6" custLinFactY="-25190" custLinFactNeighborX="-698" custLinFactNeighborY="-100000">
        <dgm:presLayoutVars>
          <dgm:chMax val="0"/>
          <dgm:chPref val="0"/>
          <dgm:bulletEnabled val="1"/>
        </dgm:presLayoutVars>
      </dgm:prSet>
      <dgm:spPr/>
      <dgm:t>
        <a:bodyPr/>
        <a:lstStyle/>
        <a:p>
          <a:endParaRPr lang="en-US"/>
        </a:p>
      </dgm:t>
    </dgm:pt>
    <dgm:pt modelId="{4444A042-EFBB-4246-A07E-9470E0FE6151}" type="pres">
      <dgm:prSet presAssocID="{E038965E-9863-48ED-8C5B-CFD159AE2A87}" presName="Accent6" presStyleCnt="0"/>
      <dgm:spPr/>
    </dgm:pt>
    <dgm:pt modelId="{6E96CA40-BEF5-4634-89B0-301FABBE0981}" type="pres">
      <dgm:prSet presAssocID="{E038965E-9863-48ED-8C5B-CFD159AE2A87}" presName="Accent" presStyleLbl="bgShp" presStyleIdx="5" presStyleCnt="6"/>
      <dgm:spPr/>
    </dgm:pt>
    <dgm:pt modelId="{F5B4AC6B-510A-4A2D-88C4-E4B0536F5B04}" type="pres">
      <dgm:prSet presAssocID="{E038965E-9863-48ED-8C5B-CFD159AE2A87}" presName="Child6" presStyleLbl="node1" presStyleIdx="5" presStyleCnt="6" custLinFactY="20753" custLinFactNeighborX="-353" custLinFactNeighborY="100000">
        <dgm:presLayoutVars>
          <dgm:chMax val="0"/>
          <dgm:chPref val="0"/>
          <dgm:bulletEnabled val="1"/>
        </dgm:presLayoutVars>
      </dgm:prSet>
      <dgm:spPr/>
      <dgm:t>
        <a:bodyPr/>
        <a:lstStyle/>
        <a:p>
          <a:endParaRPr lang="en-US"/>
        </a:p>
      </dgm:t>
    </dgm:pt>
  </dgm:ptLst>
  <dgm:cxnLst>
    <dgm:cxn modelId="{43884834-2CB4-480F-83E6-DB8DE1E8F4A5}" type="presOf" srcId="{E038965E-9863-48ED-8C5B-CFD159AE2A87}" destId="{F5B4AC6B-510A-4A2D-88C4-E4B0536F5B04}" srcOrd="0" destOrd="0" presId="urn:microsoft.com/office/officeart/2011/layout/HexagonRadial"/>
    <dgm:cxn modelId="{9A72D98A-E244-4B99-BCD8-14BC366D4450}" type="presOf" srcId="{91A286EF-3C51-4168-9C2A-04CEF3BFBD68}" destId="{F42C23F5-F46D-4EFA-AE35-CF0E47DBCEBC}" srcOrd="0" destOrd="0" presId="urn:microsoft.com/office/officeart/2011/layout/HexagonRadial"/>
    <dgm:cxn modelId="{90356F06-B656-410C-8741-434D4533F2B8}" type="presOf" srcId="{CFF334FA-0D8E-4FEC-BDDF-8A1C84105572}" destId="{FBE5ECB1-81CE-4830-A6A8-5FA37BEA6731}" srcOrd="0" destOrd="0" presId="urn:microsoft.com/office/officeart/2011/layout/HexagonRadial"/>
    <dgm:cxn modelId="{FDABD3B7-35B5-47A3-8258-24F47F0AF866}" type="presOf" srcId="{8DA2EE9B-5C6F-4B6B-8C1A-744974DE01AB}" destId="{FE759A58-3DC0-47B1-BCBC-669014E279D3}" srcOrd="0" destOrd="0" presId="urn:microsoft.com/office/officeart/2011/layout/HexagonRadial"/>
    <dgm:cxn modelId="{03B813F1-C21B-4C89-95C3-06F26946A3F7}" srcId="{A83D1F1A-549C-49C7-B49D-05361D5FC1A0}" destId="{91A286EF-3C51-4168-9C2A-04CEF3BFBD68}" srcOrd="2" destOrd="0" parTransId="{1269C525-4600-4F71-B276-C1270E47BB6C}" sibTransId="{5DFDFA00-6DDF-4B89-B728-0EAD51383681}"/>
    <dgm:cxn modelId="{CD376078-F8D0-4686-A796-32F40366F9E1}" srcId="{A83D1F1A-549C-49C7-B49D-05361D5FC1A0}" destId="{20B798C0-2421-4CD6-9B3B-179821849D9C}" srcOrd="4" destOrd="0" parTransId="{F8FA33BF-0535-45F1-BDBE-6281EFFC35EC}" sibTransId="{0FD4B111-96A2-4AAE-B8AC-867CEBE43552}"/>
    <dgm:cxn modelId="{435EAA7F-5607-494C-A724-EFB608A2AF96}" srcId="{6E62D1FE-0F93-4630-A5F5-E1073947B9A1}" destId="{A83D1F1A-549C-49C7-B49D-05361D5FC1A0}" srcOrd="0" destOrd="0" parTransId="{A53328F7-5C61-48E6-BDD2-85499D3CD372}" sibTransId="{F8AD8C70-AD66-4FDA-A7B9-D5236FB19E2D}"/>
    <dgm:cxn modelId="{23620A8A-A8F5-44E2-809D-1439B9E6B3E5}" type="presOf" srcId="{D4D4D8A8-D4F4-4EF2-A842-CA2086284840}" destId="{96BD1DFF-0823-4833-8925-93F6E22FBA5F}" srcOrd="0" destOrd="0" presId="urn:microsoft.com/office/officeart/2011/layout/HexagonRadial"/>
    <dgm:cxn modelId="{DE542193-68EE-495D-A085-08DEFAABE539}" srcId="{A83D1F1A-549C-49C7-B49D-05361D5FC1A0}" destId="{E038965E-9863-48ED-8C5B-CFD159AE2A87}" srcOrd="5" destOrd="0" parTransId="{603E2581-19AB-41BF-8DCE-ED6FC0E2F32F}" sibTransId="{5147A2BE-6A4B-474F-A44D-0852BFC4C21E}"/>
    <dgm:cxn modelId="{065A5F9C-EDCC-4838-B491-6060CC6D3A9D}" type="presOf" srcId="{A83D1F1A-549C-49C7-B49D-05361D5FC1A0}" destId="{B32E4883-CE71-4090-B301-AD5C14EB7A09}" srcOrd="0" destOrd="0" presId="urn:microsoft.com/office/officeart/2011/layout/HexagonRadial"/>
    <dgm:cxn modelId="{64331F23-F82E-47B6-BE09-963AA109479B}" srcId="{A83D1F1A-549C-49C7-B49D-05361D5FC1A0}" destId="{CFF334FA-0D8E-4FEC-BDDF-8A1C84105572}" srcOrd="3" destOrd="0" parTransId="{070169FF-F056-4A06-92AC-30D12570E50D}" sibTransId="{51377552-9E7B-4DF6-B491-FE9A21B4DB9F}"/>
    <dgm:cxn modelId="{27387630-A6F5-4F86-8FA6-95C8EB7F38C3}" type="presOf" srcId="{20B798C0-2421-4CD6-9B3B-179821849D9C}" destId="{9CAA2381-7A49-4E73-A18D-211C52AD7FB9}" srcOrd="0" destOrd="0" presId="urn:microsoft.com/office/officeart/2011/layout/HexagonRadial"/>
    <dgm:cxn modelId="{6B8DFC05-D7D1-4B9E-B866-E35EA04A2FCE}" srcId="{A83D1F1A-549C-49C7-B49D-05361D5FC1A0}" destId="{D4D4D8A8-D4F4-4EF2-A842-CA2086284840}" srcOrd="1" destOrd="0" parTransId="{B43D2DC5-92D3-4D8A-9596-8FBB86C298AE}" sibTransId="{939DE116-16E1-459D-B122-BD0370EEFB4E}"/>
    <dgm:cxn modelId="{9BB6FAE3-B75D-478F-AB6C-8A5B82987F3B}" srcId="{A83D1F1A-549C-49C7-B49D-05361D5FC1A0}" destId="{8DA2EE9B-5C6F-4B6B-8C1A-744974DE01AB}" srcOrd="0" destOrd="0" parTransId="{959D6CB7-D3CD-4F9A-B057-06CD833C29A0}" sibTransId="{81FD6BA5-9594-4A0A-93C1-B791A4CCA819}"/>
    <dgm:cxn modelId="{87FA3457-69D1-4B8D-93E1-85457EC57039}" type="presOf" srcId="{6E62D1FE-0F93-4630-A5F5-E1073947B9A1}" destId="{DADA3D03-FB20-491F-8F51-0B6D1B431D96}" srcOrd="0" destOrd="0" presId="urn:microsoft.com/office/officeart/2011/layout/HexagonRadial"/>
    <dgm:cxn modelId="{82FCBE10-D83F-411F-B15D-FF2305F219A5}" srcId="{A83D1F1A-549C-49C7-B49D-05361D5FC1A0}" destId="{F0C9C7E1-7E47-4CD9-AE4F-7912D44D7BCD}" srcOrd="6" destOrd="0" parTransId="{E525D4A4-82AD-42AE-AB35-4CB70CE5B63C}" sibTransId="{B80FD25B-8481-47F4-8B95-44A69844EC76}"/>
    <dgm:cxn modelId="{B6DB084A-D609-4931-8362-7F174A8D5323}" srcId="{A83D1F1A-549C-49C7-B49D-05361D5FC1A0}" destId="{4298786F-CC8B-4E82-8DA5-53E1FC744A83}" srcOrd="7" destOrd="0" parTransId="{23887C66-CE65-4BAC-BE94-1E8A15E57551}" sibTransId="{81B9BC45-F34C-4F89-A297-08376376BD13}"/>
    <dgm:cxn modelId="{C8B311DA-996D-4CFF-80CD-9247074E971E}" type="presParOf" srcId="{DADA3D03-FB20-491F-8F51-0B6D1B431D96}" destId="{B32E4883-CE71-4090-B301-AD5C14EB7A09}" srcOrd="0" destOrd="0" presId="urn:microsoft.com/office/officeart/2011/layout/HexagonRadial"/>
    <dgm:cxn modelId="{6533508E-BE94-405B-8A31-2D1852171DF2}" type="presParOf" srcId="{DADA3D03-FB20-491F-8F51-0B6D1B431D96}" destId="{FA6672EB-4219-4D69-B39F-F5A51D4867BC}" srcOrd="1" destOrd="0" presId="urn:microsoft.com/office/officeart/2011/layout/HexagonRadial"/>
    <dgm:cxn modelId="{0E6788A1-7A83-4ECB-A3C4-3127B46CCD2C}" type="presParOf" srcId="{FA6672EB-4219-4D69-B39F-F5A51D4867BC}" destId="{E9E409F8-3C31-4E09-B348-2070FF49C4A1}" srcOrd="0" destOrd="0" presId="urn:microsoft.com/office/officeart/2011/layout/HexagonRadial"/>
    <dgm:cxn modelId="{B1F96406-95E7-4C3D-B00E-F5F734171BF9}" type="presParOf" srcId="{DADA3D03-FB20-491F-8F51-0B6D1B431D96}" destId="{FE759A58-3DC0-47B1-BCBC-669014E279D3}" srcOrd="2" destOrd="0" presId="urn:microsoft.com/office/officeart/2011/layout/HexagonRadial"/>
    <dgm:cxn modelId="{1E72DD37-1539-49DC-85CD-C5B2FEF3B66C}" type="presParOf" srcId="{DADA3D03-FB20-491F-8F51-0B6D1B431D96}" destId="{01959126-EBC6-4BE3-98D0-C831A03FBF91}" srcOrd="3" destOrd="0" presId="urn:microsoft.com/office/officeart/2011/layout/HexagonRadial"/>
    <dgm:cxn modelId="{75E60C07-9A12-4F1E-9958-823197BAF8A3}" type="presParOf" srcId="{01959126-EBC6-4BE3-98D0-C831A03FBF91}" destId="{22E39725-0CA2-4A47-967A-B3088A3DA764}" srcOrd="0" destOrd="0" presId="urn:microsoft.com/office/officeart/2011/layout/HexagonRadial"/>
    <dgm:cxn modelId="{BB56AFBC-CF61-4AE3-AAD5-8B96E3EC6375}" type="presParOf" srcId="{DADA3D03-FB20-491F-8F51-0B6D1B431D96}" destId="{96BD1DFF-0823-4833-8925-93F6E22FBA5F}" srcOrd="4" destOrd="0" presId="urn:microsoft.com/office/officeart/2011/layout/HexagonRadial"/>
    <dgm:cxn modelId="{9DD3BE26-0991-4332-B92C-AB44ACD869A7}" type="presParOf" srcId="{DADA3D03-FB20-491F-8F51-0B6D1B431D96}" destId="{B19D0B6B-E06E-4BBE-A800-F76ED3532C88}" srcOrd="5" destOrd="0" presId="urn:microsoft.com/office/officeart/2011/layout/HexagonRadial"/>
    <dgm:cxn modelId="{4D6DFD54-B15A-4D3E-8BE8-976C443BA820}" type="presParOf" srcId="{B19D0B6B-E06E-4BBE-A800-F76ED3532C88}" destId="{16945FCD-223D-4CF9-A62B-03D424FE68FE}" srcOrd="0" destOrd="0" presId="urn:microsoft.com/office/officeart/2011/layout/HexagonRadial"/>
    <dgm:cxn modelId="{327E7FCD-9EE4-4AEE-BF4B-C8B47E342672}" type="presParOf" srcId="{DADA3D03-FB20-491F-8F51-0B6D1B431D96}" destId="{F42C23F5-F46D-4EFA-AE35-CF0E47DBCEBC}" srcOrd="6" destOrd="0" presId="urn:microsoft.com/office/officeart/2011/layout/HexagonRadial"/>
    <dgm:cxn modelId="{B450553A-D4CB-4A0D-A976-1939CD774371}" type="presParOf" srcId="{DADA3D03-FB20-491F-8F51-0B6D1B431D96}" destId="{8D50FFAF-067B-4D86-BF3A-024C07A5C59A}" srcOrd="7" destOrd="0" presId="urn:microsoft.com/office/officeart/2011/layout/HexagonRadial"/>
    <dgm:cxn modelId="{DD7D41D7-4FBE-4191-B467-710BFFFAC8B6}" type="presParOf" srcId="{8D50FFAF-067B-4D86-BF3A-024C07A5C59A}" destId="{9373784A-B3A3-4DD6-BA42-6CD0E4099F11}" srcOrd="0" destOrd="0" presId="urn:microsoft.com/office/officeart/2011/layout/HexagonRadial"/>
    <dgm:cxn modelId="{BA4469A6-3E99-4CB9-AB48-BF4A3659A0DA}" type="presParOf" srcId="{DADA3D03-FB20-491F-8F51-0B6D1B431D96}" destId="{FBE5ECB1-81CE-4830-A6A8-5FA37BEA6731}" srcOrd="8" destOrd="0" presId="urn:microsoft.com/office/officeart/2011/layout/HexagonRadial"/>
    <dgm:cxn modelId="{4D3B8EB9-5A1B-43D4-AA0F-0B880FF80ABF}" type="presParOf" srcId="{DADA3D03-FB20-491F-8F51-0B6D1B431D96}" destId="{F9DFE0FD-256E-4E6B-AA06-B9BC8760DE2C}" srcOrd="9" destOrd="0" presId="urn:microsoft.com/office/officeart/2011/layout/HexagonRadial"/>
    <dgm:cxn modelId="{1315BD51-42F5-42BC-88C1-26D04CFDEF71}" type="presParOf" srcId="{F9DFE0FD-256E-4E6B-AA06-B9BC8760DE2C}" destId="{65BD93B2-68ED-453A-ACA8-FAFD558710E5}" srcOrd="0" destOrd="0" presId="urn:microsoft.com/office/officeart/2011/layout/HexagonRadial"/>
    <dgm:cxn modelId="{A2306ACC-9B73-4774-9CCD-C8DDD752376C}" type="presParOf" srcId="{DADA3D03-FB20-491F-8F51-0B6D1B431D96}" destId="{9CAA2381-7A49-4E73-A18D-211C52AD7FB9}" srcOrd="10" destOrd="0" presId="urn:microsoft.com/office/officeart/2011/layout/HexagonRadial"/>
    <dgm:cxn modelId="{665F7BBD-E17B-48DD-BF00-7EEC6A587BA1}" type="presParOf" srcId="{DADA3D03-FB20-491F-8F51-0B6D1B431D96}" destId="{4444A042-EFBB-4246-A07E-9470E0FE6151}" srcOrd="11" destOrd="0" presId="urn:microsoft.com/office/officeart/2011/layout/HexagonRadial"/>
    <dgm:cxn modelId="{D969B5B0-8A7A-4390-A4A8-EC413C234854}" type="presParOf" srcId="{4444A042-EFBB-4246-A07E-9470E0FE6151}" destId="{6E96CA40-BEF5-4634-89B0-301FABBE0981}" srcOrd="0" destOrd="0" presId="urn:microsoft.com/office/officeart/2011/layout/HexagonRadial"/>
    <dgm:cxn modelId="{7B239DAF-F923-4DCF-AAE6-7DE9202064CF}" type="presParOf" srcId="{DADA3D03-FB20-491F-8F51-0B6D1B431D96}" destId="{F5B4AC6B-510A-4A2D-88C4-E4B0536F5B0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BC7A5-BC79-44A8-A0C4-A880EFC8F388}" type="doc">
      <dgm:prSet loTypeId="urn:microsoft.com/office/officeart/2005/8/layout/chevron1" loCatId="process" qsTypeId="urn:microsoft.com/office/officeart/2005/8/quickstyle/simple1" qsCatId="simple" csTypeId="urn:microsoft.com/office/officeart/2005/8/colors/accent1_2" csCatId="accent1" phldr="1"/>
      <dgm:spPr/>
    </dgm:pt>
    <dgm:pt modelId="{CF06FE69-CE04-44CF-B922-68577CA81FAD}">
      <dgm:prSet phldrT="[Text]"/>
      <dgm:spPr>
        <a:solidFill>
          <a:schemeClr val="bg1">
            <a:lumMod val="65000"/>
          </a:schemeClr>
        </a:solidFill>
      </dgm:spPr>
      <dgm:t>
        <a:bodyPr/>
        <a:lstStyle/>
        <a:p>
          <a:r>
            <a:rPr lang="en-US" dirty="0"/>
            <a:t>Prevention</a:t>
          </a:r>
        </a:p>
      </dgm:t>
    </dgm:pt>
    <dgm:pt modelId="{214819F4-FA57-4C7A-8FA7-3F9E85E6BB1A}" type="parTrans" cxnId="{D2A88EA3-E9C5-4AC4-8751-81C9EDED305B}">
      <dgm:prSet/>
      <dgm:spPr/>
      <dgm:t>
        <a:bodyPr/>
        <a:lstStyle/>
        <a:p>
          <a:endParaRPr lang="en-US"/>
        </a:p>
      </dgm:t>
    </dgm:pt>
    <dgm:pt modelId="{14B0DA57-FCCD-4F8B-AC8C-124F8F6EF641}" type="sibTrans" cxnId="{D2A88EA3-E9C5-4AC4-8751-81C9EDED305B}">
      <dgm:prSet/>
      <dgm:spPr/>
      <dgm:t>
        <a:bodyPr/>
        <a:lstStyle/>
        <a:p>
          <a:endParaRPr lang="en-US"/>
        </a:p>
      </dgm:t>
    </dgm:pt>
    <dgm:pt modelId="{EE50DB4F-D97F-4BA1-8A14-D838A4F2BFAB}">
      <dgm:prSet phldrT="[Text]" custT="1"/>
      <dgm:spPr>
        <a:solidFill>
          <a:srgbClr val="EE5340"/>
        </a:solidFill>
      </dgm:spPr>
      <dgm:t>
        <a:bodyPr/>
        <a:lstStyle/>
        <a:p>
          <a:r>
            <a:rPr lang="en-US" sz="2800" dirty="0"/>
            <a:t>Emergency</a:t>
          </a:r>
          <a:r>
            <a:rPr lang="en-US" sz="2000" dirty="0"/>
            <a:t> </a:t>
          </a:r>
          <a:r>
            <a:rPr lang="en-US" sz="2800" dirty="0"/>
            <a:t>Response</a:t>
          </a:r>
        </a:p>
      </dgm:t>
    </dgm:pt>
    <dgm:pt modelId="{38D5FBF8-816E-46FE-82CB-E42A494340E8}" type="parTrans" cxnId="{0DBBD0C5-39AE-419B-8682-4A490AE31D6F}">
      <dgm:prSet/>
      <dgm:spPr/>
      <dgm:t>
        <a:bodyPr/>
        <a:lstStyle/>
        <a:p>
          <a:endParaRPr lang="en-US"/>
        </a:p>
      </dgm:t>
    </dgm:pt>
    <dgm:pt modelId="{8511B303-EB11-4F5E-B1D4-3A21FED4C7B0}" type="sibTrans" cxnId="{0DBBD0C5-39AE-419B-8682-4A490AE31D6F}">
      <dgm:prSet/>
      <dgm:spPr/>
      <dgm:t>
        <a:bodyPr/>
        <a:lstStyle/>
        <a:p>
          <a:endParaRPr lang="en-US"/>
        </a:p>
      </dgm:t>
    </dgm:pt>
    <dgm:pt modelId="{13CC886B-71BF-4A46-AE6B-D88E4AEA10C1}">
      <dgm:prSet phldrT="[Text]"/>
      <dgm:spPr>
        <a:solidFill>
          <a:schemeClr val="bg1">
            <a:lumMod val="65000"/>
          </a:schemeClr>
        </a:solidFill>
      </dgm:spPr>
      <dgm:t>
        <a:bodyPr/>
        <a:lstStyle/>
        <a:p>
          <a:r>
            <a:rPr lang="en-US" dirty="0"/>
            <a:t>Housing &amp; Supports</a:t>
          </a:r>
        </a:p>
      </dgm:t>
    </dgm:pt>
    <dgm:pt modelId="{F913FF43-D4DB-44C5-8976-19B9C14E2DFE}" type="parTrans" cxnId="{C7C61AE9-AF48-49EE-A3CD-1EF28CEACBFE}">
      <dgm:prSet/>
      <dgm:spPr/>
      <dgm:t>
        <a:bodyPr/>
        <a:lstStyle/>
        <a:p>
          <a:endParaRPr lang="en-US"/>
        </a:p>
      </dgm:t>
    </dgm:pt>
    <dgm:pt modelId="{000E264B-8CC2-45C9-93A4-5F2936EEBD4D}" type="sibTrans" cxnId="{C7C61AE9-AF48-49EE-A3CD-1EF28CEACBFE}">
      <dgm:prSet/>
      <dgm:spPr/>
      <dgm:t>
        <a:bodyPr/>
        <a:lstStyle/>
        <a:p>
          <a:endParaRPr lang="en-US"/>
        </a:p>
      </dgm:t>
    </dgm:pt>
    <dgm:pt modelId="{7B87D0F8-9180-401B-B862-3F3C47973D72}" type="pres">
      <dgm:prSet presAssocID="{7F7BC7A5-BC79-44A8-A0C4-A880EFC8F388}" presName="Name0" presStyleCnt="0">
        <dgm:presLayoutVars>
          <dgm:dir/>
          <dgm:animLvl val="lvl"/>
          <dgm:resizeHandles val="exact"/>
        </dgm:presLayoutVars>
      </dgm:prSet>
      <dgm:spPr/>
    </dgm:pt>
    <dgm:pt modelId="{8C9E673D-270B-4398-BCD6-BE50501810BA}" type="pres">
      <dgm:prSet presAssocID="{CF06FE69-CE04-44CF-B922-68577CA81FAD}" presName="parTxOnly" presStyleLbl="node1" presStyleIdx="0" presStyleCnt="3">
        <dgm:presLayoutVars>
          <dgm:chMax val="0"/>
          <dgm:chPref val="0"/>
          <dgm:bulletEnabled val="1"/>
        </dgm:presLayoutVars>
      </dgm:prSet>
      <dgm:spPr/>
      <dgm:t>
        <a:bodyPr/>
        <a:lstStyle/>
        <a:p>
          <a:endParaRPr lang="en-US"/>
        </a:p>
      </dgm:t>
    </dgm:pt>
    <dgm:pt modelId="{DC986E86-F705-4873-A193-31AD96AE92F4}" type="pres">
      <dgm:prSet presAssocID="{14B0DA57-FCCD-4F8B-AC8C-124F8F6EF641}" presName="parTxOnlySpace" presStyleCnt="0"/>
      <dgm:spPr/>
    </dgm:pt>
    <dgm:pt modelId="{5BC27C7E-1D29-4E56-A71E-7246DCEBD4D8}" type="pres">
      <dgm:prSet presAssocID="{EE50DB4F-D97F-4BA1-8A14-D838A4F2BFAB}" presName="parTxOnly" presStyleLbl="node1" presStyleIdx="1" presStyleCnt="3" custScaleX="175357" custScaleY="209380" custLinFactNeighborX="-90567">
        <dgm:presLayoutVars>
          <dgm:chMax val="0"/>
          <dgm:chPref val="0"/>
          <dgm:bulletEnabled val="1"/>
        </dgm:presLayoutVars>
      </dgm:prSet>
      <dgm:spPr/>
      <dgm:t>
        <a:bodyPr/>
        <a:lstStyle/>
        <a:p>
          <a:endParaRPr lang="en-US"/>
        </a:p>
      </dgm:t>
    </dgm:pt>
    <dgm:pt modelId="{62D2C797-B91F-433C-92C1-58ED3655B29B}" type="pres">
      <dgm:prSet presAssocID="{8511B303-EB11-4F5E-B1D4-3A21FED4C7B0}" presName="parTxOnlySpace" presStyleCnt="0"/>
      <dgm:spPr/>
    </dgm:pt>
    <dgm:pt modelId="{063AE10B-B49A-4A0F-A25B-FDC2063A89C5}" type="pres">
      <dgm:prSet presAssocID="{13CC886B-71BF-4A46-AE6B-D88E4AEA10C1}" presName="parTxOnly" presStyleLbl="node1" presStyleIdx="2" presStyleCnt="3">
        <dgm:presLayoutVars>
          <dgm:chMax val="0"/>
          <dgm:chPref val="0"/>
          <dgm:bulletEnabled val="1"/>
        </dgm:presLayoutVars>
      </dgm:prSet>
      <dgm:spPr/>
      <dgm:t>
        <a:bodyPr/>
        <a:lstStyle/>
        <a:p>
          <a:endParaRPr lang="en-US"/>
        </a:p>
      </dgm:t>
    </dgm:pt>
  </dgm:ptLst>
  <dgm:cxnLst>
    <dgm:cxn modelId="{0DBBD0C5-39AE-419B-8682-4A490AE31D6F}" srcId="{7F7BC7A5-BC79-44A8-A0C4-A880EFC8F388}" destId="{EE50DB4F-D97F-4BA1-8A14-D838A4F2BFAB}" srcOrd="1" destOrd="0" parTransId="{38D5FBF8-816E-46FE-82CB-E42A494340E8}" sibTransId="{8511B303-EB11-4F5E-B1D4-3A21FED4C7B0}"/>
    <dgm:cxn modelId="{6D7A073F-18DC-4536-8FB5-9DC669DECE7A}" type="presOf" srcId="{13CC886B-71BF-4A46-AE6B-D88E4AEA10C1}" destId="{063AE10B-B49A-4A0F-A25B-FDC2063A89C5}" srcOrd="0" destOrd="0" presId="urn:microsoft.com/office/officeart/2005/8/layout/chevron1"/>
    <dgm:cxn modelId="{C7C61AE9-AF48-49EE-A3CD-1EF28CEACBFE}" srcId="{7F7BC7A5-BC79-44A8-A0C4-A880EFC8F388}" destId="{13CC886B-71BF-4A46-AE6B-D88E4AEA10C1}" srcOrd="2" destOrd="0" parTransId="{F913FF43-D4DB-44C5-8976-19B9C14E2DFE}" sibTransId="{000E264B-8CC2-45C9-93A4-5F2936EEBD4D}"/>
    <dgm:cxn modelId="{C01ED264-29CE-4AF3-81F1-E8E944AADF1D}" type="presOf" srcId="{CF06FE69-CE04-44CF-B922-68577CA81FAD}" destId="{8C9E673D-270B-4398-BCD6-BE50501810BA}" srcOrd="0" destOrd="0" presId="urn:microsoft.com/office/officeart/2005/8/layout/chevron1"/>
    <dgm:cxn modelId="{52818C76-C4B8-483D-A7C7-5BC1E98C6DED}" type="presOf" srcId="{7F7BC7A5-BC79-44A8-A0C4-A880EFC8F388}" destId="{7B87D0F8-9180-401B-B862-3F3C47973D72}" srcOrd="0" destOrd="0" presId="urn:microsoft.com/office/officeart/2005/8/layout/chevron1"/>
    <dgm:cxn modelId="{D2A88EA3-E9C5-4AC4-8751-81C9EDED305B}" srcId="{7F7BC7A5-BC79-44A8-A0C4-A880EFC8F388}" destId="{CF06FE69-CE04-44CF-B922-68577CA81FAD}" srcOrd="0" destOrd="0" parTransId="{214819F4-FA57-4C7A-8FA7-3F9E85E6BB1A}" sibTransId="{14B0DA57-FCCD-4F8B-AC8C-124F8F6EF641}"/>
    <dgm:cxn modelId="{DDF40696-C970-43D4-85A8-E1DD2258DAF7}" type="presOf" srcId="{EE50DB4F-D97F-4BA1-8A14-D838A4F2BFAB}" destId="{5BC27C7E-1D29-4E56-A71E-7246DCEBD4D8}" srcOrd="0" destOrd="0" presId="urn:microsoft.com/office/officeart/2005/8/layout/chevron1"/>
    <dgm:cxn modelId="{11E2CBEE-FD69-4C56-AE4B-96785A10002A}" type="presParOf" srcId="{7B87D0F8-9180-401B-B862-3F3C47973D72}" destId="{8C9E673D-270B-4398-BCD6-BE50501810BA}" srcOrd="0" destOrd="0" presId="urn:microsoft.com/office/officeart/2005/8/layout/chevron1"/>
    <dgm:cxn modelId="{673024A8-16FD-4CB8-B787-8EBEA470DC17}" type="presParOf" srcId="{7B87D0F8-9180-401B-B862-3F3C47973D72}" destId="{DC986E86-F705-4873-A193-31AD96AE92F4}" srcOrd="1" destOrd="0" presId="urn:microsoft.com/office/officeart/2005/8/layout/chevron1"/>
    <dgm:cxn modelId="{E3E30DE0-F832-42C4-841F-AD91FD4BD9AF}" type="presParOf" srcId="{7B87D0F8-9180-401B-B862-3F3C47973D72}" destId="{5BC27C7E-1D29-4E56-A71E-7246DCEBD4D8}" srcOrd="2" destOrd="0" presId="urn:microsoft.com/office/officeart/2005/8/layout/chevron1"/>
    <dgm:cxn modelId="{72CF5727-D3A1-4D08-88C8-83DB539884FF}" type="presParOf" srcId="{7B87D0F8-9180-401B-B862-3F3C47973D72}" destId="{62D2C797-B91F-433C-92C1-58ED3655B29B}" srcOrd="3" destOrd="0" presId="urn:microsoft.com/office/officeart/2005/8/layout/chevron1"/>
    <dgm:cxn modelId="{687B6039-D600-4F98-A063-106181CCAAEA}" type="presParOf" srcId="{7B87D0F8-9180-401B-B862-3F3C47973D72}" destId="{063AE10B-B49A-4A0F-A25B-FDC2063A89C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F7BC7A5-BC79-44A8-A0C4-A880EFC8F388}" type="doc">
      <dgm:prSet loTypeId="urn:microsoft.com/office/officeart/2005/8/layout/chevron1" loCatId="process" qsTypeId="urn:microsoft.com/office/officeart/2005/8/quickstyle/simple1" qsCatId="simple" csTypeId="urn:microsoft.com/office/officeart/2005/8/colors/accent1_2" csCatId="accent1" phldr="1"/>
      <dgm:spPr/>
    </dgm:pt>
    <dgm:pt modelId="{CF06FE69-CE04-44CF-B922-68577CA81FAD}">
      <dgm:prSet phldrT="[Text]" custT="1"/>
      <dgm:spPr>
        <a:solidFill>
          <a:srgbClr val="5BC2E7"/>
        </a:solidFill>
      </dgm:spPr>
      <dgm:t>
        <a:bodyPr/>
        <a:lstStyle/>
        <a:p>
          <a:r>
            <a:rPr lang="en-US" sz="2400" dirty="0"/>
            <a:t>Prevention</a:t>
          </a:r>
        </a:p>
      </dgm:t>
    </dgm:pt>
    <dgm:pt modelId="{214819F4-FA57-4C7A-8FA7-3F9E85E6BB1A}" type="parTrans" cxnId="{D2A88EA3-E9C5-4AC4-8751-81C9EDED305B}">
      <dgm:prSet/>
      <dgm:spPr/>
      <dgm:t>
        <a:bodyPr/>
        <a:lstStyle/>
        <a:p>
          <a:endParaRPr lang="en-US"/>
        </a:p>
      </dgm:t>
    </dgm:pt>
    <dgm:pt modelId="{14B0DA57-FCCD-4F8B-AC8C-124F8F6EF641}" type="sibTrans" cxnId="{D2A88EA3-E9C5-4AC4-8751-81C9EDED305B}">
      <dgm:prSet/>
      <dgm:spPr/>
      <dgm:t>
        <a:bodyPr/>
        <a:lstStyle/>
        <a:p>
          <a:endParaRPr lang="en-US"/>
        </a:p>
      </dgm:t>
    </dgm:pt>
    <dgm:pt modelId="{EE50DB4F-D97F-4BA1-8A14-D838A4F2BFAB}">
      <dgm:prSet phldrT="[Text]" custT="1"/>
      <dgm:spPr>
        <a:solidFill>
          <a:schemeClr val="bg1">
            <a:lumMod val="65000"/>
          </a:schemeClr>
        </a:solidFill>
      </dgm:spPr>
      <dgm:t>
        <a:bodyPr/>
        <a:lstStyle/>
        <a:p>
          <a:r>
            <a:rPr lang="en-US" sz="1400" dirty="0"/>
            <a:t>Emergency Response</a:t>
          </a:r>
        </a:p>
      </dgm:t>
    </dgm:pt>
    <dgm:pt modelId="{38D5FBF8-816E-46FE-82CB-E42A494340E8}" type="parTrans" cxnId="{0DBBD0C5-39AE-419B-8682-4A490AE31D6F}">
      <dgm:prSet/>
      <dgm:spPr/>
      <dgm:t>
        <a:bodyPr/>
        <a:lstStyle/>
        <a:p>
          <a:endParaRPr lang="en-US"/>
        </a:p>
      </dgm:t>
    </dgm:pt>
    <dgm:pt modelId="{8511B303-EB11-4F5E-B1D4-3A21FED4C7B0}" type="sibTrans" cxnId="{0DBBD0C5-39AE-419B-8682-4A490AE31D6F}">
      <dgm:prSet/>
      <dgm:spPr/>
      <dgm:t>
        <a:bodyPr/>
        <a:lstStyle/>
        <a:p>
          <a:endParaRPr lang="en-US"/>
        </a:p>
      </dgm:t>
    </dgm:pt>
    <dgm:pt modelId="{13CC886B-71BF-4A46-AE6B-D88E4AEA10C1}">
      <dgm:prSet phldrT="[Text]" custT="1"/>
      <dgm:spPr>
        <a:solidFill>
          <a:srgbClr val="5BC2E7"/>
        </a:solidFill>
      </dgm:spPr>
      <dgm:t>
        <a:bodyPr/>
        <a:lstStyle/>
        <a:p>
          <a:r>
            <a:rPr lang="en-US" sz="2400" dirty="0"/>
            <a:t>Housing &amp; Supports</a:t>
          </a:r>
        </a:p>
      </dgm:t>
    </dgm:pt>
    <dgm:pt modelId="{F913FF43-D4DB-44C5-8976-19B9C14E2DFE}" type="parTrans" cxnId="{C7C61AE9-AF48-49EE-A3CD-1EF28CEACBFE}">
      <dgm:prSet/>
      <dgm:spPr/>
      <dgm:t>
        <a:bodyPr/>
        <a:lstStyle/>
        <a:p>
          <a:endParaRPr lang="en-US"/>
        </a:p>
      </dgm:t>
    </dgm:pt>
    <dgm:pt modelId="{000E264B-8CC2-45C9-93A4-5F2936EEBD4D}" type="sibTrans" cxnId="{C7C61AE9-AF48-49EE-A3CD-1EF28CEACBFE}">
      <dgm:prSet/>
      <dgm:spPr/>
      <dgm:t>
        <a:bodyPr/>
        <a:lstStyle/>
        <a:p>
          <a:endParaRPr lang="en-US"/>
        </a:p>
      </dgm:t>
    </dgm:pt>
    <dgm:pt modelId="{7B87D0F8-9180-401B-B862-3F3C47973D72}" type="pres">
      <dgm:prSet presAssocID="{7F7BC7A5-BC79-44A8-A0C4-A880EFC8F388}" presName="Name0" presStyleCnt="0">
        <dgm:presLayoutVars>
          <dgm:dir/>
          <dgm:animLvl val="lvl"/>
          <dgm:resizeHandles val="exact"/>
        </dgm:presLayoutVars>
      </dgm:prSet>
      <dgm:spPr/>
    </dgm:pt>
    <dgm:pt modelId="{8C9E673D-270B-4398-BCD6-BE50501810BA}" type="pres">
      <dgm:prSet presAssocID="{CF06FE69-CE04-44CF-B922-68577CA81FAD}" presName="parTxOnly" presStyleLbl="node1" presStyleIdx="0" presStyleCnt="3" custScaleX="169657" custScaleY="194024">
        <dgm:presLayoutVars>
          <dgm:chMax val="0"/>
          <dgm:chPref val="0"/>
          <dgm:bulletEnabled val="1"/>
        </dgm:presLayoutVars>
      </dgm:prSet>
      <dgm:spPr/>
      <dgm:t>
        <a:bodyPr/>
        <a:lstStyle/>
        <a:p>
          <a:endParaRPr lang="en-US"/>
        </a:p>
      </dgm:t>
    </dgm:pt>
    <dgm:pt modelId="{DC986E86-F705-4873-A193-31AD96AE92F4}" type="pres">
      <dgm:prSet presAssocID="{14B0DA57-FCCD-4F8B-AC8C-124F8F6EF641}" presName="parTxOnlySpace" presStyleCnt="0"/>
      <dgm:spPr/>
    </dgm:pt>
    <dgm:pt modelId="{5BC27C7E-1D29-4E56-A71E-7246DCEBD4D8}" type="pres">
      <dgm:prSet presAssocID="{EE50DB4F-D97F-4BA1-8A14-D838A4F2BFAB}" presName="parTxOnly" presStyleLbl="node1" presStyleIdx="1" presStyleCnt="3" custScaleX="94155" custScaleY="87018" custLinFactNeighborX="95180">
        <dgm:presLayoutVars>
          <dgm:chMax val="0"/>
          <dgm:chPref val="0"/>
          <dgm:bulletEnabled val="1"/>
        </dgm:presLayoutVars>
      </dgm:prSet>
      <dgm:spPr/>
      <dgm:t>
        <a:bodyPr/>
        <a:lstStyle/>
        <a:p>
          <a:endParaRPr lang="en-US"/>
        </a:p>
      </dgm:t>
    </dgm:pt>
    <dgm:pt modelId="{62D2C797-B91F-433C-92C1-58ED3655B29B}" type="pres">
      <dgm:prSet presAssocID="{8511B303-EB11-4F5E-B1D4-3A21FED4C7B0}" presName="parTxOnlySpace" presStyleCnt="0"/>
      <dgm:spPr/>
    </dgm:pt>
    <dgm:pt modelId="{063AE10B-B49A-4A0F-A25B-FDC2063A89C5}" type="pres">
      <dgm:prSet presAssocID="{13CC886B-71BF-4A46-AE6B-D88E4AEA10C1}" presName="parTxOnly" presStyleLbl="node1" presStyleIdx="2" presStyleCnt="3" custScaleX="169657" custScaleY="194024">
        <dgm:presLayoutVars>
          <dgm:chMax val="0"/>
          <dgm:chPref val="0"/>
          <dgm:bulletEnabled val="1"/>
        </dgm:presLayoutVars>
      </dgm:prSet>
      <dgm:spPr/>
      <dgm:t>
        <a:bodyPr/>
        <a:lstStyle/>
        <a:p>
          <a:endParaRPr lang="en-US"/>
        </a:p>
      </dgm:t>
    </dgm:pt>
  </dgm:ptLst>
  <dgm:cxnLst>
    <dgm:cxn modelId="{0DBBD0C5-39AE-419B-8682-4A490AE31D6F}" srcId="{7F7BC7A5-BC79-44A8-A0C4-A880EFC8F388}" destId="{EE50DB4F-D97F-4BA1-8A14-D838A4F2BFAB}" srcOrd="1" destOrd="0" parTransId="{38D5FBF8-816E-46FE-82CB-E42A494340E8}" sibTransId="{8511B303-EB11-4F5E-B1D4-3A21FED4C7B0}"/>
    <dgm:cxn modelId="{6D7A073F-18DC-4536-8FB5-9DC669DECE7A}" type="presOf" srcId="{13CC886B-71BF-4A46-AE6B-D88E4AEA10C1}" destId="{063AE10B-B49A-4A0F-A25B-FDC2063A89C5}" srcOrd="0" destOrd="0" presId="urn:microsoft.com/office/officeart/2005/8/layout/chevron1"/>
    <dgm:cxn modelId="{C7C61AE9-AF48-49EE-A3CD-1EF28CEACBFE}" srcId="{7F7BC7A5-BC79-44A8-A0C4-A880EFC8F388}" destId="{13CC886B-71BF-4A46-AE6B-D88E4AEA10C1}" srcOrd="2" destOrd="0" parTransId="{F913FF43-D4DB-44C5-8976-19B9C14E2DFE}" sibTransId="{000E264B-8CC2-45C9-93A4-5F2936EEBD4D}"/>
    <dgm:cxn modelId="{C01ED264-29CE-4AF3-81F1-E8E944AADF1D}" type="presOf" srcId="{CF06FE69-CE04-44CF-B922-68577CA81FAD}" destId="{8C9E673D-270B-4398-BCD6-BE50501810BA}" srcOrd="0" destOrd="0" presId="urn:microsoft.com/office/officeart/2005/8/layout/chevron1"/>
    <dgm:cxn modelId="{52818C76-C4B8-483D-A7C7-5BC1E98C6DED}" type="presOf" srcId="{7F7BC7A5-BC79-44A8-A0C4-A880EFC8F388}" destId="{7B87D0F8-9180-401B-B862-3F3C47973D72}" srcOrd="0" destOrd="0" presId="urn:microsoft.com/office/officeart/2005/8/layout/chevron1"/>
    <dgm:cxn modelId="{D2A88EA3-E9C5-4AC4-8751-81C9EDED305B}" srcId="{7F7BC7A5-BC79-44A8-A0C4-A880EFC8F388}" destId="{CF06FE69-CE04-44CF-B922-68577CA81FAD}" srcOrd="0" destOrd="0" parTransId="{214819F4-FA57-4C7A-8FA7-3F9E85E6BB1A}" sibTransId="{14B0DA57-FCCD-4F8B-AC8C-124F8F6EF641}"/>
    <dgm:cxn modelId="{DDF40696-C970-43D4-85A8-E1DD2258DAF7}" type="presOf" srcId="{EE50DB4F-D97F-4BA1-8A14-D838A4F2BFAB}" destId="{5BC27C7E-1D29-4E56-A71E-7246DCEBD4D8}" srcOrd="0" destOrd="0" presId="urn:microsoft.com/office/officeart/2005/8/layout/chevron1"/>
    <dgm:cxn modelId="{11E2CBEE-FD69-4C56-AE4B-96785A10002A}" type="presParOf" srcId="{7B87D0F8-9180-401B-B862-3F3C47973D72}" destId="{8C9E673D-270B-4398-BCD6-BE50501810BA}" srcOrd="0" destOrd="0" presId="urn:microsoft.com/office/officeart/2005/8/layout/chevron1"/>
    <dgm:cxn modelId="{673024A8-16FD-4CB8-B787-8EBEA470DC17}" type="presParOf" srcId="{7B87D0F8-9180-401B-B862-3F3C47973D72}" destId="{DC986E86-F705-4873-A193-31AD96AE92F4}" srcOrd="1" destOrd="0" presId="urn:microsoft.com/office/officeart/2005/8/layout/chevron1"/>
    <dgm:cxn modelId="{E3E30DE0-F832-42C4-841F-AD91FD4BD9AF}" type="presParOf" srcId="{7B87D0F8-9180-401B-B862-3F3C47973D72}" destId="{5BC27C7E-1D29-4E56-A71E-7246DCEBD4D8}" srcOrd="2" destOrd="0" presId="urn:microsoft.com/office/officeart/2005/8/layout/chevron1"/>
    <dgm:cxn modelId="{72CF5727-D3A1-4D08-88C8-83DB539884FF}" type="presParOf" srcId="{7B87D0F8-9180-401B-B862-3F3C47973D72}" destId="{62D2C797-B91F-433C-92C1-58ED3655B29B}" srcOrd="3" destOrd="0" presId="urn:microsoft.com/office/officeart/2005/8/layout/chevron1"/>
    <dgm:cxn modelId="{687B6039-D600-4F98-A063-106181CCAAEA}" type="presParOf" srcId="{7B87D0F8-9180-401B-B862-3F3C47973D72}" destId="{063AE10B-B49A-4A0F-A25B-FDC2063A89C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4883-CE71-4090-B301-AD5C14EB7A09}">
      <dsp:nvSpPr>
        <dsp:cNvPr id="0" name=""/>
        <dsp:cNvSpPr/>
      </dsp:nvSpPr>
      <dsp:spPr>
        <a:xfrm>
          <a:off x="2806498" y="1095356"/>
          <a:ext cx="1392245" cy="1204349"/>
        </a:xfrm>
        <a:prstGeom prst="hexagon">
          <a:avLst>
            <a:gd name="adj" fmla="val 28570"/>
            <a:gd name="vf" fmla="val 115470"/>
          </a:avLst>
        </a:prstGeom>
        <a:solidFill>
          <a:srgbClr val="EE53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YYA &amp; Families</a:t>
          </a:r>
        </a:p>
      </dsp:txBody>
      <dsp:txXfrm>
        <a:off x="3037213" y="1294934"/>
        <a:ext cx="930815" cy="805193"/>
      </dsp:txXfrm>
    </dsp:sp>
    <dsp:sp modelId="{22E39725-0CA2-4A47-967A-B3088A3DA764}">
      <dsp:nvSpPr>
        <dsp:cNvPr id="0" name=""/>
        <dsp:cNvSpPr/>
      </dsp:nvSpPr>
      <dsp:spPr>
        <a:xfrm>
          <a:off x="3678311" y="519156"/>
          <a:ext cx="525290" cy="4526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59A58-3DC0-47B1-BCBC-669014E279D3}">
      <dsp:nvSpPr>
        <dsp:cNvPr id="0" name=""/>
        <dsp:cNvSpPr/>
      </dsp:nvSpPr>
      <dsp:spPr>
        <a:xfrm>
          <a:off x="2934744" y="0"/>
          <a:ext cx="1140935" cy="987043"/>
        </a:xfrm>
        <a:prstGeom prst="hexagon">
          <a:avLst>
            <a:gd name="adj" fmla="val 28570"/>
            <a:gd name="vf" fmla="val 115470"/>
          </a:avLst>
        </a:prstGeom>
        <a:solidFill>
          <a:srgbClr val="4E76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OHY: </a:t>
          </a:r>
        </a:p>
        <a:p>
          <a:pPr lvl="0" algn="ctr" defTabSz="400050">
            <a:lnSpc>
              <a:spcPct val="90000"/>
            </a:lnSpc>
            <a:spcBef>
              <a:spcPct val="0"/>
            </a:spcBef>
            <a:spcAft>
              <a:spcPct val="35000"/>
            </a:spcAft>
          </a:pPr>
          <a:r>
            <a:rPr lang="en-US" sz="900" kern="1200" dirty="0"/>
            <a:t>Organizing agent that holds statewide standard of care</a:t>
          </a:r>
        </a:p>
      </dsp:txBody>
      <dsp:txXfrm>
        <a:off x="3123821" y="163574"/>
        <a:ext cx="762781" cy="659895"/>
      </dsp:txXfrm>
    </dsp:sp>
    <dsp:sp modelId="{16945FCD-223D-4CF9-A62B-03D424FE68FE}">
      <dsp:nvSpPr>
        <dsp:cNvPr id="0" name=""/>
        <dsp:cNvSpPr/>
      </dsp:nvSpPr>
      <dsp:spPr>
        <a:xfrm>
          <a:off x="4291366" y="1365291"/>
          <a:ext cx="525290" cy="4526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D1DFF-0823-4833-8925-93F6E22FBA5F}">
      <dsp:nvSpPr>
        <dsp:cNvPr id="0" name=""/>
        <dsp:cNvSpPr/>
      </dsp:nvSpPr>
      <dsp:spPr>
        <a:xfrm>
          <a:off x="3981114" y="607097"/>
          <a:ext cx="1140935" cy="98704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 </a:t>
          </a:r>
          <a:r>
            <a:rPr lang="en-US" sz="900" kern="1200" dirty="0"/>
            <a:t>S</a:t>
          </a:r>
          <a:r>
            <a:rPr lang="en-US" sz="900" b="1" kern="1200" dirty="0"/>
            <a:t>ystem-improvement strategies:</a:t>
          </a:r>
        </a:p>
        <a:p>
          <a:pPr lvl="0" algn="ctr" defTabSz="444500">
            <a:lnSpc>
              <a:spcPct val="90000"/>
            </a:lnSpc>
            <a:spcBef>
              <a:spcPct val="0"/>
            </a:spcBef>
            <a:spcAft>
              <a:spcPct val="35000"/>
            </a:spcAft>
          </a:pPr>
          <a:r>
            <a:rPr lang="en-US" sz="900" b="1" kern="1200" dirty="0"/>
            <a:t> </a:t>
          </a:r>
          <a:r>
            <a:rPr lang="en-US" sz="900" b="0" kern="1200" dirty="0"/>
            <a:t>P</a:t>
          </a:r>
          <a:r>
            <a:rPr lang="en-US" sz="900" kern="1200" dirty="0"/>
            <a:t>reventing discharge, schools, local communities, families</a:t>
          </a:r>
        </a:p>
      </dsp:txBody>
      <dsp:txXfrm>
        <a:off x="4170191" y="770671"/>
        <a:ext cx="762781" cy="659895"/>
      </dsp:txXfrm>
    </dsp:sp>
    <dsp:sp modelId="{9373784A-B3A3-4DD6-BA42-6CD0E4099F11}">
      <dsp:nvSpPr>
        <dsp:cNvPr id="0" name=""/>
        <dsp:cNvSpPr/>
      </dsp:nvSpPr>
      <dsp:spPr>
        <a:xfrm>
          <a:off x="3865498" y="2320417"/>
          <a:ext cx="525290" cy="4526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C23F5-F46D-4EFA-AE35-CF0E47DBCEBC}">
      <dsp:nvSpPr>
        <dsp:cNvPr id="0" name=""/>
        <dsp:cNvSpPr/>
      </dsp:nvSpPr>
      <dsp:spPr>
        <a:xfrm>
          <a:off x="3960429" y="1841948"/>
          <a:ext cx="1140935" cy="987043"/>
        </a:xfrm>
        <a:prstGeom prst="hexagon">
          <a:avLst>
            <a:gd name="adj" fmla="val 28570"/>
            <a:gd name="vf" fmla="val 115470"/>
          </a:avLst>
        </a:prstGeom>
        <a:solidFill>
          <a:srgbClr val="4E76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Advocacy partners:</a:t>
          </a:r>
        </a:p>
        <a:p>
          <a:pPr lvl="0" algn="ctr" defTabSz="400050">
            <a:lnSpc>
              <a:spcPct val="90000"/>
            </a:lnSpc>
            <a:spcBef>
              <a:spcPct val="0"/>
            </a:spcBef>
            <a:spcAft>
              <a:spcPct val="35000"/>
            </a:spcAft>
          </a:pPr>
          <a:r>
            <a:rPr lang="en-US" sz="900" kern="1200" dirty="0"/>
            <a:t>WACHYA</a:t>
          </a:r>
        </a:p>
        <a:p>
          <a:pPr lvl="0" algn="ctr" defTabSz="400050">
            <a:lnSpc>
              <a:spcPct val="90000"/>
            </a:lnSpc>
            <a:spcBef>
              <a:spcPct val="0"/>
            </a:spcBef>
            <a:spcAft>
              <a:spcPct val="35000"/>
            </a:spcAft>
          </a:pPr>
          <a:r>
            <a:rPr lang="en-US" sz="900" kern="1200" dirty="0"/>
            <a:t>YAEH</a:t>
          </a:r>
        </a:p>
        <a:p>
          <a:pPr lvl="0" algn="ctr" defTabSz="400050">
            <a:lnSpc>
              <a:spcPct val="90000"/>
            </a:lnSpc>
            <a:spcBef>
              <a:spcPct val="0"/>
            </a:spcBef>
            <a:spcAft>
              <a:spcPct val="35000"/>
            </a:spcAft>
          </a:pPr>
          <a:r>
            <a:rPr lang="en-US" sz="900" kern="1200" dirty="0"/>
            <a:t>ALUMNI</a:t>
          </a:r>
        </a:p>
        <a:p>
          <a:pPr lvl="0" algn="ctr" defTabSz="400050">
            <a:lnSpc>
              <a:spcPct val="90000"/>
            </a:lnSpc>
            <a:spcBef>
              <a:spcPct val="0"/>
            </a:spcBef>
            <a:spcAft>
              <a:spcPct val="35000"/>
            </a:spcAft>
          </a:pPr>
          <a:r>
            <a:rPr lang="en-US" sz="900" kern="1200" dirty="0"/>
            <a:t>CLS</a:t>
          </a:r>
        </a:p>
        <a:p>
          <a:pPr lvl="0" algn="ctr" defTabSz="400050">
            <a:lnSpc>
              <a:spcPct val="90000"/>
            </a:lnSpc>
            <a:spcBef>
              <a:spcPct val="0"/>
            </a:spcBef>
            <a:spcAft>
              <a:spcPct val="35000"/>
            </a:spcAft>
          </a:pPr>
          <a:r>
            <a:rPr lang="en-US" sz="900" kern="1200" dirty="0"/>
            <a:t>SHWA</a:t>
          </a:r>
        </a:p>
      </dsp:txBody>
      <dsp:txXfrm>
        <a:off x="4149506" y="2005522"/>
        <a:ext cx="762781" cy="659895"/>
      </dsp:txXfrm>
    </dsp:sp>
    <dsp:sp modelId="{65BD93B2-68ED-453A-ACA8-FAFD558710E5}">
      <dsp:nvSpPr>
        <dsp:cNvPr id="0" name=""/>
        <dsp:cNvSpPr/>
      </dsp:nvSpPr>
      <dsp:spPr>
        <a:xfrm>
          <a:off x="2809088" y="2419563"/>
          <a:ext cx="525290" cy="4526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5ECB1-81CE-4830-A6A8-5FA37BEA6731}">
      <dsp:nvSpPr>
        <dsp:cNvPr id="0" name=""/>
        <dsp:cNvSpPr/>
      </dsp:nvSpPr>
      <dsp:spPr>
        <a:xfrm>
          <a:off x="2934744" y="2408358"/>
          <a:ext cx="1140935" cy="98704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Urgency:</a:t>
          </a:r>
        </a:p>
        <a:p>
          <a:pPr lvl="0" algn="ctr" defTabSz="400050">
            <a:lnSpc>
              <a:spcPct val="90000"/>
            </a:lnSpc>
            <a:spcBef>
              <a:spcPct val="0"/>
            </a:spcBef>
            <a:spcAft>
              <a:spcPct val="35000"/>
            </a:spcAft>
          </a:pPr>
          <a:r>
            <a:rPr lang="en-US" sz="900" b="0" kern="1200" dirty="0"/>
            <a:t>100-Day Challenges, increased attention at state &amp; local levels</a:t>
          </a:r>
          <a:r>
            <a:rPr lang="en-US" sz="900" b="1" kern="1200" dirty="0"/>
            <a:t> </a:t>
          </a:r>
        </a:p>
      </dsp:txBody>
      <dsp:txXfrm>
        <a:off x="3123821" y="2571932"/>
        <a:ext cx="762781" cy="659895"/>
      </dsp:txXfrm>
    </dsp:sp>
    <dsp:sp modelId="{6E96CA40-BEF5-4634-89B0-301FABBE0981}">
      <dsp:nvSpPr>
        <dsp:cNvPr id="0" name=""/>
        <dsp:cNvSpPr/>
      </dsp:nvSpPr>
      <dsp:spPr>
        <a:xfrm>
          <a:off x="2185994" y="1573768"/>
          <a:ext cx="525290" cy="4526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A2381-7A49-4E73-A18D-211C52AD7FB9}">
      <dsp:nvSpPr>
        <dsp:cNvPr id="0" name=""/>
        <dsp:cNvSpPr/>
      </dsp:nvSpPr>
      <dsp:spPr>
        <a:xfrm>
          <a:off x="1875552" y="565581"/>
          <a:ext cx="1140935" cy="98704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Data-informed performance-driven solutions:</a:t>
          </a:r>
        </a:p>
        <a:p>
          <a:pPr lvl="0" algn="ctr" defTabSz="400050">
            <a:lnSpc>
              <a:spcPct val="90000"/>
            </a:lnSpc>
            <a:spcBef>
              <a:spcPct val="0"/>
            </a:spcBef>
            <a:spcAft>
              <a:spcPct val="35000"/>
            </a:spcAft>
          </a:pPr>
          <a:r>
            <a:rPr lang="en-US" sz="900" kern="1200" dirty="0"/>
            <a:t>Landscape review, OHY report, dashboards, Oliver</a:t>
          </a:r>
        </a:p>
      </dsp:txBody>
      <dsp:txXfrm>
        <a:off x="2064629" y="729155"/>
        <a:ext cx="762781" cy="659895"/>
      </dsp:txXfrm>
    </dsp:sp>
    <dsp:sp modelId="{F5B4AC6B-510A-4A2D-88C4-E4B0536F5B04}">
      <dsp:nvSpPr>
        <dsp:cNvPr id="0" name=""/>
        <dsp:cNvSpPr/>
      </dsp:nvSpPr>
      <dsp:spPr>
        <a:xfrm>
          <a:off x="1879488" y="1797624"/>
          <a:ext cx="1140935" cy="987043"/>
        </a:xfrm>
        <a:prstGeom prst="hexagon">
          <a:avLst>
            <a:gd name="adj" fmla="val 28570"/>
            <a:gd name="vf" fmla="val 115470"/>
          </a:avLst>
        </a:prstGeom>
        <a:solidFill>
          <a:srgbClr val="4E76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Philanthropic partners:</a:t>
          </a:r>
        </a:p>
        <a:p>
          <a:pPr lvl="0" algn="ctr" defTabSz="400050">
            <a:lnSpc>
              <a:spcPct val="90000"/>
            </a:lnSpc>
            <a:spcBef>
              <a:spcPct val="0"/>
            </a:spcBef>
            <a:spcAft>
              <a:spcPct val="35000"/>
            </a:spcAft>
          </a:pPr>
          <a:r>
            <a:rPr lang="en-US" sz="900" b="0" kern="1200" dirty="0"/>
            <a:t>Energized and engaged</a:t>
          </a:r>
        </a:p>
        <a:p>
          <a:pPr lvl="0" algn="ctr" defTabSz="400050">
            <a:lnSpc>
              <a:spcPct val="90000"/>
            </a:lnSpc>
            <a:spcBef>
              <a:spcPct val="0"/>
            </a:spcBef>
            <a:spcAft>
              <a:spcPct val="35000"/>
            </a:spcAft>
          </a:pPr>
          <a:endParaRPr lang="en-US" sz="900" b="1" kern="1200" dirty="0"/>
        </a:p>
      </dsp:txBody>
      <dsp:txXfrm>
        <a:off x="2068565" y="1961198"/>
        <a:ext cx="762781" cy="659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673D-270B-4398-BCD6-BE50501810BA}">
      <dsp:nvSpPr>
        <dsp:cNvPr id="0" name=""/>
        <dsp:cNvSpPr/>
      </dsp:nvSpPr>
      <dsp:spPr>
        <a:xfrm>
          <a:off x="1823" y="1754131"/>
          <a:ext cx="1836838" cy="734735"/>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Prevention</a:t>
          </a:r>
        </a:p>
      </dsp:txBody>
      <dsp:txXfrm>
        <a:off x="369191" y="1754131"/>
        <a:ext cx="1102103" cy="734735"/>
      </dsp:txXfrm>
    </dsp:sp>
    <dsp:sp modelId="{5BC27C7E-1D29-4E56-A71E-7246DCEBD4D8}">
      <dsp:nvSpPr>
        <dsp:cNvPr id="0" name=""/>
        <dsp:cNvSpPr/>
      </dsp:nvSpPr>
      <dsp:spPr>
        <a:xfrm>
          <a:off x="1488621" y="1352305"/>
          <a:ext cx="3221024" cy="1538388"/>
        </a:xfrm>
        <a:prstGeom prst="chevron">
          <a:avLst/>
        </a:prstGeom>
        <a:solidFill>
          <a:srgbClr val="EE53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a:t>Emergency</a:t>
          </a:r>
          <a:r>
            <a:rPr lang="en-US" sz="2000" kern="1200" dirty="0"/>
            <a:t> </a:t>
          </a:r>
          <a:r>
            <a:rPr lang="en-US" sz="2800" kern="1200" dirty="0"/>
            <a:t>Response</a:t>
          </a:r>
        </a:p>
      </dsp:txBody>
      <dsp:txXfrm>
        <a:off x="2257815" y="1352305"/>
        <a:ext cx="1682636" cy="1538388"/>
      </dsp:txXfrm>
    </dsp:sp>
    <dsp:sp modelId="{063AE10B-B49A-4A0F-A25B-FDC2063A89C5}">
      <dsp:nvSpPr>
        <dsp:cNvPr id="0" name=""/>
        <dsp:cNvSpPr/>
      </dsp:nvSpPr>
      <dsp:spPr>
        <a:xfrm>
          <a:off x="4692319" y="1754131"/>
          <a:ext cx="1836838" cy="734735"/>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Housing &amp; Supports</a:t>
          </a:r>
        </a:p>
      </dsp:txBody>
      <dsp:txXfrm>
        <a:off x="5059687" y="1754131"/>
        <a:ext cx="1102103" cy="734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673D-270B-4398-BCD6-BE50501810BA}">
      <dsp:nvSpPr>
        <dsp:cNvPr id="0" name=""/>
        <dsp:cNvSpPr/>
      </dsp:nvSpPr>
      <dsp:spPr>
        <a:xfrm>
          <a:off x="2130" y="1763087"/>
          <a:ext cx="2693546" cy="1232162"/>
        </a:xfrm>
        <a:prstGeom prst="chevron">
          <a:avLst/>
        </a:prstGeom>
        <a:solidFill>
          <a:srgbClr val="5BC2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Prevention</a:t>
          </a:r>
        </a:p>
      </dsp:txBody>
      <dsp:txXfrm>
        <a:off x="618211" y="1763087"/>
        <a:ext cx="1461384" cy="1232162"/>
      </dsp:txXfrm>
    </dsp:sp>
    <dsp:sp modelId="{5BC27C7E-1D29-4E56-A71E-7246DCEBD4D8}">
      <dsp:nvSpPr>
        <dsp:cNvPr id="0" name=""/>
        <dsp:cNvSpPr/>
      </dsp:nvSpPr>
      <dsp:spPr>
        <a:xfrm>
          <a:off x="2688024" y="2102861"/>
          <a:ext cx="1494844" cy="552613"/>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Emergency Response</a:t>
          </a:r>
        </a:p>
      </dsp:txBody>
      <dsp:txXfrm>
        <a:off x="2964331" y="2102861"/>
        <a:ext cx="942231" cy="552613"/>
      </dsp:txXfrm>
    </dsp:sp>
    <dsp:sp modelId="{063AE10B-B49A-4A0F-A25B-FDC2063A89C5}">
      <dsp:nvSpPr>
        <dsp:cNvPr id="0" name=""/>
        <dsp:cNvSpPr/>
      </dsp:nvSpPr>
      <dsp:spPr>
        <a:xfrm>
          <a:off x="3872993" y="1763087"/>
          <a:ext cx="2693546" cy="1232162"/>
        </a:xfrm>
        <a:prstGeom prst="chevron">
          <a:avLst/>
        </a:prstGeom>
        <a:solidFill>
          <a:srgbClr val="5BC2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Housing &amp; Supports</a:t>
          </a:r>
        </a:p>
      </dsp:txBody>
      <dsp:txXfrm>
        <a:off x="4489074" y="1763087"/>
        <a:ext cx="1461384" cy="12321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C7AEB-D0FA-4732-AE22-3C9CFCE8F990}"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A42FA-5A8B-4AEB-89BD-48F129759EBB}" type="slidenum">
              <a:rPr lang="en-US" smtClean="0"/>
              <a:t>‹#›</a:t>
            </a:fld>
            <a:endParaRPr lang="en-US"/>
          </a:p>
        </p:txBody>
      </p:sp>
    </p:spTree>
    <p:extLst>
      <p:ext uri="{BB962C8B-B14F-4D97-AF65-F5344CB8AC3E}">
        <p14:creationId xmlns:p14="http://schemas.microsoft.com/office/powerpoint/2010/main" val="408763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47EA4B5-5256-40C0-BE1A-E893367389EB}" type="slidenum">
              <a:rPr lang="en-US" smtClean="0"/>
              <a:t>2</a:t>
            </a:fld>
            <a:endParaRPr lang="en-US" dirty="0"/>
          </a:p>
        </p:txBody>
      </p:sp>
    </p:spTree>
    <p:extLst>
      <p:ext uri="{BB962C8B-B14F-4D97-AF65-F5344CB8AC3E}">
        <p14:creationId xmlns:p14="http://schemas.microsoft.com/office/powerpoint/2010/main" val="96744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11</a:t>
            </a:fld>
            <a:endParaRPr lang="en-US" dirty="0"/>
          </a:p>
        </p:txBody>
      </p:sp>
    </p:spTree>
    <p:extLst>
      <p:ext uri="{BB962C8B-B14F-4D97-AF65-F5344CB8AC3E}">
        <p14:creationId xmlns:p14="http://schemas.microsoft.com/office/powerpoint/2010/main" val="12934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12</a:t>
            </a:fld>
            <a:endParaRPr lang="en-US"/>
          </a:p>
        </p:txBody>
      </p:sp>
    </p:spTree>
    <p:extLst>
      <p:ext uri="{BB962C8B-B14F-4D97-AF65-F5344CB8AC3E}">
        <p14:creationId xmlns:p14="http://schemas.microsoft.com/office/powerpoint/2010/main" val="107564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7EA4B5-5256-40C0-BE1A-E893367389EB}" type="slidenum">
              <a:rPr lang="en-US" smtClean="0"/>
              <a:t>13</a:t>
            </a:fld>
            <a:endParaRPr lang="en-US" dirty="0"/>
          </a:p>
        </p:txBody>
      </p:sp>
    </p:spTree>
    <p:extLst>
      <p:ext uri="{BB962C8B-B14F-4D97-AF65-F5344CB8AC3E}">
        <p14:creationId xmlns:p14="http://schemas.microsoft.com/office/powerpoint/2010/main" val="362479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14</a:t>
            </a:fld>
            <a:endParaRPr lang="en-US" dirty="0"/>
          </a:p>
        </p:txBody>
      </p:sp>
    </p:spTree>
    <p:extLst>
      <p:ext uri="{BB962C8B-B14F-4D97-AF65-F5344CB8AC3E}">
        <p14:creationId xmlns:p14="http://schemas.microsoft.com/office/powerpoint/2010/main" val="339767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15</a:t>
            </a:fld>
            <a:endParaRPr lang="en-US" dirty="0"/>
          </a:p>
        </p:txBody>
      </p:sp>
    </p:spTree>
    <p:extLst>
      <p:ext uri="{BB962C8B-B14F-4D97-AF65-F5344CB8AC3E}">
        <p14:creationId xmlns:p14="http://schemas.microsoft.com/office/powerpoint/2010/main" val="66000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16</a:t>
            </a:fld>
            <a:endParaRPr lang="en-US" dirty="0"/>
          </a:p>
        </p:txBody>
      </p:sp>
    </p:spTree>
    <p:extLst>
      <p:ext uri="{BB962C8B-B14F-4D97-AF65-F5344CB8AC3E}">
        <p14:creationId xmlns:p14="http://schemas.microsoft.com/office/powerpoint/2010/main" val="113396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17</a:t>
            </a:fld>
            <a:endParaRPr lang="en-US" dirty="0"/>
          </a:p>
        </p:txBody>
      </p:sp>
    </p:spTree>
    <p:extLst>
      <p:ext uri="{BB962C8B-B14F-4D97-AF65-F5344CB8AC3E}">
        <p14:creationId xmlns:p14="http://schemas.microsoft.com/office/powerpoint/2010/main" val="78209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3</a:t>
            </a:fld>
            <a:endParaRPr lang="en-US" dirty="0"/>
          </a:p>
        </p:txBody>
      </p:sp>
    </p:spTree>
    <p:extLst>
      <p:ext uri="{BB962C8B-B14F-4D97-AF65-F5344CB8AC3E}">
        <p14:creationId xmlns:p14="http://schemas.microsoft.com/office/powerpoint/2010/main" val="23951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4</a:t>
            </a:fld>
            <a:endParaRPr lang="en-US" dirty="0"/>
          </a:p>
        </p:txBody>
      </p:sp>
    </p:spTree>
    <p:extLst>
      <p:ext uri="{BB962C8B-B14F-4D97-AF65-F5344CB8AC3E}">
        <p14:creationId xmlns:p14="http://schemas.microsoft.com/office/powerpoint/2010/main" val="274272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5</a:t>
            </a:fld>
            <a:endParaRPr lang="en-US" dirty="0"/>
          </a:p>
        </p:txBody>
      </p:sp>
    </p:spTree>
    <p:extLst>
      <p:ext uri="{BB962C8B-B14F-4D97-AF65-F5344CB8AC3E}">
        <p14:creationId xmlns:p14="http://schemas.microsoft.com/office/powerpoint/2010/main" val="207329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6</a:t>
            </a:fld>
            <a:endParaRPr lang="en-US"/>
          </a:p>
        </p:txBody>
      </p:sp>
    </p:spTree>
    <p:extLst>
      <p:ext uri="{BB962C8B-B14F-4D97-AF65-F5344CB8AC3E}">
        <p14:creationId xmlns:p14="http://schemas.microsoft.com/office/powerpoint/2010/main" val="49735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7</a:t>
            </a:fld>
            <a:endParaRPr lang="en-US"/>
          </a:p>
        </p:txBody>
      </p:sp>
    </p:spTree>
    <p:extLst>
      <p:ext uri="{BB962C8B-B14F-4D97-AF65-F5344CB8AC3E}">
        <p14:creationId xmlns:p14="http://schemas.microsoft.com/office/powerpoint/2010/main" val="250130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8</a:t>
            </a:fld>
            <a:endParaRPr lang="en-US" dirty="0"/>
          </a:p>
        </p:txBody>
      </p:sp>
    </p:spTree>
    <p:extLst>
      <p:ext uri="{BB962C8B-B14F-4D97-AF65-F5344CB8AC3E}">
        <p14:creationId xmlns:p14="http://schemas.microsoft.com/office/powerpoint/2010/main" val="274272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9</a:t>
            </a:fld>
            <a:endParaRPr lang="en-US" dirty="0"/>
          </a:p>
        </p:txBody>
      </p:sp>
    </p:spTree>
    <p:extLst>
      <p:ext uri="{BB962C8B-B14F-4D97-AF65-F5344CB8AC3E}">
        <p14:creationId xmlns:p14="http://schemas.microsoft.com/office/powerpoint/2010/main" val="87166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youth to a secure CRC to serve a detention order.</a:t>
            </a:r>
            <a:endParaRPr lang="en-US" dirty="0">
              <a:effectLst/>
            </a:endParaRPr>
          </a:p>
        </p:txBody>
      </p:sp>
      <p:sp>
        <p:nvSpPr>
          <p:cNvPr id="4" name="Slide Number Placeholder 3"/>
          <p:cNvSpPr>
            <a:spLocks noGrp="1"/>
          </p:cNvSpPr>
          <p:nvPr>
            <p:ph type="sldNum" sz="quarter" idx="10"/>
          </p:nvPr>
        </p:nvSpPr>
        <p:spPr/>
        <p:txBody>
          <a:bodyPr/>
          <a:lstStyle/>
          <a:p>
            <a:fld id="{947EA4B5-5256-40C0-BE1A-E893367389EB}" type="slidenum">
              <a:rPr lang="en-US" smtClean="0"/>
              <a:t>10</a:t>
            </a:fld>
            <a:endParaRPr lang="en-US" dirty="0"/>
          </a:p>
        </p:txBody>
      </p:sp>
    </p:spTree>
    <p:extLst>
      <p:ext uri="{BB962C8B-B14F-4D97-AF65-F5344CB8AC3E}">
        <p14:creationId xmlns:p14="http://schemas.microsoft.com/office/powerpoint/2010/main" val="177478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238886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297568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32892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389267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A6189-2DB2-5C4F-ACD6-0186E7C3DC4C}"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97358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A6189-2DB2-5C4F-ACD6-0186E7C3DC4C}"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13883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A6189-2DB2-5C4F-ACD6-0186E7C3DC4C}"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315625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A6189-2DB2-5C4F-ACD6-0186E7C3DC4C}"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19933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A6189-2DB2-5C4F-ACD6-0186E7C3DC4C}"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282899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A6189-2DB2-5C4F-ACD6-0186E7C3DC4C}"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98822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A6189-2DB2-5C4F-ACD6-0186E7C3DC4C}"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a:p>
        </p:txBody>
      </p:sp>
    </p:spTree>
    <p:extLst>
      <p:ext uri="{BB962C8B-B14F-4D97-AF65-F5344CB8AC3E}">
        <p14:creationId xmlns:p14="http://schemas.microsoft.com/office/powerpoint/2010/main" val="14113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A6189-2DB2-5C4F-ACD6-0186E7C3DC4C}" type="datetimeFigureOut">
              <a:rPr lang="en-US" smtClean="0"/>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F6335-FD5D-BD48-8B84-7C7066F90DC4}" type="slidenum">
              <a:rPr lang="en-US" smtClean="0"/>
              <a:t>‹#›</a:t>
            </a:fld>
            <a:endParaRPr lang="en-US"/>
          </a:p>
        </p:txBody>
      </p:sp>
    </p:spTree>
    <p:extLst>
      <p:ext uri="{BB962C8B-B14F-4D97-AF65-F5344CB8AC3E}">
        <p14:creationId xmlns:p14="http://schemas.microsoft.com/office/powerpoint/2010/main" val="137996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www.awayhomewa.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jim@awayhomewa.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3" name="Subtitle 2"/>
          <p:cNvSpPr>
            <a:spLocks noGrp="1"/>
          </p:cNvSpPr>
          <p:nvPr>
            <p:ph type="subTitle" idx="1"/>
          </p:nvPr>
        </p:nvSpPr>
        <p:spPr>
          <a:xfrm>
            <a:off x="2218279" y="2895625"/>
            <a:ext cx="6400800" cy="1752600"/>
          </a:xfrm>
        </p:spPr>
        <p:txBody>
          <a:bodyPr>
            <a:normAutofit fontScale="92500" lnSpcReduction="20000"/>
          </a:bodyPr>
          <a:lstStyle/>
          <a:p>
            <a:pPr algn="r"/>
            <a:r>
              <a:rPr lang="en-US" sz="4000" b="1" dirty="0" smtClean="0">
                <a:solidFill>
                  <a:schemeClr val="tx1"/>
                </a:solidFill>
              </a:rPr>
              <a:t>Youth &amp; Young Adult </a:t>
            </a:r>
            <a:r>
              <a:rPr lang="en-US" sz="4000" b="1" dirty="0" smtClean="0">
                <a:solidFill>
                  <a:schemeClr val="tx1"/>
                </a:solidFill>
              </a:rPr>
              <a:t>Homelessness</a:t>
            </a:r>
            <a:endParaRPr lang="en-US" sz="4000" b="1" dirty="0">
              <a:solidFill>
                <a:schemeClr val="tx1"/>
              </a:solidFill>
            </a:endParaRPr>
          </a:p>
          <a:p>
            <a:pPr algn="r"/>
            <a:r>
              <a:rPr lang="en-US" sz="1800" b="1" i="1" dirty="0" smtClean="0">
                <a:solidFill>
                  <a:srgbClr val="5080B2"/>
                </a:solidFill>
              </a:rPr>
              <a:t>Kim Justice</a:t>
            </a:r>
            <a:r>
              <a:rPr lang="en-US" sz="1800" i="1" dirty="0" smtClean="0">
                <a:solidFill>
                  <a:srgbClr val="5080B2"/>
                </a:solidFill>
              </a:rPr>
              <a:t/>
            </a:r>
            <a:br>
              <a:rPr lang="en-US" sz="1800" i="1" dirty="0" smtClean="0">
                <a:solidFill>
                  <a:srgbClr val="5080B2"/>
                </a:solidFill>
              </a:rPr>
            </a:br>
            <a:r>
              <a:rPr lang="en-US" sz="1800" i="1" dirty="0" smtClean="0">
                <a:solidFill>
                  <a:srgbClr val="5080B2"/>
                </a:solidFill>
              </a:rPr>
              <a:t>Executive Director</a:t>
            </a:r>
          </a:p>
          <a:p>
            <a:pPr algn="r"/>
            <a:r>
              <a:rPr lang="en-US" sz="1800" i="1" dirty="0" smtClean="0">
                <a:solidFill>
                  <a:srgbClr val="5080B2"/>
                </a:solidFill>
              </a:rPr>
              <a:t>Office of Homeless Youth Prevention &amp; Protection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0" name="TextBox 9"/>
          <p:cNvSpPr txBox="1"/>
          <p:nvPr/>
        </p:nvSpPr>
        <p:spPr>
          <a:xfrm>
            <a:off x="6060265" y="5851407"/>
            <a:ext cx="2558814" cy="369332"/>
          </a:xfrm>
          <a:prstGeom prst="rect">
            <a:avLst/>
          </a:prstGeom>
          <a:noFill/>
        </p:spPr>
        <p:txBody>
          <a:bodyPr wrap="square" rtlCol="0">
            <a:spAutoFit/>
          </a:bodyPr>
          <a:lstStyle/>
          <a:p>
            <a:pPr algn="r"/>
            <a:r>
              <a:rPr lang="en-US" dirty="0" smtClean="0">
                <a:solidFill>
                  <a:schemeClr val="bg1"/>
                </a:solidFill>
              </a:rPr>
              <a:t>May 10, 2017</a:t>
            </a: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Tree>
    <p:extLst>
      <p:ext uri="{BB962C8B-B14F-4D97-AF65-F5344CB8AC3E}">
        <p14:creationId xmlns:p14="http://schemas.microsoft.com/office/powerpoint/2010/main" val="339696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How we serve homeless youth</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800" u="sng" dirty="0" smtClean="0">
                <a:solidFill>
                  <a:schemeClr val="tx2"/>
                </a:solidFill>
              </a:rPr>
              <a:t>Programs for youth under age 18</a:t>
            </a:r>
          </a:p>
          <a:p>
            <a:pPr lvl="0" algn="l">
              <a:spcAft>
                <a:spcPts val="1200"/>
              </a:spcAft>
            </a:pPr>
            <a:r>
              <a:rPr lang="en-US" sz="2400" b="1" dirty="0" smtClean="0">
                <a:solidFill>
                  <a:schemeClr val="tx2"/>
                </a:solidFill>
              </a:rPr>
              <a:t>Crisis Residential Centers </a:t>
            </a:r>
            <a:r>
              <a:rPr lang="en-US" sz="2400" dirty="0">
                <a:solidFill>
                  <a:schemeClr val="tx2"/>
                </a:solidFill>
              </a:rPr>
              <a:t>provide short-term, semi-secure, and secure facilities for runaway youth and adolescents in conflict with their </a:t>
            </a:r>
            <a:r>
              <a:rPr lang="en-US" sz="2400" dirty="0" smtClean="0">
                <a:solidFill>
                  <a:schemeClr val="tx2"/>
                </a:solidFill>
              </a:rPr>
              <a:t>families.</a:t>
            </a:r>
          </a:p>
          <a:p>
            <a:pPr lvl="0" algn="l">
              <a:spcAft>
                <a:spcPts val="1200"/>
              </a:spcAft>
            </a:pPr>
            <a:r>
              <a:rPr lang="en-US" sz="2400" b="1" dirty="0" smtClean="0">
                <a:solidFill>
                  <a:schemeClr val="tx2"/>
                </a:solidFill>
              </a:rPr>
              <a:t>HOPE Centers </a:t>
            </a:r>
            <a:r>
              <a:rPr lang="en-US" sz="2400" dirty="0" smtClean="0">
                <a:solidFill>
                  <a:schemeClr val="tx2"/>
                </a:solidFill>
              </a:rPr>
              <a:t>provide temporary residence, referrals and permanency planning for street youth. </a:t>
            </a:r>
          </a:p>
          <a:p>
            <a:pPr lvl="0" algn="l">
              <a:spcAft>
                <a:spcPts val="1200"/>
              </a:spcAft>
            </a:pPr>
            <a:r>
              <a:rPr lang="en-US" sz="2400" b="1" dirty="0" smtClean="0">
                <a:solidFill>
                  <a:schemeClr val="tx2"/>
                </a:solidFill>
              </a:rPr>
              <a:t>Street Youth Services </a:t>
            </a:r>
            <a:r>
              <a:rPr lang="en-US" sz="2400" dirty="0" smtClean="0">
                <a:solidFill>
                  <a:schemeClr val="tx2"/>
                </a:solidFill>
              </a:rPr>
              <a:t>connect youth to services and housing through street and community-based outreach.</a:t>
            </a:r>
            <a:endParaRPr lang="en-US" sz="2400" b="1" dirty="0" smtClean="0">
              <a:solidFill>
                <a:schemeClr val="tx2"/>
              </a:solidFill>
            </a:endParaRPr>
          </a:p>
          <a:p>
            <a:pPr algn="l"/>
            <a:endParaRPr lang="en-US" sz="2400" b="1" i="1" dirty="0" smtClean="0">
              <a:solidFill>
                <a:srgbClr val="5080B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Tree>
    <p:extLst>
      <p:ext uri="{BB962C8B-B14F-4D97-AF65-F5344CB8AC3E}">
        <p14:creationId xmlns:p14="http://schemas.microsoft.com/office/powerpoint/2010/main" val="346243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How we serve homeless youth</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800" u="sng" dirty="0" smtClean="0">
                <a:solidFill>
                  <a:schemeClr val="tx2"/>
                </a:solidFill>
              </a:rPr>
              <a:t>Programs for young adults age 18 through 24</a:t>
            </a:r>
          </a:p>
          <a:p>
            <a:pPr lvl="0" algn="l">
              <a:spcAft>
                <a:spcPts val="1200"/>
              </a:spcAft>
            </a:pPr>
            <a:r>
              <a:rPr lang="en-US" sz="2400" b="1" dirty="0" smtClean="0">
                <a:solidFill>
                  <a:schemeClr val="tx2"/>
                </a:solidFill>
              </a:rPr>
              <a:t>Independent Youth Housing Program </a:t>
            </a:r>
            <a:r>
              <a:rPr lang="en-US" sz="2400" dirty="0" smtClean="0">
                <a:solidFill>
                  <a:schemeClr val="tx2"/>
                </a:solidFill>
              </a:rPr>
              <a:t>provides rental assistance and case management for youth who have aged out of the foster care system.</a:t>
            </a:r>
          </a:p>
          <a:p>
            <a:pPr lvl="0" algn="l">
              <a:spcAft>
                <a:spcPts val="1200"/>
              </a:spcAft>
            </a:pPr>
            <a:r>
              <a:rPr lang="en-US" sz="2400" b="1" dirty="0" smtClean="0">
                <a:solidFill>
                  <a:schemeClr val="tx2"/>
                </a:solidFill>
              </a:rPr>
              <a:t>Young Adult Housing Program </a:t>
            </a:r>
            <a:r>
              <a:rPr lang="en-US" sz="2400" dirty="0" smtClean="0">
                <a:solidFill>
                  <a:schemeClr val="tx2"/>
                </a:solidFill>
              </a:rPr>
              <a:t>provides</a:t>
            </a:r>
            <a:r>
              <a:rPr lang="en-US" sz="2400" b="1" dirty="0" smtClean="0">
                <a:solidFill>
                  <a:schemeClr val="tx2"/>
                </a:solidFill>
              </a:rPr>
              <a:t> </a:t>
            </a:r>
            <a:r>
              <a:rPr lang="en-US" sz="2400" dirty="0" smtClean="0">
                <a:solidFill>
                  <a:schemeClr val="tx2"/>
                </a:solidFill>
              </a:rPr>
              <a:t>rental assistance, transitional housing, and case management for homeless young adults. </a:t>
            </a:r>
          </a:p>
          <a:p>
            <a:pPr lvl="0" algn="l">
              <a:spcAft>
                <a:spcPts val="1200"/>
              </a:spcAft>
            </a:pPr>
            <a:r>
              <a:rPr lang="en-US" sz="2400" b="1" dirty="0" smtClean="0">
                <a:solidFill>
                  <a:schemeClr val="tx2"/>
                </a:solidFill>
              </a:rPr>
              <a:t>Young Adult Shelter </a:t>
            </a:r>
            <a:r>
              <a:rPr lang="en-US" sz="2400" dirty="0" smtClean="0">
                <a:solidFill>
                  <a:schemeClr val="tx2"/>
                </a:solidFill>
              </a:rPr>
              <a:t>provides emergency shelter beds to young adults.</a:t>
            </a:r>
          </a:p>
          <a:p>
            <a:pPr algn="l"/>
            <a:endParaRPr lang="en-US" sz="2400" b="1" i="1" dirty="0" smtClean="0">
              <a:solidFill>
                <a:srgbClr val="5080B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Tree>
    <p:extLst>
      <p:ext uri="{BB962C8B-B14F-4D97-AF65-F5344CB8AC3E}">
        <p14:creationId xmlns:p14="http://schemas.microsoft.com/office/powerpoint/2010/main" val="777770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 y="459894"/>
            <a:ext cx="9000360" cy="605489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6274751" y="6366779"/>
            <a:ext cx="2419598" cy="418776"/>
          </a:xfrm>
          <a:prstGeom prst="rect">
            <a:avLst/>
          </a:prstGeom>
          <a:noFill/>
          <a:ln>
            <a:noFill/>
          </a:ln>
        </p:spPr>
      </p:pic>
      <p:sp>
        <p:nvSpPr>
          <p:cNvPr id="6" name="Subtitle 2"/>
          <p:cNvSpPr txBox="1">
            <a:spLocks/>
          </p:cNvSpPr>
          <p:nvPr/>
        </p:nvSpPr>
        <p:spPr>
          <a:xfrm>
            <a:off x="1359616" y="0"/>
            <a:ext cx="6915704" cy="10230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Office of Homeless Youth Programs</a:t>
            </a:r>
            <a:endParaRPr lang="en-US" i="1" dirty="0">
              <a:solidFill>
                <a:srgbClr val="5080B2"/>
              </a:solidFill>
            </a:endParaRPr>
          </a:p>
        </p:txBody>
      </p:sp>
    </p:spTree>
    <p:extLst>
      <p:ext uri="{BB962C8B-B14F-4D97-AF65-F5344CB8AC3E}">
        <p14:creationId xmlns:p14="http://schemas.microsoft.com/office/powerpoint/2010/main" val="337316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10"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endParaRPr lang="en-US" dirty="0">
              <a:solidFill>
                <a:srgbClr val="5080B2"/>
              </a:solidFill>
            </a:endParaRPr>
          </a:p>
        </p:txBody>
      </p:sp>
      <p:sp>
        <p:nvSpPr>
          <p:cNvPr id="12" name="Subtitle 2"/>
          <p:cNvSpPr txBox="1">
            <a:spLocks/>
          </p:cNvSpPr>
          <p:nvPr/>
        </p:nvSpPr>
        <p:spPr>
          <a:xfrm>
            <a:off x="361325" y="502777"/>
            <a:ext cx="8333024" cy="10230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smtClean="0">
                <a:solidFill>
                  <a:schemeClr val="tx1"/>
                </a:solidFill>
              </a:rPr>
              <a:t>2016 Report to the Governor and Legislature</a:t>
            </a:r>
            <a:endParaRPr lang="en-US"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850" y="1797298"/>
            <a:ext cx="3763974" cy="4871026"/>
          </a:xfrm>
          <a:prstGeom prst="rect">
            <a:avLst/>
          </a:prstGeom>
        </p:spPr>
      </p:pic>
    </p:spTree>
    <p:extLst>
      <p:ext uri="{BB962C8B-B14F-4D97-AF65-F5344CB8AC3E}">
        <p14:creationId xmlns:p14="http://schemas.microsoft.com/office/powerpoint/2010/main" val="278459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Near Term Actions</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57" y="2191479"/>
            <a:ext cx="3370105" cy="3361637"/>
          </a:xfrm>
          <a:prstGeom prst="rect">
            <a:avLst/>
          </a:prstGeom>
        </p:spPr>
      </p:pic>
      <p:sp>
        <p:nvSpPr>
          <p:cNvPr id="12" name="Right Arrow 11"/>
          <p:cNvSpPr/>
          <p:nvPr/>
        </p:nvSpPr>
        <p:spPr>
          <a:xfrm>
            <a:off x="4285098" y="3437992"/>
            <a:ext cx="814388" cy="600075"/>
          </a:xfrm>
          <a:prstGeom prst="rightArrow">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43526" y="2830088"/>
            <a:ext cx="3745159" cy="1815882"/>
          </a:xfrm>
          <a:prstGeom prst="rect">
            <a:avLst/>
          </a:prstGeom>
          <a:noFill/>
        </p:spPr>
        <p:txBody>
          <a:bodyPr wrap="square" rtlCol="0">
            <a:spAutoFit/>
          </a:bodyPr>
          <a:lstStyle/>
          <a:p>
            <a:r>
              <a:rPr lang="en-US" sz="2800" b="1" dirty="0" smtClean="0">
                <a:solidFill>
                  <a:srgbClr val="88A637"/>
                </a:solidFill>
              </a:rPr>
              <a:t>ENSURE THAT YOUTH EXITING PUBLIC SYSTEMS HAVE A SAFE, STABLE PLACE TO GO</a:t>
            </a:r>
            <a:endParaRPr lang="en-US" sz="2800" b="1" dirty="0">
              <a:solidFill>
                <a:srgbClr val="88A637"/>
              </a:solidFill>
            </a:endParaRPr>
          </a:p>
        </p:txBody>
      </p:sp>
    </p:spTree>
    <p:extLst>
      <p:ext uri="{BB962C8B-B14F-4D97-AF65-F5344CB8AC3E}">
        <p14:creationId xmlns:p14="http://schemas.microsoft.com/office/powerpoint/2010/main" val="1450332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Near Term Actions</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4" name="Right Arrow 3"/>
          <p:cNvSpPr/>
          <p:nvPr/>
        </p:nvSpPr>
        <p:spPr>
          <a:xfrm>
            <a:off x="4277672" y="3402776"/>
            <a:ext cx="814388" cy="600075"/>
          </a:xfrm>
          <a:prstGeom prst="right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 name="TextBox 4"/>
          <p:cNvSpPr txBox="1"/>
          <p:nvPr/>
        </p:nvSpPr>
        <p:spPr>
          <a:xfrm>
            <a:off x="5177788" y="3116575"/>
            <a:ext cx="3745159" cy="1384995"/>
          </a:xfrm>
          <a:prstGeom prst="rect">
            <a:avLst/>
          </a:prstGeom>
          <a:noFill/>
        </p:spPr>
        <p:txBody>
          <a:bodyPr wrap="square" rtlCol="0">
            <a:spAutoFit/>
          </a:bodyPr>
          <a:lstStyle/>
          <a:p>
            <a:r>
              <a:rPr lang="en-US" sz="2800" b="1" dirty="0" smtClean="0">
                <a:solidFill>
                  <a:schemeClr val="bg2">
                    <a:lumMod val="25000"/>
                  </a:schemeClr>
                </a:solidFill>
              </a:rPr>
              <a:t>INVEST IN CRISIS INTERVENTION AND DIVERSION</a:t>
            </a:r>
            <a:endParaRPr lang="en-US" sz="2800" b="1" dirty="0">
              <a:solidFill>
                <a:schemeClr val="bg2">
                  <a:lumMod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48" y="2557463"/>
            <a:ext cx="3771028" cy="1944106"/>
          </a:xfrm>
          <a:prstGeom prst="rect">
            <a:avLst/>
          </a:prstGeom>
        </p:spPr>
      </p:pic>
    </p:spTree>
    <p:extLst>
      <p:ext uri="{BB962C8B-B14F-4D97-AF65-F5344CB8AC3E}">
        <p14:creationId xmlns:p14="http://schemas.microsoft.com/office/powerpoint/2010/main" val="3219169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Near Term Actions</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4" name="Right Arrow 3"/>
          <p:cNvSpPr/>
          <p:nvPr/>
        </p:nvSpPr>
        <p:spPr>
          <a:xfrm>
            <a:off x="4541589" y="3384779"/>
            <a:ext cx="814388" cy="600075"/>
          </a:xfrm>
          <a:prstGeom prst="righ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5398841" y="2992318"/>
            <a:ext cx="3745159" cy="1384995"/>
          </a:xfrm>
          <a:prstGeom prst="rect">
            <a:avLst/>
          </a:prstGeom>
          <a:noFill/>
        </p:spPr>
        <p:txBody>
          <a:bodyPr wrap="square" rtlCol="0">
            <a:spAutoFit/>
          </a:bodyPr>
          <a:lstStyle/>
          <a:p>
            <a:r>
              <a:rPr lang="en-US" sz="2800" b="1" dirty="0" smtClean="0">
                <a:solidFill>
                  <a:schemeClr val="accent6">
                    <a:lumMod val="75000"/>
                  </a:schemeClr>
                </a:solidFill>
              </a:rPr>
              <a:t>IMPROVE EDUCATION AND EMPLOYMENT OUTCOMES</a:t>
            </a:r>
            <a:endParaRPr lang="en-US" sz="2800" b="1" dirty="0">
              <a:solidFill>
                <a:schemeClr val="accent6">
                  <a:lumMod val="7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00" y="2914650"/>
            <a:ext cx="4290487" cy="1828799"/>
          </a:xfrm>
          <a:prstGeom prst="rect">
            <a:avLst/>
          </a:prstGeom>
        </p:spPr>
      </p:pic>
    </p:spTree>
    <p:extLst>
      <p:ext uri="{BB962C8B-B14F-4D97-AF65-F5344CB8AC3E}">
        <p14:creationId xmlns:p14="http://schemas.microsoft.com/office/powerpoint/2010/main" val="159199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Partnership</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11"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49" y="1915057"/>
            <a:ext cx="8229600" cy="4172664"/>
          </a:xfrm>
          <a:prstGeom prst="rect">
            <a:avLst/>
          </a:prstGeom>
        </p:spPr>
      </p:pic>
    </p:spTree>
    <p:extLst>
      <p:ext uri="{BB962C8B-B14F-4D97-AF65-F5344CB8AC3E}">
        <p14:creationId xmlns:p14="http://schemas.microsoft.com/office/powerpoint/2010/main" val="3676012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0" name="TextBox 9"/>
          <p:cNvSpPr txBox="1"/>
          <p:nvPr/>
        </p:nvSpPr>
        <p:spPr>
          <a:xfrm>
            <a:off x="6060265" y="5851407"/>
            <a:ext cx="2558814" cy="646331"/>
          </a:xfrm>
          <a:prstGeom prst="rect">
            <a:avLst/>
          </a:prstGeom>
          <a:noFill/>
        </p:spPr>
        <p:txBody>
          <a:bodyPr wrap="square" rtlCol="0">
            <a:spAutoFit/>
          </a:bodyPr>
          <a:lstStyle/>
          <a:p>
            <a:pPr algn="r"/>
            <a:r>
              <a:rPr lang="en-US" b="1" dirty="0" smtClean="0">
                <a:solidFill>
                  <a:schemeClr val="bg1"/>
                </a:solidFill>
              </a:rPr>
              <a:t>www.commerce.wa.gov</a:t>
            </a:r>
            <a:endParaRPr lang="en-US" b="1" dirty="0">
              <a:solidFill>
                <a:schemeClr val="bg1"/>
              </a:solidFill>
            </a:endParaRPr>
          </a:p>
          <a:p>
            <a:pPr algn="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3" name="Rectangle 12"/>
          <p:cNvSpPr/>
          <p:nvPr/>
        </p:nvSpPr>
        <p:spPr>
          <a:xfrm>
            <a:off x="62122"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5" name="Rectangle 14"/>
          <p:cNvSpPr/>
          <p:nvPr/>
        </p:nvSpPr>
        <p:spPr>
          <a:xfrm>
            <a:off x="1665107"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6" name="Rectangle 15"/>
          <p:cNvSpPr/>
          <p:nvPr/>
        </p:nvSpPr>
        <p:spPr>
          <a:xfrm>
            <a:off x="62122" y="1845729"/>
            <a:ext cx="3136392" cy="3638789"/>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7" name="TextBox 16"/>
          <p:cNvSpPr txBox="1"/>
          <p:nvPr/>
        </p:nvSpPr>
        <p:spPr>
          <a:xfrm>
            <a:off x="4603997" y="1921006"/>
            <a:ext cx="3815173" cy="2031325"/>
          </a:xfrm>
          <a:prstGeom prst="rect">
            <a:avLst/>
          </a:prstGeom>
          <a:noFill/>
        </p:spPr>
        <p:txBody>
          <a:bodyPr wrap="square" rtlCol="0">
            <a:spAutoFit/>
          </a:bodyPr>
          <a:lstStyle/>
          <a:p>
            <a:r>
              <a:rPr lang="en-US" dirty="0" smtClean="0"/>
              <a:t>Presented by:</a:t>
            </a:r>
          </a:p>
          <a:p>
            <a:endParaRPr lang="en-US" dirty="0"/>
          </a:p>
          <a:p>
            <a:r>
              <a:rPr lang="en-US" b="1" dirty="0" smtClean="0"/>
              <a:t>Kim Justice	</a:t>
            </a:r>
            <a:r>
              <a:rPr lang="en-US" dirty="0" smtClean="0"/>
              <a:t/>
            </a:r>
            <a:br>
              <a:rPr lang="en-US" dirty="0" smtClean="0"/>
            </a:br>
            <a:r>
              <a:rPr lang="en-US" dirty="0" smtClean="0"/>
              <a:t>Executive Director, OHY</a:t>
            </a:r>
            <a:br>
              <a:rPr lang="en-US" dirty="0" smtClean="0"/>
            </a:br>
            <a:r>
              <a:rPr lang="en-US" dirty="0" smtClean="0"/>
              <a:t>(360) 725-5055</a:t>
            </a:r>
            <a:br>
              <a:rPr lang="en-US" dirty="0" smtClean="0"/>
            </a:br>
            <a:r>
              <a:rPr lang="en-US" dirty="0" smtClean="0"/>
              <a:t>kim.justice@commerce.wa.gov</a:t>
            </a:r>
          </a:p>
          <a:p>
            <a:endParaRPr lang="en-US" dirty="0"/>
          </a:p>
        </p:txBody>
      </p:sp>
      <p:pic>
        <p:nvPicPr>
          <p:cNvPr id="18" name="Picture 17"/>
          <p:cNvPicPr/>
          <p:nvPr/>
        </p:nvPicPr>
        <p:blipFill>
          <a:blip r:embed="rId2">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20" name="Subtitle 2"/>
          <p:cNvSpPr txBox="1">
            <a:spLocks/>
          </p:cNvSpPr>
          <p:nvPr/>
        </p:nvSpPr>
        <p:spPr>
          <a:xfrm>
            <a:off x="188148" y="1921006"/>
            <a:ext cx="2841037" cy="43819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400" dirty="0">
              <a:solidFill>
                <a:schemeClr val="bg1"/>
              </a:solidFill>
            </a:endParaRPr>
          </a:p>
        </p:txBody>
      </p:sp>
      <p:grpSp>
        <p:nvGrpSpPr>
          <p:cNvPr id="4" name="Group 3"/>
          <p:cNvGrpSpPr/>
          <p:nvPr/>
        </p:nvGrpSpPr>
        <p:grpSpPr>
          <a:xfrm>
            <a:off x="7116551" y="6387484"/>
            <a:ext cx="1414209" cy="220507"/>
            <a:chOff x="6482900" y="6318273"/>
            <a:chExt cx="2094121" cy="32652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40" t="26066" r="2040" b="27160"/>
            <a:stretch/>
          </p:blipFill>
          <p:spPr>
            <a:xfrm>
              <a:off x="6482900" y="6318274"/>
              <a:ext cx="1009617" cy="32652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9352" b="38307"/>
            <a:stretch/>
          </p:blipFill>
          <p:spPr>
            <a:xfrm>
              <a:off x="7567404" y="6318273"/>
              <a:ext cx="1009617" cy="326521"/>
            </a:xfrm>
            <a:prstGeom prst="rect">
              <a:avLst/>
            </a:prstGeom>
          </p:spPr>
        </p:pic>
      </p:grpSp>
    </p:spTree>
    <p:extLst>
      <p:ext uri="{BB962C8B-B14F-4D97-AF65-F5344CB8AC3E}">
        <p14:creationId xmlns:p14="http://schemas.microsoft.com/office/powerpoint/2010/main" val="221515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a:solidFill>
                  <a:srgbClr val="EE5340"/>
                </a:solidFill>
              </a:rPr>
              <a:t>Youth and Young Adult Homelessness</a:t>
            </a:r>
            <a:endParaRPr lang="en-US" sz="1800" dirty="0">
              <a:solidFill>
                <a:srgbClr val="EE5340"/>
              </a:solidFill>
            </a:endParaRPr>
          </a:p>
          <a:p>
            <a:r>
              <a:rPr lang="en-US" sz="1800" dirty="0">
                <a:solidFill>
                  <a:srgbClr val="EE5340"/>
                </a:solidFill>
              </a:rPr>
              <a:t>Jim Theofelis LMHC CDC, Executive Director, May 10</a:t>
            </a:r>
            <a:r>
              <a:rPr lang="en-US" sz="1800" baseline="30000" dirty="0">
                <a:solidFill>
                  <a:srgbClr val="EE5340"/>
                </a:solidFill>
              </a:rPr>
              <a:t>th</a:t>
            </a:r>
            <a:r>
              <a:rPr lang="en-US" sz="1800" dirty="0">
                <a:solidFill>
                  <a:srgbClr val="EE5340"/>
                </a:solidFill>
              </a:rPr>
              <a:t> 2017</a:t>
            </a:r>
          </a:p>
          <a:p>
            <a:endParaRPr lang="en-US" sz="1800" dirty="0">
              <a:solidFill>
                <a:srgbClr val="EE534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46" y="1924835"/>
            <a:ext cx="6305728" cy="1970540"/>
          </a:xfrm>
          <a:prstGeom prst="rect">
            <a:avLst/>
          </a:prstGeom>
        </p:spPr>
      </p:pic>
    </p:spTree>
    <p:extLst>
      <p:ext uri="{BB962C8B-B14F-4D97-AF65-F5344CB8AC3E}">
        <p14:creationId xmlns:p14="http://schemas.microsoft.com/office/powerpoint/2010/main" val="1569758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Who are homeless youth?</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245578" y="2113959"/>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spcAft>
                <a:spcPts val="1200"/>
              </a:spcAft>
            </a:pPr>
            <a:r>
              <a:rPr lang="en-US" i="1" dirty="0" smtClean="0">
                <a:solidFill>
                  <a:schemeClr val="tx2"/>
                </a:solidFill>
              </a:rPr>
              <a:t>Youth (under age 18) and young adults (age 18 through 24) who are living on their own, without a parent or guardian, and are without a safe, stable living arrangement.</a:t>
            </a:r>
          </a:p>
          <a:p>
            <a:pPr lvl="0" algn="l">
              <a:spcAft>
                <a:spcPts val="600"/>
              </a:spcAft>
            </a:pPr>
            <a:r>
              <a:rPr lang="en-US" dirty="0" smtClean="0">
                <a:solidFill>
                  <a:schemeClr val="tx2"/>
                </a:solidFill>
              </a:rPr>
              <a:t>Also referred to as “unaccompanied” youth</a:t>
            </a:r>
          </a:p>
          <a:p>
            <a:pPr lvl="0" algn="l"/>
            <a:endParaRPr lang="en-US" i="1" dirty="0">
              <a:solidFill>
                <a:schemeClr val="tx2"/>
              </a:solidFill>
            </a:endParaRPr>
          </a:p>
          <a:p>
            <a:pPr lvl="0" algn="l"/>
            <a:endParaRPr lang="en-US" i="1" dirty="0" smtClean="0">
              <a:solidFill>
                <a:schemeClr val="tx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Tree>
    <p:extLst>
      <p:ext uri="{BB962C8B-B14F-4D97-AF65-F5344CB8AC3E}">
        <p14:creationId xmlns:p14="http://schemas.microsoft.com/office/powerpoint/2010/main" val="220093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791662" y="4054133"/>
            <a:ext cx="6411539" cy="329063"/>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2100" dirty="0">
              <a:solidFill>
                <a:schemeClr val="accent2">
                  <a:lumMod val="75000"/>
                </a:schemeClr>
              </a:solidFill>
            </a:endParaRPr>
          </a:p>
          <a:p>
            <a:pPr marL="0" indent="0">
              <a:buNone/>
            </a:pPr>
            <a:r>
              <a:rPr lang="en-US" sz="2100" dirty="0">
                <a:solidFill>
                  <a:schemeClr val="accent2">
                    <a:lumMod val="75000"/>
                  </a:schemeClr>
                </a:solidFill>
              </a:rPr>
              <a:t>Preventing and Ending Youth and Young Adult Homelessness in Washington State</a:t>
            </a:r>
          </a:p>
          <a:p>
            <a:pPr marL="0" indent="0">
              <a:buNone/>
            </a:pPr>
            <a:endParaRPr lang="en-US" sz="2100" dirty="0">
              <a:solidFill>
                <a:srgbClr val="4E769C"/>
              </a:solidFill>
            </a:endParaRPr>
          </a:p>
        </p:txBody>
      </p:sp>
      <p:pic>
        <p:nvPicPr>
          <p:cNvPr id="17"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1" y="897210"/>
            <a:ext cx="3977486" cy="1242964"/>
          </a:xfrm>
          <a:prstGeom prst="rect">
            <a:avLst/>
          </a:prstGeom>
        </p:spPr>
      </p:pic>
      <p:sp>
        <p:nvSpPr>
          <p:cNvPr id="19" name="TextBox 18"/>
          <p:cNvSpPr txBox="1"/>
          <p:nvPr/>
        </p:nvSpPr>
        <p:spPr>
          <a:xfrm>
            <a:off x="2605288" y="2219917"/>
            <a:ext cx="4150634" cy="553998"/>
          </a:xfrm>
          <a:prstGeom prst="rect">
            <a:avLst/>
          </a:prstGeom>
          <a:noFill/>
        </p:spPr>
        <p:txBody>
          <a:bodyPr wrap="square" rtlCol="0">
            <a:spAutoFit/>
          </a:bodyPr>
          <a:lstStyle/>
          <a:p>
            <a:r>
              <a:rPr lang="en-US" sz="3000" dirty="0">
                <a:solidFill>
                  <a:srgbClr val="EE5340"/>
                </a:solidFill>
              </a:rPr>
              <a:t>North Star:</a:t>
            </a:r>
          </a:p>
        </p:txBody>
      </p:sp>
      <p:pic>
        <p:nvPicPr>
          <p:cNvPr id="5" name="Picture 2" descr="Image result for north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38" y="2095561"/>
            <a:ext cx="1958573" cy="19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00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Defining Success</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075040" y="2443546"/>
            <a:ext cx="5479025" cy="2354491"/>
          </a:xfrm>
          <a:prstGeom prst="rect">
            <a:avLst/>
          </a:prstGeom>
        </p:spPr>
        <p:txBody>
          <a:bodyPr wrap="square">
            <a:spAutoFit/>
          </a:bodyPr>
          <a:lstStyle/>
          <a:p>
            <a:r>
              <a:rPr lang="en-US" dirty="0">
                <a:solidFill>
                  <a:srgbClr val="EE5340"/>
                </a:solidFill>
              </a:rPr>
              <a:t>What does </a:t>
            </a:r>
            <a:r>
              <a:rPr lang="en-US" b="1" dirty="0">
                <a:solidFill>
                  <a:srgbClr val="EE5340"/>
                </a:solidFill>
              </a:rPr>
              <a:t>ending</a:t>
            </a:r>
            <a:r>
              <a:rPr lang="en-US" dirty="0">
                <a:solidFill>
                  <a:srgbClr val="EE5340"/>
                </a:solidFill>
              </a:rPr>
              <a:t> youth and young adult homelessness mean to us? </a:t>
            </a:r>
            <a:r>
              <a:rPr lang="en-US" b="1" dirty="0">
                <a:solidFill>
                  <a:srgbClr val="EE5340"/>
                </a:solidFill>
              </a:rPr>
              <a:t>“Yes” to “Yes”</a:t>
            </a:r>
          </a:p>
          <a:p>
            <a:endParaRPr lang="en-US" sz="1500" dirty="0">
              <a:solidFill>
                <a:schemeClr val="accent2">
                  <a:lumMod val="75000"/>
                </a:schemeClr>
              </a:solidFill>
            </a:endParaRPr>
          </a:p>
          <a:p>
            <a:r>
              <a:rPr lang="en-US" sz="1500" dirty="0">
                <a:solidFill>
                  <a:schemeClr val="accent2">
                    <a:lumMod val="75000"/>
                  </a:schemeClr>
                </a:solidFill>
              </a:rPr>
              <a:t>Building a statewide system that ensures local communities have the capacity they need to respond to youth and young adult homelessness in their area. </a:t>
            </a:r>
            <a:r>
              <a:rPr lang="en-US" sz="1500" b="1" dirty="0">
                <a:solidFill>
                  <a:schemeClr val="accent2">
                    <a:lumMod val="75000"/>
                  </a:schemeClr>
                </a:solidFill>
              </a:rPr>
              <a:t>So that: </a:t>
            </a:r>
            <a:r>
              <a:rPr lang="en-US" sz="1500" dirty="0">
                <a:solidFill>
                  <a:schemeClr val="accent2">
                    <a:lumMod val="75000"/>
                  </a:schemeClr>
                </a:solidFill>
              </a:rPr>
              <a:t>when a young person or a family says “Yes, I need support,” our systems, communities, and services can meet this request.</a:t>
            </a:r>
          </a:p>
          <a:p>
            <a:endParaRPr lang="en-US" sz="2100" dirty="0">
              <a:solidFill>
                <a:schemeClr val="accent2">
                  <a:lumMod val="75000"/>
                </a:schemeClr>
              </a:solidFill>
            </a:endParaRPr>
          </a:p>
        </p:txBody>
      </p:sp>
      <p:pic>
        <p:nvPicPr>
          <p:cNvPr id="4104" name="Picture 8" descr="Related imag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953" y="2443546"/>
            <a:ext cx="1968065" cy="1968065"/>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53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AWHWA Organizational Structure</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832650" y="2245578"/>
            <a:ext cx="5247060" cy="2585323"/>
          </a:xfrm>
          <a:prstGeom prst="rect">
            <a:avLst/>
          </a:prstGeom>
        </p:spPr>
        <p:txBody>
          <a:bodyPr wrap="square">
            <a:spAutoFit/>
          </a:bodyPr>
          <a:lstStyle/>
          <a:p>
            <a:pPr marL="257175" indent="-257175">
              <a:buClr>
                <a:schemeClr val="accent1"/>
              </a:buClr>
              <a:buSzPct val="80000"/>
              <a:buFont typeface="Wingdings 3" charset="2"/>
              <a:buChar char=""/>
            </a:pPr>
            <a:r>
              <a:rPr lang="en-US" dirty="0">
                <a:solidFill>
                  <a:schemeClr val="accent2">
                    <a:lumMod val="75000"/>
                  </a:schemeClr>
                </a:solidFill>
              </a:rPr>
              <a:t>Statewide movement focused on building </a:t>
            </a:r>
            <a:r>
              <a:rPr lang="en-US" dirty="0">
                <a:solidFill>
                  <a:srgbClr val="EE5340"/>
                </a:solidFill>
              </a:rPr>
              <a:t>Awareness, Connection, and Action </a:t>
            </a:r>
          </a:p>
          <a:p>
            <a:pPr marL="257175" indent="-257175">
              <a:buClr>
                <a:schemeClr val="accent1"/>
              </a:buClr>
              <a:buSzPct val="80000"/>
              <a:buFont typeface="Wingdings 3" charset="2"/>
              <a:buChar char=""/>
            </a:pPr>
            <a:r>
              <a:rPr lang="en-US" dirty="0">
                <a:solidFill>
                  <a:schemeClr val="accent2">
                    <a:lumMod val="75000"/>
                  </a:schemeClr>
                </a:solidFill>
              </a:rPr>
              <a:t>Time-limited campaign, linked to federal goal of ending youth and young adult homelessness by 2020</a:t>
            </a:r>
          </a:p>
          <a:p>
            <a:pPr marL="257175" indent="-257175">
              <a:buClr>
                <a:schemeClr val="accent1"/>
              </a:buClr>
              <a:buSzPct val="80000"/>
              <a:buFont typeface="Wingdings 3" charset="2"/>
              <a:buChar char=""/>
            </a:pPr>
            <a:r>
              <a:rPr lang="en-US" dirty="0">
                <a:solidFill>
                  <a:schemeClr val="accent2">
                    <a:lumMod val="75000"/>
                  </a:schemeClr>
                </a:solidFill>
              </a:rPr>
              <a:t>Not a 501(c)3   Sunset in 2020</a:t>
            </a:r>
          </a:p>
          <a:p>
            <a:pPr marL="257175" indent="-257175">
              <a:buClr>
                <a:schemeClr val="accent1"/>
              </a:buClr>
              <a:buSzPct val="80000"/>
              <a:buFont typeface="Wingdings 3" charset="2"/>
              <a:buChar char=""/>
            </a:pPr>
            <a:r>
              <a:rPr lang="en-US" dirty="0">
                <a:solidFill>
                  <a:schemeClr val="accent2">
                    <a:lumMod val="75000"/>
                  </a:schemeClr>
                </a:solidFill>
              </a:rPr>
              <a:t>Accept no government funding</a:t>
            </a:r>
          </a:p>
          <a:p>
            <a:pPr marL="257175" indent="-257175">
              <a:buClr>
                <a:schemeClr val="accent1"/>
              </a:buClr>
              <a:buSzPct val="80000"/>
              <a:buFont typeface="Wingdings 3" charset="2"/>
              <a:buChar char=""/>
            </a:pPr>
            <a:r>
              <a:rPr lang="en-US" dirty="0">
                <a:solidFill>
                  <a:schemeClr val="accent2">
                    <a:lumMod val="75000"/>
                  </a:schemeClr>
                </a:solidFill>
              </a:rPr>
              <a:t>Regional approach</a:t>
            </a:r>
          </a:p>
          <a:p>
            <a:pPr marL="257175" indent="-257175">
              <a:buClr>
                <a:schemeClr val="accent1"/>
              </a:buClr>
              <a:buSzPct val="80000"/>
              <a:buFont typeface="Wingdings 3" charset="2"/>
              <a:buChar char=""/>
            </a:pPr>
            <a:r>
              <a:rPr lang="en-US" dirty="0">
                <a:solidFill>
                  <a:schemeClr val="accent2">
                    <a:lumMod val="75000"/>
                  </a:schemeClr>
                </a:solidFill>
              </a:rPr>
              <a:t>Partnership with OHY</a:t>
            </a:r>
          </a:p>
        </p:txBody>
      </p:sp>
      <p:pic>
        <p:nvPicPr>
          <p:cNvPr id="1028" name="Picture 4" descr="Image result for hourglass icon"/>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3242" r="23327"/>
          <a:stretch/>
        </p:blipFill>
        <p:spPr bwMode="auto">
          <a:xfrm>
            <a:off x="783489" y="2563740"/>
            <a:ext cx="1960091" cy="19259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30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AWHWA Leadership Structure</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Table 10"/>
          <p:cNvGraphicFramePr>
            <a:graphicFrameLocks noGrp="1"/>
          </p:cNvGraphicFramePr>
          <p:nvPr>
            <p:extLst/>
          </p:nvPr>
        </p:nvGraphicFramePr>
        <p:xfrm>
          <a:off x="1434688" y="2092829"/>
          <a:ext cx="6274625" cy="3347815"/>
        </p:xfrm>
        <a:graphic>
          <a:graphicData uri="http://schemas.openxmlformats.org/drawingml/2006/table">
            <a:tbl>
              <a:tblPr firstRow="1" firstCol="1" bandRow="1">
                <a:tableStyleId>{72833802-FEF1-4C79-8D5D-14CF1EAF98D9}</a:tableStyleId>
              </a:tblPr>
              <a:tblGrid>
                <a:gridCol w="2337212">
                  <a:extLst>
                    <a:ext uri="{9D8B030D-6E8A-4147-A177-3AD203B41FA5}">
                      <a16:colId xmlns:a16="http://schemas.microsoft.com/office/drawing/2014/main" val="2193549030"/>
                    </a:ext>
                  </a:extLst>
                </a:gridCol>
                <a:gridCol w="3937413">
                  <a:extLst>
                    <a:ext uri="{9D8B030D-6E8A-4147-A177-3AD203B41FA5}">
                      <a16:colId xmlns:a16="http://schemas.microsoft.com/office/drawing/2014/main" val="1023249225"/>
                    </a:ext>
                  </a:extLst>
                </a:gridCol>
              </a:tblGrid>
              <a:tr h="195692">
                <a:tc>
                  <a:txBody>
                    <a:bodyPr/>
                    <a:lstStyle/>
                    <a:p>
                      <a:pPr marL="0" marR="0">
                        <a:lnSpc>
                          <a:spcPct val="107000"/>
                        </a:lnSpc>
                        <a:spcBef>
                          <a:spcPts val="0"/>
                        </a:spcBef>
                        <a:spcAft>
                          <a:spcPts val="0"/>
                        </a:spcAft>
                      </a:pPr>
                      <a:r>
                        <a:rPr lang="en-US" sz="1200" dirty="0">
                          <a:effectLst/>
                        </a:rPr>
                        <a:t>Category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200">
                          <a:effectLst/>
                        </a:rPr>
                        <a:t>Roles and Responsibilities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2881780917"/>
                  </a:ext>
                </a:extLst>
              </a:tr>
              <a:tr h="632699">
                <a:tc>
                  <a:txBody>
                    <a:bodyPr/>
                    <a:lstStyle/>
                    <a:p>
                      <a:pPr marL="0" marR="0">
                        <a:lnSpc>
                          <a:spcPct val="107000"/>
                        </a:lnSpc>
                        <a:spcBef>
                          <a:spcPts val="0"/>
                        </a:spcBef>
                        <a:spcAft>
                          <a:spcPts val="0"/>
                        </a:spcAft>
                      </a:pPr>
                      <a:r>
                        <a:rPr lang="en-US" sz="900" dirty="0">
                          <a:solidFill>
                            <a:schemeClr val="accent2">
                              <a:lumMod val="75000"/>
                            </a:schemeClr>
                          </a:solidFill>
                          <a:effectLst/>
                        </a:rPr>
                        <a:t>Honorary Co-Chairs</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First Lady Trudi Inslee</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Youth Co-Chair Terry Jackson</a:t>
                      </a: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Provide leadership in advocacy, communications and ambassadorship throughout the state</a:t>
                      </a:r>
                    </a:p>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Utilize the two unique voices to illustrate the urgency of the issue and the vision that we can end youth homelessness</a:t>
                      </a:r>
                    </a:p>
                  </a:txBody>
                  <a:tcPr marL="49906" marR="49906" marT="0" marB="0" anchor="ctr"/>
                </a:tc>
                <a:extLst>
                  <a:ext uri="{0D108BD9-81ED-4DB2-BD59-A6C34878D82A}">
                    <a16:rowId xmlns:a16="http://schemas.microsoft.com/office/drawing/2014/main" val="3137769411"/>
                  </a:ext>
                </a:extLst>
              </a:tr>
              <a:tr h="1000018">
                <a:tc>
                  <a:txBody>
                    <a:bodyPr/>
                    <a:lstStyle/>
                    <a:p>
                      <a:pPr marL="0" marR="0">
                        <a:lnSpc>
                          <a:spcPct val="107000"/>
                        </a:lnSpc>
                        <a:spcBef>
                          <a:spcPts val="0"/>
                        </a:spcBef>
                        <a:spcAft>
                          <a:spcPts val="0"/>
                        </a:spcAft>
                      </a:pPr>
                      <a:r>
                        <a:rPr lang="en-US" sz="900" dirty="0">
                          <a:solidFill>
                            <a:schemeClr val="accent2">
                              <a:lumMod val="75000"/>
                            </a:schemeClr>
                          </a:solidFill>
                          <a:effectLst/>
                        </a:rPr>
                        <a:t>Community Co-Chars</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Philanthropy</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Business</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Government</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Faith leaders</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Local leaders</a:t>
                      </a:r>
                    </a:p>
                    <a:p>
                      <a:pPr marL="0" marR="0" lvl="0" indent="0" algn="l" defTabSz="457200" rtl="0" eaLnBrk="1" latinLnBrk="0" hangingPunct="1">
                        <a:lnSpc>
                          <a:spcPct val="100000"/>
                        </a:lnSpc>
                        <a:spcBef>
                          <a:spcPts val="0"/>
                        </a:spcBef>
                        <a:spcAft>
                          <a:spcPts val="0"/>
                        </a:spcAft>
                        <a:buClr>
                          <a:schemeClr val="accent1"/>
                        </a:buClr>
                        <a:buSzPct val="80000"/>
                        <a:buFont typeface="Wingdings 3" charset="2"/>
                        <a:buNone/>
                      </a:pPr>
                      <a:r>
                        <a:rPr lang="en-US" sz="900" b="0" kern="1200" dirty="0">
                          <a:solidFill>
                            <a:schemeClr val="accent2">
                              <a:lumMod val="75000"/>
                            </a:schemeClr>
                          </a:solidFill>
                          <a:latin typeface="+mn-lt"/>
                          <a:ea typeface="+mn-ea"/>
                          <a:cs typeface="+mn-cs"/>
                        </a:rPr>
                        <a:t>Tribes</a:t>
                      </a: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A variety of community leaders throughout the state from different sectors to serve as ambassadors</a:t>
                      </a:r>
                    </a:p>
                  </a:txBody>
                  <a:tcPr marL="49906" marR="49906" marT="0" marB="0" anchor="ctr"/>
                </a:tc>
                <a:extLst>
                  <a:ext uri="{0D108BD9-81ED-4DB2-BD59-A6C34878D82A}">
                    <a16:rowId xmlns:a16="http://schemas.microsoft.com/office/drawing/2014/main" val="2037949166"/>
                  </a:ext>
                </a:extLst>
              </a:tr>
              <a:tr h="274320">
                <a:tc>
                  <a:txBody>
                    <a:bodyPr/>
                    <a:lstStyle/>
                    <a:p>
                      <a:pPr marL="0" marR="0">
                        <a:lnSpc>
                          <a:spcPct val="107000"/>
                        </a:lnSpc>
                        <a:spcBef>
                          <a:spcPts val="0"/>
                        </a:spcBef>
                        <a:spcAft>
                          <a:spcPts val="0"/>
                        </a:spcAft>
                      </a:pPr>
                      <a:r>
                        <a:rPr lang="en-US" sz="900">
                          <a:solidFill>
                            <a:schemeClr val="accent2">
                              <a:lumMod val="75000"/>
                            </a:schemeClr>
                          </a:solidFill>
                          <a:effectLst/>
                        </a:rPr>
                        <a:t>Coordinating Partners</a:t>
                      </a:r>
                      <a:endParaRPr lang="en-US" sz="9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A diverse group of nonprofit leaders statewide to inform strategic direction of the campaign</a:t>
                      </a:r>
                    </a:p>
                  </a:txBody>
                  <a:tcPr marL="49906" marR="49906" marT="0" marB="0" anchor="ctr"/>
                </a:tc>
                <a:extLst>
                  <a:ext uri="{0D108BD9-81ED-4DB2-BD59-A6C34878D82A}">
                    <a16:rowId xmlns:a16="http://schemas.microsoft.com/office/drawing/2014/main" val="1481347034"/>
                  </a:ext>
                </a:extLst>
              </a:tr>
              <a:tr h="378527">
                <a:tc>
                  <a:txBody>
                    <a:bodyPr/>
                    <a:lstStyle/>
                    <a:p>
                      <a:pPr marL="0" marR="0">
                        <a:lnSpc>
                          <a:spcPct val="107000"/>
                        </a:lnSpc>
                        <a:spcBef>
                          <a:spcPts val="0"/>
                        </a:spcBef>
                        <a:spcAft>
                          <a:spcPts val="0"/>
                        </a:spcAft>
                      </a:pPr>
                      <a:r>
                        <a:rPr lang="en-US" sz="900" dirty="0">
                          <a:solidFill>
                            <a:schemeClr val="accent2">
                              <a:lumMod val="75000"/>
                            </a:schemeClr>
                          </a:solidFill>
                          <a:effectLst/>
                        </a:rPr>
                        <a:t>Youth Advocacy Council</a:t>
                      </a: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Youth and  Young adult’s provide OHY &amp; AWHWA with strategic advice and ambassadorship</a:t>
                      </a:r>
                    </a:p>
                  </a:txBody>
                  <a:tcPr marL="49906" marR="49906" marT="0" marB="0" anchor="ctr"/>
                </a:tc>
                <a:extLst>
                  <a:ext uri="{0D108BD9-81ED-4DB2-BD59-A6C34878D82A}">
                    <a16:rowId xmlns:a16="http://schemas.microsoft.com/office/drawing/2014/main" val="2953961049"/>
                  </a:ext>
                </a:extLst>
              </a:tr>
              <a:tr h="485404">
                <a:tc>
                  <a:txBody>
                    <a:bodyPr/>
                    <a:lstStyle/>
                    <a:p>
                      <a:pPr marL="0" marR="0">
                        <a:lnSpc>
                          <a:spcPct val="107000"/>
                        </a:lnSpc>
                        <a:spcBef>
                          <a:spcPts val="0"/>
                        </a:spcBef>
                        <a:spcAft>
                          <a:spcPts val="0"/>
                        </a:spcAft>
                      </a:pPr>
                      <a:r>
                        <a:rPr lang="en-US" sz="900" dirty="0">
                          <a:solidFill>
                            <a:schemeClr val="accent2">
                              <a:lumMod val="75000"/>
                            </a:schemeClr>
                          </a:solidFill>
                          <a:effectLst/>
                        </a:rPr>
                        <a:t>Partners</a:t>
                      </a: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Sign the pledge</a:t>
                      </a:r>
                    </a:p>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Share campaign information within their organization &amp; share stories of work occurring in their community with AWHWA</a:t>
                      </a:r>
                    </a:p>
                  </a:txBody>
                  <a:tcPr marL="49906" marR="49906" marT="0" marB="0" anchor="ctr"/>
                </a:tc>
                <a:extLst>
                  <a:ext uri="{0D108BD9-81ED-4DB2-BD59-A6C34878D82A}">
                    <a16:rowId xmlns:a16="http://schemas.microsoft.com/office/drawing/2014/main" val="4079733150"/>
                  </a:ext>
                </a:extLst>
              </a:tr>
              <a:tr h="381140">
                <a:tc>
                  <a:txBody>
                    <a:bodyPr/>
                    <a:lstStyle/>
                    <a:p>
                      <a:pPr marL="0" marR="0">
                        <a:lnSpc>
                          <a:spcPct val="107000"/>
                        </a:lnSpc>
                        <a:spcBef>
                          <a:spcPts val="0"/>
                        </a:spcBef>
                        <a:spcAft>
                          <a:spcPts val="0"/>
                        </a:spcAft>
                      </a:pPr>
                      <a:r>
                        <a:rPr lang="en-US" sz="900" dirty="0">
                          <a:solidFill>
                            <a:schemeClr val="accent2">
                              <a:lumMod val="75000"/>
                            </a:schemeClr>
                          </a:solidFill>
                          <a:effectLst/>
                        </a:rPr>
                        <a:t>Partner Organization Board Advocates</a:t>
                      </a:r>
                    </a:p>
                  </a:txBody>
                  <a:tcPr marL="49906" marR="49906" marT="0" marB="0" anchor="ctr"/>
                </a:tc>
                <a:tc>
                  <a:txBody>
                    <a:bodyPr/>
                    <a:lstStyle/>
                    <a:p>
                      <a:pPr marL="231775" marR="0" lvl="0" indent="-171450" algn="l" defTabSz="457200" rtl="0" eaLnBrk="1" latinLnBrk="0" hangingPunct="1">
                        <a:lnSpc>
                          <a:spcPct val="100000"/>
                        </a:lnSpc>
                        <a:spcBef>
                          <a:spcPts val="0"/>
                        </a:spcBef>
                        <a:spcAft>
                          <a:spcPts val="0"/>
                        </a:spcAft>
                        <a:buClr>
                          <a:schemeClr val="accent1"/>
                        </a:buClr>
                        <a:buSzPct val="80000"/>
                        <a:buFont typeface="Wingdings 3" charset="2"/>
                        <a:buChar char=""/>
                      </a:pPr>
                      <a:r>
                        <a:rPr lang="en-US" sz="900" b="0" kern="1200" dirty="0">
                          <a:solidFill>
                            <a:schemeClr val="accent2">
                              <a:lumMod val="75000"/>
                            </a:schemeClr>
                          </a:solidFill>
                          <a:latin typeface="+mn-lt"/>
                          <a:ea typeface="+mn-ea"/>
                          <a:cs typeface="+mn-cs"/>
                        </a:rPr>
                        <a:t>Deepen the knowledge of community board members empowering them to be ambassadors and advocates on local and state level</a:t>
                      </a:r>
                    </a:p>
                  </a:txBody>
                  <a:tcPr marL="49906" marR="49906" marT="0" marB="0" anchor="ctr"/>
                </a:tc>
                <a:extLst>
                  <a:ext uri="{0D108BD9-81ED-4DB2-BD59-A6C34878D82A}">
                    <a16:rowId xmlns:a16="http://schemas.microsoft.com/office/drawing/2014/main" val="3848794967"/>
                  </a:ext>
                </a:extLst>
              </a:tr>
            </a:tbl>
          </a:graphicData>
        </a:graphic>
      </p:graphicFrame>
    </p:spTree>
    <p:extLst>
      <p:ext uri="{BB962C8B-B14F-4D97-AF65-F5344CB8AC3E}">
        <p14:creationId xmlns:p14="http://schemas.microsoft.com/office/powerpoint/2010/main" val="824689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Who We Serve</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037427" y="2281765"/>
            <a:ext cx="5543979" cy="2631490"/>
          </a:xfrm>
          <a:prstGeom prst="rect">
            <a:avLst/>
          </a:prstGeom>
        </p:spPr>
        <p:txBody>
          <a:bodyPr wrap="square">
            <a:spAutoFit/>
          </a:bodyPr>
          <a:lstStyle/>
          <a:p>
            <a:pPr marL="257175" indent="-257175">
              <a:buClr>
                <a:schemeClr val="accent1"/>
              </a:buClr>
              <a:buSzPct val="80000"/>
              <a:buFont typeface="Wingdings 3" charset="2"/>
              <a:buChar char=""/>
            </a:pPr>
            <a:r>
              <a:rPr lang="en-US" dirty="0">
                <a:solidFill>
                  <a:schemeClr val="accent2">
                    <a:lumMod val="75000"/>
                  </a:schemeClr>
                </a:solidFill>
              </a:rPr>
              <a:t>Focused on nearly 13,000 unaccompanied youth and young adults who experience homelessness in Washington state</a:t>
            </a:r>
          </a:p>
          <a:p>
            <a:pPr marL="257175" indent="-257175">
              <a:buClr>
                <a:schemeClr val="accent1"/>
              </a:buClr>
              <a:buSzPct val="80000"/>
              <a:buFont typeface="Wingdings 3" charset="2"/>
              <a:buChar char=""/>
            </a:pPr>
            <a:r>
              <a:rPr lang="en-US" b="1" dirty="0">
                <a:solidFill>
                  <a:schemeClr val="accent2">
                    <a:lumMod val="75000"/>
                  </a:schemeClr>
                </a:solidFill>
              </a:rPr>
              <a:t>Youth</a:t>
            </a:r>
            <a:r>
              <a:rPr lang="en-US" dirty="0">
                <a:solidFill>
                  <a:schemeClr val="accent2">
                    <a:lumMod val="75000"/>
                  </a:schemeClr>
                </a:solidFill>
              </a:rPr>
              <a:t> = ages 12 through 17</a:t>
            </a:r>
          </a:p>
          <a:p>
            <a:pPr marL="257175" indent="-257175">
              <a:buClr>
                <a:schemeClr val="accent1"/>
              </a:buClr>
              <a:buSzPct val="80000"/>
              <a:buFont typeface="Wingdings 3" charset="2"/>
              <a:buChar char=""/>
            </a:pPr>
            <a:r>
              <a:rPr lang="en-US" b="1" dirty="0">
                <a:solidFill>
                  <a:schemeClr val="accent2">
                    <a:lumMod val="75000"/>
                  </a:schemeClr>
                </a:solidFill>
              </a:rPr>
              <a:t>Young adults </a:t>
            </a:r>
            <a:r>
              <a:rPr lang="en-US" dirty="0">
                <a:solidFill>
                  <a:schemeClr val="accent2">
                    <a:lumMod val="75000"/>
                  </a:schemeClr>
                </a:solidFill>
              </a:rPr>
              <a:t>= ages 18 through 24</a:t>
            </a:r>
          </a:p>
          <a:p>
            <a:pPr>
              <a:buClr>
                <a:schemeClr val="accent1"/>
              </a:buClr>
              <a:buSzPct val="80000"/>
            </a:pPr>
            <a:endParaRPr lang="en-US" dirty="0">
              <a:solidFill>
                <a:schemeClr val="accent2">
                  <a:lumMod val="75000"/>
                </a:schemeClr>
              </a:solidFill>
            </a:endParaRPr>
          </a:p>
          <a:p>
            <a:pPr marL="257175" indent="-257175">
              <a:buClr>
                <a:schemeClr val="accent1"/>
              </a:buClr>
              <a:buSzPct val="80000"/>
              <a:buFont typeface="Wingdings 3" charset="2"/>
              <a:buChar char=""/>
            </a:pPr>
            <a:r>
              <a:rPr lang="en-US" dirty="0">
                <a:solidFill>
                  <a:schemeClr val="accent2">
                    <a:lumMod val="75000"/>
                  </a:schemeClr>
                </a:solidFill>
              </a:rPr>
              <a:t>Families = bio, adoptive, kin, foster, and chosen</a:t>
            </a:r>
          </a:p>
          <a:p>
            <a:pPr marL="257175" indent="-257175">
              <a:buClr>
                <a:schemeClr val="accent1"/>
              </a:buClr>
              <a:buSzPct val="80000"/>
              <a:buFont typeface="Wingdings 3" charset="2"/>
              <a:buChar char=""/>
            </a:pPr>
            <a:r>
              <a:rPr lang="en-US" dirty="0">
                <a:solidFill>
                  <a:schemeClr val="accent2">
                    <a:lumMod val="75000"/>
                  </a:schemeClr>
                </a:solidFill>
              </a:rPr>
              <a:t>Communities</a:t>
            </a:r>
          </a:p>
          <a:p>
            <a:endParaRPr lang="en-US" sz="2100" dirty="0">
              <a:solidFill>
                <a:schemeClr val="accent2">
                  <a:lumMod val="75000"/>
                </a:schemeClr>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262" r="6964"/>
          <a:stretch/>
        </p:blipFill>
        <p:spPr>
          <a:xfrm>
            <a:off x="937687" y="2502193"/>
            <a:ext cx="2020331" cy="1850771"/>
          </a:xfrm>
          <a:prstGeom prst="roundRect">
            <a:avLst/>
          </a:prstGeom>
        </p:spPr>
      </p:pic>
    </p:spTree>
    <p:extLst>
      <p:ext uri="{BB962C8B-B14F-4D97-AF65-F5344CB8AC3E}">
        <p14:creationId xmlns:p14="http://schemas.microsoft.com/office/powerpoint/2010/main" val="3670618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AWHWA System-Improvement Strategies</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877374" y="2596633"/>
            <a:ext cx="5470213" cy="1477328"/>
          </a:xfrm>
          <a:prstGeom prst="rect">
            <a:avLst/>
          </a:prstGeom>
        </p:spPr>
        <p:txBody>
          <a:bodyPr wrap="square">
            <a:spAutoFit/>
          </a:bodyPr>
          <a:lstStyle/>
          <a:p>
            <a:pPr marL="257175" indent="-257175">
              <a:buClr>
                <a:srgbClr val="5BC2E7"/>
              </a:buClr>
              <a:buSzPct val="80000"/>
              <a:buFont typeface="Wingdings 3" charset="2"/>
              <a:buChar char=""/>
            </a:pPr>
            <a:r>
              <a:rPr lang="en-US" dirty="0">
                <a:solidFill>
                  <a:schemeClr val="accent2">
                    <a:lumMod val="75000"/>
                  </a:schemeClr>
                </a:solidFill>
                <a:latin typeface="HelveticaNeueLT Pro 65 Md"/>
              </a:rPr>
              <a:t>Stopping discharge from public systems to homelessness</a:t>
            </a:r>
          </a:p>
          <a:p>
            <a:pPr marL="257175" indent="-257175">
              <a:buClr>
                <a:srgbClr val="5BC2E7"/>
              </a:buClr>
              <a:buSzPct val="80000"/>
              <a:buFont typeface="Wingdings 3" charset="2"/>
              <a:buChar char=""/>
            </a:pPr>
            <a:r>
              <a:rPr lang="en-US" dirty="0">
                <a:solidFill>
                  <a:schemeClr val="accent2">
                    <a:lumMod val="75000"/>
                  </a:schemeClr>
                </a:solidFill>
                <a:latin typeface="HelveticaNeueLT Pro 65 Md"/>
              </a:rPr>
              <a:t>Supporting schools as the 1st point of contact</a:t>
            </a:r>
          </a:p>
          <a:p>
            <a:pPr marL="257175" indent="-257175">
              <a:buClr>
                <a:srgbClr val="5BC2E7"/>
              </a:buClr>
              <a:buSzPct val="80000"/>
              <a:buFont typeface="Wingdings 3" charset="2"/>
              <a:buChar char=""/>
            </a:pPr>
            <a:r>
              <a:rPr lang="en-US" dirty="0">
                <a:solidFill>
                  <a:schemeClr val="accent2">
                    <a:lumMod val="75000"/>
                  </a:schemeClr>
                </a:solidFill>
                <a:latin typeface="HelveticaNeueLT Pro 65 Md"/>
              </a:rPr>
              <a:t>Strengthening local communities</a:t>
            </a:r>
          </a:p>
          <a:p>
            <a:pPr marL="257175" indent="-257175">
              <a:buClr>
                <a:srgbClr val="5BC2E7"/>
              </a:buClr>
              <a:buSzPct val="80000"/>
              <a:buFont typeface="Wingdings 3" charset="2"/>
              <a:buChar char=""/>
            </a:pPr>
            <a:r>
              <a:rPr lang="en-US" dirty="0">
                <a:solidFill>
                  <a:schemeClr val="accent2">
                    <a:lumMod val="75000"/>
                  </a:schemeClr>
                </a:solidFill>
                <a:latin typeface="HelveticaNeueLT Pro 65 Md"/>
              </a:rPr>
              <a:t>Strengthening families</a:t>
            </a:r>
          </a:p>
        </p:txBody>
      </p:sp>
      <p:pic>
        <p:nvPicPr>
          <p:cNvPr id="6146" name="Picture 2" descr="Image result for system"/>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96000"/>
                    </a14:imgEffect>
                  </a14:imgLayer>
                </a14:imgProps>
              </a:ext>
              <a:ext uri="{28A0092B-C50C-407E-A947-70E740481C1C}">
                <a14:useLocalDpi xmlns:a14="http://schemas.microsoft.com/office/drawing/2010/main" val="0"/>
              </a:ext>
            </a:extLst>
          </a:blip>
          <a:srcRect/>
          <a:stretch>
            <a:fillRect/>
          </a:stretch>
        </p:blipFill>
        <p:spPr bwMode="auto">
          <a:xfrm>
            <a:off x="901730" y="2415781"/>
            <a:ext cx="1819904" cy="18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48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exagon 13"/>
          <p:cNvSpPr/>
          <p:nvPr/>
        </p:nvSpPr>
        <p:spPr>
          <a:xfrm>
            <a:off x="3697760" y="1779374"/>
            <a:ext cx="4505724" cy="4015811"/>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Hexagon 1"/>
          <p:cNvSpPr/>
          <p:nvPr/>
        </p:nvSpPr>
        <p:spPr>
          <a:xfrm>
            <a:off x="3901323" y="1951640"/>
            <a:ext cx="4069026" cy="3628010"/>
          </a:xfrm>
          <a:prstGeom prst="hexag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Unique Point in Time</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1" name="Isosceles Triangle 10"/>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2" name="Content Placeholder 3"/>
          <p:cNvGraphicFramePr>
            <a:graphicFrameLocks/>
          </p:cNvGraphicFramePr>
          <p:nvPr>
            <p:extLst/>
          </p:nvPr>
        </p:nvGraphicFramePr>
        <p:xfrm>
          <a:off x="2453280" y="2075988"/>
          <a:ext cx="7005566" cy="339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694409" y="2793029"/>
            <a:ext cx="1802876" cy="1708160"/>
          </a:xfrm>
          <a:prstGeom prst="rect">
            <a:avLst/>
          </a:prstGeom>
          <a:noFill/>
        </p:spPr>
        <p:txBody>
          <a:bodyPr wrap="square" rtlCol="0">
            <a:spAutoFit/>
          </a:bodyPr>
          <a:lstStyle/>
          <a:p>
            <a:pPr algn="r"/>
            <a:r>
              <a:rPr lang="en-US" sz="1500" dirty="0">
                <a:solidFill>
                  <a:schemeClr val="accent2">
                    <a:lumMod val="75000"/>
                  </a:schemeClr>
                </a:solidFill>
              </a:rPr>
              <a:t>Key conditions &amp; stakeholders are in place &amp; aligned toward the goal of preventing &amp; ending youth and young adult homelessness</a:t>
            </a:r>
          </a:p>
        </p:txBody>
      </p:sp>
      <p:sp>
        <p:nvSpPr>
          <p:cNvPr id="5" name="TextBox 4"/>
          <p:cNvSpPr txBox="1"/>
          <p:nvPr/>
        </p:nvSpPr>
        <p:spPr>
          <a:xfrm>
            <a:off x="4762216" y="5248037"/>
            <a:ext cx="1026470" cy="253916"/>
          </a:xfrm>
          <a:prstGeom prst="rect">
            <a:avLst/>
          </a:prstGeom>
          <a:noFill/>
        </p:spPr>
        <p:txBody>
          <a:bodyPr wrap="square" rtlCol="0">
            <a:spAutoFit/>
          </a:bodyPr>
          <a:lstStyle/>
          <a:p>
            <a:r>
              <a:rPr lang="en-US" sz="1050" dirty="0">
                <a:solidFill>
                  <a:schemeClr val="bg1"/>
                </a:solidFill>
              </a:rPr>
              <a:t>NATIONAL</a:t>
            </a:r>
            <a:endParaRPr lang="en-US" sz="1200" dirty="0">
              <a:solidFill>
                <a:schemeClr val="bg1"/>
              </a:solidFill>
            </a:endParaRPr>
          </a:p>
        </p:txBody>
      </p:sp>
      <p:sp>
        <p:nvSpPr>
          <p:cNvPr id="13" name="TextBox 12"/>
          <p:cNvSpPr txBox="1"/>
          <p:nvPr/>
        </p:nvSpPr>
        <p:spPr>
          <a:xfrm>
            <a:off x="6309187" y="5248037"/>
            <a:ext cx="1182419" cy="253916"/>
          </a:xfrm>
          <a:prstGeom prst="rect">
            <a:avLst/>
          </a:prstGeom>
          <a:noFill/>
        </p:spPr>
        <p:txBody>
          <a:bodyPr wrap="square" rtlCol="0">
            <a:spAutoFit/>
          </a:bodyPr>
          <a:lstStyle/>
          <a:p>
            <a:r>
              <a:rPr lang="en-US" sz="1050" dirty="0">
                <a:solidFill>
                  <a:schemeClr val="bg1"/>
                </a:solidFill>
              </a:rPr>
              <a:t>MOVEMENT</a:t>
            </a:r>
          </a:p>
        </p:txBody>
      </p:sp>
      <p:sp>
        <p:nvSpPr>
          <p:cNvPr id="6" name="TextBox 5"/>
          <p:cNvSpPr txBox="1"/>
          <p:nvPr/>
        </p:nvSpPr>
        <p:spPr>
          <a:xfrm>
            <a:off x="4582706" y="5586626"/>
            <a:ext cx="2746713" cy="253916"/>
          </a:xfrm>
          <a:prstGeom prst="rect">
            <a:avLst/>
          </a:prstGeom>
          <a:noFill/>
        </p:spPr>
        <p:txBody>
          <a:bodyPr wrap="square" rtlCol="0">
            <a:spAutoFit/>
          </a:bodyPr>
          <a:lstStyle/>
          <a:p>
            <a:pPr algn="ctr"/>
            <a:r>
              <a:rPr lang="en-US" sz="1050" dirty="0">
                <a:solidFill>
                  <a:schemeClr val="bg1"/>
                </a:solidFill>
              </a:rPr>
              <a:t>INTERNATIONAL MOVEMENT</a:t>
            </a:r>
          </a:p>
        </p:txBody>
      </p:sp>
    </p:spTree>
    <p:extLst>
      <p:ext uri="{BB962C8B-B14F-4D97-AF65-F5344CB8AC3E}">
        <p14:creationId xmlns:p14="http://schemas.microsoft.com/office/powerpoint/2010/main" val="2155809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083052" y="1271400"/>
          <a:ext cx="6530981" cy="424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Current System Structure</a:t>
            </a:r>
          </a:p>
        </p:txBody>
      </p:sp>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24630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164568" y="938677"/>
          <a:ext cx="6568670" cy="475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Proposed System Structure</a:t>
            </a:r>
          </a:p>
        </p:txBody>
      </p:sp>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3510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We Have a Plan</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3"/>
          <a:srcRect b="7152"/>
          <a:stretch/>
        </p:blipFill>
        <p:spPr>
          <a:xfrm>
            <a:off x="1606913" y="1873482"/>
            <a:ext cx="5930176" cy="3811984"/>
          </a:xfrm>
          <a:prstGeom prst="rect">
            <a:avLst/>
          </a:prstGeom>
        </p:spPr>
      </p:pic>
    </p:spTree>
    <p:extLst>
      <p:ext uri="{BB962C8B-B14F-4D97-AF65-F5344CB8AC3E}">
        <p14:creationId xmlns:p14="http://schemas.microsoft.com/office/powerpoint/2010/main" val="221603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a:solidFill>
                  <a:schemeClr val="tx1"/>
                </a:solidFill>
              </a:rPr>
              <a:t>Who are homeless youth?</a:t>
            </a:r>
            <a:endParaRPr lang="en-US" i="1">
              <a:solidFill>
                <a:srgbClr val="5080B2"/>
              </a:solidFill>
            </a:endParaRPr>
          </a:p>
          <a:p>
            <a:pPr algn="l"/>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2" name="Picture 1"/>
          <p:cNvPicPr>
            <a:picLocks noChangeAspect="1"/>
          </p:cNvPicPr>
          <p:nvPr/>
        </p:nvPicPr>
        <p:blipFill>
          <a:blip r:embed="rId4"/>
          <a:stretch>
            <a:fillRect/>
          </a:stretch>
        </p:blipFill>
        <p:spPr>
          <a:xfrm>
            <a:off x="1961375" y="2058771"/>
            <a:ext cx="4751396" cy="1675143"/>
          </a:xfrm>
          <a:prstGeom prst="rect">
            <a:avLst/>
          </a:prstGeom>
        </p:spPr>
      </p:pic>
      <p:pic>
        <p:nvPicPr>
          <p:cNvPr id="4" name="Picture 3"/>
          <p:cNvPicPr>
            <a:picLocks noChangeAspect="1"/>
          </p:cNvPicPr>
          <p:nvPr/>
        </p:nvPicPr>
        <p:blipFill>
          <a:blip r:embed="rId5"/>
          <a:stretch>
            <a:fillRect/>
          </a:stretch>
        </p:blipFill>
        <p:spPr>
          <a:xfrm>
            <a:off x="2126495" y="4125144"/>
            <a:ext cx="4421155" cy="1340741"/>
          </a:xfrm>
          <a:prstGeom prst="rect">
            <a:avLst/>
          </a:prstGeom>
        </p:spPr>
      </p:pic>
    </p:spTree>
    <p:extLst>
      <p:ext uri="{BB962C8B-B14F-4D97-AF65-F5344CB8AC3E}">
        <p14:creationId xmlns:p14="http://schemas.microsoft.com/office/powerpoint/2010/main" val="408686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AWHWA Work Ahead</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graphicFrame>
        <p:nvGraphicFramePr>
          <p:cNvPr id="11" name="Table 10"/>
          <p:cNvGraphicFramePr>
            <a:graphicFrameLocks noGrp="1"/>
          </p:cNvGraphicFramePr>
          <p:nvPr>
            <p:extLst/>
          </p:nvPr>
        </p:nvGraphicFramePr>
        <p:xfrm>
          <a:off x="1821917" y="2162218"/>
          <a:ext cx="5500168" cy="3121958"/>
        </p:xfrm>
        <a:graphic>
          <a:graphicData uri="http://schemas.openxmlformats.org/drawingml/2006/table">
            <a:tbl>
              <a:tblPr firstRow="1" bandRow="1">
                <a:tableStyleId>{72833802-FEF1-4C79-8D5D-14CF1EAF98D9}</a:tableStyleId>
              </a:tblPr>
              <a:tblGrid>
                <a:gridCol w="1103465">
                  <a:extLst>
                    <a:ext uri="{9D8B030D-6E8A-4147-A177-3AD203B41FA5}">
                      <a16:colId xmlns:a16="http://schemas.microsoft.com/office/drawing/2014/main" val="2291831965"/>
                    </a:ext>
                  </a:extLst>
                </a:gridCol>
                <a:gridCol w="4396703">
                  <a:extLst>
                    <a:ext uri="{9D8B030D-6E8A-4147-A177-3AD203B41FA5}">
                      <a16:colId xmlns:a16="http://schemas.microsoft.com/office/drawing/2014/main" val="1669813761"/>
                    </a:ext>
                  </a:extLst>
                </a:gridCol>
              </a:tblGrid>
              <a:tr h="251460">
                <a:tc gridSpan="2">
                  <a:txBody>
                    <a:bodyPr/>
                    <a:lstStyle/>
                    <a:p>
                      <a:pPr algn="ctr"/>
                      <a:r>
                        <a:rPr lang="en-US" sz="1200" dirty="0"/>
                        <a:t>Activities</a:t>
                      </a:r>
                    </a:p>
                  </a:txBody>
                  <a:tcPr marL="68580" marR="68580" marT="34290" marB="34290"/>
                </a:tc>
                <a:tc hMerge="1">
                  <a:txBody>
                    <a:bodyPr/>
                    <a:lstStyle/>
                    <a:p>
                      <a:pPr algn="l"/>
                      <a:endParaRPr lang="en-US" sz="1600" dirty="0"/>
                    </a:p>
                  </a:txBody>
                  <a:tcPr/>
                </a:tc>
                <a:extLst>
                  <a:ext uri="{0D108BD9-81ED-4DB2-BD59-A6C34878D82A}">
                    <a16:rowId xmlns:a16="http://schemas.microsoft.com/office/drawing/2014/main" val="2514172763"/>
                  </a:ext>
                </a:extLst>
              </a:tr>
              <a:tr h="747701">
                <a:tc>
                  <a:txBody>
                    <a:bodyPr/>
                    <a:lstStyle/>
                    <a:p>
                      <a:r>
                        <a:rPr lang="en-US" sz="1000" dirty="0">
                          <a:solidFill>
                            <a:schemeClr val="accent2">
                              <a:lumMod val="75000"/>
                            </a:schemeClr>
                          </a:solidFill>
                        </a:rPr>
                        <a:t>Awareness</a:t>
                      </a:r>
                      <a:endParaRPr lang="en-US" sz="1000" b="1" dirty="0">
                        <a:solidFill>
                          <a:schemeClr val="accent2">
                            <a:lumMod val="75000"/>
                          </a:schemeClr>
                        </a:solidFill>
                      </a:endParaRPr>
                    </a:p>
                  </a:txBody>
                  <a:tcPr marL="68580" marR="68580" marT="34290" marB="34290" anchor="ctr"/>
                </a:tc>
                <a:tc>
                  <a:txBody>
                    <a:bodyPr/>
                    <a:lstStyle/>
                    <a:p>
                      <a:pPr marL="342900" indent="-342900" algn="l" defTabSz="457200" rtl="0" eaLnBrk="1" latinLnBrk="0" hangingPunct="1">
                        <a:lnSpc>
                          <a:spcPct val="100000"/>
                        </a:lnSpc>
                        <a:spcBef>
                          <a:spcPts val="0"/>
                        </a:spcBef>
                        <a:spcAft>
                          <a:spcPts val="0"/>
                        </a:spcAft>
                        <a:buClr>
                          <a:srgbClr val="5BC2E7"/>
                        </a:buClr>
                        <a:buSzPct val="80000"/>
                        <a:buFont typeface="Wingdings 3" charset="2"/>
                        <a:buChar char=""/>
                      </a:pPr>
                      <a:r>
                        <a:rPr lang="en-US" sz="1000" kern="1200" dirty="0">
                          <a:solidFill>
                            <a:schemeClr val="accent2">
                              <a:lumMod val="75000"/>
                            </a:schemeClr>
                          </a:solidFill>
                          <a:latin typeface="HelveticaNeueLT Pro 65 Md"/>
                          <a:ea typeface="+mn-ea"/>
                          <a:cs typeface="+mn-cs"/>
                        </a:rPr>
                        <a:t>100-Day Challenges: communications, data, cheerleading, scheduled to end July 29th</a:t>
                      </a:r>
                    </a:p>
                    <a:p>
                      <a:pPr marL="342900" indent="-342900" algn="l" defTabSz="457200" rtl="0" eaLnBrk="1" latinLnBrk="0" hangingPunct="1">
                        <a:lnSpc>
                          <a:spcPct val="100000"/>
                        </a:lnSpc>
                        <a:spcBef>
                          <a:spcPts val="0"/>
                        </a:spcBef>
                        <a:spcAft>
                          <a:spcPts val="0"/>
                        </a:spcAft>
                        <a:buClr>
                          <a:srgbClr val="5BC2E7"/>
                        </a:buClr>
                        <a:buSzPct val="80000"/>
                        <a:buFont typeface="Wingdings 3" charset="2"/>
                        <a:buChar char=""/>
                      </a:pPr>
                      <a:r>
                        <a:rPr lang="en-US" sz="1000" kern="1200" dirty="0">
                          <a:solidFill>
                            <a:schemeClr val="accent2">
                              <a:lumMod val="75000"/>
                            </a:schemeClr>
                          </a:solidFill>
                          <a:latin typeface="HelveticaNeueLT Pro 65 Md"/>
                          <a:ea typeface="+mn-ea"/>
                          <a:cs typeface="+mn-cs"/>
                        </a:rPr>
                        <a:t>Video series: AWHWA &amp; 100-Day Challenges</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Conference Presentations: WLIHA &amp; AWC</a:t>
                      </a:r>
                    </a:p>
                  </a:txBody>
                  <a:tcPr marL="68580" marR="68580" marT="34290" marB="34290" anchor="ctr"/>
                </a:tc>
                <a:extLst>
                  <a:ext uri="{0D108BD9-81ED-4DB2-BD59-A6C34878D82A}">
                    <a16:rowId xmlns:a16="http://schemas.microsoft.com/office/drawing/2014/main" val="3165462842"/>
                  </a:ext>
                </a:extLst>
              </a:tr>
              <a:tr h="960120">
                <a:tc>
                  <a:txBody>
                    <a:bodyPr/>
                    <a:lstStyle/>
                    <a:p>
                      <a:r>
                        <a:rPr lang="en-US" sz="1000" dirty="0">
                          <a:solidFill>
                            <a:schemeClr val="accent2">
                              <a:lumMod val="75000"/>
                            </a:schemeClr>
                          </a:solidFill>
                        </a:rPr>
                        <a:t>Connection</a:t>
                      </a:r>
                      <a:endParaRPr lang="en-US" sz="1000" b="1" dirty="0">
                        <a:solidFill>
                          <a:schemeClr val="accent2">
                            <a:lumMod val="75000"/>
                          </a:schemeClr>
                        </a:solidFill>
                      </a:endParaRPr>
                    </a:p>
                  </a:txBody>
                  <a:tcPr marL="68580" marR="68580" marT="34290" marB="34290" anchor="ctr"/>
                </a:tc>
                <a:tc>
                  <a:txBody>
                    <a:bodyPr/>
                    <a:lstStyle/>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err="1">
                          <a:solidFill>
                            <a:schemeClr val="accent2">
                              <a:lumMod val="75000"/>
                            </a:schemeClr>
                          </a:solidFill>
                          <a:latin typeface="HelveticaNeueLT Pro 65 Md"/>
                          <a:ea typeface="+mn-ea"/>
                          <a:cs typeface="+mn-cs"/>
                        </a:rPr>
                        <a:t>Convenings</a:t>
                      </a:r>
                      <a:r>
                        <a:rPr lang="en-US" sz="1000" kern="1200" dirty="0">
                          <a:solidFill>
                            <a:schemeClr val="accent2">
                              <a:lumMod val="75000"/>
                            </a:schemeClr>
                          </a:solidFill>
                          <a:latin typeface="HelveticaNeueLT Pro 65 Md"/>
                          <a:ea typeface="+mn-ea"/>
                          <a:cs typeface="+mn-cs"/>
                        </a:rPr>
                        <a:t>: WACHYA, Host Homes, Developmentally Disabled</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Community network building</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Alumni Group: individuals aged 24+ who experienced homelessness as youth/young adults</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Organizational Peer Mentor Program: connecting providers</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Presentations &amp; consultation with funders &amp; administrators</a:t>
                      </a:r>
                    </a:p>
                  </a:txBody>
                  <a:tcPr marL="68580" marR="68580" marT="34290" marB="34290" anchor="ctr"/>
                </a:tc>
                <a:extLst>
                  <a:ext uri="{0D108BD9-81ED-4DB2-BD59-A6C34878D82A}">
                    <a16:rowId xmlns:a16="http://schemas.microsoft.com/office/drawing/2014/main" val="1624550012"/>
                  </a:ext>
                </a:extLst>
              </a:tr>
              <a:tr h="760242">
                <a:tc>
                  <a:txBody>
                    <a:bodyPr/>
                    <a:lstStyle/>
                    <a:p>
                      <a:r>
                        <a:rPr lang="en-US" sz="1000" dirty="0">
                          <a:solidFill>
                            <a:schemeClr val="accent2">
                              <a:lumMod val="75000"/>
                            </a:schemeClr>
                          </a:solidFill>
                        </a:rPr>
                        <a:t>Action</a:t>
                      </a:r>
                      <a:endParaRPr lang="en-US" sz="1000" b="1" dirty="0">
                        <a:solidFill>
                          <a:schemeClr val="accent2">
                            <a:lumMod val="75000"/>
                          </a:schemeClr>
                        </a:solidFill>
                      </a:endParaRPr>
                    </a:p>
                  </a:txBody>
                  <a:tcPr marL="68580" marR="68580" marT="34290" marB="34290" anchor="ctr"/>
                </a:tc>
                <a:tc>
                  <a:txBody>
                    <a:bodyPr/>
                    <a:lstStyle/>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Legislative Advocacy: finish strong on 2017 session &amp; interim work for 2018</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Local readiness</a:t>
                      </a:r>
                    </a:p>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Data collection, analytics &amp; performance metrics</a:t>
                      </a:r>
                    </a:p>
                  </a:txBody>
                  <a:tcPr marL="68580" marR="68580" marT="34290" marB="34290" anchor="ctr"/>
                </a:tc>
                <a:extLst>
                  <a:ext uri="{0D108BD9-81ED-4DB2-BD59-A6C34878D82A}">
                    <a16:rowId xmlns:a16="http://schemas.microsoft.com/office/drawing/2014/main" val="49559186"/>
                  </a:ext>
                </a:extLst>
              </a:tr>
              <a:tr h="379575">
                <a:tc>
                  <a:txBody>
                    <a:bodyPr/>
                    <a:lstStyle/>
                    <a:p>
                      <a:r>
                        <a:rPr lang="en-US" sz="1000" dirty="0">
                          <a:solidFill>
                            <a:schemeClr val="accent2">
                              <a:lumMod val="75000"/>
                            </a:schemeClr>
                          </a:solidFill>
                        </a:rPr>
                        <a:t>Organizational Development</a:t>
                      </a:r>
                      <a:endParaRPr lang="en-US" sz="1000" b="1" dirty="0">
                        <a:solidFill>
                          <a:schemeClr val="accent2">
                            <a:lumMod val="75000"/>
                          </a:schemeClr>
                        </a:solidFill>
                      </a:endParaRPr>
                    </a:p>
                  </a:txBody>
                  <a:tcPr marL="68580" marR="68580" marT="34290" marB="34290" anchor="ctr"/>
                </a:tc>
                <a:tc>
                  <a:txBody>
                    <a:bodyPr/>
                    <a:lstStyle/>
                    <a:p>
                      <a:pPr marL="342900" marR="0" lvl="0" indent="-342900" algn="l" defTabSz="457200" rtl="0" eaLnBrk="1" fontAlgn="auto" latinLnBrk="0" hangingPunct="1">
                        <a:lnSpc>
                          <a:spcPct val="100000"/>
                        </a:lnSpc>
                        <a:spcBef>
                          <a:spcPts val="0"/>
                        </a:spcBef>
                        <a:spcAft>
                          <a:spcPts val="0"/>
                        </a:spcAft>
                        <a:buClr>
                          <a:srgbClr val="5BC2E7"/>
                        </a:buClr>
                        <a:buSzPct val="80000"/>
                        <a:buFont typeface="Wingdings 3" charset="2"/>
                        <a:buChar char=""/>
                        <a:tabLst/>
                        <a:defRPr/>
                      </a:pPr>
                      <a:r>
                        <a:rPr lang="en-US" sz="1000" kern="1200" dirty="0">
                          <a:solidFill>
                            <a:schemeClr val="accent2">
                              <a:lumMod val="75000"/>
                            </a:schemeClr>
                          </a:solidFill>
                          <a:latin typeface="HelveticaNeueLT Pro 65 Md"/>
                          <a:ea typeface="+mn-ea"/>
                          <a:cs typeface="+mn-cs"/>
                        </a:rPr>
                        <a:t>Regular AWHWA meetings: right-sizing capacity</a:t>
                      </a:r>
                    </a:p>
                  </a:txBody>
                  <a:tcPr marL="68580" marR="68580" marT="34290" marB="34290" anchor="ctr"/>
                </a:tc>
                <a:extLst>
                  <a:ext uri="{0D108BD9-81ED-4DB2-BD59-A6C34878D82A}">
                    <a16:rowId xmlns:a16="http://schemas.microsoft.com/office/drawing/2014/main" val="122969518"/>
                  </a:ext>
                </a:extLst>
              </a:tr>
            </a:tbl>
          </a:graphicData>
        </a:graphic>
      </p:graphicFrame>
      <p:sp>
        <p:nvSpPr>
          <p:cNvPr id="18" name="Isosceles Triangle 17"/>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63549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100-Day Challenges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8" name="TextBox 7"/>
          <p:cNvSpPr txBox="1"/>
          <p:nvPr/>
        </p:nvSpPr>
        <p:spPr>
          <a:xfrm>
            <a:off x="697935" y="2245579"/>
            <a:ext cx="5127678" cy="2787943"/>
          </a:xfrm>
          <a:prstGeom prst="rect">
            <a:avLst/>
          </a:prstGeom>
          <a:noFill/>
        </p:spPr>
        <p:txBody>
          <a:bodyPr wrap="square" rtlCol="0">
            <a:spAutoFit/>
          </a:bodyPr>
          <a:lstStyle/>
          <a:p>
            <a:pPr marL="257175" indent="-257175">
              <a:spcBef>
                <a:spcPts val="750"/>
              </a:spcBef>
              <a:buClr>
                <a:srgbClr val="5BC2E7"/>
              </a:buClr>
              <a:buSzPct val="80000"/>
              <a:buFont typeface="Wingdings 3" charset="2"/>
              <a:buChar char=""/>
            </a:pPr>
            <a:r>
              <a:rPr lang="en-US" sz="1350" dirty="0">
                <a:solidFill>
                  <a:schemeClr val="accent2">
                    <a:lumMod val="75000"/>
                  </a:schemeClr>
                </a:solidFill>
                <a:latin typeface="HelveticaNeueLT Pro 65 Md"/>
              </a:rPr>
              <a:t>Teams from Spokane, Pierce, and King counties set ambitious goals for themselves to impact youth and young adult homelessness in their regions over 100 days</a:t>
            </a:r>
          </a:p>
          <a:p>
            <a:pPr marL="257175" indent="-257175">
              <a:spcBef>
                <a:spcPts val="750"/>
              </a:spcBef>
              <a:buClr>
                <a:srgbClr val="5BC2E7"/>
              </a:buClr>
              <a:buSzPct val="80000"/>
              <a:buFont typeface="Wingdings 3" charset="2"/>
              <a:buChar char=""/>
            </a:pPr>
            <a:r>
              <a:rPr lang="en-US" sz="1350" dirty="0">
                <a:solidFill>
                  <a:schemeClr val="accent2">
                    <a:lumMod val="75000"/>
                  </a:schemeClr>
                </a:solidFill>
                <a:latin typeface="HelveticaNeueLT Pro 65 Md"/>
              </a:rPr>
              <a:t>AWHWA amplifies progress and tracks data</a:t>
            </a:r>
          </a:p>
          <a:p>
            <a:pPr marL="257175" indent="-257175">
              <a:spcBef>
                <a:spcPts val="750"/>
              </a:spcBef>
              <a:buClr>
                <a:srgbClr val="5BC2E7"/>
              </a:buClr>
              <a:buSzPct val="80000"/>
              <a:buFont typeface="Wingdings 3" charset="2"/>
              <a:buChar char=""/>
            </a:pPr>
            <a:r>
              <a:rPr lang="en-US" sz="1350" dirty="0">
                <a:solidFill>
                  <a:schemeClr val="accent2">
                    <a:lumMod val="75000"/>
                  </a:schemeClr>
                </a:solidFill>
                <a:latin typeface="HelveticaNeueLT Pro 65 Md"/>
              </a:rPr>
              <a:t>Facilitation and coaching from Rapid Results Institute</a:t>
            </a:r>
          </a:p>
          <a:p>
            <a:pPr marL="257175" indent="-257175">
              <a:spcBef>
                <a:spcPts val="750"/>
              </a:spcBef>
              <a:buClr>
                <a:srgbClr val="5BC2E7"/>
              </a:buClr>
              <a:buSzPct val="80000"/>
              <a:buFont typeface="Wingdings 3" charset="2"/>
              <a:buChar char=""/>
            </a:pPr>
            <a:r>
              <a:rPr lang="en-US" sz="1350" dirty="0">
                <a:solidFill>
                  <a:schemeClr val="accent2">
                    <a:lumMod val="75000"/>
                  </a:schemeClr>
                </a:solidFill>
                <a:latin typeface="HelveticaNeueLT Pro 65 Md"/>
              </a:rPr>
              <a:t>Financial support provided by Raikes Foundation and Schultz Family Foundation</a:t>
            </a:r>
          </a:p>
          <a:p>
            <a:pPr marL="257175" indent="-257175">
              <a:spcBef>
                <a:spcPts val="750"/>
              </a:spcBef>
              <a:buClr>
                <a:srgbClr val="5BC2E7"/>
              </a:buClr>
              <a:buSzPct val="80000"/>
              <a:buFont typeface="Wingdings 3" charset="2"/>
              <a:buChar char=""/>
            </a:pPr>
            <a:r>
              <a:rPr lang="en-US" sz="1350" dirty="0">
                <a:solidFill>
                  <a:schemeClr val="accent2">
                    <a:lumMod val="75000"/>
                  </a:schemeClr>
                </a:solidFill>
                <a:latin typeface="HelveticaNeueLT Pro 65 Md"/>
              </a:rPr>
              <a:t>Part of growing national movement – similar challenges organized by A Way Home America in Austin, Cleveland, and Los Angeles helped house 413 young people in 100 days, exceeded original goals</a:t>
            </a:r>
          </a:p>
        </p:txBody>
      </p:sp>
      <p:sp>
        <p:nvSpPr>
          <p:cNvPr id="9" name="Isosceles Triangle 8"/>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1242"/>
          <a:stretch/>
        </p:blipFill>
        <p:spPr>
          <a:xfrm>
            <a:off x="5987215" y="2320843"/>
            <a:ext cx="2369647" cy="2103253"/>
          </a:xfrm>
          <a:prstGeom prst="rect">
            <a:avLst/>
          </a:prstGeom>
        </p:spPr>
      </p:pic>
      <p:sp>
        <p:nvSpPr>
          <p:cNvPr id="13" name="TextBox 12"/>
          <p:cNvSpPr txBox="1"/>
          <p:nvPr/>
        </p:nvSpPr>
        <p:spPr>
          <a:xfrm>
            <a:off x="5987215" y="4514848"/>
            <a:ext cx="2369647" cy="300082"/>
          </a:xfrm>
          <a:prstGeom prst="rect">
            <a:avLst/>
          </a:prstGeom>
          <a:solidFill>
            <a:srgbClr val="EE5340"/>
          </a:solidFill>
        </p:spPr>
        <p:txBody>
          <a:bodyPr wrap="square" rtlCol="0">
            <a:spAutoFit/>
          </a:bodyPr>
          <a:lstStyle/>
          <a:p>
            <a:pPr algn="ctr"/>
            <a:r>
              <a:rPr lang="en-US" sz="1350" b="1" dirty="0">
                <a:solidFill>
                  <a:schemeClr val="bg1"/>
                </a:solidFill>
              </a:rPr>
              <a:t>#</a:t>
            </a:r>
            <a:r>
              <a:rPr lang="en-US" sz="1350" b="1" dirty="0" err="1">
                <a:solidFill>
                  <a:schemeClr val="bg1"/>
                </a:solidFill>
              </a:rPr>
              <a:t>WaChallengeAccepted</a:t>
            </a:r>
            <a:endParaRPr lang="en-US" sz="1350" b="1" dirty="0">
              <a:solidFill>
                <a:schemeClr val="bg1"/>
              </a:solidFill>
            </a:endParaRPr>
          </a:p>
        </p:txBody>
      </p:sp>
    </p:spTree>
    <p:extLst>
      <p:ext uri="{BB962C8B-B14F-4D97-AF65-F5344CB8AC3E}">
        <p14:creationId xmlns:p14="http://schemas.microsoft.com/office/powerpoint/2010/main" val="396477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100-Day Challenges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8" name="TextBox 7"/>
          <p:cNvSpPr txBox="1"/>
          <p:nvPr/>
        </p:nvSpPr>
        <p:spPr>
          <a:xfrm>
            <a:off x="664635" y="2094508"/>
            <a:ext cx="7568536" cy="3041858"/>
          </a:xfrm>
          <a:prstGeom prst="rect">
            <a:avLst/>
          </a:prstGeom>
          <a:noFill/>
        </p:spPr>
        <p:txBody>
          <a:bodyPr wrap="square" rtlCol="0">
            <a:spAutoFit/>
          </a:bodyPr>
          <a:lstStyle/>
          <a:p>
            <a:pPr>
              <a:spcBef>
                <a:spcPts val="750"/>
              </a:spcBef>
              <a:buClr>
                <a:srgbClr val="5BC2E7"/>
              </a:buClr>
              <a:buSzPct val="80000"/>
            </a:pPr>
            <a:r>
              <a:rPr lang="en-US" sz="1650" b="1" dirty="0">
                <a:solidFill>
                  <a:srgbClr val="EE5340"/>
                </a:solidFill>
                <a:latin typeface="HelveticaNeueLT Pro 65 Md"/>
              </a:rPr>
              <a:t>Community-Identified Goals</a:t>
            </a:r>
          </a:p>
          <a:p>
            <a:pPr marL="257175" indent="-257175">
              <a:spcBef>
                <a:spcPts val="750"/>
              </a:spcBef>
              <a:buClr>
                <a:srgbClr val="5BC2E7"/>
              </a:buClr>
              <a:buSzPct val="80000"/>
              <a:buFont typeface="Wingdings 3" charset="2"/>
              <a:buChar char=""/>
            </a:pPr>
            <a:r>
              <a:rPr lang="en-US" sz="1350" b="1" dirty="0">
                <a:solidFill>
                  <a:schemeClr val="accent2">
                    <a:lumMod val="75000"/>
                  </a:schemeClr>
                </a:solidFill>
              </a:rPr>
              <a:t>Spokane</a:t>
            </a:r>
            <a:r>
              <a:rPr lang="en-US" sz="1350" dirty="0">
                <a:solidFill>
                  <a:schemeClr val="accent2">
                    <a:lumMod val="75000"/>
                  </a:schemeClr>
                </a:solidFill>
              </a:rPr>
              <a:t> will house 100 youth and young adults in 100 days. At least 50 percent of the youth and young adults housed will be system-involved, with specific focus on youth and young adults that face substantial barriers, including at least 10 minors.</a:t>
            </a:r>
          </a:p>
          <a:p>
            <a:pPr marL="257175" indent="-257175">
              <a:spcBef>
                <a:spcPts val="750"/>
              </a:spcBef>
              <a:buClr>
                <a:srgbClr val="5BC2E7"/>
              </a:buClr>
              <a:buSzPct val="80000"/>
              <a:buFont typeface="Wingdings 3" charset="2"/>
              <a:buChar char=""/>
            </a:pPr>
            <a:r>
              <a:rPr lang="en-US" sz="1350" b="1" dirty="0">
                <a:solidFill>
                  <a:schemeClr val="accent2">
                    <a:lumMod val="75000"/>
                  </a:schemeClr>
                </a:solidFill>
              </a:rPr>
              <a:t>Pierce County </a:t>
            </a:r>
            <a:r>
              <a:rPr lang="en-US" sz="1350" dirty="0">
                <a:solidFill>
                  <a:schemeClr val="accent2">
                    <a:lumMod val="75000"/>
                  </a:schemeClr>
                </a:solidFill>
              </a:rPr>
              <a:t>will find successful housing options for 168 youth and young adults experiencing homelessness. Up to 30 percent will be 16-17 years old. Forty percent will be LGBTQ. Forty percent will be people of color. Pierce County will develop 100 new successful housing options, including foster home opportunities, host homes and landlords.</a:t>
            </a:r>
          </a:p>
          <a:p>
            <a:pPr marL="257175" indent="-257175">
              <a:spcBef>
                <a:spcPts val="750"/>
              </a:spcBef>
              <a:buClr>
                <a:srgbClr val="5BC2E7"/>
              </a:buClr>
              <a:buSzPct val="80000"/>
              <a:buFont typeface="Wingdings 3" charset="2"/>
              <a:buChar char=""/>
            </a:pPr>
            <a:r>
              <a:rPr lang="en-US" sz="1350" dirty="0">
                <a:solidFill>
                  <a:schemeClr val="accent2">
                    <a:lumMod val="75000"/>
                  </a:schemeClr>
                </a:solidFill>
              </a:rPr>
              <a:t>In 100 days, </a:t>
            </a:r>
            <a:r>
              <a:rPr lang="en-US" sz="1350" b="1" dirty="0">
                <a:solidFill>
                  <a:schemeClr val="accent2">
                    <a:lumMod val="75000"/>
                  </a:schemeClr>
                </a:solidFill>
              </a:rPr>
              <a:t>King County </a:t>
            </a:r>
            <a:r>
              <a:rPr lang="en-US" sz="1350" dirty="0">
                <a:solidFill>
                  <a:schemeClr val="accent2">
                    <a:lumMod val="75000"/>
                  </a:schemeClr>
                </a:solidFill>
              </a:rPr>
              <a:t>will place 450 young adults between the ages of 18 and 24 in safe and stable housing, of which 60 percent will be people of color and/or LGBTQ+ young adults, including all unsheltered young adults on the by-name list, as of 4/20/17. </a:t>
            </a:r>
          </a:p>
          <a:p>
            <a:pPr marL="257175" indent="-257175">
              <a:spcBef>
                <a:spcPts val="750"/>
              </a:spcBef>
              <a:buClr>
                <a:srgbClr val="5BC2E7"/>
              </a:buClr>
              <a:buSzPct val="80000"/>
              <a:buFont typeface="Wingdings 3" charset="2"/>
              <a:buChar char=""/>
            </a:pPr>
            <a:endParaRPr lang="en-US" sz="1350" dirty="0">
              <a:solidFill>
                <a:schemeClr val="accent2">
                  <a:lumMod val="75000"/>
                </a:schemeClr>
              </a:solidFill>
              <a:latin typeface="HelveticaNeueLT Pro 65 Md"/>
            </a:endParaRPr>
          </a:p>
        </p:txBody>
      </p:sp>
      <p:sp>
        <p:nvSpPr>
          <p:cNvPr id="9" name="Isosceles Triangle 8"/>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18741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2017 Legislative Actions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9" name="Isosceles Triangle 8"/>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rotWithShape="1">
          <a:blip r:embed="rId3">
            <a:duotone>
              <a:schemeClr val="accent2">
                <a:shade val="45000"/>
                <a:satMod val="135000"/>
              </a:schemeClr>
              <a:prstClr val="white"/>
            </a:duotone>
          </a:blip>
          <a:srcRect l="8091" r="8468" b="22383"/>
          <a:stretch/>
        </p:blipFill>
        <p:spPr>
          <a:xfrm>
            <a:off x="1133795" y="2301496"/>
            <a:ext cx="6876411" cy="3188477"/>
          </a:xfrm>
          <a:prstGeom prst="rect">
            <a:avLst/>
          </a:prstGeom>
          <a:ln>
            <a:solidFill>
              <a:srgbClr val="4E769C"/>
            </a:solidFill>
          </a:ln>
        </p:spPr>
      </p:pic>
    </p:spTree>
    <p:extLst>
      <p:ext uri="{BB962C8B-B14F-4D97-AF65-F5344CB8AC3E}">
        <p14:creationId xmlns:p14="http://schemas.microsoft.com/office/powerpoint/2010/main" val="2290222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7393259" y="589621"/>
            <a:ext cx="3253368" cy="2291576"/>
          </a:xfrm>
          <a:prstGeom prst="triangle">
            <a:avLst>
              <a:gd name="adj" fmla="val 0"/>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p:nvSpPr>
        <p:spPr>
          <a:xfrm rot="7993308">
            <a:off x="8005071" y="-111864"/>
            <a:ext cx="1612347" cy="2101082"/>
          </a:xfrm>
          <a:prstGeom prst="triangle">
            <a:avLst/>
          </a:prstGeom>
          <a:solidFill>
            <a:srgbClr val="4E769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p:cNvSpPr txBox="1">
            <a:spLocks/>
          </p:cNvSpPr>
          <p:nvPr/>
        </p:nvSpPr>
        <p:spPr>
          <a:xfrm>
            <a:off x="1404186" y="1294392"/>
            <a:ext cx="7406672" cy="800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sz="2400" dirty="0">
                <a:solidFill>
                  <a:srgbClr val="4E769C"/>
                </a:solidFill>
              </a:rPr>
              <a:t>Partner With AWHWA</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2" y="1041072"/>
            <a:ext cx="1063254" cy="926163"/>
          </a:xfrm>
          <a:prstGeom prst="rect">
            <a:avLst/>
          </a:prstGeom>
        </p:spPr>
      </p:pic>
      <p:sp>
        <p:nvSpPr>
          <p:cNvPr id="9" name="Isosceles Triangle 8"/>
          <p:cNvSpPr/>
          <p:nvPr/>
        </p:nvSpPr>
        <p:spPr>
          <a:xfrm>
            <a:off x="-624799" y="3836951"/>
            <a:ext cx="1004360" cy="2392410"/>
          </a:xfrm>
          <a:prstGeom prst="triangle">
            <a:avLst>
              <a:gd name="adj" fmla="val 60736"/>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a:stretch>
            <a:fillRect/>
          </a:stretch>
        </p:blipFill>
        <p:spPr>
          <a:xfrm>
            <a:off x="1216656" y="2940823"/>
            <a:ext cx="6929454" cy="2342717"/>
          </a:xfrm>
          <a:prstGeom prst="rect">
            <a:avLst/>
          </a:prstGeom>
          <a:ln>
            <a:solidFill>
              <a:srgbClr val="4E769C"/>
            </a:solidFill>
          </a:ln>
        </p:spPr>
      </p:pic>
      <p:sp>
        <p:nvSpPr>
          <p:cNvPr id="7" name="Oval 6"/>
          <p:cNvSpPr/>
          <p:nvPr/>
        </p:nvSpPr>
        <p:spPr>
          <a:xfrm>
            <a:off x="4341855" y="3104635"/>
            <a:ext cx="653364" cy="361436"/>
          </a:xfrm>
          <a:prstGeom prst="ellipse">
            <a:avLst/>
          </a:prstGeom>
          <a:noFill/>
          <a:ln w="28575">
            <a:solidFill>
              <a:srgbClr val="EE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Down 7"/>
          <p:cNvSpPr/>
          <p:nvPr/>
        </p:nvSpPr>
        <p:spPr>
          <a:xfrm>
            <a:off x="4541108" y="2707627"/>
            <a:ext cx="254858" cy="379971"/>
          </a:xfrm>
          <a:prstGeom prst="downArrow">
            <a:avLst/>
          </a:prstGeom>
          <a:solidFill>
            <a:srgbClr val="EE5340"/>
          </a:solidFill>
          <a:ln>
            <a:solidFill>
              <a:srgbClr val="EE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153813" y="1967235"/>
            <a:ext cx="4860839" cy="715581"/>
          </a:xfrm>
          <a:prstGeom prst="rect">
            <a:avLst/>
          </a:prstGeom>
          <a:noFill/>
        </p:spPr>
        <p:txBody>
          <a:bodyPr wrap="square" rtlCol="0">
            <a:spAutoFit/>
          </a:bodyPr>
          <a:lstStyle/>
          <a:p>
            <a:pPr marL="257175" indent="-257175">
              <a:buClr>
                <a:srgbClr val="5BC2E7"/>
              </a:buClr>
              <a:buSzPct val="80000"/>
              <a:buFont typeface="Wingdings 3" charset="2"/>
              <a:buChar char=""/>
            </a:pPr>
            <a:r>
              <a:rPr lang="en-US" sz="1350" dirty="0">
                <a:solidFill>
                  <a:schemeClr val="accent2">
                    <a:lumMod val="75000"/>
                  </a:schemeClr>
                </a:solidFill>
              </a:rPr>
              <a:t>Visit our website: </a:t>
            </a:r>
            <a:r>
              <a:rPr lang="en-US" sz="1350" dirty="0">
                <a:solidFill>
                  <a:srgbClr val="5BC2E7"/>
                </a:solidFill>
                <a:hlinkClick r:id="rId4"/>
              </a:rPr>
              <a:t>www.awayhomewa.org</a:t>
            </a:r>
            <a:r>
              <a:rPr lang="en-US" sz="1350" dirty="0">
                <a:solidFill>
                  <a:srgbClr val="5BC2E7"/>
                </a:solidFill>
              </a:rPr>
              <a:t> </a:t>
            </a:r>
          </a:p>
          <a:p>
            <a:pPr marL="257175" indent="-257175">
              <a:buClr>
                <a:srgbClr val="5BC2E7"/>
              </a:buClr>
              <a:buSzPct val="80000"/>
              <a:buFont typeface="Wingdings 3" charset="2"/>
              <a:buChar char=""/>
            </a:pPr>
            <a:r>
              <a:rPr lang="en-US" sz="1350" dirty="0">
                <a:solidFill>
                  <a:schemeClr val="accent2">
                    <a:lumMod val="75000"/>
                  </a:schemeClr>
                </a:solidFill>
              </a:rPr>
              <a:t>Click on “</a:t>
            </a:r>
            <a:r>
              <a:rPr lang="en-US" sz="1350" dirty="0">
                <a:solidFill>
                  <a:srgbClr val="5BC2E7"/>
                </a:solidFill>
              </a:rPr>
              <a:t>Get Involved</a:t>
            </a:r>
            <a:r>
              <a:rPr lang="en-US" sz="1350" dirty="0">
                <a:solidFill>
                  <a:schemeClr val="accent2">
                    <a:lumMod val="75000"/>
                  </a:schemeClr>
                </a:solidFill>
              </a:rPr>
              <a:t>” and take our pledge!</a:t>
            </a:r>
          </a:p>
          <a:p>
            <a:pPr marL="257175" indent="-257175">
              <a:buClr>
                <a:srgbClr val="5BC2E7"/>
              </a:buClr>
              <a:buSzPct val="80000"/>
              <a:buFont typeface="Wingdings 3" charset="2"/>
              <a:buChar char=""/>
            </a:pPr>
            <a:r>
              <a:rPr lang="en-US" sz="1350" dirty="0">
                <a:solidFill>
                  <a:schemeClr val="accent2">
                    <a:lumMod val="75000"/>
                  </a:schemeClr>
                </a:solidFill>
              </a:rPr>
              <a:t>Explore and learn more!</a:t>
            </a:r>
          </a:p>
        </p:txBody>
      </p:sp>
      <p:sp>
        <p:nvSpPr>
          <p:cNvPr id="11" name="TextBox 10"/>
          <p:cNvSpPr txBox="1"/>
          <p:nvPr/>
        </p:nvSpPr>
        <p:spPr>
          <a:xfrm>
            <a:off x="1216656" y="5390652"/>
            <a:ext cx="6929454" cy="369332"/>
          </a:xfrm>
          <a:prstGeom prst="rect">
            <a:avLst/>
          </a:prstGeom>
          <a:noFill/>
        </p:spPr>
        <p:txBody>
          <a:bodyPr wrap="square" rtlCol="0">
            <a:spAutoFit/>
          </a:bodyPr>
          <a:lstStyle/>
          <a:p>
            <a:pPr algn="ctr"/>
            <a:r>
              <a:rPr lang="en-US" dirty="0">
                <a:solidFill>
                  <a:srgbClr val="EE5340"/>
                </a:solidFill>
              </a:rPr>
              <a:t>SEE</a:t>
            </a:r>
            <a:r>
              <a:rPr lang="en-US" dirty="0">
                <a:solidFill>
                  <a:srgbClr val="4E769C"/>
                </a:solidFill>
              </a:rPr>
              <a:t> | GIVE | </a:t>
            </a:r>
            <a:r>
              <a:rPr lang="en-US" dirty="0">
                <a:solidFill>
                  <a:srgbClr val="5BC2E7"/>
                </a:solidFill>
              </a:rPr>
              <a:t>COLLECT</a:t>
            </a:r>
            <a:r>
              <a:rPr lang="en-US" dirty="0">
                <a:solidFill>
                  <a:srgbClr val="4E769C"/>
                </a:solidFill>
              </a:rPr>
              <a:t> | SHARE | </a:t>
            </a:r>
            <a:r>
              <a:rPr lang="en-US" dirty="0">
                <a:solidFill>
                  <a:srgbClr val="EE5340"/>
                </a:solidFill>
              </a:rPr>
              <a:t>CONNECT</a:t>
            </a:r>
            <a:r>
              <a:rPr lang="en-US" dirty="0">
                <a:solidFill>
                  <a:srgbClr val="4E769C"/>
                </a:solidFill>
              </a:rPr>
              <a:t> | </a:t>
            </a:r>
            <a:r>
              <a:rPr lang="en-US" dirty="0">
                <a:solidFill>
                  <a:srgbClr val="5BC2E7"/>
                </a:solidFill>
              </a:rPr>
              <a:t>VOLUNTEER</a:t>
            </a:r>
          </a:p>
        </p:txBody>
      </p:sp>
    </p:spTree>
    <p:extLst>
      <p:ext uri="{BB962C8B-B14F-4D97-AF65-F5344CB8AC3E}">
        <p14:creationId xmlns:p14="http://schemas.microsoft.com/office/powerpoint/2010/main" val="2113758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791662" y="2678690"/>
            <a:ext cx="6411539" cy="1500621"/>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100" dirty="0">
                <a:solidFill>
                  <a:schemeClr val="accent2">
                    <a:lumMod val="75000"/>
                  </a:schemeClr>
                </a:solidFill>
              </a:rPr>
              <a:t>Preventing and Ending Youth and Young Adult Homelessness in Washington State</a:t>
            </a:r>
          </a:p>
          <a:p>
            <a:pPr marL="0" indent="0">
              <a:buNone/>
            </a:pPr>
            <a:r>
              <a:rPr lang="en-US" sz="1500" dirty="0">
                <a:solidFill>
                  <a:srgbClr val="4E769C"/>
                </a:solidFill>
              </a:rPr>
              <a:t>Ensuring the resources, polices, and best practices are in place so that </a:t>
            </a:r>
            <a:r>
              <a:rPr lang="en-US" sz="1500" i="1" dirty="0">
                <a:solidFill>
                  <a:srgbClr val="4E769C"/>
                </a:solidFill>
              </a:rPr>
              <a:t>all</a:t>
            </a:r>
            <a:r>
              <a:rPr lang="en-US" sz="1500" dirty="0">
                <a:solidFill>
                  <a:srgbClr val="4E769C"/>
                </a:solidFill>
              </a:rPr>
              <a:t> of Washington’s young people find </a:t>
            </a:r>
            <a:r>
              <a:rPr lang="en-US" sz="1500" i="1" dirty="0">
                <a:solidFill>
                  <a:srgbClr val="4E769C"/>
                </a:solidFill>
              </a:rPr>
              <a:t>their</a:t>
            </a:r>
            <a:r>
              <a:rPr lang="en-US" sz="1500" dirty="0">
                <a:solidFill>
                  <a:srgbClr val="4E769C"/>
                </a:solidFill>
              </a:rPr>
              <a:t> way home.</a:t>
            </a:r>
          </a:p>
        </p:txBody>
      </p:sp>
      <p:pic>
        <p:nvPicPr>
          <p:cNvPr id="17"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1" y="897210"/>
            <a:ext cx="3977486" cy="1242964"/>
          </a:xfrm>
          <a:prstGeom prst="rect">
            <a:avLst/>
          </a:prstGeom>
        </p:spPr>
      </p:pic>
      <p:sp>
        <p:nvSpPr>
          <p:cNvPr id="2" name="TextBox 1"/>
          <p:cNvSpPr txBox="1"/>
          <p:nvPr/>
        </p:nvSpPr>
        <p:spPr>
          <a:xfrm>
            <a:off x="865305" y="4525593"/>
            <a:ext cx="2582106" cy="715581"/>
          </a:xfrm>
          <a:prstGeom prst="rect">
            <a:avLst/>
          </a:prstGeom>
          <a:noFill/>
        </p:spPr>
        <p:txBody>
          <a:bodyPr wrap="square" rtlCol="0">
            <a:spAutoFit/>
          </a:bodyPr>
          <a:lstStyle/>
          <a:p>
            <a:r>
              <a:rPr lang="en-US" sz="1350" b="1" dirty="0">
                <a:solidFill>
                  <a:srgbClr val="EE5340"/>
                </a:solidFill>
              </a:rPr>
              <a:t>Jim Theofelis</a:t>
            </a:r>
          </a:p>
          <a:p>
            <a:r>
              <a:rPr lang="en-US" sz="1350" dirty="0">
                <a:solidFill>
                  <a:srgbClr val="EE5340"/>
                </a:solidFill>
              </a:rPr>
              <a:t>Executive Director</a:t>
            </a:r>
          </a:p>
          <a:p>
            <a:r>
              <a:rPr lang="en-US" sz="1350" dirty="0">
                <a:hlinkClick r:id="rId3"/>
              </a:rPr>
              <a:t>jim@awayhomewa.org</a:t>
            </a:r>
            <a:r>
              <a:rPr lang="en-US" sz="1350" dirty="0"/>
              <a:t> </a:t>
            </a:r>
          </a:p>
        </p:txBody>
      </p:sp>
      <p:sp>
        <p:nvSpPr>
          <p:cNvPr id="5" name="TextBox 4"/>
          <p:cNvSpPr txBox="1"/>
          <p:nvPr/>
        </p:nvSpPr>
        <p:spPr>
          <a:xfrm>
            <a:off x="3244126" y="4525593"/>
            <a:ext cx="2582106" cy="715581"/>
          </a:xfrm>
          <a:prstGeom prst="rect">
            <a:avLst/>
          </a:prstGeom>
          <a:noFill/>
        </p:spPr>
        <p:txBody>
          <a:bodyPr wrap="square" rtlCol="0">
            <a:spAutoFit/>
          </a:bodyPr>
          <a:lstStyle/>
          <a:p>
            <a:r>
              <a:rPr lang="en-US" sz="1350" b="1" dirty="0">
                <a:solidFill>
                  <a:srgbClr val="EE5340"/>
                </a:solidFill>
              </a:rPr>
              <a:t>Erin Hatheway</a:t>
            </a:r>
          </a:p>
          <a:p>
            <a:r>
              <a:rPr lang="en-US" sz="1350" dirty="0">
                <a:solidFill>
                  <a:srgbClr val="EE5340"/>
                </a:solidFill>
              </a:rPr>
              <a:t>Program Manager</a:t>
            </a:r>
          </a:p>
          <a:p>
            <a:r>
              <a:rPr lang="en-US" sz="1350" dirty="0">
                <a:hlinkClick r:id="rId3"/>
              </a:rPr>
              <a:t>ehatheway@awayhomewa.org</a:t>
            </a:r>
            <a:r>
              <a:rPr lang="en-US" sz="1350" dirty="0"/>
              <a:t> </a:t>
            </a:r>
          </a:p>
        </p:txBody>
      </p:sp>
    </p:spTree>
    <p:extLst>
      <p:ext uri="{BB962C8B-B14F-4D97-AF65-F5344CB8AC3E}">
        <p14:creationId xmlns:p14="http://schemas.microsoft.com/office/powerpoint/2010/main" val="386807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How do young people become homeless?</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lvl="0" indent="-457200" algn="l">
              <a:buFont typeface="Arial" pitchFamily="34" charset="0"/>
              <a:buChar char="•"/>
            </a:pPr>
            <a:r>
              <a:rPr lang="en-US" dirty="0" smtClean="0">
                <a:solidFill>
                  <a:schemeClr val="tx2"/>
                </a:solidFill>
              </a:rPr>
              <a:t>Family dysfunction, rejection, conflict</a:t>
            </a:r>
          </a:p>
          <a:p>
            <a:pPr marL="457200" lvl="0" indent="-457200" algn="l">
              <a:buFont typeface="Arial" pitchFamily="34" charset="0"/>
              <a:buChar char="•"/>
            </a:pPr>
            <a:r>
              <a:rPr lang="en-US" dirty="0" smtClean="0">
                <a:solidFill>
                  <a:schemeClr val="tx2"/>
                </a:solidFill>
              </a:rPr>
              <a:t>Economic instability</a:t>
            </a:r>
          </a:p>
          <a:p>
            <a:pPr marL="457200" lvl="0" indent="-457200" algn="l">
              <a:buFont typeface="Arial" pitchFamily="34" charset="0"/>
              <a:buChar char="•"/>
            </a:pPr>
            <a:r>
              <a:rPr lang="en-US" dirty="0" smtClean="0">
                <a:solidFill>
                  <a:schemeClr val="tx2"/>
                </a:solidFill>
              </a:rPr>
              <a:t>Exiting a system of care</a:t>
            </a:r>
          </a:p>
          <a:p>
            <a:pPr marL="457200" lvl="0" indent="-457200" algn="l">
              <a:buFont typeface="Arial" pitchFamily="34" charset="0"/>
              <a:buChar char="•"/>
            </a:pPr>
            <a:endParaRPr lang="en-US" dirty="0" smtClean="0">
              <a:solidFill>
                <a:schemeClr val="tx2"/>
              </a:solidFill>
            </a:endParaRPr>
          </a:p>
          <a:p>
            <a:pPr algn="l"/>
            <a:endParaRPr lang="en-US" sz="2400" b="1" i="1" dirty="0" smtClean="0">
              <a:solidFill>
                <a:srgbClr val="5080B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Tree>
    <p:extLst>
      <p:ext uri="{BB962C8B-B14F-4D97-AF65-F5344CB8AC3E}">
        <p14:creationId xmlns:p14="http://schemas.microsoft.com/office/powerpoint/2010/main" val="110317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Exits from a system of care into homelessness</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810" y="1906976"/>
            <a:ext cx="3824913" cy="4550757"/>
          </a:xfrm>
          <a:prstGeom prst="rect">
            <a:avLst/>
          </a:prstGeom>
        </p:spPr>
      </p:pic>
    </p:spTree>
    <p:extLst>
      <p:ext uri="{BB962C8B-B14F-4D97-AF65-F5344CB8AC3E}">
        <p14:creationId xmlns:p14="http://schemas.microsoft.com/office/powerpoint/2010/main" val="1604329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74" y="37797"/>
            <a:ext cx="8078993" cy="6257479"/>
          </a:xfrm>
          <a:prstGeom prst="rect">
            <a:avLst/>
          </a:prstGeom>
        </p:spPr>
      </p:pic>
    </p:spTree>
    <p:extLst>
      <p:ext uri="{BB962C8B-B14F-4D97-AF65-F5344CB8AC3E}">
        <p14:creationId xmlns:p14="http://schemas.microsoft.com/office/powerpoint/2010/main" val="351891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6" name="Subtitle 2"/>
          <p:cNvSpPr txBox="1">
            <a:spLocks/>
          </p:cNvSpPr>
          <p:nvPr/>
        </p:nvSpPr>
        <p:spPr>
          <a:xfrm>
            <a:off x="642937" y="213358"/>
            <a:ext cx="8333024" cy="10230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No Youth beds in half of WA’s counties</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88" y="812271"/>
            <a:ext cx="7217758" cy="5414153"/>
          </a:xfrm>
          <a:prstGeom prst="rect">
            <a:avLst/>
          </a:prstGeom>
        </p:spPr>
      </p:pic>
    </p:spTree>
    <p:extLst>
      <p:ext uri="{BB962C8B-B14F-4D97-AF65-F5344CB8AC3E}">
        <p14:creationId xmlns:p14="http://schemas.microsoft.com/office/powerpoint/2010/main" val="165786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smtClean="0">
                <a:solidFill>
                  <a:schemeClr val="tx1"/>
                </a:solidFill>
              </a:rPr>
              <a:t>2015 Homeless Youth Act (2SSB 5404)</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lvl="0" indent="-457200" algn="l">
              <a:buFont typeface="Arial" pitchFamily="34" charset="0"/>
              <a:buChar char="•"/>
            </a:pPr>
            <a:r>
              <a:rPr lang="en-US" dirty="0" smtClean="0">
                <a:solidFill>
                  <a:schemeClr val="tx2"/>
                </a:solidFill>
              </a:rPr>
              <a:t>Established Office of Homeless Youth (OHY)</a:t>
            </a:r>
          </a:p>
          <a:p>
            <a:pPr marL="457200" lvl="0" indent="-457200" algn="l">
              <a:buFont typeface="Arial" pitchFamily="34" charset="0"/>
              <a:buChar char="•"/>
            </a:pPr>
            <a:r>
              <a:rPr lang="en-US" dirty="0" smtClean="0">
                <a:solidFill>
                  <a:schemeClr val="tx2"/>
                </a:solidFill>
              </a:rPr>
              <a:t>Set 5 priority areas:</a:t>
            </a:r>
          </a:p>
          <a:p>
            <a:pPr marL="971550" lvl="1" indent="-514350" algn="l">
              <a:buFont typeface="+mj-lt"/>
              <a:buAutoNum type="arabicPeriod"/>
            </a:pPr>
            <a:r>
              <a:rPr lang="en-US" dirty="0" smtClean="0">
                <a:solidFill>
                  <a:schemeClr val="tx2"/>
                </a:solidFill>
              </a:rPr>
              <a:t>Stable Housing</a:t>
            </a:r>
          </a:p>
          <a:p>
            <a:pPr marL="971550" lvl="1" indent="-514350" algn="l">
              <a:buFont typeface="+mj-lt"/>
              <a:buAutoNum type="arabicPeriod"/>
            </a:pPr>
            <a:r>
              <a:rPr lang="en-US" dirty="0" smtClean="0">
                <a:solidFill>
                  <a:schemeClr val="tx2"/>
                </a:solidFill>
              </a:rPr>
              <a:t>Family Reconciliation</a:t>
            </a:r>
          </a:p>
          <a:p>
            <a:pPr marL="971550" lvl="1" indent="-514350" algn="l">
              <a:buFont typeface="+mj-lt"/>
              <a:buAutoNum type="arabicPeriod"/>
            </a:pPr>
            <a:r>
              <a:rPr lang="en-US" dirty="0" smtClean="0">
                <a:solidFill>
                  <a:schemeClr val="tx2"/>
                </a:solidFill>
              </a:rPr>
              <a:t>Permanent Connections</a:t>
            </a:r>
          </a:p>
          <a:p>
            <a:pPr marL="971550" lvl="1" indent="-514350" algn="l">
              <a:buFont typeface="+mj-lt"/>
              <a:buAutoNum type="arabicPeriod"/>
            </a:pPr>
            <a:r>
              <a:rPr lang="en-US" dirty="0" smtClean="0">
                <a:solidFill>
                  <a:schemeClr val="tx2"/>
                </a:solidFill>
              </a:rPr>
              <a:t>Education &amp; Employment</a:t>
            </a:r>
          </a:p>
          <a:p>
            <a:pPr marL="971550" lvl="1" indent="-514350" algn="l">
              <a:buFont typeface="+mj-lt"/>
              <a:buAutoNum type="arabicPeriod"/>
            </a:pPr>
            <a:r>
              <a:rPr lang="en-US" dirty="0" smtClean="0">
                <a:solidFill>
                  <a:schemeClr val="tx2"/>
                </a:solidFill>
              </a:rPr>
              <a:t>Social &amp; Emotional Well-Being</a:t>
            </a:r>
          </a:p>
          <a:p>
            <a:pPr algn="l"/>
            <a:endParaRPr lang="en-US" sz="2400" b="1" i="1" dirty="0" smtClean="0">
              <a:solidFill>
                <a:srgbClr val="5080B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Tree>
    <p:extLst>
      <p:ext uri="{BB962C8B-B14F-4D97-AF65-F5344CB8AC3E}">
        <p14:creationId xmlns:p14="http://schemas.microsoft.com/office/powerpoint/2010/main" val="233313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25" y="752021"/>
            <a:ext cx="8333024" cy="1023057"/>
          </a:xfrm>
        </p:spPr>
        <p:txBody>
          <a:bodyPr>
            <a:normAutofit/>
          </a:bodyPr>
          <a:lstStyle/>
          <a:p>
            <a:pPr algn="l"/>
            <a:r>
              <a:rPr lang="en-US" b="1" dirty="0">
                <a:solidFill>
                  <a:schemeClr val="tx1"/>
                </a:solidFill>
              </a:rPr>
              <a:t>Guiding Vision</a:t>
            </a:r>
            <a:endParaRPr lang="en-US" i="1" dirty="0">
              <a:solidFill>
                <a:srgbClr val="5080B2"/>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sp>
        <p:nvSpPr>
          <p:cNvPr id="12" name="Subtitle 2"/>
          <p:cNvSpPr txBox="1">
            <a:spLocks/>
          </p:cNvSpPr>
          <p:nvPr/>
        </p:nvSpPr>
        <p:spPr>
          <a:xfrm>
            <a:off x="361325" y="19869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endParaRPr lang="en-US" dirty="0">
              <a:solidFill>
                <a:schemeClr val="tx2"/>
              </a:solidFill>
            </a:endParaRPr>
          </a:p>
          <a:p>
            <a:pPr algn="l"/>
            <a:endParaRPr lang="en-US" sz="2400" b="1" i="1" dirty="0">
              <a:solidFill>
                <a:srgbClr val="5080B2"/>
              </a:solidFill>
            </a:endParaRPr>
          </a:p>
        </p:txBody>
      </p:sp>
      <p:grpSp>
        <p:nvGrpSpPr>
          <p:cNvPr id="19" name="Group 18"/>
          <p:cNvGrpSpPr/>
          <p:nvPr/>
        </p:nvGrpSpPr>
        <p:grpSpPr>
          <a:xfrm>
            <a:off x="65849" y="1525834"/>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10" name="Subtitle 2"/>
          <p:cNvSpPr txBox="1">
            <a:spLocks/>
          </p:cNvSpPr>
          <p:nvPr/>
        </p:nvSpPr>
        <p:spPr>
          <a:xfrm>
            <a:off x="513725" y="2139374"/>
            <a:ext cx="8333024" cy="4343774"/>
          </a:xfrm>
          <a:prstGeom prst="rect">
            <a:avLst/>
          </a:prstGeom>
        </p:spPr>
        <p:txBody>
          <a:bodyPr vert="horz" lIns="91440" tIns="45720" rIns="91440" bIns="45720" numCol="1" spcCol="6858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i="1" dirty="0">
                <a:solidFill>
                  <a:schemeClr val="tx2"/>
                </a:solidFill>
              </a:rPr>
              <a:t>Every family and youth in Washington State has the individualized support they need so that no young person has to spend a single night without a safe and stable home. Every community has services that are equitable, accessible, effective, responsive, and coordinated. </a:t>
            </a:r>
            <a:endParaRPr lang="en-US" dirty="0">
              <a:solidFill>
                <a:schemeClr val="tx2"/>
              </a:solidFill>
            </a:endParaRPr>
          </a:p>
          <a:p>
            <a:pPr lvl="0" algn="l"/>
            <a:endParaRPr lang="en-US" dirty="0">
              <a:solidFill>
                <a:schemeClr val="tx2"/>
              </a:solidFill>
            </a:endParaRPr>
          </a:p>
          <a:p>
            <a:pPr marL="914400" lvl="1" indent="-457200" algn="l">
              <a:buFont typeface="Arial" pitchFamily="34" charset="0"/>
              <a:buChar char="•"/>
            </a:pPr>
            <a:endParaRPr lang="en-US" dirty="0">
              <a:solidFill>
                <a:schemeClr val="tx2"/>
              </a:solidFill>
            </a:endParaRPr>
          </a:p>
          <a:p>
            <a:pPr algn="l"/>
            <a:endParaRPr lang="en-US" sz="2400" b="1" i="1" dirty="0">
              <a:solidFill>
                <a:srgbClr val="5080B2"/>
              </a:solidFill>
            </a:endParaRPr>
          </a:p>
        </p:txBody>
      </p:sp>
    </p:spTree>
    <p:extLst>
      <p:ext uri="{BB962C8B-B14F-4D97-AF65-F5344CB8AC3E}">
        <p14:creationId xmlns:p14="http://schemas.microsoft.com/office/powerpoint/2010/main" val="38488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8018B86A280047AE0D3BBA6C725E9D" ma:contentTypeVersion="9" ma:contentTypeDescription="Create a new document." ma:contentTypeScope="" ma:versionID="68e1eb66d58c2a937be4b743bc47455f">
  <xsd:schema xmlns:xsd="http://www.w3.org/2001/XMLSchema" xmlns:xs="http://www.w3.org/2001/XMLSchema" xmlns:p="http://schemas.microsoft.com/office/2006/metadata/properties" xmlns:ns1="http://schemas.microsoft.com/sharepoint/v3" xmlns:ns2="2498ea6f-03ab-469d-9483-f9272e1ab88f" xmlns:ns3="8b68b6f8-6eef-4e9d-b8ff-01917c1461d0" targetNamespace="http://schemas.microsoft.com/office/2006/metadata/properties" ma:root="true" ma:fieldsID="1234a7dcac919de05c21a23886f1bba1" ns1:_="" ns2:_="" ns3:_="">
    <xsd:import namespace="http://schemas.microsoft.com/sharepoint/v3"/>
    <xsd:import namespace="2498ea6f-03ab-469d-9483-f9272e1ab88f"/>
    <xsd:import namespace="8b68b6f8-6eef-4e9d-b8ff-01917c1461d0"/>
    <xsd:element name="properties">
      <xsd:complexType>
        <xsd:sequence>
          <xsd:element name="documentManagement">
            <xsd:complexType>
              <xsd:all>
                <xsd:element ref="ns1:PublishingStartDate" minOccurs="0"/>
                <xsd:element ref="ns1:PublishingExpirationDate" minOccurs="0"/>
                <xsd:element ref="ns2:DocCategory"/>
                <xsd:element ref="ns2:DocSubCategory"/>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98ea6f-03ab-469d-9483-f9272e1ab88f" elementFormDefault="qualified">
    <xsd:import namespace="http://schemas.microsoft.com/office/2006/documentManagement/types"/>
    <xsd:import namespace="http://schemas.microsoft.com/office/infopath/2007/PartnerControls"/>
    <xsd:element name="DocCategory" ma:index="10" ma:displayName="DocCategory" ma:list="{c18db282-22cc-4f3d-87ef-0c667b5a4a5e}" ma:internalName="DocCategory" ma:showField="Title">
      <xsd:simpleType>
        <xsd:restriction base="dms:Lookup"/>
      </xsd:simpleType>
    </xsd:element>
    <xsd:element name="DocSubCategory" ma:index="11" ma:displayName="DocSubCategory" ma:list="{5e57fc98-ce03-44be-ae7e-66fc40c5c19b}" ma:internalName="DocSubCategory"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8b68b6f8-6eef-4e9d-b8ff-01917c1461d0"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a5271c5b-d405-475c-823b-21b279bd0c30}" ma:internalName="TaxCatchAll" ma:showField="CatchAllData" ma:web="8b68b6f8-6eef-4e9d-b8ff-01917c1461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Category xmlns="2498ea6f-03ab-469d-9483-f9272e1ab88f">1</DocCategory>
    <PublishingStartDate xmlns="http://schemas.microsoft.com/sharepoint/v3" xsi:nil="true"/>
    <DocSubCategory xmlns="2498ea6f-03ab-469d-9483-f9272e1ab88f">1</DocSubCategory>
    <PublishingExpirationDate xmlns="http://schemas.microsoft.com/sharepoint/v3" xsi:nil="true"/>
    <TaxCatchAll xmlns="8b68b6f8-6eef-4e9d-b8ff-01917c1461d0"/>
    <TaxKeywordTaxHTField xmlns="8b68b6f8-6eef-4e9d-b8ff-01917c1461d0">
      <Terms xmlns="http://schemas.microsoft.com/office/infopath/2007/PartnerControls"/>
    </TaxKeywordTaxHTField>
  </documentManagement>
</p:properties>
</file>

<file path=customXml/itemProps1.xml><?xml version="1.0" encoding="utf-8"?>
<ds:datastoreItem xmlns:ds="http://schemas.openxmlformats.org/officeDocument/2006/customXml" ds:itemID="{C8BDE21D-8D3A-41D2-A244-0E40DBE8438F}">
  <ds:schemaRefs>
    <ds:schemaRef ds:uri="http://schemas.microsoft.com/sharepoint/v3/contenttype/forms"/>
  </ds:schemaRefs>
</ds:datastoreItem>
</file>

<file path=customXml/itemProps2.xml><?xml version="1.0" encoding="utf-8"?>
<ds:datastoreItem xmlns:ds="http://schemas.openxmlformats.org/officeDocument/2006/customXml" ds:itemID="{4CB29DFD-2917-4037-AE48-9CADFCF6E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98ea6f-03ab-469d-9483-f9272e1ab88f"/>
    <ds:schemaRef ds:uri="8b68b6f8-6eef-4e9d-b8ff-01917c146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5B40C-F1E9-42B6-89C6-C8E95091FC4F}">
  <ds:schemaRefs>
    <ds:schemaRef ds:uri="8b68b6f8-6eef-4e9d-b8ff-01917c1461d0"/>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purl.org/dc/dcmitype/"/>
    <ds:schemaRef ds:uri="http://schemas.microsoft.com/sharepoint/v3"/>
    <ds:schemaRef ds:uri="http://schemas.openxmlformats.org/package/2006/metadata/core-properties"/>
    <ds:schemaRef ds:uri="2498ea6f-03ab-469d-9483-f9272e1ab88f"/>
  </ds:schemaRefs>
</ds:datastoreItem>
</file>

<file path=docProps/app.xml><?xml version="1.0" encoding="utf-8"?>
<Properties xmlns="http://schemas.openxmlformats.org/officeDocument/2006/extended-properties" xmlns:vt="http://schemas.openxmlformats.org/officeDocument/2006/docPropsVTypes">
  <TotalTime>746</TotalTime>
  <Words>1317</Words>
  <Application>Microsoft Office PowerPoint</Application>
  <PresentationFormat>On-screen Show (4:3)</PresentationFormat>
  <Paragraphs>193</Paragraphs>
  <Slides>35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HelveticaNeueLT Pro 65 Md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Justice, Kim (COM)</cp:lastModifiedBy>
  <cp:revision>104</cp:revision>
  <dcterms:created xsi:type="dcterms:W3CDTF">2013-01-07T16:51:28Z</dcterms:created>
  <dcterms:modified xsi:type="dcterms:W3CDTF">2017-05-10T16:14:17Z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0x010100498018B86A280047AE0D3BBA6C725E9D</vt:lpwstr>
  </property>
</Properties>
</file>