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5"/>
  </p:notesMasterIdLst>
  <p:sldIdLst>
    <p:sldId id="256" r:id="rId2"/>
    <p:sldId id="291" r:id="rId3"/>
    <p:sldId id="308" r:id="rId4"/>
    <p:sldId id="292" r:id="rId5"/>
    <p:sldId id="284" r:id="rId6"/>
    <p:sldId id="257" r:id="rId7"/>
    <p:sldId id="258" r:id="rId8"/>
    <p:sldId id="294" r:id="rId9"/>
    <p:sldId id="295" r:id="rId10"/>
    <p:sldId id="274" r:id="rId11"/>
    <p:sldId id="297" r:id="rId12"/>
    <p:sldId id="296" r:id="rId13"/>
    <p:sldId id="270" r:id="rId14"/>
    <p:sldId id="283" r:id="rId15"/>
    <p:sldId id="310" r:id="rId16"/>
    <p:sldId id="299" r:id="rId17"/>
    <p:sldId id="259" r:id="rId18"/>
    <p:sldId id="279" r:id="rId19"/>
    <p:sldId id="300" r:id="rId20"/>
    <p:sldId id="316" r:id="rId21"/>
    <p:sldId id="260" r:id="rId22"/>
    <p:sldId id="317" r:id="rId23"/>
    <p:sldId id="269" r:id="rId24"/>
    <p:sldId id="298" r:id="rId25"/>
    <p:sldId id="301" r:id="rId26"/>
    <p:sldId id="302" r:id="rId27"/>
    <p:sldId id="304" r:id="rId28"/>
    <p:sldId id="305" r:id="rId29"/>
    <p:sldId id="311" r:id="rId30"/>
    <p:sldId id="261" r:id="rId31"/>
    <p:sldId id="307" r:id="rId32"/>
    <p:sldId id="303" r:id="rId33"/>
    <p:sldId id="30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65817" autoAdjust="0"/>
  </p:normalViewPr>
  <p:slideViewPr>
    <p:cSldViewPr>
      <p:cViewPr varScale="1">
        <p:scale>
          <a:sx n="57" d="100"/>
          <a:sy n="57" d="100"/>
        </p:scale>
        <p:origin x="-12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06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D8956C-DF75-4DAE-ACA4-DEC23C7CF3BA}" type="datetimeFigureOut">
              <a:rPr lang="en-US" smtClean="0"/>
              <a:pPr/>
              <a:t>5/9/2017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29946A-5CD1-4526-A00E-CDDFCA51F1D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0" kern="1200" dirty="0" smtClean="0">
                <a:solidFill>
                  <a:schemeClr val="tx1"/>
                </a:solidFill>
                <a:latin typeface="+mn-lt"/>
              </a:rPr>
              <a:t>Welcome</a:t>
            </a:r>
            <a:r>
              <a:rPr lang="en-US" sz="1200" b="0" kern="1200" baseline="0" dirty="0" smtClean="0">
                <a:solidFill>
                  <a:schemeClr val="tx1"/>
                </a:solidFill>
                <a:latin typeface="+mn-lt"/>
              </a:rPr>
              <a:t>, introduction, frame up</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0" kern="1200" baseline="0" dirty="0" smtClean="0">
                <a:solidFill>
                  <a:schemeClr val="tx1"/>
                </a:solidFill>
                <a:latin typeface="+mn-lt"/>
              </a:rPr>
              <a:t>Logistics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0" kern="1200" baseline="0" dirty="0" smtClean="0">
                <a:solidFill>
                  <a:schemeClr val="tx1"/>
                </a:solidFill>
                <a:latin typeface="+mn-lt"/>
              </a:rPr>
              <a:t>Questions throughout</a:t>
            </a:r>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“Protected</a:t>
            </a:r>
            <a:r>
              <a:rPr lang="en-US" baseline="0" dirty="0" smtClean="0"/>
              <a:t> class” is a term which means a group of people who are protected by law from discrimination.  </a:t>
            </a:r>
          </a:p>
          <a:p>
            <a:r>
              <a:rPr lang="en-US" baseline="0" dirty="0" smtClean="0"/>
              <a:t>Federal law covers the following list.  </a:t>
            </a:r>
          </a:p>
          <a:p>
            <a:endParaRPr lang="en-US" dirty="0" smtClean="0"/>
          </a:p>
          <a:p>
            <a:r>
              <a:rPr lang="en-US" b="1" dirty="0" smtClean="0"/>
              <a:t>Everyone is a member of several protected classes.</a:t>
            </a:r>
            <a:endParaRPr lang="en-US" b="1" baseline="0" dirty="0" smtClean="0"/>
          </a:p>
          <a:p>
            <a:endParaRPr lang="en-US" baseline="0" dirty="0" smtClean="0"/>
          </a:p>
          <a:p>
            <a:r>
              <a:rPr lang="en-US" baseline="0" dirty="0" smtClean="0"/>
              <a:t>Reference (not for reading unless requested): </a:t>
            </a:r>
          </a:p>
          <a:p>
            <a:r>
              <a:rPr lang="en-US" baseline="0" dirty="0" smtClean="0"/>
              <a:t>Race - all races defined by federal law such as Black, White, American Indian or Alaska Native, Hawaiian or Pacific Islander</a:t>
            </a:r>
          </a:p>
          <a:p>
            <a:r>
              <a:rPr lang="en-US" baseline="0" dirty="0" smtClean="0"/>
              <a:t>Color - the color of one’s skin</a:t>
            </a:r>
          </a:p>
          <a:p>
            <a:r>
              <a:rPr lang="en-US" baseline="0" dirty="0" smtClean="0"/>
              <a:t>Religion - one’s membership or lack thereof in an organized religious group and one’s spiritual ideas or beliefs. </a:t>
            </a:r>
          </a:p>
          <a:p>
            <a:r>
              <a:rPr lang="en-US" baseline="0" dirty="0" smtClean="0"/>
              <a:t>National Origin - the country where a person was born, or where their ancestors are from</a:t>
            </a:r>
          </a:p>
          <a:p>
            <a:r>
              <a:rPr lang="en-US" baseline="0" dirty="0" smtClean="0"/>
              <a:t>Sex - Male or female</a:t>
            </a:r>
          </a:p>
          <a:p>
            <a:r>
              <a:rPr lang="en-US" baseline="0" dirty="0" smtClean="0"/>
              <a:t>Disability - physical, mental and sensory conditions that significantly limit one or more major life functions/activities of daily living (walking, talking, breathing, thinking, working, etc.)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Familial status - The presence children under the age of 18 in the household (includes parent, step-parent, adoptive parent, guardian, foster parent or custodian of a minor child, those expecting a child or someone in the process of acquiring legal custody of a child). </a:t>
            </a:r>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Everyone is a member of several protected classes.</a:t>
            </a:r>
            <a:r>
              <a:rPr lang="en-US" b="1" baseline="0" dirty="0" smtClean="0"/>
              <a:t>  Not necessarily intuitive.</a:t>
            </a:r>
          </a:p>
          <a:p>
            <a:endParaRPr lang="en-US" baseline="0" dirty="0" smtClean="0"/>
          </a:p>
          <a:p>
            <a:r>
              <a:rPr lang="en-US" baseline="0" dirty="0" smtClean="0"/>
              <a:t>Association - Fair housing laws also protect applicants and tenants who live with or are associated with people in protected groups.  </a:t>
            </a:r>
          </a:p>
          <a:p>
            <a:r>
              <a:rPr lang="en-US" baseline="0" dirty="0" smtClean="0"/>
              <a:t>This includes situations where a housing provider may discriminate because someone has relatives, friends, roommates, or guests in protected classes.  </a:t>
            </a:r>
          </a:p>
          <a:p>
            <a:r>
              <a:rPr lang="en-US" baseline="0" dirty="0" smtClean="0"/>
              <a:t>Example: housing provider treats a White tenant negatively because she has guests who are African American.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Reference (not for reading unless requested): </a:t>
            </a:r>
          </a:p>
          <a:p>
            <a:r>
              <a:rPr lang="en-US" dirty="0" smtClean="0"/>
              <a:t>Marital</a:t>
            </a:r>
            <a:r>
              <a:rPr lang="en-US" baseline="0" dirty="0" smtClean="0"/>
              <a:t> Status - Single, married, separated, engaged, widowed, divorced, and in some jurisdictions, co-</a:t>
            </a:r>
            <a:r>
              <a:rPr lang="en-US" baseline="0" dirty="0" err="1" smtClean="0"/>
              <a:t>habitating</a:t>
            </a:r>
            <a:r>
              <a:rPr lang="en-US" baseline="0" dirty="0" smtClean="0"/>
              <a:t>. </a:t>
            </a:r>
          </a:p>
          <a:p>
            <a:r>
              <a:rPr lang="en-US" baseline="0" dirty="0" smtClean="0"/>
              <a:t>Sexual Orientation - Actual or perceived heterosexuality, bisexuality, or homosexuality (includes gender identity under some laws) </a:t>
            </a:r>
          </a:p>
          <a:p>
            <a:r>
              <a:rPr lang="en-US" baseline="0" dirty="0" smtClean="0"/>
              <a:t>Gender Identity - A person’s gender-related identity, appearance, or expression, whether or not traditionally associated with one’s biological sex or one’s sex at birth, and includes a person’s attitudes, preferences, beliefs, and practices. </a:t>
            </a:r>
          </a:p>
          <a:p>
            <a:r>
              <a:rPr lang="en-US" baseline="0" dirty="0" smtClean="0"/>
              <a:t>Military or Veteran Status - Honorably discharged veteran or an active or reserve member in any branch of the armed forces of the U.S.</a:t>
            </a:r>
            <a:endParaRPr lang="en-US" dirty="0" smtClean="0"/>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history of protection of sex under the Fair Housing Act.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29946A-5CD1-4526-A00E-CDDFCA51F1DB}"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2012, HUD issued regulations explicitly prohibiting discrimination in federally funded housing programs and FHA loans based on sexual orientation, </a:t>
            </a:r>
            <a:r>
              <a:rPr lang="en-US" sz="1200" u="sng" dirty="0" smtClean="0">
                <a:solidFill>
                  <a:schemeClr val="tx2">
                    <a:lumMod val="90000"/>
                  </a:schemeClr>
                </a:solidFill>
              </a:rPr>
              <a:t>gender identity</a:t>
            </a:r>
            <a:r>
              <a:rPr lang="en-US" sz="1200" dirty="0" smtClean="0"/>
              <a:t>, and marital status.</a:t>
            </a:r>
          </a:p>
          <a:p>
            <a:endParaRPr lang="en-US" dirty="0" smtClean="0"/>
          </a:p>
          <a:p>
            <a:r>
              <a:rPr lang="en-US" dirty="0" smtClean="0"/>
              <a:t>This Regulation is called the LGBT Equal Access Rule</a:t>
            </a:r>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February 20, 2015</a:t>
            </a:r>
          </a:p>
          <a:p>
            <a:endParaRPr lang="en-US" dirty="0" smtClean="0"/>
          </a:p>
          <a:p>
            <a:r>
              <a:rPr lang="en-US" dirty="0" smtClean="0"/>
              <a:t>HUD Notice: Appropriate Placement for Transgender Persons in Single-Sex Emergency Shelters and Other Facilities</a:t>
            </a:r>
          </a:p>
          <a:p>
            <a:r>
              <a:rPr lang="en-US" dirty="0" smtClean="0"/>
              <a:t>https://www.hudexchange.info/resource/4428/notice-cpd-15-02-appropriate-placement-for-transgender-persons-in-single-sex-emergency-shelters-and-other-facilities/</a:t>
            </a:r>
          </a:p>
          <a:p>
            <a:endParaRPr lang="en-US" dirty="0" smtClean="0"/>
          </a:p>
          <a:p>
            <a:r>
              <a:rPr lang="en-US" dirty="0" smtClean="0"/>
              <a:t>ESG: Emergency Solutions Grant</a:t>
            </a:r>
          </a:p>
          <a:p>
            <a:r>
              <a:rPr lang="en-US" dirty="0" err="1" smtClean="0"/>
              <a:t>CoC</a:t>
            </a:r>
            <a:r>
              <a:rPr lang="en-US" dirty="0" smtClean="0"/>
              <a:t>: Continuum of Care</a:t>
            </a:r>
          </a:p>
          <a:p>
            <a:r>
              <a:rPr lang="en-US" dirty="0" smtClean="0"/>
              <a:t>HOPWA : Housing Opportunities for Persons With AIDS</a:t>
            </a:r>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Terms</a:t>
            </a:r>
            <a:r>
              <a:rPr lang="en-US" baseline="0" dirty="0" smtClean="0"/>
              <a:t> read. Definitions n</a:t>
            </a:r>
            <a:r>
              <a:rPr lang="en-US" dirty="0" smtClean="0"/>
              <a:t>ot read.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a:t>
            </a:r>
            <a:r>
              <a:rPr lang="en-US" baseline="0" dirty="0" smtClean="0"/>
              <a:t>small </a:t>
            </a:r>
            <a:r>
              <a:rPr lang="en-US" b="1" baseline="0" dirty="0" smtClean="0"/>
              <a:t>pair up exercise </a:t>
            </a:r>
            <a:r>
              <a:rPr lang="en-US" baseline="0" dirty="0" smtClean="0"/>
              <a:t>to match the words and definitions.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Pairs would be matched by doing a small exercise called “Folding the Line”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“Folding the Line” all participants stand as they are able and form a line standing shoulder to shoulder.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Each person places themselves in the line based on their own self assessed confidence level with these terms.  (unsure on one end, to confident on the other)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Facilitators then “fold” the line and people are paired with someone who they can work with to match the terms and definitions on paper.</a:t>
            </a:r>
            <a:endParaRPr lang="en-US" dirty="0" smtClean="0"/>
          </a:p>
          <a:p>
            <a:endParaRPr lang="en-US" dirty="0" smtClean="0"/>
          </a:p>
          <a:p>
            <a:r>
              <a:rPr lang="en-US" dirty="0" smtClean="0"/>
              <a:t>Sex: </a:t>
            </a:r>
            <a:r>
              <a:rPr lang="en-US" sz="1200" b="0" i="0" kern="1200" dirty="0" smtClean="0">
                <a:solidFill>
                  <a:schemeClr val="tx1"/>
                </a:solidFill>
                <a:latin typeface="+mn-lt"/>
                <a:ea typeface="+mn-ea"/>
                <a:cs typeface="+mn-cs"/>
              </a:rPr>
              <a:t>a number</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of biological indicators including </a:t>
            </a:r>
            <a:r>
              <a:rPr lang="en-US" sz="1200" b="1" i="0" kern="1200" dirty="0" smtClean="0">
                <a:solidFill>
                  <a:schemeClr val="tx1"/>
                </a:solidFill>
                <a:latin typeface="+mn-lt"/>
                <a:ea typeface="+mn-ea"/>
                <a:cs typeface="+mn-cs"/>
              </a:rPr>
              <a:t>sex </a:t>
            </a:r>
            <a:r>
              <a:rPr lang="en-US" sz="1200" b="0" i="0" kern="1200" dirty="0" smtClean="0">
                <a:solidFill>
                  <a:schemeClr val="tx1"/>
                </a:solidFill>
                <a:latin typeface="+mn-lt"/>
                <a:ea typeface="+mn-ea"/>
                <a:cs typeface="+mn-cs"/>
              </a:rPr>
              <a:t>chromosomes, gonads, internal reproductive organs, and external genitalia.</a:t>
            </a:r>
            <a:endParaRPr lang="en-US" dirty="0" smtClean="0"/>
          </a:p>
          <a:p>
            <a:endParaRPr lang="en-US" dirty="0" smtClean="0"/>
          </a:p>
          <a:p>
            <a:r>
              <a:rPr lang="en-US" dirty="0" smtClean="0"/>
              <a:t>Gender: </a:t>
            </a:r>
            <a:r>
              <a:rPr lang="en-US" sz="1200" b="0" i="0" kern="1200" dirty="0" smtClean="0">
                <a:solidFill>
                  <a:schemeClr val="tx1"/>
                </a:solidFill>
                <a:latin typeface="+mn-lt"/>
                <a:ea typeface="+mn-ea"/>
                <a:cs typeface="+mn-cs"/>
              </a:rPr>
              <a:t>the attitudes, feelings, and behaviors that a given culture associates with a person's biological </a:t>
            </a:r>
            <a:r>
              <a:rPr lang="en-US" sz="1200" b="1" i="0" kern="1200" dirty="0" smtClean="0">
                <a:solidFill>
                  <a:schemeClr val="tx1"/>
                </a:solidFill>
                <a:latin typeface="+mn-lt"/>
                <a:ea typeface="+mn-ea"/>
                <a:cs typeface="+mn-cs"/>
              </a:rPr>
              <a:t>sex</a:t>
            </a:r>
            <a:r>
              <a:rPr lang="en-US" sz="1200" b="0" i="0" kern="1200" dirty="0" smtClean="0">
                <a:solidFill>
                  <a:schemeClr val="tx1"/>
                </a:solidFill>
                <a:latin typeface="+mn-lt"/>
                <a:ea typeface="+mn-ea"/>
                <a:cs typeface="+mn-cs"/>
              </a:rPr>
              <a:t>.</a:t>
            </a:r>
            <a:endParaRPr lang="en-US" dirty="0" smtClean="0"/>
          </a:p>
          <a:p>
            <a:endParaRPr lang="en-US" dirty="0" smtClean="0"/>
          </a:p>
          <a:p>
            <a:r>
              <a:rPr lang="en-US" dirty="0" smtClean="0"/>
              <a:t>Sexual orientation: An inherent or immutable enduring emotional, romantic or sexual attraction to other people.</a:t>
            </a:r>
            <a:br>
              <a:rPr lang="en-US" dirty="0" smtClean="0"/>
            </a:br>
            <a:endParaRPr lang="en-US" dirty="0" smtClean="0"/>
          </a:p>
          <a:p>
            <a:r>
              <a:rPr lang="en-US" dirty="0" smtClean="0"/>
              <a:t>Gender identity: One's innermost concept of self as male, female, a blend of both or neither – how individuals perceive themselves and what they call themselves. </a:t>
            </a:r>
            <a:br>
              <a:rPr lang="en-US" dirty="0" smtClean="0"/>
            </a:br>
            <a:r>
              <a:rPr lang="en-US" dirty="0" smtClean="0"/>
              <a:t>One's gender identity can be the same or different from their sex assigned at birth.</a:t>
            </a:r>
            <a:br>
              <a:rPr lang="en-US" dirty="0" smtClean="0"/>
            </a:br>
            <a:endParaRPr lang="en-US" dirty="0" smtClean="0"/>
          </a:p>
          <a:p>
            <a:r>
              <a:rPr lang="en-US" dirty="0" smtClean="0"/>
              <a:t>Gender expression: External appearance of one's gender identity, usually expressed through behavior, clothing, haircut or voice, and which may or may not conform to socially defined behaviors and characteristics typically associated with being either masculine or feminine.</a:t>
            </a:r>
            <a:br>
              <a:rPr lang="en-US" dirty="0" smtClean="0"/>
            </a:br>
            <a:endParaRPr lang="en-US" dirty="0" smtClean="0"/>
          </a:p>
          <a:p>
            <a:r>
              <a:rPr lang="en-US" dirty="0" smtClean="0"/>
              <a:t>Transgender: An umbrella term for people whose gender identity and/or expression is different from cultural expectations based on the sex they were assigned at birth. Being transgender does not imply any specific sexual orientation. Therefore, transgender people may identify as straight, gay, lesbian, bisexual, etc.</a:t>
            </a:r>
          </a:p>
          <a:p>
            <a:endParaRPr lang="en-US" dirty="0" smtClean="0"/>
          </a:p>
          <a:p>
            <a:r>
              <a:rPr lang="en-US" dirty="0" smtClean="0"/>
              <a:t>Gender transition: The process by which some people strive to more closely align their internal knowledge of gender with its outward appearance. Some people socially transition, whereby they might begin dressing, using names and pronouns and/or be socially recognized as another gender. Others undergo physical transitions in which they modify their bodies through medical interventions.</a:t>
            </a:r>
          </a:p>
          <a:p>
            <a:endParaRPr lang="en-US" dirty="0" smtClean="0"/>
          </a:p>
          <a:p>
            <a:r>
              <a:rPr lang="en-US" dirty="0" smtClean="0"/>
              <a:t>Gender </a:t>
            </a:r>
            <a:r>
              <a:rPr lang="en-US" dirty="0" err="1" smtClean="0"/>
              <a:t>dysphoria</a:t>
            </a:r>
            <a:r>
              <a:rPr lang="en-US" dirty="0" smtClean="0"/>
              <a:t>: Clinically significant distress caused when a person's assigned birth gender is not the same as the one with which they identify. According to the American Psychiatric Association's Diagnostic and Statistical Manual of Mental Disorders (DSM), the term – which replaces Gender Identity Disorder – "is intended to better characterize the experiences of affected children, adolescents, and adults.“</a:t>
            </a:r>
          </a:p>
          <a:p>
            <a:endParaRPr lang="en-US" dirty="0" smtClean="0"/>
          </a:p>
          <a:p>
            <a:r>
              <a:rPr lang="en-US" dirty="0" err="1" smtClean="0"/>
              <a:t>Cisgender</a:t>
            </a:r>
            <a:r>
              <a:rPr lang="en-US" dirty="0" smtClean="0"/>
              <a:t>: </a:t>
            </a:r>
            <a:r>
              <a:rPr lang="en-US" sz="1200" b="0" i="0" kern="1200" dirty="0" smtClean="0">
                <a:solidFill>
                  <a:schemeClr val="tx1"/>
                </a:solidFill>
                <a:latin typeface="+mn-lt"/>
                <a:ea typeface="+mn-ea"/>
                <a:cs typeface="+mn-cs"/>
              </a:rPr>
              <a:t>Denoting or relating to a person whose self-identity conforms with the gender that corresponds to their biological sex; not transgender.“</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latin typeface="+mn-lt"/>
                <a:ea typeface="+mn-ea"/>
                <a:cs typeface="+mn-cs"/>
              </a:rPr>
              <a:t>Facilitator solicits question and notes responses on a white board/flip chart</a:t>
            </a:r>
          </a:p>
        </p:txBody>
      </p:sp>
      <p:sp>
        <p:nvSpPr>
          <p:cNvPr id="4" name="Slide Number Placeholder 3"/>
          <p:cNvSpPr>
            <a:spLocks noGrp="1"/>
          </p:cNvSpPr>
          <p:nvPr>
            <p:ph type="sldNum" sz="quarter" idx="10"/>
          </p:nvPr>
        </p:nvSpPr>
        <p:spPr/>
        <p:txBody>
          <a:bodyPr/>
          <a:lstStyle/>
          <a:p>
            <a:fld id="{9E29946A-5CD1-4526-A00E-CDDFCA51F1DB}"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solidFill>
                  <a:schemeClr val="tx1"/>
                </a:solidFill>
              </a:rPr>
              <a:t>Hints:</a:t>
            </a:r>
          </a:p>
          <a:p>
            <a:pPr lvl="1"/>
            <a:r>
              <a:rPr lang="en-US" dirty="0" smtClean="0">
                <a:solidFill>
                  <a:schemeClr val="tx1"/>
                </a:solidFill>
              </a:rPr>
              <a:t>Clothing</a:t>
            </a:r>
          </a:p>
          <a:p>
            <a:pPr lvl="1"/>
            <a:r>
              <a:rPr lang="en-US" dirty="0" smtClean="0">
                <a:solidFill>
                  <a:schemeClr val="tx1"/>
                </a:solidFill>
              </a:rPr>
              <a:t>Hair, makeup, fingernails</a:t>
            </a:r>
          </a:p>
          <a:p>
            <a:pPr lvl="1"/>
            <a:r>
              <a:rPr lang="en-US" dirty="0" smtClean="0">
                <a:solidFill>
                  <a:schemeClr val="tx1"/>
                </a:solidFill>
              </a:rPr>
              <a:t>Behaviors</a:t>
            </a:r>
          </a:p>
          <a:p>
            <a:pPr lvl="1"/>
            <a:r>
              <a:rPr lang="en-US" dirty="0" smtClean="0">
                <a:solidFill>
                  <a:schemeClr val="tx1"/>
                </a:solidFill>
              </a:rPr>
              <a:t>Roles</a:t>
            </a:r>
          </a:p>
          <a:p>
            <a:pPr lvl="1"/>
            <a:r>
              <a:rPr lang="en-US" dirty="0" smtClean="0">
                <a:solidFill>
                  <a:schemeClr val="tx1"/>
                </a:solidFill>
              </a:rPr>
              <a:t>Work</a:t>
            </a:r>
          </a:p>
          <a:p>
            <a:pPr lvl="1"/>
            <a:r>
              <a:rPr lang="en-US" dirty="0" smtClean="0">
                <a:solidFill>
                  <a:schemeClr val="tx1"/>
                </a:solidFill>
              </a:rPr>
              <a:t>Hobbies/activities,</a:t>
            </a:r>
            <a:r>
              <a:rPr lang="en-US" baseline="0" dirty="0" smtClean="0">
                <a:solidFill>
                  <a:schemeClr val="tx1"/>
                </a:solidFill>
              </a:rPr>
              <a:t> etc.</a:t>
            </a:r>
            <a:endParaRPr lang="en-US" dirty="0" smtClean="0">
              <a:solidFill>
                <a:schemeClr val="tx1"/>
              </a:solidFill>
            </a:endParaRPr>
          </a:p>
          <a:p>
            <a:pPr lvl="1"/>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this presentation, we will be referring to the newest survey conducted by The National Center for Transgender Equality: the 2015 United States Transgender Survey (USTS) in which 27,715 persons participated.
The USTS follows the groundbreaking 2008-09 National Transgender Discrimination Survey (NTDS) released 2011 in which 6,450 persons were surveyed
by The National Center for Transgender Equality
&amp; National Gay &amp; Lesbian Task Force</a:t>
            </a:r>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a:t>
            </a:r>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Facilitators: we recognize this list is an ideal 
view of "home"
Q: What else comes to mind when we say home?
List audience responses.</a:t>
            </a:r>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2015 US Transgender Survey (USTS)--27,715 persons from all 50 states, American Samoa, Guam, Puerto Rico, US military bases overseas.</a:t>
            </a:r>
            <a:r>
              <a:rPr lang="en-US" baseline="0" dirty="0" smtClean="0"/>
              <a:t>  Conducted </a:t>
            </a:r>
            <a:r>
              <a:rPr lang="en-US" dirty="0" smtClean="0"/>
              <a:t>by The National Center for Transgender Equality</a:t>
            </a:r>
            <a:br>
              <a:rPr lang="en-US" dirty="0" smtClean="0"/>
            </a:br>
            <a:r>
              <a:rPr lang="en-US" dirty="0" smtClean="0"/>
              <a:t>http://www.transequality.org/</a:t>
            </a:r>
          </a:p>
          <a:p>
            <a:r>
              <a:rPr lang="en-US" dirty="0" smtClean="0"/>
              <a:t>
Respondents reported high levels of mistreatment, harassment, and violence in every aspect of life.</a:t>
            </a:r>
          </a:p>
          <a:p>
            <a:pPr>
              <a:buNone/>
            </a:pPr>
            <a:r>
              <a:rPr lang="en-US" sz="1200" dirty="0" smtClean="0"/>
              <a:t>Pervasive mistreatment and violence, with severe</a:t>
            </a:r>
            <a:r>
              <a:rPr lang="en-US" sz="1200" baseline="0" dirty="0" smtClean="0"/>
              <a:t> </a:t>
            </a:r>
            <a:r>
              <a:rPr lang="en-US" sz="1200" dirty="0" smtClean="0"/>
              <a:t>economic hardship and instability,  had harmful effects</a:t>
            </a:r>
            <a:r>
              <a:rPr lang="en-US" sz="1200" baseline="0" dirty="0" smtClean="0"/>
              <a:t> </a:t>
            </a:r>
            <a:r>
              <a:rPr lang="en-US" sz="1200" dirty="0" smtClean="0"/>
              <a:t>on physical and mental health.</a:t>
            </a:r>
          </a:p>
          <a:p>
            <a:r>
              <a:rPr lang="en-US" dirty="0" smtClean="0"/>
              <a:t>
Nearly one quarter (23%) of respondents experienced some form of housing discrimination in the past year, such as being evicted from their home or denied a home/apt. because of being transgender.
</a:t>
            </a:r>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Nearly ¼ </a:t>
            </a:r>
            <a:r>
              <a:rPr lang="en-US" sz="1400" dirty="0" smtClean="0"/>
              <a:t>(23%) of </a:t>
            </a:r>
            <a:r>
              <a:rPr lang="en-US" sz="1200" dirty="0" smtClean="0"/>
              <a:t>respondents experienced some form of housing discrimination in the past year, such as </a:t>
            </a:r>
            <a:r>
              <a:rPr lang="en-US" sz="1200" b="1" dirty="0" smtClean="0"/>
              <a:t>being evicted </a:t>
            </a:r>
            <a:r>
              <a:rPr lang="en-US" sz="1200" dirty="0" smtClean="0"/>
              <a:t>from their home or </a:t>
            </a:r>
            <a:r>
              <a:rPr lang="en-US" sz="1200" b="1" dirty="0" smtClean="0"/>
              <a:t>denied a home </a:t>
            </a:r>
            <a:r>
              <a:rPr lang="en-US" sz="1200" dirty="0" smtClean="0"/>
              <a:t>or apartment because of being transgender.</a:t>
            </a:r>
            <a:br>
              <a:rPr lang="en-US" sz="1200" dirty="0" smtClean="0"/>
            </a:br>
            <a:r>
              <a:rPr lang="en-US" sz="1200" dirty="0" smtClean="0"/>
              <a:t>(6,374 persons)</a:t>
            </a:r>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USTS Survey Respondents:
2% currently homeless </a:t>
            </a:r>
            <a:r>
              <a:rPr lang="en-US" dirty="0" err="1" smtClean="0"/>
              <a:t>vs</a:t>
            </a:r>
            <a:r>
              <a:rPr lang="en-US" dirty="0" smtClean="0"/>
              <a:t> 1% general pop at time of survey
12% in the past year
30% of all respondents reported experiencing homelessness at some point in their lives because they are transgender or gender non conforming
</a:t>
            </a:r>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USTS Survey Respondents:</a:t>
            </a:r>
          </a:p>
          <a:p>
            <a:endParaRPr lang="en-US" dirty="0" smtClean="0"/>
          </a:p>
          <a:p>
            <a:r>
              <a:rPr lang="en-US" dirty="0" smtClean="0"/>
              <a:t>More than a quarter (26%) avoided shelters because they feared mistreatment for being transgender
70% who did stay in a shelter reported mistreatment: harassed, sexually or physically assaulted or being kicked out because of being transgender </a:t>
            </a:r>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Severe Economic Hardship and instability
For Transgender and gender non-conforming people who became homeless, safety nets meant to help people in housing crisis often failed.</a:t>
            </a:r>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every day common conditions for tenancy, borrowing</a:t>
            </a:r>
            <a:r>
              <a:rPr lang="en-US" baseline="0" dirty="0" smtClean="0"/>
              <a:t> for a home,</a:t>
            </a:r>
            <a:r>
              <a:rPr lang="en-US" dirty="0" smtClean="0"/>
              <a:t> in the housing industry.</a:t>
            </a:r>
          </a:p>
          <a:p>
            <a:r>
              <a:rPr lang="en-US" dirty="0" smtClean="0"/>
              <a:t>They are </a:t>
            </a:r>
            <a:r>
              <a:rPr lang="en-US" b="0" dirty="0" smtClean="0"/>
              <a:t>NOT</a:t>
            </a:r>
            <a:r>
              <a:rPr lang="en-US" dirty="0" smtClean="0"/>
              <a:t> illegal practices.</a:t>
            </a:r>
          </a:p>
          <a:p>
            <a:endParaRPr lang="en-US" dirty="0" smtClean="0"/>
          </a:p>
          <a:p>
            <a:r>
              <a:rPr lang="en-US" dirty="0" smtClean="0"/>
              <a:t>However,</a:t>
            </a:r>
            <a:r>
              <a:rPr lang="en-US" baseline="0" dirty="0" smtClean="0"/>
              <a:t> for a person who is gender non-conforming or transgender, these “norms” may create a risk of housing denial or different terms and conditions.</a:t>
            </a:r>
          </a:p>
          <a:p>
            <a:r>
              <a:rPr lang="en-US" dirty="0" smtClean="0"/>
              <a:t>This is a significant barrier to housing for people in the gender non-conforming or transgender community.</a:t>
            </a:r>
          </a:p>
        </p:txBody>
      </p:sp>
      <p:sp>
        <p:nvSpPr>
          <p:cNvPr id="4" name="Slide Number Placeholder 3"/>
          <p:cNvSpPr>
            <a:spLocks noGrp="1"/>
          </p:cNvSpPr>
          <p:nvPr>
            <p:ph type="sldNum" sz="quarter" idx="10"/>
          </p:nvPr>
        </p:nvSpPr>
        <p:spPr/>
        <p:txBody>
          <a:bodyPr/>
          <a:lstStyle/>
          <a:p>
            <a:fld id="{9E29946A-5CD1-4526-A00E-CDDFCA51F1DB}"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t>
            </a:r>
            <a:r>
              <a:rPr lang="en-US" b="1" dirty="0" smtClean="0"/>
              <a:t>you are discriminated</a:t>
            </a:r>
            <a:r>
              <a:rPr lang="en-US" b="1" baseline="0" dirty="0" smtClean="0"/>
              <a:t> against </a:t>
            </a:r>
            <a:r>
              <a:rPr lang="en-US" baseline="0" dirty="0" smtClean="0"/>
              <a:t>in housing</a:t>
            </a:r>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Facilitators: Review</a:t>
            </a:r>
            <a:r>
              <a:rPr lang="en-US" baseline="0" dirty="0" smtClean="0"/>
              <a:t> Presenters goals and objectives.</a:t>
            </a:r>
          </a:p>
          <a:p>
            <a:endParaRPr lang="en-US" dirty="0" smtClean="0"/>
          </a:p>
          <a:p>
            <a:r>
              <a:rPr lang="en-US" dirty="0" smtClean="0"/>
              <a:t>Facilitators: Solicit</a:t>
            </a:r>
            <a:r>
              <a:rPr lang="en-US" baseline="0" dirty="0" smtClean="0"/>
              <a:t> audiences’ goals and objectives</a:t>
            </a:r>
          </a:p>
          <a:p>
            <a:r>
              <a:rPr lang="en-US" baseline="0" dirty="0" smtClean="0"/>
              <a:t>Q: what did they come to learn about?</a:t>
            </a:r>
          </a:p>
          <a:p>
            <a:r>
              <a:rPr lang="en-US" baseline="0" dirty="0" smtClean="0"/>
              <a:t>Facilitators: List on a white board or flip chart.</a:t>
            </a:r>
          </a:p>
          <a:p>
            <a:endParaRPr lang="en-US" baseline="0" dirty="0" smtClean="0"/>
          </a:p>
          <a:p>
            <a:r>
              <a:rPr lang="en-US" baseline="0" dirty="0" smtClean="0"/>
              <a:t>Establish “norm” this is a safe space to ask questions and we can’t learn if we don’t ask questions.</a:t>
            </a:r>
          </a:p>
          <a:p>
            <a:r>
              <a:rPr lang="en-US" baseline="0" dirty="0" smtClean="0"/>
              <a:t>Establish “norm that we all want to do our jobs better and we are here to improve our abilities to do that.</a:t>
            </a:r>
          </a:p>
          <a:p>
            <a:endParaRPr lang="en-US" baseline="0" dirty="0" smtClean="0"/>
          </a:p>
          <a:p>
            <a:endParaRPr lang="en-US" baseline="0" dirty="0" smtClean="0"/>
          </a:p>
          <a:p>
            <a:r>
              <a:rPr lang="en-US" baseline="0" dirty="0" smtClean="0"/>
              <a:t>Come back to audience goals and objectives  the last 20 minutes of session to make sure they are addressed.</a:t>
            </a:r>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29946A-5CD1-4526-A00E-CDDFCA51F1D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Fair</a:t>
            </a:r>
            <a:r>
              <a:rPr lang="en-US" baseline="0" dirty="0" smtClean="0"/>
              <a:t> Housing Act is enforced at federal, state and local levels.</a:t>
            </a:r>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29946A-5CD1-4526-A00E-CDDFCA51F1D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Washington, just</a:t>
            </a:r>
            <a:r>
              <a:rPr lang="en-US" baseline="0" dirty="0" smtClean="0"/>
              <a:t> about every housing situation is also covered by local laws (check your city or county). </a:t>
            </a:r>
          </a:p>
          <a:p>
            <a:endParaRPr lang="en-US" baseline="0" dirty="0" smtClean="0"/>
          </a:p>
          <a:p>
            <a:r>
              <a:rPr lang="en-US" baseline="0" dirty="0" smtClean="0"/>
              <a:t>Q: Are there any surprises on the list for folks? </a:t>
            </a:r>
            <a:endParaRPr lang="en-US" dirty="0" smtClean="0"/>
          </a:p>
          <a:p>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 any surprises</a:t>
            </a:r>
            <a:r>
              <a:rPr lang="en-US" baseline="0" dirty="0" smtClean="0"/>
              <a:t> here?</a:t>
            </a:r>
            <a:endParaRPr lang="en-US" dirty="0"/>
          </a:p>
        </p:txBody>
      </p:sp>
      <p:sp>
        <p:nvSpPr>
          <p:cNvPr id="4" name="Slide Number Placeholder 3"/>
          <p:cNvSpPr>
            <a:spLocks noGrp="1"/>
          </p:cNvSpPr>
          <p:nvPr>
            <p:ph type="sldNum" sz="quarter" idx="10"/>
          </p:nvPr>
        </p:nvSpPr>
        <p:spPr/>
        <p:txBody>
          <a:bodyPr/>
          <a:lstStyle/>
          <a:p>
            <a:fld id="{9E29946A-5CD1-4526-A00E-CDDFCA51F1D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6F38ECD-EB0B-4301-8042-B92CD277C3D4}" type="datetime1">
              <a:rPr lang="en-US" smtClean="0"/>
              <a:pPr/>
              <a:t>5/9/2017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A98C35-EE24-4256-9082-A5984C1EFE0C}"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B0BEB8-CC1E-4498-8C1D-C81B9E38047E}" type="datetime1">
              <a:rPr lang="en-US" smtClean="0"/>
              <a:pPr/>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98C35-EE24-4256-9082-A5984C1EFE0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7A98C35-EE24-4256-9082-A5984C1EFE0C}"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6A6C2C-A735-4A3F-962F-9360E285781E}" type="datetime1">
              <a:rPr lang="en-US" smtClean="0"/>
              <a:pPr/>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3A024A0-70F4-4629-97CE-932769DE1E5A}" type="datetime1">
              <a:rPr lang="en-US" smtClean="0"/>
              <a:pPr/>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77A98C35-EE24-4256-9082-A5984C1EFE0C}"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51253AD8-FF6F-44BD-A11D-1E51A8BA5949}" type="datetime1">
              <a:rPr lang="en-US" smtClean="0"/>
              <a:pPr/>
              <a:t>5/9/2017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A98C35-EE24-4256-9082-A5984C1EFE0C}"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F646A7F-F29B-4199-8E48-F1D89F8B1545}" type="datetime1">
              <a:rPr lang="en-US" smtClean="0"/>
              <a:pPr/>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A98C35-EE24-4256-9082-A5984C1EFE0C}"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7C2B8AD-0C29-4BAE-9267-146D73FF4F77}" type="datetime1">
              <a:rPr lang="en-US" smtClean="0"/>
              <a:pPr/>
              <a:t>5/9/2017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7A98C35-EE24-4256-9082-A5984C1EFE0C}"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80C4A-0893-4D03-BD83-6CCF8732FC7C}" type="datetime1">
              <a:rPr lang="en-US" smtClean="0"/>
              <a:pPr/>
              <a:t>5/9/2017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77A98C35-EE24-4256-9082-A5984C1EFE0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46ABCB4-5197-484B-BE93-488DB5235F1B}" type="datetime1">
              <a:rPr lang="en-US" smtClean="0"/>
              <a:pPr/>
              <a:t>5/9/2017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7A98C35-EE24-4256-9082-A5984C1EFE0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7A98C35-EE24-4256-9082-A5984C1EFE0C}"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866D67A-E072-4B77-A449-78FD354ECAA0}" type="datetime1">
              <a:rPr lang="en-US" smtClean="0"/>
              <a:pPr/>
              <a:t>5/9/2017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7A98C35-EE24-4256-9082-A5984C1EFE0C}"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96C5766-335C-41EA-BCEE-1A4E3FE1F49F}" type="datetime1">
              <a:rPr lang="en-US" smtClean="0"/>
              <a:pPr/>
              <a:t>5/9/2017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15E6A6D-FADB-453F-9E88-9830757EC091}" type="datetime1">
              <a:rPr lang="en-US" smtClean="0"/>
              <a:pPr/>
              <a:t>5/9/2017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7A98C35-EE24-4256-9082-A5984C1EFE0C}"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enderjusticeleagu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ransequality.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ustranssurvey.or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hud.gov/"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ustranssurvey.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hudexchange.info/news/hud-publishes-resources-for-lgbt-individuals-and-families-and-service-provider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276600"/>
            <a:ext cx="8305800" cy="1981200"/>
          </a:xfrm>
        </p:spPr>
        <p:txBody>
          <a:bodyPr>
            <a:normAutofit lnSpcReduction="10000"/>
          </a:bodyPr>
          <a:lstStyle/>
          <a:p>
            <a:r>
              <a:rPr lang="en-US" dirty="0" smtClean="0">
                <a:solidFill>
                  <a:schemeClr val="tx2">
                    <a:lumMod val="90000"/>
                  </a:schemeClr>
                </a:solidFill>
              </a:rPr>
              <a:t/>
            </a:r>
            <a:br>
              <a:rPr lang="en-US" dirty="0" smtClean="0">
                <a:solidFill>
                  <a:schemeClr val="tx2">
                    <a:lumMod val="90000"/>
                  </a:schemeClr>
                </a:solidFill>
              </a:rPr>
            </a:br>
            <a:r>
              <a:rPr lang="en-US" sz="2800" b="0" dirty="0" smtClean="0">
                <a:solidFill>
                  <a:schemeClr val="tx1"/>
                </a:solidFill>
              </a:rPr>
              <a:t>Housing Justice</a:t>
            </a:r>
          </a:p>
          <a:p>
            <a:r>
              <a:rPr lang="en-US" sz="2800" b="0" cap="none" dirty="0" smtClean="0">
                <a:solidFill>
                  <a:schemeClr val="tx1"/>
                </a:solidFill>
              </a:rPr>
              <a:t>for the Transgender</a:t>
            </a:r>
            <a:br>
              <a:rPr lang="en-US" sz="2800" b="0" cap="none" dirty="0" smtClean="0">
                <a:solidFill>
                  <a:schemeClr val="tx1"/>
                </a:solidFill>
              </a:rPr>
            </a:br>
            <a:r>
              <a:rPr lang="en-US" sz="2800" b="0" cap="none" dirty="0" smtClean="0">
                <a:solidFill>
                  <a:schemeClr val="tx1"/>
                </a:solidFill>
              </a:rPr>
              <a:t>and </a:t>
            </a:r>
            <a:br>
              <a:rPr lang="en-US" sz="2800" b="0" cap="none" dirty="0" smtClean="0">
                <a:solidFill>
                  <a:schemeClr val="tx1"/>
                </a:solidFill>
              </a:rPr>
            </a:br>
            <a:r>
              <a:rPr lang="en-US" sz="2800" b="0" cap="none" dirty="0" smtClean="0">
                <a:solidFill>
                  <a:schemeClr val="tx1"/>
                </a:solidFill>
              </a:rPr>
              <a:t>Gender non-conforming community</a:t>
            </a:r>
          </a:p>
          <a:p>
            <a:endParaRPr lang="en-US" dirty="0">
              <a:solidFill>
                <a:schemeClr val="tx2">
                  <a:lumMod val="90000"/>
                </a:schemeClr>
              </a:solidFill>
            </a:endParaRPr>
          </a:p>
        </p:txBody>
      </p:sp>
      <p:sp>
        <p:nvSpPr>
          <p:cNvPr id="2" name="Title 1"/>
          <p:cNvSpPr>
            <a:spLocks noGrp="1"/>
          </p:cNvSpPr>
          <p:nvPr>
            <p:ph type="ctrTitle"/>
          </p:nvPr>
        </p:nvSpPr>
        <p:spPr>
          <a:xfrm>
            <a:off x="685800" y="381000"/>
            <a:ext cx="7772400" cy="1600200"/>
          </a:xfrm>
        </p:spPr>
        <p:txBody>
          <a:bodyPr>
            <a:noAutofit/>
          </a:bodyPr>
          <a:lstStyle/>
          <a:p>
            <a:r>
              <a:rPr lang="en-US" sz="3800" dirty="0" smtClean="0"/>
              <a:t>Fair Housing &amp; </a:t>
            </a:r>
            <a:br>
              <a:rPr lang="en-US" sz="3800" dirty="0" smtClean="0"/>
            </a:br>
            <a:r>
              <a:rPr lang="en-US" sz="3800" dirty="0" smtClean="0"/>
              <a:t>Sex Discrimination</a:t>
            </a:r>
            <a:endParaRPr lang="en-US" sz="3800" dirty="0"/>
          </a:p>
        </p:txBody>
      </p:sp>
      <p:pic>
        <p:nvPicPr>
          <p:cNvPr id="5" name="Picture 4" descr="fheo300.gif"/>
          <p:cNvPicPr>
            <a:picLocks noChangeAspect="1"/>
          </p:cNvPicPr>
          <p:nvPr/>
        </p:nvPicPr>
        <p:blipFill>
          <a:blip r:embed="rId3" cstate="print"/>
          <a:stretch>
            <a:fillRect/>
          </a:stretch>
        </p:blipFill>
        <p:spPr>
          <a:xfrm>
            <a:off x="7086600" y="457200"/>
            <a:ext cx="1708309" cy="1821656"/>
          </a:xfrm>
          <a:prstGeom prst="rect">
            <a:avLst/>
          </a:prstGeom>
        </p:spPr>
      </p:pic>
      <p:sp>
        <p:nvSpPr>
          <p:cNvPr id="6" name="Slide Number Placeholder 5"/>
          <p:cNvSpPr>
            <a:spLocks noGrp="1"/>
          </p:cNvSpPr>
          <p:nvPr>
            <p:ph type="sldNum" sz="quarter" idx="12"/>
          </p:nvPr>
        </p:nvSpPr>
        <p:spPr/>
        <p:txBody>
          <a:bodyPr/>
          <a:lstStyle/>
          <a:p>
            <a:fld id="{77A98C35-EE24-4256-9082-A5984C1EFE0C}" type="slidenum">
              <a:rPr lang="en-US" smtClean="0"/>
              <a:pPr/>
              <a:t>1</a:t>
            </a:fld>
            <a:endParaRPr 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01752" y="1676400"/>
            <a:ext cx="8503920" cy="4422648"/>
          </a:xfrm>
        </p:spPr>
        <p:txBody>
          <a:bodyPr>
            <a:normAutofit/>
          </a:bodyPr>
          <a:lstStyle/>
          <a:p>
            <a:pPr>
              <a:buNone/>
            </a:pPr>
            <a:r>
              <a:rPr lang="en-US" sz="2400" dirty="0" smtClean="0"/>
              <a:t>Under the Fair Housing Act, it is illegal to discriminate in the</a:t>
            </a:r>
          </a:p>
          <a:p>
            <a:pPr>
              <a:buNone/>
            </a:pPr>
            <a:r>
              <a:rPr lang="en-US" sz="2400" dirty="0" smtClean="0"/>
              <a:t>provision of housing based on: </a:t>
            </a:r>
          </a:p>
          <a:p>
            <a:r>
              <a:rPr lang="en-US" sz="2400" dirty="0" smtClean="0"/>
              <a:t>Race</a:t>
            </a:r>
          </a:p>
          <a:p>
            <a:r>
              <a:rPr lang="en-US" sz="2400" dirty="0" smtClean="0"/>
              <a:t>Color</a:t>
            </a:r>
          </a:p>
          <a:p>
            <a:r>
              <a:rPr lang="en-US" sz="2400" dirty="0" smtClean="0"/>
              <a:t>National Origin</a:t>
            </a:r>
          </a:p>
          <a:p>
            <a:r>
              <a:rPr lang="en-US" sz="2400" dirty="0" smtClean="0"/>
              <a:t>Religion</a:t>
            </a:r>
          </a:p>
          <a:p>
            <a:r>
              <a:rPr lang="en-US" sz="2400" b="1" dirty="0" smtClean="0"/>
              <a:t>SEX</a:t>
            </a:r>
          </a:p>
          <a:p>
            <a:r>
              <a:rPr lang="en-US" sz="2400" dirty="0" smtClean="0"/>
              <a:t>Disability,</a:t>
            </a:r>
          </a:p>
          <a:p>
            <a:r>
              <a:rPr lang="en-US" sz="2400" dirty="0" smtClean="0"/>
              <a:t>Familial Status </a:t>
            </a:r>
            <a:br>
              <a:rPr lang="en-US" sz="2400" dirty="0" smtClean="0"/>
            </a:br>
            <a:r>
              <a:rPr lang="en-US" sz="2400" dirty="0" smtClean="0"/>
              <a:t>(presence of children under 18 in the household)</a:t>
            </a:r>
          </a:p>
          <a:p>
            <a:endParaRPr lang="en-US" sz="2400" dirty="0" smtClean="0"/>
          </a:p>
          <a:p>
            <a:pPr>
              <a:buNone/>
            </a:pPr>
            <a:endParaRPr lang="en-US" dirty="0"/>
          </a:p>
        </p:txBody>
      </p:sp>
      <p:sp>
        <p:nvSpPr>
          <p:cNvPr id="4" name="Title 3"/>
          <p:cNvSpPr>
            <a:spLocks noGrp="1"/>
          </p:cNvSpPr>
          <p:nvPr>
            <p:ph type="title"/>
          </p:nvPr>
        </p:nvSpPr>
        <p:spPr/>
        <p:txBody>
          <a:bodyPr/>
          <a:lstStyle/>
          <a:p>
            <a:r>
              <a:rPr lang="en-US" dirty="0" smtClean="0">
                <a:solidFill>
                  <a:schemeClr val="accent1"/>
                </a:solidFill>
              </a:rPr>
              <a:t>Protected Classes</a:t>
            </a:r>
            <a:endParaRPr lang="en-US" dirty="0">
              <a:solidFill>
                <a:schemeClr val="accent1"/>
              </a:solidFill>
            </a:endParaRPr>
          </a:p>
        </p:txBody>
      </p:sp>
      <p:sp>
        <p:nvSpPr>
          <p:cNvPr id="5" name="Slide Number Placeholder 4"/>
          <p:cNvSpPr>
            <a:spLocks noGrp="1"/>
          </p:cNvSpPr>
          <p:nvPr>
            <p:ph type="sldNum" sz="quarter" idx="12"/>
          </p:nvPr>
        </p:nvSpPr>
        <p:spPr/>
        <p:txBody>
          <a:bodyPr/>
          <a:lstStyle/>
          <a:p>
            <a:fld id="{77A98C35-EE24-4256-9082-A5984C1EFE0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Washington State</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pPr>
              <a:buSzPct val="90000"/>
              <a:buBlip>
                <a:blip r:embed="rId3"/>
              </a:buBlip>
            </a:pPr>
            <a:r>
              <a:rPr lang="en-US" sz="2400" dirty="0" smtClean="0"/>
              <a:t>Marital Status</a:t>
            </a:r>
          </a:p>
          <a:p>
            <a:pPr>
              <a:buSzPct val="90000"/>
              <a:buBlip>
                <a:blip r:embed="rId3"/>
              </a:buBlip>
            </a:pPr>
            <a:r>
              <a:rPr lang="en-US" sz="2400" dirty="0" smtClean="0"/>
              <a:t>Sexual Orientation</a:t>
            </a:r>
          </a:p>
          <a:p>
            <a:pPr>
              <a:buSzPct val="90000"/>
              <a:buBlip>
                <a:blip r:embed="rId3"/>
              </a:buBlip>
            </a:pPr>
            <a:r>
              <a:rPr lang="en-US" sz="2400" dirty="0" smtClean="0"/>
              <a:t>Gender Identity</a:t>
            </a:r>
          </a:p>
          <a:p>
            <a:pPr>
              <a:buSzPct val="90000"/>
              <a:buBlip>
                <a:blip r:embed="rId3"/>
              </a:buBlip>
            </a:pPr>
            <a:r>
              <a:rPr lang="en-US" sz="2400" dirty="0" smtClean="0"/>
              <a:t>Military or Veteran Status</a:t>
            </a:r>
          </a:p>
          <a:p>
            <a:pPr marL="0" indent="0">
              <a:buSzPct val="90000"/>
              <a:buNone/>
            </a:pPr>
            <a:endParaRPr lang="en-US" sz="2400" dirty="0" smtClean="0"/>
          </a:p>
          <a:p>
            <a:pPr marL="0" indent="0">
              <a:buSzPct val="90000"/>
            </a:pPr>
            <a:r>
              <a:rPr lang="en-US" sz="2400" dirty="0" smtClean="0"/>
              <a:t> Check with your city or county to verify protected classes in your area.  </a:t>
            </a:r>
          </a:p>
          <a:p>
            <a:endParaRPr lang="en-US" sz="2400" dirty="0"/>
          </a:p>
        </p:txBody>
      </p:sp>
      <p:sp>
        <p:nvSpPr>
          <p:cNvPr id="4" name="Slide Number Placeholder 3"/>
          <p:cNvSpPr>
            <a:spLocks noGrp="1"/>
          </p:cNvSpPr>
          <p:nvPr>
            <p:ph type="sldNum" sz="quarter" idx="12"/>
          </p:nvPr>
        </p:nvSpPr>
        <p:spPr/>
        <p:txBody>
          <a:bodyPr/>
          <a:lstStyle/>
          <a:p>
            <a:fld id="{77A98C35-EE24-4256-9082-A5984C1EFE0C}"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History of Sex protection</a:t>
            </a:r>
            <a:endParaRPr lang="en-US" dirty="0">
              <a:solidFill>
                <a:schemeClr val="accent1"/>
              </a:solidFill>
            </a:endParaRPr>
          </a:p>
        </p:txBody>
      </p:sp>
      <p:sp>
        <p:nvSpPr>
          <p:cNvPr id="3" name="Content Placeholder 2"/>
          <p:cNvSpPr>
            <a:spLocks noGrp="1"/>
          </p:cNvSpPr>
          <p:nvPr>
            <p:ph sz="quarter" idx="1"/>
          </p:nvPr>
        </p:nvSpPr>
        <p:spPr>
          <a:xfrm>
            <a:off x="301752" y="1981200"/>
            <a:ext cx="8503920" cy="4572000"/>
          </a:xfrm>
        </p:spPr>
        <p:txBody>
          <a:bodyPr>
            <a:noAutofit/>
          </a:bodyPr>
          <a:lstStyle/>
          <a:p>
            <a:r>
              <a:rPr lang="en-US" sz="2400" dirty="0" smtClean="0"/>
              <a:t>In </a:t>
            </a:r>
            <a:r>
              <a:rPr lang="en-US" sz="2400" b="1" dirty="0" smtClean="0"/>
              <a:t>1974</a:t>
            </a:r>
            <a:r>
              <a:rPr lang="en-US" sz="2400" dirty="0" smtClean="0"/>
              <a:t>, Congress amended the FHA to ban discrimination in housing based on </a:t>
            </a:r>
            <a:r>
              <a:rPr lang="en-US" sz="2400" b="1" dirty="0" smtClean="0"/>
              <a:t>SEX</a:t>
            </a:r>
            <a:r>
              <a:rPr lang="en-US" sz="2400" dirty="0" smtClean="0"/>
              <a:t>: being male or female.</a:t>
            </a:r>
          </a:p>
          <a:p>
            <a:pPr>
              <a:buNone/>
            </a:pPr>
            <a:endParaRPr lang="en-US" sz="1600" dirty="0" smtClean="0">
              <a:solidFill>
                <a:schemeClr val="tx2">
                  <a:lumMod val="90000"/>
                </a:schemeClr>
              </a:solidFill>
            </a:endParaRPr>
          </a:p>
          <a:p>
            <a:pPr>
              <a:buNone/>
            </a:pPr>
            <a:endParaRPr lang="en-US" sz="1600" dirty="0" smtClean="0">
              <a:solidFill>
                <a:schemeClr val="tx2">
                  <a:lumMod val="90000"/>
                </a:schemeClr>
              </a:solidFill>
            </a:endParaRPr>
          </a:p>
          <a:p>
            <a:r>
              <a:rPr lang="en-US" sz="2400" b="1" dirty="0" smtClean="0"/>
              <a:t>Sexual harassment</a:t>
            </a:r>
            <a:r>
              <a:rPr lang="en-US" sz="2400" dirty="0" smtClean="0"/>
              <a:t> upheld by Supreme Court as  a form of prohibited sex discrimination.</a:t>
            </a:r>
          </a:p>
          <a:p>
            <a:endParaRPr lang="en-US" sz="1600" dirty="0" smtClean="0"/>
          </a:p>
          <a:p>
            <a:endParaRPr lang="en-US" sz="1600" dirty="0" smtClean="0"/>
          </a:p>
          <a:p>
            <a:r>
              <a:rPr lang="en-US" sz="2400" b="1" dirty="0" smtClean="0"/>
              <a:t>Domestic Violence </a:t>
            </a:r>
            <a:r>
              <a:rPr lang="en-US" sz="2400" dirty="0" smtClean="0"/>
              <a:t>falls under the protection of sex because of its disproportionate impact on women.</a:t>
            </a:r>
          </a:p>
          <a:p>
            <a:pPr>
              <a:buNone/>
            </a:pPr>
            <a:endParaRPr lang="en-US" sz="1600" dirty="0" smtClean="0"/>
          </a:p>
        </p:txBody>
      </p:sp>
      <p:sp>
        <p:nvSpPr>
          <p:cNvPr id="4" name="Slide Number Placeholder 3"/>
          <p:cNvSpPr>
            <a:spLocks noGrp="1"/>
          </p:cNvSpPr>
          <p:nvPr>
            <p:ph type="sldNum" sz="quarter" idx="12"/>
          </p:nvPr>
        </p:nvSpPr>
        <p:spPr/>
        <p:txBody>
          <a:bodyPr/>
          <a:lstStyle/>
          <a:p>
            <a:fld id="{77A98C35-EE24-4256-9082-A5984C1EFE0C}"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828800"/>
            <a:ext cx="8229600" cy="4267200"/>
          </a:xfrm>
        </p:spPr>
        <p:txBody>
          <a:bodyPr>
            <a:normAutofit lnSpcReduction="10000"/>
          </a:bodyPr>
          <a:lstStyle/>
          <a:p>
            <a:r>
              <a:rPr lang="en-US" sz="2400" dirty="0" smtClean="0"/>
              <a:t>2010, HUD, expanded recognition to complaints filed under sex discrimination because of </a:t>
            </a:r>
            <a:r>
              <a:rPr lang="en-US" sz="2400" b="1" dirty="0" smtClean="0"/>
              <a:t>gender non-conformity </a:t>
            </a:r>
            <a:r>
              <a:rPr lang="en-US" sz="2400" dirty="0" smtClean="0"/>
              <a:t>with </a:t>
            </a:r>
            <a:r>
              <a:rPr lang="en-US" sz="2400" b="1" dirty="0" smtClean="0"/>
              <a:t>gender stereotypes.  </a:t>
            </a:r>
          </a:p>
          <a:p>
            <a:endParaRPr lang="en-US" sz="2400" dirty="0" smtClean="0"/>
          </a:p>
          <a:p>
            <a:r>
              <a:rPr lang="en-US" sz="2400" dirty="0" smtClean="0"/>
              <a:t>Since issuing this guidance, HUD has pursued close to 200 cases of housing discrimination from </a:t>
            </a:r>
            <a:r>
              <a:rPr lang="en-US" sz="2400" b="1" dirty="0" smtClean="0"/>
              <a:t>LGBT persons</a:t>
            </a:r>
            <a:r>
              <a:rPr lang="en-US" sz="2400" dirty="0" smtClean="0"/>
              <a:t>. </a:t>
            </a:r>
          </a:p>
          <a:p>
            <a:endParaRPr lang="en-US" sz="2400" dirty="0" smtClean="0"/>
          </a:p>
          <a:p>
            <a:r>
              <a:rPr lang="en-US" sz="2400" dirty="0" smtClean="0"/>
              <a:t>Most involved discrimination because of non conformity with gender stereotypes, especially from </a:t>
            </a:r>
            <a:r>
              <a:rPr lang="en-US" sz="2400" b="1" dirty="0" smtClean="0"/>
              <a:t>transgender</a:t>
            </a:r>
            <a:r>
              <a:rPr lang="en-US" sz="2400" dirty="0" smtClean="0"/>
              <a:t> </a:t>
            </a:r>
            <a:r>
              <a:rPr lang="en-US" sz="2400" b="1" dirty="0" smtClean="0"/>
              <a:t>persons.</a:t>
            </a:r>
          </a:p>
          <a:p>
            <a:endParaRPr lang="en-US" sz="2000" dirty="0" smtClean="0"/>
          </a:p>
        </p:txBody>
      </p:sp>
      <p:sp>
        <p:nvSpPr>
          <p:cNvPr id="4" name="Title 2"/>
          <p:cNvSpPr>
            <a:spLocks noGrp="1"/>
          </p:cNvSpPr>
          <p:nvPr>
            <p:ph type="title"/>
          </p:nvPr>
        </p:nvSpPr>
        <p:spPr>
          <a:xfrm>
            <a:off x="301752" y="228600"/>
            <a:ext cx="8534400" cy="758952"/>
          </a:xfrm>
        </p:spPr>
        <p:txBody>
          <a:bodyPr/>
          <a:lstStyle/>
          <a:p>
            <a:r>
              <a:rPr lang="en-US" dirty="0" smtClean="0">
                <a:solidFill>
                  <a:schemeClr val="accent1"/>
                </a:solidFill>
              </a:rPr>
              <a:t>HUD--Sex protections expanded</a:t>
            </a:r>
            <a:endParaRPr lang="en-US" dirty="0">
              <a:solidFill>
                <a:schemeClr val="accent1"/>
              </a:solidFill>
            </a:endParaRPr>
          </a:p>
        </p:txBody>
      </p:sp>
      <p:sp>
        <p:nvSpPr>
          <p:cNvPr id="5" name="Slide Number Placeholder 4"/>
          <p:cNvSpPr>
            <a:spLocks noGrp="1"/>
          </p:cNvSpPr>
          <p:nvPr>
            <p:ph type="sldNum" sz="quarter" idx="12"/>
          </p:nvPr>
        </p:nvSpPr>
        <p:spPr/>
        <p:txBody>
          <a:bodyPr/>
          <a:lstStyle/>
          <a:p>
            <a:fld id="{77A98C35-EE24-4256-9082-A5984C1EFE0C}"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01752" y="1676400"/>
            <a:ext cx="8503920" cy="4422648"/>
          </a:xfrm>
        </p:spPr>
        <p:txBody>
          <a:bodyPr>
            <a:normAutofit/>
          </a:bodyPr>
          <a:lstStyle/>
          <a:p>
            <a:r>
              <a:rPr lang="en-US" sz="2400" dirty="0" smtClean="0"/>
              <a:t>2012, HUD issued regulations explicitly prohibiting discrimination in federally funded housing programs and FHA lending based on </a:t>
            </a:r>
            <a:r>
              <a:rPr lang="en-US" sz="2400" b="1" dirty="0" smtClean="0"/>
              <a:t>sexual orientation</a:t>
            </a:r>
            <a:r>
              <a:rPr lang="en-US" sz="2400" dirty="0" smtClean="0"/>
              <a:t>, </a:t>
            </a:r>
            <a:r>
              <a:rPr lang="en-US" sz="2400" b="1" dirty="0" smtClean="0"/>
              <a:t>gender identity</a:t>
            </a:r>
            <a:r>
              <a:rPr lang="en-US" sz="2400" dirty="0" smtClean="0"/>
              <a:t>, and </a:t>
            </a:r>
            <a:r>
              <a:rPr lang="en-US" sz="2400" b="1" dirty="0" smtClean="0"/>
              <a:t>marital status.</a:t>
            </a:r>
          </a:p>
          <a:p>
            <a:pPr>
              <a:buNone/>
            </a:pPr>
            <a:endParaRPr lang="en-US" sz="2400" dirty="0" smtClean="0"/>
          </a:p>
          <a:p>
            <a:r>
              <a:rPr lang="en-US" sz="2400" b="1" dirty="0" smtClean="0"/>
              <a:t>“LGBT Equal Access Rule” </a:t>
            </a:r>
            <a:r>
              <a:rPr lang="en-US" sz="2400" dirty="0" smtClean="0"/>
              <a:t>requires federally assisted housing, programs and mortgages be provided without regard to </a:t>
            </a:r>
            <a:r>
              <a:rPr lang="en-US" sz="2400" b="1" u="sng" dirty="0" smtClean="0"/>
              <a:t>actual or perceived</a:t>
            </a:r>
            <a:r>
              <a:rPr lang="en-US" sz="2400" b="1" dirty="0" smtClean="0"/>
              <a:t> </a:t>
            </a:r>
            <a:r>
              <a:rPr lang="en-US" sz="2400" dirty="0" smtClean="0"/>
              <a:t>sexual orientation, gender identity or marital stats.  </a:t>
            </a:r>
          </a:p>
          <a:p>
            <a:endParaRPr lang="en-US" sz="2800" dirty="0" smtClean="0"/>
          </a:p>
          <a:p>
            <a:endParaRPr lang="en-US" dirty="0"/>
          </a:p>
        </p:txBody>
      </p:sp>
      <p:sp>
        <p:nvSpPr>
          <p:cNvPr id="5" name="Title 2"/>
          <p:cNvSpPr>
            <a:spLocks noGrp="1"/>
          </p:cNvSpPr>
          <p:nvPr>
            <p:ph type="title"/>
          </p:nvPr>
        </p:nvSpPr>
        <p:spPr>
          <a:xfrm>
            <a:off x="301752" y="228600"/>
            <a:ext cx="8534400" cy="758952"/>
          </a:xfrm>
        </p:spPr>
        <p:txBody>
          <a:bodyPr/>
          <a:lstStyle/>
          <a:p>
            <a:r>
              <a:rPr lang="en-US" dirty="0" smtClean="0">
                <a:solidFill>
                  <a:schemeClr val="accent1"/>
                </a:solidFill>
              </a:rPr>
              <a:t>HUD--Sex protections extended</a:t>
            </a:r>
            <a:endParaRPr lang="en-US" dirty="0">
              <a:solidFill>
                <a:schemeClr val="accent1"/>
              </a:solidFill>
            </a:endParaRPr>
          </a:p>
        </p:txBody>
      </p:sp>
      <p:sp>
        <p:nvSpPr>
          <p:cNvPr id="4" name="Slide Number Placeholder 3"/>
          <p:cNvSpPr>
            <a:spLocks noGrp="1"/>
          </p:cNvSpPr>
          <p:nvPr>
            <p:ph type="sldNum" sz="quarter" idx="12"/>
          </p:nvPr>
        </p:nvSpPr>
        <p:spPr/>
        <p:txBody>
          <a:bodyPr/>
          <a:lstStyle/>
          <a:p>
            <a:fld id="{77A98C35-EE24-4256-9082-A5984C1EFE0C}"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2015 HUD Guidance</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pPr>
              <a:buNone/>
            </a:pPr>
            <a:r>
              <a:rPr lang="en-US" dirty="0" smtClean="0"/>
              <a:t>HUD Notice: Appropriate Placement for Transgender</a:t>
            </a:r>
          </a:p>
          <a:p>
            <a:pPr>
              <a:buNone/>
            </a:pPr>
            <a:r>
              <a:rPr lang="en-US" dirty="0" smtClean="0"/>
              <a:t>Persons in Single-Sex Emergency Shelters and Other</a:t>
            </a:r>
          </a:p>
          <a:p>
            <a:pPr>
              <a:buNone/>
            </a:pPr>
            <a:r>
              <a:rPr lang="en-US" dirty="0" smtClean="0"/>
              <a:t>Facilities (ESG, </a:t>
            </a:r>
            <a:r>
              <a:rPr lang="en-US" dirty="0" err="1" smtClean="0"/>
              <a:t>CoC</a:t>
            </a:r>
            <a:r>
              <a:rPr lang="en-US" dirty="0" smtClean="0"/>
              <a:t>, HOPWA)</a:t>
            </a:r>
            <a:br>
              <a:rPr lang="en-US" dirty="0" smtClean="0"/>
            </a:br>
            <a:endParaRPr lang="en-US" dirty="0" smtClean="0"/>
          </a:p>
          <a:p>
            <a:r>
              <a:rPr lang="en-US" dirty="0" smtClean="0"/>
              <a:t>Admit a person based on their self-identified gender identity</a:t>
            </a:r>
          </a:p>
          <a:p>
            <a:r>
              <a:rPr lang="en-US" dirty="0" smtClean="0"/>
              <a:t>Do not ask Qs about anatomy, medical procedures, or make burdensome demands for identity documents</a:t>
            </a:r>
          </a:p>
          <a:p>
            <a:endParaRPr lang="en-US" dirty="0" smtClean="0"/>
          </a:p>
        </p:txBody>
      </p:sp>
      <p:sp>
        <p:nvSpPr>
          <p:cNvPr id="4" name="Slide Number Placeholder 3"/>
          <p:cNvSpPr>
            <a:spLocks noGrp="1"/>
          </p:cNvSpPr>
          <p:nvPr>
            <p:ph type="sldNum" sz="quarter" idx="12"/>
          </p:nvPr>
        </p:nvSpPr>
        <p:spPr/>
        <p:txBody>
          <a:bodyPr/>
          <a:lstStyle/>
          <a:p>
            <a:fld id="{77A98C35-EE24-4256-9082-A5984C1EFE0C}"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Terms</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r>
              <a:rPr lang="en-US" dirty="0" smtClean="0"/>
              <a:t>Sex</a:t>
            </a:r>
          </a:p>
          <a:p>
            <a:r>
              <a:rPr lang="en-US" dirty="0" smtClean="0"/>
              <a:t>Gender</a:t>
            </a:r>
          </a:p>
          <a:p>
            <a:r>
              <a:rPr lang="en-US" dirty="0" smtClean="0"/>
              <a:t>Sexual orientation</a:t>
            </a:r>
          </a:p>
          <a:p>
            <a:r>
              <a:rPr lang="en-US" dirty="0" smtClean="0"/>
              <a:t>Gender identity</a:t>
            </a:r>
          </a:p>
          <a:p>
            <a:r>
              <a:rPr lang="en-US" dirty="0" smtClean="0"/>
              <a:t>Gender expression</a:t>
            </a:r>
          </a:p>
          <a:p>
            <a:r>
              <a:rPr lang="en-US" dirty="0" smtClean="0"/>
              <a:t>Transgender</a:t>
            </a:r>
          </a:p>
          <a:p>
            <a:r>
              <a:rPr lang="en-US" dirty="0" smtClean="0"/>
              <a:t>Gender transition</a:t>
            </a:r>
          </a:p>
          <a:p>
            <a:r>
              <a:rPr lang="en-US" dirty="0" smtClean="0"/>
              <a:t>Gender </a:t>
            </a:r>
            <a:r>
              <a:rPr lang="en-US" dirty="0" err="1" smtClean="0"/>
              <a:t>dysphoria</a:t>
            </a:r>
            <a:endParaRPr lang="en-US" dirty="0" smtClean="0"/>
          </a:p>
          <a:p>
            <a:r>
              <a:rPr lang="en-US" dirty="0" err="1" smtClean="0"/>
              <a:t>Cisgender</a:t>
            </a:r>
            <a:endParaRPr lang="en-US" dirty="0" smtClean="0"/>
          </a:p>
        </p:txBody>
      </p:sp>
      <p:sp>
        <p:nvSpPr>
          <p:cNvPr id="5" name="Slide Number Placeholder 4"/>
          <p:cNvSpPr>
            <a:spLocks noGrp="1"/>
          </p:cNvSpPr>
          <p:nvPr>
            <p:ph type="sldNum" sz="quarter" idx="12"/>
          </p:nvPr>
        </p:nvSpPr>
        <p:spPr/>
        <p:txBody>
          <a:bodyPr/>
          <a:lstStyle/>
          <a:p>
            <a:fld id="{77A98C35-EE24-4256-9082-A5984C1EFE0C}"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Stereotypes</a:t>
            </a:r>
            <a:endParaRPr lang="en-US" dirty="0">
              <a:solidFill>
                <a:schemeClr val="accent1"/>
              </a:solidFill>
            </a:endParaRPr>
          </a:p>
        </p:txBody>
      </p:sp>
      <p:sp>
        <p:nvSpPr>
          <p:cNvPr id="5" name="Content Placeholder 2"/>
          <p:cNvSpPr>
            <a:spLocks noGrp="1"/>
          </p:cNvSpPr>
          <p:nvPr>
            <p:ph sz="quarter" idx="1"/>
          </p:nvPr>
        </p:nvSpPr>
        <p:spPr>
          <a:xfrm>
            <a:off x="301752" y="1527048"/>
            <a:ext cx="8503920" cy="4572000"/>
          </a:xfrm>
        </p:spPr>
        <p:txBody>
          <a:bodyPr>
            <a:noAutofit/>
          </a:bodyPr>
          <a:lstStyle/>
          <a:p>
            <a:pPr>
              <a:buNone/>
            </a:pPr>
            <a:endParaRPr lang="en-US" sz="2400" dirty="0" smtClean="0"/>
          </a:p>
          <a:p>
            <a:r>
              <a:rPr lang="en-US" sz="2400" dirty="0" smtClean="0"/>
              <a:t>What are some of the stereotypes our society has </a:t>
            </a:r>
            <a:br>
              <a:rPr lang="en-US" sz="2400" dirty="0" smtClean="0"/>
            </a:br>
            <a:r>
              <a:rPr lang="en-US" sz="2400" dirty="0" smtClean="0"/>
              <a:t>about the sexes?</a:t>
            </a:r>
          </a:p>
          <a:p>
            <a:pPr lvl="1"/>
            <a:endParaRPr lang="en-US" sz="1900" dirty="0" smtClean="0"/>
          </a:p>
          <a:p>
            <a:pPr>
              <a:buNone/>
            </a:pPr>
            <a:r>
              <a:rPr lang="en-US" sz="2400" dirty="0" smtClean="0"/>
              <a:t>Males?</a:t>
            </a:r>
          </a:p>
          <a:p>
            <a:pPr>
              <a:buNone/>
            </a:pPr>
            <a:endParaRPr lang="en-US" sz="2400" dirty="0" smtClean="0"/>
          </a:p>
          <a:p>
            <a:pPr>
              <a:buNone/>
            </a:pPr>
            <a:r>
              <a:rPr lang="en-US" sz="2400" dirty="0" smtClean="0"/>
              <a:t>Females</a:t>
            </a:r>
            <a:r>
              <a:rPr lang="en-US" sz="2400" dirty="0" smtClean="0"/>
              <a:t>?</a:t>
            </a:r>
          </a:p>
          <a:p>
            <a:pPr>
              <a:buNone/>
            </a:pPr>
            <a:endParaRPr lang="en-US" sz="2400" dirty="0" smtClean="0"/>
          </a:p>
          <a:p>
            <a:pPr>
              <a:buNone/>
            </a:pPr>
            <a:r>
              <a:rPr lang="en-US" sz="2400" dirty="0" smtClean="0"/>
              <a:t>People who identify as neither or both?</a:t>
            </a: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1600" dirty="0" smtClean="0">
              <a:solidFill>
                <a:schemeClr val="tx2">
                  <a:lumMod val="90000"/>
                </a:schemeClr>
              </a:solidFill>
            </a:endParaRPr>
          </a:p>
        </p:txBody>
      </p:sp>
      <p:sp>
        <p:nvSpPr>
          <p:cNvPr id="6" name="Slide Number Placeholder 5"/>
          <p:cNvSpPr>
            <a:spLocks noGrp="1"/>
          </p:cNvSpPr>
          <p:nvPr>
            <p:ph type="sldNum" sz="quarter" idx="12"/>
          </p:nvPr>
        </p:nvSpPr>
        <p:spPr/>
        <p:txBody>
          <a:bodyPr/>
          <a:lstStyle/>
          <a:p>
            <a:fld id="{77A98C35-EE24-4256-9082-A5984C1EFE0C}"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01752" y="1752600"/>
            <a:ext cx="8503920" cy="4346448"/>
          </a:xfrm>
        </p:spPr>
        <p:txBody>
          <a:bodyPr>
            <a:normAutofit lnSpcReduction="10000"/>
          </a:bodyPr>
          <a:lstStyle/>
          <a:p>
            <a:r>
              <a:rPr lang="en-US" sz="2400" dirty="0" smtClean="0"/>
              <a:t>Clothing</a:t>
            </a:r>
          </a:p>
          <a:p>
            <a:r>
              <a:rPr lang="en-US" sz="2400" dirty="0" smtClean="0"/>
              <a:t>Hair, makeup, fingernails</a:t>
            </a:r>
          </a:p>
          <a:p>
            <a:r>
              <a:rPr lang="en-US" sz="2400" dirty="0" smtClean="0"/>
              <a:t>Behaviors</a:t>
            </a:r>
          </a:p>
          <a:p>
            <a:r>
              <a:rPr lang="en-US" sz="2400" dirty="0" smtClean="0"/>
              <a:t>Roles</a:t>
            </a:r>
          </a:p>
          <a:p>
            <a:r>
              <a:rPr lang="en-US" sz="2400" dirty="0" smtClean="0"/>
              <a:t>Work</a:t>
            </a:r>
          </a:p>
          <a:p>
            <a:r>
              <a:rPr lang="en-US" sz="2400" dirty="0" smtClean="0"/>
              <a:t>Hobbies</a:t>
            </a:r>
          </a:p>
          <a:p>
            <a:r>
              <a:rPr lang="en-US" sz="2400" dirty="0" smtClean="0"/>
              <a:t>Activities</a:t>
            </a:r>
          </a:p>
          <a:p>
            <a:r>
              <a:rPr lang="en-US" sz="2400" dirty="0" smtClean="0"/>
              <a:t>Etc.,  Other?</a:t>
            </a:r>
          </a:p>
          <a:p>
            <a:endParaRPr lang="en-US" sz="2400" dirty="0" smtClean="0"/>
          </a:p>
          <a:p>
            <a:pPr>
              <a:buNone/>
            </a:pPr>
            <a:r>
              <a:rPr lang="en-US" sz="2800" dirty="0" smtClean="0"/>
              <a:t>What are some stereotypes of a person who is GNC?</a:t>
            </a:r>
          </a:p>
          <a:p>
            <a:endParaRPr lang="en-US" sz="2400" dirty="0" smtClean="0"/>
          </a:p>
          <a:p>
            <a:endParaRPr lang="en-US" sz="2400" dirty="0"/>
          </a:p>
        </p:txBody>
      </p:sp>
      <p:sp>
        <p:nvSpPr>
          <p:cNvPr id="5" name="Title 4"/>
          <p:cNvSpPr>
            <a:spLocks noGrp="1"/>
          </p:cNvSpPr>
          <p:nvPr>
            <p:ph type="title"/>
          </p:nvPr>
        </p:nvSpPr>
        <p:spPr/>
        <p:txBody>
          <a:bodyPr/>
          <a:lstStyle/>
          <a:p>
            <a:r>
              <a:rPr lang="en-US" dirty="0" smtClean="0">
                <a:solidFill>
                  <a:schemeClr val="accent1"/>
                </a:solidFill>
              </a:rPr>
              <a:t>Gender Non-Conforming</a:t>
            </a:r>
            <a:endParaRPr lang="en-US" dirty="0">
              <a:solidFill>
                <a:schemeClr val="accent1"/>
              </a:solidFill>
            </a:endParaRPr>
          </a:p>
        </p:txBody>
      </p:sp>
      <p:sp>
        <p:nvSpPr>
          <p:cNvPr id="6" name="Slide Number Placeholder 5"/>
          <p:cNvSpPr>
            <a:spLocks noGrp="1"/>
          </p:cNvSpPr>
          <p:nvPr>
            <p:ph type="sldNum" sz="quarter" idx="12"/>
          </p:nvPr>
        </p:nvSpPr>
        <p:spPr/>
        <p:txBody>
          <a:bodyPr/>
          <a:lstStyle/>
          <a:p>
            <a:fld id="{77A98C35-EE24-4256-9082-A5984C1EFE0C}"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Basic Human Need</a:t>
            </a:r>
            <a:endParaRPr lang="en-US" dirty="0">
              <a:solidFill>
                <a:schemeClr val="accent1"/>
              </a:solidFill>
            </a:endParaRPr>
          </a:p>
        </p:txBody>
      </p:sp>
      <p:sp>
        <p:nvSpPr>
          <p:cNvPr id="3" name="Content Placeholder 2"/>
          <p:cNvSpPr>
            <a:spLocks noGrp="1"/>
          </p:cNvSpPr>
          <p:nvPr>
            <p:ph sz="quarter" idx="1"/>
          </p:nvPr>
        </p:nvSpPr>
        <p:spPr>
          <a:xfrm>
            <a:off x="301752" y="2133600"/>
            <a:ext cx="8503920" cy="3965448"/>
          </a:xfrm>
        </p:spPr>
        <p:txBody>
          <a:bodyPr/>
          <a:lstStyle/>
          <a:p>
            <a:pPr>
              <a:buNone/>
            </a:pPr>
            <a:r>
              <a:rPr lang="en-US" dirty="0" smtClean="0"/>
              <a:t>Housing is a necessity and a basic human right but one</a:t>
            </a:r>
          </a:p>
          <a:p>
            <a:pPr>
              <a:buNone/>
            </a:pPr>
            <a:r>
              <a:rPr lang="en-US" dirty="0" smtClean="0"/>
              <a:t>that is often denied to transgender and gender non-</a:t>
            </a:r>
          </a:p>
          <a:p>
            <a:pPr>
              <a:buNone/>
            </a:pPr>
            <a:r>
              <a:rPr lang="en-US" dirty="0" smtClean="0"/>
              <a:t>conforming people.</a:t>
            </a:r>
            <a:r>
              <a:rPr lang="en-US" sz="2800" i="1" dirty="0" smtClean="0"/>
              <a:t> </a:t>
            </a:r>
          </a:p>
          <a:p>
            <a:pPr algn="r">
              <a:buNone/>
            </a:pPr>
            <a:endParaRPr lang="en-US" sz="2800" i="1" dirty="0" smtClean="0"/>
          </a:p>
          <a:p>
            <a:pPr algn="r">
              <a:buNone/>
            </a:pPr>
            <a:endParaRPr lang="en-US" sz="2800" i="1" dirty="0" smtClean="0"/>
          </a:p>
          <a:p>
            <a:pPr algn="r">
              <a:buNone/>
            </a:pPr>
            <a:r>
              <a:rPr lang="en-US" sz="1700" i="1" dirty="0" smtClean="0"/>
              <a:t>--National Center for Transgender Equality</a:t>
            </a:r>
          </a:p>
          <a:p>
            <a:pPr algn="r">
              <a:buNone/>
            </a:pPr>
            <a:r>
              <a:rPr lang="en-US" sz="1700" i="1" dirty="0" smtClean="0"/>
              <a:t>--National Gay &amp; Lesbian Task Force</a:t>
            </a:r>
          </a:p>
          <a:p>
            <a:endParaRPr lang="en-US" dirty="0"/>
          </a:p>
        </p:txBody>
      </p:sp>
      <p:sp>
        <p:nvSpPr>
          <p:cNvPr id="4" name="Slide Number Placeholder 3"/>
          <p:cNvSpPr>
            <a:spLocks noGrp="1"/>
          </p:cNvSpPr>
          <p:nvPr>
            <p:ph type="sldNum" sz="quarter" idx="12"/>
          </p:nvPr>
        </p:nvSpPr>
        <p:spPr/>
        <p:txBody>
          <a:bodyPr/>
          <a:lstStyle/>
          <a:p>
            <a:fld id="{77A98C35-EE24-4256-9082-A5984C1EFE0C}"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Presented by:</a:t>
            </a:r>
            <a:endParaRPr lang="en-US" dirty="0"/>
          </a:p>
        </p:txBody>
      </p:sp>
      <p:sp>
        <p:nvSpPr>
          <p:cNvPr id="3" name="Content Placeholder 2"/>
          <p:cNvSpPr>
            <a:spLocks noGrp="1"/>
          </p:cNvSpPr>
          <p:nvPr>
            <p:ph sz="quarter" idx="1"/>
          </p:nvPr>
        </p:nvSpPr>
        <p:spPr>
          <a:xfrm>
            <a:off x="301752" y="1901952"/>
            <a:ext cx="8503920" cy="4346448"/>
          </a:xfrm>
        </p:spPr>
        <p:txBody>
          <a:bodyPr>
            <a:normAutofit fontScale="85000" lnSpcReduction="20000"/>
          </a:bodyPr>
          <a:lstStyle/>
          <a:p>
            <a:pPr algn="r"/>
            <a:endParaRPr lang="en-US" dirty="0" smtClean="0"/>
          </a:p>
          <a:p>
            <a:r>
              <a:rPr lang="en-US" dirty="0" smtClean="0"/>
              <a:t>Elayne Wylie, </a:t>
            </a:r>
            <a:br>
              <a:rPr lang="en-US" dirty="0" smtClean="0"/>
            </a:br>
            <a:r>
              <a:rPr lang="en-US" dirty="0" smtClean="0"/>
              <a:t>Director of Operations, </a:t>
            </a:r>
            <a:br>
              <a:rPr lang="en-US" dirty="0" smtClean="0"/>
            </a:br>
            <a:r>
              <a:rPr lang="en-US" sz="2100" i="1" dirty="0" smtClean="0"/>
              <a:t>Gender Justice League , </a:t>
            </a:r>
            <a:br>
              <a:rPr lang="en-US" sz="2100" i="1" dirty="0" smtClean="0"/>
            </a:br>
            <a:r>
              <a:rPr lang="en-US" sz="2100" i="1" dirty="0" smtClean="0"/>
              <a:t>Producer Trans* Pride Seattle, </a:t>
            </a:r>
            <a:br>
              <a:rPr lang="en-US" sz="2100" i="1" dirty="0" smtClean="0"/>
            </a:br>
            <a:r>
              <a:rPr lang="en-US" sz="2100" i="1" dirty="0" smtClean="0"/>
              <a:t>and, Washington SAFE Alliance Chapter Coordinator,</a:t>
            </a:r>
          </a:p>
          <a:p>
            <a:pPr>
              <a:buNone/>
            </a:pPr>
            <a:r>
              <a:rPr lang="en-US" sz="2100" i="1" dirty="0" smtClean="0"/>
              <a:t>	Seattle, WA</a:t>
            </a:r>
          </a:p>
          <a:p>
            <a:pPr>
              <a:buNone/>
            </a:pPr>
            <a:endParaRPr lang="en-US" dirty="0" smtClean="0"/>
          </a:p>
          <a:p>
            <a:pPr>
              <a:buNone/>
            </a:pPr>
            <a:r>
              <a:rPr lang="en-US" dirty="0" smtClean="0"/>
              <a:t/>
            </a:r>
            <a:br>
              <a:rPr lang="en-US" dirty="0" smtClean="0"/>
            </a:br>
            <a:endParaRPr lang="en-US" dirty="0" smtClean="0"/>
          </a:p>
          <a:p>
            <a:pPr algn="r"/>
            <a:r>
              <a:rPr lang="en-US" dirty="0" smtClean="0"/>
              <a:t>Shannon Bedard, </a:t>
            </a:r>
            <a:br>
              <a:rPr lang="en-US" dirty="0" smtClean="0"/>
            </a:br>
            <a:r>
              <a:rPr lang="en-US" dirty="0" smtClean="0"/>
              <a:t>Fair Housing Specialist, </a:t>
            </a:r>
            <a:br>
              <a:rPr lang="en-US" dirty="0" smtClean="0"/>
            </a:br>
            <a:r>
              <a:rPr lang="en-US" sz="2100" i="1" dirty="0" smtClean="0"/>
              <a:t>Northwest Fair Housing Alliance, </a:t>
            </a:r>
            <a:br>
              <a:rPr lang="en-US" sz="2100" i="1" dirty="0" smtClean="0"/>
            </a:br>
            <a:r>
              <a:rPr lang="en-US" sz="2100" i="1" dirty="0" smtClean="0"/>
              <a:t>Spokane, WA</a:t>
            </a:r>
            <a:r>
              <a:rPr lang="en-US" dirty="0" smtClean="0"/>
              <a:t/>
            </a:r>
            <a:br>
              <a:rPr lang="en-US" dirty="0" smtClean="0"/>
            </a:br>
            <a:endParaRPr lang="en-US" dirty="0" smtClean="0"/>
          </a:p>
          <a:p>
            <a:endParaRPr lang="en-US" dirty="0"/>
          </a:p>
        </p:txBody>
      </p:sp>
      <p:pic>
        <p:nvPicPr>
          <p:cNvPr id="48130" name="Picture 2" descr="Gender Justice League">
            <a:hlinkClick r:id="rId3" tooltip="Home"/>
          </p:cNvPr>
          <p:cNvPicPr>
            <a:picLocks noChangeAspect="1" noChangeArrowheads="1"/>
          </p:cNvPicPr>
          <p:nvPr/>
        </p:nvPicPr>
        <p:blipFill>
          <a:blip r:embed="rId4" cstate="print"/>
          <a:srcRect/>
          <a:stretch>
            <a:fillRect/>
          </a:stretch>
        </p:blipFill>
        <p:spPr bwMode="auto">
          <a:xfrm>
            <a:off x="381000" y="1066800"/>
            <a:ext cx="4572000" cy="1143000"/>
          </a:xfrm>
          <a:prstGeom prst="rect">
            <a:avLst/>
          </a:prstGeom>
          <a:noFill/>
        </p:spPr>
      </p:pic>
      <p:pic>
        <p:nvPicPr>
          <p:cNvPr id="7" name="Picture 6" descr="Color NWFHA Logo with Title.jpg"/>
          <p:cNvPicPr>
            <a:picLocks noChangeAspect="1"/>
          </p:cNvPicPr>
          <p:nvPr/>
        </p:nvPicPr>
        <p:blipFill>
          <a:blip r:embed="rId5" cstate="print"/>
          <a:stretch>
            <a:fillRect/>
          </a:stretch>
        </p:blipFill>
        <p:spPr>
          <a:xfrm>
            <a:off x="7010400" y="3124200"/>
            <a:ext cx="1582826" cy="1582826"/>
          </a:xfrm>
          <a:prstGeom prst="rect">
            <a:avLst/>
          </a:prstGeom>
        </p:spPr>
      </p:pic>
      <p:sp>
        <p:nvSpPr>
          <p:cNvPr id="6" name="Slide Number Placeholder 5"/>
          <p:cNvSpPr>
            <a:spLocks noGrp="1"/>
          </p:cNvSpPr>
          <p:nvPr>
            <p:ph type="sldNum" sz="quarter" idx="12"/>
          </p:nvPr>
        </p:nvSpPr>
        <p:spPr/>
        <p:txBody>
          <a:bodyPr/>
          <a:lstStyle/>
          <a:p>
            <a:fld id="{77A98C35-EE24-4256-9082-A5984C1EFE0C}"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accent1"/>
                </a:solidFill>
              </a:rPr>
              <a:t>Home…</a:t>
            </a:r>
            <a:endParaRPr lang="en-US" sz="4800" dirty="0">
              <a:solidFill>
                <a:schemeClr val="accent1"/>
              </a:solidFill>
            </a:endParaRPr>
          </a:p>
        </p:txBody>
      </p:sp>
      <p:sp>
        <p:nvSpPr>
          <p:cNvPr id="3" name="Slide Number Placeholder 2"/>
          <p:cNvSpPr>
            <a:spLocks noGrp="1"/>
          </p:cNvSpPr>
          <p:nvPr>
            <p:ph type="sldNum" sz="quarter" idx="12"/>
          </p:nvPr>
        </p:nvSpPr>
        <p:spPr/>
        <p:txBody>
          <a:bodyPr/>
          <a:lstStyle/>
          <a:p>
            <a:fld id="{77A98C35-EE24-4256-9082-A5984C1EFE0C}" type="slidenum">
              <a:rPr lang="en-US" smtClean="0"/>
              <a:pPr/>
              <a:t>20</a:t>
            </a:fld>
            <a:endParaRPr lang="en-US" dirty="0"/>
          </a:p>
        </p:txBody>
      </p:sp>
      <p:sp>
        <p:nvSpPr>
          <p:cNvPr id="4" name="Content Placeholder 3"/>
          <p:cNvSpPr>
            <a:spLocks noGrp="1"/>
          </p:cNvSpPr>
          <p:nvPr>
            <p:ph sz="quarter" idx="1"/>
          </p:nvPr>
        </p:nvSpPr>
        <p:spPr/>
        <p:txBody>
          <a:bodyPr/>
          <a:lstStyle/>
          <a:p>
            <a:r>
              <a:rPr lang="en-US" sz="2800" dirty="0" smtClean="0">
                <a:latin typeface="Calibri"/>
              </a:rPr>
              <a:t>Safety, comfort, </a:t>
            </a:r>
            <a:r>
              <a:rPr lang="en-US" sz="2800" dirty="0" smtClean="0">
                <a:latin typeface="Calibri"/>
              </a:rPr>
              <a:t>privacy</a:t>
            </a:r>
          </a:p>
          <a:p>
            <a:r>
              <a:rPr lang="en-US" sz="2800" dirty="0" smtClean="0">
                <a:latin typeface="Calibri"/>
              </a:rPr>
              <a:t>Stability, rest, shelter, belonging</a:t>
            </a:r>
          </a:p>
          <a:p>
            <a:r>
              <a:rPr lang="en-US" sz="2800" dirty="0" smtClean="0">
                <a:latin typeface="Calibri"/>
              </a:rPr>
              <a:t>MOST importantly, a leverage for obtaining other basics in life: health, education, employment, family, food....</a:t>
            </a:r>
          </a:p>
          <a:p>
            <a:endParaRPr lang="en-US" sz="2800" dirty="0" smtClean="0">
              <a:latin typeface="Calibri"/>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lnSpcReduction="10000"/>
          </a:bodyPr>
          <a:lstStyle/>
          <a:p>
            <a:pPr>
              <a:buNone/>
            </a:pPr>
            <a:r>
              <a:rPr lang="en-US" sz="2600" dirty="0" smtClean="0"/>
              <a:t>The National Center for Transgender Equality</a:t>
            </a:r>
          </a:p>
          <a:p>
            <a:r>
              <a:rPr lang="en-US" sz="2600" dirty="0" smtClean="0">
                <a:hlinkClick r:id="rId3"/>
              </a:rPr>
              <a:t>www.transequality.org</a:t>
            </a:r>
            <a:r>
              <a:rPr lang="en-US" sz="2600" dirty="0" smtClean="0"/>
              <a:t> </a:t>
            </a:r>
          </a:p>
          <a:p>
            <a:r>
              <a:rPr lang="en-US" sz="2600" dirty="0" smtClean="0"/>
              <a:t> </a:t>
            </a:r>
            <a:r>
              <a:rPr lang="en-US" sz="2600" dirty="0" smtClean="0">
                <a:hlinkClick r:id="rId4"/>
              </a:rPr>
              <a:t>www.USTransSurvey.org</a:t>
            </a:r>
            <a:endParaRPr lang="en-US" sz="2600" dirty="0" smtClean="0"/>
          </a:p>
          <a:p>
            <a:pPr>
              <a:buNone/>
            </a:pPr>
            <a:endParaRPr lang="en-US" sz="2600" dirty="0" smtClean="0"/>
          </a:p>
          <a:p>
            <a:pPr>
              <a:buNone/>
            </a:pPr>
            <a:r>
              <a:rPr lang="en-US" sz="2600" dirty="0" smtClean="0"/>
              <a:t>“</a:t>
            </a:r>
            <a:r>
              <a:rPr lang="en-US" sz="2600" dirty="0" smtClean="0"/>
              <a:t>Respondents </a:t>
            </a:r>
            <a:r>
              <a:rPr lang="en-US" sz="2600" dirty="0" smtClean="0"/>
              <a:t>reported </a:t>
            </a:r>
            <a:r>
              <a:rPr lang="en-US" sz="2600" dirty="0" smtClean="0"/>
              <a:t>high levels of mistreatment, </a:t>
            </a:r>
          </a:p>
          <a:p>
            <a:pPr>
              <a:buNone/>
            </a:pPr>
            <a:r>
              <a:rPr lang="en-US" sz="2600" dirty="0" smtClean="0"/>
              <a:t>harassment, and violence in every aspect of life.”</a:t>
            </a:r>
          </a:p>
          <a:p>
            <a:pPr>
              <a:buNone/>
            </a:pPr>
            <a:endParaRPr lang="en-US" sz="2600" dirty="0" smtClean="0"/>
          </a:p>
          <a:p>
            <a:pPr>
              <a:buNone/>
            </a:pPr>
            <a:r>
              <a:rPr lang="en-US" sz="2600" dirty="0" smtClean="0"/>
              <a:t>“Pervasive mistreatment and violence, with severe</a:t>
            </a:r>
          </a:p>
          <a:p>
            <a:pPr>
              <a:buNone/>
            </a:pPr>
            <a:r>
              <a:rPr lang="en-US" sz="2600" dirty="0" smtClean="0"/>
              <a:t>e</a:t>
            </a:r>
            <a:r>
              <a:rPr lang="en-US" sz="2600" dirty="0" smtClean="0"/>
              <a:t>conomic hardship and instability,  had harmful effects</a:t>
            </a:r>
          </a:p>
          <a:p>
            <a:pPr>
              <a:buNone/>
            </a:pPr>
            <a:r>
              <a:rPr lang="en-US" sz="2600" dirty="0" smtClean="0"/>
              <a:t>on physical and mental health.”</a:t>
            </a:r>
          </a:p>
          <a:p>
            <a:pPr>
              <a:buNone/>
            </a:pPr>
            <a:endParaRPr lang="en-US" sz="2600" dirty="0" smtClean="0"/>
          </a:p>
          <a:p>
            <a:pPr>
              <a:buNone/>
            </a:pPr>
            <a:endParaRPr lang="en-US" sz="2600" dirty="0" smtClean="0"/>
          </a:p>
        </p:txBody>
      </p:sp>
      <p:sp>
        <p:nvSpPr>
          <p:cNvPr id="4" name="Title 3"/>
          <p:cNvSpPr>
            <a:spLocks noGrp="1"/>
          </p:cNvSpPr>
          <p:nvPr>
            <p:ph type="title"/>
          </p:nvPr>
        </p:nvSpPr>
        <p:spPr/>
        <p:txBody>
          <a:bodyPr>
            <a:normAutofit/>
          </a:bodyPr>
          <a:lstStyle/>
          <a:p>
            <a:r>
              <a:rPr lang="en-US" sz="3200" dirty="0" smtClean="0">
                <a:solidFill>
                  <a:schemeClr val="accent1"/>
                </a:solidFill>
              </a:rPr>
              <a:t>“2015 U.S. Transgender Survey”         27,715</a:t>
            </a:r>
            <a:endParaRPr lang="en-US" sz="3200" dirty="0">
              <a:solidFill>
                <a:schemeClr val="accent1"/>
              </a:solidFill>
            </a:endParaRPr>
          </a:p>
        </p:txBody>
      </p:sp>
      <p:sp>
        <p:nvSpPr>
          <p:cNvPr id="5" name="Slide Number Placeholder 4"/>
          <p:cNvSpPr>
            <a:spLocks noGrp="1"/>
          </p:cNvSpPr>
          <p:nvPr>
            <p:ph type="sldNum" sz="quarter" idx="12"/>
          </p:nvPr>
        </p:nvSpPr>
        <p:spPr/>
        <p:txBody>
          <a:bodyPr/>
          <a:lstStyle/>
          <a:p>
            <a:fld id="{77A98C35-EE24-4256-9082-A5984C1EFE0C}"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1"/>
                </a:solidFill>
              </a:rPr>
              <a:t>“2015 U.S. Transgender Survey”</a:t>
            </a:r>
            <a:endParaRPr lang="en-US" dirty="0"/>
          </a:p>
        </p:txBody>
      </p:sp>
      <p:sp>
        <p:nvSpPr>
          <p:cNvPr id="3" name="Slide Number Placeholder 2"/>
          <p:cNvSpPr>
            <a:spLocks noGrp="1"/>
          </p:cNvSpPr>
          <p:nvPr>
            <p:ph type="sldNum" sz="quarter" idx="12"/>
          </p:nvPr>
        </p:nvSpPr>
        <p:spPr/>
        <p:txBody>
          <a:bodyPr/>
          <a:lstStyle/>
          <a:p>
            <a:fld id="{77A98C35-EE24-4256-9082-A5984C1EFE0C}" type="slidenum">
              <a:rPr lang="en-US" smtClean="0"/>
              <a:pPr/>
              <a:t>22</a:t>
            </a:fld>
            <a:endParaRPr lang="en-US" dirty="0"/>
          </a:p>
        </p:txBody>
      </p:sp>
      <p:sp>
        <p:nvSpPr>
          <p:cNvPr id="4" name="Content Placeholder 3"/>
          <p:cNvSpPr>
            <a:spLocks noGrp="1"/>
          </p:cNvSpPr>
          <p:nvPr>
            <p:ph sz="quarter" idx="1"/>
          </p:nvPr>
        </p:nvSpPr>
        <p:spPr>
          <a:xfrm>
            <a:off x="304800" y="1981200"/>
            <a:ext cx="8503920" cy="3733800"/>
          </a:xfrm>
        </p:spPr>
        <p:txBody>
          <a:bodyPr>
            <a:normAutofit fontScale="92500"/>
          </a:bodyPr>
          <a:lstStyle/>
          <a:p>
            <a:pPr>
              <a:buNone/>
            </a:pPr>
            <a:r>
              <a:rPr lang="en-US" sz="3200" b="1" dirty="0" smtClean="0"/>
              <a:t>Housing Discrimination</a:t>
            </a:r>
          </a:p>
          <a:p>
            <a:pPr>
              <a:buNone/>
            </a:pPr>
            <a:endParaRPr lang="en-US" sz="3200" b="1" dirty="0" smtClean="0"/>
          </a:p>
          <a:p>
            <a:r>
              <a:rPr lang="en-US" sz="3200" b="1" dirty="0" smtClean="0"/>
              <a:t>Nearly </a:t>
            </a:r>
            <a:r>
              <a:rPr lang="en-US" sz="3200" b="1" dirty="0" smtClean="0"/>
              <a:t>¼ </a:t>
            </a:r>
            <a:r>
              <a:rPr lang="en-US" sz="3200" dirty="0" smtClean="0"/>
              <a:t>(23%) of </a:t>
            </a:r>
            <a:r>
              <a:rPr lang="en-US" sz="2800" dirty="0" smtClean="0"/>
              <a:t>respondents experienced some </a:t>
            </a:r>
            <a:r>
              <a:rPr lang="en-US" sz="2800" dirty="0" smtClean="0"/>
              <a:t>form </a:t>
            </a:r>
            <a:r>
              <a:rPr lang="en-US" sz="2800" dirty="0" smtClean="0"/>
              <a:t>of housing discrimination in the past year, such </a:t>
            </a:r>
            <a:r>
              <a:rPr lang="en-US" sz="2800" dirty="0" smtClean="0"/>
              <a:t>as </a:t>
            </a:r>
            <a:r>
              <a:rPr lang="en-US" sz="2800" b="1" dirty="0" smtClean="0"/>
              <a:t>being evicted </a:t>
            </a:r>
            <a:r>
              <a:rPr lang="en-US" sz="2800" dirty="0" smtClean="0"/>
              <a:t>from their home or </a:t>
            </a:r>
            <a:r>
              <a:rPr lang="en-US" sz="2800" b="1" dirty="0" smtClean="0"/>
              <a:t>denied a home </a:t>
            </a:r>
            <a:r>
              <a:rPr lang="en-US" sz="2800" dirty="0" smtClean="0"/>
              <a:t>or apartment because of being transgender</a:t>
            </a:r>
            <a:r>
              <a:rPr lang="en-US" sz="2800" dirty="0" smtClean="0"/>
              <a:t>.</a:t>
            </a:r>
            <a:br>
              <a:rPr lang="en-US" sz="2800" dirty="0" smtClean="0"/>
            </a:br>
            <a:r>
              <a:rPr lang="en-US" sz="2800" dirty="0" smtClean="0"/>
              <a:t>(6,374 persons)</a:t>
            </a:r>
            <a:r>
              <a:rPr lang="en-US" sz="3200" dirty="0" smtClean="0"/>
              <a:t/>
            </a:r>
            <a:br>
              <a:rPr lang="en-US" sz="3200" dirty="0" smtClean="0"/>
            </a:br>
            <a:endParaRPr lang="en-US" sz="3200"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solidFill>
                  <a:schemeClr val="accent1"/>
                </a:solidFill>
              </a:rPr>
              <a:t>“2015 U.S. Transgender Survey”</a:t>
            </a:r>
            <a:endParaRPr lang="en-US" sz="3200" dirty="0">
              <a:solidFill>
                <a:schemeClr val="accent1"/>
              </a:solidFill>
            </a:endParaRPr>
          </a:p>
        </p:txBody>
      </p:sp>
      <p:sp>
        <p:nvSpPr>
          <p:cNvPr id="2" name="Content Placeholder 1"/>
          <p:cNvSpPr>
            <a:spLocks noGrp="1"/>
          </p:cNvSpPr>
          <p:nvPr>
            <p:ph sz="quarter" idx="1"/>
          </p:nvPr>
        </p:nvSpPr>
        <p:spPr>
          <a:xfrm>
            <a:off x="301752" y="1603248"/>
            <a:ext cx="8503920" cy="4873752"/>
          </a:xfrm>
        </p:spPr>
        <p:txBody>
          <a:bodyPr>
            <a:normAutofit/>
          </a:bodyPr>
          <a:lstStyle/>
          <a:p>
            <a:pPr>
              <a:buNone/>
            </a:pPr>
            <a:r>
              <a:rPr lang="en-US" sz="3200" b="1" dirty="0" smtClean="0"/>
              <a:t> </a:t>
            </a:r>
            <a:r>
              <a:rPr lang="en-US" sz="3600" b="1" dirty="0" smtClean="0"/>
              <a:t>Homelessness</a:t>
            </a:r>
            <a:endParaRPr lang="en-US" sz="3600" b="1" dirty="0" smtClean="0"/>
          </a:p>
          <a:p>
            <a:r>
              <a:rPr lang="en-US" sz="3200" dirty="0" smtClean="0"/>
              <a:t>2% currently homeless </a:t>
            </a:r>
            <a:r>
              <a:rPr lang="en-US" sz="3200" dirty="0" err="1" smtClean="0"/>
              <a:t>vs</a:t>
            </a:r>
            <a:r>
              <a:rPr lang="en-US" sz="3200" dirty="0" smtClean="0"/>
              <a:t> 1% general </a:t>
            </a:r>
            <a:r>
              <a:rPr lang="en-US" sz="3200" dirty="0" smtClean="0"/>
              <a:t>population at the time </a:t>
            </a:r>
            <a:r>
              <a:rPr lang="en-US" sz="3200" dirty="0" smtClean="0"/>
              <a:t>of </a:t>
            </a:r>
            <a:r>
              <a:rPr lang="en-US" sz="3200" dirty="0" smtClean="0"/>
              <a:t>survey</a:t>
            </a:r>
          </a:p>
          <a:p>
            <a:r>
              <a:rPr lang="en-US" sz="3200" dirty="0" smtClean="0"/>
              <a:t>12% in </a:t>
            </a:r>
            <a:r>
              <a:rPr lang="en-US" sz="3200" dirty="0" smtClean="0"/>
              <a:t>the past year</a:t>
            </a:r>
          </a:p>
          <a:p>
            <a:r>
              <a:rPr lang="en-US" sz="3200" dirty="0" smtClean="0"/>
              <a:t>30</a:t>
            </a:r>
            <a:r>
              <a:rPr lang="en-US" sz="3200" dirty="0" smtClean="0"/>
              <a:t>% of all respondents reported experiencing homelessness at some point in their lives because they are transgender or gender non conforming</a:t>
            </a:r>
            <a:endParaRPr lang="en-US" sz="3200" i="1"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77A98C35-EE24-4256-9082-A5984C1EFE0C}"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1"/>
                </a:solidFill>
              </a:rPr>
              <a:t>“2015 U.S. Transgender Survey”</a:t>
            </a:r>
            <a:endParaRPr lang="en-US" dirty="0">
              <a:solidFill>
                <a:schemeClr val="accent1"/>
              </a:solidFill>
            </a:endParaRPr>
          </a:p>
        </p:txBody>
      </p:sp>
      <p:sp>
        <p:nvSpPr>
          <p:cNvPr id="3" name="Content Placeholder 2"/>
          <p:cNvSpPr>
            <a:spLocks noGrp="1"/>
          </p:cNvSpPr>
          <p:nvPr>
            <p:ph sz="quarter" idx="1"/>
          </p:nvPr>
        </p:nvSpPr>
        <p:spPr>
          <a:xfrm>
            <a:off x="301752" y="1447800"/>
            <a:ext cx="8503920" cy="4800600"/>
          </a:xfrm>
        </p:spPr>
        <p:txBody>
          <a:bodyPr>
            <a:normAutofit/>
          </a:bodyPr>
          <a:lstStyle/>
          <a:p>
            <a:pPr>
              <a:buNone/>
            </a:pPr>
            <a:r>
              <a:rPr lang="en-US" sz="3200" b="1" dirty="0" smtClean="0"/>
              <a:t>Shelters</a:t>
            </a:r>
          </a:p>
          <a:p>
            <a:r>
              <a:rPr lang="en-US" sz="3200" dirty="0" smtClean="0"/>
              <a:t>More </a:t>
            </a:r>
            <a:r>
              <a:rPr lang="en-US" sz="3200" dirty="0" smtClean="0"/>
              <a:t>than a quarter (26%) avoided shelters because they feared mistreatment for being </a:t>
            </a:r>
            <a:r>
              <a:rPr lang="en-US" sz="3200" dirty="0" smtClean="0"/>
              <a:t>transgender</a:t>
            </a:r>
          </a:p>
          <a:p>
            <a:r>
              <a:rPr lang="en-US" sz="3200" dirty="0" smtClean="0"/>
              <a:t>70% </a:t>
            </a:r>
            <a:r>
              <a:rPr lang="en-US" sz="3200" dirty="0" smtClean="0"/>
              <a:t>of those who </a:t>
            </a:r>
            <a:r>
              <a:rPr lang="en-US" sz="3200" dirty="0" smtClean="0"/>
              <a:t>did stay in a shelter reported mistreatment: harassed, sexually or physically </a:t>
            </a:r>
            <a:r>
              <a:rPr lang="en-US" sz="3200" dirty="0" smtClean="0"/>
              <a:t>assaulted, </a:t>
            </a:r>
            <a:r>
              <a:rPr lang="en-US" sz="3200" dirty="0" smtClean="0"/>
              <a:t>or being kicked out because of being </a:t>
            </a:r>
            <a:r>
              <a:rPr lang="en-US" sz="3200" dirty="0" smtClean="0"/>
              <a:t>transgender</a:t>
            </a:r>
            <a:endParaRPr lang="en-US" sz="3200" dirty="0" smtClean="0"/>
          </a:p>
        </p:txBody>
      </p:sp>
      <p:sp>
        <p:nvSpPr>
          <p:cNvPr id="4" name="Slide Number Placeholder 3"/>
          <p:cNvSpPr>
            <a:spLocks noGrp="1"/>
          </p:cNvSpPr>
          <p:nvPr>
            <p:ph type="sldNum" sz="quarter" idx="12"/>
          </p:nvPr>
        </p:nvSpPr>
        <p:spPr/>
        <p:txBody>
          <a:bodyPr/>
          <a:lstStyle/>
          <a:p>
            <a:fld id="{77A98C35-EE24-4256-9082-A5984C1EFE0C}"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CONCLUSIONS: </a:t>
            </a:r>
            <a:r>
              <a:rPr lang="en-US" sz="3200" dirty="0" smtClean="0">
                <a:solidFill>
                  <a:schemeClr val="accent1"/>
                </a:solidFill>
              </a:rPr>
              <a:t>“2015 USTS”</a:t>
            </a:r>
            <a:endParaRPr lang="en-US" dirty="0">
              <a:solidFill>
                <a:schemeClr val="accent1"/>
              </a:solidFill>
            </a:endParaRPr>
          </a:p>
        </p:txBody>
      </p:sp>
      <p:sp>
        <p:nvSpPr>
          <p:cNvPr id="3" name="Content Placeholder 2"/>
          <p:cNvSpPr>
            <a:spLocks noGrp="1"/>
          </p:cNvSpPr>
          <p:nvPr>
            <p:ph sz="quarter" idx="1"/>
          </p:nvPr>
        </p:nvSpPr>
        <p:spPr>
          <a:xfrm>
            <a:off x="301752" y="1752600"/>
            <a:ext cx="8503920" cy="4572000"/>
          </a:xfrm>
        </p:spPr>
        <p:txBody>
          <a:bodyPr>
            <a:normAutofit/>
          </a:bodyPr>
          <a:lstStyle/>
          <a:p>
            <a:r>
              <a:rPr lang="en-US" sz="3200" dirty="0" smtClean="0"/>
              <a:t>The findings reveal startling disparities between transgender people in the survey and the U.S. pop when it comes to the most basic elements of life: finding a job, having a place to live, accessing medical care and enjoying the support of family and community.</a:t>
            </a:r>
          </a:p>
        </p:txBody>
      </p:sp>
      <p:sp>
        <p:nvSpPr>
          <p:cNvPr id="4" name="Slide Number Placeholder 3"/>
          <p:cNvSpPr>
            <a:spLocks noGrp="1"/>
          </p:cNvSpPr>
          <p:nvPr>
            <p:ph type="sldNum" sz="quarter" idx="12"/>
          </p:nvPr>
        </p:nvSpPr>
        <p:spPr/>
        <p:txBody>
          <a:bodyPr/>
          <a:lstStyle/>
          <a:p>
            <a:fld id="{77A98C35-EE24-4256-9082-A5984C1EFE0C}"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CONCLUSIONS: 2015 </a:t>
            </a:r>
            <a:r>
              <a:rPr lang="en-US" sz="3200" dirty="0" smtClean="0">
                <a:solidFill>
                  <a:schemeClr val="accent1"/>
                </a:solidFill>
              </a:rPr>
              <a:t>“USTS”</a:t>
            </a:r>
            <a:endParaRPr lang="en-US" dirty="0">
              <a:solidFill>
                <a:schemeClr val="accent1"/>
              </a:solidFill>
            </a:endParaRPr>
          </a:p>
        </p:txBody>
      </p:sp>
      <p:sp>
        <p:nvSpPr>
          <p:cNvPr id="3" name="Content Placeholder 2"/>
          <p:cNvSpPr>
            <a:spLocks noGrp="1"/>
          </p:cNvSpPr>
          <p:nvPr>
            <p:ph sz="quarter" idx="1"/>
          </p:nvPr>
        </p:nvSpPr>
        <p:spPr>
          <a:xfrm>
            <a:off x="301752" y="1752600"/>
            <a:ext cx="8503920" cy="4572000"/>
          </a:xfrm>
        </p:spPr>
        <p:txBody>
          <a:bodyPr>
            <a:normAutofit/>
          </a:bodyPr>
          <a:lstStyle/>
          <a:p>
            <a:r>
              <a:rPr lang="en-US" sz="2800" dirty="0" smtClean="0"/>
              <a:t>The </a:t>
            </a:r>
            <a:r>
              <a:rPr lang="en-US" sz="2800" dirty="0" smtClean="0"/>
              <a:t>survey showed large </a:t>
            </a:r>
            <a:r>
              <a:rPr lang="en-US" sz="2800" dirty="0" smtClean="0"/>
              <a:t>economic disparities between transgender people in the survey and the U.S. population.</a:t>
            </a:r>
          </a:p>
          <a:p>
            <a:r>
              <a:rPr lang="en-US" sz="2800" dirty="0" smtClean="0"/>
              <a:t>Survey </a:t>
            </a:r>
            <a:r>
              <a:rPr lang="en-US" sz="2800" dirty="0" smtClean="0"/>
              <a:t>respondents </a:t>
            </a:r>
            <a:r>
              <a:rPr lang="en-US" sz="2800" dirty="0" smtClean="0"/>
              <a:t>experienced </a:t>
            </a:r>
            <a:r>
              <a:rPr lang="en-US" sz="2800" dirty="0" smtClean="0"/>
              <a:t>harassment and violence at alarmingly high rates.</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77A98C35-EE24-4256-9082-A5984C1EFE0C}"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Recommendations</a:t>
            </a:r>
            <a:r>
              <a:rPr lang="en-US" dirty="0" smtClean="0">
                <a:solidFill>
                  <a:schemeClr val="accent1"/>
                </a:solidFill>
              </a:rPr>
              <a:t>: </a:t>
            </a:r>
            <a:r>
              <a:rPr lang="en-US" dirty="0" smtClean="0">
                <a:solidFill>
                  <a:schemeClr val="accent1"/>
                </a:solidFill>
              </a:rPr>
              <a:t>2015 </a:t>
            </a:r>
            <a:r>
              <a:rPr lang="en-US" sz="3200" dirty="0" smtClean="0">
                <a:solidFill>
                  <a:schemeClr val="accent1"/>
                </a:solidFill>
              </a:rPr>
              <a:t>“USTS”</a:t>
            </a:r>
            <a:endParaRPr lang="en-US" dirty="0">
              <a:solidFill>
                <a:schemeClr val="accent1"/>
              </a:solidFill>
            </a:endParaRPr>
          </a:p>
        </p:txBody>
      </p:sp>
      <p:sp>
        <p:nvSpPr>
          <p:cNvPr id="3" name="Content Placeholder 2"/>
          <p:cNvSpPr>
            <a:spLocks noGrp="1"/>
          </p:cNvSpPr>
          <p:nvPr>
            <p:ph sz="quarter" idx="1"/>
          </p:nvPr>
        </p:nvSpPr>
        <p:spPr>
          <a:xfrm>
            <a:off x="301752" y="1600200"/>
            <a:ext cx="8503920" cy="4572000"/>
          </a:xfrm>
        </p:spPr>
        <p:txBody>
          <a:bodyPr>
            <a:normAutofit/>
          </a:bodyPr>
          <a:lstStyle/>
          <a:p>
            <a:pPr>
              <a:buNone/>
            </a:pPr>
            <a:r>
              <a:rPr lang="en-US" sz="2400" dirty="0" smtClean="0"/>
              <a:t>
</a:t>
            </a:r>
            <a:r>
              <a:rPr lang="en-US" sz="3200" dirty="0" smtClean="0"/>
              <a:t>"Given this evidence, Governmental </a:t>
            </a:r>
            <a:r>
              <a:rPr lang="en-US" sz="3200" dirty="0" smtClean="0"/>
              <a:t>and</a:t>
            </a:r>
          </a:p>
          <a:p>
            <a:pPr>
              <a:buNone/>
            </a:pPr>
            <a:r>
              <a:rPr lang="en-US" sz="3200" dirty="0" smtClean="0"/>
              <a:t>private </a:t>
            </a:r>
            <a:r>
              <a:rPr lang="en-US" sz="3200" dirty="0" smtClean="0"/>
              <a:t>institutions throughout the US should </a:t>
            </a:r>
            <a:endParaRPr lang="en-US" sz="3200" dirty="0" smtClean="0"/>
          </a:p>
          <a:p>
            <a:pPr>
              <a:buNone/>
            </a:pPr>
            <a:r>
              <a:rPr lang="en-US" sz="3200" dirty="0" smtClean="0"/>
              <a:t>address </a:t>
            </a:r>
            <a:r>
              <a:rPr lang="en-US" sz="3200" dirty="0" smtClean="0"/>
              <a:t>these disparities and ensure that </a:t>
            </a:r>
            <a:endParaRPr lang="en-US" sz="3200" dirty="0" smtClean="0"/>
          </a:p>
          <a:p>
            <a:pPr>
              <a:buNone/>
            </a:pPr>
            <a:r>
              <a:rPr lang="en-US" sz="3200" dirty="0" smtClean="0"/>
              <a:t>trans </a:t>
            </a:r>
            <a:r>
              <a:rPr lang="en-US" sz="3200" dirty="0" smtClean="0"/>
              <a:t>gender people are able to live fulfilling </a:t>
            </a:r>
            <a:endParaRPr lang="en-US" sz="3200" dirty="0" smtClean="0"/>
          </a:p>
          <a:p>
            <a:pPr>
              <a:buNone/>
            </a:pPr>
            <a:r>
              <a:rPr lang="en-US" sz="3200" dirty="0" smtClean="0"/>
              <a:t>lives </a:t>
            </a:r>
            <a:r>
              <a:rPr lang="en-US" sz="3200" dirty="0" smtClean="0"/>
              <a:t>in an inclusive society</a:t>
            </a:r>
            <a:r>
              <a:rPr lang="en-US" sz="3200" dirty="0" smtClean="0"/>
              <a:t>.</a:t>
            </a:r>
            <a:endParaRPr lang="en-US" sz="3200" dirty="0"/>
          </a:p>
        </p:txBody>
      </p:sp>
      <p:sp>
        <p:nvSpPr>
          <p:cNvPr id="4" name="Slide Number Placeholder 3"/>
          <p:cNvSpPr>
            <a:spLocks noGrp="1"/>
          </p:cNvSpPr>
          <p:nvPr>
            <p:ph type="sldNum" sz="quarter" idx="12"/>
          </p:nvPr>
        </p:nvSpPr>
        <p:spPr/>
        <p:txBody>
          <a:bodyPr/>
          <a:lstStyle/>
          <a:p>
            <a:fld id="{77A98C35-EE24-4256-9082-A5984C1EFE0C}"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Recommendations: 2015 </a:t>
            </a:r>
            <a:r>
              <a:rPr lang="en-US" sz="3200" dirty="0" smtClean="0">
                <a:solidFill>
                  <a:schemeClr val="accent1"/>
                </a:solidFill>
              </a:rPr>
              <a:t>“USTS”</a:t>
            </a:r>
            <a:endParaRPr lang="en-US" dirty="0">
              <a:solidFill>
                <a:schemeClr val="accent1"/>
              </a:solidFill>
            </a:endParaRPr>
          </a:p>
        </p:txBody>
      </p:sp>
      <p:sp>
        <p:nvSpPr>
          <p:cNvPr id="3" name="Content Placeholder 2"/>
          <p:cNvSpPr>
            <a:spLocks noGrp="1"/>
          </p:cNvSpPr>
          <p:nvPr>
            <p:ph sz="quarter" idx="1"/>
          </p:nvPr>
        </p:nvSpPr>
        <p:spPr>
          <a:xfrm>
            <a:off x="685800" y="1905000"/>
            <a:ext cx="8077200" cy="4572000"/>
          </a:xfrm>
        </p:spPr>
        <p:txBody>
          <a:bodyPr>
            <a:noAutofit/>
          </a:bodyPr>
          <a:lstStyle/>
          <a:p>
            <a:pPr>
              <a:buNone/>
            </a:pPr>
            <a:r>
              <a:rPr lang="en-US" dirty="0" smtClean="0"/>
              <a:t>“This </a:t>
            </a:r>
            <a:r>
              <a:rPr lang="en-US" dirty="0" smtClean="0"/>
              <a:t>includes eliminating barriers to </a:t>
            </a:r>
            <a:r>
              <a:rPr lang="en-US" dirty="0" smtClean="0"/>
              <a:t>quality, </a:t>
            </a:r>
          </a:p>
          <a:p>
            <a:pPr>
              <a:buNone/>
            </a:pPr>
            <a:r>
              <a:rPr lang="en-US" dirty="0" smtClean="0"/>
              <a:t>affordable </a:t>
            </a:r>
            <a:r>
              <a:rPr lang="en-US" dirty="0" smtClean="0"/>
              <a:t> </a:t>
            </a:r>
            <a:r>
              <a:rPr lang="en-US" dirty="0" smtClean="0"/>
              <a:t>health </a:t>
            </a:r>
            <a:r>
              <a:rPr lang="en-US" dirty="0" smtClean="0"/>
              <a:t>care, putting an end to </a:t>
            </a:r>
            <a:endParaRPr lang="en-US" dirty="0" smtClean="0"/>
          </a:p>
          <a:p>
            <a:pPr>
              <a:buNone/>
            </a:pPr>
            <a:r>
              <a:rPr lang="en-US" dirty="0" smtClean="0"/>
              <a:t>discrimination </a:t>
            </a:r>
            <a:r>
              <a:rPr lang="en-US" dirty="0" smtClean="0"/>
              <a:t>in schools, the </a:t>
            </a:r>
            <a:r>
              <a:rPr lang="en-US" dirty="0" smtClean="0"/>
              <a:t>workplace</a:t>
            </a:r>
            <a:r>
              <a:rPr lang="en-US" dirty="0" smtClean="0"/>
              <a:t>, and other </a:t>
            </a:r>
            <a:endParaRPr lang="en-US" dirty="0" smtClean="0"/>
          </a:p>
          <a:p>
            <a:pPr>
              <a:buNone/>
            </a:pPr>
            <a:r>
              <a:rPr lang="en-US" dirty="0" smtClean="0"/>
              <a:t>areas </a:t>
            </a:r>
            <a:r>
              <a:rPr lang="en-US" dirty="0" smtClean="0"/>
              <a:t>of public life, and creating  </a:t>
            </a:r>
            <a:r>
              <a:rPr lang="en-US" dirty="0" smtClean="0"/>
              <a:t>systems </a:t>
            </a:r>
            <a:r>
              <a:rPr lang="en-US" dirty="0" smtClean="0"/>
              <a:t>of support </a:t>
            </a:r>
            <a:endParaRPr lang="en-US" dirty="0" smtClean="0"/>
          </a:p>
          <a:p>
            <a:pPr>
              <a:buNone/>
            </a:pPr>
            <a:r>
              <a:rPr lang="en-US" dirty="0" smtClean="0"/>
              <a:t>at </a:t>
            </a:r>
            <a:r>
              <a:rPr lang="en-US" dirty="0" smtClean="0"/>
              <a:t>the municipal, state, and federal levels  </a:t>
            </a:r>
            <a:r>
              <a:rPr lang="en-US" dirty="0" smtClean="0"/>
              <a:t>that meet</a:t>
            </a:r>
          </a:p>
          <a:p>
            <a:pPr>
              <a:buNone/>
            </a:pPr>
            <a:r>
              <a:rPr lang="en-US" dirty="0" smtClean="0"/>
              <a:t>the </a:t>
            </a:r>
            <a:r>
              <a:rPr lang="en-US" dirty="0" smtClean="0"/>
              <a:t>needs of transgender people and reduce the </a:t>
            </a:r>
            <a:endParaRPr lang="en-US" dirty="0" smtClean="0"/>
          </a:p>
          <a:p>
            <a:pPr>
              <a:buNone/>
            </a:pPr>
            <a:r>
              <a:rPr lang="en-US" dirty="0" smtClean="0"/>
              <a:t>hardships </a:t>
            </a:r>
            <a:r>
              <a:rPr lang="en-US" dirty="0" smtClean="0"/>
              <a:t>they face."</a:t>
            </a:r>
            <a:endParaRPr lang="en-US" dirty="0"/>
          </a:p>
        </p:txBody>
      </p:sp>
      <p:sp>
        <p:nvSpPr>
          <p:cNvPr id="4" name="Slide Number Placeholder 3"/>
          <p:cNvSpPr>
            <a:spLocks noGrp="1"/>
          </p:cNvSpPr>
          <p:nvPr>
            <p:ph type="sldNum" sz="quarter" idx="12"/>
          </p:nvPr>
        </p:nvSpPr>
        <p:spPr/>
        <p:txBody>
          <a:bodyPr/>
          <a:lstStyle/>
          <a:p>
            <a:fld id="{77A98C35-EE24-4256-9082-A5984C1EFE0C}"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Recap: Housing Protection Laws</a:t>
            </a:r>
            <a:endParaRPr lang="en-US" sz="3600" dirty="0">
              <a:solidFill>
                <a:schemeClr val="accent1"/>
              </a:solidFill>
            </a:endParaRPr>
          </a:p>
        </p:txBody>
      </p:sp>
      <p:sp>
        <p:nvSpPr>
          <p:cNvPr id="3" name="Content Placeholder 2"/>
          <p:cNvSpPr>
            <a:spLocks noGrp="1"/>
          </p:cNvSpPr>
          <p:nvPr>
            <p:ph sz="quarter" idx="1"/>
          </p:nvPr>
        </p:nvSpPr>
        <p:spPr/>
        <p:txBody>
          <a:bodyPr>
            <a:normAutofit/>
          </a:bodyPr>
          <a:lstStyle/>
          <a:p>
            <a:r>
              <a:rPr lang="en-US" sz="2800" dirty="0" smtClean="0"/>
              <a:t>Fair Housing Act: Sex protection</a:t>
            </a:r>
          </a:p>
          <a:p>
            <a:r>
              <a:rPr lang="en-US" sz="2800" dirty="0" smtClean="0"/>
              <a:t>State &amp; Municipal laws—vary</a:t>
            </a:r>
          </a:p>
          <a:p>
            <a:r>
              <a:rPr lang="en-US" sz="2800" dirty="0" smtClean="0"/>
              <a:t>2010, HUD expanded sex protection to recognition of gender non-conformity with gender stereotypes.  </a:t>
            </a:r>
          </a:p>
          <a:p>
            <a:r>
              <a:rPr lang="en-US" sz="2800" dirty="0" smtClean="0"/>
              <a:t>2012 HUD </a:t>
            </a:r>
            <a:r>
              <a:rPr lang="en-US" sz="2800" dirty="0" smtClean="0"/>
              <a:t>“Equal </a:t>
            </a:r>
            <a:r>
              <a:rPr lang="en-US" sz="2800" dirty="0" smtClean="0"/>
              <a:t>Access </a:t>
            </a:r>
            <a:r>
              <a:rPr lang="en-US" sz="2800" dirty="0" smtClean="0"/>
              <a:t>Rule”</a:t>
            </a:r>
            <a:endParaRPr lang="en-US" sz="2800" dirty="0" smtClean="0"/>
          </a:p>
          <a:p>
            <a:r>
              <a:rPr lang="en-US" sz="2800" dirty="0" smtClean="0"/>
              <a:t>2015 HUD guidance: Appropriate Placement for Transgender Persons in Single Sex Emergency Shelters</a:t>
            </a:r>
            <a:endParaRPr lang="en-US" sz="2800" dirty="0"/>
          </a:p>
        </p:txBody>
      </p:sp>
      <p:sp>
        <p:nvSpPr>
          <p:cNvPr id="4" name="Slide Number Placeholder 3"/>
          <p:cNvSpPr>
            <a:spLocks noGrp="1"/>
          </p:cNvSpPr>
          <p:nvPr>
            <p:ph type="sldNum" sz="quarter" idx="12"/>
          </p:nvPr>
        </p:nvSpPr>
        <p:spPr/>
        <p:txBody>
          <a:bodyPr/>
          <a:lstStyle/>
          <a:p>
            <a:fld id="{77A98C35-EE24-4256-9082-A5984C1EFE0C}"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Legal</a:t>
            </a:r>
            <a:endParaRPr lang="en-US" sz="3600" dirty="0">
              <a:solidFill>
                <a:schemeClr val="accent1"/>
              </a:solidFill>
            </a:endParaRPr>
          </a:p>
        </p:txBody>
      </p:sp>
      <p:sp>
        <p:nvSpPr>
          <p:cNvPr id="3" name="Content Placeholder 2"/>
          <p:cNvSpPr>
            <a:spLocks noGrp="1"/>
          </p:cNvSpPr>
          <p:nvPr>
            <p:ph sz="quarter" idx="1"/>
          </p:nvPr>
        </p:nvSpPr>
        <p:spPr>
          <a:xfrm>
            <a:off x="685800" y="1600200"/>
            <a:ext cx="7772400" cy="4495800"/>
          </a:xfrm>
        </p:spPr>
        <p:txBody>
          <a:bodyPr>
            <a:normAutofit fontScale="92500" lnSpcReduction="10000"/>
          </a:bodyPr>
          <a:lstStyle/>
          <a:p>
            <a:pPr>
              <a:buNone/>
            </a:pPr>
            <a:r>
              <a:rPr lang="en-US" sz="2000" i="1" dirty="0" smtClean="0">
                <a:latin typeface="Calibri"/>
              </a:rPr>
              <a:t>The work that provided the basis for this publication/presentation was</a:t>
            </a:r>
          </a:p>
          <a:p>
            <a:pPr>
              <a:buNone/>
            </a:pPr>
            <a:r>
              <a:rPr lang="en-US" sz="2000" i="1" dirty="0" smtClean="0">
                <a:latin typeface="Calibri"/>
              </a:rPr>
              <a:t>supported in part by funding under a grant, </a:t>
            </a:r>
            <a:r>
              <a:rPr lang="en-US" sz="2000" i="1" dirty="0" smtClean="0">
                <a:latin typeface="Calibri" pitchFamily="34" charset="0"/>
                <a:cs typeface="Calibri" pitchFamily="34" charset="0"/>
              </a:rPr>
              <a:t>EOI-NP-SEX Discrimination </a:t>
            </a:r>
          </a:p>
          <a:p>
            <a:pPr>
              <a:buNone/>
            </a:pPr>
            <a:r>
              <a:rPr lang="en-US" sz="2000" i="1" dirty="0" smtClean="0">
                <a:latin typeface="Calibri" pitchFamily="34" charset="0"/>
                <a:cs typeface="Calibri" pitchFamily="34" charset="0"/>
              </a:rPr>
              <a:t>FH200G15005, </a:t>
            </a:r>
            <a:r>
              <a:rPr lang="en-US" sz="2000" i="1" dirty="0" smtClean="0">
                <a:latin typeface="Calibri"/>
              </a:rPr>
              <a:t>with the U.S. Department of Housing &amp; Urban Development.
</a:t>
            </a:r>
          </a:p>
          <a:p>
            <a:pPr algn="ctr">
              <a:buNone/>
            </a:pPr>
            <a:r>
              <a:rPr lang="en-US" sz="2000" i="1" dirty="0" smtClean="0">
                <a:latin typeface="Calibri"/>
              </a:rPr>
              <a:t>Northwest Fair Housing Alliance &amp; Grantee Partners: </a:t>
            </a:r>
            <a:br>
              <a:rPr lang="en-US" sz="2000" i="1" dirty="0" smtClean="0">
                <a:latin typeface="Calibri"/>
              </a:rPr>
            </a:br>
            <a:r>
              <a:rPr lang="en-US" sz="2000" i="1" dirty="0" smtClean="0">
                <a:latin typeface="Calibri"/>
              </a:rPr>
              <a:t>[Legal Voice , Gender Justice League, and YWCA Spokane] </a:t>
            </a:r>
          </a:p>
          <a:p>
            <a:pPr algn="ctr">
              <a:buNone/>
            </a:pPr>
            <a:r>
              <a:rPr lang="en-US" sz="2000" i="1" dirty="0" smtClean="0">
                <a:latin typeface="Calibri"/>
              </a:rPr>
              <a:t>are solely responsible for the accuracy of the statements </a:t>
            </a:r>
            <a:br>
              <a:rPr lang="en-US" sz="2000" i="1" dirty="0" smtClean="0">
                <a:latin typeface="Calibri"/>
              </a:rPr>
            </a:br>
            <a:r>
              <a:rPr lang="en-US" sz="2000" i="1" dirty="0" smtClean="0">
                <a:latin typeface="Calibri"/>
              </a:rPr>
              <a:t>and interpretations contained in this publication.
</a:t>
            </a:r>
          </a:p>
          <a:p>
            <a:pPr>
              <a:buNone/>
            </a:pPr>
            <a:r>
              <a:rPr lang="en-US" sz="2000" i="1" dirty="0" smtClean="0">
                <a:latin typeface="Calibri"/>
              </a:rPr>
              <a:t>“Housing Justice for the Transgender &amp; Gender Non-Conforming Community”</a:t>
            </a:r>
          </a:p>
          <a:p>
            <a:pPr>
              <a:buNone/>
            </a:pPr>
            <a:endParaRPr lang="en-US" sz="2000" i="1" dirty="0" smtClean="0">
              <a:latin typeface="Calibri"/>
            </a:endParaRPr>
          </a:p>
          <a:p>
            <a:pPr>
              <a:buNone/>
            </a:pPr>
            <a:r>
              <a:rPr lang="en-US" sz="1800" i="1" dirty="0" smtClean="0">
                <a:latin typeface="Calibri"/>
              </a:rPr>
              <a:t>Presented:  </a:t>
            </a:r>
          </a:p>
          <a:p>
            <a:pPr>
              <a:buNone/>
            </a:pPr>
            <a:r>
              <a:rPr lang="en-US" sz="1800" i="1" dirty="0" smtClean="0">
                <a:latin typeface="Calibri"/>
              </a:rPr>
              <a:t>May 10, 2017, at the Washington Low income Housing Alliance’s Conference on </a:t>
            </a:r>
          </a:p>
          <a:p>
            <a:pPr>
              <a:buNone/>
            </a:pPr>
            <a:r>
              <a:rPr lang="en-US" sz="1800" i="1" dirty="0" smtClean="0">
                <a:latin typeface="Calibri"/>
              </a:rPr>
              <a:t>Ending Homelessness, Tacoma, WA</a:t>
            </a:r>
          </a:p>
        </p:txBody>
      </p:sp>
      <p:sp>
        <p:nvSpPr>
          <p:cNvPr id="4" name="Slide Number Placeholder 3"/>
          <p:cNvSpPr>
            <a:spLocks noGrp="1"/>
          </p:cNvSpPr>
          <p:nvPr>
            <p:ph type="sldNum" sz="quarter" idx="12"/>
          </p:nvPr>
        </p:nvSpPr>
        <p:spPr/>
        <p:txBody>
          <a:bodyPr/>
          <a:lstStyle/>
          <a:p>
            <a:fld id="{77A98C35-EE24-4256-9082-A5984C1EFE0C}"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229600" cy="762000"/>
          </a:xfrm>
        </p:spPr>
        <p:txBody>
          <a:bodyPr>
            <a:normAutofit/>
          </a:bodyPr>
          <a:lstStyle/>
          <a:p>
            <a:r>
              <a:rPr lang="en-US" sz="3200" dirty="0" smtClean="0">
                <a:solidFill>
                  <a:schemeClr val="accent1"/>
                </a:solidFill>
              </a:rPr>
              <a:t>“Norms” in Housing transactions</a:t>
            </a:r>
            <a:endParaRPr lang="en-US" sz="3200" dirty="0">
              <a:solidFill>
                <a:schemeClr val="accent1"/>
              </a:solidFill>
            </a:endParaRPr>
          </a:p>
        </p:txBody>
      </p:sp>
      <p:sp>
        <p:nvSpPr>
          <p:cNvPr id="2" name="Content Placeholder 1"/>
          <p:cNvSpPr>
            <a:spLocks noGrp="1"/>
          </p:cNvSpPr>
          <p:nvPr>
            <p:ph sz="quarter" idx="1"/>
          </p:nvPr>
        </p:nvSpPr>
        <p:spPr>
          <a:xfrm>
            <a:off x="457200" y="1295400"/>
            <a:ext cx="8229600" cy="4800600"/>
          </a:xfrm>
        </p:spPr>
        <p:txBody>
          <a:bodyPr>
            <a:normAutofit lnSpcReduction="10000"/>
          </a:bodyPr>
          <a:lstStyle/>
          <a:p>
            <a:pPr lvl="2">
              <a:buNone/>
            </a:pPr>
            <a:endParaRPr lang="en-US" dirty="0" smtClean="0"/>
          </a:p>
          <a:p>
            <a:r>
              <a:rPr lang="en-US" sz="2400" dirty="0" smtClean="0"/>
              <a:t>Applications with Mr. or Mrs. </a:t>
            </a:r>
          </a:p>
          <a:p>
            <a:r>
              <a:rPr lang="en-US" sz="2400" dirty="0" smtClean="0"/>
              <a:t>Check boxes for Male or Female</a:t>
            </a:r>
          </a:p>
          <a:p>
            <a:r>
              <a:rPr lang="en-US" sz="2400" dirty="0" smtClean="0"/>
              <a:t>Check boxes for Husband or Wife</a:t>
            </a:r>
          </a:p>
          <a:p>
            <a:r>
              <a:rPr lang="en-US" sz="2400" dirty="0" smtClean="0"/>
              <a:t>Using “sir” or “madam” or “</a:t>
            </a:r>
            <a:r>
              <a:rPr lang="en-US" sz="2400" dirty="0" err="1" smtClean="0"/>
              <a:t>mam</a:t>
            </a:r>
            <a:r>
              <a:rPr lang="en-US" sz="2400" dirty="0" smtClean="0"/>
              <a:t>”</a:t>
            </a:r>
          </a:p>
          <a:p>
            <a:r>
              <a:rPr lang="en-US" sz="2400" dirty="0" smtClean="0"/>
              <a:t>Requiring Identification </a:t>
            </a:r>
            <a:br>
              <a:rPr lang="en-US" sz="2400" dirty="0" smtClean="0"/>
            </a:br>
            <a:r>
              <a:rPr lang="en-US" sz="2400" dirty="0" smtClean="0"/>
              <a:t>(which has gender markers on it)</a:t>
            </a:r>
          </a:p>
          <a:p>
            <a:r>
              <a:rPr lang="en-US" sz="2400" dirty="0" smtClean="0"/>
              <a:t>Doing background checks (revealing a different name)</a:t>
            </a:r>
          </a:p>
          <a:p>
            <a:r>
              <a:rPr lang="en-US" sz="2400" dirty="0" smtClean="0"/>
              <a:t>Using “she” or “he” pronouns without inquiry to preference</a:t>
            </a:r>
          </a:p>
          <a:p>
            <a:r>
              <a:rPr lang="en-US" sz="2400" dirty="0" smtClean="0"/>
              <a:t>Requesting household members names, sex and relationship status</a:t>
            </a:r>
          </a:p>
          <a:p>
            <a:endParaRPr lang="en-US" sz="2400" dirty="0" smtClean="0"/>
          </a:p>
          <a:p>
            <a:endParaRPr lang="en-US" sz="2400" dirty="0" smtClean="0"/>
          </a:p>
          <a:p>
            <a:endParaRPr lang="en-US" sz="2400" dirty="0" smtClean="0"/>
          </a:p>
          <a:p>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fld id="{77A98C35-EE24-4256-9082-A5984C1EFE0C}"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If you are a housing provider:</a:t>
            </a:r>
            <a:endParaRPr lang="en-US" dirty="0">
              <a:solidFill>
                <a:schemeClr val="accent1"/>
              </a:solidFill>
            </a:endParaRPr>
          </a:p>
        </p:txBody>
      </p:sp>
      <p:sp>
        <p:nvSpPr>
          <p:cNvPr id="3" name="Content Placeholder 2"/>
          <p:cNvSpPr>
            <a:spLocks noGrp="1"/>
          </p:cNvSpPr>
          <p:nvPr>
            <p:ph sz="quarter" idx="1"/>
          </p:nvPr>
        </p:nvSpPr>
        <p:spPr>
          <a:xfrm>
            <a:off x="304800" y="1828800"/>
            <a:ext cx="8503920" cy="4572000"/>
          </a:xfrm>
        </p:spPr>
        <p:txBody>
          <a:bodyPr>
            <a:normAutofit lnSpcReduction="10000"/>
          </a:bodyPr>
          <a:lstStyle/>
          <a:p>
            <a:r>
              <a:rPr lang="en-US" dirty="0" smtClean="0"/>
              <a:t>Modify Applications to be gender neutral-</a:t>
            </a:r>
          </a:p>
          <a:p>
            <a:pPr lvl="1">
              <a:buNone/>
            </a:pPr>
            <a:r>
              <a:rPr lang="en-US" dirty="0" smtClean="0"/>
              <a:t>	Name:</a:t>
            </a:r>
            <a:r>
              <a:rPr lang="en-US" u="sng" dirty="0" smtClean="0"/>
              <a:t>					</a:t>
            </a:r>
            <a:r>
              <a:rPr lang="en-US" dirty="0" smtClean="0"/>
              <a:t/>
            </a:r>
            <a:br>
              <a:rPr lang="en-US" dirty="0" smtClean="0"/>
            </a:br>
            <a:r>
              <a:rPr lang="en-US" dirty="0" smtClean="0"/>
              <a:t>Preferred name:</a:t>
            </a:r>
            <a:r>
              <a:rPr lang="en-US" u="sng" dirty="0" smtClean="0"/>
              <a:t>				</a:t>
            </a:r>
          </a:p>
          <a:p>
            <a:pPr lvl="1">
              <a:buNone/>
            </a:pPr>
            <a:r>
              <a:rPr lang="en-US" dirty="0" smtClean="0"/>
              <a:t>	Gender:</a:t>
            </a:r>
            <a:r>
              <a:rPr lang="en-US" u="sng" dirty="0" smtClean="0"/>
              <a:t>			</a:t>
            </a:r>
          </a:p>
          <a:p>
            <a:pPr lvl="1">
              <a:buNone/>
            </a:pPr>
            <a:r>
              <a:rPr lang="en-US" dirty="0" smtClean="0"/>
              <a:t>	Preferred pronoun:</a:t>
            </a:r>
            <a:r>
              <a:rPr lang="en-US" u="sng" dirty="0" smtClean="0"/>
              <a:t>			</a:t>
            </a:r>
          </a:p>
          <a:p>
            <a:pPr lvl="1">
              <a:buNone/>
            </a:pPr>
            <a:r>
              <a:rPr lang="en-US" dirty="0" smtClean="0"/>
              <a:t>	Spouse’s name:</a:t>
            </a:r>
            <a:r>
              <a:rPr lang="en-US" u="sng" dirty="0" smtClean="0"/>
              <a:t>				</a:t>
            </a:r>
            <a:br>
              <a:rPr lang="en-US" u="sng" dirty="0" smtClean="0"/>
            </a:br>
            <a:r>
              <a:rPr lang="en-US" dirty="0" smtClean="0"/>
              <a:t>Household members:</a:t>
            </a:r>
            <a:r>
              <a:rPr lang="en-US" u="sng" dirty="0" smtClean="0"/>
              <a:t>			</a:t>
            </a:r>
          </a:p>
          <a:p>
            <a:pPr lvl="1">
              <a:buNone/>
            </a:pPr>
            <a:endParaRPr lang="en-US" dirty="0" smtClean="0"/>
          </a:p>
          <a:p>
            <a:r>
              <a:rPr lang="en-US" dirty="0" smtClean="0"/>
              <a:t>Use the person’s name and preferred pronoun to address them (practice this with every applicant).</a:t>
            </a:r>
          </a:p>
          <a:p>
            <a:r>
              <a:rPr lang="en-US" dirty="0" smtClean="0"/>
              <a:t>Provide gender neutral facilities.</a:t>
            </a:r>
          </a:p>
          <a:p>
            <a:pPr lvl="1">
              <a:buNone/>
            </a:pPr>
            <a:r>
              <a:rPr lang="en-US" dirty="0" smtClean="0"/>
              <a:t>	</a:t>
            </a:r>
          </a:p>
          <a:p>
            <a:pPr>
              <a:buNone/>
            </a:pPr>
            <a:endParaRPr lang="en-US" dirty="0" smtClean="0"/>
          </a:p>
        </p:txBody>
      </p:sp>
      <p:pic>
        <p:nvPicPr>
          <p:cNvPr id="4" name="Content Placeholder 3" descr="fheo300.gif"/>
          <p:cNvPicPr>
            <a:picLocks noChangeAspect="1"/>
          </p:cNvPicPr>
          <p:nvPr/>
        </p:nvPicPr>
        <p:blipFill>
          <a:blip r:embed="rId2" cstate="print"/>
          <a:stretch>
            <a:fillRect/>
          </a:stretch>
        </p:blipFill>
        <p:spPr>
          <a:xfrm>
            <a:off x="533400" y="304800"/>
            <a:ext cx="808768" cy="862430"/>
          </a:xfrm>
          <a:prstGeom prst="rect">
            <a:avLst/>
          </a:prstGeom>
        </p:spPr>
      </p:pic>
      <p:sp>
        <p:nvSpPr>
          <p:cNvPr id="5" name="Slide Number Placeholder 4"/>
          <p:cNvSpPr>
            <a:spLocks noGrp="1"/>
          </p:cNvSpPr>
          <p:nvPr>
            <p:ph type="sldNum" sz="quarter" idx="12"/>
          </p:nvPr>
        </p:nvSpPr>
        <p:spPr/>
        <p:txBody>
          <a:bodyPr/>
          <a:lstStyle/>
          <a:p>
            <a:fld id="{77A98C35-EE24-4256-9082-A5984C1EFE0C}"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If you experience Housing discrimination:</a:t>
            </a:r>
            <a:endParaRPr lang="en-US" dirty="0">
              <a:solidFill>
                <a:schemeClr val="accent1"/>
              </a:solidFill>
            </a:endParaRPr>
          </a:p>
        </p:txBody>
      </p:sp>
      <p:sp>
        <p:nvSpPr>
          <p:cNvPr id="5" name="Content Placeholder 1"/>
          <p:cNvSpPr txBox="1">
            <a:spLocks/>
          </p:cNvSpPr>
          <p:nvPr/>
        </p:nvSpPr>
        <p:spPr>
          <a:xfrm>
            <a:off x="259080" y="1752600"/>
            <a:ext cx="8503920" cy="4572000"/>
          </a:xfrm>
          <a:prstGeom prst="rect">
            <a:avLst/>
          </a:prstGeom>
        </p:spPr>
        <p:txBody>
          <a:bodyPr vert="horz">
            <a:normAutofit fontScale="925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Make</a:t>
            </a:r>
            <a:r>
              <a:rPr kumimoji="0" lang="en-US" sz="2400" b="0" i="0" u="none" strike="noStrike" kern="1200" cap="none" spc="0" normalizeH="0" noProof="0" dirty="0" smtClean="0">
                <a:ln>
                  <a:noFill/>
                </a:ln>
                <a:solidFill>
                  <a:schemeClr val="tx1"/>
                </a:solidFill>
                <a:effectLst/>
                <a:uLnTx/>
                <a:uFillTx/>
                <a:latin typeface="+mn-lt"/>
                <a:ea typeface="+mn-ea"/>
                <a:cs typeface="+mn-cs"/>
              </a:rPr>
              <a:t> a written complaint to your landlord or housing authority.  Send it certified mail.</a:t>
            </a:r>
          </a:p>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400" dirty="0" smtClean="0"/>
              <a:t>Call a fair housing organization, such as, Northwest Fair Housing Alliance for information on your options. Our services are free. </a:t>
            </a: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400" baseline="0" dirty="0" smtClean="0"/>
              <a:t>File</a:t>
            </a:r>
            <a:r>
              <a:rPr lang="en-US" sz="2400" dirty="0" smtClean="0"/>
              <a:t> a complaint with HUD   </a:t>
            </a:r>
            <a:r>
              <a:rPr lang="en-US" sz="2400" dirty="0" smtClean="0">
                <a:hlinkClick r:id="rId3"/>
              </a:rPr>
              <a:t>www.hud.gov</a:t>
            </a:r>
            <a:endParaRPr lang="en-US" sz="2400" dirty="0" smtClean="0"/>
          </a:p>
          <a:p>
            <a:pPr marL="731520" lvl="1" indent="-274320">
              <a:spcBef>
                <a:spcPct val="20000"/>
              </a:spcBef>
              <a:buClr>
                <a:schemeClr val="accent1"/>
              </a:buClr>
              <a:buSzPct val="85000"/>
              <a:buFont typeface="Wingdings 2"/>
              <a:buChar char=""/>
            </a:pPr>
            <a:r>
              <a:rPr lang="en-US" sz="2400" dirty="0" smtClean="0"/>
              <a:t>Within 1 year of alleged discrimination</a:t>
            </a:r>
          </a:p>
          <a:p>
            <a:pPr marL="731520" lvl="1" indent="-274320">
              <a:spcBef>
                <a:spcPct val="20000"/>
              </a:spcBef>
              <a:buClr>
                <a:schemeClr val="accent1"/>
              </a:buClr>
              <a:buSzPct val="85000"/>
            </a:pPr>
            <a:endParaRPr lang="en-US" sz="2400" dirty="0" smtClean="0"/>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Bring</a:t>
            </a:r>
            <a:r>
              <a:rPr kumimoji="0" lang="en-US" sz="2400" b="0" i="0" u="none" strike="noStrike" kern="1200" cap="none" spc="0" normalizeH="0" noProof="0" dirty="0" smtClean="0">
                <a:ln>
                  <a:noFill/>
                </a:ln>
                <a:solidFill>
                  <a:schemeClr val="tx1"/>
                </a:solidFill>
                <a:effectLst/>
                <a:uLnTx/>
                <a:uFillTx/>
                <a:latin typeface="+mn-lt"/>
                <a:ea typeface="+mn-ea"/>
                <a:cs typeface="+mn-cs"/>
              </a:rPr>
              <a:t> suit in federal or state court</a:t>
            </a:r>
          </a:p>
          <a:p>
            <a:pPr marL="731520" lvl="1" indent="-274320">
              <a:spcBef>
                <a:spcPct val="20000"/>
              </a:spcBef>
              <a:buClr>
                <a:schemeClr val="accent1"/>
              </a:buClr>
              <a:buSzPct val="85000"/>
              <a:buFont typeface="Wingdings 2"/>
              <a:buChar char=""/>
            </a:pPr>
            <a:r>
              <a:rPr lang="en-US" sz="2400" baseline="0" dirty="0" smtClean="0"/>
              <a:t>Within 2 years of alleged discrimination</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fld id="{77A98C35-EE24-4256-9082-A5984C1EFE0C}"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Thank you</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smtClean="0"/>
              <a:t>Resources: </a:t>
            </a:r>
            <a:br>
              <a:rPr lang="en-US" dirty="0" smtClean="0"/>
            </a:br>
            <a:r>
              <a:rPr lang="en-US" dirty="0" smtClean="0"/>
              <a:t>2015 U.S. Transgender Survey</a:t>
            </a:r>
            <a:br>
              <a:rPr lang="en-US" dirty="0" smtClean="0"/>
            </a:br>
            <a:r>
              <a:rPr lang="en-US" dirty="0" smtClean="0">
                <a:hlinkClick r:id="rId3"/>
              </a:rPr>
              <a:t>www.USTransSurvey.org</a:t>
            </a:r>
            <a:endParaRPr lang="en-US" dirty="0" smtClean="0"/>
          </a:p>
          <a:p>
            <a:endParaRPr lang="en-US" dirty="0" smtClean="0"/>
          </a:p>
          <a:p>
            <a:r>
              <a:rPr lang="en-US" dirty="0" smtClean="0"/>
              <a:t>HUD exchange:</a:t>
            </a:r>
            <a:br>
              <a:rPr lang="en-US" dirty="0" smtClean="0"/>
            </a:br>
            <a:r>
              <a:rPr lang="en-US" dirty="0" smtClean="0">
                <a:hlinkClick r:id="rId4"/>
              </a:rPr>
              <a:t>https://www.hudexchange.info/news/hud-publishes-resources-for-lgbt-individuals-and-families-and-service-providers/</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77A98C35-EE24-4256-9082-A5984C1EFE0C}" type="slidenum">
              <a:rPr lang="en-US" smtClean="0"/>
              <a:pPr/>
              <a:t>33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905000"/>
            <a:ext cx="8503920" cy="4572000"/>
          </a:xfrm>
        </p:spPr>
        <p:txBody>
          <a:bodyPr>
            <a:normAutofit/>
          </a:bodyPr>
          <a:lstStyle/>
          <a:p>
            <a:pPr marL="514350" indent="-514350">
              <a:buAutoNum type="arabicPeriod"/>
            </a:pPr>
            <a:r>
              <a:rPr lang="en-US" sz="2400" dirty="0" smtClean="0"/>
              <a:t>Learn about illegal housing discrimination and the protections that exist</a:t>
            </a:r>
            <a:br>
              <a:rPr lang="en-US" sz="2400" dirty="0" smtClean="0"/>
            </a:br>
            <a:endParaRPr lang="en-US" sz="2400" dirty="0" smtClean="0"/>
          </a:p>
          <a:p>
            <a:pPr marL="514350" indent="-514350">
              <a:buAutoNum type="arabicPeriod"/>
            </a:pPr>
            <a:r>
              <a:rPr lang="en-US" sz="2400" dirty="0" smtClean="0"/>
              <a:t>Gain the ability to spot potential discrimination</a:t>
            </a:r>
          </a:p>
          <a:p>
            <a:pPr marL="1062990" lvl="2" indent="-514350"/>
            <a:r>
              <a:rPr lang="en-US" dirty="0" smtClean="0"/>
              <a:t>For personal knowledge</a:t>
            </a:r>
          </a:p>
          <a:p>
            <a:pPr marL="1062990" lvl="2" indent="-514350"/>
            <a:r>
              <a:rPr lang="en-US" dirty="0" smtClean="0"/>
              <a:t>To provide appropriate referrals</a:t>
            </a:r>
          </a:p>
          <a:p>
            <a:pPr marL="1062990" lvl="2" indent="-514350"/>
            <a:r>
              <a:rPr lang="en-US" dirty="0" smtClean="0"/>
              <a:t>To advocate with and/for clients, constituents</a:t>
            </a:r>
          </a:p>
          <a:p>
            <a:pPr marL="1062990" lvl="2" indent="-514350"/>
            <a:r>
              <a:rPr lang="en-US" dirty="0" smtClean="0"/>
              <a:t>To </a:t>
            </a:r>
            <a:r>
              <a:rPr lang="en-US" smtClean="0"/>
              <a:t>reduce risk of a </a:t>
            </a:r>
            <a:r>
              <a:rPr lang="en-US" dirty="0" smtClean="0"/>
              <a:t>Fair Housing Complaint</a:t>
            </a:r>
          </a:p>
          <a:p>
            <a:pPr marL="1062990" lvl="2" indent="-514350">
              <a:buNone/>
            </a:pPr>
            <a:endParaRPr lang="en-US" dirty="0" smtClean="0"/>
          </a:p>
          <a:p>
            <a:pPr marL="514350" indent="-514350">
              <a:buAutoNum type="arabicPeriod"/>
            </a:pPr>
            <a:r>
              <a:rPr lang="en-US" sz="2400" dirty="0" smtClean="0"/>
              <a:t>Understand the Fair Housing protections of  Transgender or Gender Non-Conforming persons.</a:t>
            </a:r>
          </a:p>
          <a:p>
            <a:endParaRPr lang="en-US" dirty="0"/>
          </a:p>
        </p:txBody>
      </p:sp>
      <p:sp>
        <p:nvSpPr>
          <p:cNvPr id="4" name="Title 3"/>
          <p:cNvSpPr>
            <a:spLocks noGrp="1"/>
          </p:cNvSpPr>
          <p:nvPr>
            <p:ph type="title"/>
          </p:nvPr>
        </p:nvSpPr>
        <p:spPr/>
        <p:txBody>
          <a:bodyPr/>
          <a:lstStyle/>
          <a:p>
            <a:r>
              <a:rPr lang="en-US" dirty="0" smtClean="0">
                <a:solidFill>
                  <a:schemeClr val="accent1"/>
                </a:solidFill>
              </a:rPr>
              <a:t>Training Objectives</a:t>
            </a:r>
            <a:endParaRPr lang="en-US" dirty="0">
              <a:solidFill>
                <a:schemeClr val="accent1"/>
              </a:solidFill>
            </a:endParaRPr>
          </a:p>
        </p:txBody>
      </p:sp>
      <p:sp>
        <p:nvSpPr>
          <p:cNvPr id="5" name="Slide Number Placeholder 4"/>
          <p:cNvSpPr>
            <a:spLocks noGrp="1"/>
          </p:cNvSpPr>
          <p:nvPr>
            <p:ph type="sldNum" sz="quarter" idx="12"/>
          </p:nvPr>
        </p:nvSpPr>
        <p:spPr/>
        <p:txBody>
          <a:bodyPr/>
          <a:lstStyle/>
          <a:p>
            <a:fld id="{77A98C35-EE24-4256-9082-A5984C1EFE0C}"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chemeClr val="accent1"/>
                </a:solidFill>
              </a:rPr>
              <a:t>Existing Housing Protections</a:t>
            </a:r>
            <a:endParaRPr lang="en-US" dirty="0">
              <a:solidFill>
                <a:schemeClr val="accent1"/>
              </a:solidFill>
            </a:endParaRPr>
          </a:p>
        </p:txBody>
      </p:sp>
      <p:sp>
        <p:nvSpPr>
          <p:cNvPr id="2" name="Content Placeholder 1"/>
          <p:cNvSpPr>
            <a:spLocks noGrp="1"/>
          </p:cNvSpPr>
          <p:nvPr>
            <p:ph sz="quarter" idx="1"/>
          </p:nvPr>
        </p:nvSpPr>
        <p:spPr/>
        <p:txBody>
          <a:bodyPr>
            <a:normAutofit fontScale="92500"/>
          </a:bodyPr>
          <a:lstStyle/>
          <a:p>
            <a:r>
              <a:rPr lang="en-US" sz="2500" b="1" dirty="0" smtClean="0"/>
              <a:t>VAWA-</a:t>
            </a:r>
            <a:r>
              <a:rPr lang="en-US" sz="2500" b="1" dirty="0" smtClean="0">
                <a:solidFill>
                  <a:schemeClr val="tx1"/>
                </a:solidFill>
              </a:rPr>
              <a:t>Violence Against Women Act</a:t>
            </a:r>
            <a:r>
              <a:rPr lang="en-US" sz="2500" dirty="0" smtClean="0">
                <a:solidFill>
                  <a:schemeClr val="tx1"/>
                </a:solidFill>
              </a:rPr>
              <a:t>, 2005, reauthorized 2013, nationwide law that protects victims of dating violence, stalking, or DV from eviction or termination in Public Housing or with a Section 8 Housing Voucher</a:t>
            </a:r>
          </a:p>
          <a:p>
            <a:pPr lvl="1">
              <a:buNone/>
            </a:pPr>
            <a:endParaRPr lang="en-US" sz="2000" dirty="0" smtClean="0"/>
          </a:p>
          <a:p>
            <a:r>
              <a:rPr lang="en-US" sz="2500" b="1" dirty="0" smtClean="0"/>
              <a:t>State laws</a:t>
            </a:r>
            <a:r>
              <a:rPr lang="en-US" sz="2500" dirty="0" smtClean="0"/>
              <a:t>- </a:t>
            </a:r>
            <a:r>
              <a:rPr lang="en-US" sz="2500" dirty="0" smtClean="0">
                <a:solidFill>
                  <a:schemeClr val="tx1"/>
                </a:solidFill>
              </a:rPr>
              <a:t>vary, additional protections for victims in WA added in 2004</a:t>
            </a:r>
          </a:p>
          <a:p>
            <a:r>
              <a:rPr lang="en-US" sz="2000" b="1" dirty="0" smtClean="0">
                <a:solidFill>
                  <a:schemeClr val="tx1"/>
                </a:solidFill>
              </a:rPr>
              <a:t>WLAD Washington Law Against Discrimination</a:t>
            </a:r>
          </a:p>
          <a:p>
            <a:pPr>
              <a:buNone/>
            </a:pPr>
            <a:endParaRPr lang="en-US" sz="2500" dirty="0" smtClean="0">
              <a:solidFill>
                <a:schemeClr val="tx1"/>
              </a:solidFill>
            </a:endParaRPr>
          </a:p>
          <a:p>
            <a:r>
              <a:rPr lang="en-US" sz="2500" b="1" dirty="0" smtClean="0">
                <a:solidFill>
                  <a:schemeClr val="tx1"/>
                </a:solidFill>
              </a:rPr>
              <a:t>WA Residential Landlord Tenant Act</a:t>
            </a:r>
            <a:r>
              <a:rPr lang="en-US" sz="2500" dirty="0" smtClean="0">
                <a:solidFill>
                  <a:schemeClr val="tx1"/>
                </a:solidFill>
              </a:rPr>
              <a:t>, RCW 59.18.580:</a:t>
            </a:r>
            <a:br>
              <a:rPr lang="en-US" sz="2500" dirty="0" smtClean="0">
                <a:solidFill>
                  <a:schemeClr val="tx1"/>
                </a:solidFill>
              </a:rPr>
            </a:br>
            <a:r>
              <a:rPr lang="en-US" sz="2500" i="1" dirty="0" smtClean="0">
                <a:solidFill>
                  <a:schemeClr val="tx1"/>
                </a:solidFill>
              </a:rPr>
              <a:t>Victim Protection--Limitation on tenant screening service provider disclosures and landlord's rental decisions.</a:t>
            </a:r>
          </a:p>
          <a:p>
            <a:endParaRPr lang="en-US" dirty="0"/>
          </a:p>
        </p:txBody>
      </p:sp>
      <p:sp>
        <p:nvSpPr>
          <p:cNvPr id="4" name="Slide Number Placeholder 3"/>
          <p:cNvSpPr>
            <a:spLocks noGrp="1"/>
          </p:cNvSpPr>
          <p:nvPr>
            <p:ph type="sldNum" sz="quarter" idx="12"/>
          </p:nvPr>
        </p:nvSpPr>
        <p:spPr/>
        <p:txBody>
          <a:bodyPr/>
          <a:lstStyle/>
          <a:p>
            <a:fld id="{77A98C35-EE24-4256-9082-A5984C1EFE0C}"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828800"/>
            <a:ext cx="8229600" cy="4267200"/>
          </a:xfrm>
        </p:spPr>
        <p:txBody>
          <a:bodyPr>
            <a:noAutofit/>
          </a:bodyPr>
          <a:lstStyle/>
          <a:p>
            <a:r>
              <a:rPr lang="en-US" sz="2200" dirty="0" smtClean="0"/>
              <a:t>Federal law, Title VIII of the Civil Rights Act of 1968</a:t>
            </a:r>
            <a:br>
              <a:rPr lang="en-US" sz="2200" dirty="0" smtClean="0"/>
            </a:br>
            <a:endParaRPr lang="en-US" sz="2200" dirty="0" smtClean="0"/>
          </a:p>
          <a:p>
            <a:r>
              <a:rPr lang="en-US" sz="2200" dirty="0" smtClean="0"/>
              <a:t>Enforced by HUD, US Dept of Housing &amp; Urban Development</a:t>
            </a:r>
            <a:br>
              <a:rPr lang="en-US" sz="2200" dirty="0" smtClean="0"/>
            </a:br>
            <a:endParaRPr lang="en-US" sz="2200" dirty="0" smtClean="0"/>
          </a:p>
          <a:p>
            <a:r>
              <a:rPr lang="en-US" sz="2200" dirty="0" smtClean="0"/>
              <a:t>Washington State: </a:t>
            </a:r>
          </a:p>
          <a:p>
            <a:pPr>
              <a:buNone/>
            </a:pPr>
            <a:r>
              <a:rPr lang="en-US" sz="2200" dirty="0" smtClean="0"/>
              <a:t>	HUD, Washington State Human Rights Commission, Seattle Office of Civil Rights,  Fair Housing Center of Washington, Northwest Fair Housing Alliance</a:t>
            </a:r>
            <a:br>
              <a:rPr lang="en-US" sz="2200" dirty="0" smtClean="0"/>
            </a:br>
            <a:endParaRPr lang="en-US" sz="2200" dirty="0" smtClean="0"/>
          </a:p>
          <a:p>
            <a:r>
              <a:rPr lang="en-US" sz="2200" dirty="0" smtClean="0"/>
              <a:t>Idaho: HUD, Idaho Human Rights Commission, Intermountain Fair Housing Council</a:t>
            </a:r>
          </a:p>
          <a:p>
            <a:pPr>
              <a:buNone/>
            </a:pPr>
            <a:endParaRPr lang="en-US" sz="2200" dirty="0" smtClean="0"/>
          </a:p>
        </p:txBody>
      </p:sp>
      <p:sp>
        <p:nvSpPr>
          <p:cNvPr id="4" name="Title 3"/>
          <p:cNvSpPr>
            <a:spLocks noGrp="1"/>
          </p:cNvSpPr>
          <p:nvPr>
            <p:ph type="title"/>
          </p:nvPr>
        </p:nvSpPr>
        <p:spPr/>
        <p:txBody>
          <a:bodyPr/>
          <a:lstStyle/>
          <a:p>
            <a:r>
              <a:rPr lang="en-US" dirty="0" smtClean="0">
                <a:solidFill>
                  <a:schemeClr val="accent1"/>
                </a:solidFill>
              </a:rPr>
              <a:t>This presentation: The Fair Housing Act</a:t>
            </a:r>
            <a:endParaRPr lang="en-US" dirty="0">
              <a:solidFill>
                <a:schemeClr val="accent1"/>
              </a:solidFill>
            </a:endParaRPr>
          </a:p>
        </p:txBody>
      </p:sp>
      <p:sp>
        <p:nvSpPr>
          <p:cNvPr id="5" name="Slide Number Placeholder 4"/>
          <p:cNvSpPr>
            <a:spLocks noGrp="1"/>
          </p:cNvSpPr>
          <p:nvPr>
            <p:ph type="sldNum" sz="quarter" idx="12"/>
          </p:nvPr>
        </p:nvSpPr>
        <p:spPr/>
        <p:txBody>
          <a:bodyPr/>
          <a:lstStyle/>
          <a:p>
            <a:fld id="{77A98C35-EE24-4256-9082-A5984C1EFE0C}"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676400"/>
            <a:ext cx="8229600" cy="4419600"/>
          </a:xfrm>
        </p:spPr>
        <p:txBody>
          <a:bodyPr>
            <a:normAutofit fontScale="92500" lnSpcReduction="10000"/>
          </a:bodyPr>
          <a:lstStyle/>
          <a:p>
            <a:pPr marL="0" indent="0">
              <a:buNone/>
            </a:pPr>
            <a:r>
              <a:rPr lang="en-US" sz="2600" dirty="0" smtClean="0"/>
              <a:t>Fair housing is the right of everyone to have equal access to housing and housing-related services including: </a:t>
            </a:r>
          </a:p>
          <a:p>
            <a:pPr marL="0" indent="0">
              <a:buNone/>
            </a:pPr>
            <a:endParaRPr lang="en-US" sz="2600" dirty="0" smtClean="0"/>
          </a:p>
          <a:p>
            <a:pPr>
              <a:buSzPct val="90000"/>
              <a:buBlip>
                <a:blip r:embed="rId3"/>
              </a:buBlip>
            </a:pPr>
            <a:r>
              <a:rPr lang="en-US" sz="2600" dirty="0" smtClean="0"/>
              <a:t>Rentals and sales</a:t>
            </a:r>
          </a:p>
          <a:p>
            <a:pPr>
              <a:buSzPct val="90000"/>
              <a:buBlip>
                <a:blip r:embed="rId3"/>
              </a:buBlip>
            </a:pPr>
            <a:r>
              <a:rPr lang="en-US" sz="2600" dirty="0" smtClean="0"/>
              <a:t>Lending-Mortgages and appraisals</a:t>
            </a:r>
          </a:p>
          <a:p>
            <a:pPr>
              <a:buSzPct val="90000"/>
              <a:buBlip>
                <a:blip r:embed="rId3"/>
              </a:buBlip>
            </a:pPr>
            <a:r>
              <a:rPr lang="en-US" sz="2600" dirty="0" smtClean="0"/>
              <a:t>Insurance-home owner and rental</a:t>
            </a:r>
          </a:p>
          <a:p>
            <a:pPr>
              <a:buSzPct val="90000"/>
              <a:buBlip>
                <a:blip r:embed="rId3"/>
              </a:buBlip>
            </a:pPr>
            <a:r>
              <a:rPr lang="en-US" sz="2600" dirty="0" smtClean="0"/>
              <a:t>Advertising</a:t>
            </a:r>
          </a:p>
          <a:p>
            <a:pPr marL="0" indent="0">
              <a:buNone/>
            </a:pPr>
            <a:endParaRPr lang="en-US" sz="2600" dirty="0" smtClean="0"/>
          </a:p>
          <a:p>
            <a:pPr marL="0" indent="0">
              <a:buNone/>
            </a:pPr>
            <a:r>
              <a:rPr lang="en-US" sz="2600" dirty="0" smtClean="0"/>
              <a:t>Fair housing includes the right to be free from coercion, intimidation, threats, and interference in the provision of housing. </a:t>
            </a:r>
          </a:p>
          <a:p>
            <a:pPr>
              <a:buNone/>
            </a:pPr>
            <a:endParaRPr lang="en-US" dirty="0" smtClean="0">
              <a:solidFill>
                <a:schemeClr val="tx2"/>
              </a:solidFill>
            </a:endParaRPr>
          </a:p>
        </p:txBody>
      </p:sp>
      <p:sp>
        <p:nvSpPr>
          <p:cNvPr id="4" name="Title 3"/>
          <p:cNvSpPr>
            <a:spLocks noGrp="1"/>
          </p:cNvSpPr>
          <p:nvPr>
            <p:ph type="title"/>
          </p:nvPr>
        </p:nvSpPr>
        <p:spPr/>
        <p:txBody>
          <a:bodyPr/>
          <a:lstStyle/>
          <a:p>
            <a:r>
              <a:rPr lang="en-US" dirty="0" smtClean="0">
                <a:solidFill>
                  <a:schemeClr val="accent1"/>
                </a:solidFill>
              </a:rPr>
              <a:t>What is Fair Housing?</a:t>
            </a:r>
            <a:endParaRPr lang="en-US" dirty="0">
              <a:solidFill>
                <a:schemeClr val="accent1"/>
              </a:solidFill>
            </a:endParaRPr>
          </a:p>
        </p:txBody>
      </p:sp>
      <p:sp>
        <p:nvSpPr>
          <p:cNvPr id="5" name="Slide Number Placeholder 4"/>
          <p:cNvSpPr>
            <a:spLocks noGrp="1"/>
          </p:cNvSpPr>
          <p:nvPr>
            <p:ph type="sldNum" sz="quarter" idx="12"/>
          </p:nvPr>
        </p:nvSpPr>
        <p:spPr/>
        <p:txBody>
          <a:bodyPr/>
          <a:lstStyle/>
          <a:p>
            <a:fld id="{77A98C35-EE24-4256-9082-A5984C1EFE0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What housing is covered?</a:t>
            </a:r>
            <a:endParaRPr lang="en-US" dirty="0">
              <a:solidFill>
                <a:schemeClr val="accent1"/>
              </a:solidFill>
            </a:endParaRPr>
          </a:p>
        </p:txBody>
      </p:sp>
      <p:sp>
        <p:nvSpPr>
          <p:cNvPr id="3" name="Content Placeholder 2"/>
          <p:cNvSpPr>
            <a:spLocks noGrp="1"/>
          </p:cNvSpPr>
          <p:nvPr>
            <p:ph sz="quarter" idx="1"/>
          </p:nvPr>
        </p:nvSpPr>
        <p:spPr>
          <a:xfrm>
            <a:off x="301752" y="1676400"/>
            <a:ext cx="8503920" cy="4422648"/>
          </a:xfrm>
        </p:spPr>
        <p:txBody>
          <a:bodyPr>
            <a:noAutofit/>
          </a:bodyPr>
          <a:lstStyle/>
          <a:p>
            <a:pPr>
              <a:buSzPct val="90000"/>
              <a:buBlip>
                <a:blip r:embed="rId3"/>
              </a:buBlip>
            </a:pPr>
            <a:r>
              <a:rPr lang="en-US" sz="2400" dirty="0" smtClean="0"/>
              <a:t>Apartments &amp; Multifamily housing - leased or rented</a:t>
            </a:r>
          </a:p>
          <a:p>
            <a:pPr>
              <a:buSzPct val="90000"/>
              <a:buBlip>
                <a:blip r:embed="rId3"/>
              </a:buBlip>
            </a:pPr>
            <a:r>
              <a:rPr lang="en-US" sz="2400" dirty="0" smtClean="0"/>
              <a:t>Houses or Condominiums - sold, leased, or rented</a:t>
            </a:r>
          </a:p>
          <a:p>
            <a:pPr>
              <a:buSzPct val="90000"/>
              <a:buBlip>
                <a:blip r:embed="rId3"/>
              </a:buBlip>
            </a:pPr>
            <a:r>
              <a:rPr lang="en-US" sz="2400" dirty="0" smtClean="0"/>
              <a:t>Public Housing (federally subsidized)</a:t>
            </a:r>
          </a:p>
          <a:p>
            <a:pPr>
              <a:buSzPct val="90000"/>
              <a:buBlip>
                <a:blip r:embed="rId3"/>
              </a:buBlip>
            </a:pPr>
            <a:r>
              <a:rPr lang="en-US" sz="2400" dirty="0" smtClean="0"/>
              <a:t>Homeowner Associations</a:t>
            </a:r>
          </a:p>
          <a:p>
            <a:pPr>
              <a:buSzPct val="90000"/>
              <a:buBlip>
                <a:blip r:embed="rId3"/>
              </a:buBlip>
            </a:pPr>
            <a:r>
              <a:rPr lang="en-US" sz="2400" dirty="0" smtClean="0"/>
              <a:t>Mobile &amp; Manufactured Home Parks (Trailer Parks) </a:t>
            </a:r>
          </a:p>
          <a:p>
            <a:pPr>
              <a:buSzPct val="90000"/>
              <a:buBlip>
                <a:blip r:embed="rId3"/>
              </a:buBlip>
            </a:pPr>
            <a:r>
              <a:rPr lang="en-US" sz="2400" dirty="0" smtClean="0"/>
              <a:t>Rooming Houses </a:t>
            </a:r>
          </a:p>
          <a:p>
            <a:pPr>
              <a:buSzPct val="90000"/>
              <a:buBlip>
                <a:blip r:embed="rId3"/>
              </a:buBlip>
            </a:pPr>
            <a:r>
              <a:rPr lang="en-US" sz="2400" dirty="0" smtClean="0"/>
              <a:t>Transitional Housing</a:t>
            </a:r>
          </a:p>
          <a:p>
            <a:pPr>
              <a:buSzPct val="90000"/>
              <a:buBlip>
                <a:blip r:embed="rId3"/>
              </a:buBlip>
            </a:pPr>
            <a:r>
              <a:rPr lang="en-US" sz="2400" dirty="0" smtClean="0"/>
              <a:t>Homeless Shelters</a:t>
            </a:r>
          </a:p>
          <a:p>
            <a:pPr>
              <a:buSzPct val="90000"/>
              <a:buBlip>
                <a:blip r:embed="rId3"/>
              </a:buBlip>
            </a:pPr>
            <a:r>
              <a:rPr lang="en-US" sz="2400" dirty="0" smtClean="0"/>
              <a:t>College Residence Halls</a:t>
            </a:r>
          </a:p>
          <a:p>
            <a:pPr>
              <a:buSzPct val="90000"/>
              <a:buBlip>
                <a:blip r:embed="rId3"/>
              </a:buBlip>
            </a:pPr>
            <a:r>
              <a:rPr lang="en-US" sz="2400" dirty="0" smtClean="0"/>
              <a:t>Cooperatives</a:t>
            </a:r>
          </a:p>
        </p:txBody>
      </p:sp>
      <p:sp>
        <p:nvSpPr>
          <p:cNvPr id="4" name="Slide Number Placeholder 3"/>
          <p:cNvSpPr>
            <a:spLocks noGrp="1"/>
          </p:cNvSpPr>
          <p:nvPr>
            <p:ph type="sldNum" sz="quarter" idx="12"/>
          </p:nvPr>
        </p:nvSpPr>
        <p:spPr/>
        <p:txBody>
          <a:bodyPr/>
          <a:lstStyle/>
          <a:p>
            <a:fld id="{77A98C35-EE24-4256-9082-A5984C1EFE0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Who must practice Fair Housing?</a:t>
            </a:r>
            <a:endParaRPr lang="en-US" dirty="0">
              <a:solidFill>
                <a:schemeClr val="accent1"/>
              </a:solidFill>
            </a:endParaRPr>
          </a:p>
        </p:txBody>
      </p:sp>
      <p:sp>
        <p:nvSpPr>
          <p:cNvPr id="3" name="Content Placeholder 2"/>
          <p:cNvSpPr>
            <a:spLocks noGrp="1"/>
          </p:cNvSpPr>
          <p:nvPr>
            <p:ph sz="quarter" idx="1"/>
          </p:nvPr>
        </p:nvSpPr>
        <p:spPr>
          <a:xfrm>
            <a:off x="301752" y="1752600"/>
            <a:ext cx="8503920" cy="4346448"/>
          </a:xfrm>
        </p:spPr>
        <p:txBody>
          <a:bodyPr>
            <a:normAutofit lnSpcReduction="10000"/>
          </a:bodyPr>
          <a:lstStyle/>
          <a:p>
            <a:pPr>
              <a:buSzPct val="90000"/>
              <a:buBlip>
                <a:blip r:embed="rId3"/>
              </a:buBlip>
            </a:pPr>
            <a:r>
              <a:rPr lang="en-US" sz="2400" dirty="0" smtClean="0"/>
              <a:t>Property Owners, Landlords &amp; Management companies</a:t>
            </a:r>
          </a:p>
          <a:p>
            <a:pPr>
              <a:buSzPct val="90000"/>
              <a:buBlip>
                <a:blip r:embed="rId3"/>
              </a:buBlip>
            </a:pPr>
            <a:r>
              <a:rPr lang="en-US" sz="2400" dirty="0" smtClean="0"/>
              <a:t>Housing Maintenance Employees</a:t>
            </a:r>
          </a:p>
          <a:p>
            <a:pPr>
              <a:buSzPct val="90000"/>
              <a:buBlip>
                <a:blip r:embed="rId3"/>
              </a:buBlip>
            </a:pPr>
            <a:r>
              <a:rPr lang="en-US" sz="2400" dirty="0" smtClean="0"/>
              <a:t>Emergency Shelters &amp; Transitional Housing</a:t>
            </a:r>
          </a:p>
          <a:p>
            <a:pPr>
              <a:buSzPct val="90000"/>
              <a:buBlip>
                <a:blip r:embed="rId3"/>
              </a:buBlip>
            </a:pPr>
            <a:r>
              <a:rPr lang="en-US" sz="2400" dirty="0" smtClean="0"/>
              <a:t>Real Estate Agents &amp; Brokers</a:t>
            </a:r>
          </a:p>
          <a:p>
            <a:pPr>
              <a:buSzPct val="90000"/>
              <a:buBlip>
                <a:blip r:embed="rId3"/>
              </a:buBlip>
            </a:pPr>
            <a:r>
              <a:rPr lang="en-US" sz="2400" dirty="0" smtClean="0"/>
              <a:t>Developers &amp; Contractors</a:t>
            </a:r>
          </a:p>
          <a:p>
            <a:pPr>
              <a:buSzPct val="90000"/>
              <a:buBlip>
                <a:blip r:embed="rId3"/>
              </a:buBlip>
            </a:pPr>
            <a:r>
              <a:rPr lang="en-US" sz="2400" dirty="0" smtClean="0"/>
              <a:t>Banks &amp; Mortgage Lenders</a:t>
            </a:r>
          </a:p>
          <a:p>
            <a:pPr>
              <a:buSzPct val="90000"/>
              <a:buBlip>
                <a:blip r:embed="rId3"/>
              </a:buBlip>
            </a:pPr>
            <a:r>
              <a:rPr lang="en-US" sz="2400" dirty="0" smtClean="0"/>
              <a:t>Insurance Companies </a:t>
            </a:r>
          </a:p>
          <a:p>
            <a:pPr>
              <a:buSzPct val="90000"/>
              <a:buBlip>
                <a:blip r:embed="rId3"/>
              </a:buBlip>
            </a:pPr>
            <a:r>
              <a:rPr lang="en-US" sz="2400" dirty="0" smtClean="0"/>
              <a:t>Condominium &amp; Homeowner Associations</a:t>
            </a:r>
          </a:p>
          <a:p>
            <a:pPr>
              <a:buSzPct val="90000"/>
              <a:buBlip>
                <a:blip r:embed="rId3"/>
              </a:buBlip>
            </a:pPr>
            <a:r>
              <a:rPr lang="en-US" sz="2400" dirty="0" smtClean="0"/>
              <a:t>Public Housing Authorities</a:t>
            </a:r>
          </a:p>
          <a:p>
            <a:pPr>
              <a:buSzPct val="90000"/>
              <a:buBlip>
                <a:blip r:embed="rId3"/>
              </a:buBlip>
            </a:pPr>
            <a:r>
              <a:rPr lang="en-US" sz="2400" dirty="0" smtClean="0"/>
              <a:t>Advertising Media</a:t>
            </a:r>
          </a:p>
        </p:txBody>
      </p:sp>
      <p:sp>
        <p:nvSpPr>
          <p:cNvPr id="4" name="Slide Number Placeholder 3"/>
          <p:cNvSpPr>
            <a:spLocks noGrp="1"/>
          </p:cNvSpPr>
          <p:nvPr>
            <p:ph type="sldNum" sz="quarter" idx="12"/>
          </p:nvPr>
        </p:nvSpPr>
        <p:spPr/>
        <p:txBody>
          <a:bodyPr/>
          <a:lstStyle/>
          <a:p>
            <a:fld id="{77A98C35-EE24-4256-9082-A5984C1EFE0C}"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7272</TotalTime>
  <Words>2316</Words>
  <Application>Microsoft Office PowerPoint</Application>
  <PresentationFormat>On-screen Show (4:3)</PresentationFormat>
  <Paragraphs>416</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Civic</vt:lpstr>
      <vt:lpstr>Fair Housing &amp;  Sex Discrimination</vt:lpstr>
      <vt:lpstr>Presented by:</vt:lpstr>
      <vt:lpstr>Legal</vt:lpstr>
      <vt:lpstr>Training Objectives</vt:lpstr>
      <vt:lpstr>Existing Housing Protections</vt:lpstr>
      <vt:lpstr>This presentation: The Fair Housing Act</vt:lpstr>
      <vt:lpstr>What is Fair Housing?</vt:lpstr>
      <vt:lpstr>What housing is covered?</vt:lpstr>
      <vt:lpstr>Who must practice Fair Housing?</vt:lpstr>
      <vt:lpstr>Protected Classes</vt:lpstr>
      <vt:lpstr>Washington State</vt:lpstr>
      <vt:lpstr>History of Sex protection</vt:lpstr>
      <vt:lpstr>HUD--Sex protections expanded</vt:lpstr>
      <vt:lpstr>HUD--Sex protections extended</vt:lpstr>
      <vt:lpstr>2015 HUD Guidance</vt:lpstr>
      <vt:lpstr>Terms</vt:lpstr>
      <vt:lpstr>Stereotypes</vt:lpstr>
      <vt:lpstr>Gender Non-Conforming</vt:lpstr>
      <vt:lpstr>Basic Human Need</vt:lpstr>
      <vt:lpstr>Home…</vt:lpstr>
      <vt:lpstr>“2015 U.S. Transgender Survey”         27,715</vt:lpstr>
      <vt:lpstr>“2015 U.S. Transgender Survey”</vt:lpstr>
      <vt:lpstr>“2015 U.S. Transgender Survey”</vt:lpstr>
      <vt:lpstr>“2015 U.S. Transgender Survey”</vt:lpstr>
      <vt:lpstr>CONCLUSIONS: “2015 USTS”</vt:lpstr>
      <vt:lpstr>CONCLUSIONS: 2015 “USTS”</vt:lpstr>
      <vt:lpstr>Recommendations: 2015 “USTS”</vt:lpstr>
      <vt:lpstr>Recommendations: 2015 “USTS”</vt:lpstr>
      <vt:lpstr>Recap: Housing Protection Laws</vt:lpstr>
      <vt:lpstr>“Norms” in Housing transactions</vt:lpstr>
      <vt:lpstr>If you are a housing provider:</vt:lpstr>
      <vt:lpstr>If you experience Housing discrimination: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Housing &amp; Gender</dc:title>
  <dc:creator>NWFairHouse</dc:creator>
  <cp:lastModifiedBy>NWFairHouse</cp:lastModifiedBy>
  <cp:revision>743</cp:revision>
  <dcterms:created xsi:type="dcterms:W3CDTF">2016-03-21T19:54:49Z</dcterms:created>
  <dcterms:modified xsi:type="dcterms:W3CDTF">2017-05-09T17:06:53Z</dcterms:modified>
</cp:coreProperties>
</file>