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69" r:id="rId5"/>
    <p:sldId id="268" r:id="rId6"/>
    <p:sldId id="270" r:id="rId7"/>
    <p:sldId id="273" r:id="rId8"/>
    <p:sldId id="271" r:id="rId9"/>
    <p:sldId id="262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FFFFFE"/>
    <a:srgbClr val="5080B2"/>
    <a:srgbClr val="C8D8E6"/>
    <a:srgbClr val="7D7F80"/>
    <a:srgbClr val="CD7936"/>
    <a:srgbClr val="88A6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896" autoAdjust="0"/>
  </p:normalViewPr>
  <p:slideViewPr>
    <p:cSldViewPr snapToGrid="0" snapToObjects="1">
      <p:cViewPr varScale="1">
        <p:scale>
          <a:sx n="76" d="100"/>
          <a:sy n="76" d="100"/>
        </p:scale>
        <p:origin x="101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6" d="100"/>
          <a:sy n="56" d="100"/>
        </p:scale>
        <p:origin x="-283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9A82090-39E7-48EC-9692-4E01613F919A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7D56458-4D99-470D-BB90-8537C318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93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C0C7AEB-D0FA-4732-AE22-3C9CFCE8F990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B4A42FA-5A8B-4AEB-89BD-48F129759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33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interactive section</a:t>
            </a:r>
          </a:p>
          <a:p>
            <a:r>
              <a:rPr lang="en-US" dirty="0" smtClean="0"/>
              <a:t>hope everyone will leave with:</a:t>
            </a:r>
          </a:p>
          <a:p>
            <a:pPr marL="232943" indent="-232943">
              <a:buAutoNum type="arabicPeriod"/>
            </a:pPr>
            <a:r>
              <a:rPr lang="en-US" dirty="0" smtClean="0"/>
              <a:t>a better understanding of vulnerability assessment</a:t>
            </a:r>
          </a:p>
          <a:p>
            <a:pPr marL="232943" indent="-232943">
              <a:buAutoNum type="arabicPeriod"/>
            </a:pPr>
            <a:r>
              <a:rPr lang="en-US" dirty="0" smtClean="0"/>
              <a:t>an idea or two about how to improve vulnerability assessment or prioritization in their community, and perhaps </a:t>
            </a:r>
          </a:p>
          <a:p>
            <a:pPr marL="232943" indent="-232943">
              <a:buAutoNum type="arabicPeriod"/>
            </a:pPr>
            <a:r>
              <a:rPr lang="en-US" dirty="0" smtClean="0"/>
              <a:t>a colleague’s business card you can call on for peer support</a:t>
            </a:r>
          </a:p>
          <a:p>
            <a:endParaRPr lang="en-US" dirty="0" smtClean="0"/>
          </a:p>
          <a:p>
            <a:r>
              <a:rPr lang="en-US" dirty="0" smtClean="0"/>
              <a:t>Your participation is critical: </a:t>
            </a:r>
          </a:p>
          <a:p>
            <a:r>
              <a:rPr lang="en-US" dirty="0" smtClean="0"/>
              <a:t>no matter if you’re brand new to vulnerability assessment or you have been doing it for years - everyone is here to learn/everyone has something to contribute. Try to pair with people you don’t normally work with.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A42FA-5A8B-4AEB-89BD-48F129759E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74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other ways to prioritize, such</a:t>
            </a:r>
            <a:r>
              <a:rPr lang="en-US" baseline="0" dirty="0" smtClean="0"/>
              <a:t> as length of time homelessness, system utilization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Some communities combine vulnerability assessment with another prioritization method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Anyone at the </a:t>
            </a:r>
            <a:r>
              <a:rPr lang="en-US" u="sng" baseline="0" dirty="0" smtClean="0"/>
              <a:t>prioritization pays off </a:t>
            </a:r>
            <a:r>
              <a:rPr lang="en-US" baseline="0" dirty="0" smtClean="0"/>
              <a:t>panel?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Standardized tools such as VI-SPDAT or homegrown tools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EA4B5-5256-40C0-BE1A-E893367389E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723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Spend a </a:t>
            </a:r>
            <a:r>
              <a:rPr lang="en-US" dirty="0" smtClean="0"/>
              <a:t>minute or two </a:t>
            </a:r>
            <a:r>
              <a:rPr lang="en-US" dirty="0" smtClean="0"/>
              <a:t>thinking</a:t>
            </a:r>
            <a:r>
              <a:rPr lang="en-US" baseline="0" dirty="0" smtClean="0"/>
              <a:t> about this. If you have a different roll (funder, TA provider, other type of service provider) just do your best answer the question as relevantly as possible.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Now find a partner, sit face to face, </a:t>
            </a:r>
          </a:p>
          <a:p>
            <a:r>
              <a:rPr lang="en-US" baseline="0" dirty="0" smtClean="0"/>
              <a:t>(wait until they are in pairs</a:t>
            </a:r>
            <a:r>
              <a:rPr lang="en-US" baseline="0" dirty="0" smtClean="0"/>
              <a:t>)</a:t>
            </a:r>
          </a:p>
          <a:p>
            <a:endParaRPr lang="en-US" baseline="0" dirty="0" smtClean="0"/>
          </a:p>
          <a:p>
            <a:r>
              <a:rPr lang="en-US" baseline="0" dirty="0" smtClean="0"/>
              <a:t>Take 5 minutes to share your success </a:t>
            </a:r>
            <a:r>
              <a:rPr lang="en-US" baseline="0" dirty="0" smtClean="0"/>
              <a:t>story</a:t>
            </a:r>
            <a:endParaRPr lang="en-US" baseline="0" dirty="0" smtClean="0"/>
          </a:p>
          <a:p>
            <a:r>
              <a:rPr lang="en-US" dirty="0"/>
              <a:t>The listener asks appreciative, clarifying questions – listener does not share their own experience, judgements, or advice</a:t>
            </a:r>
          </a:p>
          <a:p>
            <a:r>
              <a:rPr lang="en-US" dirty="0" smtClean="0"/>
              <a:t>We’ll let you know when it’s time to switch </a:t>
            </a:r>
            <a:r>
              <a:rPr lang="en-US" dirty="0" smtClean="0"/>
              <a:t>roles</a:t>
            </a:r>
            <a:endParaRPr lang="en-US" dirty="0" smtClean="0"/>
          </a:p>
          <a:p>
            <a:r>
              <a:rPr lang="en-US" dirty="0" smtClean="0"/>
              <a:t>After you will be sharing your partners</a:t>
            </a:r>
            <a:r>
              <a:rPr lang="en-US" baseline="0" dirty="0" smtClean="0"/>
              <a:t> story – so listen well</a:t>
            </a:r>
            <a:r>
              <a:rPr lang="en-US" baseline="0" dirty="0" smtClean="0"/>
              <a:t>!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(time for 5 minutes) </a:t>
            </a:r>
            <a:r>
              <a:rPr lang="en-US" baseline="0" dirty="0" smtClean="0"/>
              <a:t>time to switch roles</a:t>
            </a:r>
          </a:p>
          <a:p>
            <a:r>
              <a:rPr lang="en-US" b="1" baseline="0" dirty="0" smtClean="0"/>
              <a:t>(time for 5 minutes)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Now join with another pair so there are 4 of you in a group.</a:t>
            </a:r>
          </a:p>
          <a:p>
            <a:r>
              <a:rPr lang="en-US" baseline="0" dirty="0" smtClean="0"/>
              <a:t>You will have 15 minutes total for each of you to share each other’s story</a:t>
            </a:r>
          </a:p>
          <a:p>
            <a:r>
              <a:rPr lang="en-US" baseline="0" dirty="0" smtClean="0"/>
              <a:t>focus on the highlights – what has made vulnerability assessment successful?</a:t>
            </a:r>
          </a:p>
          <a:p>
            <a:r>
              <a:rPr lang="en-US" baseline="0" dirty="0" smtClean="0"/>
              <a:t>Listen for patterns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(time for 15 minutes</a:t>
            </a:r>
            <a:r>
              <a:rPr lang="en-US" b="1" baseline="0" dirty="0" smtClean="0"/>
              <a:t>)</a:t>
            </a:r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EA4B5-5256-40C0-BE1A-E893367389E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5318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 minute</a:t>
            </a:r>
            <a:r>
              <a:rPr lang="en-US" baseline="0" dirty="0" smtClean="0"/>
              <a:t> – flip 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EA4B5-5256-40C0-BE1A-E893367389E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840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Next activity:</a:t>
            </a:r>
            <a:r>
              <a:rPr lang="en-US" baseline="0" dirty="0" smtClean="0"/>
              <a:t> spend a </a:t>
            </a:r>
            <a:r>
              <a:rPr lang="en-US" baseline="0" dirty="0" smtClean="0"/>
              <a:t>minute or two </a:t>
            </a:r>
            <a:r>
              <a:rPr lang="en-US" baseline="0" dirty="0" smtClean="0"/>
              <a:t>thinking about this.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Now form groups of 3. Try to find different people.</a:t>
            </a:r>
          </a:p>
          <a:p>
            <a:endParaRPr lang="en-US" dirty="0" smtClean="0"/>
          </a:p>
          <a:p>
            <a:r>
              <a:rPr lang="en-US" dirty="0" smtClean="0"/>
              <a:t>You’re each</a:t>
            </a:r>
            <a:r>
              <a:rPr lang="en-US" baseline="0" dirty="0" smtClean="0"/>
              <a:t> going to have the opportunity to share your challenge and receive help from the other two people.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EXPLAIN:</a:t>
            </a:r>
          </a:p>
          <a:p>
            <a:endParaRPr lang="en-US" dirty="0" smtClean="0"/>
          </a:p>
          <a:p>
            <a:pPr lvl="0"/>
            <a:r>
              <a:rPr lang="en-US" dirty="0"/>
              <a:t>Consulting – three rounds (7 minutes each)</a:t>
            </a:r>
          </a:p>
          <a:p>
            <a:pPr lvl="1"/>
            <a:r>
              <a:rPr lang="en-US" dirty="0"/>
              <a:t>“Client” explains challenge (1-2 minutes)</a:t>
            </a:r>
          </a:p>
          <a:p>
            <a:pPr lvl="1"/>
            <a:r>
              <a:rPr lang="en-US" dirty="0"/>
              <a:t>“consultants” ask clarifying questions (1-2 minutes)</a:t>
            </a:r>
          </a:p>
          <a:p>
            <a:pPr lvl="1"/>
            <a:r>
              <a:rPr lang="en-US" dirty="0"/>
              <a:t>“client” turns back to consultants, consultants offer advice, client listens (3-4 minutes)</a:t>
            </a:r>
          </a:p>
          <a:p>
            <a:endParaRPr lang="en-US" dirty="0" smtClean="0"/>
          </a:p>
          <a:p>
            <a:r>
              <a:rPr lang="en-US" b="1" dirty="0" smtClean="0"/>
              <a:t>(time for 7 minutes)</a:t>
            </a:r>
          </a:p>
          <a:p>
            <a:r>
              <a:rPr lang="en-US" b="1" dirty="0" smtClean="0"/>
              <a:t>5</a:t>
            </a:r>
            <a:r>
              <a:rPr lang="en-US" b="1" baseline="0" dirty="0" smtClean="0"/>
              <a:t> minutes- </a:t>
            </a:r>
            <a:r>
              <a:rPr lang="en-US" baseline="0" dirty="0" smtClean="0"/>
              <a:t>time to start asking clarifying questions</a:t>
            </a:r>
          </a:p>
          <a:p>
            <a:r>
              <a:rPr lang="en-US" b="1" baseline="0" dirty="0" smtClean="0"/>
              <a:t>3 minutes- </a:t>
            </a:r>
            <a:r>
              <a:rPr lang="en-US" baseline="0" dirty="0" smtClean="0"/>
              <a:t>time to start providing advice</a:t>
            </a:r>
          </a:p>
          <a:p>
            <a:r>
              <a:rPr lang="en-US" b="1" baseline="0" dirty="0" smtClean="0"/>
              <a:t>0 minutes </a:t>
            </a:r>
            <a:r>
              <a:rPr lang="en-US" baseline="0" dirty="0" smtClean="0"/>
              <a:t>– switch rolls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REPEAT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EA4B5-5256-40C0-BE1A-E893367389E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520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A42FA-5A8B-4AEB-89BD-48F129759E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775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6189-2DB2-5C4F-ACD6-0186E7C3DC4C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335-FD5D-BD48-8B84-7C7066F90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69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6189-2DB2-5C4F-ACD6-0186E7C3DC4C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335-FD5D-BD48-8B84-7C7066F90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689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6189-2DB2-5C4F-ACD6-0186E7C3DC4C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335-FD5D-BD48-8B84-7C7066F90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2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6189-2DB2-5C4F-ACD6-0186E7C3DC4C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335-FD5D-BD48-8B84-7C7066F90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675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6189-2DB2-5C4F-ACD6-0186E7C3DC4C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335-FD5D-BD48-8B84-7C7066F90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581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6189-2DB2-5C4F-ACD6-0186E7C3DC4C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335-FD5D-BD48-8B84-7C7066F90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27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6189-2DB2-5C4F-ACD6-0186E7C3DC4C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335-FD5D-BD48-8B84-7C7066F90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259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6189-2DB2-5C4F-ACD6-0186E7C3DC4C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335-FD5D-BD48-8B84-7C7066F90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84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6189-2DB2-5C4F-ACD6-0186E7C3DC4C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335-FD5D-BD48-8B84-7C7066F90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90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6189-2DB2-5C4F-ACD6-0186E7C3DC4C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335-FD5D-BD48-8B84-7C7066F90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20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6189-2DB2-5C4F-ACD6-0186E7C3DC4C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335-FD5D-BD48-8B84-7C7066F90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2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A6189-2DB2-5C4F-ACD6-0186E7C3DC4C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F6335-FD5D-BD48-8B84-7C7066F90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96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tephanie.reinauer@commerce.wa.gov" TargetMode="External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1.jpg"/><Relationship Id="rId4" Type="http://schemas.openxmlformats.org/officeDocument/2006/relationships/hyperlink" Target="mailto:Julie.Montgomery@commerce.wa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264367" y="5553921"/>
            <a:ext cx="5817463" cy="1219416"/>
          </a:xfrm>
          <a:prstGeom prst="rect">
            <a:avLst/>
          </a:prstGeom>
          <a:solidFill>
            <a:srgbClr val="5080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80B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514" y="2895625"/>
            <a:ext cx="8229600" cy="17526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Vulnerability Assessment Round Table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en-US" sz="1800" b="1" i="1" dirty="0" smtClean="0">
                <a:solidFill>
                  <a:schemeClr val="accent2">
                    <a:lumMod val="75000"/>
                  </a:schemeClr>
                </a:solidFill>
              </a:rPr>
              <a:t>Stephanie Reinauer &amp; Julie Montgomery</a:t>
            </a:r>
            <a:r>
              <a:rPr lang="en-US" sz="1800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1800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1800" i="1" dirty="0" smtClean="0">
                <a:solidFill>
                  <a:schemeClr val="accent2">
                    <a:lumMod val="75000"/>
                  </a:schemeClr>
                </a:solidFill>
              </a:rPr>
              <a:t>Consolidated Homeless Grant Program Managers</a:t>
            </a:r>
            <a:endParaRPr lang="en-US" sz="18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69024" y="570079"/>
            <a:ext cx="4250055" cy="73558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4664" y="1525834"/>
            <a:ext cx="8997694" cy="238054"/>
          </a:xfrm>
          <a:prstGeom prst="rect">
            <a:avLst/>
          </a:prstGeom>
          <a:solidFill>
            <a:srgbClr val="C8D8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80B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77415" y="5701964"/>
            <a:ext cx="45913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Conference on Ending Homelessness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T</a:t>
            </a:r>
            <a:r>
              <a:rPr lang="en-US" dirty="0" smtClean="0">
                <a:solidFill>
                  <a:schemeClr val="bg1"/>
                </a:solidFill>
              </a:rPr>
              <a:t>acoma, WA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May 10, 2017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2122" y="75256"/>
            <a:ext cx="3136392" cy="1371600"/>
          </a:xfrm>
          <a:prstGeom prst="rect">
            <a:avLst/>
          </a:prstGeom>
          <a:solidFill>
            <a:srgbClr val="5080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80B2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849" y="5553921"/>
            <a:ext cx="1533407" cy="1219416"/>
          </a:xfrm>
          <a:prstGeom prst="rect">
            <a:avLst/>
          </a:prstGeom>
          <a:solidFill>
            <a:srgbClr val="88A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80B2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65107" y="5553921"/>
            <a:ext cx="1533407" cy="1219416"/>
          </a:xfrm>
          <a:prstGeom prst="rect">
            <a:avLst/>
          </a:prstGeom>
          <a:solidFill>
            <a:srgbClr val="CD79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80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964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1325" y="752021"/>
            <a:ext cx="8333024" cy="1023057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Vulnerability Assessment</a:t>
            </a:r>
            <a:endParaRPr lang="en-US" i="1" dirty="0">
              <a:solidFill>
                <a:srgbClr val="5080B2"/>
              </a:solidFill>
            </a:endParaRPr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4751" y="6248345"/>
            <a:ext cx="2419598" cy="41877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ubtitle 2"/>
          <p:cNvSpPr txBox="1">
            <a:spLocks/>
          </p:cNvSpPr>
          <p:nvPr/>
        </p:nvSpPr>
        <p:spPr>
          <a:xfrm>
            <a:off x="361325" y="2017470"/>
            <a:ext cx="8333024" cy="4212065"/>
          </a:xfrm>
          <a:prstGeom prst="rect">
            <a:avLst/>
          </a:prstGeom>
        </p:spPr>
        <p:txBody>
          <a:bodyPr vert="horz" lIns="91440" tIns="45720" rIns="91440" bIns="45720" numCol="1" spcCol="685800" rtlCol="0">
            <a:normAutofit fontScale="85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en-US" dirty="0" smtClean="0">
                <a:solidFill>
                  <a:srgbClr val="1F497D"/>
                </a:solidFill>
              </a:rPr>
              <a:t>A </a:t>
            </a:r>
            <a:r>
              <a:rPr lang="en-US" b="1" u="sng" dirty="0" smtClean="0">
                <a:solidFill>
                  <a:srgbClr val="1F497D"/>
                </a:solidFill>
              </a:rPr>
              <a:t>formalized process </a:t>
            </a:r>
            <a:r>
              <a:rPr lang="en-US" dirty="0" smtClean="0">
                <a:solidFill>
                  <a:srgbClr val="1F497D"/>
                </a:solidFill>
              </a:rPr>
              <a:t>for determining which individuals or households are at </a:t>
            </a:r>
            <a:r>
              <a:rPr lang="en-US" b="1" u="sng" dirty="0" smtClean="0">
                <a:solidFill>
                  <a:srgbClr val="1F497D"/>
                </a:solidFill>
              </a:rPr>
              <a:t>highest risk</a:t>
            </a:r>
            <a:r>
              <a:rPr lang="en-US" b="1" dirty="0" smtClean="0">
                <a:solidFill>
                  <a:srgbClr val="1F497D"/>
                </a:solidFill>
              </a:rPr>
              <a:t> </a:t>
            </a:r>
            <a:r>
              <a:rPr lang="en-US" dirty="0" smtClean="0">
                <a:solidFill>
                  <a:srgbClr val="1F497D"/>
                </a:solidFill>
              </a:rPr>
              <a:t>of illness, injury, victimization, or </a:t>
            </a:r>
            <a:r>
              <a:rPr lang="en-US" dirty="0" smtClean="0">
                <a:solidFill>
                  <a:srgbClr val="1F497D"/>
                </a:solidFill>
              </a:rPr>
              <a:t>death, </a:t>
            </a:r>
            <a:r>
              <a:rPr lang="en-US" dirty="0" smtClean="0">
                <a:solidFill>
                  <a:srgbClr val="1F497D"/>
                </a:solidFill>
              </a:rPr>
              <a:t>which creates a </a:t>
            </a:r>
            <a:r>
              <a:rPr lang="en-US" b="1" u="sng" dirty="0" smtClean="0">
                <a:solidFill>
                  <a:srgbClr val="1F497D"/>
                </a:solidFill>
              </a:rPr>
              <a:t>score</a:t>
            </a:r>
            <a:r>
              <a:rPr lang="en-US" dirty="0" smtClean="0">
                <a:solidFill>
                  <a:srgbClr val="1F497D"/>
                </a:solidFill>
              </a:rPr>
              <a:t> used to </a:t>
            </a:r>
            <a:r>
              <a:rPr lang="en-US" b="1" u="sng" dirty="0" smtClean="0">
                <a:solidFill>
                  <a:srgbClr val="1F497D"/>
                </a:solidFill>
              </a:rPr>
              <a:t>prioritize housing resources </a:t>
            </a:r>
            <a:r>
              <a:rPr lang="en-US" dirty="0" smtClean="0">
                <a:solidFill>
                  <a:srgbClr val="1F497D"/>
                </a:solidFill>
              </a:rPr>
              <a:t>to the most vulnerable.</a:t>
            </a:r>
          </a:p>
          <a:p>
            <a:pPr lvl="0" algn="l"/>
            <a:endParaRPr lang="en-US" dirty="0">
              <a:solidFill>
                <a:srgbClr val="1F497D"/>
              </a:solidFill>
            </a:endParaRPr>
          </a:p>
          <a:p>
            <a:pPr lvl="0" algn="l"/>
            <a:r>
              <a:rPr lang="en-US" dirty="0" smtClean="0">
                <a:solidFill>
                  <a:srgbClr val="1F497D"/>
                </a:solidFill>
              </a:rPr>
              <a:t>Also known as: Vulnerability index</a:t>
            </a:r>
          </a:p>
          <a:p>
            <a:pPr lvl="0" algn="l"/>
            <a:endParaRPr lang="en-US" dirty="0">
              <a:solidFill>
                <a:srgbClr val="1F497D"/>
              </a:solidFill>
            </a:endParaRPr>
          </a:p>
          <a:p>
            <a:pPr lvl="0" algn="l"/>
            <a:r>
              <a:rPr lang="en-US" dirty="0" smtClean="0">
                <a:solidFill>
                  <a:srgbClr val="1F497D"/>
                </a:solidFill>
              </a:rPr>
              <a:t>An example of: Need-based prioritization</a:t>
            </a:r>
          </a:p>
          <a:p>
            <a:pPr lvl="0" algn="l"/>
            <a:endParaRPr lang="en-US" dirty="0">
              <a:solidFill>
                <a:srgbClr val="1F497D"/>
              </a:solidFill>
            </a:endParaRPr>
          </a:p>
          <a:p>
            <a:pPr lvl="0" algn="l"/>
            <a:r>
              <a:rPr lang="en-US" dirty="0" smtClean="0">
                <a:solidFill>
                  <a:srgbClr val="1F497D"/>
                </a:solidFill>
              </a:rPr>
              <a:t>Not the same as: Self-sufficiency matrix, barriers assessment, targeted prevention screening 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65849" y="1525834"/>
            <a:ext cx="9022836" cy="228600"/>
            <a:chOff x="65849" y="1525834"/>
            <a:chExt cx="9022836" cy="228600"/>
          </a:xfrm>
        </p:grpSpPr>
        <p:sp>
          <p:nvSpPr>
            <p:cNvPr id="20" name="Rectangle 19"/>
            <p:cNvSpPr/>
            <p:nvPr/>
          </p:nvSpPr>
          <p:spPr>
            <a:xfrm>
              <a:off x="3254819" y="1525834"/>
              <a:ext cx="5833866" cy="228600"/>
            </a:xfrm>
            <a:prstGeom prst="rect">
              <a:avLst/>
            </a:prstGeom>
            <a:solidFill>
              <a:srgbClr val="5080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5080B2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5849" y="1525834"/>
              <a:ext cx="1533407" cy="228600"/>
            </a:xfrm>
            <a:prstGeom prst="rect">
              <a:avLst/>
            </a:prstGeom>
            <a:solidFill>
              <a:srgbClr val="CD79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5080B2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665107" y="1525834"/>
              <a:ext cx="1533407" cy="228600"/>
            </a:xfrm>
            <a:prstGeom prst="rect">
              <a:avLst/>
            </a:prstGeom>
            <a:solidFill>
              <a:srgbClr val="7D7F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5080B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601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1325" y="752021"/>
            <a:ext cx="8333024" cy="1023057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Ask yourself…</a:t>
            </a:r>
            <a:endParaRPr lang="en-US" i="1" dirty="0">
              <a:solidFill>
                <a:srgbClr val="5080B2"/>
              </a:solidFill>
            </a:endParaRPr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4751" y="6248345"/>
            <a:ext cx="2419598" cy="41877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ubtitle 2"/>
          <p:cNvSpPr txBox="1">
            <a:spLocks/>
          </p:cNvSpPr>
          <p:nvPr/>
        </p:nvSpPr>
        <p:spPr>
          <a:xfrm>
            <a:off x="361325" y="2031969"/>
            <a:ext cx="8333024" cy="4034987"/>
          </a:xfrm>
          <a:prstGeom prst="rect">
            <a:avLst/>
          </a:prstGeom>
        </p:spPr>
        <p:txBody>
          <a:bodyPr vert="horz" lIns="91440" tIns="45720" rIns="91440" bIns="45720" numCol="1" spcCol="68580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en-US" dirty="0">
                <a:solidFill>
                  <a:srgbClr val="1F497D"/>
                </a:solidFill>
              </a:rPr>
              <a:t>What is working well about your community’s vulnerability assessment? </a:t>
            </a:r>
            <a:endParaRPr lang="en-US" dirty="0" smtClean="0">
              <a:solidFill>
                <a:srgbClr val="1F497D"/>
              </a:solidFill>
            </a:endParaRPr>
          </a:p>
          <a:p>
            <a:pPr lvl="0"/>
            <a:r>
              <a:rPr lang="en-US" dirty="0" smtClean="0">
                <a:solidFill>
                  <a:srgbClr val="1F497D"/>
                </a:solidFill>
              </a:rPr>
              <a:t>OR</a:t>
            </a:r>
          </a:p>
          <a:p>
            <a:pPr lvl="0" algn="l"/>
            <a:r>
              <a:rPr lang="en-US" dirty="0">
                <a:solidFill>
                  <a:srgbClr val="1F497D"/>
                </a:solidFill>
              </a:rPr>
              <a:t>W</a:t>
            </a:r>
            <a:r>
              <a:rPr lang="en-US" dirty="0" smtClean="0">
                <a:solidFill>
                  <a:srgbClr val="1F497D"/>
                </a:solidFill>
              </a:rPr>
              <a:t>hat </a:t>
            </a:r>
            <a:r>
              <a:rPr lang="en-US" dirty="0">
                <a:solidFill>
                  <a:srgbClr val="1F497D"/>
                </a:solidFill>
              </a:rPr>
              <a:t>is working well about how your community prioritizes homeless housing services? </a:t>
            </a:r>
            <a:endParaRPr lang="en-US" dirty="0" smtClean="0">
              <a:solidFill>
                <a:srgbClr val="1F497D"/>
              </a:solidFill>
            </a:endParaRPr>
          </a:p>
          <a:p>
            <a:pPr lvl="0"/>
            <a:r>
              <a:rPr lang="en-US" dirty="0" smtClean="0">
                <a:solidFill>
                  <a:srgbClr val="1F497D"/>
                </a:solidFill>
              </a:rPr>
              <a:t>OR</a:t>
            </a:r>
            <a:endParaRPr lang="en-US" dirty="0">
              <a:solidFill>
                <a:srgbClr val="1F497D"/>
              </a:solidFill>
            </a:endParaRPr>
          </a:p>
          <a:p>
            <a:pPr lvl="0" algn="l"/>
            <a:r>
              <a:rPr lang="en-US" dirty="0">
                <a:solidFill>
                  <a:srgbClr val="1F497D"/>
                </a:solidFill>
              </a:rPr>
              <a:t>W</a:t>
            </a:r>
            <a:r>
              <a:rPr lang="en-US" dirty="0" smtClean="0">
                <a:solidFill>
                  <a:srgbClr val="1F497D"/>
                </a:solidFill>
              </a:rPr>
              <a:t>hat </a:t>
            </a:r>
            <a:r>
              <a:rPr lang="en-US" dirty="0">
                <a:solidFill>
                  <a:srgbClr val="1F497D"/>
                </a:solidFill>
              </a:rPr>
              <a:t>is working well about coordinated entry? </a:t>
            </a:r>
            <a:endParaRPr lang="en-US" dirty="0" smtClean="0">
              <a:solidFill>
                <a:srgbClr val="1F497D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5849" y="1525834"/>
            <a:ext cx="9022836" cy="228600"/>
            <a:chOff x="65849" y="1525834"/>
            <a:chExt cx="9022836" cy="228600"/>
          </a:xfrm>
        </p:grpSpPr>
        <p:sp>
          <p:nvSpPr>
            <p:cNvPr id="20" name="Rectangle 19"/>
            <p:cNvSpPr/>
            <p:nvPr/>
          </p:nvSpPr>
          <p:spPr>
            <a:xfrm>
              <a:off x="3254819" y="1525834"/>
              <a:ext cx="5833866" cy="228600"/>
            </a:xfrm>
            <a:prstGeom prst="rect">
              <a:avLst/>
            </a:prstGeom>
            <a:solidFill>
              <a:srgbClr val="5080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5080B2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5849" y="1525834"/>
              <a:ext cx="1533407" cy="228600"/>
            </a:xfrm>
            <a:prstGeom prst="rect">
              <a:avLst/>
            </a:prstGeom>
            <a:solidFill>
              <a:srgbClr val="CD79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5080B2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665107" y="1525834"/>
              <a:ext cx="1533407" cy="228600"/>
            </a:xfrm>
            <a:prstGeom prst="rect">
              <a:avLst/>
            </a:prstGeom>
            <a:solidFill>
              <a:srgbClr val="7D7F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5080B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5986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1325" y="752021"/>
            <a:ext cx="8333024" cy="1023057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Report out</a:t>
            </a:r>
            <a:r>
              <a:rPr lang="en-US" b="1" dirty="0" smtClean="0">
                <a:solidFill>
                  <a:schemeClr val="tx1"/>
                </a:solidFill>
              </a:rPr>
              <a:t>…</a:t>
            </a:r>
            <a:endParaRPr lang="en-US" i="1" dirty="0">
              <a:solidFill>
                <a:srgbClr val="5080B2"/>
              </a:solidFill>
            </a:endParaRPr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4751" y="6248345"/>
            <a:ext cx="2419598" cy="41877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ubtitle 2"/>
          <p:cNvSpPr txBox="1">
            <a:spLocks/>
          </p:cNvSpPr>
          <p:nvPr/>
        </p:nvSpPr>
        <p:spPr>
          <a:xfrm>
            <a:off x="361325" y="2095469"/>
            <a:ext cx="8333024" cy="2844831"/>
          </a:xfrm>
          <a:prstGeom prst="rect">
            <a:avLst/>
          </a:prstGeom>
        </p:spPr>
        <p:txBody>
          <a:bodyPr vert="horz" lIns="91440" tIns="45720" rIns="91440" bIns="45720" numCol="1" spcCol="68580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en-US" sz="4000" dirty="0" smtClean="0">
                <a:solidFill>
                  <a:srgbClr val="1F497D"/>
                </a:solidFill>
              </a:rPr>
              <a:t>What </a:t>
            </a:r>
            <a:r>
              <a:rPr lang="en-US" sz="4000" dirty="0">
                <a:solidFill>
                  <a:srgbClr val="1F497D"/>
                </a:solidFill>
              </a:rPr>
              <a:t>are the things that have made your vulnerability assessment, prioritization, and coordinated entry successful</a:t>
            </a:r>
            <a:r>
              <a:rPr lang="en-US" sz="4000" dirty="0" smtClean="0">
                <a:solidFill>
                  <a:srgbClr val="1F497D"/>
                </a:solidFill>
              </a:rPr>
              <a:t>?</a:t>
            </a:r>
          </a:p>
          <a:p>
            <a:pPr lvl="0" algn="l"/>
            <a:endParaRPr lang="en-US" sz="4000" dirty="0">
              <a:solidFill>
                <a:srgbClr val="1F497D"/>
              </a:solidFill>
            </a:endParaRPr>
          </a:p>
          <a:p>
            <a:pPr lvl="0" algn="l"/>
            <a:r>
              <a:rPr lang="en-US" sz="4000" dirty="0">
                <a:solidFill>
                  <a:srgbClr val="1F497D"/>
                </a:solidFill>
              </a:rPr>
              <a:t>How could you build on that success</a:t>
            </a:r>
            <a:r>
              <a:rPr lang="en-US" sz="4000" dirty="0" smtClean="0">
                <a:solidFill>
                  <a:srgbClr val="1F497D"/>
                </a:solidFill>
              </a:rPr>
              <a:t>?</a:t>
            </a:r>
            <a:endParaRPr lang="en-US" sz="4000" dirty="0">
              <a:solidFill>
                <a:srgbClr val="1F497D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5849" y="1525834"/>
            <a:ext cx="9022836" cy="228600"/>
            <a:chOff x="65849" y="1525834"/>
            <a:chExt cx="9022836" cy="228600"/>
          </a:xfrm>
        </p:grpSpPr>
        <p:sp>
          <p:nvSpPr>
            <p:cNvPr id="20" name="Rectangle 19"/>
            <p:cNvSpPr/>
            <p:nvPr/>
          </p:nvSpPr>
          <p:spPr>
            <a:xfrm>
              <a:off x="3254819" y="1525834"/>
              <a:ext cx="5833866" cy="228600"/>
            </a:xfrm>
            <a:prstGeom prst="rect">
              <a:avLst/>
            </a:prstGeom>
            <a:solidFill>
              <a:srgbClr val="5080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5080B2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5849" y="1525834"/>
              <a:ext cx="1533407" cy="228600"/>
            </a:xfrm>
            <a:prstGeom prst="rect">
              <a:avLst/>
            </a:prstGeom>
            <a:solidFill>
              <a:srgbClr val="CD79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5080B2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665107" y="1525834"/>
              <a:ext cx="1533407" cy="228600"/>
            </a:xfrm>
            <a:prstGeom prst="rect">
              <a:avLst/>
            </a:prstGeom>
            <a:solidFill>
              <a:srgbClr val="7D7F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5080B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257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1325" y="752021"/>
            <a:ext cx="8333024" cy="1023057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Ask yourself…</a:t>
            </a:r>
            <a:endParaRPr lang="en-US" i="1" dirty="0">
              <a:solidFill>
                <a:srgbClr val="5080B2"/>
              </a:solidFill>
            </a:endParaRPr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4751" y="6248345"/>
            <a:ext cx="2419598" cy="41877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ubtitle 2"/>
          <p:cNvSpPr txBox="1">
            <a:spLocks/>
          </p:cNvSpPr>
          <p:nvPr/>
        </p:nvSpPr>
        <p:spPr>
          <a:xfrm>
            <a:off x="361325" y="2031969"/>
            <a:ext cx="8333024" cy="4034987"/>
          </a:xfrm>
          <a:prstGeom prst="rect">
            <a:avLst/>
          </a:prstGeom>
        </p:spPr>
        <p:txBody>
          <a:bodyPr vert="horz" lIns="91440" tIns="45720" rIns="91440" bIns="45720" numCol="1" spcCol="68580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en-US" dirty="0">
                <a:solidFill>
                  <a:srgbClr val="1F497D"/>
                </a:solidFill>
              </a:rPr>
              <a:t>What is a challenge you are struggling with related to vulnerability assessment, prioritization, or </a:t>
            </a:r>
            <a:r>
              <a:rPr lang="en-US" dirty="0" smtClean="0">
                <a:solidFill>
                  <a:srgbClr val="1F497D"/>
                </a:solidFill>
              </a:rPr>
              <a:t>coordinated entry? </a:t>
            </a:r>
          </a:p>
          <a:p>
            <a:pPr lvl="0" algn="l"/>
            <a:endParaRPr lang="en-US" dirty="0">
              <a:solidFill>
                <a:srgbClr val="1F497D"/>
              </a:solidFill>
            </a:endParaRPr>
          </a:p>
          <a:p>
            <a:pPr lvl="0" algn="l"/>
            <a:r>
              <a:rPr lang="en-US" dirty="0" smtClean="0">
                <a:solidFill>
                  <a:srgbClr val="1F497D"/>
                </a:solidFill>
              </a:rPr>
              <a:t>What </a:t>
            </a:r>
            <a:r>
              <a:rPr lang="en-US" dirty="0">
                <a:solidFill>
                  <a:srgbClr val="1F497D"/>
                </a:solidFill>
              </a:rPr>
              <a:t>solutions have you already tried? </a:t>
            </a:r>
            <a:endParaRPr lang="en-US" dirty="0" smtClean="0">
              <a:solidFill>
                <a:srgbClr val="1F497D"/>
              </a:solidFill>
            </a:endParaRPr>
          </a:p>
          <a:p>
            <a:pPr lvl="0" algn="l"/>
            <a:endParaRPr lang="en-US" dirty="0">
              <a:solidFill>
                <a:srgbClr val="1F497D"/>
              </a:solidFill>
            </a:endParaRPr>
          </a:p>
          <a:p>
            <a:pPr lvl="0" algn="l"/>
            <a:r>
              <a:rPr lang="en-US" dirty="0" smtClean="0">
                <a:solidFill>
                  <a:srgbClr val="1F497D"/>
                </a:solidFill>
              </a:rPr>
              <a:t>What </a:t>
            </a:r>
            <a:r>
              <a:rPr lang="en-US" dirty="0">
                <a:solidFill>
                  <a:srgbClr val="1F497D"/>
                </a:solidFill>
              </a:rPr>
              <a:t>kind of help do you need ?</a:t>
            </a:r>
            <a:endParaRPr lang="en-US" dirty="0" smtClean="0">
              <a:solidFill>
                <a:srgbClr val="1F497D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5849" y="1525834"/>
            <a:ext cx="9022836" cy="228600"/>
            <a:chOff x="65849" y="1525834"/>
            <a:chExt cx="9022836" cy="228600"/>
          </a:xfrm>
        </p:grpSpPr>
        <p:sp>
          <p:nvSpPr>
            <p:cNvPr id="20" name="Rectangle 19"/>
            <p:cNvSpPr/>
            <p:nvPr/>
          </p:nvSpPr>
          <p:spPr>
            <a:xfrm>
              <a:off x="3254819" y="1525834"/>
              <a:ext cx="5833866" cy="228600"/>
            </a:xfrm>
            <a:prstGeom prst="rect">
              <a:avLst/>
            </a:prstGeom>
            <a:solidFill>
              <a:srgbClr val="5080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5080B2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5849" y="1525834"/>
              <a:ext cx="1533407" cy="228600"/>
            </a:xfrm>
            <a:prstGeom prst="rect">
              <a:avLst/>
            </a:prstGeom>
            <a:solidFill>
              <a:srgbClr val="CD79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5080B2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665107" y="1525834"/>
              <a:ext cx="1533407" cy="228600"/>
            </a:xfrm>
            <a:prstGeom prst="rect">
              <a:avLst/>
            </a:prstGeom>
            <a:solidFill>
              <a:srgbClr val="7D7F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5080B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553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264367" y="5553921"/>
            <a:ext cx="5817463" cy="1219416"/>
          </a:xfrm>
          <a:prstGeom prst="rect">
            <a:avLst/>
          </a:prstGeom>
          <a:solidFill>
            <a:srgbClr val="5080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80B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4664" y="1525834"/>
            <a:ext cx="8997694" cy="238054"/>
          </a:xfrm>
          <a:prstGeom prst="rect">
            <a:avLst/>
          </a:prstGeom>
          <a:solidFill>
            <a:srgbClr val="C8D8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80B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60265" y="5851407"/>
            <a:ext cx="25588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bg1"/>
                </a:solidFill>
              </a:rPr>
              <a:t>www.commerce.wa.gov</a:t>
            </a:r>
            <a:endParaRPr lang="en-US" b="1" dirty="0">
              <a:solidFill>
                <a:schemeClr val="bg1"/>
              </a:solidFill>
            </a:endParaRPr>
          </a:p>
          <a:p>
            <a:pPr algn="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2122" y="75256"/>
            <a:ext cx="3136392" cy="1371600"/>
          </a:xfrm>
          <a:prstGeom prst="rect">
            <a:avLst/>
          </a:prstGeom>
          <a:solidFill>
            <a:srgbClr val="5080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80B2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122" y="5553921"/>
            <a:ext cx="1533407" cy="1219416"/>
          </a:xfrm>
          <a:prstGeom prst="rect">
            <a:avLst/>
          </a:prstGeom>
          <a:solidFill>
            <a:srgbClr val="CD79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80B2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65107" y="5553921"/>
            <a:ext cx="1533407" cy="1219416"/>
          </a:xfrm>
          <a:prstGeom prst="rect">
            <a:avLst/>
          </a:prstGeom>
          <a:solidFill>
            <a:srgbClr val="88A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80B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122" y="1845729"/>
            <a:ext cx="3136392" cy="3638789"/>
          </a:xfrm>
          <a:prstGeom prst="rect">
            <a:avLst/>
          </a:prstGeom>
          <a:solidFill>
            <a:srgbClr val="7D7F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080B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59013" y="2504742"/>
            <a:ext cx="42281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Stephanie Reinauer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360-725-2920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stephanie.reinauer@commerce.wa.gov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Julie Montgomery</a:t>
            </a:r>
          </a:p>
          <a:p>
            <a:r>
              <a:rPr lang="en-US" dirty="0" smtClean="0"/>
              <a:t>360-725-2963</a:t>
            </a:r>
          </a:p>
          <a:p>
            <a:r>
              <a:rPr lang="en-US" dirty="0" smtClean="0">
                <a:hlinkClick r:id="rId4"/>
              </a:rPr>
              <a:t>Julie.Montgomery@commerce.wa.gov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8" name="Picture 1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69024" y="570079"/>
            <a:ext cx="4250055" cy="735586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Subtitle 2"/>
          <p:cNvSpPr txBox="1">
            <a:spLocks/>
          </p:cNvSpPr>
          <p:nvPr/>
        </p:nvSpPr>
        <p:spPr>
          <a:xfrm>
            <a:off x="188148" y="1921006"/>
            <a:ext cx="2841037" cy="43819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400" dirty="0">
              <a:solidFill>
                <a:schemeClr val="bg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116551" y="6387484"/>
            <a:ext cx="1414209" cy="220507"/>
            <a:chOff x="6482900" y="6318273"/>
            <a:chExt cx="2094121" cy="326521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40" t="26066" r="2040" b="27160"/>
            <a:stretch/>
          </p:blipFill>
          <p:spPr>
            <a:xfrm>
              <a:off x="6482900" y="6318274"/>
              <a:ext cx="1009617" cy="326520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9352" b="38307"/>
            <a:stretch/>
          </p:blipFill>
          <p:spPr>
            <a:xfrm>
              <a:off x="7567404" y="6318273"/>
              <a:ext cx="1009617" cy="3265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15156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Category xmlns="2498ea6f-03ab-469d-9483-f9272e1ab88f">8</DocCategory>
    <PublishingStartDate xmlns="http://schemas.microsoft.com/sharepoint/v3" xsi:nil="true"/>
    <DocSubCategory xmlns="2498ea6f-03ab-469d-9483-f9272e1ab88f">25</DocSubCategory>
    <PublishingExpirationDate xmlns="http://schemas.microsoft.com/sharepoint/v3" xsi:nil="true"/>
    <TaxCatchAll xmlns="8b68b6f8-6eef-4e9d-b8ff-01917c1461d0">
      <Value>232</Value>
    </TaxCatchAll>
    <TaxKeywordTaxHTField xmlns="8b68b6f8-6eef-4e9d-b8ff-01917c1461d0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 template</TermName>
          <TermId xmlns="http://schemas.microsoft.com/office/infopath/2007/PartnerControls">a51e4251-bde1-4d6c-ad58-423c41a6447a</TermId>
        </TermInfo>
      </Terms>
    </TaxKeywordTaxHTField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8018B86A280047AE0D3BBA6C725E9D" ma:contentTypeVersion="9" ma:contentTypeDescription="Create a new document." ma:contentTypeScope="" ma:versionID="68e1eb66d58c2a937be4b743bc47455f">
  <xsd:schema xmlns:xsd="http://www.w3.org/2001/XMLSchema" xmlns:xs="http://www.w3.org/2001/XMLSchema" xmlns:p="http://schemas.microsoft.com/office/2006/metadata/properties" xmlns:ns1="http://schemas.microsoft.com/sharepoint/v3" xmlns:ns2="2498ea6f-03ab-469d-9483-f9272e1ab88f" xmlns:ns3="8b68b6f8-6eef-4e9d-b8ff-01917c1461d0" targetNamespace="http://schemas.microsoft.com/office/2006/metadata/properties" ma:root="true" ma:fieldsID="1234a7dcac919de05c21a23886f1bba1" ns1:_="" ns2:_="" ns3:_="">
    <xsd:import namespace="http://schemas.microsoft.com/sharepoint/v3"/>
    <xsd:import namespace="2498ea6f-03ab-469d-9483-f9272e1ab88f"/>
    <xsd:import namespace="8b68b6f8-6eef-4e9d-b8ff-01917c1461d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DocCategory"/>
                <xsd:element ref="ns2:DocSubCategory"/>
                <xsd:element ref="ns3:TaxKeywordTaxHTField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98ea6f-03ab-469d-9483-f9272e1ab88f" elementFormDefault="qualified">
    <xsd:import namespace="http://schemas.microsoft.com/office/2006/documentManagement/types"/>
    <xsd:import namespace="http://schemas.microsoft.com/office/infopath/2007/PartnerControls"/>
    <xsd:element name="DocCategory" ma:index="10" ma:displayName="DocCategory" ma:list="{c18db282-22cc-4f3d-87ef-0c667b5a4a5e}" ma:internalName="DocCategory" ma:showField="Title">
      <xsd:simpleType>
        <xsd:restriction base="dms:Lookup"/>
      </xsd:simpleType>
    </xsd:element>
    <xsd:element name="DocSubCategory" ma:index="11" ma:displayName="DocSubCategory" ma:list="{5e57fc98-ce03-44be-ae7e-66fc40c5c19b}" ma:internalName="DocSubCategory" ma:showField="Titl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68b6f8-6eef-4e9d-b8ff-01917c1461d0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hidden="true" ma:list="{a5271c5b-d405-475c-823b-21b279bd0c30}" ma:internalName="TaxCatchAll" ma:showField="CatchAllData" ma:web="8b68b6f8-6eef-4e9d-b8ff-01917c1461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05B40C-F1E9-42B6-89C6-C8E95091FC4F}">
  <ds:schemaRefs>
    <ds:schemaRef ds:uri="http://schemas.microsoft.com/office/2006/documentManagement/types"/>
    <ds:schemaRef ds:uri="8b68b6f8-6eef-4e9d-b8ff-01917c1461d0"/>
    <ds:schemaRef ds:uri="2498ea6f-03ab-469d-9483-f9272e1ab88f"/>
    <ds:schemaRef ds:uri="http://www.w3.org/XML/1998/namespace"/>
    <ds:schemaRef ds:uri="http://purl.org/dc/terms/"/>
    <ds:schemaRef ds:uri="http://schemas.microsoft.com/sharepoint/v3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8BDE21D-8D3A-41D2-A244-0E40DBE843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B29DFD-2917-4037-AE48-9CADFCF6E6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498ea6f-03ab-469d-9483-f9272e1ab88f"/>
    <ds:schemaRef ds:uri="8b68b6f8-6eef-4e9d-b8ff-01917c1461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623</Words>
  <Application>Microsoft Office PowerPoint</Application>
  <PresentationFormat>On-screen Show (4:3)</PresentationFormat>
  <Paragraphs>97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ido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Test Drive User</dc:creator>
  <cp:keywords>PowerPoint template</cp:keywords>
  <cp:lastModifiedBy>Reinauer, Stephanie (COM)</cp:lastModifiedBy>
  <cp:revision>81</cp:revision>
  <cp:lastPrinted>2017-05-09T21:26:39Z</cp:lastPrinted>
  <dcterms:created xsi:type="dcterms:W3CDTF">2013-01-07T16:51:28Z</dcterms:created>
  <dcterms:modified xsi:type="dcterms:W3CDTF">2017-05-09T21:41:20Z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>232;#PowerPoint template|a51e4251-bde1-4d6c-ad58-423c41a6447a</vt:lpwstr>
  </property>
  <property fmtid="{D5CDD505-2E9C-101B-9397-08002B2CF9AE}" pid="3" name="ContentTypeId">
    <vt:lpwstr>0x010100498018B86A280047AE0D3BBA6C725E9D</vt:lpwstr>
  </property>
</Properties>
</file>