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93" r:id="rId5"/>
    <p:sldId id="326" r:id="rId6"/>
    <p:sldId id="329" r:id="rId7"/>
    <p:sldId id="320" r:id="rId8"/>
    <p:sldId id="268" r:id="rId9"/>
    <p:sldId id="298" r:id="rId10"/>
    <p:sldId id="299" r:id="rId11"/>
    <p:sldId id="333" r:id="rId12"/>
    <p:sldId id="334" r:id="rId13"/>
    <p:sldId id="322" r:id="rId14"/>
    <p:sldId id="323" r:id="rId15"/>
    <p:sldId id="330" r:id="rId16"/>
    <p:sldId id="331" r:id="rId17"/>
    <p:sldId id="335" r:id="rId18"/>
    <p:sldId id="336" r:id="rId19"/>
    <p:sldId id="337" r:id="rId20"/>
    <p:sldId id="313" r:id="rId21"/>
    <p:sldId id="321" r:id="rId22"/>
    <p:sldId id="340" r:id="rId23"/>
    <p:sldId id="327" r:id="rId24"/>
    <p:sldId id="342" r:id="rId25"/>
    <p:sldId id="341" r:id="rId26"/>
    <p:sldId id="339" r:id="rId27"/>
    <p:sldId id="317" r:id="rId28"/>
    <p:sldId id="338" r:id="rId29"/>
    <p:sldId id="318" r:id="rId30"/>
    <p:sldId id="325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0B2"/>
    <a:srgbClr val="DCFFB9"/>
    <a:srgbClr val="FFFFFE"/>
    <a:srgbClr val="C8D8E6"/>
    <a:srgbClr val="7D7F80"/>
    <a:srgbClr val="CD7936"/>
    <a:srgbClr val="88A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84204" autoAdjust="0"/>
  </p:normalViewPr>
  <p:slideViewPr>
    <p:cSldViewPr snapToGrid="0" snapToObjects="1">
      <p:cViewPr varScale="1">
        <p:scale>
          <a:sx n="88" d="100"/>
          <a:sy n="88" d="100"/>
        </p:scale>
        <p:origin x="5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137FF-DB98-4344-A917-C862719D901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D90270F-98E7-4E20-894C-215165B00F3E}">
      <dgm:prSet phldrT="[Text]" custT="1"/>
      <dgm:spPr/>
      <dgm:t>
        <a:bodyPr/>
        <a:lstStyle/>
        <a:p>
          <a:r>
            <a:rPr lang="en-US" sz="4000" b="1" dirty="0">
              <a:solidFill>
                <a:schemeClr val="accent5">
                  <a:lumMod val="75000"/>
                </a:schemeClr>
              </a:solidFill>
            </a:rPr>
            <a:t>Education</a:t>
          </a:r>
        </a:p>
      </dgm:t>
    </dgm:pt>
    <dgm:pt modelId="{0D3DD73E-580C-4B3B-8C6C-E9B693722B49}" type="parTrans" cxnId="{67C13942-2F84-4A11-BBE3-5E479DBF9652}">
      <dgm:prSet/>
      <dgm:spPr/>
      <dgm:t>
        <a:bodyPr/>
        <a:lstStyle/>
        <a:p>
          <a:endParaRPr lang="en-US"/>
        </a:p>
      </dgm:t>
    </dgm:pt>
    <dgm:pt modelId="{DF6B7B63-F556-4355-945B-869301558AE2}" type="sibTrans" cxnId="{67C13942-2F84-4A11-BBE3-5E479DBF9652}">
      <dgm:prSet/>
      <dgm:spPr/>
      <dgm:t>
        <a:bodyPr/>
        <a:lstStyle/>
        <a:p>
          <a:endParaRPr lang="en-US"/>
        </a:p>
      </dgm:t>
    </dgm:pt>
    <dgm:pt modelId="{1115E5E7-2255-48E2-A22B-66477DF37696}">
      <dgm:prSet phldrT="[Text]" custT="1"/>
      <dgm:spPr/>
      <dgm:t>
        <a:bodyPr/>
        <a:lstStyle/>
        <a:p>
          <a:r>
            <a:rPr lang="en-US" sz="4000" b="1" dirty="0">
              <a:solidFill>
                <a:schemeClr val="accent5">
                  <a:lumMod val="75000"/>
                </a:schemeClr>
              </a:solidFill>
            </a:rPr>
            <a:t>Income</a:t>
          </a:r>
        </a:p>
      </dgm:t>
    </dgm:pt>
    <dgm:pt modelId="{5B67D913-AA4F-46CF-8740-F911D9EEC3DE}" type="parTrans" cxnId="{9EE51327-E28C-40DB-9BC3-00C26E9AAC92}">
      <dgm:prSet/>
      <dgm:spPr/>
      <dgm:t>
        <a:bodyPr/>
        <a:lstStyle/>
        <a:p>
          <a:endParaRPr lang="en-US"/>
        </a:p>
      </dgm:t>
    </dgm:pt>
    <dgm:pt modelId="{969AB63A-A05E-4EE2-9B31-D6488CB36755}" type="sibTrans" cxnId="{9EE51327-E28C-40DB-9BC3-00C26E9AAC92}">
      <dgm:prSet/>
      <dgm:spPr/>
      <dgm:t>
        <a:bodyPr/>
        <a:lstStyle/>
        <a:p>
          <a:endParaRPr lang="en-US"/>
        </a:p>
      </dgm:t>
    </dgm:pt>
    <dgm:pt modelId="{6584B6E6-E1AB-437C-9A55-712EC6582931}">
      <dgm:prSet phldrT="[Text]" custT="1"/>
      <dgm:spPr/>
      <dgm:t>
        <a:bodyPr/>
        <a:lstStyle/>
        <a:p>
          <a:r>
            <a:rPr lang="en-US" sz="4000" b="1" dirty="0">
              <a:solidFill>
                <a:schemeClr val="accent5">
                  <a:lumMod val="75000"/>
                </a:schemeClr>
              </a:solidFill>
            </a:rPr>
            <a:t>Housing</a:t>
          </a:r>
        </a:p>
      </dgm:t>
    </dgm:pt>
    <dgm:pt modelId="{1D6273C4-C7C0-44C8-A143-D52A370EDF2C}" type="parTrans" cxnId="{9318590E-395D-4913-B891-75EC8F39C04B}">
      <dgm:prSet/>
      <dgm:spPr/>
      <dgm:t>
        <a:bodyPr/>
        <a:lstStyle/>
        <a:p>
          <a:endParaRPr lang="en-US"/>
        </a:p>
      </dgm:t>
    </dgm:pt>
    <dgm:pt modelId="{F7DC4CED-19F5-4A0F-B6C9-ACDFA671929F}" type="sibTrans" cxnId="{9318590E-395D-4913-B891-75EC8F39C04B}">
      <dgm:prSet/>
      <dgm:spPr/>
      <dgm:t>
        <a:bodyPr/>
        <a:lstStyle/>
        <a:p>
          <a:endParaRPr lang="en-US"/>
        </a:p>
      </dgm:t>
    </dgm:pt>
    <dgm:pt modelId="{49F234AF-BA85-4E59-85A4-74D212FC22F8}" type="pres">
      <dgm:prSet presAssocID="{F1C137FF-DB98-4344-A917-C862719D9014}" presName="arrowDiagram" presStyleCnt="0">
        <dgm:presLayoutVars>
          <dgm:chMax val="5"/>
          <dgm:dir/>
          <dgm:resizeHandles val="exact"/>
        </dgm:presLayoutVars>
      </dgm:prSet>
      <dgm:spPr/>
    </dgm:pt>
    <dgm:pt modelId="{65005138-1A59-49D9-B3A6-4B1DBEDC87DA}" type="pres">
      <dgm:prSet presAssocID="{F1C137FF-DB98-4344-A917-C862719D9014}" presName="arrow" presStyleLbl="bgShp" presStyleIdx="0" presStyleCnt="1" custScaleX="108607" custLinFactNeighborX="-7245" custLinFactNeighborY="-18266"/>
      <dgm:spPr/>
      <dgm:t>
        <a:bodyPr/>
        <a:lstStyle/>
        <a:p>
          <a:endParaRPr lang="en-US"/>
        </a:p>
      </dgm:t>
    </dgm:pt>
    <dgm:pt modelId="{D79E7174-078C-45EA-A32A-9FDA28DFACA3}" type="pres">
      <dgm:prSet presAssocID="{F1C137FF-DB98-4344-A917-C862719D9014}" presName="arrowDiagram3" presStyleCnt="0"/>
      <dgm:spPr/>
    </dgm:pt>
    <dgm:pt modelId="{3561D958-AA61-410F-9FB9-3642DF74FC07}" type="pres">
      <dgm:prSet presAssocID="{3D90270F-98E7-4E20-894C-215165B00F3E}" presName="bullet3a" presStyleLbl="node1" presStyleIdx="0" presStyleCnt="3" custLinFactX="-16337" custLinFactY="-36316" custLinFactNeighborX="-100000" custLinFactNeighborY="-100000"/>
      <dgm:spPr/>
    </dgm:pt>
    <dgm:pt modelId="{8DA7A505-2B50-4794-8FAC-A7240DB93C52}" type="pres">
      <dgm:prSet presAssocID="{3D90270F-98E7-4E20-894C-215165B00F3E}" presName="textBox3a" presStyleLbl="revTx" presStyleIdx="0" presStyleCnt="3" custScaleX="181018" custScaleY="91696" custLinFactNeighborX="3866" custLinFactNeighborY="-55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E0A6D-678B-48A6-B948-ED3BF98B13EB}" type="pres">
      <dgm:prSet presAssocID="{1115E5E7-2255-48E2-A22B-66477DF37696}" presName="bullet3b" presStyleLbl="node1" presStyleIdx="1" presStyleCnt="3"/>
      <dgm:spPr/>
    </dgm:pt>
    <dgm:pt modelId="{EF2252D8-AFC8-4637-A651-44E108969DE8}" type="pres">
      <dgm:prSet presAssocID="{1115E5E7-2255-48E2-A22B-66477DF37696}" presName="textBox3b" presStyleLbl="revTx" presStyleIdx="1" presStyleCnt="3" custScaleX="136612" custScaleY="62729" custLinFactNeighborX="12807" custLinFactNeighborY="-3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96466-633B-401D-92D3-506A32AD2AF8}" type="pres">
      <dgm:prSet presAssocID="{6584B6E6-E1AB-437C-9A55-712EC6582931}" presName="bullet3c" presStyleLbl="node1" presStyleIdx="2" presStyleCnt="3"/>
      <dgm:spPr/>
    </dgm:pt>
    <dgm:pt modelId="{EDD4C3F9-FB4F-43F6-8BB4-19918A5D1B2D}" type="pres">
      <dgm:prSet presAssocID="{6584B6E6-E1AB-437C-9A55-712EC6582931}" presName="textBox3c" presStyleLbl="revTx" presStyleIdx="2" presStyleCnt="3" custScaleX="152117" custScaleY="65114" custLinFactNeighborX="18600" custLinFactNeighborY="-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0A850-8ED7-4239-86F1-6630BFF702E9}" type="presOf" srcId="{6584B6E6-E1AB-437C-9A55-712EC6582931}" destId="{EDD4C3F9-FB4F-43F6-8BB4-19918A5D1B2D}" srcOrd="0" destOrd="0" presId="urn:microsoft.com/office/officeart/2005/8/layout/arrow2"/>
    <dgm:cxn modelId="{1222F3D3-210D-4E3A-B290-48BAD03BDB94}" type="presOf" srcId="{1115E5E7-2255-48E2-A22B-66477DF37696}" destId="{EF2252D8-AFC8-4637-A651-44E108969DE8}" srcOrd="0" destOrd="0" presId="urn:microsoft.com/office/officeart/2005/8/layout/arrow2"/>
    <dgm:cxn modelId="{9318590E-395D-4913-B891-75EC8F39C04B}" srcId="{F1C137FF-DB98-4344-A917-C862719D9014}" destId="{6584B6E6-E1AB-437C-9A55-712EC6582931}" srcOrd="2" destOrd="0" parTransId="{1D6273C4-C7C0-44C8-A143-D52A370EDF2C}" sibTransId="{F7DC4CED-19F5-4A0F-B6C9-ACDFA671929F}"/>
    <dgm:cxn modelId="{A99F6C07-AC30-4B8F-A953-0DD1A2B4D279}" type="presOf" srcId="{F1C137FF-DB98-4344-A917-C862719D9014}" destId="{49F234AF-BA85-4E59-85A4-74D212FC22F8}" srcOrd="0" destOrd="0" presId="urn:microsoft.com/office/officeart/2005/8/layout/arrow2"/>
    <dgm:cxn modelId="{7F9DBA84-A392-40A6-B78A-05AFCFAD258F}" type="presOf" srcId="{3D90270F-98E7-4E20-894C-215165B00F3E}" destId="{8DA7A505-2B50-4794-8FAC-A7240DB93C52}" srcOrd="0" destOrd="0" presId="urn:microsoft.com/office/officeart/2005/8/layout/arrow2"/>
    <dgm:cxn modelId="{9EE51327-E28C-40DB-9BC3-00C26E9AAC92}" srcId="{F1C137FF-DB98-4344-A917-C862719D9014}" destId="{1115E5E7-2255-48E2-A22B-66477DF37696}" srcOrd="1" destOrd="0" parTransId="{5B67D913-AA4F-46CF-8740-F911D9EEC3DE}" sibTransId="{969AB63A-A05E-4EE2-9B31-D6488CB36755}"/>
    <dgm:cxn modelId="{67C13942-2F84-4A11-BBE3-5E479DBF9652}" srcId="{F1C137FF-DB98-4344-A917-C862719D9014}" destId="{3D90270F-98E7-4E20-894C-215165B00F3E}" srcOrd="0" destOrd="0" parTransId="{0D3DD73E-580C-4B3B-8C6C-E9B693722B49}" sibTransId="{DF6B7B63-F556-4355-945B-869301558AE2}"/>
    <dgm:cxn modelId="{C36820CA-E352-4420-97CA-0F57E5C5E79F}" type="presParOf" srcId="{49F234AF-BA85-4E59-85A4-74D212FC22F8}" destId="{65005138-1A59-49D9-B3A6-4B1DBEDC87DA}" srcOrd="0" destOrd="0" presId="urn:microsoft.com/office/officeart/2005/8/layout/arrow2"/>
    <dgm:cxn modelId="{8C60A414-66AB-4F58-A66B-E7CDDAF91C56}" type="presParOf" srcId="{49F234AF-BA85-4E59-85A4-74D212FC22F8}" destId="{D79E7174-078C-45EA-A32A-9FDA28DFACA3}" srcOrd="1" destOrd="0" presId="urn:microsoft.com/office/officeart/2005/8/layout/arrow2"/>
    <dgm:cxn modelId="{4AE54DEB-055D-4EA6-AA4B-69C298DD8534}" type="presParOf" srcId="{D79E7174-078C-45EA-A32A-9FDA28DFACA3}" destId="{3561D958-AA61-410F-9FB9-3642DF74FC07}" srcOrd="0" destOrd="0" presId="urn:microsoft.com/office/officeart/2005/8/layout/arrow2"/>
    <dgm:cxn modelId="{8F14B933-0DF8-4885-9D18-B09D1D2A154A}" type="presParOf" srcId="{D79E7174-078C-45EA-A32A-9FDA28DFACA3}" destId="{8DA7A505-2B50-4794-8FAC-A7240DB93C52}" srcOrd="1" destOrd="0" presId="urn:microsoft.com/office/officeart/2005/8/layout/arrow2"/>
    <dgm:cxn modelId="{D9074BDC-6702-42E8-988A-157692B5BFA3}" type="presParOf" srcId="{D79E7174-078C-45EA-A32A-9FDA28DFACA3}" destId="{4D0E0A6D-678B-48A6-B948-ED3BF98B13EB}" srcOrd="2" destOrd="0" presId="urn:microsoft.com/office/officeart/2005/8/layout/arrow2"/>
    <dgm:cxn modelId="{E0FD9A79-3A4F-4049-8FAE-ABF74E8DD556}" type="presParOf" srcId="{D79E7174-078C-45EA-A32A-9FDA28DFACA3}" destId="{EF2252D8-AFC8-4637-A651-44E108969DE8}" srcOrd="3" destOrd="0" presId="urn:microsoft.com/office/officeart/2005/8/layout/arrow2"/>
    <dgm:cxn modelId="{3998B743-600F-492E-8611-5603D8B9BEA2}" type="presParOf" srcId="{D79E7174-078C-45EA-A32A-9FDA28DFACA3}" destId="{3AF96466-633B-401D-92D3-506A32AD2AF8}" srcOrd="4" destOrd="0" presId="urn:microsoft.com/office/officeart/2005/8/layout/arrow2"/>
    <dgm:cxn modelId="{4988AF90-3C63-46B6-94EE-5F393253B1C4}" type="presParOf" srcId="{D79E7174-078C-45EA-A32A-9FDA28DFACA3}" destId="{EDD4C3F9-FB4F-43F6-8BB4-19918A5D1B2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CBD4C-E6ED-41C6-9D97-63CAA528AAED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A889C6-3A40-4A48-9131-619F138BA95C}">
      <dgm:prSet phldrT="[Text]"/>
      <dgm:spPr/>
      <dgm:t>
        <a:bodyPr/>
        <a:lstStyle/>
        <a:p>
          <a:r>
            <a:rPr lang="en-US" dirty="0" smtClean="0"/>
            <a:t>Rules</a:t>
          </a:r>
          <a:endParaRPr lang="en-US" dirty="0"/>
        </a:p>
      </dgm:t>
    </dgm:pt>
    <dgm:pt modelId="{E2882A19-B8B5-43E3-8466-B8F7704657E9}" type="parTrans" cxnId="{59FE7766-E404-4C46-A633-3C3AE81FCAD4}">
      <dgm:prSet/>
      <dgm:spPr/>
      <dgm:t>
        <a:bodyPr/>
        <a:lstStyle/>
        <a:p>
          <a:endParaRPr lang="en-US"/>
        </a:p>
      </dgm:t>
    </dgm:pt>
    <dgm:pt modelId="{0F247153-6047-4083-B09F-82EB7632FB99}" type="sibTrans" cxnId="{59FE7766-E404-4C46-A633-3C3AE81FCAD4}">
      <dgm:prSet/>
      <dgm:spPr/>
      <dgm:t>
        <a:bodyPr/>
        <a:lstStyle/>
        <a:p>
          <a:endParaRPr lang="en-US"/>
        </a:p>
      </dgm:t>
    </dgm:pt>
    <dgm:pt modelId="{7D18C0FF-EC31-420E-9C29-9AEC5D9C493A}">
      <dgm:prSet phldrT="[Text]"/>
      <dgm:spPr/>
      <dgm:t>
        <a:bodyPr/>
        <a:lstStyle/>
        <a:p>
          <a:r>
            <a:rPr lang="en-US" dirty="0" smtClean="0"/>
            <a:t>Policies</a:t>
          </a:r>
          <a:endParaRPr lang="en-US" dirty="0"/>
        </a:p>
      </dgm:t>
    </dgm:pt>
    <dgm:pt modelId="{9FCB2C76-E73F-4108-A0FD-07B58358902C}" type="parTrans" cxnId="{AF0AC628-273B-4084-8499-B72191FA91DF}">
      <dgm:prSet/>
      <dgm:spPr/>
      <dgm:t>
        <a:bodyPr/>
        <a:lstStyle/>
        <a:p>
          <a:endParaRPr lang="en-US"/>
        </a:p>
      </dgm:t>
    </dgm:pt>
    <dgm:pt modelId="{EFFE1AF8-CF44-44A7-8F44-7034988BEBBC}" type="sibTrans" cxnId="{AF0AC628-273B-4084-8499-B72191FA91DF}">
      <dgm:prSet/>
      <dgm:spPr/>
      <dgm:t>
        <a:bodyPr/>
        <a:lstStyle/>
        <a:p>
          <a:endParaRPr lang="en-US"/>
        </a:p>
      </dgm:t>
    </dgm:pt>
    <dgm:pt modelId="{E237589E-6719-4704-9427-3362C3D7BB75}">
      <dgm:prSet phldrT="[Text]"/>
      <dgm:spPr/>
      <dgm:t>
        <a:bodyPr/>
        <a:lstStyle/>
        <a:p>
          <a:r>
            <a:rPr lang="en-US" dirty="0" smtClean="0"/>
            <a:t>Environment</a:t>
          </a:r>
          <a:endParaRPr lang="en-US" dirty="0"/>
        </a:p>
      </dgm:t>
    </dgm:pt>
    <dgm:pt modelId="{C43BE119-8DA3-4F76-85DA-E6569D96C1D2}" type="parTrans" cxnId="{95E97D0D-5A3F-48E0-AD19-D9A903E8FEE6}">
      <dgm:prSet/>
      <dgm:spPr/>
      <dgm:t>
        <a:bodyPr/>
        <a:lstStyle/>
        <a:p>
          <a:endParaRPr lang="en-US"/>
        </a:p>
      </dgm:t>
    </dgm:pt>
    <dgm:pt modelId="{2319FD09-BAC2-4460-A410-DA865C5EBDE4}" type="sibTrans" cxnId="{95E97D0D-5A3F-48E0-AD19-D9A903E8FEE6}">
      <dgm:prSet/>
      <dgm:spPr/>
      <dgm:t>
        <a:bodyPr/>
        <a:lstStyle/>
        <a:p>
          <a:endParaRPr lang="en-US"/>
        </a:p>
      </dgm:t>
    </dgm:pt>
    <dgm:pt modelId="{13F59C66-C19E-43DB-A115-989666B6E6EC}" type="pres">
      <dgm:prSet presAssocID="{459CBD4C-E6ED-41C6-9D97-63CAA528AAED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0E9070E-C435-45E3-AF28-EF82DB575B59}" type="pres">
      <dgm:prSet presAssocID="{E237589E-6719-4704-9427-3362C3D7BB75}" presName="Accent3" presStyleCnt="0"/>
      <dgm:spPr/>
    </dgm:pt>
    <dgm:pt modelId="{37471943-9AFD-4AE4-B5CB-892C05D65FA0}" type="pres">
      <dgm:prSet presAssocID="{E237589E-6719-4704-9427-3362C3D7BB75}" presName="Accent" presStyleLbl="node1" presStyleIdx="0" presStyleCnt="3"/>
      <dgm:spPr/>
    </dgm:pt>
    <dgm:pt modelId="{5EDF1B02-F234-41FE-BC45-A0DCA723FF45}" type="pres">
      <dgm:prSet presAssocID="{E237589E-6719-4704-9427-3362C3D7BB75}" presName="ParentBackground3" presStyleCnt="0"/>
      <dgm:spPr/>
    </dgm:pt>
    <dgm:pt modelId="{980BB345-1351-4451-BECC-B690645527A8}" type="pres">
      <dgm:prSet presAssocID="{E237589E-6719-4704-9427-3362C3D7BB75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D034FB56-1B63-475A-A922-9E76673ED1BD}" type="pres">
      <dgm:prSet presAssocID="{E237589E-6719-4704-9427-3362C3D7BB7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D76B1-CA4A-4657-A7AD-6AB9372A0F56}" type="pres">
      <dgm:prSet presAssocID="{7D18C0FF-EC31-420E-9C29-9AEC5D9C493A}" presName="Accent2" presStyleCnt="0"/>
      <dgm:spPr/>
    </dgm:pt>
    <dgm:pt modelId="{9EC591BD-E146-4506-AE38-C3C840276C24}" type="pres">
      <dgm:prSet presAssocID="{7D18C0FF-EC31-420E-9C29-9AEC5D9C493A}" presName="Accent" presStyleLbl="node1" presStyleIdx="1" presStyleCnt="3"/>
      <dgm:spPr/>
    </dgm:pt>
    <dgm:pt modelId="{592E175C-085C-436E-B131-21ABFEAC0CFC}" type="pres">
      <dgm:prSet presAssocID="{7D18C0FF-EC31-420E-9C29-9AEC5D9C493A}" presName="ParentBackground2" presStyleCnt="0"/>
      <dgm:spPr/>
    </dgm:pt>
    <dgm:pt modelId="{EECF5D53-92BC-412F-B921-E65525901B7B}" type="pres">
      <dgm:prSet presAssocID="{7D18C0FF-EC31-420E-9C29-9AEC5D9C493A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42340AF0-AEAD-4BF5-8D84-E0B70DBE9971}" type="pres">
      <dgm:prSet presAssocID="{7D18C0FF-EC31-420E-9C29-9AEC5D9C493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003FB-275E-462E-A1E8-533570D7F39D}" type="pres">
      <dgm:prSet presAssocID="{2DA889C6-3A40-4A48-9131-619F138BA95C}" presName="Accent1" presStyleCnt="0"/>
      <dgm:spPr/>
    </dgm:pt>
    <dgm:pt modelId="{4B89F536-B27B-4634-A6AD-3BE07D79F4B3}" type="pres">
      <dgm:prSet presAssocID="{2DA889C6-3A40-4A48-9131-619F138BA95C}" presName="Accent" presStyleLbl="node1" presStyleIdx="2" presStyleCnt="3"/>
      <dgm:spPr/>
    </dgm:pt>
    <dgm:pt modelId="{D4DE3D96-59AB-4A81-BA6E-4150520C6F11}" type="pres">
      <dgm:prSet presAssocID="{2DA889C6-3A40-4A48-9131-619F138BA95C}" presName="ParentBackground1" presStyleCnt="0"/>
      <dgm:spPr/>
    </dgm:pt>
    <dgm:pt modelId="{2C94ACAF-EB15-43BD-BCC7-59481E438299}" type="pres">
      <dgm:prSet presAssocID="{2DA889C6-3A40-4A48-9131-619F138BA95C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8CF5CAB8-BF7A-49C9-894E-63E9BE6C212F}" type="pres">
      <dgm:prSet presAssocID="{2DA889C6-3A40-4A48-9131-619F138BA95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0AC628-273B-4084-8499-B72191FA91DF}" srcId="{459CBD4C-E6ED-41C6-9D97-63CAA528AAED}" destId="{7D18C0FF-EC31-420E-9C29-9AEC5D9C493A}" srcOrd="1" destOrd="0" parTransId="{9FCB2C76-E73F-4108-A0FD-07B58358902C}" sibTransId="{EFFE1AF8-CF44-44A7-8F44-7034988BEBBC}"/>
    <dgm:cxn modelId="{17D85E1E-AE81-4228-83AF-B21FAE073374}" type="presOf" srcId="{7D18C0FF-EC31-420E-9C29-9AEC5D9C493A}" destId="{EECF5D53-92BC-412F-B921-E65525901B7B}" srcOrd="0" destOrd="0" presId="urn:microsoft.com/office/officeart/2011/layout/CircleProcess"/>
    <dgm:cxn modelId="{B770DADC-1E32-4418-8D4D-AD8B7D9E6F85}" type="presOf" srcId="{7D18C0FF-EC31-420E-9C29-9AEC5D9C493A}" destId="{42340AF0-AEAD-4BF5-8D84-E0B70DBE9971}" srcOrd="1" destOrd="0" presId="urn:microsoft.com/office/officeart/2011/layout/CircleProcess"/>
    <dgm:cxn modelId="{95E97D0D-5A3F-48E0-AD19-D9A903E8FEE6}" srcId="{459CBD4C-E6ED-41C6-9D97-63CAA528AAED}" destId="{E237589E-6719-4704-9427-3362C3D7BB75}" srcOrd="2" destOrd="0" parTransId="{C43BE119-8DA3-4F76-85DA-E6569D96C1D2}" sibTransId="{2319FD09-BAC2-4460-A410-DA865C5EBDE4}"/>
    <dgm:cxn modelId="{74C899F3-7495-44C8-B5B7-B63295E3D36B}" type="presOf" srcId="{2DA889C6-3A40-4A48-9131-619F138BA95C}" destId="{8CF5CAB8-BF7A-49C9-894E-63E9BE6C212F}" srcOrd="1" destOrd="0" presId="urn:microsoft.com/office/officeart/2011/layout/CircleProcess"/>
    <dgm:cxn modelId="{C34DABA5-52E3-4C35-82C3-5131231CD754}" type="presOf" srcId="{E237589E-6719-4704-9427-3362C3D7BB75}" destId="{D034FB56-1B63-475A-A922-9E76673ED1BD}" srcOrd="1" destOrd="0" presId="urn:microsoft.com/office/officeart/2011/layout/CircleProcess"/>
    <dgm:cxn modelId="{59FE7766-E404-4C46-A633-3C3AE81FCAD4}" srcId="{459CBD4C-E6ED-41C6-9D97-63CAA528AAED}" destId="{2DA889C6-3A40-4A48-9131-619F138BA95C}" srcOrd="0" destOrd="0" parTransId="{E2882A19-B8B5-43E3-8466-B8F7704657E9}" sibTransId="{0F247153-6047-4083-B09F-82EB7632FB99}"/>
    <dgm:cxn modelId="{C319F5E3-1A4D-4DDC-8E2A-3AEE04F2ED93}" type="presOf" srcId="{E237589E-6719-4704-9427-3362C3D7BB75}" destId="{980BB345-1351-4451-BECC-B690645527A8}" srcOrd="0" destOrd="0" presId="urn:microsoft.com/office/officeart/2011/layout/CircleProcess"/>
    <dgm:cxn modelId="{E7021B00-7824-4AD2-9AB9-8DF74281FA40}" type="presOf" srcId="{2DA889C6-3A40-4A48-9131-619F138BA95C}" destId="{2C94ACAF-EB15-43BD-BCC7-59481E438299}" srcOrd="0" destOrd="0" presId="urn:microsoft.com/office/officeart/2011/layout/CircleProcess"/>
    <dgm:cxn modelId="{17EE22F5-5164-478F-9D7A-5462D1D5512A}" type="presOf" srcId="{459CBD4C-E6ED-41C6-9D97-63CAA528AAED}" destId="{13F59C66-C19E-43DB-A115-989666B6E6EC}" srcOrd="0" destOrd="0" presId="urn:microsoft.com/office/officeart/2011/layout/CircleProcess"/>
    <dgm:cxn modelId="{9893B7E3-A176-4461-B2D4-5A5E16ED88EC}" type="presParOf" srcId="{13F59C66-C19E-43DB-A115-989666B6E6EC}" destId="{90E9070E-C435-45E3-AF28-EF82DB575B59}" srcOrd="0" destOrd="0" presId="urn:microsoft.com/office/officeart/2011/layout/CircleProcess"/>
    <dgm:cxn modelId="{C6C4A3DE-3C3E-4A40-A3E9-0FDD8B34ABA7}" type="presParOf" srcId="{90E9070E-C435-45E3-AF28-EF82DB575B59}" destId="{37471943-9AFD-4AE4-B5CB-892C05D65FA0}" srcOrd="0" destOrd="0" presId="urn:microsoft.com/office/officeart/2011/layout/CircleProcess"/>
    <dgm:cxn modelId="{2871A6F0-7D37-4232-8D35-1258338FA937}" type="presParOf" srcId="{13F59C66-C19E-43DB-A115-989666B6E6EC}" destId="{5EDF1B02-F234-41FE-BC45-A0DCA723FF45}" srcOrd="1" destOrd="0" presId="urn:microsoft.com/office/officeart/2011/layout/CircleProcess"/>
    <dgm:cxn modelId="{364496F3-516A-44B3-9CD8-886613A3DF41}" type="presParOf" srcId="{5EDF1B02-F234-41FE-BC45-A0DCA723FF45}" destId="{980BB345-1351-4451-BECC-B690645527A8}" srcOrd="0" destOrd="0" presId="urn:microsoft.com/office/officeart/2011/layout/CircleProcess"/>
    <dgm:cxn modelId="{3EC94516-0272-491B-9A16-DE830996255B}" type="presParOf" srcId="{13F59C66-C19E-43DB-A115-989666B6E6EC}" destId="{D034FB56-1B63-475A-A922-9E76673ED1BD}" srcOrd="2" destOrd="0" presId="urn:microsoft.com/office/officeart/2011/layout/CircleProcess"/>
    <dgm:cxn modelId="{FA54222B-ED2A-4F02-A601-8B630ED42B54}" type="presParOf" srcId="{13F59C66-C19E-43DB-A115-989666B6E6EC}" destId="{C69D76B1-CA4A-4657-A7AD-6AB9372A0F56}" srcOrd="3" destOrd="0" presId="urn:microsoft.com/office/officeart/2011/layout/CircleProcess"/>
    <dgm:cxn modelId="{FE198566-DD05-4C86-8F59-54FEB5725F94}" type="presParOf" srcId="{C69D76B1-CA4A-4657-A7AD-6AB9372A0F56}" destId="{9EC591BD-E146-4506-AE38-C3C840276C24}" srcOrd="0" destOrd="0" presId="urn:microsoft.com/office/officeart/2011/layout/CircleProcess"/>
    <dgm:cxn modelId="{6B3FB85D-843F-44AF-9EA9-32380AD34961}" type="presParOf" srcId="{13F59C66-C19E-43DB-A115-989666B6E6EC}" destId="{592E175C-085C-436E-B131-21ABFEAC0CFC}" srcOrd="4" destOrd="0" presId="urn:microsoft.com/office/officeart/2011/layout/CircleProcess"/>
    <dgm:cxn modelId="{6C487B88-92ED-413A-A3C1-00272FB21171}" type="presParOf" srcId="{592E175C-085C-436E-B131-21ABFEAC0CFC}" destId="{EECF5D53-92BC-412F-B921-E65525901B7B}" srcOrd="0" destOrd="0" presId="urn:microsoft.com/office/officeart/2011/layout/CircleProcess"/>
    <dgm:cxn modelId="{B6EC12E2-7703-4E3D-BCE4-ABD5FBC9BFA4}" type="presParOf" srcId="{13F59C66-C19E-43DB-A115-989666B6E6EC}" destId="{42340AF0-AEAD-4BF5-8D84-E0B70DBE9971}" srcOrd="5" destOrd="0" presId="urn:microsoft.com/office/officeart/2011/layout/CircleProcess"/>
    <dgm:cxn modelId="{BA49D5A6-4806-403B-8838-7569210215DC}" type="presParOf" srcId="{13F59C66-C19E-43DB-A115-989666B6E6EC}" destId="{39F003FB-275E-462E-A1E8-533570D7F39D}" srcOrd="6" destOrd="0" presId="urn:microsoft.com/office/officeart/2011/layout/CircleProcess"/>
    <dgm:cxn modelId="{B5F48206-1599-4237-8802-CECF80FD7B1C}" type="presParOf" srcId="{39F003FB-275E-462E-A1E8-533570D7F39D}" destId="{4B89F536-B27B-4634-A6AD-3BE07D79F4B3}" srcOrd="0" destOrd="0" presId="urn:microsoft.com/office/officeart/2011/layout/CircleProcess"/>
    <dgm:cxn modelId="{A964028E-37AB-425C-BD9D-3F852D799767}" type="presParOf" srcId="{13F59C66-C19E-43DB-A115-989666B6E6EC}" destId="{D4DE3D96-59AB-4A81-BA6E-4150520C6F11}" srcOrd="7" destOrd="0" presId="urn:microsoft.com/office/officeart/2011/layout/CircleProcess"/>
    <dgm:cxn modelId="{6004D51F-14F9-44C0-84D4-6CB28E252C90}" type="presParOf" srcId="{D4DE3D96-59AB-4A81-BA6E-4150520C6F11}" destId="{2C94ACAF-EB15-43BD-BCC7-59481E438299}" srcOrd="0" destOrd="0" presId="urn:microsoft.com/office/officeart/2011/layout/CircleProcess"/>
    <dgm:cxn modelId="{493CF1F4-4F29-4E6B-B21A-5F568B8D0B9B}" type="presParOf" srcId="{13F59C66-C19E-43DB-A115-989666B6E6EC}" destId="{8CF5CAB8-BF7A-49C9-894E-63E9BE6C212F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CBD4C-E6ED-41C6-9D97-63CAA528AAED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59C66-C19E-43DB-A115-989666B6E6EC}" type="pres">
      <dgm:prSet presAssocID="{459CBD4C-E6ED-41C6-9D97-63CAA528AAED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17EE22F5-5164-478F-9D7A-5462D1D5512A}" type="presOf" srcId="{459CBD4C-E6ED-41C6-9D97-63CAA528AAED}" destId="{13F59C66-C19E-43DB-A115-989666B6E6EC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9CBD4C-E6ED-41C6-9D97-63CAA528AAED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59C66-C19E-43DB-A115-989666B6E6EC}" type="pres">
      <dgm:prSet presAssocID="{459CBD4C-E6ED-41C6-9D97-63CAA528AAED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17EE22F5-5164-478F-9D7A-5462D1D5512A}" type="presOf" srcId="{459CBD4C-E6ED-41C6-9D97-63CAA528AAED}" destId="{13F59C66-C19E-43DB-A115-989666B6E6EC}" srcOrd="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05138-1A59-49D9-B3A6-4B1DBEDC87DA}">
      <dsp:nvSpPr>
        <dsp:cNvPr id="0" name=""/>
        <dsp:cNvSpPr/>
      </dsp:nvSpPr>
      <dsp:spPr>
        <a:xfrm>
          <a:off x="169428" y="0"/>
          <a:ext cx="6031440" cy="347090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1D958-AA61-410F-9FB9-3642DF74FC07}">
      <dsp:nvSpPr>
        <dsp:cNvPr id="0" name=""/>
        <dsp:cNvSpPr/>
      </dsp:nvSpPr>
      <dsp:spPr>
        <a:xfrm>
          <a:off x="1348078" y="2198794"/>
          <a:ext cx="144389" cy="144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7A505-2B50-4794-8FAC-A7240DB93C52}">
      <dsp:nvSpPr>
        <dsp:cNvPr id="0" name=""/>
        <dsp:cNvSpPr/>
      </dsp:nvSpPr>
      <dsp:spPr>
        <a:xfrm>
          <a:off x="1114108" y="2453572"/>
          <a:ext cx="2342291" cy="919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09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accent5">
                  <a:lumMod val="75000"/>
                </a:schemeClr>
              </a:solidFill>
            </a:rPr>
            <a:t>Education</a:t>
          </a:r>
        </a:p>
      </dsp:txBody>
      <dsp:txXfrm>
        <a:off x="1114108" y="2453572"/>
        <a:ext cx="2342291" cy="919795"/>
      </dsp:txXfrm>
    </dsp:sp>
    <dsp:sp modelId="{4D0E0A6D-678B-48A6-B948-ED3BF98B13EB}">
      <dsp:nvSpPr>
        <dsp:cNvPr id="0" name=""/>
        <dsp:cNvSpPr/>
      </dsp:nvSpPr>
      <dsp:spPr>
        <a:xfrm>
          <a:off x="2790575" y="1452228"/>
          <a:ext cx="261012" cy="2610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252D8-AFC8-4637-A651-44E108969DE8}">
      <dsp:nvSpPr>
        <dsp:cNvPr id="0" name=""/>
        <dsp:cNvSpPr/>
      </dsp:nvSpPr>
      <dsp:spPr>
        <a:xfrm>
          <a:off x="2847789" y="1877695"/>
          <a:ext cx="1820804" cy="1184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05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accent5">
                  <a:lumMod val="75000"/>
                </a:schemeClr>
              </a:solidFill>
            </a:rPr>
            <a:t>Income</a:t>
          </a:r>
        </a:p>
      </dsp:txBody>
      <dsp:txXfrm>
        <a:off x="2847789" y="1877695"/>
        <a:ext cx="1820804" cy="1184432"/>
      </dsp:txXfrm>
    </dsp:sp>
    <dsp:sp modelId="{3AF96466-633B-401D-92D3-506A32AD2AF8}">
      <dsp:nvSpPr>
        <dsp:cNvPr id="0" name=""/>
        <dsp:cNvSpPr/>
      </dsp:nvSpPr>
      <dsp:spPr>
        <a:xfrm>
          <a:off x="4323328" y="878139"/>
          <a:ext cx="360974" cy="3609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4C3F9-FB4F-43F6-8BB4-19918A5D1B2D}">
      <dsp:nvSpPr>
        <dsp:cNvPr id="0" name=""/>
        <dsp:cNvSpPr/>
      </dsp:nvSpPr>
      <dsp:spPr>
        <a:xfrm>
          <a:off x="4404406" y="1471272"/>
          <a:ext cx="2027459" cy="1570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273" tIns="0" rIns="0" bIns="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chemeClr val="accent5">
                  <a:lumMod val="75000"/>
                </a:schemeClr>
              </a:solidFill>
            </a:rPr>
            <a:t>Housing</a:t>
          </a:r>
        </a:p>
      </dsp:txBody>
      <dsp:txXfrm>
        <a:off x="4404406" y="1471272"/>
        <a:ext cx="2027459" cy="1570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71943-9AFD-4AE4-B5CB-892C05D65FA0}">
      <dsp:nvSpPr>
        <dsp:cNvPr id="0" name=""/>
        <dsp:cNvSpPr/>
      </dsp:nvSpPr>
      <dsp:spPr>
        <a:xfrm>
          <a:off x="4218889" y="1111814"/>
          <a:ext cx="1840353" cy="1840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BB345-1351-4451-BECC-B690645527A8}">
      <dsp:nvSpPr>
        <dsp:cNvPr id="0" name=""/>
        <dsp:cNvSpPr/>
      </dsp:nvSpPr>
      <dsp:spPr>
        <a:xfrm>
          <a:off x="4279994" y="1173181"/>
          <a:ext cx="1718142" cy="17179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Environment</a:t>
          </a:r>
          <a:endParaRPr lang="en-US" sz="1700" kern="1200" dirty="0"/>
        </a:p>
      </dsp:txBody>
      <dsp:txXfrm>
        <a:off x="4525614" y="1418650"/>
        <a:ext cx="1226902" cy="1227021"/>
      </dsp:txXfrm>
    </dsp:sp>
    <dsp:sp modelId="{9EC591BD-E146-4506-AE38-C3C840276C24}">
      <dsp:nvSpPr>
        <dsp:cNvPr id="0" name=""/>
        <dsp:cNvSpPr/>
      </dsp:nvSpPr>
      <dsp:spPr>
        <a:xfrm rot="2700000">
          <a:off x="2319047" y="1114039"/>
          <a:ext cx="1835921" cy="183592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F5D53-92BC-412F-B921-E65525901B7B}">
      <dsp:nvSpPr>
        <dsp:cNvPr id="0" name=""/>
        <dsp:cNvSpPr/>
      </dsp:nvSpPr>
      <dsp:spPr>
        <a:xfrm>
          <a:off x="2377936" y="1173181"/>
          <a:ext cx="1718142" cy="17179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Policies</a:t>
          </a:r>
          <a:endParaRPr lang="en-US" sz="1700" kern="1200" dirty="0"/>
        </a:p>
      </dsp:txBody>
      <dsp:txXfrm>
        <a:off x="2623556" y="1418650"/>
        <a:ext cx="1226902" cy="1227021"/>
      </dsp:txXfrm>
    </dsp:sp>
    <dsp:sp modelId="{4B89F536-B27B-4634-A6AD-3BE07D79F4B3}">
      <dsp:nvSpPr>
        <dsp:cNvPr id="0" name=""/>
        <dsp:cNvSpPr/>
      </dsp:nvSpPr>
      <dsp:spPr>
        <a:xfrm rot="2700000">
          <a:off x="416988" y="1114039"/>
          <a:ext cx="1835921" cy="183592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4ACAF-EB15-43BD-BCC7-59481E438299}">
      <dsp:nvSpPr>
        <dsp:cNvPr id="0" name=""/>
        <dsp:cNvSpPr/>
      </dsp:nvSpPr>
      <dsp:spPr>
        <a:xfrm>
          <a:off x="475877" y="1173181"/>
          <a:ext cx="1718142" cy="171795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Rules</a:t>
          </a:r>
          <a:endParaRPr lang="en-US" sz="1700" kern="1200" dirty="0"/>
        </a:p>
      </dsp:txBody>
      <dsp:txXfrm>
        <a:off x="721498" y="1418650"/>
        <a:ext cx="1226902" cy="1227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0C7AEB-D0FA-4732-AE22-3C9CFCE8F990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4A42FA-5A8B-4AEB-89BD-48F129759E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3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4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r>
              <a:rPr lang="en-US" baseline="0" dirty="0" smtClean="0"/>
              <a:t>Cody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r>
              <a:rPr lang="en-US" baseline="0" dirty="0" smtClean="0"/>
              <a:t>Cody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r>
              <a:rPr lang="en-US" baseline="0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88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Danielle</a:t>
            </a:r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6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Danielle</a:t>
            </a:r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7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r>
              <a:rPr lang="en-US" baseline="0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30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r>
              <a:rPr lang="en-US" baseline="0" dirty="0" smtClean="0"/>
              <a:t>Danielle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64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r>
              <a:rPr lang="en-US" baseline="0" dirty="0" smtClean="0"/>
              <a:t>Schelli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</a:t>
            </a:r>
            <a:r>
              <a:rPr lang="en-US" baseline="0" dirty="0" smtClean="0"/>
              <a:t>Schelli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Schelli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8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90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Small groups</a:t>
            </a:r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83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Schelli</a:t>
            </a:r>
          </a:p>
          <a:p>
            <a:endParaRPr lang="en-US" dirty="0" smtClean="0"/>
          </a:p>
          <a:p>
            <a:r>
              <a:rPr lang="en-US" dirty="0" smtClean="0"/>
              <a:t>Welcome</a:t>
            </a:r>
            <a:r>
              <a:rPr lang="en-US" baseline="0" dirty="0" smtClean="0"/>
              <a:t> and Schelli your self and introduce us: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Cody from Family Crisis Network in Pend Oreille County</a:t>
            </a:r>
          </a:p>
          <a:p>
            <a:r>
              <a:rPr lang="en-US" dirty="0" smtClean="0"/>
              <a:t>Danielle</a:t>
            </a:r>
            <a:r>
              <a:rPr lang="en-US" baseline="0" dirty="0" smtClean="0"/>
              <a:t> from Cross Roads in Mason County</a:t>
            </a:r>
          </a:p>
          <a:p>
            <a:r>
              <a:rPr lang="en-US" baseline="0" dirty="0" smtClean="0"/>
              <a:t>Emily from the  Department of Commerce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Ask the group:</a:t>
            </a:r>
          </a:p>
          <a:p>
            <a:endParaRPr lang="en-US" dirty="0" smtClean="0"/>
          </a:p>
          <a:p>
            <a:r>
              <a:rPr lang="en-US" baseline="0" dirty="0" smtClean="0"/>
              <a:t>Did anyone attend the session last year?</a:t>
            </a:r>
          </a:p>
          <a:p>
            <a:r>
              <a:rPr lang="en-US" baseline="0" dirty="0" smtClean="0"/>
              <a:t>Did anyone make changes to their program after the session last year?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Who works in a Shelter?</a:t>
            </a:r>
          </a:p>
          <a:p>
            <a:r>
              <a:rPr lang="en-US" baseline="0" dirty="0" smtClean="0"/>
              <a:t>Transitional Housing?</a:t>
            </a:r>
          </a:p>
          <a:p>
            <a:r>
              <a:rPr lang="en-US" baseline="0" dirty="0" smtClean="0"/>
              <a:t>PSH?</a:t>
            </a:r>
          </a:p>
          <a:p>
            <a:r>
              <a:rPr lang="en-US" baseline="0" dirty="0" smtClean="0"/>
              <a:t>Rent Assistance Program?</a:t>
            </a:r>
          </a:p>
          <a:p>
            <a:r>
              <a:rPr lang="en-US" baseline="0" dirty="0" smtClean="0"/>
              <a:t>Something else?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Schelli</a:t>
            </a:r>
          </a:p>
          <a:p>
            <a:endParaRPr lang="en-US" dirty="0" smtClean="0"/>
          </a:p>
          <a:p>
            <a:r>
              <a:rPr lang="en-US" dirty="0" smtClean="0"/>
              <a:t> WSCADV</a:t>
            </a:r>
            <a:r>
              <a:rPr lang="en-US" baseline="0" dirty="0" smtClean="0"/>
              <a:t> acknowledgement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WSCADV has</a:t>
            </a:r>
            <a:r>
              <a:rPr lang="en-US" baseline="0" dirty="0" smtClean="0"/>
              <a:t> been talking about this and training on this issue among DV service providers for a LONG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 domestic violence service providers (current and former) Schelli, Emily and Cody all received training from WSCADV regarding reducing program rules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There are links to WSCADV articles and other resources on the Resource Sheet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A42FA-5A8B-4AEB-89BD-48F129759EB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00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Emily</a:t>
            </a:r>
          </a:p>
          <a:p>
            <a:endParaRPr lang="en-US" b="0" dirty="0" smtClean="0"/>
          </a:p>
          <a:p>
            <a:r>
              <a:rPr lang="en-US" b="0" dirty="0" smtClean="0"/>
              <a:t>Rules </a:t>
            </a:r>
            <a:r>
              <a:rPr lang="en-US" b="0" dirty="0"/>
              <a:t>about who get in</a:t>
            </a:r>
            <a:r>
              <a:rPr lang="en-US" b="0" baseline="0" dirty="0"/>
              <a:t> = </a:t>
            </a:r>
            <a:r>
              <a:rPr lang="en-US" baseline="0" dirty="0"/>
              <a:t>eligibility criteria, your screening process</a:t>
            </a:r>
          </a:p>
          <a:p>
            <a:endParaRPr lang="en-US" baseline="0" dirty="0"/>
          </a:p>
          <a:p>
            <a:r>
              <a:rPr lang="en-US" baseline="0" dirty="0"/>
              <a:t>Rules about who stays in =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Program participation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Shelter rules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Grounds for Eviction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Client Rights and Responsibilities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Participation Agreements….</a:t>
            </a:r>
          </a:p>
          <a:p>
            <a:endParaRPr lang="en-US" baseline="0" dirty="0"/>
          </a:p>
          <a:p>
            <a:endParaRPr lang="en-US" baseline="0" dirty="0" smtClean="0"/>
          </a:p>
          <a:p>
            <a:r>
              <a:rPr lang="en-US" baseline="0" dirty="0" smtClean="0"/>
              <a:t>There are different kinds of rules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Some rules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 in immediate eviction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rules are considered “strike rules” and multiple violations would result in eviction.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all depends one the program re: how rules are applied</a:t>
            </a:r>
            <a:endParaRPr lang="en-US" baseline="0" dirty="0" smtClean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Emily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Funder’s </a:t>
            </a:r>
            <a:r>
              <a:rPr lang="en-US" baseline="0" dirty="0"/>
              <a:t>requirements: or what we believe to be the requirements of funders</a:t>
            </a:r>
          </a:p>
          <a:p>
            <a:endParaRPr lang="en-US" dirty="0" smtClean="0"/>
          </a:p>
          <a:p>
            <a:r>
              <a:rPr lang="en-US" dirty="0" smtClean="0"/>
              <a:t>Safety</a:t>
            </a:r>
            <a:r>
              <a:rPr lang="en-US" dirty="0"/>
              <a:t>: Keep clients and staff physically safe</a:t>
            </a:r>
          </a:p>
          <a:p>
            <a:endParaRPr lang="en-US" dirty="0" smtClean="0"/>
          </a:p>
          <a:p>
            <a:r>
              <a:rPr lang="en-US" dirty="0" smtClean="0"/>
              <a:t>Contro</a:t>
            </a:r>
            <a:r>
              <a:rPr lang="en-US" baseline="0" dirty="0" smtClean="0"/>
              <a:t>l behavior of clients so that the program is functional and especially in the case of c</a:t>
            </a:r>
            <a:r>
              <a:rPr lang="en-US" dirty="0" smtClean="0"/>
              <a:t>ommunal </a:t>
            </a:r>
            <a:r>
              <a:rPr lang="en-US" dirty="0"/>
              <a:t>Living: rules to make peaceful communal living possible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These</a:t>
            </a:r>
            <a:r>
              <a:rPr lang="en-US" baseline="0" dirty="0" smtClean="0"/>
              <a:t> are not the main reasons rules get ugly.  Rules get ugly because: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Making new rules is easier than a difficult conversation</a:t>
            </a:r>
          </a:p>
          <a:p>
            <a:r>
              <a:rPr lang="en-US" baseline="0" dirty="0" smtClean="0"/>
              <a:t>	Mike’s hard lemonade and Searches </a:t>
            </a:r>
          </a:p>
          <a:p>
            <a:r>
              <a:rPr lang="en-US" baseline="0" dirty="0" smtClean="0"/>
              <a:t>Make new rules when one strange thing happens</a:t>
            </a:r>
          </a:p>
          <a:p>
            <a:r>
              <a:rPr lang="en-US" baseline="0" dirty="0" smtClean="0"/>
              <a:t>	No peeing in the closets</a:t>
            </a:r>
          </a:p>
          <a:p>
            <a:r>
              <a:rPr lang="en-US" baseline="0" dirty="0" smtClean="0"/>
              <a:t>To make thing more convenient for staff or administration</a:t>
            </a:r>
          </a:p>
          <a:p>
            <a:r>
              <a:rPr lang="en-US" baseline="0" dirty="0" smtClean="0"/>
              <a:t>	Chores</a:t>
            </a:r>
          </a:p>
          <a:p>
            <a:r>
              <a:rPr lang="en-US" baseline="0" dirty="0" smtClean="0"/>
              <a:t>And then there are those old rules…we don’t know where they come from or what purpose they serve but we keep holding on</a:t>
            </a:r>
          </a:p>
          <a:p>
            <a:r>
              <a:rPr lang="en-US" baseline="0" dirty="0" smtClean="0"/>
              <a:t>	No boys over 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Emily</a:t>
            </a:r>
          </a:p>
          <a:p>
            <a:pPr marL="0" lvl="1" defTabSz="931774">
              <a:defRPr/>
            </a:pPr>
            <a:endParaRPr lang="en-US" sz="12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endParaRPr lang="en-US" sz="12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r>
              <a:rPr lang="en-US" sz="1200" b="0" dirty="0" smtClean="0">
                <a:solidFill>
                  <a:srgbClr val="5080B2"/>
                </a:solidFill>
              </a:rPr>
              <a:t>Rules that keep people</a:t>
            </a:r>
            <a:r>
              <a:rPr lang="en-US" sz="1200" b="0" baseline="0" dirty="0" smtClean="0">
                <a:solidFill>
                  <a:srgbClr val="5080B2"/>
                </a:solidFill>
              </a:rPr>
              <a:t> experiencing homelessness from getting in or staying in your program </a:t>
            </a:r>
            <a:r>
              <a:rPr lang="en-US" sz="1200" b="0" dirty="0" smtClean="0">
                <a:solidFill>
                  <a:srgbClr val="5080B2"/>
                </a:solidFill>
              </a:rPr>
              <a:t>contradicts </a:t>
            </a:r>
            <a:r>
              <a:rPr lang="en-US" sz="1200" b="0" dirty="0">
                <a:solidFill>
                  <a:srgbClr val="5080B2"/>
                </a:solidFill>
              </a:rPr>
              <a:t>the purpose of our programs- housing </a:t>
            </a:r>
            <a:r>
              <a:rPr lang="en-US" sz="1200" b="0" dirty="0" smtClean="0">
                <a:solidFill>
                  <a:srgbClr val="5080B2"/>
                </a:solidFill>
              </a:rPr>
              <a:t>people.  </a:t>
            </a:r>
          </a:p>
          <a:p>
            <a:pPr marL="0" lvl="1" defTabSz="931774">
              <a:defRPr/>
            </a:pPr>
            <a:endParaRPr lang="en-US" sz="12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r>
              <a:rPr lang="en-US" sz="1200" b="0" dirty="0" smtClean="0">
                <a:solidFill>
                  <a:srgbClr val="5080B2"/>
                </a:solidFill>
              </a:rPr>
              <a:t>This sign is supposedly</a:t>
            </a:r>
            <a:r>
              <a:rPr lang="en-US" sz="1200" b="0" baseline="0" dirty="0" smtClean="0">
                <a:solidFill>
                  <a:srgbClr val="5080B2"/>
                </a:solidFill>
              </a:rPr>
              <a:t> from Alcatraz. It’s interesting because it says you are entitled to shelter.  But in many shelter programs or housing programs you are not entitled to shelter.  Shelter is a privilege.  You have to keep your room clean right?  If you don’t you can’t stay in the shelter.</a:t>
            </a:r>
            <a:endParaRPr lang="en-US" sz="12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endParaRPr lang="en-US" sz="1200" b="0" dirty="0" smtClean="0">
              <a:solidFill>
                <a:srgbClr val="5080B2"/>
              </a:solidFill>
            </a:endParaRPr>
          </a:p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5080B2"/>
                </a:solidFill>
              </a:rPr>
              <a:t>To be effective, rules must have consequences.</a:t>
            </a:r>
            <a:r>
              <a:rPr lang="en-US" sz="1200" b="0" baseline="0" dirty="0" smtClean="0">
                <a:solidFill>
                  <a:srgbClr val="5080B2"/>
                </a:solidFill>
              </a:rPr>
              <a:t> </a:t>
            </a:r>
            <a:r>
              <a:rPr lang="en-US" sz="1200" b="0" dirty="0" smtClean="0">
                <a:solidFill>
                  <a:schemeClr val="tx1"/>
                </a:solidFill>
              </a:rPr>
              <a:t>A homeless housing providers’ only real consequence is to deny or terminate services.  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r>
              <a:rPr lang="en-US" sz="1200" b="0" dirty="0" smtClean="0">
                <a:solidFill>
                  <a:schemeClr val="tx1"/>
                </a:solidFill>
              </a:rPr>
              <a:t>Rules can be traumatizing.  And I think we can all agree</a:t>
            </a:r>
            <a:r>
              <a:rPr lang="en-US" sz="1200" b="0" baseline="0" dirty="0" smtClean="0">
                <a:solidFill>
                  <a:schemeClr val="tx1"/>
                </a:solidFill>
              </a:rPr>
              <a:t> that the overwhelming majority of people </a:t>
            </a:r>
            <a:r>
              <a:rPr lang="en-US" sz="1200" b="0" baseline="0" dirty="0" smtClean="0">
                <a:solidFill>
                  <a:srgbClr val="5080B2"/>
                </a:solidFill>
              </a:rPr>
              <a:t>experiencing </a:t>
            </a:r>
            <a:r>
              <a:rPr lang="en-US" sz="1200" b="0" baseline="0" dirty="0" smtClean="0">
                <a:solidFill>
                  <a:schemeClr val="tx1"/>
                </a:solidFill>
              </a:rPr>
              <a:t>homelessness have had a lot of trauma in their lives.  Homelessness itself is traumatizing.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baseline="0" dirty="0" smtClean="0">
                <a:solidFill>
                  <a:schemeClr val="tx1"/>
                </a:solidFill>
              </a:rPr>
              <a:t>These rules and how we apply them can be re-traumatizing:</a:t>
            </a:r>
          </a:p>
          <a:p>
            <a:pPr marL="0" lvl="1" defTabSz="931774">
              <a:defRPr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r>
              <a:rPr lang="en-US" sz="1200" b="0" dirty="0" smtClean="0">
                <a:solidFill>
                  <a:schemeClr val="tx1"/>
                </a:solidFill>
              </a:rPr>
              <a:t>Constant threats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r>
              <a:rPr lang="en-US" sz="1200" b="0" dirty="0" smtClean="0">
                <a:solidFill>
                  <a:schemeClr val="tx1"/>
                </a:solidFill>
              </a:rPr>
              <a:t>Arbitrary application of rules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r>
              <a:rPr lang="en-US" sz="1200" b="0" dirty="0" smtClean="0">
                <a:solidFill>
                  <a:schemeClr val="tx1"/>
                </a:solidFill>
              </a:rPr>
              <a:t>Surveillance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r>
              <a:rPr lang="en-US" sz="1200" b="0" dirty="0" smtClean="0">
                <a:solidFill>
                  <a:schemeClr val="tx1"/>
                </a:solidFill>
              </a:rPr>
              <a:t>Searches</a:t>
            </a:r>
            <a:r>
              <a:rPr lang="en-US" sz="1200" b="0" baseline="0" dirty="0" smtClean="0">
                <a:solidFill>
                  <a:schemeClr val="tx1"/>
                </a:solidFill>
              </a:rPr>
              <a:t> and invasions of privacy</a:t>
            </a:r>
            <a:endParaRPr lang="en-US" sz="1200" b="0" dirty="0" smtClean="0">
              <a:solidFill>
                <a:schemeClr val="tx1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r>
              <a:rPr lang="en-US" sz="1200" b="0" dirty="0" smtClean="0">
                <a:solidFill>
                  <a:schemeClr val="tx1"/>
                </a:solidFill>
              </a:rPr>
              <a:t>Questioning abilities and intelligence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Emily</a:t>
            </a:r>
          </a:p>
          <a:p>
            <a:endParaRPr lang="en-US" sz="1200" b="0" dirty="0" smtClean="0"/>
          </a:p>
          <a:p>
            <a:endParaRPr lang="en-US" sz="1200" b="0" dirty="0" smtClean="0"/>
          </a:p>
          <a:p>
            <a:r>
              <a:rPr lang="en-US" sz="1200" b="0" dirty="0" smtClean="0"/>
              <a:t>So</a:t>
            </a:r>
            <a:r>
              <a:rPr lang="en-US" sz="1200" b="0" baseline="0" dirty="0" smtClean="0"/>
              <a:t> many rules are confusing and time consuming for staff- they have to monitor all of them! </a:t>
            </a:r>
          </a:p>
          <a:p>
            <a:r>
              <a:rPr lang="en-US" sz="1200" b="0" baseline="0" dirty="0" smtClean="0"/>
              <a:t>Writing letters and case notes explaining rule violations, strike notices</a:t>
            </a:r>
          </a:p>
          <a:p>
            <a:r>
              <a:rPr lang="en-US" sz="1200" b="0" baseline="0" dirty="0" smtClean="0"/>
              <a:t>Staff as rule enforcer and ‘case manager’ or advocate?</a:t>
            </a:r>
          </a:p>
          <a:p>
            <a:r>
              <a:rPr lang="en-US" sz="1200" b="0" baseline="0" dirty="0" smtClean="0"/>
              <a:t>Evicting people:  My first eviction as a shelter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51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/>
              <a:t>Emily</a:t>
            </a:r>
          </a:p>
          <a:p>
            <a:pPr marL="0" lvl="1" defTabSz="931774">
              <a:defRPr/>
            </a:pPr>
            <a:endParaRPr lang="en-US" sz="24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endParaRPr lang="en-US" sz="24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r>
              <a:rPr lang="en-US" sz="2400" b="0" dirty="0" smtClean="0">
                <a:solidFill>
                  <a:srgbClr val="5080B2"/>
                </a:solidFill>
              </a:rPr>
              <a:t>The </a:t>
            </a:r>
            <a:r>
              <a:rPr lang="en-US" sz="2400" b="0" dirty="0">
                <a:solidFill>
                  <a:srgbClr val="5080B2"/>
                </a:solidFill>
              </a:rPr>
              <a:t>consequence contradicts the purpose of our programs- housing people experiencing homelessness</a:t>
            </a:r>
          </a:p>
          <a:p>
            <a:pPr marL="0" lvl="1" defTabSz="931774">
              <a:defRPr/>
            </a:pPr>
            <a:endParaRPr lang="en-US" sz="24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r>
              <a:rPr lang="en-US" sz="2400" b="0" dirty="0" smtClean="0">
                <a:solidFill>
                  <a:srgbClr val="5080B2"/>
                </a:solidFill>
              </a:rPr>
              <a:t>Is </a:t>
            </a:r>
            <a:r>
              <a:rPr lang="en-US" sz="2400" b="0" dirty="0">
                <a:solidFill>
                  <a:srgbClr val="5080B2"/>
                </a:solidFill>
              </a:rPr>
              <a:t>homelessness a justifiable consequence for violating a program’s rules?</a:t>
            </a:r>
          </a:p>
          <a:p>
            <a:pPr marL="0" lvl="1" defTabSz="931774">
              <a:defRPr/>
            </a:pPr>
            <a:endParaRPr lang="en-US" sz="2400" b="0" dirty="0" smtClean="0">
              <a:solidFill>
                <a:srgbClr val="5080B2"/>
              </a:solidFill>
            </a:endParaRPr>
          </a:p>
          <a:p>
            <a:pPr marL="0" lvl="1" defTabSz="931774">
              <a:defRPr/>
            </a:pPr>
            <a:r>
              <a:rPr lang="en-US" sz="2400" b="0" dirty="0" smtClean="0">
                <a:solidFill>
                  <a:srgbClr val="5080B2"/>
                </a:solidFill>
              </a:rPr>
              <a:t>If you had to, could you defend these</a:t>
            </a:r>
            <a:r>
              <a:rPr lang="en-US" sz="2400" b="0" baseline="0" dirty="0" smtClean="0">
                <a:solidFill>
                  <a:srgbClr val="5080B2"/>
                </a:solidFill>
              </a:rPr>
              <a:t> </a:t>
            </a:r>
            <a:r>
              <a:rPr lang="en-US" sz="2400" b="0" dirty="0" smtClean="0">
                <a:solidFill>
                  <a:srgbClr val="5080B2"/>
                </a:solidFill>
              </a:rPr>
              <a:t>decisions </a:t>
            </a:r>
            <a:r>
              <a:rPr lang="en-US" sz="2400" b="0" dirty="0">
                <a:solidFill>
                  <a:srgbClr val="5080B2"/>
                </a:solidFill>
              </a:rPr>
              <a:t>to the </a:t>
            </a:r>
            <a:r>
              <a:rPr lang="en-US" sz="2400" b="0" dirty="0" smtClean="0">
                <a:solidFill>
                  <a:srgbClr val="5080B2"/>
                </a:solidFill>
              </a:rPr>
              <a:t>community? </a:t>
            </a:r>
          </a:p>
          <a:p>
            <a:pPr marL="0" lvl="1" defTabSz="931774">
              <a:defRPr/>
            </a:pPr>
            <a:endParaRPr lang="en-US" sz="1200" b="0" dirty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dirty="0" smtClean="0">
                <a:solidFill>
                  <a:schemeClr val="tx1"/>
                </a:solidFill>
              </a:rPr>
              <a:t>So that brings me to the </a:t>
            </a:r>
            <a:r>
              <a:rPr lang="en-US" sz="1200" b="0" baseline="0" dirty="0" smtClean="0">
                <a:solidFill>
                  <a:schemeClr val="tx1"/>
                </a:solidFill>
              </a:rPr>
              <a:t>question of homelessness and empty beds.  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baseline="0" dirty="0" smtClean="0">
                <a:solidFill>
                  <a:schemeClr val="tx1"/>
                </a:solidFill>
              </a:rPr>
              <a:t>That doesn’t make sense to the community.  “Those” people must choose to be homeless.  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baseline="0" dirty="0" smtClean="0">
                <a:solidFill>
                  <a:schemeClr val="tx1"/>
                </a:solidFill>
              </a:rPr>
              <a:t>That is what people think right?  It’s a choice. 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baseline="0" dirty="0" smtClean="0">
                <a:solidFill>
                  <a:schemeClr val="tx1"/>
                </a:solidFill>
              </a:rPr>
              <a:t>The community at large is not aware of the eligibility criteria and rules that programs have.  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baseline="0" dirty="0" smtClean="0">
                <a:solidFill>
                  <a:schemeClr val="tx1"/>
                </a:solidFill>
              </a:rPr>
              <a:t>They don’t know that the person sleeping outside may not be able to go to the shelter for a week because he missed curfew yesterday.  The community doesn’t really know that you have to be sober for three days to get into the local program.  </a:t>
            </a:r>
          </a:p>
          <a:p>
            <a:pPr marL="0" lvl="1" defTabSz="931774">
              <a:defRPr/>
            </a:pPr>
            <a:endParaRPr lang="en-US" sz="1200" b="0" baseline="0" dirty="0" smtClean="0">
              <a:solidFill>
                <a:schemeClr val="tx1"/>
              </a:solidFill>
            </a:endParaRPr>
          </a:p>
          <a:p>
            <a:pPr marL="0" lvl="1" defTabSz="931774">
              <a:defRPr/>
            </a:pPr>
            <a:r>
              <a:rPr lang="en-US" sz="1200" b="0" baseline="0" dirty="0" smtClean="0">
                <a:solidFill>
                  <a:schemeClr val="tx1"/>
                </a:solidFill>
              </a:rPr>
              <a:t>Are our own screening process and program rules keeping people on the streets?  Maybe not in all cases but I think in a lot of cases all of these rules have made our services irrelevant to a large chunk of the population.</a:t>
            </a:r>
            <a:endParaRPr lang="en-US" sz="2400" b="0" dirty="0" smtClean="0">
              <a:solidFill>
                <a:srgbClr val="5080B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EA4B5-5256-40C0-BE1A-E893367389E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5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6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68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7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8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2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5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8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9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2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6189-2DB2-5C4F-ACD6-0186E7C3DC4C}" type="datetimeFigureOut">
              <a:rPr lang="en-US" smtClean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6335-FD5D-BD48-8B84-7C7066F90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6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scadv.org/resources/making-minimal-rules-work/" TargetMode="External"/><Relationship Id="rId3" Type="http://schemas.openxmlformats.org/officeDocument/2006/relationships/image" Target="../media/image32.jpg"/><Relationship Id="rId7" Type="http://schemas.openxmlformats.org/officeDocument/2006/relationships/hyperlink" Target="http://wscadv.org/resources/how-we-gave-up-curfew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scadv.org/resources/critical-questions-to-ask-about-shelter-rules/" TargetMode="External"/><Relationship Id="rId5" Type="http://schemas.openxmlformats.org/officeDocument/2006/relationships/hyperlink" Target="http://wscadv.org/resources/how-the-earth-did-not-fly-into-the-sun-missouris-project-to-reduce-rules-in-shelter/" TargetMode="External"/><Relationship Id="rId4" Type="http://schemas.openxmlformats.org/officeDocument/2006/relationships/hyperlink" Target="http://www.levy-peckconsulting.com/resources.html" TargetMode="External"/><Relationship Id="rId9" Type="http://schemas.openxmlformats.org/officeDocument/2006/relationships/hyperlink" Target="http://wscadv.org/resources/rules-the-good-the-bad-and-the-ugly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15" y="0"/>
            <a:ext cx="622238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6206" y="1092819"/>
            <a:ext cx="3200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anklin Gothic Heavy" panose="020B0903020102020204" pitchFamily="34" charset="0"/>
              </a:rPr>
              <a:t>PROGRAM RULES:</a:t>
            </a:r>
            <a:endParaRPr lang="en-US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Cody’s </a:t>
            </a:r>
            <a:r>
              <a:rPr lang="en-US" b="1" dirty="0" smtClean="0">
                <a:solidFill>
                  <a:srgbClr val="5080B2"/>
                </a:solidFill>
              </a:rPr>
              <a:t>Story</a:t>
            </a:r>
            <a:endParaRPr lang="en-US" b="1" dirty="0">
              <a:solidFill>
                <a:srgbClr val="5080B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811725" y="1817309"/>
            <a:ext cx="3276960" cy="4281566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1" dirty="0"/>
              <a:t>Shelter Stats: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/>
              <a:t>10 bed emergency shelter for people experiencing homelessness and domestic violence survivors 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/>
              <a:t>1 unit individual apartment style, 1 unit communal living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/>
              <a:t>Rural / Small sized town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/>
              <a:t>No staff onsite after 5pm</a:t>
            </a:r>
          </a:p>
          <a:p>
            <a:pPr algn="l"/>
            <a:endParaRPr lang="en-US" sz="8000" b="1" dirty="0"/>
          </a:p>
          <a:p>
            <a:pPr lvl="0" algn="l"/>
            <a:endParaRPr lang="en-US" sz="3600" dirty="0"/>
          </a:p>
          <a:p>
            <a:pPr lvl="0" algn="l"/>
            <a:endParaRPr lang="en-US" sz="1800" dirty="0"/>
          </a:p>
          <a:p>
            <a:pPr lvl="0" algn="l"/>
            <a:endParaRPr lang="en-US" sz="1800" dirty="0"/>
          </a:p>
          <a:p>
            <a:pPr lvl="0" algn="l"/>
            <a:endParaRPr lang="en-US" sz="1800" dirty="0"/>
          </a:p>
          <a:p>
            <a:pPr algn="just"/>
            <a:r>
              <a:rPr lang="en-US" dirty="0"/>
              <a:t> </a:t>
            </a:r>
            <a:endParaRPr lang="en-US" sz="2400" b="1" dirty="0">
              <a:solidFill>
                <a:srgbClr val="5080B2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8" y="1909710"/>
            <a:ext cx="5155731" cy="37117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2" y="4265203"/>
            <a:ext cx="4270076" cy="240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6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Cody’s </a:t>
            </a:r>
            <a:r>
              <a:rPr lang="en-US" b="1" dirty="0" smtClean="0">
                <a:solidFill>
                  <a:srgbClr val="5080B2"/>
                </a:solidFill>
              </a:rPr>
              <a:t>Story</a:t>
            </a:r>
            <a:endParaRPr lang="en-US" b="1" dirty="0">
              <a:solidFill>
                <a:srgbClr val="5080B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61325" y="1986974"/>
            <a:ext cx="8333024" cy="3819466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2600" b="1" dirty="0"/>
              <a:t>Old Rules: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Clients are not allowed to babysit another clients children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Inspection of the premises and facilities by shelter personnel is permitted without prior approval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All residents are to sign in and out when leaving the shelter to do errands, etc..  THERE ARE NO EXCEPTIONS.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No alterations of the facilities are permitted.  Do NOT move the furniture or appliances.</a:t>
            </a:r>
          </a:p>
          <a:p>
            <a:pPr lvl="0" algn="l"/>
            <a:endParaRPr lang="en-US" sz="2600" dirty="0"/>
          </a:p>
          <a:p>
            <a:pPr lvl="0" algn="l">
              <a:spcBef>
                <a:spcPts val="0"/>
              </a:spcBef>
            </a:pPr>
            <a:r>
              <a:rPr lang="en-US" sz="2600" b="1" dirty="0">
                <a:solidFill>
                  <a:prstClr val="black"/>
                </a:solidFill>
              </a:rPr>
              <a:t>Changes: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Please do not leave children unattended in the shelter.  If you have childcare needs or issues please speak to an advocate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strike="sngStrike" dirty="0"/>
              <a:t>Inspection of the premises and facilities by shelter personnel is permitted without prior approval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strike="sngStrike" dirty="0"/>
              <a:t>All residents are to sign in and out when leaving the shelter to do errands, etc..  THERE ARE NO EXCEPTIONS.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strike="sngStrike" dirty="0"/>
              <a:t>No alterations of the facilities are permitted.  Do NOT move the furniture or appliances.</a:t>
            </a:r>
          </a:p>
          <a:p>
            <a:pPr lvl="0" algn="l">
              <a:spcBef>
                <a:spcPts val="0"/>
              </a:spcBef>
            </a:pPr>
            <a:endParaRPr lang="en-US" sz="2200" b="1" dirty="0">
              <a:solidFill>
                <a:prstClr val="black"/>
              </a:solidFill>
            </a:endParaRPr>
          </a:p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</a:rPr>
              <a:t> </a:t>
            </a:r>
          </a:p>
          <a:p>
            <a:endParaRPr lang="en-US" dirty="0"/>
          </a:p>
          <a:p>
            <a:pPr lvl="1" algn="l"/>
            <a:endParaRPr lang="en-US" sz="2400" b="1" dirty="0">
              <a:solidFill>
                <a:srgbClr val="5080B2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7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80B2"/>
                </a:solidFill>
              </a:rPr>
              <a:t>Danielle’s Story</a:t>
            </a:r>
            <a:endParaRPr lang="en-US" b="1" dirty="0">
              <a:solidFill>
                <a:srgbClr val="5080B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303263" y="2008633"/>
            <a:ext cx="2785421" cy="3498403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1" dirty="0" smtClean="0"/>
              <a:t>Program </a:t>
            </a:r>
            <a:r>
              <a:rPr lang="en-US" sz="8000" b="1" dirty="0"/>
              <a:t>Stats</a:t>
            </a:r>
            <a:r>
              <a:rPr lang="en-US" sz="8000" b="1" dirty="0" smtClean="0"/>
              <a:t>:</a:t>
            </a:r>
          </a:p>
          <a:p>
            <a:pPr algn="l"/>
            <a:endParaRPr lang="en-US" sz="8000" b="1" dirty="0"/>
          </a:p>
          <a:p>
            <a:pPr algn="l"/>
            <a:r>
              <a:rPr lang="en-US" sz="8000" dirty="0" smtClean="0"/>
              <a:t>Emergency Shelter</a:t>
            </a:r>
            <a:r>
              <a:rPr lang="en-US" sz="8000" dirty="0"/>
              <a:t> </a:t>
            </a:r>
            <a:r>
              <a:rPr lang="en-US" sz="8000" dirty="0" smtClean="0"/>
              <a:t>&amp; Transitional Housing facilities</a:t>
            </a:r>
            <a:endParaRPr lang="en-US" sz="8000" dirty="0"/>
          </a:p>
          <a:p>
            <a:pPr algn="l"/>
            <a:endParaRPr lang="en-US" sz="8000" dirty="0"/>
          </a:p>
          <a:p>
            <a:pPr algn="l"/>
            <a:r>
              <a:rPr lang="en-US" sz="8000" dirty="0" smtClean="0"/>
              <a:t>Apartment style</a:t>
            </a:r>
            <a:endParaRPr lang="en-US" sz="8000" dirty="0"/>
          </a:p>
          <a:p>
            <a:pPr algn="l"/>
            <a:endParaRPr lang="en-US" sz="8000" dirty="0"/>
          </a:p>
          <a:p>
            <a:pPr algn="l"/>
            <a:r>
              <a:rPr lang="en-US" sz="8000" dirty="0" smtClean="0"/>
              <a:t>Rural </a:t>
            </a:r>
            <a:r>
              <a:rPr lang="en-US" sz="8000" dirty="0"/>
              <a:t>/ </a:t>
            </a:r>
            <a:r>
              <a:rPr lang="en-US" sz="8000" dirty="0" smtClean="0"/>
              <a:t>Medium sized town</a:t>
            </a:r>
            <a:endParaRPr lang="en-US" sz="8000" dirty="0"/>
          </a:p>
          <a:p>
            <a:pPr algn="l"/>
            <a:endParaRPr lang="en-US" sz="8000" b="1" dirty="0"/>
          </a:p>
          <a:p>
            <a:pPr lvl="0" algn="l"/>
            <a:endParaRPr lang="en-US" sz="3600" dirty="0"/>
          </a:p>
          <a:p>
            <a:pPr lvl="0" algn="l"/>
            <a:endParaRPr lang="en-US" sz="1800" dirty="0"/>
          </a:p>
          <a:p>
            <a:pPr lvl="0" algn="l"/>
            <a:endParaRPr lang="en-US" sz="1800" dirty="0"/>
          </a:p>
          <a:p>
            <a:pPr lvl="0" algn="l"/>
            <a:endParaRPr lang="en-US" sz="1800" dirty="0"/>
          </a:p>
          <a:p>
            <a:pPr algn="just"/>
            <a:r>
              <a:rPr lang="en-US" dirty="0"/>
              <a:t> </a:t>
            </a:r>
            <a:endParaRPr lang="en-US" sz="2400" b="1" dirty="0">
              <a:solidFill>
                <a:srgbClr val="5080B2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0" y="2008633"/>
            <a:ext cx="5656944" cy="37703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28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80B2"/>
                </a:solidFill>
              </a:rPr>
              <a:t>Danielle’s Story</a:t>
            </a:r>
            <a:endParaRPr lang="en-US" b="1" dirty="0">
              <a:solidFill>
                <a:srgbClr val="5080B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108207"/>
              </p:ext>
            </p:extLst>
          </p:nvPr>
        </p:nvGraphicFramePr>
        <p:xfrm>
          <a:off x="485150" y="2548891"/>
          <a:ext cx="7174992" cy="3470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6562" y="1978856"/>
            <a:ext cx="219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Where we came from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4897064"/>
            <a:ext cx="25908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One Size Fits All</a:t>
            </a:r>
          </a:p>
        </p:txBody>
      </p:sp>
    </p:spTree>
    <p:extLst>
      <p:ext uri="{BB962C8B-B14F-4D97-AF65-F5344CB8AC3E}">
        <p14:creationId xmlns:p14="http://schemas.microsoft.com/office/powerpoint/2010/main" val="2569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80B2"/>
                </a:solidFill>
              </a:rPr>
              <a:t>Danielle’s Story</a:t>
            </a:r>
            <a:endParaRPr lang="en-US" b="1" dirty="0">
              <a:solidFill>
                <a:srgbClr val="5080B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5150" y="1987296"/>
            <a:ext cx="8333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New Model:</a:t>
            </a:r>
          </a:p>
          <a:p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Low-barrier entry and stays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Client-led assessments and planning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Progressive engagement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 smtClean="0"/>
              <a:t>Trauma-Informed environment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5150" y="4233564"/>
            <a:ext cx="83330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Transitions: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9937695"/>
              </p:ext>
            </p:extLst>
          </p:nvPr>
        </p:nvGraphicFramePr>
        <p:xfrm>
          <a:off x="1231392" y="32989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40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80B2"/>
                </a:solidFill>
              </a:rPr>
              <a:t>Danielle’s Story</a:t>
            </a:r>
            <a:endParaRPr lang="en-US" b="1" dirty="0">
              <a:solidFill>
                <a:srgbClr val="5080B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88865910"/>
              </p:ext>
            </p:extLst>
          </p:nvPr>
        </p:nvGraphicFramePr>
        <p:xfrm>
          <a:off x="1231392" y="32989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3024" y="2067687"/>
            <a:ext cx="6915150" cy="4314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688" y="2067687"/>
            <a:ext cx="308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Challenges: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63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80B2"/>
                </a:solidFill>
              </a:rPr>
              <a:t>Danielle’s Story</a:t>
            </a:r>
            <a:endParaRPr lang="en-US" b="1" dirty="0">
              <a:solidFill>
                <a:srgbClr val="5080B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88865910"/>
              </p:ext>
            </p:extLst>
          </p:nvPr>
        </p:nvGraphicFramePr>
        <p:xfrm>
          <a:off x="1231392" y="32989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61325" y="1986974"/>
            <a:ext cx="8333024" cy="4343774"/>
          </a:xfrm>
          <a:prstGeom prst="rect">
            <a:avLst/>
          </a:prstGeom>
        </p:spPr>
        <p:txBody>
          <a:bodyPr vert="horz" lIns="91440" tIns="45720" rIns="91440" bIns="45720" numCol="3" spcCol="68580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US" dirty="0">
              <a:solidFill>
                <a:schemeClr val="tx1"/>
              </a:solidFill>
            </a:endParaRPr>
          </a:p>
          <a:p>
            <a:pPr lvl="1" algn="l"/>
            <a:endParaRPr lang="en-US" dirty="0">
              <a:solidFill>
                <a:schemeClr val="tx1"/>
              </a:solidFill>
            </a:endParaRPr>
          </a:p>
          <a:p>
            <a:pPr lvl="1" algn="l"/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151138"/>
              </p:ext>
            </p:extLst>
          </p:nvPr>
        </p:nvGraphicFramePr>
        <p:xfrm>
          <a:off x="547914" y="2957631"/>
          <a:ext cx="8048172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724">
                  <a:extLst>
                    <a:ext uri="{9D8B030D-6E8A-4147-A177-3AD203B41FA5}">
                      <a16:colId xmlns:a16="http://schemas.microsoft.com/office/drawing/2014/main" val="1029757290"/>
                    </a:ext>
                  </a:extLst>
                </a:gridCol>
                <a:gridCol w="2682724">
                  <a:extLst>
                    <a:ext uri="{9D8B030D-6E8A-4147-A177-3AD203B41FA5}">
                      <a16:colId xmlns:a16="http://schemas.microsoft.com/office/drawing/2014/main" val="2405222982"/>
                    </a:ext>
                  </a:extLst>
                </a:gridCol>
                <a:gridCol w="2682724">
                  <a:extLst>
                    <a:ext uri="{9D8B030D-6E8A-4147-A177-3AD203B41FA5}">
                      <a16:colId xmlns:a16="http://schemas.microsoft.com/office/drawing/2014/main" val="1025137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Housing Outcomes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01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Less trauma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 stress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Fewer returns to shelter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11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More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trust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</a:t>
                      </a:r>
                      <a:r>
                        <a:rPr lang="en-US" baseline="0" dirty="0" smtClean="0"/>
                        <a:t> exits to permanent housing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44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Faster, focused 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communication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Fewer dismissals from</a:t>
                      </a:r>
                      <a:r>
                        <a:rPr lang="en-US" baseline="0" dirty="0" smtClean="0"/>
                        <a:t> the program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791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More success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 inter-agency</a:t>
                      </a:r>
                      <a:r>
                        <a:rPr lang="en-US" baseline="0" dirty="0" smtClean="0"/>
                        <a:t> support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 of stay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83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More access to supportive services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663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More autonomy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41001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0688" y="2067687"/>
            <a:ext cx="308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Results: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28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Schelli’s </a:t>
            </a:r>
            <a:r>
              <a:rPr lang="en-US" b="1" dirty="0" smtClean="0">
                <a:solidFill>
                  <a:srgbClr val="5080B2"/>
                </a:solidFill>
              </a:rPr>
              <a:t>Story</a:t>
            </a:r>
            <a:endParaRPr lang="en-US" b="1" dirty="0">
              <a:solidFill>
                <a:srgbClr val="5080B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664396" y="1600252"/>
            <a:ext cx="3276960" cy="4604039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1" dirty="0" smtClean="0"/>
              <a:t>Pear Blossom Place Stats</a:t>
            </a:r>
            <a:r>
              <a:rPr lang="en-US" sz="8000" b="1" dirty="0"/>
              <a:t>: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>
                <a:solidFill>
                  <a:schemeClr val="tx1"/>
                </a:solidFill>
              </a:rPr>
              <a:t>36 bed emergency shelter for families with children experiencing homelessness  </a:t>
            </a:r>
            <a:endParaRPr lang="en-US" sz="8000" dirty="0" smtClean="0">
              <a:solidFill>
                <a:schemeClr val="tx1"/>
              </a:solidFill>
            </a:endParaRP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 smtClean="0">
                <a:solidFill>
                  <a:schemeClr val="tx1"/>
                </a:solidFill>
              </a:rPr>
              <a:t>Placed by V.I.</a:t>
            </a:r>
            <a:endParaRPr lang="en-US" sz="8000" dirty="0">
              <a:solidFill>
                <a:schemeClr val="tx1"/>
              </a:solidFill>
            </a:endParaRP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>
                <a:solidFill>
                  <a:schemeClr val="tx1"/>
                </a:solidFill>
              </a:rPr>
              <a:t>6 units studio style, families share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>
                <a:solidFill>
                  <a:schemeClr val="tx1"/>
                </a:solidFill>
              </a:rPr>
              <a:t>All family members allowed 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>
                <a:solidFill>
                  <a:schemeClr val="tx1"/>
                </a:solidFill>
              </a:rPr>
              <a:t>Urban / Medium sized city</a:t>
            </a:r>
          </a:p>
          <a:p>
            <a:pPr marL="857250" indent="-857250" algn="l">
              <a:buFont typeface="Wingdings" panose="05000000000000000000" pitchFamily="2" charset="2"/>
              <a:buChar char="ü"/>
            </a:pPr>
            <a:r>
              <a:rPr lang="en-US" sz="8000" dirty="0">
                <a:solidFill>
                  <a:schemeClr val="tx1"/>
                </a:solidFill>
              </a:rPr>
              <a:t>Staff Onsite 7am-6pm 7 days week, volunteer and on call staff after hours </a:t>
            </a:r>
          </a:p>
          <a:p>
            <a:pPr lvl="0" algn="l"/>
            <a:endParaRPr lang="en-US" sz="3600" dirty="0"/>
          </a:p>
          <a:p>
            <a:pPr lvl="0" algn="l"/>
            <a:endParaRPr lang="en-US" sz="1800" dirty="0"/>
          </a:p>
          <a:p>
            <a:pPr lvl="0" algn="l"/>
            <a:endParaRPr lang="en-US" sz="1800" dirty="0"/>
          </a:p>
          <a:p>
            <a:pPr lvl="0" algn="l"/>
            <a:endParaRPr lang="en-US" sz="1800" dirty="0"/>
          </a:p>
          <a:p>
            <a:pPr algn="just"/>
            <a:r>
              <a:rPr lang="en-US" dirty="0"/>
              <a:t> </a:t>
            </a:r>
            <a:endParaRPr lang="en-US" sz="2400" b="1" dirty="0">
              <a:solidFill>
                <a:srgbClr val="5080B2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1090683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48" y="1933273"/>
            <a:ext cx="4725383" cy="2965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9" y="3902272"/>
            <a:ext cx="3005556" cy="2011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840" y="4669723"/>
            <a:ext cx="2809645" cy="188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8"/>
            <a:ext cx="8333024" cy="6171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Schelli’s </a:t>
            </a:r>
            <a:r>
              <a:rPr lang="en-US" b="1" dirty="0" smtClean="0">
                <a:solidFill>
                  <a:srgbClr val="5080B2"/>
                </a:solidFill>
              </a:rPr>
              <a:t>Story</a:t>
            </a:r>
            <a:endParaRPr lang="en-US" b="1" dirty="0">
              <a:solidFill>
                <a:srgbClr val="5080B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61325" y="1375949"/>
            <a:ext cx="8333024" cy="5407315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endParaRPr lang="en-US" sz="5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/>
            <a:endParaRPr lang="en-US" sz="5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/>
            <a:r>
              <a:rPr lang="en-US" sz="1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RULES FIRST:  </a:t>
            </a:r>
          </a:p>
          <a:p>
            <a:pPr algn="l"/>
            <a:endParaRPr lang="en-US" sz="5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Room doors must be closed at all </a:t>
            </a: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times, no propping doors</a:t>
            </a:r>
            <a:endParaRPr lang="en-US" sz="5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Spanking is strictly forbidden. Must use positive parenting strategies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communicate with respect at all times, no offensive language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not engage in sexual activity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Computer is for homework, job, housing search only.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be actively engaged in case management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</a:t>
            </a: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smoking, drugs, or weapons </a:t>
            </a: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</a:t>
            </a: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premises</a:t>
            </a:r>
            <a:endParaRPr lang="en-US" sz="5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</a:t>
            </a: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entry or exit after 10pm;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visitors or guests anywhere on property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supervise children of all ages at all times; do not leave children in another’s </a:t>
            </a: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eating in living room</a:t>
            </a:r>
            <a:endParaRPr lang="en-US" sz="5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Ensure the window screen is not removed or damaged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do laundry on your assigned day; Keep your room neat and tidy, participate in assigned chores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 pets (but service animals are ok, right?)</a:t>
            </a:r>
          </a:p>
          <a:p>
            <a:pPr algn="l"/>
            <a:endParaRPr lang="en-US" sz="5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>
              <a:spcBef>
                <a:spcPts val="0"/>
              </a:spcBef>
            </a:pPr>
            <a:endParaRPr lang="en-US" sz="5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 algn="l">
              <a:spcBef>
                <a:spcPts val="0"/>
              </a:spcBef>
            </a:pPr>
            <a:endParaRPr lang="en-US" sz="5600" b="1" dirty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FF0000"/>
              </a:solidFill>
            </a:endParaRPr>
          </a:p>
          <a:p>
            <a:pPr lvl="0" algn="l">
              <a:spcBef>
                <a:spcPts val="0"/>
              </a:spcBef>
            </a:pPr>
            <a:endParaRPr lang="en-US" sz="2200" b="1" dirty="0">
              <a:solidFill>
                <a:prstClr val="black"/>
              </a:solidFill>
            </a:endParaRPr>
          </a:p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</a:rPr>
              <a:t> </a:t>
            </a:r>
          </a:p>
          <a:p>
            <a:endParaRPr lang="en-US" dirty="0"/>
          </a:p>
          <a:p>
            <a:pPr lvl="1" algn="l"/>
            <a:endParaRPr lang="en-US" sz="2400" b="1" dirty="0">
              <a:solidFill>
                <a:srgbClr val="5080B2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275" y="1067209"/>
            <a:ext cx="9015410" cy="232540"/>
            <a:chOff x="73275" y="1521894"/>
            <a:chExt cx="9015410" cy="23254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75" y="152189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sp>
        <p:nvSpPr>
          <p:cNvPr id="4" name="AutoShape 2" descr="Image result for dr seuss try it green eggs"/>
          <p:cNvSpPr>
            <a:spLocks noChangeAspect="1" noChangeArrowheads="1"/>
          </p:cNvSpPr>
          <p:nvPr/>
        </p:nvSpPr>
        <p:spPr bwMode="auto">
          <a:xfrm>
            <a:off x="63500" y="-808038"/>
            <a:ext cx="22574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dr seuss try it green eggs"/>
          <p:cNvSpPr>
            <a:spLocks noChangeAspect="1" noChangeArrowheads="1"/>
          </p:cNvSpPr>
          <p:nvPr/>
        </p:nvSpPr>
        <p:spPr bwMode="auto">
          <a:xfrm>
            <a:off x="215900" y="-655638"/>
            <a:ext cx="22574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dr seuss try it green eggs"/>
          <p:cNvSpPr>
            <a:spLocks noChangeAspect="1" noChangeArrowheads="1"/>
          </p:cNvSpPr>
          <p:nvPr/>
        </p:nvSpPr>
        <p:spPr bwMode="auto">
          <a:xfrm>
            <a:off x="368300" y="-503238"/>
            <a:ext cx="22574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48" y="2224192"/>
            <a:ext cx="1770614" cy="1756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991" y="5336425"/>
            <a:ext cx="1961706" cy="14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OMG!  What if…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682"/>
            <a:ext cx="8229600" cy="556045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PEOPLE USE DRUGS!</a:t>
            </a:r>
          </a:p>
          <a:p>
            <a:r>
              <a:rPr lang="en-US" dirty="0" smtClean="0"/>
              <a:t>THEY NEVER EVER LEAVE…</a:t>
            </a:r>
          </a:p>
          <a:p>
            <a:r>
              <a:rPr lang="en-US" dirty="0" smtClean="0"/>
              <a:t>KIDS ARE IN DANGER?!</a:t>
            </a:r>
          </a:p>
          <a:p>
            <a:r>
              <a:rPr lang="en-US" dirty="0" smtClean="0"/>
              <a:t>THERE’S A PREGNANCY OUTBREAK!</a:t>
            </a:r>
          </a:p>
          <a:p>
            <a:r>
              <a:rPr lang="en-US" dirty="0" smtClean="0"/>
              <a:t>EVERYONE QUITS!</a:t>
            </a:r>
          </a:p>
          <a:p>
            <a:r>
              <a:rPr lang="en-US" dirty="0" smtClean="0"/>
              <a:t>WE GET SUED??!</a:t>
            </a:r>
          </a:p>
          <a:p>
            <a:r>
              <a:rPr lang="en-US" dirty="0" smtClean="0"/>
              <a:t>THIS HITS THE NEWSPAPERS?</a:t>
            </a:r>
          </a:p>
          <a:p>
            <a:r>
              <a:rPr lang="en-US" dirty="0" smtClean="0"/>
              <a:t>THE SHELTER BURNS </a:t>
            </a:r>
          </a:p>
          <a:p>
            <a:pPr marL="0" indent="0">
              <a:buNone/>
            </a:pPr>
            <a:r>
              <a:rPr lang="en-US" dirty="0" smtClean="0"/>
              <a:t>DOWN?!!!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62" y="1410762"/>
            <a:ext cx="1694080" cy="1760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11" y="4286607"/>
            <a:ext cx="2936058" cy="17432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275" y="1067209"/>
            <a:ext cx="9015410" cy="232540"/>
            <a:chOff x="73275" y="1521894"/>
            <a:chExt cx="9015410" cy="232540"/>
          </a:xfrm>
        </p:grpSpPr>
        <p:sp>
          <p:nvSpPr>
            <p:cNvPr id="7" name="Rectangle 6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275" y="152189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642" y="282067"/>
            <a:ext cx="28105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for this </a:t>
            </a:r>
            <a:r>
              <a:rPr lang="en-US" dirty="0" smtClean="0"/>
              <a:t>session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95022"/>
            <a:ext cx="8229600" cy="555413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Participants must sign in and out at the check in sheet located at the entrance.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Participants may not leave the room after the session begins.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Cell phone or mobile device use during the session IS PROHIBITED. </a:t>
            </a:r>
            <a:r>
              <a:rPr lang="en-US" i="1" dirty="0" smtClean="0"/>
              <a:t>Use of a device will result in immediate expulsion from the session.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Restroom facilities will be available for use from 10:50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am to 11:10 am.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Participants may not speak while the presenter is speaking. NO EXCEPTIONS!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Participants are responsible for taking their own notes. WE WILL NOT TAKE NOTES FOR YOU.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Participants must sign the “Declaration of Understanding” in order to participate in this session.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Schelli’s </a:t>
            </a:r>
            <a:r>
              <a:rPr lang="en-US" b="1" dirty="0" smtClean="0">
                <a:solidFill>
                  <a:srgbClr val="5080B2"/>
                </a:solidFill>
              </a:rPr>
              <a:t>Story</a:t>
            </a:r>
            <a:r>
              <a:rPr lang="en-US" b="1" dirty="0">
                <a:solidFill>
                  <a:srgbClr val="5080B2"/>
                </a:solidFill>
              </a:rPr>
              <a:t/>
            </a:r>
            <a:br>
              <a:rPr lang="en-US" b="1" dirty="0">
                <a:solidFill>
                  <a:srgbClr val="5080B2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21"/>
            <a:ext cx="8229600" cy="54308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Rules </a:t>
            </a:r>
            <a:r>
              <a:rPr lang="en-US" b="1" dirty="0"/>
              <a:t>were in conflict with…</a:t>
            </a:r>
          </a:p>
          <a:p>
            <a:r>
              <a:rPr lang="en-US" dirty="0"/>
              <a:t>Mission, vision, </a:t>
            </a:r>
            <a:r>
              <a:rPr lang="en-US" dirty="0" smtClean="0"/>
              <a:t>values</a:t>
            </a:r>
          </a:p>
          <a:p>
            <a:pPr marL="457200" lvl="1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Housing is a Human Right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Best practices: </a:t>
            </a:r>
          </a:p>
          <a:p>
            <a:pPr lvl="1"/>
            <a:r>
              <a:rPr lang="en-US" dirty="0" smtClean="0"/>
              <a:t>Housing First</a:t>
            </a:r>
          </a:p>
          <a:p>
            <a:pPr lvl="1"/>
            <a:r>
              <a:rPr lang="en-US" dirty="0" smtClean="0"/>
              <a:t>Trauma informed care</a:t>
            </a:r>
          </a:p>
          <a:p>
            <a:pPr lvl="1"/>
            <a:r>
              <a:rPr lang="en-US" dirty="0" smtClean="0"/>
              <a:t>Harm reduction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rogressive Engagement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rotective </a:t>
            </a:r>
            <a:r>
              <a:rPr lang="en-US" dirty="0"/>
              <a:t>factors</a:t>
            </a:r>
          </a:p>
          <a:p>
            <a:r>
              <a:rPr lang="en-US" dirty="0"/>
              <a:t>What we were all personally willing to live </a:t>
            </a:r>
            <a:r>
              <a:rPr lang="en-US" dirty="0" smtClean="0"/>
              <a:t>with</a:t>
            </a:r>
          </a:p>
          <a:p>
            <a:r>
              <a:rPr lang="en-US" dirty="0" smtClean="0"/>
              <a:t>OUR JOBS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3275" y="885368"/>
            <a:ext cx="9015410" cy="232540"/>
            <a:chOff x="73275" y="1521894"/>
            <a:chExt cx="9015410" cy="232540"/>
          </a:xfrm>
        </p:grpSpPr>
        <p:sp>
          <p:nvSpPr>
            <p:cNvPr id="8" name="Rectangle 7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3275" y="152189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72" y="2471531"/>
            <a:ext cx="3136769" cy="22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021" y="253462"/>
            <a:ext cx="3499407" cy="1066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" y="1298085"/>
            <a:ext cx="9016765" cy="231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5573" y="3675950"/>
            <a:ext cx="2976060" cy="1832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67" y="1709710"/>
            <a:ext cx="6657409" cy="1786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335" y="2553199"/>
            <a:ext cx="3159854" cy="35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7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NEW RULES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445" y="2673030"/>
            <a:ext cx="2091109" cy="15119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3275" y="1067209"/>
            <a:ext cx="9015410" cy="232540"/>
            <a:chOff x="73275" y="1521894"/>
            <a:chExt cx="9015410" cy="232540"/>
          </a:xfrm>
        </p:grpSpPr>
        <p:sp>
          <p:nvSpPr>
            <p:cNvPr id="5" name="Rectangle 4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275" y="152189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514" y="419381"/>
            <a:ext cx="28105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7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Lessons Learned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32" y="3127543"/>
            <a:ext cx="3324020" cy="21979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42" y="2096260"/>
            <a:ext cx="3200972" cy="23996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275" y="1067209"/>
            <a:ext cx="9015410" cy="232540"/>
            <a:chOff x="73275" y="1521894"/>
            <a:chExt cx="9015410" cy="232540"/>
          </a:xfrm>
        </p:grpSpPr>
        <p:sp>
          <p:nvSpPr>
            <p:cNvPr id="7" name="Rectangle 6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275" y="152189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97762" y="2311558"/>
            <a:ext cx="458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nard MT Condensed" panose="02050806060905020404" pitchFamily="18" charset="0"/>
              </a:rPr>
              <a:t>The GOOD, NOT SO BAD, &amp; NOT SO UGLY RESULTS…..</a:t>
            </a:r>
            <a:endParaRPr lang="en-US" dirty="0">
              <a:latin typeface="Bernard MT Condensed" panose="020508060609050204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130" y="4725347"/>
            <a:ext cx="3492895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nard MT Condensed" panose="02050806060905020404" pitchFamily="18" charset="0"/>
              </a:rPr>
              <a:t>PICK YOUR BATTLES….</a:t>
            </a:r>
          </a:p>
          <a:p>
            <a:r>
              <a:rPr lang="en-US" dirty="0" smtClean="0">
                <a:latin typeface="Bernard MT Condensed" panose="02050806060905020404" pitchFamily="18" charset="0"/>
              </a:rPr>
              <a:t>Is it a dire public health and safety issue?</a:t>
            </a:r>
          </a:p>
          <a:p>
            <a:r>
              <a:rPr lang="en-US" dirty="0" smtClean="0">
                <a:latin typeface="Bernard MT Condensed" panose="02050806060905020404" pitchFamily="18" charset="0"/>
              </a:rPr>
              <a:t>Are you making a moral judgement?</a:t>
            </a:r>
            <a:endParaRPr lang="en-US" dirty="0">
              <a:latin typeface="Bernard MT Condensed" panose="020508060609050204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874" y="190976"/>
            <a:ext cx="349940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80B2"/>
                </a:solidFill>
              </a:rPr>
              <a:t>Small Groups: Critical Questions</a:t>
            </a:r>
            <a:endParaRPr lang="en-US" b="1" dirty="0">
              <a:solidFill>
                <a:srgbClr val="5080B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61325" y="1986974"/>
            <a:ext cx="8456849" cy="4562681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In small groups:  </a:t>
            </a:r>
            <a:r>
              <a:rPr lang="en-US" sz="3000" b="1" dirty="0">
                <a:solidFill>
                  <a:schemeClr val="tx1"/>
                </a:solidFill>
              </a:rPr>
              <a:t>P</a:t>
            </a:r>
            <a:r>
              <a:rPr lang="en-US" sz="3000" b="1" dirty="0" smtClean="0">
                <a:solidFill>
                  <a:schemeClr val="tx1"/>
                </a:solidFill>
              </a:rPr>
              <a:t>ick a rule! Any rule!</a:t>
            </a:r>
          </a:p>
          <a:p>
            <a:pPr lvl="2"/>
            <a:r>
              <a:rPr lang="en-US" sz="3000" dirty="0" smtClean="0">
                <a:solidFill>
                  <a:schemeClr val="tx1"/>
                </a:solidFill>
              </a:rPr>
              <a:t>A rule you all have in common or</a:t>
            </a:r>
          </a:p>
          <a:p>
            <a:pPr lvl="2"/>
            <a:r>
              <a:rPr lang="en-US" sz="3000" dirty="0" smtClean="0">
                <a:solidFill>
                  <a:schemeClr val="tx1"/>
                </a:solidFill>
              </a:rPr>
              <a:t>A rule that someone really wants to work on</a:t>
            </a:r>
          </a:p>
          <a:p>
            <a:pPr lvl="1"/>
            <a:endParaRPr lang="en-US" sz="3000" b="1" dirty="0">
              <a:solidFill>
                <a:schemeClr val="tx1"/>
              </a:solidFill>
            </a:endParaRP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Use the hand out “Critical </a:t>
            </a:r>
            <a:r>
              <a:rPr lang="en-US" sz="3000" b="1" dirty="0">
                <a:solidFill>
                  <a:schemeClr val="tx1"/>
                </a:solidFill>
              </a:rPr>
              <a:t>Questions to Ask About Program </a:t>
            </a:r>
            <a:r>
              <a:rPr lang="en-US" sz="3000" b="1" dirty="0" smtClean="0">
                <a:solidFill>
                  <a:schemeClr val="tx1"/>
                </a:solidFill>
              </a:rPr>
              <a:t>Rules”</a:t>
            </a:r>
            <a:endParaRPr lang="en-US" sz="3000" dirty="0">
              <a:solidFill>
                <a:schemeClr val="tx1"/>
              </a:solidFill>
            </a:endParaRP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 to analyze the rule</a:t>
            </a:r>
          </a:p>
          <a:p>
            <a:pPr lvl="1"/>
            <a:endParaRPr lang="en-US" sz="3000" b="1" dirty="0">
              <a:solidFill>
                <a:schemeClr val="tx1"/>
              </a:solidFill>
            </a:endParaRPr>
          </a:p>
          <a:p>
            <a:pPr lvl="1"/>
            <a:r>
              <a:rPr lang="en-US" sz="3000" b="1" dirty="0" smtClean="0">
                <a:solidFill>
                  <a:schemeClr val="tx1"/>
                </a:solidFill>
              </a:rPr>
              <a:t>Share with the group</a:t>
            </a:r>
            <a:endParaRPr lang="en-US" sz="3000" b="1" dirty="0">
              <a:solidFill>
                <a:schemeClr val="tx1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Strategies to Reduce Rules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61325" y="1986975"/>
            <a:ext cx="8538126" cy="4243704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Examine all of your rules and their consequences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Ask the people you serve and your staff how the rules are working for them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Eliminate rules that are already law, unenforceable or inconsistent with your mission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Start with getting rid of one or two rules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Give it a trial run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If you cannot get rid of the rule can you change the consequence?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/>
              <a:t>Plan ahead (instead of making a rule, make a plan)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</a:pPr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0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80B2"/>
                </a:solidFill>
              </a:rPr>
              <a:t>Additional Resources</a:t>
            </a: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4751" y="6248345"/>
            <a:ext cx="2419598" cy="41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361325" y="1986974"/>
            <a:ext cx="8333024" cy="4343774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6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300" dirty="0"/>
              <a:t>Levy-Peck Consulting, LLC “Resources on Trauma-Informed Services”</a:t>
            </a:r>
          </a:p>
          <a:p>
            <a:pPr lvl="1" algn="l"/>
            <a:r>
              <a:rPr lang="en-US" sz="2300" dirty="0" smtClean="0">
                <a:hlinkClick r:id="rId4"/>
              </a:rPr>
              <a:t>http://www.levy-peckconsulting.com/resources.html</a:t>
            </a:r>
            <a:endParaRPr lang="en-US" sz="2300" dirty="0" smtClean="0"/>
          </a:p>
          <a:p>
            <a:pPr lvl="1" algn="l"/>
            <a:endParaRPr lang="en-US" sz="2300" dirty="0" smtClean="0"/>
          </a:p>
          <a:p>
            <a:pPr lvl="1" algn="l"/>
            <a:r>
              <a:rPr lang="en-US" sz="2300" dirty="0" smtClean="0"/>
              <a:t>How </a:t>
            </a:r>
            <a:r>
              <a:rPr lang="en-US" sz="2300" dirty="0"/>
              <a:t>the Earth Did Not Fly Into The Sun: Missouri’s Project to Reduce Rules in Shelter</a:t>
            </a:r>
          </a:p>
          <a:p>
            <a:pPr lvl="1" algn="l"/>
            <a:r>
              <a:rPr lang="en-US" sz="2300" dirty="0">
                <a:solidFill>
                  <a:schemeClr val="tx1"/>
                </a:solidFill>
                <a:hlinkClick r:id="rId5"/>
              </a:rPr>
              <a:t>http://wscadv.org/resources/how-the-earth-did-not-fly-into-the-sun-missouris-project-to-reduce-rules-in-shelter/</a:t>
            </a:r>
            <a:endParaRPr lang="en-US" sz="2300" dirty="0">
              <a:solidFill>
                <a:schemeClr val="tx1"/>
              </a:solidFill>
            </a:endParaRPr>
          </a:p>
          <a:p>
            <a:pPr lvl="1" algn="l"/>
            <a:endParaRPr lang="en-US" sz="2300" dirty="0"/>
          </a:p>
          <a:p>
            <a:pPr lvl="1" algn="l"/>
            <a:r>
              <a:rPr lang="en-US" sz="2300" dirty="0"/>
              <a:t>Critical Questions to Ask About Shelter Rules</a:t>
            </a:r>
          </a:p>
          <a:p>
            <a:pPr lvl="1" algn="l"/>
            <a:r>
              <a:rPr lang="en-US" sz="2300" dirty="0">
                <a:hlinkClick r:id="rId6"/>
              </a:rPr>
              <a:t>http://wscadv.org/resources/critical-questions-to-ask-about-shelter-rules/</a:t>
            </a:r>
            <a:endParaRPr lang="en-US" sz="2300" dirty="0"/>
          </a:p>
          <a:p>
            <a:pPr lvl="1" algn="l"/>
            <a:endParaRPr lang="en-US" sz="2300" dirty="0"/>
          </a:p>
          <a:p>
            <a:pPr lvl="1" algn="l"/>
            <a:r>
              <a:rPr lang="en-US" sz="2300" dirty="0"/>
              <a:t>How We Gave up Curfew</a:t>
            </a:r>
          </a:p>
          <a:p>
            <a:pPr lvl="1" algn="l"/>
            <a:r>
              <a:rPr lang="en-US" sz="2300" dirty="0">
                <a:hlinkClick r:id="rId7"/>
              </a:rPr>
              <a:t>http://wscadv.org/resources/how-we-gave-up-curfew/</a:t>
            </a:r>
            <a:endParaRPr lang="en-US" sz="2300" dirty="0"/>
          </a:p>
          <a:p>
            <a:pPr lvl="1" algn="l"/>
            <a:endParaRPr lang="en-US" sz="2300" dirty="0"/>
          </a:p>
          <a:p>
            <a:pPr lvl="1" algn="l"/>
            <a:r>
              <a:rPr lang="en-US" sz="2300" dirty="0"/>
              <a:t>Making Minimal Rules Work</a:t>
            </a:r>
          </a:p>
          <a:p>
            <a:pPr lvl="1" algn="l"/>
            <a:r>
              <a:rPr lang="en-US" sz="2300" dirty="0">
                <a:hlinkClick r:id="rId8"/>
              </a:rPr>
              <a:t>http://wscadv.org/resources/making-minimal-rules-work/</a:t>
            </a:r>
            <a:endParaRPr lang="en-US" sz="2300" dirty="0"/>
          </a:p>
          <a:p>
            <a:pPr lvl="1" algn="l"/>
            <a:endParaRPr lang="en-US" sz="2300" dirty="0"/>
          </a:p>
          <a:p>
            <a:pPr lvl="1" algn="l"/>
            <a:r>
              <a:rPr lang="en-US" sz="2300" dirty="0"/>
              <a:t>Rules: the Good the Bad and the Ugly</a:t>
            </a:r>
          </a:p>
          <a:p>
            <a:pPr lvl="1" algn="l"/>
            <a:r>
              <a:rPr lang="en-US" sz="2300" dirty="0">
                <a:hlinkClick r:id="rId9"/>
              </a:rPr>
              <a:t>http://wscadv.org/resources/rules-the-good-the-bad-and-the-ugly/</a:t>
            </a:r>
            <a:endParaRPr lang="en-US" sz="2300" dirty="0"/>
          </a:p>
          <a:p>
            <a:pPr lvl="1" algn="l"/>
            <a:endParaRPr lang="en-US" sz="2100" dirty="0"/>
          </a:p>
          <a:p>
            <a:pPr lvl="1" algn="l"/>
            <a:endParaRPr lang="en-US" sz="2100" dirty="0"/>
          </a:p>
          <a:p>
            <a:pPr lvl="1" algn="l"/>
            <a:endParaRPr lang="en-US" dirty="0"/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2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50498" y="2018581"/>
            <a:ext cx="763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Thank you for attending!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Please remember to complete your survey!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14" y="3733081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15" y="0"/>
            <a:ext cx="622238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6206" y="1092819"/>
            <a:ext cx="3200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anklin Gothic Heavy" panose="020B0903020102020204" pitchFamily="34" charset="0"/>
              </a:rPr>
              <a:t>PROGRAM RULES:</a:t>
            </a:r>
            <a:endParaRPr lang="en-US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32" y="155251"/>
            <a:ext cx="8678172" cy="160904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tx1"/>
                </a:solidFill>
              </a:rPr>
              <a:t>This workshop is based on </a:t>
            </a:r>
            <a:r>
              <a:rPr lang="en-US" sz="4000" i="1" dirty="0" smtClean="0">
                <a:solidFill>
                  <a:schemeClr val="tx1"/>
                </a:solidFill>
              </a:rPr>
              <a:t>and inspired by trainings </a:t>
            </a:r>
            <a:r>
              <a:rPr lang="en-US" sz="4000" i="1" dirty="0">
                <a:solidFill>
                  <a:schemeClr val="tx1"/>
                </a:solidFill>
              </a:rPr>
              <a:t>provided by:</a:t>
            </a:r>
          </a:p>
          <a:p>
            <a:endParaRPr lang="en-US" sz="4000" b="1" dirty="0">
              <a:solidFill>
                <a:schemeClr val="tx1"/>
              </a:solidFill>
            </a:endParaRPr>
          </a:p>
          <a:p>
            <a:endParaRPr lang="en-US" sz="4000" b="1" dirty="0">
              <a:solidFill>
                <a:schemeClr val="tx1"/>
              </a:solidFill>
            </a:endParaRPr>
          </a:p>
          <a:p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664" y="1525834"/>
            <a:ext cx="8997694" cy="238054"/>
          </a:xfrm>
          <a:prstGeom prst="rect">
            <a:avLst/>
          </a:prstGeom>
          <a:solidFill>
            <a:srgbClr val="C8D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080B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0264" y="5978963"/>
            <a:ext cx="255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May 11,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8" y="2371439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Program Rules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183841" y="1932918"/>
            <a:ext cx="5123415" cy="2280622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>
                <a:solidFill>
                  <a:schemeClr val="tx1"/>
                </a:solidFill>
              </a:rPr>
              <a:t>Rules about who gets </a:t>
            </a:r>
            <a:r>
              <a:rPr lang="en-US" sz="2400" b="1" dirty="0" smtClean="0">
                <a:solidFill>
                  <a:schemeClr val="tx1"/>
                </a:solidFill>
              </a:rPr>
              <a:t>in: </a:t>
            </a:r>
            <a:r>
              <a:rPr lang="en-US" sz="2400" dirty="0" smtClean="0">
                <a:solidFill>
                  <a:schemeClr val="tx1"/>
                </a:solidFill>
              </a:rPr>
              <a:t>Eligibility Criteria, Screening…</a:t>
            </a:r>
            <a:endParaRPr lang="en-US" sz="2400" dirty="0">
              <a:solidFill>
                <a:schemeClr val="tx1"/>
              </a:solidFill>
            </a:endParaRPr>
          </a:p>
          <a:p>
            <a:pPr lvl="1" algn="l"/>
            <a:endParaRPr lang="en-US" sz="2000" b="1" dirty="0" smtClean="0">
              <a:solidFill>
                <a:schemeClr val="tx1"/>
              </a:solidFill>
            </a:endParaRPr>
          </a:p>
          <a:p>
            <a:pPr lvl="1" algn="l"/>
            <a:r>
              <a:rPr lang="en-US" sz="2400" b="1" dirty="0" smtClean="0">
                <a:solidFill>
                  <a:schemeClr val="tx1"/>
                </a:solidFill>
              </a:rPr>
              <a:t>Rules </a:t>
            </a:r>
            <a:r>
              <a:rPr lang="en-US" sz="2400" b="1" dirty="0">
                <a:solidFill>
                  <a:schemeClr val="tx1"/>
                </a:solidFill>
              </a:rPr>
              <a:t>about who stays </a:t>
            </a:r>
            <a:r>
              <a:rPr lang="en-US" sz="2400" b="1" dirty="0" smtClean="0">
                <a:solidFill>
                  <a:schemeClr val="tx1"/>
                </a:solidFill>
              </a:rPr>
              <a:t>in: </a:t>
            </a:r>
            <a:r>
              <a:rPr lang="en-US" sz="2400" dirty="0" smtClean="0">
                <a:solidFill>
                  <a:schemeClr val="tx1"/>
                </a:solidFill>
              </a:rPr>
              <a:t>Rules, Participation Agreements, Rights &amp; Responsibilities, Grounds for Eviction/Termination…</a:t>
            </a:r>
          </a:p>
          <a:p>
            <a:pPr lvl="1" algn="l"/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1" algn="l"/>
            <a:endParaRPr lang="en-US" sz="2400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" y="1851619"/>
            <a:ext cx="2491202" cy="223937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3" y="4319591"/>
            <a:ext cx="3337364" cy="21214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45" y="1966536"/>
            <a:ext cx="1726540" cy="3231999"/>
          </a:xfrm>
          <a:prstGeom prst="rect">
            <a:avLst/>
          </a:prstGeom>
        </p:spPr>
      </p:pic>
      <p:sp>
        <p:nvSpPr>
          <p:cNvPr id="2" name="AutoShape 2" descr="Image result for applicatio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application"/>
          <p:cNvSpPr>
            <a:spLocks noChangeAspect="1" noChangeArrowheads="1"/>
          </p:cNvSpPr>
          <p:nvPr/>
        </p:nvSpPr>
        <p:spPr bwMode="auto">
          <a:xfrm>
            <a:off x="120650" y="168275"/>
            <a:ext cx="3048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973" y="4620624"/>
            <a:ext cx="23431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Program </a:t>
            </a:r>
            <a:r>
              <a:rPr lang="en-US" b="1" dirty="0" smtClean="0">
                <a:solidFill>
                  <a:schemeClr val="tx1"/>
                </a:solidFill>
              </a:rPr>
              <a:t>Rules: </a:t>
            </a:r>
            <a:r>
              <a:rPr lang="en-US" b="1" dirty="0" smtClean="0">
                <a:solidFill>
                  <a:srgbClr val="5080B2"/>
                </a:solidFill>
              </a:rPr>
              <a:t>Why</a:t>
            </a:r>
            <a:r>
              <a:rPr lang="en-US" b="1" dirty="0">
                <a:solidFill>
                  <a:srgbClr val="5080B2"/>
                </a:solidFill>
              </a:rPr>
              <a:t>? 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61325" y="1986974"/>
            <a:ext cx="8333024" cy="4343774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Funding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Safety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Control behavior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It’s easier than having a difficult conversation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Because of a one-time situation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For the convenience of program staff and administration</a:t>
            </a:r>
          </a:p>
          <a:p>
            <a:pPr marL="914400" lvl="1" indent="-457200" algn="l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Um….because we have always had that rule</a:t>
            </a:r>
          </a:p>
          <a:p>
            <a:pPr lvl="1" algn="l"/>
            <a:endParaRPr lang="en-US" dirty="0">
              <a:solidFill>
                <a:schemeClr val="tx1"/>
              </a:solidFill>
            </a:endParaRPr>
          </a:p>
          <a:p>
            <a:pPr lvl="1" algn="l"/>
            <a:endParaRPr lang="en-US" dirty="0">
              <a:solidFill>
                <a:schemeClr val="tx1"/>
              </a:solidFill>
            </a:endParaRPr>
          </a:p>
          <a:p>
            <a:pPr lvl="1" algn="l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9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Rules &amp; Consequences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5849" y="1986974"/>
            <a:ext cx="4137523" cy="4343774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smtClean="0">
                <a:solidFill>
                  <a:schemeClr val="tx1"/>
                </a:solidFill>
              </a:rPr>
              <a:t>How rules can effect the people you serve:</a:t>
            </a:r>
          </a:p>
          <a:p>
            <a:pPr lvl="1" algn="l"/>
            <a:endParaRPr lang="en-US" sz="2400" b="1" dirty="0" smtClean="0">
              <a:solidFill>
                <a:schemeClr val="tx1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Keeps people out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Kicks people out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Re-Traumatizing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Can get in the way of the goal:  HOUSING ASAP </a:t>
            </a:r>
          </a:p>
          <a:p>
            <a:pPr lvl="1"/>
            <a:endParaRPr lang="en-US" sz="2400" b="1" dirty="0" smtClean="0">
              <a:solidFill>
                <a:srgbClr val="5080B2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  <a:p>
            <a:pPr lvl="1"/>
            <a:endParaRPr lang="en-US" sz="2400" b="1" dirty="0" smtClean="0">
              <a:solidFill>
                <a:schemeClr val="tx1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528115" y="1851648"/>
            <a:ext cx="44386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Rules &amp; Consequences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529470" y="1986974"/>
            <a:ext cx="4164878" cy="4206562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>
                <a:solidFill>
                  <a:schemeClr val="tx1"/>
                </a:solidFill>
              </a:rPr>
              <a:t>How rules can effect program staff</a:t>
            </a:r>
            <a:r>
              <a:rPr lang="en-US" sz="2400" b="1" dirty="0" smtClean="0">
                <a:solidFill>
                  <a:schemeClr val="tx1"/>
                </a:solidFill>
              </a:rPr>
              <a:t>:</a:t>
            </a: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Time consuming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Confusing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Traumatic</a:t>
            </a: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r>
              <a:rPr lang="en-US" sz="2400" b="1" dirty="0">
                <a:solidFill>
                  <a:schemeClr val="tx1"/>
                </a:solidFill>
              </a:rPr>
              <a:t>Do you spend more time discussing rules than you do discussing housing?</a:t>
            </a:r>
          </a:p>
          <a:p>
            <a:pPr lvl="1" algn="l"/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r>
              <a:rPr lang="en-US" sz="2400" b="1" dirty="0">
                <a:solidFill>
                  <a:srgbClr val="5080B2"/>
                </a:solidFill>
              </a:rPr>
              <a:t>	</a:t>
            </a:r>
            <a:endParaRPr lang="en-US" sz="2400" b="1" dirty="0" smtClean="0">
              <a:solidFill>
                <a:srgbClr val="5080B2"/>
              </a:solidFill>
            </a:endParaRPr>
          </a:p>
          <a:p>
            <a:pPr lvl="1"/>
            <a:endParaRPr lang="en-US" sz="2400" b="1" dirty="0" smtClean="0">
              <a:solidFill>
                <a:srgbClr val="5080B2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  <a:p>
            <a:pPr lvl="1"/>
            <a:endParaRPr lang="en-US" sz="2400" b="1" dirty="0" smtClean="0">
              <a:solidFill>
                <a:schemeClr val="tx1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1" y="1877254"/>
            <a:ext cx="2362759" cy="431628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67" y="3826264"/>
            <a:ext cx="2229979" cy="3010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37" y="182431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150" y="502777"/>
            <a:ext cx="8333024" cy="102305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Rules &amp; Consequences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61325" y="1986974"/>
            <a:ext cx="8333024" cy="4343774"/>
          </a:xfrm>
          <a:prstGeom prst="rect">
            <a:avLst/>
          </a:prstGeom>
        </p:spPr>
        <p:txBody>
          <a:bodyPr vert="horz" lIns="91440" tIns="45720" rIns="91440" bIns="45720" numCol="1" spcCol="68580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sz="2400" b="1" dirty="0" smtClean="0">
                <a:solidFill>
                  <a:schemeClr val="tx1"/>
                </a:solidFill>
              </a:rPr>
              <a:t>How rules can effect the community: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Consequences contradict mission/purpose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The Question of Homelessness and Empty Beds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tx1"/>
              </a:solidFill>
            </a:endParaRPr>
          </a:p>
          <a:p>
            <a:pPr lvl="1" algn="l"/>
            <a:r>
              <a:rPr lang="en-US" sz="2400" b="1" dirty="0" smtClean="0">
                <a:solidFill>
                  <a:schemeClr val="tx1"/>
                </a:solidFill>
              </a:rPr>
              <a:t>A project I worked on this year: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Catalog all known common shelter rules (77)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28 = shelter eligibility criteria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49 = shelter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Rules about personal schedules, required documentation,  chores and parenting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Only 7 were required by a funder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lvl="1" algn="l"/>
            <a:endParaRPr lang="en-US" sz="2400" b="1" dirty="0" smtClean="0">
              <a:solidFill>
                <a:srgbClr val="5080B2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  <a:p>
            <a:pPr lvl="1"/>
            <a:endParaRPr lang="en-US" sz="2400" b="1" dirty="0" smtClean="0">
              <a:solidFill>
                <a:schemeClr val="tx1"/>
              </a:solidFill>
            </a:endParaRPr>
          </a:p>
          <a:p>
            <a:pPr lvl="1"/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5849" y="1525834"/>
            <a:ext cx="9022836" cy="228600"/>
            <a:chOff x="65849" y="1525834"/>
            <a:chExt cx="9022836" cy="228600"/>
          </a:xfrm>
        </p:grpSpPr>
        <p:sp>
          <p:nvSpPr>
            <p:cNvPr id="20" name="Rectangle 19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5080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CD79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7D7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0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Category xmlns="2498ea6f-03ab-469d-9483-f9272e1ab88f">8</DocCategory>
    <PublishingStartDate xmlns="http://schemas.microsoft.com/sharepoint/v3" xsi:nil="true"/>
    <DocSubCategory xmlns="2498ea6f-03ab-469d-9483-f9272e1ab88f">25</DocSubCategory>
    <PublishingExpirationDate xmlns="http://schemas.microsoft.com/sharepoint/v3" xsi:nil="true"/>
    <TaxCatchAll xmlns="8b68b6f8-6eef-4e9d-b8ff-01917c1461d0">
      <Value>232</Value>
    </TaxCatchAll>
    <TaxKeywordTaxHTField xmlns="8b68b6f8-6eef-4e9d-b8ff-01917c1461d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 template</TermName>
          <TermId xmlns="http://schemas.microsoft.com/office/infopath/2007/PartnerControls">a51e4251-bde1-4d6c-ad58-423c41a6447a</TermId>
        </TermInfo>
      </Terms>
    </TaxKeywordTaxHT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018B86A280047AE0D3BBA6C725E9D" ma:contentTypeVersion="9" ma:contentTypeDescription="Create a new document." ma:contentTypeScope="" ma:versionID="68e1eb66d58c2a937be4b743bc47455f">
  <xsd:schema xmlns:xsd="http://www.w3.org/2001/XMLSchema" xmlns:xs="http://www.w3.org/2001/XMLSchema" xmlns:p="http://schemas.microsoft.com/office/2006/metadata/properties" xmlns:ns1="http://schemas.microsoft.com/sharepoint/v3" xmlns:ns2="2498ea6f-03ab-469d-9483-f9272e1ab88f" xmlns:ns3="8b68b6f8-6eef-4e9d-b8ff-01917c1461d0" targetNamespace="http://schemas.microsoft.com/office/2006/metadata/properties" ma:root="true" ma:fieldsID="1234a7dcac919de05c21a23886f1bba1" ns1:_="" ns2:_="" ns3:_="">
    <xsd:import namespace="http://schemas.microsoft.com/sharepoint/v3"/>
    <xsd:import namespace="2498ea6f-03ab-469d-9483-f9272e1ab88f"/>
    <xsd:import namespace="8b68b6f8-6eef-4e9d-b8ff-01917c1461d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Category"/>
                <xsd:element ref="ns2:DocSubCategory"/>
                <xsd:element ref="ns3:TaxKeywordTaxHTFiel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8ea6f-03ab-469d-9483-f9272e1ab88f" elementFormDefault="qualified">
    <xsd:import namespace="http://schemas.microsoft.com/office/2006/documentManagement/types"/>
    <xsd:import namespace="http://schemas.microsoft.com/office/infopath/2007/PartnerControls"/>
    <xsd:element name="DocCategory" ma:index="10" ma:displayName="DocCategory" ma:list="{c18db282-22cc-4f3d-87ef-0c667b5a4a5e}" ma:internalName="DocCategory" ma:showField="Title">
      <xsd:simpleType>
        <xsd:restriction base="dms:Lookup"/>
      </xsd:simpleType>
    </xsd:element>
    <xsd:element name="DocSubCategory" ma:index="11" ma:displayName="DocSubCategory" ma:list="{5e57fc98-ce03-44be-ae7e-66fc40c5c19b}" ma:internalName="DocSubCategory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8b6f8-6eef-4e9d-b8ff-01917c1461d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a5271c5b-d405-475c-823b-21b279bd0c30}" ma:internalName="TaxCatchAll" ma:showField="CatchAllData" ma:web="8b68b6f8-6eef-4e9d-b8ff-01917c1461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05B40C-F1E9-42B6-89C6-C8E95091FC4F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sharepoint/v3"/>
    <ds:schemaRef ds:uri="8b68b6f8-6eef-4e9d-b8ff-01917c1461d0"/>
    <ds:schemaRef ds:uri="http://schemas.openxmlformats.org/package/2006/metadata/core-properties"/>
    <ds:schemaRef ds:uri="2498ea6f-03ab-469d-9483-f9272e1ab88f"/>
  </ds:schemaRefs>
</ds:datastoreItem>
</file>

<file path=customXml/itemProps2.xml><?xml version="1.0" encoding="utf-8"?>
<ds:datastoreItem xmlns:ds="http://schemas.openxmlformats.org/officeDocument/2006/customXml" ds:itemID="{C8BDE21D-8D3A-41D2-A244-0E40DBE843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B29DFD-2917-4037-AE48-9CADFCF6E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98ea6f-03ab-469d-9483-f9272e1ab88f"/>
    <ds:schemaRef ds:uri="8b68b6f8-6eef-4e9d-b8ff-01917c1461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3582</TotalTime>
  <Words>1778</Words>
  <Application>Microsoft Office PowerPoint</Application>
  <PresentationFormat>On-screen Show (4:3)</PresentationFormat>
  <Paragraphs>418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Bernard MT Condensed</vt:lpstr>
      <vt:lpstr>Calibri</vt:lpstr>
      <vt:lpstr>Franklin Gothic Heavy</vt:lpstr>
      <vt:lpstr>Wingdings</vt:lpstr>
      <vt:lpstr>Office Theme</vt:lpstr>
      <vt:lpstr>PowerPoint Presentation</vt:lpstr>
      <vt:lpstr>Rules for this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OMG!  What if…</vt:lpstr>
      <vt:lpstr>Schelli’s Story </vt:lpstr>
      <vt:lpstr>PowerPoint Presentation</vt:lpstr>
      <vt:lpstr>    NEW RULES</vt:lpstr>
      <vt:lpstr>   Lessons Learned</vt:lpstr>
      <vt:lpstr>PowerPoint Presentation</vt:lpstr>
      <vt:lpstr>PowerPoint Presentation</vt:lpstr>
      <vt:lpstr>PowerPoint Presentation</vt:lpstr>
      <vt:lpstr>PowerPoint Presentation</vt:lpstr>
    </vt:vector>
  </TitlesOfParts>
  <Company>ido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keywords>PowerPoint template</cp:keywords>
  <cp:lastModifiedBy>Burgess, Emily (COM)</cp:lastModifiedBy>
  <cp:revision>166</cp:revision>
  <cp:lastPrinted>2017-05-09T20:22:27Z</cp:lastPrinted>
  <dcterms:created xsi:type="dcterms:W3CDTF">2013-01-07T16:51:28Z</dcterms:created>
  <dcterms:modified xsi:type="dcterms:W3CDTF">2017-05-10T13:38:36Z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>232;#PowerPoint template|a51e4251-bde1-4d6c-ad58-423c41a6447a</vt:lpwstr>
  </property>
  <property fmtid="{D5CDD505-2E9C-101B-9397-08002B2CF9AE}" pid="3" name="ContentTypeId">
    <vt:lpwstr>0x010100498018B86A280047AE0D3BBA6C725E9D</vt:lpwstr>
  </property>
</Properties>
</file>