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6" r:id="rId22"/>
    <p:sldId id="277" r:id="rId23"/>
    <p:sldId id="281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3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2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6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6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7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B167-DDED-453E-90E3-FB1A6812739F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A206-3CE0-4C7B-AD8C-7488128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erria@tenantsunion.org" TargetMode="External"/><Relationship Id="rId2" Type="http://schemas.openxmlformats.org/officeDocument/2006/relationships/hyperlink" Target="mailto:rev.jimmiejames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hyperlink" Target="mailto:dinahb@tenantsunion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0108" y="98381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+mn-lt"/>
              </a:rPr>
              <a:t>Just Cause Eviction Ordinances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445164"/>
            <a:ext cx="9144000" cy="2743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5200" dirty="0" smtClean="0"/>
              <a:t>Increasing Housing Stability and </a:t>
            </a:r>
          </a:p>
          <a:p>
            <a:pPr>
              <a:lnSpc>
                <a:spcPct val="120000"/>
              </a:lnSpc>
            </a:pPr>
            <a:r>
              <a:rPr lang="en-US" sz="15200" dirty="0" smtClean="0"/>
              <a:t>Building Renter Power with Local Legislation</a:t>
            </a:r>
          </a:p>
          <a:p>
            <a:endParaRPr lang="en-US" sz="4000" dirty="0"/>
          </a:p>
          <a:p>
            <a:r>
              <a:rPr lang="en-US" sz="8000" i="1" dirty="0" smtClean="0"/>
              <a:t>Conference on Ending Homelessness 2017</a:t>
            </a:r>
          </a:p>
          <a:p>
            <a:r>
              <a:rPr lang="en-US" sz="8000" i="1" dirty="0" smtClean="0"/>
              <a:t>Tenants Union of Washington  </a:t>
            </a:r>
          </a:p>
          <a:p>
            <a:r>
              <a:rPr lang="en-US" sz="8000" i="1" dirty="0" smtClean="0"/>
              <a:t>BEST – Being Empowered Thru Supported Transition</a:t>
            </a:r>
            <a:endParaRPr lang="en-US" sz="8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30" y="162955"/>
            <a:ext cx="1899227" cy="2014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35" y="162955"/>
            <a:ext cx="2014662" cy="2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Case Study: Kent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71" y="1825625"/>
            <a:ext cx="6568057" cy="4351338"/>
          </a:xfrm>
        </p:spPr>
      </p:pic>
    </p:spTree>
    <p:extLst>
      <p:ext uri="{BB962C8B-B14F-4D97-AF65-F5344CB8AC3E}">
        <p14:creationId xmlns:p14="http://schemas.microsoft.com/office/powerpoint/2010/main" val="14341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How it Works:</a:t>
            </a:r>
            <a:endParaRPr lang="en-US" sz="8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14" y="610610"/>
            <a:ext cx="10515600" cy="1107353"/>
          </a:xfrm>
        </p:spPr>
        <p:txBody>
          <a:bodyPr anchor="t"/>
          <a:lstStyle/>
          <a:p>
            <a:r>
              <a:rPr lang="en-US" u="sng" dirty="0" smtClean="0"/>
              <a:t>Overview: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14" y="1588655"/>
            <a:ext cx="10515600" cy="348499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Just Cause legislation says a landlord must provide justification to terminate a tenancy; without proper justification an eviction based on the termination will not hold up in court. Limits “no-fault” evictions and often gives tenants more time to find housing and move in the case of a lawful termination.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cities and states have Just Cause eviction laws, including Seattle, San Francisco, Oakland, </a:t>
            </a:r>
            <a:r>
              <a:rPr lang="en-US" dirty="0" err="1" smtClean="0">
                <a:solidFill>
                  <a:schemeClr val="tx1"/>
                </a:solidFill>
              </a:rPr>
              <a:t>Berkely</a:t>
            </a:r>
            <a:r>
              <a:rPr lang="en-US" dirty="0" smtClean="0">
                <a:solidFill>
                  <a:schemeClr val="tx1"/>
                </a:solidFill>
              </a:rPr>
              <a:t>, Los Angeles, San Diego, New York City, the State of New Jersey and the State of New Hampshire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Federal housing programs often provide “good cause” protection which prohibit arbitrary termination of tenancy or refusal to renew a lease. Programs with good cause protection include: Project-Based Section 8 buildings and Low-Income Housing Tax Credit (LIHTC) properties.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5400" u="sng" dirty="0" smtClean="0"/>
              <a:t>Seattle Law:</a:t>
            </a:r>
            <a:endParaRPr lang="en-US" sz="54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348509"/>
            <a:ext cx="5181600" cy="48284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Creates 18 good causes – the ONLY reasons for which a landlord can terminate a month-to-month tenancy. Without a clearly stated good cause, a termination notice is not valid</a:t>
            </a:r>
          </a:p>
          <a:p>
            <a:r>
              <a:rPr lang="en-US" dirty="0" smtClean="0"/>
              <a:t>Includes tenant-based causes (failure to pay rent or to follow rental agreement) and landlord-based causes (wants to occupy unit or use for immediate family member)</a:t>
            </a:r>
          </a:p>
          <a:p>
            <a:r>
              <a:rPr lang="en-US" dirty="0" smtClean="0"/>
              <a:t>Enforced by Code Compliance staff in the Department of Construction and Inspections</a:t>
            </a:r>
          </a:p>
          <a:p>
            <a:r>
              <a:rPr lang="en-US" dirty="0" smtClean="0"/>
              <a:t>Passed by City Council in 1981 in response to displacement occasioned by Convention Center development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10" y="1027906"/>
            <a:ext cx="3904140" cy="5054561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2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East Palo Alto Law: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Has both tenant-based and  landlord based causes</a:t>
            </a:r>
          </a:p>
          <a:p>
            <a:r>
              <a:rPr lang="en-US" sz="2400" dirty="0" smtClean="0"/>
              <a:t>Applies to term leases. A landlord can only regain possession of the unit if “Upon expiration </a:t>
            </a:r>
            <a:r>
              <a:rPr lang="en-US" sz="2400" dirty="0"/>
              <a:t>of a prior rental agreement the tenant has refused to agree to a new rental agreement which contains provisions that are substantially identical to the prior rental </a:t>
            </a:r>
            <a:r>
              <a:rPr lang="en-US" sz="2400" dirty="0" smtClean="0"/>
              <a:t>agreement”</a:t>
            </a:r>
          </a:p>
          <a:p>
            <a:r>
              <a:rPr lang="en-US" sz="2400" dirty="0" smtClean="0"/>
              <a:t>Doesn’t provide additional notice periods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3" y="179613"/>
            <a:ext cx="5094515" cy="6592903"/>
          </a:xfrm>
        </p:spPr>
      </p:pic>
    </p:spTree>
    <p:extLst>
      <p:ext uri="{BB962C8B-B14F-4D97-AF65-F5344CB8AC3E}">
        <p14:creationId xmlns:p14="http://schemas.microsoft.com/office/powerpoint/2010/main" val="8970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Oregon Legislation: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bill recently passed the Oregon House and is now before the Senate which limits no-cause evictions and requires to give 90-day notice and pay an amount equal to one month’s rent if they do evict without cause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The bill would also lift the statewide ban on rent control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72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Low Income Housing Tax Credit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Applies during the Compliance Period, usually the first 15 years of receiving the Tax Credit</a:t>
            </a:r>
          </a:p>
          <a:p>
            <a:r>
              <a:rPr lang="en-US" sz="2400" dirty="0" smtClean="0"/>
              <a:t>In order to terminate a lease or not renew a lease the owners must demonstrate good cause</a:t>
            </a:r>
          </a:p>
          <a:p>
            <a:r>
              <a:rPr lang="en-US" sz="2400" dirty="0" smtClean="0"/>
              <a:t>Good Cause is defined as “serious or repeated violation” of the lease by tenants or conditions that make the unit “uninhabitable”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Making it Happen!</a:t>
            </a:r>
            <a:endParaRPr lang="en-US" sz="8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/>
              <a:t>Advantages of local legislation?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Avoids well-organized, well-funded landlord lobby at the State level (our friends who brought us statewide ban on rent control)</a:t>
            </a:r>
          </a:p>
          <a:p>
            <a:r>
              <a:rPr lang="en-US" sz="3200" dirty="0" smtClean="0"/>
              <a:t>Local officials may be more responsive to community needs; more opportunities to held them accountable</a:t>
            </a:r>
          </a:p>
          <a:p>
            <a:r>
              <a:rPr lang="en-US" sz="3200" dirty="0" smtClean="0"/>
              <a:t>Communities have opportunity to tailor solutions to their unique problems and conditions</a:t>
            </a:r>
          </a:p>
          <a:p>
            <a:r>
              <a:rPr lang="en-US" sz="3200" dirty="0" smtClean="0"/>
              <a:t>Need to strengthen local power and responses given national climate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3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Opportunities and Challenges: Lessons from Spokane and Kent Just Cause Campaigns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8723" y="1127847"/>
            <a:ext cx="10515600" cy="1670771"/>
          </a:xfrm>
        </p:spPr>
        <p:txBody>
          <a:bodyPr anchor="t">
            <a:normAutofit/>
          </a:bodyPr>
          <a:lstStyle/>
          <a:p>
            <a:r>
              <a:rPr lang="en-US" sz="6600" u="sng" dirty="0" smtClean="0"/>
              <a:t>Workshop Goals</a:t>
            </a:r>
            <a:r>
              <a:rPr lang="en-US" sz="6600" dirty="0" smtClean="0"/>
              <a:t>:</a:t>
            </a:r>
            <a:endParaRPr lang="en-US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2613" y="2299855"/>
            <a:ext cx="10515600" cy="31340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1).  Raise awareness of problems posed by current no-fault eviction laws; and of solutions offered by Just Cause Eviction Ordinances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2).  Build skills and power around assessing community needs and passing local legislation to address them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088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000" u="sng" dirty="0" smtClean="0"/>
              <a:t>Strategies for local organizing: </a:t>
            </a:r>
            <a:r>
              <a:rPr lang="en-US" sz="5400" u="sng" dirty="0" smtClean="0"/>
              <a:t/>
            </a:r>
            <a:br>
              <a:rPr lang="en-US" sz="5400" u="sng" dirty="0" smtClean="0"/>
            </a:b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3600" b="1" dirty="0" smtClean="0"/>
              <a:t>Ask</a:t>
            </a:r>
            <a:r>
              <a:rPr lang="en-US" sz="3600" dirty="0" smtClean="0"/>
              <a:t>: Where could the city intervene? What changes do we need to fight for?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698836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Build coalitions - </a:t>
            </a:r>
            <a:r>
              <a:rPr lang="en-US" dirty="0" smtClean="0"/>
              <a:t>Who </a:t>
            </a:r>
            <a:r>
              <a:rPr lang="en-US" dirty="0"/>
              <a:t>else cares about this issue? How do our goals align</a:t>
            </a:r>
            <a:r>
              <a:rPr lang="en-US" dirty="0" smtClean="0"/>
              <a:t>?</a:t>
            </a:r>
          </a:p>
          <a:p>
            <a:r>
              <a:rPr lang="en-US" b="1" dirty="0"/>
              <a:t>Spread the </a:t>
            </a:r>
            <a:r>
              <a:rPr lang="en-US" b="1" dirty="0" smtClean="0"/>
              <a:t>word – </a:t>
            </a:r>
            <a:r>
              <a:rPr lang="en-US" dirty="0" smtClean="0"/>
              <a:t>media work; </a:t>
            </a:r>
            <a:r>
              <a:rPr lang="en-US" dirty="0"/>
              <a:t>storytelling sessions; </a:t>
            </a:r>
            <a:r>
              <a:rPr lang="en-US" dirty="0" smtClean="0"/>
              <a:t>speak at </a:t>
            </a:r>
            <a:r>
              <a:rPr lang="en-US" dirty="0"/>
              <a:t>city </a:t>
            </a:r>
            <a:r>
              <a:rPr lang="en-US" dirty="0" smtClean="0"/>
              <a:t>council, town </a:t>
            </a:r>
            <a:r>
              <a:rPr lang="en-US" dirty="0"/>
              <a:t>halls and other forums; </a:t>
            </a:r>
            <a:r>
              <a:rPr lang="en-US" dirty="0" smtClean="0"/>
              <a:t>community </a:t>
            </a:r>
            <a:r>
              <a:rPr lang="en-US" dirty="0"/>
              <a:t>presentations; workgroups or stakeholder processes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12243" y="2698836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/>
              <a:t>Cultivate relationships </a:t>
            </a:r>
            <a:r>
              <a:rPr lang="en-US" dirty="0"/>
              <a:t>with sympathetic elected officials</a:t>
            </a:r>
          </a:p>
          <a:p>
            <a:r>
              <a:rPr lang="en-US" b="1" dirty="0"/>
              <a:t>Involve the legal community </a:t>
            </a:r>
            <a:r>
              <a:rPr lang="en-US" dirty="0"/>
              <a:t>- work with legal aid and think about legal angles (</a:t>
            </a:r>
            <a:r>
              <a:rPr lang="en-US" dirty="0" err="1"/>
              <a:t>ie</a:t>
            </a:r>
            <a:r>
              <a:rPr lang="en-US" dirty="0"/>
              <a:t> fair housing law; habitability laws)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dirty="0" smtClean="0"/>
              <a:t>Strategy Chart (©Midwest Academy)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51" y="1313818"/>
            <a:ext cx="9471597" cy="48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61751"/>
            <a:ext cx="10515600" cy="1366194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Workshop / Toolkit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227945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+mj-lt"/>
              </a:rPr>
              <a:t>Start your own campaign!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0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in packet: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Ordinance – prepared by the Center for Justice in Spokane</a:t>
            </a:r>
          </a:p>
          <a:p>
            <a:r>
              <a:rPr lang="en-US" dirty="0" smtClean="0"/>
              <a:t>10 facts about Just Cause in Spokane</a:t>
            </a:r>
          </a:p>
          <a:p>
            <a:r>
              <a:rPr lang="en-US" dirty="0" smtClean="0"/>
              <a:t>Why Kent needs a Just Cause Eviction Ordinance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Think about – what reasons stand out most for your community?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990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u="sng" dirty="0" smtClean="0"/>
              <a:t>Questions for Small-Group Discussions: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2717"/>
            <a:ext cx="10515600" cy="4351338"/>
          </a:xfrm>
        </p:spPr>
        <p:txBody>
          <a:bodyPr/>
          <a:lstStyle/>
          <a:p>
            <a:r>
              <a:rPr lang="en-US" sz="3200" dirty="0"/>
              <a:t>What problems in your community could be addressed by local legislation?</a:t>
            </a:r>
          </a:p>
          <a:p>
            <a:r>
              <a:rPr lang="en-US" sz="3200" dirty="0"/>
              <a:t>What communities, groups, or organizations would get on board with your campaign?</a:t>
            </a:r>
          </a:p>
          <a:p>
            <a:r>
              <a:rPr lang="en-US" sz="3200" dirty="0"/>
              <a:t>Who has power in your community? What do they care about?</a:t>
            </a:r>
          </a:p>
          <a:p>
            <a:r>
              <a:rPr lang="en-US" sz="3200" dirty="0"/>
              <a:t>What would your first organizing steps be?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i="1" dirty="0" smtClean="0"/>
              <a:t>Call to Action – Set up an initial meeting in your community!</a:t>
            </a:r>
            <a:endParaRPr lang="en-US" sz="48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10" y="2091660"/>
            <a:ext cx="5575300" cy="4000500"/>
          </a:xfrm>
        </p:spPr>
      </p:pic>
    </p:spTree>
    <p:extLst>
      <p:ext uri="{BB962C8B-B14F-4D97-AF65-F5344CB8AC3E}">
        <p14:creationId xmlns:p14="http://schemas.microsoft.com/office/powerpoint/2010/main" val="23893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691" y="4129260"/>
            <a:ext cx="10585622" cy="1655762"/>
          </a:xfrm>
        </p:spPr>
        <p:txBody>
          <a:bodyPr anchor="b">
            <a:normAutofit fontScale="92500"/>
          </a:bodyPr>
          <a:lstStyle/>
          <a:p>
            <a:r>
              <a:rPr lang="en-US" sz="3500" dirty="0" smtClean="0"/>
              <a:t>Thanks for your time – please get in touch!</a:t>
            </a:r>
          </a:p>
          <a:p>
            <a:r>
              <a:rPr lang="en-US" dirty="0" smtClean="0"/>
              <a:t>Rev. Jimmie James: </a:t>
            </a:r>
            <a:r>
              <a:rPr lang="en-US" dirty="0" smtClean="0">
                <a:hlinkClick r:id="rId2"/>
              </a:rPr>
              <a:t>rev.jimmiejames@gmail.com</a:t>
            </a:r>
            <a:r>
              <a:rPr lang="en-US" dirty="0" smtClean="0"/>
              <a:t> -  Terri Anderson: </a:t>
            </a:r>
            <a:r>
              <a:rPr lang="en-US" dirty="0" smtClean="0">
                <a:hlinkClick r:id="rId3"/>
              </a:rPr>
              <a:t>terria@tenantsunion.org</a:t>
            </a:r>
            <a:endParaRPr lang="en-US" dirty="0" smtClean="0"/>
          </a:p>
          <a:p>
            <a:r>
              <a:rPr lang="en-US" dirty="0" smtClean="0"/>
              <a:t>Dinah </a:t>
            </a:r>
            <a:r>
              <a:rPr lang="en-US" dirty="0" err="1" smtClean="0"/>
              <a:t>Braccio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dinahb@tenantsunion.org</a:t>
            </a:r>
            <a:r>
              <a:rPr lang="en-US" dirty="0" smtClean="0"/>
              <a:t>    -    Helena Benedict: </a:t>
            </a:r>
            <a:r>
              <a:rPr lang="en-US" u="sng" dirty="0" smtClean="0">
                <a:solidFill>
                  <a:schemeClr val="accent5"/>
                </a:solidFill>
              </a:rPr>
              <a:t>helenab@tenantsunion.org</a:t>
            </a:r>
            <a:endParaRPr lang="en-US" u="sng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32" y="1122363"/>
            <a:ext cx="5672135" cy="27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Why Just Cause?</a:t>
            </a:r>
            <a:endParaRPr lang="en-US" sz="8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9371"/>
            <a:ext cx="10515600" cy="1325563"/>
          </a:xfrm>
        </p:spPr>
        <p:txBody>
          <a:bodyPr>
            <a:noAutofit/>
          </a:bodyPr>
          <a:lstStyle/>
          <a:p>
            <a:r>
              <a:rPr lang="en-US" sz="4300" b="1" dirty="0" smtClean="0"/>
              <a:t/>
            </a:r>
            <a:br>
              <a:rPr lang="en-US" sz="4300" b="1" dirty="0" smtClean="0"/>
            </a:br>
            <a:r>
              <a:rPr lang="en-US" sz="4300" dirty="0" smtClean="0"/>
              <a:t>Problem: Current State law allows for no-fault evictions with only 20 days of written notice.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9661"/>
            <a:ext cx="10515600" cy="4351338"/>
          </a:xfrm>
        </p:spPr>
        <p:txBody>
          <a:bodyPr anchor="ctr">
            <a:noAutofit/>
          </a:bodyPr>
          <a:lstStyle/>
          <a:p>
            <a:r>
              <a:rPr lang="en-US" b="1" dirty="0" smtClean="0"/>
              <a:t>RCW 59.18.200: </a:t>
            </a:r>
            <a:r>
              <a:rPr lang="en-US" dirty="0" smtClean="0"/>
              <a:t>(1</a:t>
            </a:r>
            <a:r>
              <a:rPr lang="en-US" dirty="0"/>
              <a:t>)(a) When premises are rented for an indefinite time, with monthly or other periodic rent reserved, such tenancy shall be construed to be a tenancy from month to month, or from period to period on which rent is payable, and </a:t>
            </a:r>
            <a:r>
              <a:rPr lang="en-US" b="1" dirty="0"/>
              <a:t>shall be terminated by written notice of twenty days or more, preceding the end of any of the months or periods of tenancy, given by either party to the other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Outside of Seattle, most rental agreements roll over to month-to-month tenancies even if initially a fixed-term lease.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Current law: Big power for landlords; big problems for renters!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Leads to unnecessary homelessness (short timeline, high moving costs, low vacancy rates)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Provides a legal screen to hide retaliatory and discriminatory actions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Renders other tenant protections (</a:t>
            </a:r>
            <a:r>
              <a:rPr lang="en-US" sz="3200" dirty="0" err="1" smtClean="0"/>
              <a:t>ie</a:t>
            </a:r>
            <a:r>
              <a:rPr lang="en-US" sz="3200" dirty="0" smtClean="0"/>
              <a:t> Source of Income Discrimination) less effective</a:t>
            </a:r>
          </a:p>
          <a:p>
            <a:endParaRPr lang="en-US" sz="3200" dirty="0"/>
          </a:p>
          <a:p>
            <a:r>
              <a:rPr lang="en-US" sz="3200" dirty="0" smtClean="0"/>
              <a:t>Tenants are afraid to organize; make complaints to code enforcement; or even request repairs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77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2091" y="4851400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Low-income tenants in Renton successfully organized to bring Source of Income Discrimination protections to their city… but without Just Cause protection, tenant organizers, voucher-holders, and others remain vulnerable to retaliation and discrimination </a:t>
            </a:r>
            <a:br>
              <a:rPr lang="en-US" sz="2800" dirty="0" smtClean="0"/>
            </a:br>
            <a:r>
              <a:rPr lang="en-US" sz="2000" dirty="0" smtClean="0"/>
              <a:t>(Photo credit: Leah Abraham | Renton Reporter)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14" y="760724"/>
            <a:ext cx="5230850" cy="3487233"/>
          </a:xfrm>
        </p:spPr>
      </p:pic>
    </p:spTree>
    <p:extLst>
      <p:ext uri="{BB962C8B-B14F-4D97-AF65-F5344CB8AC3E}">
        <p14:creationId xmlns:p14="http://schemas.microsoft.com/office/powerpoint/2010/main" val="26608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497303"/>
            <a:ext cx="10515600" cy="1744662"/>
          </a:xfrm>
        </p:spPr>
        <p:txBody>
          <a:bodyPr anchor="t">
            <a:normAutofit/>
          </a:bodyPr>
          <a:lstStyle/>
          <a:p>
            <a:r>
              <a:rPr lang="en-US" u="sng" dirty="0" smtClean="0"/>
              <a:t>Without Just Cause protections: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831850" y="2992582"/>
            <a:ext cx="10442286" cy="235815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Local issues facing low-income renters are made worse 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</a:t>
            </a:r>
            <a:r>
              <a:rPr lang="en-US" sz="3600" dirty="0" smtClean="0">
                <a:solidFill>
                  <a:schemeClr val="tx1"/>
                </a:solidFill>
              </a:rPr>
              <a:t>enants are afraid to organize to change their conditions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/>
              <a:t>Case Study: Spokane</a:t>
            </a:r>
            <a:endParaRPr lang="en-US" sz="54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97" y="1825625"/>
            <a:ext cx="6886605" cy="4351338"/>
          </a:xfrm>
        </p:spPr>
      </p:pic>
    </p:spTree>
    <p:extLst>
      <p:ext uri="{BB962C8B-B14F-4D97-AF65-F5344CB8AC3E}">
        <p14:creationId xmlns:p14="http://schemas.microsoft.com/office/powerpoint/2010/main" val="380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32" y="365125"/>
            <a:ext cx="6038335" cy="6237267"/>
          </a:xfrm>
        </p:spPr>
      </p:pic>
    </p:spTree>
    <p:extLst>
      <p:ext uri="{BB962C8B-B14F-4D97-AF65-F5344CB8AC3E}">
        <p14:creationId xmlns:p14="http://schemas.microsoft.com/office/powerpoint/2010/main" val="31339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6850</TotalTime>
  <Words>1038</Words>
  <Application>Microsoft Office PowerPoint</Application>
  <PresentationFormat>Widescreen</PresentationFormat>
  <Paragraphs>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Just Cause Eviction Ordinances</vt:lpstr>
      <vt:lpstr>Workshop Goals:</vt:lpstr>
      <vt:lpstr>Why Just Cause?</vt:lpstr>
      <vt:lpstr> Problem: Current State law allows for no-fault evictions with only 20 days of written notice.</vt:lpstr>
      <vt:lpstr>Current law: Big power for landlords; big problems for renters!</vt:lpstr>
      <vt:lpstr>Low-income tenants in Renton successfully organized to bring Source of Income Discrimination protections to their city… but without Just Cause protection, tenant organizers, voucher-holders, and others remain vulnerable to retaliation and discrimination  (Photo credit: Leah Abraham | Renton Reporter)</vt:lpstr>
      <vt:lpstr>Without Just Cause protections:</vt:lpstr>
      <vt:lpstr>Case Study: Spokane</vt:lpstr>
      <vt:lpstr>PowerPoint Presentation</vt:lpstr>
      <vt:lpstr>Case Study: Kent</vt:lpstr>
      <vt:lpstr>How it Works:</vt:lpstr>
      <vt:lpstr>Overview:</vt:lpstr>
      <vt:lpstr>Seattle Law:</vt:lpstr>
      <vt:lpstr>East Palo Alto Law:</vt:lpstr>
      <vt:lpstr>Oregon Legislation:</vt:lpstr>
      <vt:lpstr>Low Income Housing Tax Credit</vt:lpstr>
      <vt:lpstr>Making it Happen!</vt:lpstr>
      <vt:lpstr>Advantages of local legislation?</vt:lpstr>
      <vt:lpstr>Opportunities and Challenges: Lessons from Spokane and Kent Just Cause Campaigns</vt:lpstr>
      <vt:lpstr>Strategies for local organizing:   Ask: Where could the city intervene? What changes do we need to fight for? </vt:lpstr>
      <vt:lpstr>Strategy Chart (©Midwest Academy)</vt:lpstr>
      <vt:lpstr>Workshop / Toolkit</vt:lpstr>
      <vt:lpstr>Materials in packet:</vt:lpstr>
      <vt:lpstr>Questions for Small-Group Discussions:</vt:lpstr>
      <vt:lpstr>Call to Action – Set up an initial meeting in your community!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Cause Eviction Ordinances</dc:title>
  <dc:creator>Guest</dc:creator>
  <cp:lastModifiedBy>Guest</cp:lastModifiedBy>
  <cp:revision>36</cp:revision>
  <dcterms:created xsi:type="dcterms:W3CDTF">2017-05-05T18:59:37Z</dcterms:created>
  <dcterms:modified xsi:type="dcterms:W3CDTF">2017-05-10T14:48:17Z</dcterms:modified>
</cp:coreProperties>
</file>