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7"/>
  </p:notesMasterIdLst>
  <p:handoutMasterIdLst>
    <p:handoutMasterId r:id="rId38"/>
  </p:handoutMasterIdLst>
  <p:sldIdLst>
    <p:sldId id="256" r:id="rId2"/>
    <p:sldId id="307" r:id="rId3"/>
    <p:sldId id="369" r:id="rId4"/>
    <p:sldId id="356" r:id="rId5"/>
    <p:sldId id="283" r:id="rId6"/>
    <p:sldId id="378" r:id="rId7"/>
    <p:sldId id="405" r:id="rId8"/>
    <p:sldId id="380" r:id="rId9"/>
    <p:sldId id="343" r:id="rId10"/>
    <p:sldId id="379" r:id="rId11"/>
    <p:sldId id="381" r:id="rId12"/>
    <p:sldId id="406" r:id="rId13"/>
    <p:sldId id="411" r:id="rId14"/>
    <p:sldId id="382" r:id="rId15"/>
    <p:sldId id="407" r:id="rId16"/>
    <p:sldId id="408" r:id="rId17"/>
    <p:sldId id="384" r:id="rId18"/>
    <p:sldId id="403" r:id="rId19"/>
    <p:sldId id="385" r:id="rId20"/>
    <p:sldId id="386" r:id="rId21"/>
    <p:sldId id="387" r:id="rId22"/>
    <p:sldId id="391" r:id="rId23"/>
    <p:sldId id="392" r:id="rId24"/>
    <p:sldId id="395" r:id="rId25"/>
    <p:sldId id="397" r:id="rId26"/>
    <p:sldId id="400" r:id="rId27"/>
    <p:sldId id="410" r:id="rId28"/>
    <p:sldId id="383" r:id="rId29"/>
    <p:sldId id="393" r:id="rId30"/>
    <p:sldId id="394" r:id="rId31"/>
    <p:sldId id="365" r:id="rId32"/>
    <p:sldId id="305" r:id="rId33"/>
    <p:sldId id="404" r:id="rId34"/>
    <p:sldId id="273" r:id="rId35"/>
    <p:sldId id="399" r:id="rId36"/>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165" autoAdjust="0"/>
    <p:restoredTop sz="96795" autoAdjust="0"/>
  </p:normalViewPr>
  <p:slideViewPr>
    <p:cSldViewPr snapToGrid="0" snapToObjects="1">
      <p:cViewPr>
        <p:scale>
          <a:sx n="94" d="100"/>
          <a:sy n="94" d="100"/>
        </p:scale>
        <p:origin x="-14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2800" dirty="0" smtClean="0"/>
              <a:t>Race and Homelessness i</a:t>
            </a:r>
            <a:r>
              <a:rPr lang="en-US" sz="2800" baseline="0" dirty="0" smtClean="0"/>
              <a:t>n King County</a:t>
            </a:r>
            <a:endParaRPr lang="en-US" sz="2800" dirty="0"/>
          </a:p>
        </c:rich>
      </c:tx>
      <c:layout/>
      <c:overlay val="0"/>
    </c:title>
    <c:autoTitleDeleted val="0"/>
    <c:plotArea>
      <c:layout>
        <c:manualLayout>
          <c:layoutTarget val="inner"/>
          <c:xMode val="edge"/>
          <c:yMode val="edge"/>
          <c:x val="5.7291666666666664E-2"/>
          <c:y val="0.36112271832498211"/>
          <c:w val="0.72831733923884512"/>
          <c:h val="0.47729576771653542"/>
        </c:manualLayout>
      </c:layout>
      <c:barChart>
        <c:barDir val="col"/>
        <c:grouping val="percentStacked"/>
        <c:varyColors val="0"/>
        <c:ser>
          <c:idx val="0"/>
          <c:order val="0"/>
          <c:tx>
            <c:strRef>
              <c:f>Sheet1!$B$1</c:f>
              <c:strCache>
                <c:ptCount val="1"/>
                <c:pt idx="0">
                  <c:v>Caucasion</c:v>
                </c:pt>
              </c:strCache>
            </c:strRef>
          </c:tx>
          <c:invertIfNegative val="0"/>
          <c:dLbls>
            <c:showLegendKey val="0"/>
            <c:showVal val="1"/>
            <c:showCatName val="0"/>
            <c:showSerName val="0"/>
            <c:showPercent val="0"/>
            <c:showBubbleSize val="0"/>
            <c:showLeaderLines val="0"/>
          </c:dLbls>
          <c:cat>
            <c:strRef>
              <c:f>Sheet1!$A$2:$A$5</c:f>
              <c:strCache>
                <c:ptCount val="2"/>
                <c:pt idx="0">
                  <c:v>General Population</c:v>
                </c:pt>
                <c:pt idx="1">
                  <c:v>Homeless</c:v>
                </c:pt>
              </c:strCache>
            </c:strRef>
          </c:cat>
          <c:val>
            <c:numRef>
              <c:f>Sheet1!$B$2:$B$5</c:f>
              <c:numCache>
                <c:formatCode>0%</c:formatCode>
                <c:ptCount val="4"/>
                <c:pt idx="0">
                  <c:v>0.73</c:v>
                </c:pt>
                <c:pt idx="1">
                  <c:v>0.43</c:v>
                </c:pt>
              </c:numCache>
            </c:numRef>
          </c:val>
        </c:ser>
        <c:ser>
          <c:idx val="1"/>
          <c:order val="1"/>
          <c:tx>
            <c:strRef>
              <c:f>Sheet1!$C$1</c:f>
              <c:strCache>
                <c:ptCount val="1"/>
                <c:pt idx="0">
                  <c:v>People of Color</c:v>
                </c:pt>
              </c:strCache>
            </c:strRef>
          </c:tx>
          <c:invertIfNegative val="0"/>
          <c:dLbls>
            <c:showLegendKey val="0"/>
            <c:showVal val="1"/>
            <c:showCatName val="0"/>
            <c:showSerName val="0"/>
            <c:showPercent val="0"/>
            <c:showBubbleSize val="0"/>
            <c:showLeaderLines val="0"/>
          </c:dLbls>
          <c:cat>
            <c:strRef>
              <c:f>Sheet1!$A$2:$A$5</c:f>
              <c:strCache>
                <c:ptCount val="2"/>
                <c:pt idx="0">
                  <c:v>General Population</c:v>
                </c:pt>
                <c:pt idx="1">
                  <c:v>Homeless</c:v>
                </c:pt>
              </c:strCache>
            </c:strRef>
          </c:cat>
          <c:val>
            <c:numRef>
              <c:f>Sheet1!$C$2:$C$5</c:f>
              <c:numCache>
                <c:formatCode>0%</c:formatCode>
                <c:ptCount val="4"/>
                <c:pt idx="0">
                  <c:v>0.27</c:v>
                </c:pt>
                <c:pt idx="1">
                  <c:v>0.56999999999999995</c:v>
                </c:pt>
              </c:numCache>
            </c:numRef>
          </c:val>
        </c:ser>
        <c:dLbls>
          <c:showLegendKey val="0"/>
          <c:showVal val="0"/>
          <c:showCatName val="0"/>
          <c:showSerName val="0"/>
          <c:showPercent val="0"/>
          <c:showBubbleSize val="0"/>
        </c:dLbls>
        <c:gapWidth val="95"/>
        <c:overlap val="100"/>
        <c:axId val="6267264"/>
        <c:axId val="6268800"/>
      </c:barChart>
      <c:catAx>
        <c:axId val="6267264"/>
        <c:scaling>
          <c:orientation val="minMax"/>
        </c:scaling>
        <c:delete val="0"/>
        <c:axPos val="b"/>
        <c:numFmt formatCode="General" sourceLinked="0"/>
        <c:majorTickMark val="none"/>
        <c:minorTickMark val="none"/>
        <c:tickLblPos val="nextTo"/>
        <c:crossAx val="6268800"/>
        <c:crosses val="autoZero"/>
        <c:auto val="1"/>
        <c:lblAlgn val="ctr"/>
        <c:lblOffset val="100"/>
        <c:noMultiLvlLbl val="0"/>
      </c:catAx>
      <c:valAx>
        <c:axId val="6268800"/>
        <c:scaling>
          <c:orientation val="minMax"/>
        </c:scaling>
        <c:delete val="1"/>
        <c:axPos val="l"/>
        <c:numFmt formatCode="0%" sourceLinked="1"/>
        <c:majorTickMark val="none"/>
        <c:minorTickMark val="none"/>
        <c:tickLblPos val="nextTo"/>
        <c:crossAx val="6267264"/>
        <c:crosses val="autoZero"/>
        <c:crossBetween val="between"/>
      </c:valAx>
      <c:spPr>
        <a:noFill/>
        <a:ln w="25400">
          <a:noFill/>
        </a:ln>
      </c:spPr>
    </c:plotArea>
    <c:legend>
      <c:legendPos val="t"/>
      <c:layout/>
      <c:overlay val="0"/>
    </c:legend>
    <c:plotVisOnly val="1"/>
    <c:dispBlanksAs val="gap"/>
    <c:showDLblsOverMax val="0"/>
  </c:chart>
  <c:spPr>
    <a:solidFill>
      <a:schemeClr val="accent5">
        <a:lumMod val="20000"/>
        <a:lumOff val="80000"/>
      </a:schemeClr>
    </a:solidFill>
    <a:ln>
      <a:solidFill>
        <a:schemeClr val="tx1"/>
      </a:solidFill>
    </a:ln>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61192E18-B810-47C6-AF84-5D915D2575A0}" type="datetimeFigureOut">
              <a:rPr lang="en-US" smtClean="0"/>
              <a:t>5/9/2017</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805AAA55-3A81-425D-8F28-65565E54B0C1}" type="slidenum">
              <a:rPr lang="en-US" smtClean="0"/>
              <a:t>‹#›</a:t>
            </a:fld>
            <a:endParaRPr lang="en-US"/>
          </a:p>
        </p:txBody>
      </p:sp>
    </p:spTree>
    <p:extLst>
      <p:ext uri="{BB962C8B-B14F-4D97-AF65-F5344CB8AC3E}">
        <p14:creationId xmlns:p14="http://schemas.microsoft.com/office/powerpoint/2010/main" val="288824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996128D-E045-451E-939C-9BC07744AFBF}" type="datetimeFigureOut">
              <a:rPr lang="en-US" smtClean="0"/>
              <a:t>5/9/2017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168B2722-3EFE-4814-9FB5-2A4B1F625371}" type="slidenum">
              <a:rPr lang="en-US" smtClean="0"/>
              <a:t>‹#›</a:t>
            </a:fld>
            <a:endParaRPr lang="en-US"/>
          </a:p>
        </p:txBody>
      </p:sp>
    </p:spTree>
    <p:extLst>
      <p:ext uri="{BB962C8B-B14F-4D97-AF65-F5344CB8AC3E}">
        <p14:creationId xmlns:p14="http://schemas.microsoft.com/office/powerpoint/2010/main" val="1690621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98500" y="4409757"/>
            <a:ext cx="5588100" cy="4177800"/>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txBox="1">
            <a:spLocks noGrp="1"/>
          </p:cNvSpPr>
          <p:nvPr>
            <p:ph type="sldNum" idx="12"/>
          </p:nvPr>
        </p:nvSpPr>
        <p:spPr>
          <a:xfrm>
            <a:off x="3956550" y="8817903"/>
            <a:ext cx="3026700" cy="464100"/>
          </a:xfrm>
          <a:prstGeom prst="rect">
            <a:avLst/>
          </a:prstGeom>
        </p:spPr>
        <p:txBody>
          <a:bodyPr lIns="92950" tIns="46475" rIns="92950" bIns="46475"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4961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496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sz="1400" b="1" dirty="0"/>
              <a:t>10:12 - 10:20 </a:t>
            </a:r>
          </a:p>
        </p:txBody>
      </p:sp>
      <p:sp>
        <p:nvSpPr>
          <p:cNvPr id="4" name="Slide Number Placeholder 3"/>
          <p:cNvSpPr>
            <a:spLocks noGrp="1"/>
          </p:cNvSpPr>
          <p:nvPr>
            <p:ph type="sldNum" sz="quarter" idx="10"/>
          </p:nvPr>
        </p:nvSpPr>
        <p:spPr/>
        <p:txBody>
          <a:bodyPr/>
          <a:lstStyle/>
          <a:p>
            <a:fld id="{B029E3CD-D588-4A94-98DB-E8FBCC6A45AE}" type="slidenum">
              <a:rPr lang="en-US" altLang="en-US" smtClean="0"/>
              <a:pPr/>
              <a:t>22</a:t>
            </a:fld>
            <a:endParaRPr lang="en-US" altLang="en-US"/>
          </a:p>
        </p:txBody>
      </p:sp>
    </p:spTree>
    <p:extLst>
      <p:ext uri="{BB962C8B-B14F-4D97-AF65-F5344CB8AC3E}">
        <p14:creationId xmlns:p14="http://schemas.microsoft.com/office/powerpoint/2010/main" val="292039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sz="1400" b="1" dirty="0"/>
              <a:t>9:35 – 9:40</a:t>
            </a:r>
          </a:p>
          <a:p>
            <a:endParaRPr lang="en-US" sz="1400" b="1" dirty="0"/>
          </a:p>
          <a:p>
            <a:r>
              <a:rPr lang="en-US" sz="1400" b="1" dirty="0"/>
              <a:t>How many of you are familiar with the Harvard Implicit Association Bias Test? How many of you have taken it? There are several tests on this site, but I am referring to the race test.</a:t>
            </a:r>
          </a:p>
          <a:p>
            <a:endParaRPr lang="en-US" sz="1400" b="1" dirty="0"/>
          </a:p>
          <a:p>
            <a:r>
              <a:rPr lang="en-US" sz="1400" b="1" dirty="0"/>
              <a:t>I have been taking the test about twice a year for several years. When I am going to bring it up in a training, such as today, I make it a point to take it a couple of days before so the experience is fresh.</a:t>
            </a:r>
          </a:p>
          <a:p>
            <a:endParaRPr lang="en-US" sz="1400" b="1" dirty="0"/>
          </a:p>
          <a:p>
            <a:r>
              <a:rPr lang="en-US" sz="1400" b="1" dirty="0"/>
              <a:t>The IAB has been around  a long time and is referenced by many folks who do this work or write about it – Claude Steel, Malcolm Gladwell </a:t>
            </a:r>
          </a:p>
          <a:p>
            <a:endParaRPr lang="en-US" sz="1400" b="1" dirty="0"/>
          </a:p>
          <a:p>
            <a:r>
              <a:rPr lang="en-US" sz="1400" b="1" dirty="0"/>
              <a:t>Sometimes people who take it discount its validity for one reason or another, and almost all the reasons they give have been factored in. Anthony , one of the designers of the test says that the proof of its validity is that no one has come up with something new or better.</a:t>
            </a:r>
          </a:p>
          <a:p>
            <a:endParaRPr lang="en-US" sz="1400" b="1" dirty="0"/>
          </a:p>
          <a:p>
            <a:r>
              <a:rPr lang="en-US" sz="1400" b="1" dirty="0"/>
              <a:t>If you have not taken the test, this is a great resource . Take the results from your first time and that becomes your baseline. As you continue to be involved in this work in and out of CCR and do reading, take other workshops, etc. You will see your preferences change over time.</a:t>
            </a:r>
          </a:p>
          <a:p>
            <a:endParaRPr lang="en-US" sz="1400" b="1" dirty="0"/>
          </a:p>
          <a:p>
            <a:r>
              <a:rPr lang="en-US" sz="1400" b="1" dirty="0"/>
              <a:t>My dream in SPS was to have everyone across the district take the Harvard Implicit Association Bias Test (IAB). Of course, this is best done in the privacy of their home and without having to do any reporting back about their “score”.</a:t>
            </a:r>
          </a:p>
        </p:txBody>
      </p:sp>
      <p:sp>
        <p:nvSpPr>
          <p:cNvPr id="4" name="Slide Number Placeholder 3"/>
          <p:cNvSpPr>
            <a:spLocks noGrp="1"/>
          </p:cNvSpPr>
          <p:nvPr>
            <p:ph type="sldNum" sz="quarter" idx="10"/>
          </p:nvPr>
        </p:nvSpPr>
        <p:spPr/>
        <p:txBody>
          <a:bodyPr/>
          <a:lstStyle/>
          <a:p>
            <a:fld id="{B029E3CD-D588-4A94-98DB-E8FBCC6A45AE}" type="slidenum">
              <a:rPr lang="en-US" altLang="en-US" smtClean="0"/>
              <a:pPr/>
              <a:t>23</a:t>
            </a:fld>
            <a:endParaRPr lang="en-US" altLang="en-US"/>
          </a:p>
        </p:txBody>
      </p:sp>
    </p:spTree>
    <p:extLst>
      <p:ext uri="{BB962C8B-B14F-4D97-AF65-F5344CB8AC3E}">
        <p14:creationId xmlns:p14="http://schemas.microsoft.com/office/powerpoint/2010/main" val="249650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581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98500" y="4409757"/>
            <a:ext cx="5588000" cy="4177664"/>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98500" y="4409757"/>
            <a:ext cx="5588100" cy="417780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txBox="1">
            <a:spLocks noGrp="1"/>
          </p:cNvSpPr>
          <p:nvPr>
            <p:ph type="sldNum" idx="12"/>
          </p:nvPr>
        </p:nvSpPr>
        <p:spPr>
          <a:xfrm>
            <a:off x="3956550" y="8817903"/>
            <a:ext cx="3026700" cy="464100"/>
          </a:xfrm>
          <a:prstGeom prst="rect">
            <a:avLst/>
          </a:prstGeom>
        </p:spPr>
        <p:txBody>
          <a:bodyPr lIns="92950" tIns="46475" rIns="92950" bIns="46475"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71575" y="696913"/>
            <a:ext cx="4641850" cy="34813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98500" y="4409757"/>
            <a:ext cx="5588000" cy="4177664"/>
          </a:xfrm>
          <a:prstGeom prst="rect">
            <a:avLst/>
          </a:prstGeom>
          <a:noFill/>
          <a:ln>
            <a:noFill/>
          </a:ln>
        </p:spPr>
        <p:txBody>
          <a:bodyPr lIns="92950" tIns="46475" rIns="92950" bIns="46475"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0" name="Shape 380"/>
          <p:cNvSpPr txBox="1">
            <a:spLocks noGrp="1"/>
          </p:cNvSpPr>
          <p:nvPr>
            <p:ph type="sldNum" idx="12"/>
          </p:nvPr>
        </p:nvSpPr>
        <p:spPr>
          <a:xfrm>
            <a:off x="3956550" y="8817903"/>
            <a:ext cx="3026833" cy="464185"/>
          </a:xfrm>
          <a:prstGeom prst="rect">
            <a:avLst/>
          </a:prstGeom>
          <a:noFill/>
          <a:ln>
            <a:noFill/>
          </a:ln>
        </p:spPr>
        <p:txBody>
          <a:bodyPr lIns="92950" tIns="46475" rIns="92950" bIns="464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9DC4E7-9C4A-544B-9E63-712A1C08A9C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DC4E7-9C4A-544B-9E63-712A1C08A9C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DC4E7-9C4A-544B-9E63-712A1C08A9C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9DC4E7-9C4A-544B-9E63-712A1C08A9C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9DC4E7-9C4A-544B-9E63-712A1C08A9C4}" type="datetimeFigureOut">
              <a:rPr lang="en-US" smtClean="0"/>
              <a:t>5/9/2017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9DC4E7-9C4A-544B-9E63-712A1C08A9C4}"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9DC4E7-9C4A-544B-9E63-712A1C08A9C4}" type="datetimeFigureOut">
              <a:rPr lang="en-US" smtClean="0"/>
              <a:t>5/9/2017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9DC4E7-9C4A-544B-9E63-712A1C08A9C4}" type="datetimeFigureOut">
              <a:rPr lang="en-US" smtClean="0"/>
              <a:t>5/9/2017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9DC4E7-9C4A-544B-9E63-712A1C08A9C4}" type="datetimeFigureOut">
              <a:rPr lang="en-US" smtClean="0"/>
              <a:t>5/9/2017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CE4BC9-FD38-BD42-8F4B-2C7C31CDF7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9DC4E7-9C4A-544B-9E63-712A1C08A9C4}" type="datetimeFigureOut">
              <a:rPr lang="en-US" smtClean="0"/>
              <a:t>5/9/2017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CE4BC9-FD38-BD42-8F4B-2C7C31CDF745}"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39DC4E7-9C4A-544B-9E63-712A1C08A9C4}" type="datetimeFigureOut">
              <a:rPr lang="en-US" smtClean="0"/>
              <a:t>5/9/2017</a:t>
            </a:fld>
            <a:endParaRPr lang="en-US"/>
          </a:p>
        </p:txBody>
      </p:sp>
      <p:sp>
        <p:nvSpPr>
          <p:cNvPr id="9" name="Slide Number Placeholder 8"/>
          <p:cNvSpPr>
            <a:spLocks noGrp="1"/>
          </p:cNvSpPr>
          <p:nvPr>
            <p:ph type="sldNum" sz="quarter" idx="11"/>
          </p:nvPr>
        </p:nvSpPr>
        <p:spPr/>
        <p:txBody>
          <a:bodyPr/>
          <a:lstStyle/>
          <a:p>
            <a:fld id="{B4CE4BC9-FD38-BD42-8F4B-2C7C31CDF745}"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4CE4BC9-FD38-BD42-8F4B-2C7C31CDF745}"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39DC4E7-9C4A-544B-9E63-712A1C08A9C4}" type="datetimeFigureOut">
              <a:rPr lang="en-US" smtClean="0"/>
              <a:t>5/9/2017</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mplicit.harvard.edu/implicit/re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mailto:anitamorales1@gmail.com" TargetMode="External"/><Relationship Id="rId2" Type="http://schemas.openxmlformats.org/officeDocument/2006/relationships/hyperlink" Target="http://www.classism.org/"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hyperlink" Target="mailto:alanp@realchangenews.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pufqZHMG9Oc"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3390"/>
            <a:ext cx="7543800" cy="2593975"/>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br>
              <a:rPr lang="en-US" dirty="0" smtClean="0"/>
            </a:br>
            <a:r>
              <a:rPr lang="en-US" dirty="0"/>
              <a:t/>
            </a:r>
            <a:br>
              <a:rPr lang="en-US" dirty="0"/>
            </a:br>
            <a:r>
              <a:rPr lang="en-US" dirty="0" smtClean="0"/>
              <a:t>Race, Class and Homelessness</a:t>
            </a:r>
            <a:br>
              <a:rPr lang="en-US" dirty="0" smtClean="0"/>
            </a:br>
            <a:endParaRPr lang="en-US" sz="2400" dirty="0"/>
          </a:p>
        </p:txBody>
      </p:sp>
      <p:sp>
        <p:nvSpPr>
          <p:cNvPr id="3" name="Subtitle 2"/>
          <p:cNvSpPr>
            <a:spLocks noGrp="1"/>
          </p:cNvSpPr>
          <p:nvPr>
            <p:ph type="subTitle" idx="1"/>
          </p:nvPr>
        </p:nvSpPr>
        <p:spPr>
          <a:xfrm>
            <a:off x="685800" y="3934685"/>
            <a:ext cx="6461760" cy="1328195"/>
          </a:xfrm>
        </p:spPr>
        <p:txBody>
          <a:bodyPr>
            <a:noAutofit/>
          </a:bodyPr>
          <a:lstStyle/>
          <a:p>
            <a:r>
              <a:rPr lang="en-US" sz="2400" dirty="0" smtClean="0"/>
              <a:t>Conference on Ending Homelessness</a:t>
            </a:r>
          </a:p>
          <a:p>
            <a:r>
              <a:rPr lang="en-US" sz="2400" dirty="0" smtClean="0"/>
              <a:t>Tacoma, WA 5.10.2017</a:t>
            </a:r>
          </a:p>
          <a:p>
            <a:r>
              <a:rPr lang="en-US" sz="2400" dirty="0"/>
              <a:t>Presented by </a:t>
            </a:r>
            <a:r>
              <a:rPr lang="en-US" sz="2400" dirty="0" smtClean="0"/>
              <a:t>Anita Morales and Alan </a:t>
            </a:r>
            <a:r>
              <a:rPr lang="en-US" sz="2400" dirty="0"/>
              <a:t>Preston</a:t>
            </a:r>
          </a:p>
          <a:p>
            <a:endParaRPr lang="en-US" sz="2400" dirty="0"/>
          </a:p>
          <a:p>
            <a:endParaRPr lang="en-US" sz="2400" dirty="0"/>
          </a:p>
        </p:txBody>
      </p:sp>
      <p:pic>
        <p:nvPicPr>
          <p:cNvPr id="1027" name="Picture 3" descr="\\borgcube\GEEVES\Editorial\Jon\LOGOS\REDESIGNED LOGO\WEBSITE REDESIGN LOGO 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5842" y="5486401"/>
            <a:ext cx="1853518" cy="784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30" y="5599748"/>
            <a:ext cx="27051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854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632" y="1556650"/>
            <a:ext cx="5037578" cy="4154984"/>
          </a:xfrm>
          <a:prstGeom prst="rect">
            <a:avLst/>
          </a:prstGeom>
        </p:spPr>
        <p:txBody>
          <a:bodyPr wrap="square">
            <a:spAutoFit/>
          </a:bodyPr>
          <a:lstStyle/>
          <a:p>
            <a:r>
              <a:rPr lang="en-US" sz="2800" b="1" dirty="0"/>
              <a:t>“</a:t>
            </a:r>
            <a:r>
              <a:rPr lang="en-US" sz="3600" b="1" dirty="0"/>
              <a:t>History is not the </a:t>
            </a:r>
            <a:r>
              <a:rPr lang="en-US" sz="3600" b="1" dirty="0" smtClean="0"/>
              <a:t>past. It </a:t>
            </a:r>
            <a:r>
              <a:rPr lang="en-US" sz="3600" b="1" dirty="0"/>
              <a:t>is the present. We carry our history with us. We </a:t>
            </a:r>
            <a:r>
              <a:rPr lang="en-US" sz="3600" b="1" dirty="0" smtClean="0"/>
              <a:t>ARE our </a:t>
            </a:r>
            <a:r>
              <a:rPr lang="en-US" sz="3600" b="1" dirty="0"/>
              <a:t>history</a:t>
            </a:r>
            <a:r>
              <a:rPr lang="en-US" sz="2800" b="1" dirty="0" smtClean="0"/>
              <a:t>.”</a:t>
            </a:r>
          </a:p>
          <a:p>
            <a:endParaRPr lang="en-US" sz="2800" dirty="0"/>
          </a:p>
          <a:p>
            <a:r>
              <a:rPr lang="en-US" sz="2800" dirty="0" smtClean="0"/>
              <a:t>~James Baldwin, quoted in </a:t>
            </a:r>
          </a:p>
          <a:p>
            <a:r>
              <a:rPr lang="en-US" sz="2800" i="1" dirty="0" smtClean="0"/>
              <a:t>I am not Your Negro</a:t>
            </a:r>
            <a:endParaRPr lang="en-US" sz="2800" i="1" dirty="0"/>
          </a:p>
        </p:txBody>
      </p:sp>
      <p:pic>
        <p:nvPicPr>
          <p:cNvPr id="1026" name="Picture 2" descr="http://media1.picsearch.com/is?rROUuUJh8mHbV4XYvMl81jznNsxB5efsB3G8tHpBUcM&amp;height=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210" y="2332136"/>
            <a:ext cx="2125247" cy="1913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245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Policy</a:t>
            </a:r>
            <a:br>
              <a:rPr lang="en-US" dirty="0" smtClean="0"/>
            </a:br>
            <a:r>
              <a:rPr lang="en-US" sz="2200" i="1" dirty="0" smtClean="0"/>
              <a:t>(From United for Fair Economy ‘s Racial Wealth Divide Workshop)</a:t>
            </a:r>
            <a:endParaRPr lang="en-US" sz="2200" i="1" dirty="0"/>
          </a:p>
        </p:txBody>
      </p:sp>
      <p:sp>
        <p:nvSpPr>
          <p:cNvPr id="3" name="Text Placeholder 2"/>
          <p:cNvSpPr>
            <a:spLocks noGrp="1"/>
          </p:cNvSpPr>
          <p:nvPr>
            <p:ph type="body" idx="1"/>
          </p:nvPr>
        </p:nvSpPr>
        <p:spPr/>
        <p:txBody>
          <a:bodyPr/>
          <a:lstStyle/>
          <a:p>
            <a:pPr marL="254000" indent="0">
              <a:buNone/>
            </a:pPr>
            <a:r>
              <a:rPr lang="en-US" sz="2800" dirty="0" smtClean="0"/>
              <a:t> </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4045199408"/>
              </p:ext>
            </p:extLst>
          </p:nvPr>
        </p:nvGraphicFramePr>
        <p:xfrm>
          <a:off x="741680" y="1600201"/>
          <a:ext cx="3484880" cy="4966811"/>
        </p:xfrm>
        <a:graphic>
          <a:graphicData uri="http://schemas.openxmlformats.org/drawingml/2006/table">
            <a:tbl>
              <a:tblPr firstRow="1" bandRow="1"/>
              <a:tblGrid>
                <a:gridCol w="3484880"/>
              </a:tblGrid>
              <a:tr h="579635">
                <a:tc>
                  <a:txBody>
                    <a:bodyPr/>
                    <a:lstStyle/>
                    <a:p>
                      <a:r>
                        <a:rPr lang="en-US" sz="2800" dirty="0" smtClean="0">
                          <a:solidFill>
                            <a:schemeClr val="accent5"/>
                          </a:solidFill>
                        </a:rPr>
                        <a:t>BOOSTS</a:t>
                      </a:r>
                      <a:endParaRPr lang="en-US" sz="2800" dirty="0">
                        <a:solidFill>
                          <a:schemeClr val="accent5"/>
                        </a:solidFill>
                      </a:endParaRPr>
                    </a:p>
                  </a:txBody>
                  <a:tcPr/>
                </a:tc>
              </a:tr>
              <a:tr h="517836">
                <a:tc>
                  <a:txBody>
                    <a:bodyPr/>
                    <a:lstStyle/>
                    <a:p>
                      <a:r>
                        <a:rPr lang="en-US" sz="2400" dirty="0" smtClean="0">
                          <a:solidFill>
                            <a:schemeClr val="accent5"/>
                          </a:solidFill>
                        </a:rPr>
                        <a:t>Homestead Laws</a:t>
                      </a:r>
                      <a:endParaRPr lang="en-US" sz="2400" dirty="0">
                        <a:solidFill>
                          <a:schemeClr val="accent5"/>
                        </a:solidFill>
                      </a:endParaRPr>
                    </a:p>
                  </a:txBody>
                  <a:tcPr/>
                </a:tc>
              </a:tr>
              <a:tr h="517836">
                <a:tc>
                  <a:txBody>
                    <a:bodyPr/>
                    <a:lstStyle/>
                    <a:p>
                      <a:r>
                        <a:rPr lang="en-US" sz="2400" dirty="0" smtClean="0">
                          <a:solidFill>
                            <a:schemeClr val="accent5"/>
                          </a:solidFill>
                        </a:rPr>
                        <a:t>Social Security</a:t>
                      </a:r>
                      <a:endParaRPr lang="en-US" sz="2400" dirty="0">
                        <a:solidFill>
                          <a:schemeClr val="accent5"/>
                        </a:solidFill>
                      </a:endParaRPr>
                    </a:p>
                  </a:txBody>
                  <a:tcPr/>
                </a:tc>
              </a:tr>
              <a:tr h="517836">
                <a:tc>
                  <a:txBody>
                    <a:bodyPr/>
                    <a:lstStyle/>
                    <a:p>
                      <a:r>
                        <a:rPr lang="en-US" sz="2400" dirty="0" smtClean="0">
                          <a:solidFill>
                            <a:schemeClr val="accent5"/>
                          </a:solidFill>
                        </a:rPr>
                        <a:t>FHA Loans</a:t>
                      </a:r>
                      <a:endParaRPr lang="en-US" sz="2400" dirty="0">
                        <a:solidFill>
                          <a:schemeClr val="accent5"/>
                        </a:solidFill>
                      </a:endParaRPr>
                    </a:p>
                  </a:txBody>
                  <a:tcPr/>
                </a:tc>
              </a:tr>
              <a:tr h="517836">
                <a:tc>
                  <a:txBody>
                    <a:bodyPr/>
                    <a:lstStyle/>
                    <a:p>
                      <a:r>
                        <a:rPr lang="en-US" sz="2400" dirty="0" smtClean="0">
                          <a:solidFill>
                            <a:schemeClr val="accent5"/>
                          </a:solidFill>
                        </a:rPr>
                        <a:t>Labor Laws</a:t>
                      </a:r>
                      <a:endParaRPr lang="en-US" sz="2400" dirty="0">
                        <a:solidFill>
                          <a:schemeClr val="accent5"/>
                        </a:solidFill>
                      </a:endParaRPr>
                    </a:p>
                  </a:txBody>
                  <a:tcPr/>
                </a:tc>
              </a:tr>
              <a:tr h="432580">
                <a:tc>
                  <a:txBody>
                    <a:bodyPr/>
                    <a:lstStyle/>
                    <a:p>
                      <a:r>
                        <a:rPr lang="en-US" sz="2400" dirty="0" smtClean="0">
                          <a:solidFill>
                            <a:schemeClr val="accent5"/>
                          </a:solidFill>
                        </a:rPr>
                        <a:t>GI Bill</a:t>
                      </a:r>
                      <a:endParaRPr lang="en-US" sz="2400" dirty="0">
                        <a:solidFill>
                          <a:schemeClr val="accent5"/>
                        </a:solidFill>
                      </a:endParaRPr>
                    </a:p>
                  </a:txBody>
                  <a:tcPr/>
                </a:tc>
              </a:tr>
              <a:tr h="517836">
                <a:tc>
                  <a:txBody>
                    <a:bodyPr/>
                    <a:lstStyle/>
                    <a:p>
                      <a:r>
                        <a:rPr lang="en-US" sz="2400" dirty="0" smtClean="0">
                          <a:solidFill>
                            <a:schemeClr val="accent5"/>
                          </a:solidFill>
                        </a:rPr>
                        <a:t>Home Mortgage</a:t>
                      </a:r>
                      <a:r>
                        <a:rPr lang="en-US" sz="2400" baseline="0" dirty="0" smtClean="0">
                          <a:solidFill>
                            <a:schemeClr val="accent5"/>
                          </a:solidFill>
                        </a:rPr>
                        <a:t> Interest Deduction</a:t>
                      </a:r>
                      <a:endParaRPr lang="en-US" sz="2400" dirty="0">
                        <a:solidFill>
                          <a:schemeClr val="accent5"/>
                        </a:solidFill>
                      </a:endParaRPr>
                    </a:p>
                  </a:txBody>
                  <a:tcPr/>
                </a:tc>
              </a:tr>
              <a:tr h="517836">
                <a:tc>
                  <a:txBody>
                    <a:bodyPr/>
                    <a:lstStyle/>
                    <a:p>
                      <a:r>
                        <a:rPr lang="en-US" sz="2400" dirty="0" smtClean="0">
                          <a:solidFill>
                            <a:schemeClr val="accent5"/>
                          </a:solidFill>
                        </a:rPr>
                        <a:t>Tax Breaks</a:t>
                      </a:r>
                      <a:endParaRPr lang="en-US" sz="2400" dirty="0">
                        <a:solidFill>
                          <a:schemeClr val="accent5"/>
                        </a:solidFill>
                      </a:endParaRPr>
                    </a:p>
                  </a:txBody>
                  <a:tcPr/>
                </a:tc>
              </a:tr>
              <a:tr h="517836">
                <a:tc>
                  <a:txBody>
                    <a:bodyPr/>
                    <a:lstStyle/>
                    <a:p>
                      <a:endParaRPr lang="en-US" sz="2400" dirty="0"/>
                    </a:p>
                  </a:txBody>
                  <a:tcPr/>
                </a:tc>
              </a:tr>
            </a:tbl>
          </a:graphicData>
        </a:graphic>
      </p:graphicFrame>
    </p:spTree>
    <p:extLst>
      <p:ext uri="{BB962C8B-B14F-4D97-AF65-F5344CB8AC3E}">
        <p14:creationId xmlns:p14="http://schemas.microsoft.com/office/powerpoint/2010/main" val="831941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Policy</a:t>
            </a:r>
            <a:br>
              <a:rPr lang="en-US" dirty="0" smtClean="0"/>
            </a:br>
            <a:r>
              <a:rPr lang="en-US" sz="2200" i="1" dirty="0" smtClean="0"/>
              <a:t>(From United for Fair Economy ‘s Racial Wealth Divide Workshop)</a:t>
            </a:r>
            <a:endParaRPr lang="en-US" sz="2200" i="1" dirty="0"/>
          </a:p>
        </p:txBody>
      </p:sp>
      <p:sp>
        <p:nvSpPr>
          <p:cNvPr id="3" name="Text Placeholder 2"/>
          <p:cNvSpPr>
            <a:spLocks noGrp="1"/>
          </p:cNvSpPr>
          <p:nvPr>
            <p:ph type="body" idx="1"/>
          </p:nvPr>
        </p:nvSpPr>
        <p:spPr/>
        <p:txBody>
          <a:bodyPr/>
          <a:lstStyle/>
          <a:p>
            <a:pPr marL="254000" indent="0">
              <a:buNone/>
            </a:pPr>
            <a:r>
              <a:rPr lang="en-US" sz="2800" dirty="0" smtClean="0"/>
              <a:t> </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468538534"/>
              </p:ext>
            </p:extLst>
          </p:nvPr>
        </p:nvGraphicFramePr>
        <p:xfrm>
          <a:off x="741680" y="1600201"/>
          <a:ext cx="6969760" cy="4966811"/>
        </p:xfrm>
        <a:graphic>
          <a:graphicData uri="http://schemas.openxmlformats.org/drawingml/2006/table">
            <a:tbl>
              <a:tblPr firstRow="1" bandRow="1"/>
              <a:tblGrid>
                <a:gridCol w="3484880"/>
                <a:gridCol w="3484880"/>
              </a:tblGrid>
              <a:tr h="579635">
                <a:tc>
                  <a:txBody>
                    <a:bodyPr/>
                    <a:lstStyle/>
                    <a:p>
                      <a:r>
                        <a:rPr lang="en-US" sz="2800" dirty="0" smtClean="0">
                          <a:solidFill>
                            <a:schemeClr val="accent5"/>
                          </a:solidFill>
                        </a:rPr>
                        <a:t>BOOSTS</a:t>
                      </a:r>
                      <a:endParaRPr lang="en-US" sz="2800" dirty="0">
                        <a:solidFill>
                          <a:schemeClr val="accent5"/>
                        </a:solidFill>
                      </a:endParaRPr>
                    </a:p>
                  </a:txBody>
                  <a:tcPr/>
                </a:tc>
                <a:tc>
                  <a:txBody>
                    <a:bodyPr/>
                    <a:lstStyle/>
                    <a:p>
                      <a:r>
                        <a:rPr lang="en-US" sz="2800" dirty="0" smtClean="0">
                          <a:solidFill>
                            <a:schemeClr val="accent3">
                              <a:lumMod val="50000"/>
                            </a:schemeClr>
                          </a:solidFill>
                        </a:rPr>
                        <a:t>BLOCKS</a:t>
                      </a:r>
                      <a:endParaRPr lang="en-US" sz="2800" dirty="0">
                        <a:solidFill>
                          <a:schemeClr val="accent3">
                            <a:lumMod val="50000"/>
                          </a:schemeClr>
                        </a:solidFill>
                      </a:endParaRPr>
                    </a:p>
                  </a:txBody>
                  <a:tcPr/>
                </a:tc>
              </a:tr>
              <a:tr h="517836">
                <a:tc>
                  <a:txBody>
                    <a:bodyPr/>
                    <a:lstStyle/>
                    <a:p>
                      <a:r>
                        <a:rPr lang="en-US" sz="2400" dirty="0" smtClean="0">
                          <a:solidFill>
                            <a:schemeClr val="accent5"/>
                          </a:solidFill>
                        </a:rPr>
                        <a:t>Homestead Laws</a:t>
                      </a:r>
                      <a:endParaRPr lang="en-US" sz="2400" dirty="0">
                        <a:solidFill>
                          <a:schemeClr val="accent5"/>
                        </a:solidFill>
                      </a:endParaRPr>
                    </a:p>
                  </a:txBody>
                  <a:tcPr/>
                </a:tc>
                <a:tc>
                  <a:txBody>
                    <a:bodyPr/>
                    <a:lstStyle/>
                    <a:p>
                      <a:r>
                        <a:rPr lang="en-US" sz="2400" dirty="0" smtClean="0">
                          <a:solidFill>
                            <a:schemeClr val="accent3">
                              <a:lumMod val="50000"/>
                            </a:schemeClr>
                          </a:solidFill>
                        </a:rPr>
                        <a:t>Loss</a:t>
                      </a:r>
                      <a:r>
                        <a:rPr lang="en-US" sz="2400" baseline="0" dirty="0" smtClean="0">
                          <a:solidFill>
                            <a:schemeClr val="accent3">
                              <a:lumMod val="50000"/>
                            </a:schemeClr>
                          </a:solidFill>
                        </a:rPr>
                        <a:t> of land</a:t>
                      </a:r>
                      <a:endParaRPr lang="en-US" sz="2400" dirty="0">
                        <a:solidFill>
                          <a:schemeClr val="accent3">
                            <a:lumMod val="50000"/>
                          </a:schemeClr>
                        </a:solidFill>
                      </a:endParaRPr>
                    </a:p>
                  </a:txBody>
                  <a:tcPr/>
                </a:tc>
              </a:tr>
              <a:tr h="517836">
                <a:tc>
                  <a:txBody>
                    <a:bodyPr/>
                    <a:lstStyle/>
                    <a:p>
                      <a:r>
                        <a:rPr lang="en-US" sz="2400" dirty="0" smtClean="0">
                          <a:solidFill>
                            <a:schemeClr val="accent5"/>
                          </a:solidFill>
                        </a:rPr>
                        <a:t>Social Security</a:t>
                      </a:r>
                      <a:endParaRPr lang="en-US" sz="2400" dirty="0">
                        <a:solidFill>
                          <a:schemeClr val="accent5"/>
                        </a:solidFill>
                      </a:endParaRPr>
                    </a:p>
                  </a:txBody>
                  <a:tcPr/>
                </a:tc>
                <a:tc>
                  <a:txBody>
                    <a:bodyPr/>
                    <a:lstStyle/>
                    <a:p>
                      <a:r>
                        <a:rPr lang="en-US" sz="2400" dirty="0" smtClean="0">
                          <a:solidFill>
                            <a:schemeClr val="accent3">
                              <a:lumMod val="50000"/>
                            </a:schemeClr>
                          </a:solidFill>
                        </a:rPr>
                        <a:t>Slavery</a:t>
                      </a:r>
                      <a:endParaRPr lang="en-US" sz="2400" dirty="0">
                        <a:solidFill>
                          <a:schemeClr val="accent3">
                            <a:lumMod val="50000"/>
                          </a:schemeClr>
                        </a:solidFill>
                      </a:endParaRPr>
                    </a:p>
                  </a:txBody>
                  <a:tcPr/>
                </a:tc>
              </a:tr>
              <a:tr h="517836">
                <a:tc>
                  <a:txBody>
                    <a:bodyPr/>
                    <a:lstStyle/>
                    <a:p>
                      <a:r>
                        <a:rPr lang="en-US" sz="2400" dirty="0" smtClean="0">
                          <a:solidFill>
                            <a:schemeClr val="accent5"/>
                          </a:solidFill>
                        </a:rPr>
                        <a:t>FHA Loans</a:t>
                      </a:r>
                      <a:endParaRPr lang="en-US" sz="2400" dirty="0">
                        <a:solidFill>
                          <a:schemeClr val="accent5"/>
                        </a:solidFill>
                      </a:endParaRPr>
                    </a:p>
                  </a:txBody>
                  <a:tcPr/>
                </a:tc>
                <a:tc>
                  <a:txBody>
                    <a:bodyPr/>
                    <a:lstStyle/>
                    <a:p>
                      <a:r>
                        <a:rPr lang="en-US" sz="2400" dirty="0" smtClean="0">
                          <a:solidFill>
                            <a:schemeClr val="accent3">
                              <a:lumMod val="50000"/>
                            </a:schemeClr>
                          </a:solidFill>
                        </a:rPr>
                        <a:t>Jim Crow</a:t>
                      </a:r>
                      <a:endParaRPr lang="en-US" sz="2400" dirty="0">
                        <a:solidFill>
                          <a:schemeClr val="accent3">
                            <a:lumMod val="50000"/>
                          </a:schemeClr>
                        </a:solidFill>
                      </a:endParaRPr>
                    </a:p>
                  </a:txBody>
                  <a:tcPr/>
                </a:tc>
              </a:tr>
              <a:tr h="517836">
                <a:tc>
                  <a:txBody>
                    <a:bodyPr/>
                    <a:lstStyle/>
                    <a:p>
                      <a:r>
                        <a:rPr lang="en-US" sz="2400" dirty="0" smtClean="0">
                          <a:solidFill>
                            <a:schemeClr val="accent5"/>
                          </a:solidFill>
                        </a:rPr>
                        <a:t>Labor Laws</a:t>
                      </a:r>
                      <a:endParaRPr lang="en-US" sz="2400" dirty="0">
                        <a:solidFill>
                          <a:schemeClr val="accent5"/>
                        </a:solidFill>
                      </a:endParaRPr>
                    </a:p>
                  </a:txBody>
                  <a:tcPr/>
                </a:tc>
                <a:tc>
                  <a:txBody>
                    <a:bodyPr/>
                    <a:lstStyle/>
                    <a:p>
                      <a:r>
                        <a:rPr lang="en-US" sz="2400" dirty="0" smtClean="0">
                          <a:solidFill>
                            <a:schemeClr val="accent3">
                              <a:lumMod val="50000"/>
                            </a:schemeClr>
                          </a:solidFill>
                        </a:rPr>
                        <a:t>Bracero Program</a:t>
                      </a:r>
                      <a:endParaRPr lang="en-US" sz="2400" dirty="0">
                        <a:solidFill>
                          <a:schemeClr val="accent3">
                            <a:lumMod val="50000"/>
                          </a:schemeClr>
                        </a:solidFill>
                      </a:endParaRPr>
                    </a:p>
                  </a:txBody>
                  <a:tcPr/>
                </a:tc>
              </a:tr>
              <a:tr h="432580">
                <a:tc>
                  <a:txBody>
                    <a:bodyPr/>
                    <a:lstStyle/>
                    <a:p>
                      <a:r>
                        <a:rPr lang="en-US" sz="2400" dirty="0" smtClean="0">
                          <a:solidFill>
                            <a:schemeClr val="accent5"/>
                          </a:solidFill>
                        </a:rPr>
                        <a:t>GI Bill</a:t>
                      </a:r>
                      <a:endParaRPr lang="en-US" sz="2400" dirty="0">
                        <a:solidFill>
                          <a:schemeClr val="accent5"/>
                        </a:solidFill>
                      </a:endParaRPr>
                    </a:p>
                  </a:txBody>
                  <a:tcPr/>
                </a:tc>
                <a:tc>
                  <a:txBody>
                    <a:bodyPr/>
                    <a:lstStyle/>
                    <a:p>
                      <a:r>
                        <a:rPr lang="en-US" sz="2400" dirty="0" smtClean="0">
                          <a:solidFill>
                            <a:schemeClr val="accent3">
                              <a:lumMod val="50000"/>
                            </a:schemeClr>
                          </a:solidFill>
                        </a:rPr>
                        <a:t>Immigration Quotas</a:t>
                      </a:r>
                      <a:endParaRPr lang="en-US" sz="2400" dirty="0">
                        <a:solidFill>
                          <a:schemeClr val="accent3">
                            <a:lumMod val="50000"/>
                          </a:schemeClr>
                        </a:solidFill>
                      </a:endParaRPr>
                    </a:p>
                  </a:txBody>
                  <a:tcPr/>
                </a:tc>
              </a:tr>
              <a:tr h="517836">
                <a:tc>
                  <a:txBody>
                    <a:bodyPr/>
                    <a:lstStyle/>
                    <a:p>
                      <a:r>
                        <a:rPr lang="en-US" sz="2400" dirty="0" smtClean="0">
                          <a:solidFill>
                            <a:schemeClr val="accent5"/>
                          </a:solidFill>
                        </a:rPr>
                        <a:t>Home Mortgage</a:t>
                      </a:r>
                      <a:r>
                        <a:rPr lang="en-US" sz="2400" baseline="0" dirty="0" smtClean="0">
                          <a:solidFill>
                            <a:schemeClr val="accent5"/>
                          </a:solidFill>
                        </a:rPr>
                        <a:t> Interest Deduction</a:t>
                      </a:r>
                      <a:endParaRPr lang="en-US" sz="2400" dirty="0">
                        <a:solidFill>
                          <a:schemeClr val="accent5"/>
                        </a:solidFill>
                      </a:endParaRPr>
                    </a:p>
                  </a:txBody>
                  <a:tcPr/>
                </a:tc>
                <a:tc>
                  <a:txBody>
                    <a:bodyPr/>
                    <a:lstStyle/>
                    <a:p>
                      <a:r>
                        <a:rPr lang="en-US" sz="2400" dirty="0" smtClean="0">
                          <a:solidFill>
                            <a:schemeClr val="accent3">
                              <a:lumMod val="50000"/>
                            </a:schemeClr>
                          </a:solidFill>
                        </a:rPr>
                        <a:t>Redlining</a:t>
                      </a:r>
                      <a:endParaRPr lang="en-US" sz="2400" dirty="0">
                        <a:solidFill>
                          <a:schemeClr val="accent3">
                            <a:lumMod val="50000"/>
                          </a:schemeClr>
                        </a:solidFill>
                      </a:endParaRPr>
                    </a:p>
                  </a:txBody>
                  <a:tcPr/>
                </a:tc>
              </a:tr>
              <a:tr h="517836">
                <a:tc>
                  <a:txBody>
                    <a:bodyPr/>
                    <a:lstStyle/>
                    <a:p>
                      <a:r>
                        <a:rPr lang="en-US" sz="2400" dirty="0" smtClean="0">
                          <a:solidFill>
                            <a:schemeClr val="accent5"/>
                          </a:solidFill>
                        </a:rPr>
                        <a:t>Tax Breaks</a:t>
                      </a:r>
                      <a:endParaRPr lang="en-US" sz="2400" dirty="0">
                        <a:solidFill>
                          <a:schemeClr val="accent5"/>
                        </a:solidFill>
                      </a:endParaRPr>
                    </a:p>
                  </a:txBody>
                  <a:tcPr/>
                </a:tc>
                <a:tc>
                  <a:txBody>
                    <a:bodyPr/>
                    <a:lstStyle/>
                    <a:p>
                      <a:r>
                        <a:rPr lang="en-US" sz="2400" dirty="0" smtClean="0">
                          <a:solidFill>
                            <a:schemeClr val="accent3">
                              <a:lumMod val="50000"/>
                            </a:schemeClr>
                          </a:solidFill>
                        </a:rPr>
                        <a:t>Predatory</a:t>
                      </a:r>
                      <a:r>
                        <a:rPr lang="en-US" sz="2400" baseline="0" dirty="0" smtClean="0">
                          <a:solidFill>
                            <a:schemeClr val="accent3">
                              <a:lumMod val="50000"/>
                            </a:schemeClr>
                          </a:solidFill>
                        </a:rPr>
                        <a:t> Lending</a:t>
                      </a:r>
                      <a:endParaRPr lang="en-US" sz="2400" dirty="0">
                        <a:solidFill>
                          <a:schemeClr val="accent3">
                            <a:lumMod val="50000"/>
                          </a:schemeClr>
                        </a:solidFill>
                      </a:endParaRPr>
                    </a:p>
                  </a:txBody>
                  <a:tcPr/>
                </a:tc>
              </a:tr>
              <a:tr h="517836">
                <a:tc>
                  <a:txBody>
                    <a:bodyPr/>
                    <a:lstStyle/>
                    <a:p>
                      <a:endParaRPr lang="en-US" sz="2400" dirty="0"/>
                    </a:p>
                  </a:txBody>
                  <a:tcPr/>
                </a:tc>
                <a:tc>
                  <a:txBody>
                    <a:bodyPr/>
                    <a:lstStyle/>
                    <a:p>
                      <a:r>
                        <a:rPr lang="en-US" sz="2400" dirty="0" smtClean="0">
                          <a:solidFill>
                            <a:schemeClr val="accent3">
                              <a:lumMod val="50000"/>
                            </a:schemeClr>
                          </a:solidFill>
                        </a:rPr>
                        <a:t>Mass Incarceration</a:t>
                      </a:r>
                      <a:endParaRPr lang="en-US" sz="2400" dirty="0">
                        <a:solidFill>
                          <a:schemeClr val="accent3">
                            <a:lumMod val="50000"/>
                          </a:schemeClr>
                        </a:solidFill>
                      </a:endParaRPr>
                    </a:p>
                  </a:txBody>
                  <a:tcPr/>
                </a:tc>
              </a:tr>
            </a:tbl>
          </a:graphicData>
        </a:graphic>
      </p:graphicFrame>
    </p:spTree>
    <p:extLst>
      <p:ext uri="{BB962C8B-B14F-4D97-AF65-F5344CB8AC3E}">
        <p14:creationId xmlns:p14="http://schemas.microsoft.com/office/powerpoint/2010/main" val="2431677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Who Benefits?       Who is Burdened?</a:t>
            </a:r>
            <a:endParaRPr lang="en-US" sz="4000" dirty="0"/>
          </a:p>
        </p:txBody>
      </p:sp>
      <p:sp>
        <p:nvSpPr>
          <p:cNvPr id="4" name="Content Placeholder 3"/>
          <p:cNvSpPr>
            <a:spLocks noGrp="1"/>
          </p:cNvSpPr>
          <p:nvPr>
            <p:ph sz="half" idx="2"/>
          </p:nvPr>
        </p:nvSpPr>
        <p:spPr/>
        <p:txBody>
          <a:bodyPr/>
          <a:lstStyle/>
          <a:p>
            <a:pPr marL="114300" indent="0">
              <a:buNone/>
            </a:pPr>
            <a:r>
              <a:rPr lang="en-US" dirty="0" smtClean="0"/>
              <a:t> </a:t>
            </a:r>
            <a:endParaRPr lang="en-US" dirty="0"/>
          </a:p>
        </p:txBody>
      </p:sp>
      <p:sp>
        <p:nvSpPr>
          <p:cNvPr id="5" name="Content Placeholder 4"/>
          <p:cNvSpPr>
            <a:spLocks noGrp="1"/>
          </p:cNvSpPr>
          <p:nvPr>
            <p:ph sz="half" idx="1"/>
          </p:nvPr>
        </p:nvSpPr>
        <p:spPr/>
        <p:txBody>
          <a:bodyPr/>
          <a:lstStyle/>
          <a:p>
            <a:pPr marL="114300" indent="0">
              <a:buNone/>
            </a:pPr>
            <a:r>
              <a:rPr lang="en-US" dirty="0" smtClean="0"/>
              <a:t> </a:t>
            </a:r>
            <a:endParaRPr lang="en-US" dirty="0"/>
          </a:p>
        </p:txBody>
      </p:sp>
      <p:pic>
        <p:nvPicPr>
          <p:cNvPr id="1027" name="Picture 3" descr="C:\Users\user\AppData\Local\Microsoft\Windows\Temporary Internet Files\Content.IE5\U4QU8RQL\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90" y="2346960"/>
            <a:ext cx="2857500" cy="202977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user\AppData\Local\Microsoft\Windows\Temporary Internet Files\Content.IE5\HDZ8DQQI\Overwork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780751" y="1625977"/>
            <a:ext cx="2655481" cy="348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8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laws</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INSTITUTIONS</a:t>
            </a:r>
          </a:p>
        </p:txBody>
      </p:sp>
      <p:pic>
        <p:nvPicPr>
          <p:cNvPr id="5123" name="Picture 3" descr="C:\Users\user\AppData\Local\Microsoft\Windows\Temporary Internet Files\Content.IE5\UC7DE6Q2\500px-Outline_of_EU_institu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2087880"/>
            <a:ext cx="4033520" cy="387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95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laws</a:t>
            </a:r>
            <a:endParaRPr lang="en-US" dirty="0"/>
          </a:p>
        </p:txBody>
      </p:sp>
      <p:sp>
        <p:nvSpPr>
          <p:cNvPr id="3" name="Content Placeholder 2"/>
          <p:cNvSpPr>
            <a:spLocks noGrp="1"/>
          </p:cNvSpPr>
          <p:nvPr>
            <p:ph idx="1"/>
          </p:nvPr>
        </p:nvSpPr>
        <p:spPr/>
        <p:txBody>
          <a:bodyPr>
            <a:normAutofit/>
          </a:bodyPr>
          <a:lstStyle/>
          <a:p>
            <a:r>
              <a:rPr lang="en-US" sz="3200" dirty="0" smtClean="0"/>
              <a:t>CULTURAL NARRATIVES</a:t>
            </a:r>
          </a:p>
          <a:p>
            <a:pPr marL="114300" indent="0">
              <a:buNone/>
            </a:pPr>
            <a:endParaRPr lang="en-US" sz="2800" dirty="0"/>
          </a:p>
        </p:txBody>
      </p:sp>
      <p:pic>
        <p:nvPicPr>
          <p:cNvPr id="5126" name="Picture 6" descr="C:\Users\user\AppData\Local\Microsoft\Windows\Temporary Internet Files\Content.IE5\UC7DE6Q2\Bootstra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902" y="2490152"/>
            <a:ext cx="5401438" cy="3483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894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the laws</a:t>
            </a:r>
            <a:endParaRPr lang="en-US" dirty="0"/>
          </a:p>
        </p:txBody>
      </p:sp>
      <p:sp>
        <p:nvSpPr>
          <p:cNvPr id="3" name="Content Placeholder 2"/>
          <p:cNvSpPr>
            <a:spLocks noGrp="1"/>
          </p:cNvSpPr>
          <p:nvPr>
            <p:ph idx="1"/>
          </p:nvPr>
        </p:nvSpPr>
        <p:spPr/>
        <p:txBody>
          <a:bodyPr>
            <a:normAutofit/>
          </a:bodyPr>
          <a:lstStyle/>
          <a:p>
            <a:pPr marL="114300" indent="0">
              <a:buNone/>
            </a:pPr>
            <a:endParaRPr lang="en-US" sz="3200" dirty="0" smtClean="0"/>
          </a:p>
          <a:p>
            <a:pPr marL="114300" indent="0">
              <a:buNone/>
            </a:pPr>
            <a:endParaRPr lang="en-US" sz="3200" dirty="0"/>
          </a:p>
          <a:p>
            <a:pPr marL="114300" indent="0">
              <a:buNone/>
            </a:pPr>
            <a:endParaRPr lang="en-US" sz="3200" dirty="0"/>
          </a:p>
        </p:txBody>
      </p:sp>
      <p:pic>
        <p:nvPicPr>
          <p:cNvPr id="6151" name="Picture 7" descr="C:\Users\user\AppData\Local\Microsoft\Windows\Temporary Internet Files\Content.IE5\U4QU8RQL\slide-1-7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2190115"/>
            <a:ext cx="554990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9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eatdesigns.net/wp-content/uploads/2012/04/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800" y="100237"/>
            <a:ext cx="4433570" cy="661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459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 Shot 2014-12-15 at 5.44.22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314" y="402771"/>
            <a:ext cx="7032979" cy="5622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987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akeproduction.com/images/ruud-baan-adv/nivea-advertising-ruudbaan_g1i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360" y="1026160"/>
            <a:ext cx="7254084" cy="492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096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0" y="274638"/>
            <a:ext cx="7620000" cy="1143000"/>
          </a:xfrm>
        </p:spPr>
        <p:txBody>
          <a:bodyPr/>
          <a:lstStyle/>
          <a:p>
            <a:r>
              <a:rPr lang="en-US" dirty="0"/>
              <a:t>Two Sessions</a:t>
            </a:r>
          </a:p>
        </p:txBody>
      </p:sp>
      <p:sp>
        <p:nvSpPr>
          <p:cNvPr id="3" name="Content Placeholder 2"/>
          <p:cNvSpPr>
            <a:spLocks noGrp="1"/>
          </p:cNvSpPr>
          <p:nvPr>
            <p:ph idx="1"/>
          </p:nvPr>
        </p:nvSpPr>
        <p:spPr/>
        <p:txBody>
          <a:bodyPr/>
          <a:lstStyle/>
          <a:p>
            <a:pPr lvl="0"/>
            <a:r>
              <a:rPr lang="en-US" sz="2800" dirty="0" smtClean="0">
                <a:solidFill>
                  <a:srgbClr val="002060"/>
                </a:solidFill>
              </a:rPr>
              <a:t>Part 1: Structural Racism and Classism and its Impact on our Identities</a:t>
            </a:r>
          </a:p>
          <a:p>
            <a:pPr marL="114300" lvl="0" indent="0">
              <a:buNone/>
            </a:pPr>
            <a:endParaRPr lang="en-US" sz="2800" dirty="0" smtClean="0">
              <a:solidFill>
                <a:srgbClr val="002060"/>
              </a:solidFill>
            </a:endParaRPr>
          </a:p>
          <a:p>
            <a:pPr lvl="0"/>
            <a:r>
              <a:rPr lang="en-US" sz="2800" dirty="0" smtClean="0">
                <a:solidFill>
                  <a:srgbClr val="C00000"/>
                </a:solidFill>
              </a:rPr>
              <a:t>Part 2: Race and Class in Our Work</a:t>
            </a:r>
            <a:endParaRPr lang="en-US" sz="2800" dirty="0">
              <a:solidFill>
                <a:srgbClr val="C00000"/>
              </a:solidFill>
            </a:endParaRPr>
          </a:p>
          <a:p>
            <a:endParaRPr lang="en-US" dirty="0"/>
          </a:p>
        </p:txBody>
      </p:sp>
    </p:spTree>
    <p:extLst>
      <p:ext uri="{BB962C8B-B14F-4D97-AF65-F5344CB8AC3E}">
        <p14:creationId xmlns:p14="http://schemas.microsoft.com/office/powerpoint/2010/main" val="3333815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aranovic.org/courses/mca008/files/2014/05/DOVE-VISIBLE-CA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129" y="235201"/>
            <a:ext cx="4464957" cy="573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59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atic1.businessinsider.com/image/4fcf72c2ecad04783c000027-1200/intel-released-an-ad-they-knew-was-rac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300" y="355600"/>
            <a:ext cx="4087981" cy="604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95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686" y="762003"/>
            <a:ext cx="6116071" cy="761999"/>
          </a:xfrm>
        </p:spPr>
        <p:txBody>
          <a:bodyPr/>
          <a:lstStyle/>
          <a:p>
            <a:r>
              <a:rPr lang="en-US" b="1" dirty="0"/>
              <a:t>Implicit Bias</a:t>
            </a:r>
          </a:p>
        </p:txBody>
      </p:sp>
      <p:sp>
        <p:nvSpPr>
          <p:cNvPr id="3" name="Content Placeholder 2"/>
          <p:cNvSpPr>
            <a:spLocks noGrp="1"/>
          </p:cNvSpPr>
          <p:nvPr>
            <p:ph idx="1"/>
          </p:nvPr>
        </p:nvSpPr>
        <p:spPr>
          <a:xfrm>
            <a:off x="762000" y="1828800"/>
            <a:ext cx="6781800" cy="4419600"/>
          </a:xfrm>
        </p:spPr>
        <p:txBody>
          <a:bodyPr>
            <a:normAutofit fontScale="92500" lnSpcReduction="10000"/>
          </a:bodyPr>
          <a:lstStyle/>
          <a:p>
            <a:endParaRPr lang="en-US" dirty="0" smtClean="0"/>
          </a:p>
          <a:p>
            <a:endParaRPr lang="en-US" dirty="0"/>
          </a:p>
          <a:p>
            <a:r>
              <a:rPr lang="en-US" sz="2800" dirty="0" smtClean="0"/>
              <a:t>Lives </a:t>
            </a:r>
            <a:r>
              <a:rPr lang="en-US" sz="2800" dirty="0"/>
              <a:t>in the unconscious </a:t>
            </a:r>
            <a:r>
              <a:rPr lang="en-US" sz="2800" dirty="0" smtClean="0"/>
              <a:t>mind </a:t>
            </a:r>
            <a:endParaRPr lang="en-US" sz="2800" dirty="0"/>
          </a:p>
          <a:p>
            <a:endParaRPr lang="en-US" sz="2800" dirty="0" smtClean="0"/>
          </a:p>
          <a:p>
            <a:r>
              <a:rPr lang="en-US" sz="2800" dirty="0" smtClean="0"/>
              <a:t>Occurs </a:t>
            </a:r>
            <a:r>
              <a:rPr lang="en-US" sz="2800" dirty="0"/>
              <a:t>through the building of synapses image by image, message by message (over time)</a:t>
            </a:r>
          </a:p>
          <a:p>
            <a:endParaRPr lang="en-US" sz="2800" dirty="0"/>
          </a:p>
          <a:p>
            <a:r>
              <a:rPr lang="en-US" sz="2800" dirty="0" smtClean="0"/>
              <a:t>Betrays values </a:t>
            </a:r>
            <a:r>
              <a:rPr lang="en-US" sz="2800" dirty="0"/>
              <a:t>and </a:t>
            </a:r>
            <a:r>
              <a:rPr lang="en-US" sz="2800" dirty="0" smtClean="0"/>
              <a:t>intentions</a:t>
            </a:r>
          </a:p>
          <a:p>
            <a:pPr marL="114300" indent="0">
              <a:buNone/>
            </a:pPr>
            <a:endParaRPr lang="en-US" sz="2800" dirty="0"/>
          </a:p>
          <a:p>
            <a:r>
              <a:rPr lang="en-US" sz="2800" dirty="0" smtClean="0"/>
              <a:t>Is default for policies and decisions</a:t>
            </a:r>
            <a:endParaRPr lang="en-US" sz="2800"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304" y="1351281"/>
            <a:ext cx="1788160" cy="1788160"/>
          </a:xfrm>
          <a:prstGeom prst="rect">
            <a:avLst/>
          </a:prstGeom>
        </p:spPr>
      </p:pic>
    </p:spTree>
    <p:extLst>
      <p:ext uri="{BB962C8B-B14F-4D97-AF65-F5344CB8AC3E}">
        <p14:creationId xmlns:p14="http://schemas.microsoft.com/office/powerpoint/2010/main" val="41322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38203"/>
            <a:ext cx="6115050" cy="609599"/>
          </a:xfrm>
        </p:spPr>
        <p:txBody>
          <a:bodyPr>
            <a:normAutofit fontScale="90000"/>
          </a:bodyPr>
          <a:lstStyle/>
          <a:p>
            <a:r>
              <a:rPr lang="en-US" b="1" dirty="0"/>
              <a:t>Harvard Implicit Bias Test (IAB)</a:t>
            </a:r>
          </a:p>
        </p:txBody>
      </p:sp>
      <p:sp>
        <p:nvSpPr>
          <p:cNvPr id="3" name="Content Placeholder 2"/>
          <p:cNvSpPr>
            <a:spLocks noGrp="1"/>
          </p:cNvSpPr>
          <p:nvPr>
            <p:ph idx="1"/>
          </p:nvPr>
        </p:nvSpPr>
        <p:spPr>
          <a:xfrm>
            <a:off x="1543050" y="1524000"/>
            <a:ext cx="6057900" cy="4953000"/>
          </a:xfrm>
        </p:spPr>
        <p:txBody>
          <a:bodyPr/>
          <a:lstStyle/>
          <a:p>
            <a:endParaRPr lang="en-US" dirty="0" smtClean="0">
              <a:hlinkClick r:id="rId3"/>
            </a:endParaRPr>
          </a:p>
          <a:p>
            <a:r>
              <a:rPr lang="en-US" dirty="0" smtClean="0">
                <a:hlinkClick r:id="rId3"/>
              </a:rPr>
              <a:t>https</a:t>
            </a:r>
            <a:r>
              <a:rPr lang="en-US" dirty="0">
                <a:hlinkClick r:id="rId3"/>
              </a:rPr>
              <a:t>://implicit.harvard.edu/implicit/research/</a:t>
            </a:r>
            <a:r>
              <a:rPr lang="en-US"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050" y="2362201"/>
            <a:ext cx="6057900" cy="3962401"/>
          </a:xfrm>
          <a:prstGeom prst="rect">
            <a:avLst/>
          </a:prstGeom>
        </p:spPr>
      </p:pic>
    </p:spTree>
    <p:extLst>
      <p:ext uri="{BB962C8B-B14F-4D97-AF65-F5344CB8AC3E}">
        <p14:creationId xmlns:p14="http://schemas.microsoft.com/office/powerpoint/2010/main" val="2691482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memories </a:t>
            </a:r>
            <a:endParaRPr lang="en-US" dirty="0"/>
          </a:p>
        </p:txBody>
      </p:sp>
      <p:sp>
        <p:nvSpPr>
          <p:cNvPr id="3" name="Text Placeholder 2"/>
          <p:cNvSpPr>
            <a:spLocks noGrp="1"/>
          </p:cNvSpPr>
          <p:nvPr>
            <p:ph type="body" idx="1"/>
          </p:nvPr>
        </p:nvSpPr>
        <p:spPr/>
        <p:txBody>
          <a:bodyPr/>
          <a:lstStyle/>
          <a:p>
            <a:endParaRPr lang="en-US" sz="2800" dirty="0" smtClean="0"/>
          </a:p>
          <a:p>
            <a:endParaRPr lang="en-US" sz="2800" dirty="0" smtClean="0"/>
          </a:p>
          <a:p>
            <a:r>
              <a:rPr lang="en-US" sz="2800" dirty="0" smtClean="0"/>
              <a:t>What is one of your first memories of meeting someone of a different class than you?</a:t>
            </a:r>
          </a:p>
          <a:p>
            <a:endParaRPr lang="en-US" sz="2800" dirty="0"/>
          </a:p>
          <a:p>
            <a:r>
              <a:rPr lang="en-US" sz="2800" dirty="0" smtClean="0"/>
              <a:t>What is your earliest memory of your racial identity?</a:t>
            </a:r>
          </a:p>
          <a:p>
            <a:pPr marL="254000" indent="0">
              <a:buNone/>
            </a:pPr>
            <a:endParaRPr lang="en-US" sz="2800" dirty="0" smtClean="0"/>
          </a:p>
        </p:txBody>
      </p:sp>
      <p:pic>
        <p:nvPicPr>
          <p:cNvPr id="3074" name="Picture 2" descr="C:\Users\user\AppData\Local\Microsoft\Windows\Temporary Internet Files\Content.IE5\HDZ8DQQI\stop-think-267908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160" y="1071880"/>
            <a:ext cx="1498600" cy="149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50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title="Objective vs Perceived Income Decile"/>
          <p:cNvPicPr preferRelativeResize="0"/>
          <p:nvPr/>
        </p:nvPicPr>
        <p:blipFill>
          <a:blip r:embed="rId3">
            <a:alphaModFix/>
          </a:blip>
          <a:stretch>
            <a:fillRect/>
          </a:stretch>
        </p:blipFill>
        <p:spPr>
          <a:xfrm>
            <a:off x="466825" y="1494925"/>
            <a:ext cx="6679750" cy="4130325"/>
          </a:xfrm>
          <a:prstGeom prst="rect">
            <a:avLst/>
          </a:prstGeom>
          <a:noFill/>
          <a:ln>
            <a:noFill/>
          </a:ln>
        </p:spPr>
      </p:pic>
      <p:sp>
        <p:nvSpPr>
          <p:cNvPr id="272" name="Shape 272"/>
          <p:cNvSpPr txBox="1">
            <a:spLocks noGrp="1"/>
          </p:cNvSpPr>
          <p:nvPr>
            <p:ph type="title"/>
          </p:nvPr>
        </p:nvSpPr>
        <p:spPr>
          <a:xfrm>
            <a:off x="524525" y="274637"/>
            <a:ext cx="7620000" cy="1143000"/>
          </a:xfrm>
          <a:prstGeom prst="rect">
            <a:avLst/>
          </a:prstGeom>
        </p:spPr>
        <p:txBody>
          <a:bodyPr lIns="91425" tIns="91425" rIns="91425" bIns="91425" anchor="ctr" anchorCtr="0">
            <a:noAutofit/>
          </a:bodyPr>
          <a:lstStyle/>
          <a:p>
            <a:pPr lvl="0">
              <a:spcBef>
                <a:spcPts val="0"/>
              </a:spcBef>
              <a:buNone/>
            </a:pPr>
            <a:r>
              <a:rPr lang="en-US"/>
              <a:t>Distorted Perceptions</a:t>
            </a:r>
          </a:p>
        </p:txBody>
      </p:sp>
      <p:sp>
        <p:nvSpPr>
          <p:cNvPr id="273" name="Shape 273"/>
          <p:cNvSpPr txBox="1"/>
          <p:nvPr/>
        </p:nvSpPr>
        <p:spPr>
          <a:xfrm>
            <a:off x="7201775" y="2760500"/>
            <a:ext cx="1337100" cy="452100"/>
          </a:xfrm>
          <a:prstGeom prst="rect">
            <a:avLst/>
          </a:prstGeom>
          <a:noFill/>
          <a:ln>
            <a:noFill/>
          </a:ln>
        </p:spPr>
        <p:txBody>
          <a:bodyPr lIns="91425" tIns="91425" rIns="91425" bIns="91425" anchor="t" anchorCtr="0">
            <a:noAutofit/>
          </a:bodyPr>
          <a:lstStyle/>
          <a:p>
            <a:pPr lvl="0">
              <a:spcBef>
                <a:spcPts val="0"/>
              </a:spcBef>
              <a:buNone/>
            </a:pPr>
            <a:r>
              <a:rPr lang="en-US" b="1">
                <a:solidFill>
                  <a:srgbClr val="FF0000"/>
                </a:solidFill>
              </a:rPr>
              <a:t>PERCEIVED</a:t>
            </a:r>
          </a:p>
        </p:txBody>
      </p:sp>
      <p:sp>
        <p:nvSpPr>
          <p:cNvPr id="274" name="Shape 274"/>
          <p:cNvSpPr txBox="1"/>
          <p:nvPr/>
        </p:nvSpPr>
        <p:spPr>
          <a:xfrm>
            <a:off x="7201775" y="1494925"/>
            <a:ext cx="1577400" cy="733500"/>
          </a:xfrm>
          <a:prstGeom prst="rect">
            <a:avLst/>
          </a:prstGeom>
          <a:noFill/>
          <a:ln>
            <a:noFill/>
          </a:ln>
        </p:spPr>
        <p:txBody>
          <a:bodyPr lIns="91425" tIns="91425" rIns="91425" bIns="91425" anchor="t" anchorCtr="0">
            <a:noAutofit/>
          </a:bodyPr>
          <a:lstStyle/>
          <a:p>
            <a:pPr lvl="0">
              <a:spcBef>
                <a:spcPts val="0"/>
              </a:spcBef>
              <a:buNone/>
            </a:pPr>
            <a:r>
              <a:rPr lang="en-US" b="1">
                <a:solidFill>
                  <a:srgbClr val="0000FF"/>
                </a:solidFill>
              </a:rPr>
              <a:t>OBJECTIVE</a:t>
            </a:r>
          </a:p>
        </p:txBody>
      </p:sp>
      <p:sp>
        <p:nvSpPr>
          <p:cNvPr id="275" name="Shape 275"/>
          <p:cNvSpPr txBox="1"/>
          <p:nvPr/>
        </p:nvSpPr>
        <p:spPr>
          <a:xfrm>
            <a:off x="466825" y="5761500"/>
            <a:ext cx="3626100" cy="519300"/>
          </a:xfrm>
          <a:prstGeom prst="rect">
            <a:avLst/>
          </a:prstGeom>
          <a:solidFill>
            <a:srgbClr val="FFFFFF"/>
          </a:solidFill>
          <a:ln>
            <a:noFill/>
          </a:ln>
        </p:spPr>
        <p:txBody>
          <a:bodyPr lIns="91425" tIns="91425" rIns="91425" bIns="91425" anchor="t" anchorCtr="0">
            <a:noAutofit/>
          </a:bodyPr>
          <a:lstStyle/>
          <a:p>
            <a:pPr lvl="0" rtl="0">
              <a:spcBef>
                <a:spcPts val="0"/>
              </a:spcBef>
              <a:buNone/>
            </a:pPr>
            <a:r>
              <a:rPr lang="en-US" sz="800">
                <a:latin typeface="Helvetica Neue"/>
                <a:ea typeface="Helvetica Neue"/>
                <a:cs typeface="Helvetica Neue"/>
                <a:sym typeface="Helvetica Neue"/>
              </a:rPr>
              <a:t>Source: Guillermo Cruces et al., "Biased Perceptions of Income Distribution and Preferences for Redistribution: Evidence from a Survey Experiment." (2011).</a:t>
            </a:r>
          </a:p>
        </p:txBody>
      </p:sp>
    </p:spTree>
    <p:extLst>
      <p:ext uri="{BB962C8B-B14F-4D97-AF65-F5344CB8AC3E}">
        <p14:creationId xmlns:p14="http://schemas.microsoft.com/office/powerpoint/2010/main" val="609143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74637"/>
            <a:ext cx="7620000" cy="1143000"/>
          </a:xfrm>
          <a:prstGeom prst="rect">
            <a:avLst/>
          </a:prstGeom>
        </p:spPr>
        <p:txBody>
          <a:bodyPr lIns="91425" tIns="91425" rIns="91425" bIns="91425" anchor="ctr" anchorCtr="0">
            <a:noAutofit/>
          </a:bodyPr>
          <a:lstStyle/>
          <a:p>
            <a:pPr lvl="0">
              <a:spcBef>
                <a:spcPts val="0"/>
              </a:spcBef>
              <a:buNone/>
            </a:pPr>
            <a:r>
              <a:rPr lang="en-US" dirty="0"/>
              <a:t>Constructing Class</a:t>
            </a:r>
          </a:p>
        </p:txBody>
      </p:sp>
      <p:pic>
        <p:nvPicPr>
          <p:cNvPr id="257" name="Shape 257" descr="pie 1.png"/>
          <p:cNvPicPr preferRelativeResize="0"/>
          <p:nvPr/>
        </p:nvPicPr>
        <p:blipFill>
          <a:blip r:embed="rId3">
            <a:alphaModFix/>
          </a:blip>
          <a:stretch>
            <a:fillRect/>
          </a:stretch>
        </p:blipFill>
        <p:spPr>
          <a:xfrm>
            <a:off x="1490874" y="1417650"/>
            <a:ext cx="5288500" cy="5244549"/>
          </a:xfrm>
          <a:prstGeom prst="rect">
            <a:avLst/>
          </a:prstGeom>
          <a:noFill/>
          <a:ln>
            <a:noFill/>
          </a:ln>
        </p:spPr>
      </p:pic>
      <p:sp>
        <p:nvSpPr>
          <p:cNvPr id="258" name="Shape 258"/>
          <p:cNvSpPr txBox="1"/>
          <p:nvPr/>
        </p:nvSpPr>
        <p:spPr>
          <a:xfrm>
            <a:off x="3288675" y="2058275"/>
            <a:ext cx="1692900" cy="586800"/>
          </a:xfrm>
          <a:prstGeom prst="rect">
            <a:avLst/>
          </a:prstGeom>
          <a:noFill/>
          <a:ln>
            <a:noFill/>
          </a:ln>
        </p:spPr>
        <p:txBody>
          <a:bodyPr lIns="91425" tIns="91425" rIns="91425" bIns="91425" anchor="ctr" anchorCtr="0">
            <a:noAutofit/>
          </a:bodyPr>
          <a:lstStyle/>
          <a:p>
            <a:pPr lvl="0" rtl="0">
              <a:spcBef>
                <a:spcPts val="0"/>
              </a:spcBef>
              <a:buNone/>
            </a:pPr>
            <a:r>
              <a:rPr lang="en-US" sz="3000" dirty="0">
                <a:latin typeface="Cambria"/>
                <a:ea typeface="Cambria"/>
                <a:cs typeface="Cambria"/>
                <a:sym typeface="Cambria"/>
              </a:rPr>
              <a:t>INCOME</a:t>
            </a:r>
          </a:p>
        </p:txBody>
      </p:sp>
      <p:sp>
        <p:nvSpPr>
          <p:cNvPr id="259" name="Shape 259"/>
          <p:cNvSpPr txBox="1"/>
          <p:nvPr/>
        </p:nvSpPr>
        <p:spPr>
          <a:xfrm>
            <a:off x="3288675" y="2779725"/>
            <a:ext cx="1846800" cy="731100"/>
          </a:xfrm>
          <a:prstGeom prst="rect">
            <a:avLst/>
          </a:prstGeom>
          <a:noFill/>
          <a:ln>
            <a:noFill/>
          </a:ln>
        </p:spPr>
        <p:txBody>
          <a:bodyPr lIns="91425" tIns="91425" rIns="91425" bIns="91425" anchor="ctr" anchorCtr="0">
            <a:noAutofit/>
          </a:bodyPr>
          <a:lstStyle/>
          <a:p>
            <a:pPr lvl="0" rtl="0">
              <a:spcBef>
                <a:spcPts val="0"/>
              </a:spcBef>
              <a:buNone/>
            </a:pPr>
            <a:r>
              <a:rPr lang="en-US" sz="3000" dirty="0">
                <a:latin typeface="Cambria"/>
                <a:ea typeface="Cambria"/>
                <a:cs typeface="Cambria"/>
                <a:sym typeface="Cambria"/>
              </a:rPr>
              <a:t>WEALTH</a:t>
            </a:r>
          </a:p>
        </p:txBody>
      </p:sp>
      <p:sp>
        <p:nvSpPr>
          <p:cNvPr id="260" name="Shape 260"/>
          <p:cNvSpPr txBox="1"/>
          <p:nvPr/>
        </p:nvSpPr>
        <p:spPr>
          <a:xfrm>
            <a:off x="2375775" y="1356200"/>
            <a:ext cx="279000" cy="231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61" name="Shape 261"/>
          <p:cNvSpPr txBox="1"/>
          <p:nvPr/>
        </p:nvSpPr>
        <p:spPr>
          <a:xfrm>
            <a:off x="6579075" y="5444075"/>
            <a:ext cx="1808400" cy="8463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62" name="Shape 262"/>
          <p:cNvSpPr txBox="1"/>
          <p:nvPr/>
        </p:nvSpPr>
        <p:spPr>
          <a:xfrm>
            <a:off x="4193675" y="4386025"/>
            <a:ext cx="2268300" cy="692400"/>
          </a:xfrm>
          <a:prstGeom prst="rect">
            <a:avLst/>
          </a:prstGeom>
          <a:noFill/>
          <a:ln>
            <a:noFill/>
          </a:ln>
        </p:spPr>
        <p:txBody>
          <a:bodyPr lIns="91425" tIns="91425" rIns="91425" bIns="91425" anchor="t" anchorCtr="0">
            <a:noAutofit/>
          </a:bodyPr>
          <a:lstStyle/>
          <a:p>
            <a:pPr lvl="0">
              <a:spcBef>
                <a:spcPts val="0"/>
              </a:spcBef>
              <a:buNone/>
            </a:pPr>
            <a:r>
              <a:rPr lang="en-US" sz="3000" dirty="0">
                <a:latin typeface="Cambria"/>
                <a:ea typeface="Cambria"/>
                <a:cs typeface="Cambria"/>
                <a:sym typeface="Cambria"/>
              </a:rPr>
              <a:t>EDUCATION</a:t>
            </a:r>
          </a:p>
        </p:txBody>
      </p:sp>
      <p:sp>
        <p:nvSpPr>
          <p:cNvPr id="263" name="Shape 263"/>
          <p:cNvSpPr txBox="1"/>
          <p:nvPr/>
        </p:nvSpPr>
        <p:spPr>
          <a:xfrm>
            <a:off x="2164175" y="4059025"/>
            <a:ext cx="1808400" cy="1452300"/>
          </a:xfrm>
          <a:prstGeom prst="rect">
            <a:avLst/>
          </a:prstGeom>
          <a:noFill/>
          <a:ln>
            <a:noFill/>
          </a:ln>
        </p:spPr>
        <p:txBody>
          <a:bodyPr lIns="91425" tIns="91425" rIns="91425" bIns="91425" anchor="t" anchorCtr="0">
            <a:noAutofit/>
          </a:bodyPr>
          <a:lstStyle/>
          <a:p>
            <a:pPr lvl="0">
              <a:lnSpc>
                <a:spcPct val="150000"/>
              </a:lnSpc>
              <a:spcBef>
                <a:spcPts val="0"/>
              </a:spcBef>
              <a:buNone/>
            </a:pPr>
            <a:r>
              <a:rPr lang="en-US" sz="3000" dirty="0">
                <a:latin typeface="Cambria"/>
                <a:ea typeface="Cambria"/>
                <a:cs typeface="Cambria"/>
                <a:sym typeface="Cambria"/>
              </a:rPr>
              <a:t>STATUS</a:t>
            </a:r>
          </a:p>
          <a:p>
            <a:pPr lvl="0">
              <a:lnSpc>
                <a:spcPct val="150000"/>
              </a:lnSpc>
              <a:spcBef>
                <a:spcPts val="0"/>
              </a:spcBef>
              <a:buNone/>
            </a:pPr>
            <a:r>
              <a:rPr lang="en-US" sz="3000" dirty="0">
                <a:latin typeface="Cambria"/>
                <a:ea typeface="Cambria"/>
                <a:cs typeface="Cambria"/>
                <a:sym typeface="Cambria"/>
              </a:rPr>
              <a:t>POWER</a:t>
            </a:r>
          </a:p>
        </p:txBody>
      </p:sp>
      <p:sp>
        <p:nvSpPr>
          <p:cNvPr id="264" name="Shape 264"/>
          <p:cNvSpPr txBox="1"/>
          <p:nvPr/>
        </p:nvSpPr>
        <p:spPr>
          <a:xfrm>
            <a:off x="1272625" y="1539775"/>
            <a:ext cx="1429200" cy="586800"/>
          </a:xfrm>
          <a:prstGeom prst="rect">
            <a:avLst/>
          </a:prstGeom>
          <a:noFill/>
          <a:ln>
            <a:noFill/>
          </a:ln>
        </p:spPr>
        <p:txBody>
          <a:bodyPr lIns="91425" tIns="91425" rIns="91425" bIns="91425" anchor="ctr" anchorCtr="0">
            <a:noAutofit/>
          </a:bodyPr>
          <a:lstStyle/>
          <a:p>
            <a:pPr lvl="0" rtl="0">
              <a:spcBef>
                <a:spcPts val="0"/>
              </a:spcBef>
              <a:buNone/>
            </a:pPr>
            <a:r>
              <a:rPr lang="en-US" sz="2400" i="1">
                <a:latin typeface="Cambria"/>
                <a:ea typeface="Cambria"/>
                <a:cs typeface="Cambria"/>
                <a:sym typeface="Cambria"/>
              </a:rPr>
              <a:t>Financial</a:t>
            </a:r>
          </a:p>
        </p:txBody>
      </p:sp>
      <p:sp>
        <p:nvSpPr>
          <p:cNvPr id="265" name="Shape 265"/>
          <p:cNvSpPr txBox="1"/>
          <p:nvPr/>
        </p:nvSpPr>
        <p:spPr>
          <a:xfrm>
            <a:off x="600950" y="5078425"/>
            <a:ext cx="987000" cy="586800"/>
          </a:xfrm>
          <a:prstGeom prst="rect">
            <a:avLst/>
          </a:prstGeom>
          <a:noFill/>
          <a:ln>
            <a:noFill/>
          </a:ln>
        </p:spPr>
        <p:txBody>
          <a:bodyPr lIns="91425" tIns="91425" rIns="91425" bIns="91425" anchor="ctr" anchorCtr="0">
            <a:noAutofit/>
          </a:bodyPr>
          <a:lstStyle/>
          <a:p>
            <a:pPr lvl="0" rtl="0">
              <a:spcBef>
                <a:spcPts val="0"/>
              </a:spcBef>
              <a:buNone/>
            </a:pPr>
            <a:r>
              <a:rPr lang="en-US" sz="2400" i="1" dirty="0">
                <a:latin typeface="Cambria"/>
                <a:ea typeface="Cambria"/>
                <a:cs typeface="Cambria"/>
                <a:sym typeface="Cambria"/>
              </a:rPr>
              <a:t>Social</a:t>
            </a:r>
          </a:p>
        </p:txBody>
      </p:sp>
      <p:sp>
        <p:nvSpPr>
          <p:cNvPr id="266" name="Shape 266"/>
          <p:cNvSpPr txBox="1"/>
          <p:nvPr/>
        </p:nvSpPr>
        <p:spPr>
          <a:xfrm>
            <a:off x="6510850" y="5189025"/>
            <a:ext cx="1296300" cy="586800"/>
          </a:xfrm>
          <a:prstGeom prst="rect">
            <a:avLst/>
          </a:prstGeom>
          <a:noFill/>
          <a:ln>
            <a:noFill/>
          </a:ln>
        </p:spPr>
        <p:txBody>
          <a:bodyPr lIns="91425" tIns="91425" rIns="91425" bIns="91425" anchor="ctr" anchorCtr="0">
            <a:noAutofit/>
          </a:bodyPr>
          <a:lstStyle/>
          <a:p>
            <a:pPr lvl="0" rtl="0">
              <a:spcBef>
                <a:spcPts val="0"/>
              </a:spcBef>
              <a:buNone/>
            </a:pPr>
            <a:r>
              <a:rPr lang="en-US" sz="2400" i="1" dirty="0">
                <a:latin typeface="Cambria"/>
                <a:ea typeface="Cambria"/>
                <a:cs typeface="Cambria"/>
                <a:sym typeface="Cambria"/>
              </a:rPr>
              <a:t>Cultural</a:t>
            </a:r>
          </a:p>
        </p:txBody>
      </p:sp>
    </p:spTree>
    <p:extLst>
      <p:ext uri="{BB962C8B-B14F-4D97-AF65-F5344CB8AC3E}">
        <p14:creationId xmlns:p14="http://schemas.microsoft.com/office/powerpoint/2010/main" val="212609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2"/>
                                        </p:tgtEl>
                                        <p:attrNameLst>
                                          <p:attrName>style.visibility</p:attrName>
                                        </p:attrNameLst>
                                      </p:cBhvr>
                                      <p:to>
                                        <p:strVal val="visible"/>
                                      </p:to>
                                    </p:set>
                                    <p:animEffect transition="in" filter="fade">
                                      <p:cBhvr>
                                        <p:cTn id="19" dur="800"/>
                                        <p:tgtEl>
                                          <p:spTgt spid="26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3"/>
                                        </p:tgtEl>
                                        <p:attrNameLst>
                                          <p:attrName>style.visibility</p:attrName>
                                        </p:attrNameLst>
                                      </p:cBhvr>
                                      <p:to>
                                        <p:strVal val="visible"/>
                                      </p:to>
                                    </p:set>
                                    <p:animEffect transition="in" filter="fade">
                                      <p:cBhvr>
                                        <p:cTn id="28" dur="800"/>
                                        <p:tgtEl>
                                          <p:spTgt spid="26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P spid="259" grpId="0"/>
      <p:bldP spid="265" grpId="0"/>
      <p:bldP spid="2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009" y="1190308"/>
            <a:ext cx="3877349" cy="107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44880" y="1310641"/>
            <a:ext cx="6593840" cy="3416320"/>
          </a:xfrm>
          <a:prstGeom prst="rect">
            <a:avLst/>
          </a:prstGeom>
        </p:spPr>
        <p:txBody>
          <a:bodyPr wrap="square">
            <a:spAutoFit/>
          </a:bodyPr>
          <a:lstStyle/>
          <a:p>
            <a:endParaRPr lang="en-US" sz="3600" b="1" dirty="0" smtClean="0"/>
          </a:p>
          <a:p>
            <a:endParaRPr lang="en-US" sz="3600" b="1" dirty="0"/>
          </a:p>
          <a:p>
            <a:endParaRPr lang="en-US" sz="3600" b="1" dirty="0" smtClean="0"/>
          </a:p>
          <a:p>
            <a:r>
              <a:rPr lang="en-US" sz="3600" b="1" dirty="0" smtClean="0"/>
              <a:t>Class: </a:t>
            </a:r>
            <a:r>
              <a:rPr lang="en-US" sz="3600" b="1" dirty="0"/>
              <a:t>relative social rank based on Income, Wealth, Education, Status, and Power</a:t>
            </a:r>
            <a:endParaRPr lang="en-US" sz="3600" dirty="0"/>
          </a:p>
        </p:txBody>
      </p:sp>
    </p:spTree>
    <p:extLst>
      <p:ext uri="{BB962C8B-B14F-4D97-AF65-F5344CB8AC3E}">
        <p14:creationId xmlns:p14="http://schemas.microsoft.com/office/powerpoint/2010/main" val="22001356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a:spLocks noGrp="1"/>
          </p:cNvSpPr>
          <p:nvPr>
            <p:ph type="title"/>
          </p:nvPr>
        </p:nvSpPr>
        <p:spPr>
          <a:xfrm>
            <a:off x="457200" y="259051"/>
            <a:ext cx="7619999"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400" b="0" i="0" u="none" strike="noStrike" cap="none" dirty="0" smtClean="0">
                <a:solidFill>
                  <a:schemeClr val="dk2"/>
                </a:solidFill>
                <a:latin typeface="Cambria"/>
                <a:ea typeface="Cambria"/>
                <a:cs typeface="Cambria"/>
                <a:sym typeface="Cambria"/>
              </a:rPr>
              <a:t>Class Cultures in Organizations</a:t>
            </a:r>
            <a:endParaRPr lang="en-US" sz="4400" b="0" i="0" u="none" strike="noStrike" cap="none" dirty="0">
              <a:solidFill>
                <a:schemeClr val="dk2"/>
              </a:solidFill>
              <a:latin typeface="Cambria"/>
              <a:ea typeface="Cambria"/>
              <a:cs typeface="Cambria"/>
              <a:sym typeface="Cambria"/>
            </a:endParaRPr>
          </a:p>
        </p:txBody>
      </p:sp>
      <p:pic>
        <p:nvPicPr>
          <p:cNvPr id="383" name="Shape 383"/>
          <p:cNvPicPr preferRelativeResize="0"/>
          <p:nvPr/>
        </p:nvPicPr>
        <p:blipFill rotWithShape="1">
          <a:blip r:embed="rId3">
            <a:alphaModFix/>
          </a:blip>
          <a:srcRect/>
          <a:stretch/>
        </p:blipFill>
        <p:spPr>
          <a:xfrm>
            <a:off x="6215225" y="1969174"/>
            <a:ext cx="2026799" cy="2880899"/>
          </a:xfrm>
          <a:prstGeom prst="rect">
            <a:avLst/>
          </a:prstGeom>
          <a:noFill/>
          <a:ln>
            <a:noFill/>
          </a:ln>
        </p:spPr>
      </p:pic>
      <p:sp>
        <p:nvSpPr>
          <p:cNvPr id="384" name="Shape 384"/>
          <p:cNvSpPr txBox="1">
            <a:spLocks noGrp="1"/>
          </p:cNvSpPr>
          <p:nvPr>
            <p:ph type="body" idx="1"/>
          </p:nvPr>
        </p:nvSpPr>
        <p:spPr>
          <a:xfrm>
            <a:off x="0" y="1562600"/>
            <a:ext cx="6422571" cy="4800600"/>
          </a:xfrm>
          <a:prstGeom prst="rect">
            <a:avLst/>
          </a:prstGeom>
          <a:noFill/>
          <a:ln>
            <a:noFill/>
          </a:ln>
        </p:spPr>
        <p:txBody>
          <a:bodyPr lIns="91425" tIns="45700" rIns="91425" bIns="45700" anchor="t" anchorCtr="0">
            <a:noAutofit/>
          </a:bodyPr>
          <a:lstStyle/>
          <a:p>
            <a:pPr marL="114300" marR="0" lvl="0" indent="0" algn="l" rtl="0">
              <a:lnSpc>
                <a:spcPct val="90000"/>
              </a:lnSpc>
              <a:spcBef>
                <a:spcPts val="0"/>
              </a:spcBef>
              <a:spcAft>
                <a:spcPts val="0"/>
              </a:spcAft>
              <a:buClr>
                <a:schemeClr val="accent1"/>
              </a:buClr>
              <a:buSzPct val="25000"/>
              <a:buFont typeface="Arial"/>
              <a:buNone/>
            </a:pPr>
            <a:r>
              <a:rPr lang="en-US" sz="2600" b="0" i="1" u="none" strike="noStrike" cap="none" dirty="0">
                <a:solidFill>
                  <a:schemeClr val="dk1"/>
                </a:solidFill>
                <a:latin typeface="Calibri"/>
                <a:ea typeface="Calibri"/>
                <a:cs typeface="Calibri"/>
                <a:sym typeface="Calibri"/>
              </a:rPr>
              <a:t>“Many of us grow up in complete class segregation, without being aware of it. We absorbed the cultural attributes of our class </a:t>
            </a:r>
          </a:p>
          <a:p>
            <a:pPr marL="114300" marR="0" lvl="0" indent="0" algn="l" rtl="0">
              <a:lnSpc>
                <a:spcPct val="90000"/>
              </a:lnSpc>
              <a:spcBef>
                <a:spcPts val="0"/>
              </a:spcBef>
              <a:spcAft>
                <a:spcPts val="0"/>
              </a:spcAft>
              <a:buClr>
                <a:schemeClr val="accent1"/>
              </a:buClr>
              <a:buSzPct val="25000"/>
              <a:buFont typeface="Arial"/>
              <a:buNone/>
            </a:pPr>
            <a:r>
              <a:rPr lang="en-US" sz="2600" b="0" i="1" u="none" strike="noStrike" cap="none" dirty="0">
                <a:solidFill>
                  <a:schemeClr val="dk1"/>
                </a:solidFill>
                <a:latin typeface="Calibri"/>
                <a:ea typeface="Calibri"/>
                <a:cs typeface="Calibri"/>
                <a:sym typeface="Calibri"/>
              </a:rPr>
              <a:t>of origin—the language, the worldview, the expectations, the communication norms, </a:t>
            </a:r>
          </a:p>
          <a:p>
            <a:pPr marL="114300" marR="0" lvl="0" indent="0" algn="l" rtl="0">
              <a:lnSpc>
                <a:spcPct val="90000"/>
              </a:lnSpc>
              <a:spcBef>
                <a:spcPts val="0"/>
              </a:spcBef>
              <a:spcAft>
                <a:spcPts val="0"/>
              </a:spcAft>
              <a:buClr>
                <a:schemeClr val="accent1"/>
              </a:buClr>
              <a:buSzPct val="25000"/>
              <a:buFont typeface="Arial"/>
              <a:buNone/>
            </a:pPr>
            <a:r>
              <a:rPr lang="en-US" sz="2600" b="0" i="1" u="none" strike="noStrike" cap="none" dirty="0">
                <a:solidFill>
                  <a:schemeClr val="dk1"/>
                </a:solidFill>
                <a:latin typeface="Calibri"/>
                <a:ea typeface="Calibri"/>
                <a:cs typeface="Calibri"/>
                <a:sym typeface="Calibri"/>
              </a:rPr>
              <a:t>and the work styles—and now we make assumptions or judgments about other </a:t>
            </a:r>
            <a:r>
              <a:rPr lang="en-US" sz="2600" b="0" i="1" u="none" strike="noStrike" cap="none" dirty="0" smtClean="0">
                <a:solidFill>
                  <a:schemeClr val="dk1"/>
                </a:solidFill>
                <a:latin typeface="Calibri"/>
                <a:ea typeface="Calibri"/>
                <a:cs typeface="Calibri"/>
                <a:sym typeface="Calibri"/>
              </a:rPr>
              <a:t>that people reﬂect </a:t>
            </a:r>
            <a:r>
              <a:rPr lang="en-US" sz="2600" b="0" i="1" u="none" strike="noStrike" cap="none" dirty="0">
                <a:solidFill>
                  <a:schemeClr val="dk1"/>
                </a:solidFill>
                <a:latin typeface="Calibri"/>
                <a:ea typeface="Calibri"/>
                <a:cs typeface="Calibri"/>
                <a:sym typeface="Calibri"/>
              </a:rPr>
              <a:t>our class perspective…When we become activists, we bring our class cultures and conditioning into our organizations”</a:t>
            </a:r>
          </a:p>
          <a:p>
            <a:pPr marL="114300" marR="0" lvl="0" indent="0" algn="l" rtl="0">
              <a:lnSpc>
                <a:spcPct val="90000"/>
              </a:lnSpc>
              <a:spcBef>
                <a:spcPts val="480"/>
              </a:spcBef>
              <a:spcAft>
                <a:spcPts val="0"/>
              </a:spcAft>
              <a:buClr>
                <a:schemeClr val="accent1"/>
              </a:buClr>
              <a:buSzPct val="25000"/>
              <a:buFont typeface="Arial"/>
              <a:buNone/>
            </a:pPr>
            <a:endParaRPr sz="2400" b="0" i="0" u="none" strike="noStrike" cap="none" dirty="0">
              <a:solidFill>
                <a:schemeClr val="dk1"/>
              </a:solidFill>
              <a:latin typeface="Calibri"/>
              <a:ea typeface="Calibri"/>
              <a:cs typeface="Calibri"/>
              <a:sym typeface="Calibri"/>
            </a:endParaRPr>
          </a:p>
          <a:p>
            <a:pPr marL="114300" marR="0" lvl="0" indent="0" algn="l" rtl="0">
              <a:lnSpc>
                <a:spcPct val="90000"/>
              </a:lnSpc>
              <a:spcBef>
                <a:spcPts val="480"/>
              </a:spcBef>
              <a:spcAft>
                <a:spcPts val="0"/>
              </a:spcAft>
              <a:buClr>
                <a:schemeClr val="accent1"/>
              </a:buClr>
              <a:buSzPct val="25000"/>
              <a:buFont typeface="Arial"/>
              <a:buNone/>
            </a:pPr>
            <a:r>
              <a:rPr lang="en-US" sz="2400" b="0" i="0" u="none" strike="noStrike" cap="none" dirty="0">
                <a:solidFill>
                  <a:schemeClr val="dk1"/>
                </a:solidFill>
                <a:latin typeface="Calibri"/>
                <a:ea typeface="Calibri"/>
                <a:cs typeface="Calibri"/>
                <a:sym typeface="Calibri"/>
              </a:rPr>
              <a:t>Felice </a:t>
            </a:r>
            <a:r>
              <a:rPr lang="en-US" sz="2400" b="0" i="0" u="none" strike="noStrike" cap="none" dirty="0" err="1">
                <a:solidFill>
                  <a:schemeClr val="dk1"/>
                </a:solidFill>
                <a:latin typeface="Calibri"/>
                <a:ea typeface="Calibri"/>
                <a:cs typeface="Calibri"/>
                <a:sym typeface="Calibri"/>
              </a:rPr>
              <a:t>Yeskel</a:t>
            </a:r>
            <a:r>
              <a:rPr lang="en-US" sz="2400" b="0" i="0" u="none" strike="noStrike" cap="none" dirty="0">
                <a:solidFill>
                  <a:schemeClr val="dk1"/>
                </a:solidFill>
                <a:latin typeface="Calibri"/>
                <a:ea typeface="Calibri"/>
                <a:cs typeface="Calibri"/>
                <a:sym typeface="Calibri"/>
              </a:rPr>
              <a:t>, late founder, Class Action</a:t>
            </a:r>
          </a:p>
          <a:p>
            <a:pPr marL="0" marR="0" lvl="0" indent="0" algn="l" rtl="0">
              <a:lnSpc>
                <a:spcPct val="90000"/>
              </a:lnSpc>
              <a:spcBef>
                <a:spcPts val="480"/>
              </a:spcBef>
              <a:buClr>
                <a:schemeClr val="accent1"/>
              </a:buClr>
              <a:buSzPct val="25000"/>
              <a:buFont typeface="Arial"/>
              <a:buNone/>
            </a:pPr>
            <a:endParaRPr sz="2400" b="0" i="1" u="none" strike="noStrike" cap="none" dirty="0">
              <a:solidFill>
                <a:schemeClr val="dk1"/>
              </a:solidFill>
              <a:latin typeface="Calibri"/>
              <a:ea typeface="Calibri"/>
              <a:cs typeface="Calibri"/>
              <a:sym typeface="Calibri"/>
            </a:endParaRPr>
          </a:p>
        </p:txBody>
      </p:sp>
      <p:sp>
        <p:nvSpPr>
          <p:cNvPr id="385" name="Shape 385"/>
          <p:cNvSpPr/>
          <p:nvPr/>
        </p:nvSpPr>
        <p:spPr>
          <a:xfrm>
            <a:off x="6215300" y="1980123"/>
            <a:ext cx="2026800" cy="2859000"/>
          </a:xfrm>
          <a:prstGeom prst="rect">
            <a:avLst/>
          </a:prstGeom>
          <a:noFill/>
          <a:ln w="38100"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021988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800" dirty="0" smtClean="0"/>
              <a:t>Professional Middle Class Institutions</a:t>
            </a:r>
            <a:endParaRPr lang="en-US" sz="3800" dirty="0"/>
          </a:p>
        </p:txBody>
      </p:sp>
      <p:sp>
        <p:nvSpPr>
          <p:cNvPr id="7" name="Triangle 6"/>
          <p:cNvSpPr/>
          <p:nvPr/>
        </p:nvSpPr>
        <p:spPr>
          <a:xfrm>
            <a:off x="2649179" y="1739427"/>
            <a:ext cx="2822028" cy="3894083"/>
          </a:xfrm>
          <a:prstGeom prst="triangl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8" name="TextBox 7"/>
          <p:cNvSpPr txBox="1"/>
          <p:nvPr/>
        </p:nvSpPr>
        <p:spPr>
          <a:xfrm rot="17383303">
            <a:off x="1932295" y="3155743"/>
            <a:ext cx="2301766" cy="523220"/>
          </a:xfrm>
          <a:prstGeom prst="rect">
            <a:avLst/>
          </a:prstGeom>
          <a:noFill/>
        </p:spPr>
        <p:txBody>
          <a:bodyPr wrap="square" rtlCol="0">
            <a:spAutoFit/>
          </a:bodyPr>
          <a:lstStyle/>
          <a:p>
            <a:r>
              <a:rPr lang="en-US" sz="2800" dirty="0" smtClean="0"/>
              <a:t>PRIVILEGE</a:t>
            </a:r>
            <a:r>
              <a:rPr lang="en-US" dirty="0" smtClean="0"/>
              <a:t> </a:t>
            </a:r>
            <a:endParaRPr lang="en-US" dirty="0"/>
          </a:p>
        </p:txBody>
      </p:sp>
      <p:sp>
        <p:nvSpPr>
          <p:cNvPr id="9" name="TextBox 8"/>
          <p:cNvSpPr txBox="1"/>
          <p:nvPr/>
        </p:nvSpPr>
        <p:spPr>
          <a:xfrm rot="4198296">
            <a:off x="3687678" y="3640791"/>
            <a:ext cx="2922173" cy="523220"/>
          </a:xfrm>
          <a:prstGeom prst="rect">
            <a:avLst/>
          </a:prstGeom>
          <a:noFill/>
        </p:spPr>
        <p:txBody>
          <a:bodyPr wrap="square" rtlCol="0">
            <a:spAutoFit/>
          </a:bodyPr>
          <a:lstStyle/>
          <a:p>
            <a:r>
              <a:rPr lang="en-US" sz="2800" dirty="0" smtClean="0"/>
              <a:t>IMPLICIT BIAS</a:t>
            </a:r>
            <a:r>
              <a:rPr lang="en-US" dirty="0" smtClean="0"/>
              <a:t> </a:t>
            </a:r>
            <a:endParaRPr lang="en-US" dirty="0"/>
          </a:p>
        </p:txBody>
      </p:sp>
      <p:sp>
        <p:nvSpPr>
          <p:cNvPr id="10" name="TextBox 9"/>
          <p:cNvSpPr txBox="1"/>
          <p:nvPr/>
        </p:nvSpPr>
        <p:spPr>
          <a:xfrm>
            <a:off x="2649178" y="5663425"/>
            <a:ext cx="2898181" cy="523220"/>
          </a:xfrm>
          <a:prstGeom prst="rect">
            <a:avLst/>
          </a:prstGeom>
          <a:noFill/>
        </p:spPr>
        <p:txBody>
          <a:bodyPr wrap="square" rtlCol="0">
            <a:spAutoFit/>
          </a:bodyPr>
          <a:lstStyle/>
          <a:p>
            <a:r>
              <a:rPr lang="en-US" sz="2800" dirty="0" smtClean="0"/>
              <a:t>RACISM/CLASSISM</a:t>
            </a:r>
            <a:endParaRPr lang="en-US" dirty="0"/>
          </a:p>
        </p:txBody>
      </p:sp>
      <p:sp>
        <p:nvSpPr>
          <p:cNvPr id="11" name="TextBox 10"/>
          <p:cNvSpPr txBox="1"/>
          <p:nvPr/>
        </p:nvSpPr>
        <p:spPr>
          <a:xfrm>
            <a:off x="3060546" y="3704455"/>
            <a:ext cx="2017987" cy="1077218"/>
          </a:xfrm>
          <a:prstGeom prst="rect">
            <a:avLst/>
          </a:prstGeom>
          <a:noFill/>
        </p:spPr>
        <p:txBody>
          <a:bodyPr wrap="square" rtlCol="0">
            <a:spAutoFit/>
          </a:bodyPr>
          <a:lstStyle/>
          <a:p>
            <a:pPr algn="ctr"/>
            <a:r>
              <a:rPr lang="en-US" sz="3200" dirty="0" smtClean="0">
                <a:solidFill>
                  <a:schemeClr val="bg1"/>
                </a:solidFill>
              </a:rPr>
              <a:t>Cultural Norms</a:t>
            </a:r>
            <a:endParaRPr lang="en-US" sz="3200" dirty="0">
              <a:solidFill>
                <a:schemeClr val="bg1"/>
              </a:solidFill>
            </a:endParaRPr>
          </a:p>
        </p:txBody>
      </p:sp>
      <p:sp>
        <p:nvSpPr>
          <p:cNvPr id="12" name="Oval 11"/>
          <p:cNvSpPr/>
          <p:nvPr/>
        </p:nvSpPr>
        <p:spPr>
          <a:xfrm>
            <a:off x="742369" y="1760411"/>
            <a:ext cx="1292773" cy="1334849"/>
          </a:xfrm>
          <a:prstGeom prst="ellipse">
            <a:avLst/>
          </a:prstGeom>
          <a:solidFill>
            <a:schemeClr val="accent2">
              <a:lumMod val="60000"/>
              <a:lumOff val="40000"/>
            </a:schemeClr>
          </a:solidFill>
          <a:ln>
            <a:solidFill>
              <a:schemeClr val="accent2">
                <a:lumMod val="40000"/>
                <a:lumOff val="6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85244" y="1739427"/>
            <a:ext cx="1292773" cy="1334849"/>
          </a:xfrm>
          <a:prstGeom prst="ellipse">
            <a:avLst/>
          </a:prstGeom>
          <a:solidFill>
            <a:schemeClr val="accent2">
              <a:lumMod val="60000"/>
              <a:lumOff val="40000"/>
            </a:schemeClr>
          </a:solidFill>
          <a:ln>
            <a:solidFill>
              <a:schemeClr val="accent2">
                <a:lumMod val="40000"/>
                <a:lumOff val="60000"/>
                <a:alpha val="4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12935" y="2209245"/>
            <a:ext cx="951639" cy="461665"/>
          </a:xfrm>
          <a:prstGeom prst="rect">
            <a:avLst/>
          </a:prstGeom>
          <a:noFill/>
        </p:spPr>
        <p:txBody>
          <a:bodyPr wrap="square" rtlCol="0">
            <a:spAutoFit/>
          </a:bodyPr>
          <a:lstStyle/>
          <a:p>
            <a:r>
              <a:rPr lang="en-US" sz="2400" i="1" dirty="0" smtClean="0"/>
              <a:t>Race</a:t>
            </a:r>
            <a:endParaRPr lang="en-US" sz="2400" i="1" dirty="0"/>
          </a:p>
        </p:txBody>
      </p:sp>
      <p:sp>
        <p:nvSpPr>
          <p:cNvPr id="18" name="TextBox 17"/>
          <p:cNvSpPr txBox="1"/>
          <p:nvPr/>
        </p:nvSpPr>
        <p:spPr>
          <a:xfrm>
            <a:off x="6285344" y="2209244"/>
            <a:ext cx="951639" cy="461665"/>
          </a:xfrm>
          <a:prstGeom prst="rect">
            <a:avLst/>
          </a:prstGeom>
          <a:noFill/>
        </p:spPr>
        <p:txBody>
          <a:bodyPr wrap="square" rtlCol="0">
            <a:spAutoFit/>
          </a:bodyPr>
          <a:lstStyle/>
          <a:p>
            <a:r>
              <a:rPr lang="en-US" sz="2400" i="1" dirty="0" smtClean="0"/>
              <a:t>Class</a:t>
            </a:r>
            <a:endParaRPr lang="en-US" sz="2400" i="1" dirty="0"/>
          </a:p>
        </p:txBody>
      </p:sp>
      <p:sp>
        <p:nvSpPr>
          <p:cNvPr id="13" name="TextBox 12"/>
          <p:cNvSpPr txBox="1"/>
          <p:nvPr/>
        </p:nvSpPr>
        <p:spPr>
          <a:xfrm>
            <a:off x="1107440" y="6447655"/>
            <a:ext cx="6471920" cy="338554"/>
          </a:xfrm>
          <a:prstGeom prst="rect">
            <a:avLst/>
          </a:prstGeom>
          <a:noFill/>
        </p:spPr>
        <p:txBody>
          <a:bodyPr wrap="square" rtlCol="0">
            <a:spAutoFit/>
          </a:bodyPr>
          <a:lstStyle/>
          <a:p>
            <a:pPr algn="ctr"/>
            <a:r>
              <a:rPr lang="en-US" sz="1600" i="1" dirty="0" smtClean="0">
                <a:solidFill>
                  <a:schemeClr val="tx1"/>
                </a:solidFill>
              </a:rPr>
              <a:t>* </a:t>
            </a:r>
            <a:r>
              <a:rPr lang="en-US" i="1" dirty="0" smtClean="0">
                <a:solidFill>
                  <a:schemeClr val="tx1"/>
                </a:solidFill>
              </a:rPr>
              <a:t>From workshop by Regent Brown on “Anti-Oppressive Leadership”</a:t>
            </a:r>
            <a:endParaRPr lang="en-US" i="1" dirty="0">
              <a:solidFill>
                <a:schemeClr val="tx1"/>
              </a:solidFill>
            </a:endParaRPr>
          </a:p>
        </p:txBody>
      </p:sp>
    </p:spTree>
    <p:extLst>
      <p:ext uri="{BB962C8B-B14F-4D97-AF65-F5344CB8AC3E}">
        <p14:creationId xmlns:p14="http://schemas.microsoft.com/office/powerpoint/2010/main" val="3226983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93225793"/>
              </p:ext>
            </p:extLst>
          </p:nvPr>
        </p:nvGraphicFramePr>
        <p:xfrm>
          <a:off x="1524000" y="934720"/>
          <a:ext cx="5161280" cy="493268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330960" y="6238240"/>
            <a:ext cx="6126480" cy="369332"/>
          </a:xfrm>
          <a:prstGeom prst="rect">
            <a:avLst/>
          </a:prstGeom>
          <a:noFill/>
        </p:spPr>
        <p:txBody>
          <a:bodyPr wrap="square" rtlCol="0">
            <a:spAutoFit/>
          </a:bodyPr>
          <a:lstStyle/>
          <a:p>
            <a:r>
              <a:rPr lang="en-US" i="1" dirty="0" smtClean="0"/>
              <a:t>Data from All Home reported in 2016, www.allhomekc.org</a:t>
            </a:r>
            <a:endParaRPr lang="en-US" i="1" dirty="0"/>
          </a:p>
        </p:txBody>
      </p:sp>
    </p:spTree>
    <p:extLst>
      <p:ext uri="{BB962C8B-B14F-4D97-AF65-F5344CB8AC3E}">
        <p14:creationId xmlns:p14="http://schemas.microsoft.com/office/powerpoint/2010/main" val="3421467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White Middle Class Norms</a:t>
            </a:r>
            <a:br>
              <a:rPr lang="en-US" dirty="0" smtClean="0"/>
            </a:br>
            <a:r>
              <a:rPr lang="en-US" sz="1800" dirty="0" smtClean="0"/>
              <a:t>(drawn from Jones/</a:t>
            </a:r>
            <a:r>
              <a:rPr lang="en-US" sz="1800" dirty="0" err="1" smtClean="0"/>
              <a:t>Okun’s</a:t>
            </a:r>
            <a:r>
              <a:rPr lang="en-US" sz="1800" dirty="0" smtClean="0"/>
              <a:t> article White Supremacy Culture)</a:t>
            </a:r>
            <a:endParaRPr lang="en-US" sz="1800" dirty="0"/>
          </a:p>
        </p:txBody>
      </p:sp>
      <p:sp>
        <p:nvSpPr>
          <p:cNvPr id="4" name="TextBox 3"/>
          <p:cNvSpPr txBox="1"/>
          <p:nvPr/>
        </p:nvSpPr>
        <p:spPr>
          <a:xfrm>
            <a:off x="970004" y="2464728"/>
            <a:ext cx="1902941"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Perfectionism</a:t>
            </a:r>
            <a:endParaRPr lang="en-US" sz="2000" dirty="0">
              <a:latin typeface="Helvetica Light" charset="0"/>
              <a:ea typeface="Helvetica Light" charset="0"/>
              <a:cs typeface="Helvetica Light" charset="0"/>
            </a:endParaRPr>
          </a:p>
        </p:txBody>
      </p:sp>
      <p:sp>
        <p:nvSpPr>
          <p:cNvPr id="7" name="TextBox 6"/>
          <p:cNvSpPr txBox="1"/>
          <p:nvPr/>
        </p:nvSpPr>
        <p:spPr>
          <a:xfrm>
            <a:off x="3045939" y="2041001"/>
            <a:ext cx="3546390"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Worship of the Written Word</a:t>
            </a:r>
            <a:endParaRPr lang="en-US" sz="2000" dirty="0">
              <a:latin typeface="Helvetica Light" charset="0"/>
              <a:ea typeface="Helvetica Light" charset="0"/>
              <a:cs typeface="Helvetica Light" charset="0"/>
            </a:endParaRPr>
          </a:p>
        </p:txBody>
      </p:sp>
      <p:sp>
        <p:nvSpPr>
          <p:cNvPr id="8" name="TextBox 7"/>
          <p:cNvSpPr txBox="1"/>
          <p:nvPr/>
        </p:nvSpPr>
        <p:spPr>
          <a:xfrm>
            <a:off x="5942322" y="1528348"/>
            <a:ext cx="1902941"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Defensiveness</a:t>
            </a:r>
            <a:endParaRPr lang="en-US" sz="2000" dirty="0">
              <a:latin typeface="Helvetica Light" charset="0"/>
              <a:ea typeface="Helvetica Light" charset="0"/>
              <a:cs typeface="Helvetica Light" charset="0"/>
            </a:endParaRPr>
          </a:p>
        </p:txBody>
      </p:sp>
      <p:sp>
        <p:nvSpPr>
          <p:cNvPr id="9" name="TextBox 8"/>
          <p:cNvSpPr txBox="1"/>
          <p:nvPr/>
        </p:nvSpPr>
        <p:spPr>
          <a:xfrm>
            <a:off x="5560540" y="4592054"/>
            <a:ext cx="2421925"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Sense of Urgency</a:t>
            </a:r>
            <a:endParaRPr lang="en-US" sz="2000" dirty="0">
              <a:latin typeface="Helvetica Light" charset="0"/>
              <a:ea typeface="Helvetica Light" charset="0"/>
              <a:cs typeface="Helvetica Light" charset="0"/>
            </a:endParaRPr>
          </a:p>
        </p:txBody>
      </p:sp>
      <p:sp>
        <p:nvSpPr>
          <p:cNvPr id="10" name="TextBox 9"/>
          <p:cNvSpPr txBox="1"/>
          <p:nvPr/>
        </p:nvSpPr>
        <p:spPr>
          <a:xfrm>
            <a:off x="580766" y="5479970"/>
            <a:ext cx="1536358"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Objectivity</a:t>
            </a:r>
            <a:endParaRPr lang="en-US" sz="2000" dirty="0">
              <a:latin typeface="Helvetica Light" charset="0"/>
              <a:ea typeface="Helvetica Light" charset="0"/>
              <a:cs typeface="Helvetica Light" charset="0"/>
            </a:endParaRPr>
          </a:p>
        </p:txBody>
      </p:sp>
      <p:sp>
        <p:nvSpPr>
          <p:cNvPr id="11" name="TextBox 10"/>
          <p:cNvSpPr txBox="1"/>
          <p:nvPr/>
        </p:nvSpPr>
        <p:spPr>
          <a:xfrm>
            <a:off x="5329881" y="3464585"/>
            <a:ext cx="3220995"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Progress is Bigger, More</a:t>
            </a:r>
            <a:endParaRPr lang="en-US" sz="2000" dirty="0">
              <a:latin typeface="Helvetica Light" charset="0"/>
              <a:ea typeface="Helvetica Light" charset="0"/>
              <a:cs typeface="Helvetica Light" charset="0"/>
            </a:endParaRPr>
          </a:p>
        </p:txBody>
      </p:sp>
      <p:sp>
        <p:nvSpPr>
          <p:cNvPr id="13" name="TextBox 12"/>
          <p:cNvSpPr txBox="1"/>
          <p:nvPr/>
        </p:nvSpPr>
        <p:spPr>
          <a:xfrm>
            <a:off x="3256005" y="4123124"/>
            <a:ext cx="2611394"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Quantity over Quality</a:t>
            </a:r>
            <a:endParaRPr lang="en-US" sz="2000" dirty="0">
              <a:latin typeface="Helvetica Light" charset="0"/>
              <a:ea typeface="Helvetica Light" charset="0"/>
              <a:cs typeface="Helvetica Light" charset="0"/>
            </a:endParaRPr>
          </a:p>
        </p:txBody>
      </p:sp>
      <p:sp>
        <p:nvSpPr>
          <p:cNvPr id="15" name="TextBox 14"/>
          <p:cNvSpPr txBox="1"/>
          <p:nvPr/>
        </p:nvSpPr>
        <p:spPr>
          <a:xfrm>
            <a:off x="2375241" y="6070209"/>
            <a:ext cx="1902941"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Individualism</a:t>
            </a:r>
            <a:endParaRPr lang="en-US" sz="2000" dirty="0">
              <a:latin typeface="Helvetica Light" charset="0"/>
              <a:ea typeface="Helvetica Light" charset="0"/>
              <a:cs typeface="Helvetica Light" charset="0"/>
            </a:endParaRPr>
          </a:p>
        </p:txBody>
      </p:sp>
      <p:sp>
        <p:nvSpPr>
          <p:cNvPr id="16" name="TextBox 15"/>
          <p:cNvSpPr txBox="1"/>
          <p:nvPr/>
        </p:nvSpPr>
        <p:spPr>
          <a:xfrm>
            <a:off x="1451917" y="3121699"/>
            <a:ext cx="2842055"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Fear of Open Conflict</a:t>
            </a:r>
            <a:endParaRPr lang="en-US" sz="2000" dirty="0">
              <a:latin typeface="Helvetica Light" charset="0"/>
              <a:ea typeface="Helvetica Light" charset="0"/>
              <a:cs typeface="Helvetica Light" charset="0"/>
            </a:endParaRPr>
          </a:p>
        </p:txBody>
      </p:sp>
      <p:sp>
        <p:nvSpPr>
          <p:cNvPr id="17" name="TextBox 16"/>
          <p:cNvSpPr txBox="1"/>
          <p:nvPr/>
        </p:nvSpPr>
        <p:spPr>
          <a:xfrm>
            <a:off x="707175" y="1661599"/>
            <a:ext cx="2067698"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Power Hoarding</a:t>
            </a:r>
            <a:endParaRPr lang="en-US" sz="2000" dirty="0">
              <a:latin typeface="Helvetica Light" charset="0"/>
              <a:ea typeface="Helvetica Light" charset="0"/>
              <a:cs typeface="Helvetica Light" charset="0"/>
            </a:endParaRPr>
          </a:p>
        </p:txBody>
      </p:sp>
      <p:sp>
        <p:nvSpPr>
          <p:cNvPr id="18" name="TextBox 17"/>
          <p:cNvSpPr txBox="1"/>
          <p:nvPr/>
        </p:nvSpPr>
        <p:spPr>
          <a:xfrm>
            <a:off x="1248717" y="4701257"/>
            <a:ext cx="2253049"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Either/Or Thinking</a:t>
            </a:r>
            <a:endParaRPr lang="en-US" sz="2000" dirty="0">
              <a:latin typeface="Helvetica Light" charset="0"/>
              <a:ea typeface="Helvetica Light" charset="0"/>
              <a:cs typeface="Helvetica Light" charset="0"/>
            </a:endParaRPr>
          </a:p>
        </p:txBody>
      </p:sp>
      <p:sp>
        <p:nvSpPr>
          <p:cNvPr id="19" name="TextBox 18"/>
          <p:cNvSpPr txBox="1"/>
          <p:nvPr/>
        </p:nvSpPr>
        <p:spPr>
          <a:xfrm>
            <a:off x="5560540" y="5722041"/>
            <a:ext cx="2162434"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Right to Comfort</a:t>
            </a:r>
            <a:endParaRPr lang="en-US" sz="2000" dirty="0">
              <a:latin typeface="Helvetica Light" charset="0"/>
              <a:ea typeface="Helvetica Light" charset="0"/>
              <a:cs typeface="Helvetica Light" charset="0"/>
            </a:endParaRPr>
          </a:p>
        </p:txBody>
      </p:sp>
      <p:sp>
        <p:nvSpPr>
          <p:cNvPr id="20" name="TextBox 19"/>
          <p:cNvSpPr txBox="1"/>
          <p:nvPr/>
        </p:nvSpPr>
        <p:spPr>
          <a:xfrm>
            <a:off x="3499021" y="5321931"/>
            <a:ext cx="1536358" cy="400110"/>
          </a:xfrm>
          <a:prstGeom prst="rect">
            <a:avLst/>
          </a:prstGeom>
          <a:noFill/>
        </p:spPr>
        <p:txBody>
          <a:bodyPr wrap="square" rtlCol="0">
            <a:spAutoFit/>
          </a:bodyPr>
          <a:lstStyle/>
          <a:p>
            <a:r>
              <a:rPr lang="en-US" sz="2000" dirty="0" smtClean="0">
                <a:latin typeface="Helvetica Light" charset="0"/>
                <a:ea typeface="Helvetica Light" charset="0"/>
                <a:cs typeface="Helvetica Light" charset="0"/>
              </a:rPr>
              <a:t>Paternalism</a:t>
            </a:r>
            <a:endParaRPr lang="en-US" sz="2000" dirty="0">
              <a:latin typeface="Helvetica Light" charset="0"/>
              <a:ea typeface="Helvetica Light" charset="0"/>
              <a:cs typeface="Helvetica Light" charset="0"/>
            </a:endParaRPr>
          </a:p>
        </p:txBody>
      </p:sp>
    </p:spTree>
    <p:extLst>
      <p:ext uri="{BB962C8B-B14F-4D97-AF65-F5344CB8AC3E}">
        <p14:creationId xmlns:p14="http://schemas.microsoft.com/office/powerpoint/2010/main" val="7002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3" grpId="0"/>
      <p:bldP spid="15" grpId="0"/>
      <p:bldP spid="16" grpId="0"/>
      <p:bldP spid="17" grpId="0"/>
      <p:bldP spid="18" grpId="0"/>
      <p:bldP spid="19"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Reflection</a:t>
            </a:r>
            <a:endParaRPr lang="en-US" dirty="0"/>
          </a:p>
        </p:txBody>
      </p:sp>
      <p:sp>
        <p:nvSpPr>
          <p:cNvPr id="3" name="Content Placeholder 2"/>
          <p:cNvSpPr>
            <a:spLocks noGrp="1"/>
          </p:cNvSpPr>
          <p:nvPr>
            <p:ph idx="1"/>
          </p:nvPr>
        </p:nvSpPr>
        <p:spPr/>
        <p:txBody>
          <a:bodyPr/>
          <a:lstStyle/>
          <a:p>
            <a:pPr marL="857250" indent="-742950">
              <a:buFont typeface="+mj-lt"/>
              <a:buAutoNum type="arabicPeriod"/>
            </a:pPr>
            <a:r>
              <a:rPr lang="en-US" sz="3600" i="1" dirty="0" smtClean="0"/>
              <a:t>What were the issues </a:t>
            </a:r>
            <a:r>
              <a:rPr lang="en-US" sz="3600" i="1" dirty="0"/>
              <a:t>of race and class that Bethany </a:t>
            </a:r>
            <a:r>
              <a:rPr lang="en-US" sz="3600" i="1" dirty="0" smtClean="0"/>
              <a:t>missed? </a:t>
            </a:r>
          </a:p>
          <a:p>
            <a:pPr marL="857250" indent="-742950">
              <a:buFont typeface="+mj-lt"/>
              <a:buAutoNum type="arabicPeriod"/>
            </a:pPr>
            <a:r>
              <a:rPr lang="en-US" sz="3600" i="1" dirty="0" smtClean="0"/>
              <a:t>What </a:t>
            </a:r>
            <a:r>
              <a:rPr lang="en-US" sz="3600" i="1" dirty="0"/>
              <a:t>strategies might have been more successful in achieving greater equity among New Leaf’s clients?</a:t>
            </a:r>
            <a:endParaRPr lang="en-US" sz="3600" dirty="0"/>
          </a:p>
          <a:p>
            <a:endParaRPr lang="en-US" dirty="0"/>
          </a:p>
        </p:txBody>
      </p:sp>
    </p:spTree>
    <p:extLst>
      <p:ext uri="{BB962C8B-B14F-4D97-AF65-F5344CB8AC3E}">
        <p14:creationId xmlns:p14="http://schemas.microsoft.com/office/powerpoint/2010/main" val="3975705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163017" y="779632"/>
            <a:ext cx="4822359" cy="5448465"/>
          </a:xfrm>
        </p:spPr>
        <p:txBody>
          <a:bodyPr>
            <a:normAutofit fontScale="92500" lnSpcReduction="10000"/>
          </a:bodyPr>
          <a:lstStyle/>
          <a:p>
            <a:pPr marL="114300" indent="0">
              <a:buNone/>
            </a:pPr>
            <a:r>
              <a:rPr lang="en-US" dirty="0"/>
              <a:t>For</a:t>
            </a:r>
            <a:r>
              <a:rPr lang="en-US" b="1" dirty="0"/>
              <a:t> the master’s tools will never dismantle the master’s house</a:t>
            </a:r>
            <a:r>
              <a:rPr lang="en-US" dirty="0"/>
              <a:t>. They may allow us to temporarily beat him at his own game, but they will never enable us to bring about genuine </a:t>
            </a:r>
            <a:r>
              <a:rPr lang="en-US" dirty="0" smtClean="0"/>
              <a:t>change…I </a:t>
            </a:r>
            <a:r>
              <a:rPr lang="en-US" dirty="0"/>
              <a:t>urge each one of us here to reach down into that deep place of knowledge inside herself and touch that terror and loathing of any difference that lives here. See whose face it wears. Then the personal as the political can begin to illuminate all our choices.”  (</a:t>
            </a:r>
            <a:r>
              <a:rPr lang="en-US" dirty="0" err="1" smtClean="0"/>
              <a:t>Audré</a:t>
            </a:r>
            <a:r>
              <a:rPr lang="en-US" dirty="0" smtClean="0"/>
              <a:t> </a:t>
            </a:r>
            <a:r>
              <a:rPr lang="en-US" dirty="0"/>
              <a:t>Lord)</a:t>
            </a:r>
          </a:p>
          <a:p>
            <a:endParaRPr lang="en-US" dirty="0"/>
          </a:p>
          <a:p>
            <a:endParaRPr lang="en-US" dirty="0"/>
          </a:p>
        </p:txBody>
      </p:sp>
      <p:pic>
        <p:nvPicPr>
          <p:cNvPr id="9" name="Picture 8" descr="audrelor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41" y="1787324"/>
            <a:ext cx="3097672" cy="3187315"/>
          </a:xfrm>
          <a:prstGeom prst="rect">
            <a:avLst/>
          </a:prstGeom>
        </p:spPr>
      </p:pic>
    </p:spTree>
    <p:extLst>
      <p:ext uri="{BB962C8B-B14F-4D97-AF65-F5344CB8AC3E}">
        <p14:creationId xmlns:p14="http://schemas.microsoft.com/office/powerpoint/2010/main" val="2335569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classism.org/events/exploring-race-class-intersections/"/>
          <p:cNvSpPr>
            <a:spLocks noChangeAspect="1" noChangeArrowheads="1"/>
          </p:cNvSpPr>
          <p:nvPr/>
        </p:nvSpPr>
        <p:spPr bwMode="auto">
          <a:xfrm>
            <a:off x="155575" y="-3017838"/>
            <a:ext cx="4867275" cy="629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280" y="0"/>
            <a:ext cx="5176520" cy="669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841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more information?</a:t>
            </a:r>
            <a:endParaRPr lang="en-US" dirty="0"/>
          </a:p>
        </p:txBody>
      </p:sp>
      <p:sp>
        <p:nvSpPr>
          <p:cNvPr id="3" name="Content Placeholder 2"/>
          <p:cNvSpPr>
            <a:spLocks noGrp="1"/>
          </p:cNvSpPr>
          <p:nvPr>
            <p:ph idx="1"/>
          </p:nvPr>
        </p:nvSpPr>
        <p:spPr/>
        <p:txBody>
          <a:bodyPr>
            <a:normAutofit/>
          </a:bodyPr>
          <a:lstStyle/>
          <a:p>
            <a:r>
              <a:rPr lang="en-US" sz="3600" dirty="0" smtClean="0"/>
              <a:t>Class Action: </a:t>
            </a:r>
            <a:r>
              <a:rPr lang="en-US" sz="3600" dirty="0" smtClean="0">
                <a:hlinkClick r:id="rId2"/>
              </a:rPr>
              <a:t>www.classism.org</a:t>
            </a:r>
            <a:endParaRPr lang="en-US" sz="3600" dirty="0" smtClean="0"/>
          </a:p>
          <a:p>
            <a:r>
              <a:rPr lang="en-US" sz="3600" dirty="0" smtClean="0"/>
              <a:t>Contact us:</a:t>
            </a:r>
          </a:p>
          <a:p>
            <a:pPr lvl="2"/>
            <a:r>
              <a:rPr lang="en-US" sz="3200" dirty="0" smtClean="0"/>
              <a:t>Anita: </a:t>
            </a:r>
            <a:r>
              <a:rPr lang="en-US" sz="3200" dirty="0" smtClean="0">
                <a:hlinkClick r:id="rId3"/>
              </a:rPr>
              <a:t>anitamorales1@gmail.com</a:t>
            </a:r>
            <a:endParaRPr lang="en-US" sz="3200" dirty="0" smtClean="0"/>
          </a:p>
          <a:p>
            <a:pPr marL="411480" lvl="1" indent="0">
              <a:buNone/>
            </a:pPr>
            <a:r>
              <a:rPr lang="en-US" sz="3400" dirty="0" smtClean="0"/>
              <a:t>	Alan: </a:t>
            </a:r>
            <a:r>
              <a:rPr lang="en-US" sz="3400" dirty="0" smtClean="0">
                <a:hlinkClick r:id="rId4"/>
              </a:rPr>
              <a:t>alanp@realchangenews.org</a:t>
            </a:r>
            <a:endParaRPr lang="en-US" sz="3400" dirty="0" smtClean="0"/>
          </a:p>
          <a:p>
            <a:endParaRPr lang="en-US" sz="3600" dirty="0" smtClean="0"/>
          </a:p>
          <a:p>
            <a:pPr marL="114300" indent="0">
              <a:buNone/>
            </a:pPr>
            <a:endParaRPr lang="en-US" sz="3600" dirty="0"/>
          </a:p>
          <a:p>
            <a:pPr marL="114300" indent="0">
              <a:buNone/>
            </a:pPr>
            <a:endParaRPr lang="en-US" sz="3600" dirty="0" smtClean="0"/>
          </a:p>
          <a:p>
            <a:pPr marL="114300" indent="0">
              <a:buNone/>
            </a:pPr>
            <a:endParaRPr lang="en-US" sz="3600" dirty="0"/>
          </a:p>
          <a:p>
            <a:pPr marL="114300" indent="0">
              <a:buNone/>
            </a:pPr>
            <a:endParaRPr lang="en-US" sz="3600" dirty="0" smtClean="0"/>
          </a:p>
          <a:p>
            <a:pPr marL="114300" indent="0">
              <a:buNone/>
            </a:pPr>
            <a:endParaRPr lang="en-US" sz="3600" dirty="0"/>
          </a:p>
        </p:txBody>
      </p:sp>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330" y="5599748"/>
            <a:ext cx="27051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borgcube\GEEVES\Editorial\Jon\LOGOS\REDESIGNED LOGO\WEBSITE REDESIGN LOGO smal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9842" y="5506721"/>
            <a:ext cx="1805518" cy="76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10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p:nvPr/>
        </p:nvSpPr>
        <p:spPr>
          <a:xfrm>
            <a:off x="288600" y="307800"/>
            <a:ext cx="7319700" cy="1144500"/>
          </a:xfrm>
          <a:prstGeom prst="rect">
            <a:avLst/>
          </a:prstGeom>
          <a:noFill/>
          <a:ln>
            <a:noFill/>
          </a:ln>
        </p:spPr>
        <p:txBody>
          <a:bodyPr lIns="91425" tIns="91425" rIns="91425" bIns="91425" anchor="t" anchorCtr="0">
            <a:noAutofit/>
          </a:bodyPr>
          <a:lstStyle/>
          <a:p>
            <a:pPr lvl="0">
              <a:spcBef>
                <a:spcPts val="0"/>
              </a:spcBef>
              <a:buNone/>
            </a:pPr>
            <a:r>
              <a:rPr lang="en-US" sz="3000" b="1">
                <a:latin typeface="Cambria"/>
                <a:ea typeface="Cambria"/>
                <a:cs typeface="Cambria"/>
                <a:sym typeface="Cambria"/>
              </a:rPr>
              <a:t>Racial Wealth Gap </a:t>
            </a:r>
            <a:r>
              <a:rPr lang="en-US" sz="3000" b="1" i="1">
                <a:latin typeface="Cambria"/>
                <a:ea typeface="Cambria"/>
                <a:cs typeface="Cambria"/>
                <a:sym typeface="Cambria"/>
              </a:rPr>
              <a:t>Far Exceeds</a:t>
            </a:r>
            <a:r>
              <a:rPr lang="en-US" sz="3000" b="1">
                <a:latin typeface="Cambria"/>
                <a:ea typeface="Cambria"/>
                <a:cs typeface="Cambria"/>
                <a:sym typeface="Cambria"/>
              </a:rPr>
              <a:t> Racial Income Gap</a:t>
            </a:r>
          </a:p>
        </p:txBody>
      </p:sp>
      <p:sp>
        <p:nvSpPr>
          <p:cNvPr id="308" name="Shape 308"/>
          <p:cNvSpPr txBox="1"/>
          <p:nvPr/>
        </p:nvSpPr>
        <p:spPr>
          <a:xfrm>
            <a:off x="362825" y="6014525"/>
            <a:ext cx="2962500" cy="327000"/>
          </a:xfrm>
          <a:prstGeom prst="rect">
            <a:avLst/>
          </a:prstGeom>
          <a:noFill/>
          <a:ln>
            <a:noFill/>
          </a:ln>
        </p:spPr>
        <p:txBody>
          <a:bodyPr lIns="91425" tIns="91425" rIns="91425" bIns="91425" anchor="t" anchorCtr="0">
            <a:noAutofit/>
          </a:bodyPr>
          <a:lstStyle/>
          <a:p>
            <a:pPr lvl="0">
              <a:spcBef>
                <a:spcPts val="0"/>
              </a:spcBef>
              <a:buNone/>
            </a:pPr>
            <a:r>
              <a:rPr lang="en-US" sz="800" dirty="0"/>
              <a:t>Source: CFED’s “Treading Water In The Deep End,” (2014).</a:t>
            </a:r>
          </a:p>
        </p:txBody>
      </p:sp>
      <p:pic>
        <p:nvPicPr>
          <p:cNvPr id="309" name="Shape 309"/>
          <p:cNvPicPr preferRelativeResize="0"/>
          <p:nvPr/>
        </p:nvPicPr>
        <p:blipFill rotWithShape="1">
          <a:blip r:embed="rId3">
            <a:alphaModFix/>
          </a:blip>
          <a:srcRect l="9902" t="14892" r="18648" b="8969"/>
          <a:stretch/>
        </p:blipFill>
        <p:spPr>
          <a:xfrm>
            <a:off x="362825" y="1577424"/>
            <a:ext cx="6865426" cy="4520700"/>
          </a:xfrm>
          <a:prstGeom prst="rect">
            <a:avLst/>
          </a:prstGeom>
          <a:noFill/>
          <a:ln>
            <a:noFill/>
          </a:ln>
        </p:spPr>
      </p:pic>
      <p:sp>
        <p:nvSpPr>
          <p:cNvPr id="310" name="Shape 310"/>
          <p:cNvSpPr txBox="1"/>
          <p:nvPr/>
        </p:nvSpPr>
        <p:spPr>
          <a:xfrm>
            <a:off x="7142480" y="2125700"/>
            <a:ext cx="864870" cy="442500"/>
          </a:xfrm>
          <a:prstGeom prst="rect">
            <a:avLst/>
          </a:prstGeom>
          <a:noFill/>
          <a:ln>
            <a:noFill/>
          </a:ln>
        </p:spPr>
        <p:txBody>
          <a:bodyPr lIns="91425" tIns="91425" rIns="91425" bIns="91425" anchor="t" anchorCtr="0">
            <a:noAutofit/>
          </a:bodyPr>
          <a:lstStyle/>
          <a:p>
            <a:pPr lvl="0">
              <a:spcBef>
                <a:spcPts val="0"/>
              </a:spcBef>
              <a:buNone/>
            </a:pPr>
            <a:r>
              <a:rPr lang="en-US" b="1" dirty="0">
                <a:solidFill>
                  <a:srgbClr val="0B5394"/>
                </a:solidFill>
              </a:rPr>
              <a:t>WHITE</a:t>
            </a:r>
          </a:p>
        </p:txBody>
      </p:sp>
      <p:sp>
        <p:nvSpPr>
          <p:cNvPr id="311" name="Shape 311"/>
          <p:cNvSpPr txBox="1"/>
          <p:nvPr/>
        </p:nvSpPr>
        <p:spPr>
          <a:xfrm>
            <a:off x="7228250" y="4980925"/>
            <a:ext cx="1322700" cy="4425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990000"/>
                </a:solidFill>
              </a:rPr>
              <a:t>NON-WHITE</a:t>
            </a:r>
          </a:p>
        </p:txBody>
      </p:sp>
    </p:spTree>
    <p:extLst>
      <p:ext uri="{BB962C8B-B14F-4D97-AF65-F5344CB8AC3E}">
        <p14:creationId xmlns:p14="http://schemas.microsoft.com/office/powerpoint/2010/main" val="1302657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lessness disproportionately impacts people of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840" y="356234"/>
            <a:ext cx="4399915" cy="54859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0160" y="6055360"/>
            <a:ext cx="5913120" cy="369332"/>
          </a:xfrm>
          <a:prstGeom prst="rect">
            <a:avLst/>
          </a:prstGeom>
          <a:noFill/>
        </p:spPr>
        <p:txBody>
          <a:bodyPr wrap="square" rtlCol="0">
            <a:spAutoFit/>
          </a:bodyPr>
          <a:lstStyle/>
          <a:p>
            <a:r>
              <a:rPr lang="en-US" i="1" dirty="0"/>
              <a:t>Data from All </a:t>
            </a:r>
            <a:r>
              <a:rPr lang="en-US" i="1" dirty="0" smtClean="0"/>
              <a:t>Home reported in 2016, www.allhomekc.org</a:t>
            </a:r>
            <a:endParaRPr lang="en-US" i="1" dirty="0"/>
          </a:p>
        </p:txBody>
      </p:sp>
    </p:spTree>
    <p:extLst>
      <p:ext uri="{BB962C8B-B14F-4D97-AF65-F5344CB8AC3E}">
        <p14:creationId xmlns:p14="http://schemas.microsoft.com/office/powerpoint/2010/main" val="1652085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Goals</a:t>
            </a:r>
            <a:endParaRPr lang="en-US" dirty="0"/>
          </a:p>
        </p:txBody>
      </p:sp>
      <p:sp>
        <p:nvSpPr>
          <p:cNvPr id="3" name="Content Placeholder 2"/>
          <p:cNvSpPr>
            <a:spLocks noGrp="1"/>
          </p:cNvSpPr>
          <p:nvPr>
            <p:ph idx="1"/>
          </p:nvPr>
        </p:nvSpPr>
        <p:spPr/>
        <p:txBody>
          <a:bodyPr/>
          <a:lstStyle/>
          <a:p>
            <a:pPr marL="571500" lvl="0" indent="-457200">
              <a:buFont typeface="+mj-lt"/>
              <a:buAutoNum type="arabicPeriod"/>
            </a:pPr>
            <a:r>
              <a:rPr lang="en-US" sz="2800" dirty="0" smtClean="0"/>
              <a:t>Deepen understanding of structural connection between race, class and homelessness</a:t>
            </a:r>
          </a:p>
          <a:p>
            <a:pPr marL="571500" lvl="0" indent="-457200">
              <a:buFont typeface="+mj-lt"/>
              <a:buAutoNum type="arabicPeriod"/>
            </a:pPr>
            <a:r>
              <a:rPr lang="en-US" sz="2800" dirty="0" smtClean="0"/>
              <a:t>Increase </a:t>
            </a:r>
            <a:r>
              <a:rPr lang="en-US" sz="2800" dirty="0"/>
              <a:t>awareness of our own racial and class identities and biases</a:t>
            </a:r>
          </a:p>
          <a:p>
            <a:pPr marL="571500" lvl="0" indent="-457200">
              <a:buFont typeface="+mj-lt"/>
              <a:buAutoNum type="arabicPeriod"/>
            </a:pPr>
            <a:r>
              <a:rPr lang="en-US" sz="2800" dirty="0"/>
              <a:t>Identify ways that racism and classism impact and are reinforced by our institutions</a:t>
            </a:r>
          </a:p>
          <a:p>
            <a:pPr marL="114300" lvl="0" indent="0">
              <a:buNone/>
            </a:pPr>
            <a:endParaRPr lang="en-US" sz="2400" dirty="0" smtClean="0"/>
          </a:p>
          <a:p>
            <a:pPr marL="114300" lvl="0" indent="0">
              <a:buNone/>
            </a:pPr>
            <a:endParaRPr lang="en-US" sz="2800" dirty="0"/>
          </a:p>
          <a:p>
            <a:endParaRPr lang="en-US" dirty="0"/>
          </a:p>
        </p:txBody>
      </p:sp>
    </p:spTree>
    <p:extLst>
      <p:ext uri="{BB962C8B-B14F-4D97-AF65-F5344CB8AC3E}">
        <p14:creationId xmlns:p14="http://schemas.microsoft.com/office/powerpoint/2010/main" val="115866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descr="Anti-racism activist Tim Wise contextualizes the Trump campaign as just the latest in a centuries-long strategy of rich whites duping poor whites into channeling anger toward people of color, rather than the elite." title="Tim Wise: How Trump Uses Race to Divide &amp; Conquer">
            <a:hlinkClick r:id="rId3"/>
          </p:cNvPr>
          <p:cNvSpPr/>
          <p:nvPr/>
        </p:nvSpPr>
        <p:spPr>
          <a:xfrm>
            <a:off x="914400" y="1293745"/>
            <a:ext cx="7096094" cy="5056255"/>
          </a:xfrm>
          <a:prstGeom prst="rect">
            <a:avLst/>
          </a:prstGeom>
          <a:blipFill>
            <a:blip r:embed="rId4">
              <a:alphaModFix/>
            </a:blip>
            <a:stretch>
              <a:fillRect/>
            </a:stretch>
          </a:blipFill>
          <a:ln>
            <a:noFill/>
          </a:ln>
        </p:spPr>
      </p:sp>
      <p:sp>
        <p:nvSpPr>
          <p:cNvPr id="219" name="Shape 219"/>
          <p:cNvSpPr txBox="1">
            <a:spLocks noGrp="1"/>
          </p:cNvSpPr>
          <p:nvPr>
            <p:ph type="title"/>
          </p:nvPr>
        </p:nvSpPr>
        <p:spPr>
          <a:xfrm>
            <a:off x="264850" y="149612"/>
            <a:ext cx="7620000" cy="1143000"/>
          </a:xfrm>
          <a:prstGeom prst="rect">
            <a:avLst/>
          </a:prstGeom>
        </p:spPr>
        <p:txBody>
          <a:bodyPr lIns="91425" tIns="91425" rIns="91425" bIns="91425" anchor="ctr" anchorCtr="0">
            <a:noAutofit/>
          </a:bodyPr>
          <a:lstStyle/>
          <a:p>
            <a:pPr lvl="0">
              <a:spcBef>
                <a:spcPts val="0"/>
              </a:spcBef>
              <a:buNone/>
            </a:pPr>
            <a:r>
              <a:rPr lang="en-US" sz="4400" dirty="0">
                <a:solidFill>
                  <a:schemeClr val="tx1"/>
                </a:solidFill>
              </a:rPr>
              <a:t>T</a:t>
            </a:r>
            <a:r>
              <a:rPr lang="en-US" sz="4400" dirty="0" smtClean="0">
                <a:solidFill>
                  <a:schemeClr val="tx1"/>
                </a:solidFill>
              </a:rPr>
              <a:t>he Intersection of Class &amp; Race</a:t>
            </a:r>
            <a:endParaRPr lang="en-US" sz="4400" dirty="0">
              <a:solidFill>
                <a:schemeClr val="tx1"/>
              </a:solidFill>
            </a:endParaRPr>
          </a:p>
        </p:txBody>
      </p:sp>
    </p:spTree>
    <p:extLst>
      <p:ext uri="{BB962C8B-B14F-4D97-AF65-F5344CB8AC3E}">
        <p14:creationId xmlns:p14="http://schemas.microsoft.com/office/powerpoint/2010/main" val="949083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user\AppData\Local\Microsoft\Windows\Temporary Internet Files\Content.IE5\HDZ8DQQI\turnandtal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7320"/>
            <a:ext cx="3434080" cy="2575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55040" y="2828836"/>
            <a:ext cx="6776720" cy="1815882"/>
          </a:xfrm>
          <a:prstGeom prst="rect">
            <a:avLst/>
          </a:prstGeom>
        </p:spPr>
        <p:txBody>
          <a:bodyPr wrap="square">
            <a:spAutoFit/>
          </a:bodyPr>
          <a:lstStyle/>
          <a:p>
            <a:pPr lvl="0">
              <a:buFont typeface="Wingdings" panose="05000000000000000000" pitchFamily="2" charset="2"/>
              <a:buChar char="v"/>
            </a:pPr>
            <a:r>
              <a:rPr lang="en-US" sz="2800" dirty="0"/>
              <a:t>What feelings </a:t>
            </a:r>
            <a:r>
              <a:rPr lang="en-US" sz="2800" dirty="0" smtClean="0"/>
              <a:t>did this </a:t>
            </a:r>
            <a:r>
              <a:rPr lang="en-US" sz="2800" dirty="0"/>
              <a:t>clip bring up for you</a:t>
            </a:r>
            <a:r>
              <a:rPr lang="en-US" sz="2800" dirty="0" smtClean="0"/>
              <a:t>?</a:t>
            </a:r>
          </a:p>
          <a:p>
            <a:pPr lvl="0"/>
            <a:endParaRPr lang="en-US" sz="2800" dirty="0"/>
          </a:p>
          <a:p>
            <a:pPr lvl="0">
              <a:buFont typeface="Wingdings" panose="05000000000000000000" pitchFamily="2" charset="2"/>
              <a:buChar char="v"/>
            </a:pPr>
            <a:r>
              <a:rPr lang="en-US" sz="2800" dirty="0"/>
              <a:t>How does the historical relationship between class and race </a:t>
            </a:r>
            <a:r>
              <a:rPr lang="en-US" sz="2800" dirty="0" smtClean="0"/>
              <a:t>playing out today?</a:t>
            </a:r>
            <a:endParaRPr lang="en-US" sz="2800" dirty="0"/>
          </a:p>
        </p:txBody>
      </p:sp>
    </p:spTree>
    <p:extLst>
      <p:ext uri="{BB962C8B-B14F-4D97-AF65-F5344CB8AC3E}">
        <p14:creationId xmlns:p14="http://schemas.microsoft.com/office/powerpoint/2010/main" val="2499195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Wealth Inequality</a:t>
            </a:r>
            <a:endParaRPr lang="en-US" dirty="0"/>
          </a:p>
        </p:txBody>
      </p:sp>
      <p:sp>
        <p:nvSpPr>
          <p:cNvPr id="3" name="Text Placeholder 2"/>
          <p:cNvSpPr>
            <a:spLocks noGrp="1"/>
          </p:cNvSpPr>
          <p:nvPr>
            <p:ph type="body"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6560"/>
            <a:ext cx="7309272" cy="473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931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Wealth Gap</a:t>
            </a:r>
            <a:endParaRPr lang="en-US" dirty="0"/>
          </a:p>
        </p:txBody>
      </p:sp>
      <p:pic>
        <p:nvPicPr>
          <p:cNvPr id="4" name="Content Placeholder 3"/>
          <p:cNvPicPr>
            <a:picLocks noGrp="1" noChangeAspect="1"/>
          </p:cNvPicPr>
          <p:nvPr>
            <p:ph idx="1"/>
          </p:nvPr>
        </p:nvPicPr>
        <p:blipFill>
          <a:blip r:embed="rId2"/>
          <a:srcRect l="460" r="460"/>
          <a:stretch>
            <a:fillRect/>
          </a:stretch>
        </p:blipFill>
        <p:spPr/>
      </p:pic>
    </p:spTree>
    <p:extLst>
      <p:ext uri="{BB962C8B-B14F-4D97-AF65-F5344CB8AC3E}">
        <p14:creationId xmlns:p14="http://schemas.microsoft.com/office/powerpoint/2010/main" val="41841983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6735</TotalTime>
  <Words>971</Words>
  <Application>Microsoft Office PowerPoint</Application>
  <PresentationFormat>On-screen Show (4:3)</PresentationFormat>
  <Paragraphs>167</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Adjacency</vt:lpstr>
      <vt:lpstr>          Race, Class and Homelessness </vt:lpstr>
      <vt:lpstr>Two Sessions</vt:lpstr>
      <vt:lpstr>PowerPoint Presentation</vt:lpstr>
      <vt:lpstr>PowerPoint Presentation</vt:lpstr>
      <vt:lpstr>Workshop Goals</vt:lpstr>
      <vt:lpstr>The Intersection of Class &amp; Race</vt:lpstr>
      <vt:lpstr>PowerPoint Presentation</vt:lpstr>
      <vt:lpstr>Wealth Inequality</vt:lpstr>
      <vt:lpstr>Racial Wealth Gap</vt:lpstr>
      <vt:lpstr>PowerPoint Presentation</vt:lpstr>
      <vt:lpstr>Public  Policy (From United for Fair Economy ‘s Racial Wealth Divide Workshop)</vt:lpstr>
      <vt:lpstr>Public  Policy (From United for Fair Economy ‘s Racial Wealth Divide Workshop)</vt:lpstr>
      <vt:lpstr>Who Benefits?       Who is Burdened?</vt:lpstr>
      <vt:lpstr>Beyond the laws</vt:lpstr>
      <vt:lpstr>Beyond the laws</vt:lpstr>
      <vt:lpstr>Beyond the laws</vt:lpstr>
      <vt:lpstr>PowerPoint Presentation</vt:lpstr>
      <vt:lpstr>PowerPoint Presentation</vt:lpstr>
      <vt:lpstr>PowerPoint Presentation</vt:lpstr>
      <vt:lpstr>PowerPoint Presentation</vt:lpstr>
      <vt:lpstr>PowerPoint Presentation</vt:lpstr>
      <vt:lpstr>Implicit Bias</vt:lpstr>
      <vt:lpstr>Harvard Implicit Bias Test (IAB)</vt:lpstr>
      <vt:lpstr>Early memories </vt:lpstr>
      <vt:lpstr>Distorted Perceptions</vt:lpstr>
      <vt:lpstr>Constructing Class</vt:lpstr>
      <vt:lpstr>PowerPoint Presentation</vt:lpstr>
      <vt:lpstr>Class Cultures in Organizations</vt:lpstr>
      <vt:lpstr>Professional Middle Class Institutions</vt:lpstr>
      <vt:lpstr>White Middle Class Norms (drawn from Jones/Okun’s article White Supremacy Culture)</vt:lpstr>
      <vt:lpstr>Case Study Reflection</vt:lpstr>
      <vt:lpstr>PowerPoint Presentation</vt:lpstr>
      <vt:lpstr>PowerPoint Presentation</vt:lpstr>
      <vt:lpstr>Want more information?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Class Matter in Homeless Advocacy?</dc:title>
  <dc:creator>Alan Preston</dc:creator>
  <cp:lastModifiedBy>user</cp:lastModifiedBy>
  <cp:revision>177</cp:revision>
  <cp:lastPrinted>2016-05-07T00:14:07Z</cp:lastPrinted>
  <dcterms:created xsi:type="dcterms:W3CDTF">2015-05-10T14:20:25Z</dcterms:created>
  <dcterms:modified xsi:type="dcterms:W3CDTF">2017-05-10T00:49:54Z</dcterms:modified>
</cp:coreProperties>
</file>