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8" r:id="rId3"/>
    <p:sldMasterId id="2147483688" r:id="rId4"/>
    <p:sldMasterId id="2147483705" r:id="rId5"/>
    <p:sldMasterId id="2147483713" r:id="rId6"/>
    <p:sldMasterId id="2147483716" r:id="rId7"/>
  </p:sldMasterIdLst>
  <p:notesMasterIdLst>
    <p:notesMasterId r:id="rId25"/>
  </p:notesMasterIdLst>
  <p:sldIdLst>
    <p:sldId id="306" r:id="rId8"/>
    <p:sldId id="435" r:id="rId9"/>
    <p:sldId id="417" r:id="rId10"/>
    <p:sldId id="418" r:id="rId11"/>
    <p:sldId id="414" r:id="rId12"/>
    <p:sldId id="424" r:id="rId13"/>
    <p:sldId id="425" r:id="rId14"/>
    <p:sldId id="426" r:id="rId15"/>
    <p:sldId id="427" r:id="rId16"/>
    <p:sldId id="431" r:id="rId17"/>
    <p:sldId id="430" r:id="rId18"/>
    <p:sldId id="421" r:id="rId19"/>
    <p:sldId id="422" r:id="rId20"/>
    <p:sldId id="423" r:id="rId21"/>
    <p:sldId id="428" r:id="rId22"/>
    <p:sldId id="433" r:id="rId23"/>
    <p:sldId id="429" r:id="rId2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33E81"/>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62" autoAdjust="0"/>
  </p:normalViewPr>
  <p:slideViewPr>
    <p:cSldViewPr snapToGrid="0" snapToObjects="1">
      <p:cViewPr varScale="1">
        <p:scale>
          <a:sx n="79" d="100"/>
          <a:sy n="79" d="100"/>
        </p:scale>
        <p:origin x="24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1998"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BEST</c:v>
                </c:pt>
              </c:strCache>
            </c:strRef>
          </c:tx>
          <c:spPr>
            <a:solidFill>
              <a:srgbClr val="FFC000"/>
            </a:solidFill>
          </c:spPr>
          <c:invertIfNegative val="0"/>
          <c:dLbls>
            <c:dLbl>
              <c:idx val="0"/>
              <c:layout/>
              <c:tx>
                <c:rich>
                  <a:bodyPr/>
                  <a:lstStyle/>
                  <a:p>
                    <a:r>
                      <a:rPr lang="en-US" dirty="0" smtClean="0"/>
                      <a:t>1986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employer contacts</c:v>
                </c:pt>
                <c:pt idx="1">
                  <c:v>Total enrolled participants</c:v>
                </c:pt>
                <c:pt idx="2">
                  <c:v>Found jobs for clients</c:v>
                </c:pt>
              </c:strCache>
            </c:strRef>
          </c:cat>
          <c:val>
            <c:numRef>
              <c:f>Sheet1!$B$2:$B$4</c:f>
              <c:numCache>
                <c:formatCode>General</c:formatCode>
                <c:ptCount val="3"/>
                <c:pt idx="0">
                  <c:v>369</c:v>
                </c:pt>
                <c:pt idx="1">
                  <c:v>57</c:v>
                </c:pt>
                <c:pt idx="2">
                  <c:v>23</c:v>
                </c:pt>
              </c:numCache>
            </c:numRef>
          </c:val>
        </c:ser>
        <c:dLbls>
          <c:showLegendKey val="0"/>
          <c:showVal val="0"/>
          <c:showCatName val="0"/>
          <c:showSerName val="0"/>
          <c:showPercent val="0"/>
          <c:showBubbleSize val="0"/>
        </c:dLbls>
        <c:gapWidth val="25"/>
        <c:axId val="408945632"/>
        <c:axId val="408915392"/>
      </c:barChart>
      <c:catAx>
        <c:axId val="408945632"/>
        <c:scaling>
          <c:orientation val="maxMin"/>
        </c:scaling>
        <c:delete val="0"/>
        <c:axPos val="l"/>
        <c:numFmt formatCode="General" sourceLinked="0"/>
        <c:majorTickMark val="none"/>
        <c:minorTickMark val="none"/>
        <c:tickLblPos val="nextTo"/>
        <c:spPr>
          <a:ln>
            <a:solidFill>
              <a:schemeClr val="bg1">
                <a:lumMod val="75000"/>
              </a:schemeClr>
            </a:solidFill>
          </a:ln>
        </c:spPr>
        <c:crossAx val="408915392"/>
        <c:crosses val="autoZero"/>
        <c:auto val="1"/>
        <c:lblAlgn val="ctr"/>
        <c:lblOffset val="50"/>
        <c:noMultiLvlLbl val="0"/>
      </c:catAx>
      <c:valAx>
        <c:axId val="408915392"/>
        <c:scaling>
          <c:orientation val="minMax"/>
          <c:max val="785"/>
          <c:min val="0"/>
        </c:scaling>
        <c:delete val="1"/>
        <c:axPos val="t"/>
        <c:numFmt formatCode="General" sourceLinked="1"/>
        <c:majorTickMark val="out"/>
        <c:minorTickMark val="none"/>
        <c:tickLblPos val="nextTo"/>
        <c:crossAx val="408945632"/>
        <c:crosses val="autoZero"/>
        <c:crossBetween val="between"/>
      </c:valAx>
    </c:plotArea>
    <c:plotVisOnly val="1"/>
    <c:dispBlanksAs val="gap"/>
    <c:showDLblsOverMax val="0"/>
  </c:chart>
  <c:txPr>
    <a:bodyPr/>
    <a:lstStyle/>
    <a:p>
      <a:pPr>
        <a:defRPr sz="2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Service Encounters</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2"/>
          <c:tx>
            <c:strRef>
              <c:f>OP_RSN!$G$8</c:f>
              <c:strCache>
                <c:ptCount val="1"/>
                <c:pt idx="0">
                  <c:v>Average Service Minutes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OP_RSN!$C$8:$C$71</c:f>
              <c:strCache>
                <c:ptCount val="16"/>
                <c:pt idx="0">
                  <c:v>service month</c:v>
                </c:pt>
                <c:pt idx="1">
                  <c:v>01/01/15</c:v>
                </c:pt>
                <c:pt idx="2">
                  <c:v>02/01/15</c:v>
                </c:pt>
                <c:pt idx="3">
                  <c:v>03/01/15</c:v>
                </c:pt>
                <c:pt idx="4">
                  <c:v>04/01/15</c:v>
                </c:pt>
                <c:pt idx="5">
                  <c:v>05/01/15</c:v>
                </c:pt>
                <c:pt idx="6">
                  <c:v>06/01/15</c:v>
                </c:pt>
                <c:pt idx="7">
                  <c:v>07/01/15</c:v>
                </c:pt>
                <c:pt idx="8">
                  <c:v>08/01/15</c:v>
                </c:pt>
                <c:pt idx="9">
                  <c:v>09/01/15</c:v>
                </c:pt>
                <c:pt idx="10">
                  <c:v>10/01/15</c:v>
                </c:pt>
                <c:pt idx="11">
                  <c:v>11/01/15</c:v>
                </c:pt>
                <c:pt idx="12">
                  <c:v>12/01/15</c:v>
                </c:pt>
                <c:pt idx="13">
                  <c:v>01/01/16</c:v>
                </c:pt>
                <c:pt idx="14">
                  <c:v>02/01/16</c:v>
                </c:pt>
                <c:pt idx="15">
                  <c:v>03/01/16</c:v>
                </c:pt>
              </c:strCache>
            </c:strRef>
          </c:cat>
          <c:val>
            <c:numRef>
              <c:f>OP_RSN!$G$57:$G$71</c:f>
              <c:numCache>
                <c:formatCode>General</c:formatCode>
                <c:ptCount val="15"/>
                <c:pt idx="0">
                  <c:v>60</c:v>
                </c:pt>
                <c:pt idx="1">
                  <c:v>51</c:v>
                </c:pt>
                <c:pt idx="2">
                  <c:v>56</c:v>
                </c:pt>
                <c:pt idx="3">
                  <c:v>47</c:v>
                </c:pt>
                <c:pt idx="4">
                  <c:v>55</c:v>
                </c:pt>
                <c:pt idx="5">
                  <c:v>55</c:v>
                </c:pt>
                <c:pt idx="6">
                  <c:v>41</c:v>
                </c:pt>
                <c:pt idx="7">
                  <c:v>45</c:v>
                </c:pt>
                <c:pt idx="8">
                  <c:v>58</c:v>
                </c:pt>
                <c:pt idx="9">
                  <c:v>61</c:v>
                </c:pt>
                <c:pt idx="10">
                  <c:v>56</c:v>
                </c:pt>
                <c:pt idx="11">
                  <c:v>61</c:v>
                </c:pt>
                <c:pt idx="12">
                  <c:v>50</c:v>
                </c:pt>
                <c:pt idx="13">
                  <c:v>57</c:v>
                </c:pt>
                <c:pt idx="14">
                  <c:v>46</c:v>
                </c:pt>
              </c:numCache>
            </c:numRef>
          </c:val>
        </c:ser>
        <c:dLbls>
          <c:showLegendKey val="0"/>
          <c:showVal val="0"/>
          <c:showCatName val="0"/>
          <c:showSerName val="0"/>
          <c:showPercent val="0"/>
          <c:showBubbleSize val="0"/>
        </c:dLbls>
        <c:gapWidth val="150"/>
        <c:axId val="408936112"/>
        <c:axId val="408919872"/>
      </c:barChart>
      <c:lineChart>
        <c:grouping val="standard"/>
        <c:varyColors val="0"/>
        <c:ser>
          <c:idx val="1"/>
          <c:order val="0"/>
          <c:tx>
            <c:strRef>
              <c:f>OP_RSN!$E$8</c:f>
              <c:strCache>
                <c:ptCount val="1"/>
                <c:pt idx="0">
                  <c:v>Number of ENC Records</c:v>
                </c:pt>
              </c:strCache>
            </c:strRef>
          </c:tx>
          <c:spPr>
            <a:ln w="76200" cap="rnd">
              <a:solidFill>
                <a:schemeClr val="accent2"/>
              </a:solidFill>
              <a:round/>
            </a:ln>
            <a:effectLst>
              <a:outerShdw blurRad="40000" dist="20000" dir="5400000" rotWithShape="0">
                <a:srgbClr val="000000">
                  <a:alpha val="38000"/>
                </a:srgbClr>
              </a:outerShdw>
            </a:effectLst>
          </c:spPr>
          <c:marker>
            <c:symbol val="none"/>
          </c:marker>
          <c:cat>
            <c:strRef>
              <c:f>OP_RSN!$C$8:$C$71</c:f>
              <c:strCache>
                <c:ptCount val="16"/>
                <c:pt idx="0">
                  <c:v>service month</c:v>
                </c:pt>
                <c:pt idx="1">
                  <c:v>01/01/15</c:v>
                </c:pt>
                <c:pt idx="2">
                  <c:v>02/01/15</c:v>
                </c:pt>
                <c:pt idx="3">
                  <c:v>03/01/15</c:v>
                </c:pt>
                <c:pt idx="4">
                  <c:v>04/01/15</c:v>
                </c:pt>
                <c:pt idx="5">
                  <c:v>05/01/15</c:v>
                </c:pt>
                <c:pt idx="6">
                  <c:v>06/01/15</c:v>
                </c:pt>
                <c:pt idx="7">
                  <c:v>07/01/15</c:v>
                </c:pt>
                <c:pt idx="8">
                  <c:v>08/01/15</c:v>
                </c:pt>
                <c:pt idx="9">
                  <c:v>09/01/15</c:v>
                </c:pt>
                <c:pt idx="10">
                  <c:v>10/01/15</c:v>
                </c:pt>
                <c:pt idx="11">
                  <c:v>11/01/15</c:v>
                </c:pt>
                <c:pt idx="12">
                  <c:v>12/01/15</c:v>
                </c:pt>
                <c:pt idx="13">
                  <c:v>01/01/16</c:v>
                </c:pt>
                <c:pt idx="14">
                  <c:v>02/01/16</c:v>
                </c:pt>
                <c:pt idx="15">
                  <c:v>03/01/16</c:v>
                </c:pt>
              </c:strCache>
            </c:strRef>
          </c:cat>
          <c:val>
            <c:numRef>
              <c:f>OP_RSN!$E$57:$E$71</c:f>
              <c:numCache>
                <c:formatCode>General</c:formatCode>
                <c:ptCount val="15"/>
                <c:pt idx="0">
                  <c:v>4</c:v>
                </c:pt>
                <c:pt idx="1">
                  <c:v>7</c:v>
                </c:pt>
                <c:pt idx="2">
                  <c:v>15</c:v>
                </c:pt>
                <c:pt idx="3">
                  <c:v>32</c:v>
                </c:pt>
                <c:pt idx="4">
                  <c:v>69</c:v>
                </c:pt>
                <c:pt idx="5">
                  <c:v>103</c:v>
                </c:pt>
                <c:pt idx="6">
                  <c:v>464</c:v>
                </c:pt>
                <c:pt idx="7">
                  <c:v>291</c:v>
                </c:pt>
                <c:pt idx="8">
                  <c:v>142</c:v>
                </c:pt>
                <c:pt idx="9">
                  <c:v>209</c:v>
                </c:pt>
                <c:pt idx="10">
                  <c:v>145</c:v>
                </c:pt>
                <c:pt idx="11">
                  <c:v>163</c:v>
                </c:pt>
                <c:pt idx="12">
                  <c:v>162</c:v>
                </c:pt>
                <c:pt idx="13">
                  <c:v>156</c:v>
                </c:pt>
                <c:pt idx="14">
                  <c:v>253</c:v>
                </c:pt>
              </c:numCache>
            </c:numRef>
          </c:val>
          <c:smooth val="0"/>
        </c:ser>
        <c:ser>
          <c:idx val="2"/>
          <c:order val="1"/>
          <c:tx>
            <c:strRef>
              <c:f>OP_RSN!$F$8</c:f>
              <c:strCache>
                <c:ptCount val="1"/>
                <c:pt idx="0">
                  <c:v>Total Service Minutes</c:v>
                </c:pt>
              </c:strCache>
            </c:strRef>
          </c:tx>
          <c:spPr>
            <a:ln w="15875" cap="rnd">
              <a:solidFill>
                <a:schemeClr val="accent3"/>
              </a:solidFill>
              <a:round/>
            </a:ln>
            <a:effectLst>
              <a:outerShdw blurRad="40000" dist="20000" dir="5400000" rotWithShape="0">
                <a:srgbClr val="000000">
                  <a:alpha val="38000"/>
                </a:srgbClr>
              </a:outerShdw>
            </a:effectLst>
          </c:spPr>
          <c:marker>
            <c:symbol val="none"/>
          </c:marker>
          <c:cat>
            <c:strRef>
              <c:f>OP_RSN!$C$8:$C$71</c:f>
              <c:strCache>
                <c:ptCount val="16"/>
                <c:pt idx="0">
                  <c:v>service month</c:v>
                </c:pt>
                <c:pt idx="1">
                  <c:v>01/01/15</c:v>
                </c:pt>
                <c:pt idx="2">
                  <c:v>02/01/15</c:v>
                </c:pt>
                <c:pt idx="3">
                  <c:v>03/01/15</c:v>
                </c:pt>
                <c:pt idx="4">
                  <c:v>04/01/15</c:v>
                </c:pt>
                <c:pt idx="5">
                  <c:v>05/01/15</c:v>
                </c:pt>
                <c:pt idx="6">
                  <c:v>06/01/15</c:v>
                </c:pt>
                <c:pt idx="7">
                  <c:v>07/01/15</c:v>
                </c:pt>
                <c:pt idx="8">
                  <c:v>08/01/15</c:v>
                </c:pt>
                <c:pt idx="9">
                  <c:v>09/01/15</c:v>
                </c:pt>
                <c:pt idx="10">
                  <c:v>10/01/15</c:v>
                </c:pt>
                <c:pt idx="11">
                  <c:v>11/01/15</c:v>
                </c:pt>
                <c:pt idx="12">
                  <c:v>12/01/15</c:v>
                </c:pt>
                <c:pt idx="13">
                  <c:v>01/01/16</c:v>
                </c:pt>
                <c:pt idx="14">
                  <c:v>02/01/16</c:v>
                </c:pt>
                <c:pt idx="15">
                  <c:v>03/01/16</c:v>
                </c:pt>
              </c:strCache>
            </c:strRef>
          </c:cat>
          <c:val>
            <c:numRef>
              <c:f>OP_RSN!$F$57:$F$71</c:f>
              <c:numCache>
                <c:formatCode>General</c:formatCode>
                <c:ptCount val="15"/>
                <c:pt idx="0">
                  <c:v>240</c:v>
                </c:pt>
                <c:pt idx="1">
                  <c:v>360</c:v>
                </c:pt>
                <c:pt idx="2">
                  <c:v>840</c:v>
                </c:pt>
                <c:pt idx="3">
                  <c:v>1492</c:v>
                </c:pt>
                <c:pt idx="4">
                  <c:v>3769</c:v>
                </c:pt>
                <c:pt idx="5">
                  <c:v>5705</c:v>
                </c:pt>
                <c:pt idx="6">
                  <c:v>19163</c:v>
                </c:pt>
                <c:pt idx="7">
                  <c:v>13107</c:v>
                </c:pt>
                <c:pt idx="8">
                  <c:v>8262</c:v>
                </c:pt>
                <c:pt idx="9">
                  <c:v>12778</c:v>
                </c:pt>
                <c:pt idx="10">
                  <c:v>8135</c:v>
                </c:pt>
                <c:pt idx="11">
                  <c:v>9897</c:v>
                </c:pt>
                <c:pt idx="12">
                  <c:v>8057</c:v>
                </c:pt>
                <c:pt idx="13">
                  <c:v>8937</c:v>
                </c:pt>
                <c:pt idx="14">
                  <c:v>11675</c:v>
                </c:pt>
              </c:numCache>
            </c:numRef>
          </c:val>
          <c:smooth val="0"/>
        </c:ser>
        <c:dLbls>
          <c:showLegendKey val="0"/>
          <c:showVal val="0"/>
          <c:showCatName val="0"/>
          <c:showSerName val="0"/>
          <c:showPercent val="0"/>
          <c:showBubbleSize val="0"/>
        </c:dLbls>
        <c:marker val="1"/>
        <c:smooth val="0"/>
        <c:axId val="408917072"/>
        <c:axId val="408945072"/>
      </c:lineChart>
      <c:catAx>
        <c:axId val="40891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8945072"/>
        <c:crosses val="autoZero"/>
        <c:auto val="1"/>
        <c:lblAlgn val="ctr"/>
        <c:lblOffset val="100"/>
        <c:noMultiLvlLbl val="0"/>
      </c:catAx>
      <c:valAx>
        <c:axId val="40894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8917072"/>
        <c:crosses val="autoZero"/>
        <c:crossBetween val="between"/>
      </c:valAx>
      <c:valAx>
        <c:axId val="40891987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08936112"/>
        <c:crosses val="max"/>
        <c:crossBetween val="between"/>
      </c:valAx>
      <c:catAx>
        <c:axId val="408936112"/>
        <c:scaling>
          <c:orientation val="minMax"/>
        </c:scaling>
        <c:delete val="1"/>
        <c:axPos val="b"/>
        <c:numFmt formatCode="General" sourceLinked="1"/>
        <c:majorTickMark val="none"/>
        <c:minorTickMark val="none"/>
        <c:tickLblPos val="nextTo"/>
        <c:crossAx val="408919872"/>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50000"/>
                    <a:lumOff val="50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57340542607022"/>
          <c:y val="8.3083201551996583E-2"/>
          <c:w val="0.71205748609052721"/>
          <c:h val="0.83383359689600678"/>
        </c:manualLayout>
      </c:layout>
      <c:barChart>
        <c:barDir val="bar"/>
        <c:grouping val="clustered"/>
        <c:varyColors val="0"/>
        <c:ser>
          <c:idx val="0"/>
          <c:order val="0"/>
          <c:tx>
            <c:strRef>
              <c:f>Sheet1!$B$1</c:f>
              <c:strCache>
                <c:ptCount val="1"/>
                <c:pt idx="0">
                  <c:v>TANF</c:v>
                </c:pt>
              </c:strCache>
            </c:strRef>
          </c:tx>
          <c:spPr>
            <a:solidFill>
              <a:schemeClr val="tx2"/>
            </a:solidFill>
          </c:spPr>
          <c:invertIfNegative val="0"/>
          <c:dLbls>
            <c:dLbl>
              <c:idx val="0"/>
              <c:layout/>
              <c:numFmt formatCode="#,##0" sourceLinked="0"/>
              <c:spPr/>
              <c:txPr>
                <a:bodyPr/>
                <a:lstStyle/>
                <a:p>
                  <a:pPr>
                    <a:defRPr sz="1400" b="1">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employer contacts</c:v>
                </c:pt>
                <c:pt idx="1">
                  <c:v>Total enrolled participants</c:v>
                </c:pt>
                <c:pt idx="2">
                  <c:v>Found jobs for clients</c:v>
                </c:pt>
              </c:strCache>
            </c:strRef>
          </c:cat>
          <c:val>
            <c:numRef>
              <c:f>Sheet1!$B$2:$B$4</c:f>
              <c:numCache>
                <c:formatCode>General</c:formatCode>
                <c:ptCount val="3"/>
                <c:pt idx="0">
                  <c:v>1802</c:v>
                </c:pt>
                <c:pt idx="1">
                  <c:v>121</c:v>
                </c:pt>
                <c:pt idx="2">
                  <c:v>51</c:v>
                </c:pt>
              </c:numCache>
            </c:numRef>
          </c:val>
        </c:ser>
        <c:dLbls>
          <c:showLegendKey val="0"/>
          <c:showVal val="0"/>
          <c:showCatName val="0"/>
          <c:showSerName val="0"/>
          <c:showPercent val="0"/>
          <c:showBubbleSize val="0"/>
        </c:dLbls>
        <c:gapWidth val="25"/>
        <c:overlap val="-78"/>
        <c:axId val="408918192"/>
        <c:axId val="408920432"/>
      </c:barChart>
      <c:catAx>
        <c:axId val="408918192"/>
        <c:scaling>
          <c:orientation val="maxMin"/>
        </c:scaling>
        <c:delete val="0"/>
        <c:axPos val="l"/>
        <c:numFmt formatCode="General" sourceLinked="0"/>
        <c:majorTickMark val="none"/>
        <c:minorTickMark val="none"/>
        <c:tickLblPos val="nextTo"/>
        <c:spPr>
          <a:ln>
            <a:solidFill>
              <a:schemeClr val="bg1">
                <a:lumMod val="75000"/>
              </a:schemeClr>
            </a:solidFill>
          </a:ln>
        </c:spPr>
        <c:txPr>
          <a:bodyPr/>
          <a:lstStyle/>
          <a:p>
            <a:pPr>
              <a:defRPr sz="1200" b="0"/>
            </a:pPr>
            <a:endParaRPr lang="en-US"/>
          </a:p>
        </c:txPr>
        <c:crossAx val="408920432"/>
        <c:crosses val="autoZero"/>
        <c:auto val="1"/>
        <c:lblAlgn val="ctr"/>
        <c:lblOffset val="50"/>
        <c:noMultiLvlLbl val="0"/>
      </c:catAx>
      <c:valAx>
        <c:axId val="408920432"/>
        <c:scaling>
          <c:orientation val="minMax"/>
          <c:max val="1850"/>
          <c:min val="0"/>
        </c:scaling>
        <c:delete val="1"/>
        <c:axPos val="t"/>
        <c:numFmt formatCode="General" sourceLinked="1"/>
        <c:majorTickMark val="out"/>
        <c:minorTickMark val="none"/>
        <c:tickLblPos val="nextTo"/>
        <c:crossAx val="408918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88833710832"/>
          <c:y val="7.0700992496180268E-2"/>
          <c:w val="0.73928610360824121"/>
          <c:h val="0.76005095933199818"/>
        </c:manualLayout>
      </c:layout>
      <c:barChart>
        <c:barDir val="bar"/>
        <c:grouping val="stacked"/>
        <c:varyColors val="0"/>
        <c:ser>
          <c:idx val="1"/>
          <c:order val="0"/>
          <c:spPr>
            <a:solidFill>
              <a:schemeClr val="bg1"/>
            </a:solidFill>
          </c:spPr>
          <c:invertIfNegative val="0"/>
          <c:dLbls>
            <c:dLbl>
              <c:idx val="1"/>
              <c:layout>
                <c:manualLayout>
                  <c:x val="1.5736550438741476E-2"/>
                  <c:y val="7.0541710960982674E-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Job Development (days)</c:v>
                </c:pt>
                <c:pt idx="1">
                  <c:v>Job Placement (days)</c:v>
                </c:pt>
              </c:strCache>
            </c:strRef>
          </c:cat>
          <c:val>
            <c:numRef>
              <c:f>Sheet1!$B$2:$C$2</c:f>
              <c:numCache>
                <c:formatCode>General</c:formatCode>
                <c:ptCount val="2"/>
                <c:pt idx="0">
                  <c:v>0</c:v>
                </c:pt>
                <c:pt idx="1">
                  <c:v>0</c:v>
                </c:pt>
              </c:numCache>
            </c:numRef>
          </c:val>
        </c:ser>
        <c:ser>
          <c:idx val="0"/>
          <c:order val="1"/>
          <c:spPr>
            <a:solidFill>
              <a:schemeClr val="tx2"/>
            </a:solidFill>
          </c:spPr>
          <c:invertIfNegative val="0"/>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Job Development (days)</c:v>
                </c:pt>
                <c:pt idx="1">
                  <c:v>Job Placement (days)</c:v>
                </c:pt>
              </c:strCache>
            </c:strRef>
          </c:cat>
          <c:val>
            <c:numRef>
              <c:f>Sheet1!$B$3:$C$3</c:f>
              <c:numCache>
                <c:formatCode>General</c:formatCode>
                <c:ptCount val="2"/>
                <c:pt idx="0">
                  <c:v>41</c:v>
                </c:pt>
                <c:pt idx="1">
                  <c:v>387</c:v>
                </c:pt>
              </c:numCache>
            </c:numRef>
          </c:val>
        </c:ser>
        <c:dLbls>
          <c:showLegendKey val="0"/>
          <c:showVal val="0"/>
          <c:showCatName val="0"/>
          <c:showSerName val="0"/>
          <c:showPercent val="0"/>
          <c:showBubbleSize val="0"/>
        </c:dLbls>
        <c:gapWidth val="75"/>
        <c:overlap val="100"/>
        <c:axId val="408934432"/>
        <c:axId val="408932752"/>
      </c:barChart>
      <c:catAx>
        <c:axId val="408934432"/>
        <c:scaling>
          <c:orientation val="maxMin"/>
        </c:scaling>
        <c:delete val="0"/>
        <c:axPos val="l"/>
        <c:numFmt formatCode="General" sourceLinked="0"/>
        <c:majorTickMark val="none"/>
        <c:minorTickMark val="none"/>
        <c:tickLblPos val="nextTo"/>
        <c:spPr>
          <a:ln>
            <a:noFill/>
          </a:ln>
        </c:spPr>
        <c:txPr>
          <a:bodyPr/>
          <a:lstStyle/>
          <a:p>
            <a:pPr>
              <a:defRPr sz="1200" b="0"/>
            </a:pPr>
            <a:endParaRPr lang="en-US"/>
          </a:p>
        </c:txPr>
        <c:crossAx val="408932752"/>
        <c:crosses val="autoZero"/>
        <c:auto val="1"/>
        <c:lblAlgn val="ctr"/>
        <c:lblOffset val="50"/>
        <c:noMultiLvlLbl val="0"/>
      </c:catAx>
      <c:valAx>
        <c:axId val="408932752"/>
        <c:scaling>
          <c:orientation val="minMax"/>
          <c:max val="400"/>
          <c:min val="0"/>
        </c:scaling>
        <c:delete val="1"/>
        <c:axPos val="t"/>
        <c:numFmt formatCode="General" sourceLinked="1"/>
        <c:majorTickMark val="out"/>
        <c:minorTickMark val="none"/>
        <c:tickLblPos val="nextTo"/>
        <c:crossAx val="408934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6472176862926"/>
          <c:y val="7.0701251498800965E-2"/>
          <c:w val="0.72913736360928316"/>
          <c:h val="0.81398474970023982"/>
        </c:manualLayout>
      </c:layout>
      <c:barChart>
        <c:barDir val="bar"/>
        <c:grouping val="stacked"/>
        <c:varyColors val="0"/>
        <c:ser>
          <c:idx val="0"/>
          <c:order val="0"/>
          <c:spPr>
            <a:solidFill>
              <a:schemeClr val="tx2">
                <a:lumMod val="50000"/>
              </a:schemeClr>
            </a:solidFill>
          </c:spPr>
          <c:invertIfNegative val="0"/>
          <c:dLbls>
            <c:dLbl>
              <c:idx val="0"/>
              <c:layout>
                <c:manualLayout>
                  <c:x val="0.32431588965521124"/>
                  <c:y val="-1.1260454108371449E-2"/>
                </c:manualLayout>
              </c:layout>
              <c:tx>
                <c:rich>
                  <a:bodyPr/>
                  <a:lstStyle/>
                  <a:p>
                    <a:pPr>
                      <a:defRPr sz="1400" b="1">
                        <a:solidFill>
                          <a:schemeClr val="bg1"/>
                        </a:solidFill>
                      </a:defRPr>
                    </a:pPr>
                    <a:r>
                      <a:rPr lang="en-US" baseline="30000" dirty="0">
                        <a:solidFill>
                          <a:schemeClr val="bg1"/>
                        </a:solidFill>
                      </a:rPr>
                      <a:t>$</a:t>
                    </a:r>
                    <a:r>
                      <a:rPr lang="en-US" dirty="0">
                        <a:solidFill>
                          <a:schemeClr val="bg1"/>
                        </a:solidFill>
                      </a:rPr>
                      <a:t>50.00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1"/>
                <c:pt idx="0">
                  <c:v>Hourly Wage</c:v>
                </c:pt>
              </c:strCache>
            </c:strRef>
          </c:cat>
          <c:val>
            <c:numRef>
              <c:f>Sheet1!$B$3:$C$3</c:f>
              <c:numCache>
                <c:formatCode>General</c:formatCode>
                <c:ptCount val="2"/>
                <c:pt idx="0" formatCode="&quot;$&quot;#,##0.00_);[Red]\(&quot;$&quot;#,##0.00\)">
                  <c:v>50</c:v>
                </c:pt>
              </c:numCache>
            </c:numRef>
          </c:val>
        </c:ser>
        <c:dLbls>
          <c:showLegendKey val="0"/>
          <c:showVal val="0"/>
          <c:showCatName val="0"/>
          <c:showSerName val="0"/>
          <c:showPercent val="0"/>
          <c:showBubbleSize val="0"/>
        </c:dLbls>
        <c:gapWidth val="75"/>
        <c:overlap val="100"/>
        <c:axId val="408941152"/>
        <c:axId val="108183712"/>
      </c:barChart>
      <c:catAx>
        <c:axId val="408941152"/>
        <c:scaling>
          <c:orientation val="maxMin"/>
        </c:scaling>
        <c:delete val="0"/>
        <c:axPos val="l"/>
        <c:numFmt formatCode="General" sourceLinked="0"/>
        <c:majorTickMark val="none"/>
        <c:minorTickMark val="none"/>
        <c:tickLblPos val="nextTo"/>
        <c:spPr>
          <a:ln>
            <a:noFill/>
          </a:ln>
        </c:spPr>
        <c:txPr>
          <a:bodyPr/>
          <a:lstStyle/>
          <a:p>
            <a:pPr>
              <a:defRPr sz="1200" b="0"/>
            </a:pPr>
            <a:endParaRPr lang="en-US"/>
          </a:p>
        </c:txPr>
        <c:crossAx val="108183712"/>
        <c:crosses val="autoZero"/>
        <c:auto val="1"/>
        <c:lblAlgn val="ctr"/>
        <c:lblOffset val="50"/>
        <c:noMultiLvlLbl val="0"/>
      </c:catAx>
      <c:valAx>
        <c:axId val="108183712"/>
        <c:scaling>
          <c:orientation val="minMax"/>
          <c:max val="50"/>
          <c:min val="0"/>
        </c:scaling>
        <c:delete val="1"/>
        <c:axPos val="t"/>
        <c:numFmt formatCode="&quot;$&quot;#,##0.00_);[Red]\(&quot;$&quot;#,##0.00\)" sourceLinked="1"/>
        <c:majorTickMark val="out"/>
        <c:minorTickMark val="none"/>
        <c:tickLblPos val="nextTo"/>
        <c:crossAx val="408941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C7773-2334-4976-A0E6-A2C054D1061D}"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7A58D3D9-CAE1-45FB-A345-2F9C26570B91}">
      <dgm:prSet phldrT="[Text]"/>
      <dgm:spPr/>
      <dgm:t>
        <a:bodyPr/>
        <a:lstStyle/>
        <a:p>
          <a:r>
            <a:rPr lang="en-US" dirty="0" smtClean="0">
              <a:latin typeface="Calibri" panose="020F0502020204030204" pitchFamily="34" charset="0"/>
            </a:rPr>
            <a:t>Medicaid</a:t>
          </a:r>
          <a:endParaRPr lang="en-US" dirty="0">
            <a:latin typeface="Calibri" panose="020F0502020204030204" pitchFamily="34" charset="0"/>
          </a:endParaRPr>
        </a:p>
      </dgm:t>
    </dgm:pt>
    <dgm:pt modelId="{8E42E2E5-4970-4257-B750-1F00348ADABA}" type="parTrans" cxnId="{1ADFDC31-EC51-4EAC-924A-2749979519D8}">
      <dgm:prSet/>
      <dgm:spPr/>
      <dgm:t>
        <a:bodyPr/>
        <a:lstStyle/>
        <a:p>
          <a:endParaRPr lang="en-US"/>
        </a:p>
      </dgm:t>
    </dgm:pt>
    <dgm:pt modelId="{E4F111F9-1E18-48EF-8410-81AE6D92696D}" type="sibTrans" cxnId="{1ADFDC31-EC51-4EAC-924A-2749979519D8}">
      <dgm:prSet/>
      <dgm:spPr/>
      <dgm:t>
        <a:bodyPr/>
        <a:lstStyle/>
        <a:p>
          <a:endParaRPr lang="en-US"/>
        </a:p>
      </dgm:t>
    </dgm:pt>
    <dgm:pt modelId="{A175FD37-BCD4-4A05-B3EE-8A9434340D05}">
      <dgm:prSet phldrT="[Text]"/>
      <dgm:spPr/>
      <dgm:t>
        <a:bodyPr/>
        <a:lstStyle/>
        <a:p>
          <a:r>
            <a:rPr lang="en-US" dirty="0" smtClean="0">
              <a:latin typeface="Calibri" panose="020F0502020204030204" pitchFamily="34" charset="0"/>
            </a:rPr>
            <a:t>HCA – DBHR – ALTSA</a:t>
          </a:r>
          <a:endParaRPr lang="en-US" dirty="0">
            <a:latin typeface="Calibri" panose="020F0502020204030204" pitchFamily="34" charset="0"/>
          </a:endParaRPr>
        </a:p>
      </dgm:t>
    </dgm:pt>
    <dgm:pt modelId="{F9F4C39C-AF7F-42F3-B97C-58A2D8AF3045}" type="parTrans" cxnId="{2120D863-ABFD-4316-BC50-4AC203DCA76C}">
      <dgm:prSet/>
      <dgm:spPr/>
      <dgm:t>
        <a:bodyPr/>
        <a:lstStyle/>
        <a:p>
          <a:endParaRPr lang="en-US"/>
        </a:p>
      </dgm:t>
    </dgm:pt>
    <dgm:pt modelId="{F76BE0F5-8BD5-4997-8803-90D749C48361}" type="sibTrans" cxnId="{2120D863-ABFD-4316-BC50-4AC203DCA76C}">
      <dgm:prSet/>
      <dgm:spPr/>
      <dgm:t>
        <a:bodyPr/>
        <a:lstStyle/>
        <a:p>
          <a:endParaRPr lang="en-US"/>
        </a:p>
      </dgm:t>
    </dgm:pt>
    <dgm:pt modelId="{B8052C65-0DE6-42CD-8BFE-29FDECC79FD9}">
      <dgm:prSet/>
      <dgm:spPr/>
      <dgm:t>
        <a:bodyPr/>
        <a:lstStyle/>
        <a:p>
          <a:r>
            <a:rPr lang="en-US" dirty="0" smtClean="0">
              <a:latin typeface="Calibri" panose="020F0502020204030204" pitchFamily="34" charset="0"/>
            </a:rPr>
            <a:t>SH/SE – Health care providers</a:t>
          </a:r>
          <a:endParaRPr lang="en-US" dirty="0">
            <a:latin typeface="Calibri" panose="020F0502020204030204" pitchFamily="34" charset="0"/>
          </a:endParaRPr>
        </a:p>
      </dgm:t>
    </dgm:pt>
    <dgm:pt modelId="{91DBE851-21B5-4F77-9EBC-BD4B4742631C}" type="parTrans" cxnId="{962F7702-2EEA-4770-9D62-A18899087984}">
      <dgm:prSet/>
      <dgm:spPr/>
      <dgm:t>
        <a:bodyPr/>
        <a:lstStyle/>
        <a:p>
          <a:endParaRPr lang="en-US"/>
        </a:p>
      </dgm:t>
    </dgm:pt>
    <dgm:pt modelId="{675AEC38-C251-4FED-A036-8E3D9B3B1345}" type="sibTrans" cxnId="{962F7702-2EEA-4770-9D62-A18899087984}">
      <dgm:prSet/>
      <dgm:spPr/>
      <dgm:t>
        <a:bodyPr/>
        <a:lstStyle/>
        <a:p>
          <a:endParaRPr lang="en-US"/>
        </a:p>
      </dgm:t>
    </dgm:pt>
    <dgm:pt modelId="{55A2092D-1DBB-4B87-8400-99ED9F80B3AD}">
      <dgm:prSet/>
      <dgm:spPr/>
      <dgm:t>
        <a:bodyPr/>
        <a:lstStyle/>
        <a:p>
          <a:r>
            <a:rPr lang="en-US" dirty="0" smtClean="0">
              <a:latin typeface="Calibri" panose="020F0502020204030204" pitchFamily="34" charset="0"/>
            </a:rPr>
            <a:t>SH/SE – Comm. BH Agencies</a:t>
          </a:r>
          <a:endParaRPr lang="en-US" dirty="0">
            <a:latin typeface="Calibri" panose="020F0502020204030204" pitchFamily="34" charset="0"/>
          </a:endParaRPr>
        </a:p>
      </dgm:t>
    </dgm:pt>
    <dgm:pt modelId="{D9ABE3FD-CFC4-4A29-AA0D-1012955EEA6F}" type="parTrans" cxnId="{AF903E01-D5E4-4323-A6F6-9AFDE2007A8C}">
      <dgm:prSet/>
      <dgm:spPr/>
      <dgm:t>
        <a:bodyPr/>
        <a:lstStyle/>
        <a:p>
          <a:endParaRPr lang="en-US"/>
        </a:p>
      </dgm:t>
    </dgm:pt>
    <dgm:pt modelId="{7183703A-5699-442D-9FAE-0A5F7E0E28AF}" type="sibTrans" cxnId="{AF903E01-D5E4-4323-A6F6-9AFDE2007A8C}">
      <dgm:prSet/>
      <dgm:spPr/>
      <dgm:t>
        <a:bodyPr/>
        <a:lstStyle/>
        <a:p>
          <a:endParaRPr lang="en-US"/>
        </a:p>
      </dgm:t>
    </dgm:pt>
    <dgm:pt modelId="{3B052A8E-CAC0-4579-9BAC-C621387CB41D}">
      <dgm:prSet/>
      <dgm:spPr/>
      <dgm:t>
        <a:bodyPr/>
        <a:lstStyle/>
        <a:p>
          <a:r>
            <a:rPr lang="en-US" dirty="0" smtClean="0">
              <a:latin typeface="Calibri" panose="020F0502020204030204" pitchFamily="34" charset="0"/>
            </a:rPr>
            <a:t>SH/SE – LTSS Providers</a:t>
          </a:r>
          <a:endParaRPr lang="en-US" dirty="0">
            <a:latin typeface="Calibri" panose="020F0502020204030204" pitchFamily="34" charset="0"/>
          </a:endParaRPr>
        </a:p>
      </dgm:t>
    </dgm:pt>
    <dgm:pt modelId="{69832E84-0204-421D-B201-16A27EB0C565}" type="parTrans" cxnId="{34D78CB4-D4E8-4226-8A8D-1B8565A404AB}">
      <dgm:prSet/>
      <dgm:spPr/>
      <dgm:t>
        <a:bodyPr/>
        <a:lstStyle/>
        <a:p>
          <a:endParaRPr lang="en-US"/>
        </a:p>
      </dgm:t>
    </dgm:pt>
    <dgm:pt modelId="{42E61A79-5AEE-4B6F-BA2F-4182363D4706}" type="sibTrans" cxnId="{34D78CB4-D4E8-4226-8A8D-1B8565A404AB}">
      <dgm:prSet/>
      <dgm:spPr/>
      <dgm:t>
        <a:bodyPr/>
        <a:lstStyle/>
        <a:p>
          <a:endParaRPr lang="en-US"/>
        </a:p>
      </dgm:t>
    </dgm:pt>
    <dgm:pt modelId="{173B5089-B60C-416A-BA63-E2D2B9FD3441}">
      <dgm:prSet phldrT="[Text]"/>
      <dgm:spPr>
        <a:solidFill>
          <a:srgbClr val="FF9933"/>
        </a:solidFill>
      </dgm:spPr>
      <dgm:t>
        <a:bodyPr/>
        <a:lstStyle/>
        <a:p>
          <a:r>
            <a:rPr lang="en-US" dirty="0" smtClean="0">
              <a:latin typeface="Calibri" panose="020F0502020204030204" pitchFamily="34" charset="0"/>
            </a:rPr>
            <a:t>TPA</a:t>
          </a:r>
          <a:endParaRPr lang="en-US" dirty="0">
            <a:latin typeface="Calibri" panose="020F0502020204030204" pitchFamily="34" charset="0"/>
          </a:endParaRPr>
        </a:p>
      </dgm:t>
    </dgm:pt>
    <dgm:pt modelId="{69A7520B-4721-4315-A7CE-29C803910C51}" type="sibTrans" cxnId="{A003B0CE-CA88-4643-B422-FA5C4E66011C}">
      <dgm:prSet/>
      <dgm:spPr/>
      <dgm:t>
        <a:bodyPr/>
        <a:lstStyle/>
        <a:p>
          <a:endParaRPr lang="en-US"/>
        </a:p>
      </dgm:t>
    </dgm:pt>
    <dgm:pt modelId="{D0BA544F-C3A0-4376-9707-429B30B325E1}" type="parTrans" cxnId="{A003B0CE-CA88-4643-B422-FA5C4E66011C}">
      <dgm:prSet/>
      <dgm:spPr/>
      <dgm:t>
        <a:bodyPr/>
        <a:lstStyle/>
        <a:p>
          <a:endParaRPr lang="en-US"/>
        </a:p>
      </dgm:t>
    </dgm:pt>
    <dgm:pt modelId="{8F2E8D84-8D25-4C81-9BC2-902184CA5163}">
      <dgm:prSet/>
      <dgm:spPr>
        <a:solidFill>
          <a:schemeClr val="accent1"/>
        </a:solidFill>
      </dgm:spPr>
      <dgm:t>
        <a:bodyPr/>
        <a:lstStyle/>
        <a:p>
          <a:r>
            <a:rPr lang="en-US" dirty="0" smtClean="0">
              <a:latin typeface="Calibri" panose="020F0502020204030204" pitchFamily="34" charset="0"/>
            </a:rPr>
            <a:t>SH/SE – Tribal Providers</a:t>
          </a:r>
          <a:endParaRPr lang="en-US" dirty="0">
            <a:latin typeface="Calibri" panose="020F0502020204030204" pitchFamily="34" charset="0"/>
          </a:endParaRPr>
        </a:p>
      </dgm:t>
    </dgm:pt>
    <dgm:pt modelId="{93AAE963-4D5C-4442-9EF2-276D512333FF}" type="parTrans" cxnId="{18C39067-7C93-435D-B6F1-17336E7D5E82}">
      <dgm:prSet/>
      <dgm:spPr/>
      <dgm:t>
        <a:bodyPr/>
        <a:lstStyle/>
        <a:p>
          <a:endParaRPr lang="en-US"/>
        </a:p>
      </dgm:t>
    </dgm:pt>
    <dgm:pt modelId="{2EC755CA-19A5-4DB4-8E8F-D843F84B0B67}" type="sibTrans" cxnId="{18C39067-7C93-435D-B6F1-17336E7D5E82}">
      <dgm:prSet/>
      <dgm:spPr/>
      <dgm:t>
        <a:bodyPr/>
        <a:lstStyle/>
        <a:p>
          <a:endParaRPr lang="en-US"/>
        </a:p>
      </dgm:t>
    </dgm:pt>
    <dgm:pt modelId="{4358EDBC-9ACF-486F-96B1-FC23E037CA7C}">
      <dgm:prSet/>
      <dgm:spPr/>
      <dgm:t>
        <a:bodyPr/>
        <a:lstStyle/>
        <a:p>
          <a:r>
            <a:rPr lang="en-US" dirty="0" smtClean="0">
              <a:latin typeface="Calibri" panose="020F0502020204030204" pitchFamily="34" charset="0"/>
            </a:rPr>
            <a:t>SH/SE - CBOs</a:t>
          </a:r>
          <a:endParaRPr lang="en-US" dirty="0">
            <a:latin typeface="Calibri" panose="020F0502020204030204" pitchFamily="34" charset="0"/>
          </a:endParaRPr>
        </a:p>
      </dgm:t>
    </dgm:pt>
    <dgm:pt modelId="{96C42282-CE8C-4DFD-A7D2-3F5A6EAC5B5A}" type="sibTrans" cxnId="{DF80A627-0873-4093-B81C-1EABFBDA85D3}">
      <dgm:prSet/>
      <dgm:spPr/>
      <dgm:t>
        <a:bodyPr/>
        <a:lstStyle/>
        <a:p>
          <a:endParaRPr lang="en-US"/>
        </a:p>
      </dgm:t>
    </dgm:pt>
    <dgm:pt modelId="{B758C75B-0E6D-441F-AF73-DEBAE03DC34D}" type="parTrans" cxnId="{DF80A627-0873-4093-B81C-1EABFBDA85D3}">
      <dgm:prSet/>
      <dgm:spPr/>
      <dgm:t>
        <a:bodyPr/>
        <a:lstStyle/>
        <a:p>
          <a:endParaRPr lang="en-US"/>
        </a:p>
      </dgm:t>
    </dgm:pt>
    <dgm:pt modelId="{3336B673-42C2-4088-AF91-8DD59B38DD1E}" type="pres">
      <dgm:prSet presAssocID="{540C7773-2334-4976-A0E6-A2C054D1061D}" presName="Name0" presStyleCnt="0">
        <dgm:presLayoutVars>
          <dgm:chPref val="1"/>
          <dgm:dir/>
          <dgm:animOne val="branch"/>
          <dgm:animLvl val="lvl"/>
          <dgm:resizeHandles/>
        </dgm:presLayoutVars>
      </dgm:prSet>
      <dgm:spPr/>
      <dgm:t>
        <a:bodyPr/>
        <a:lstStyle/>
        <a:p>
          <a:endParaRPr lang="en-US"/>
        </a:p>
      </dgm:t>
    </dgm:pt>
    <dgm:pt modelId="{29558111-8026-4E1C-B44D-7282ED270EC9}" type="pres">
      <dgm:prSet presAssocID="{7A58D3D9-CAE1-45FB-A345-2F9C26570B91}" presName="vertOne" presStyleCnt="0"/>
      <dgm:spPr/>
      <dgm:t>
        <a:bodyPr/>
        <a:lstStyle/>
        <a:p>
          <a:endParaRPr lang="en-US"/>
        </a:p>
      </dgm:t>
    </dgm:pt>
    <dgm:pt modelId="{650E7518-78C4-44D8-AFA3-918E3BA8D5ED}" type="pres">
      <dgm:prSet presAssocID="{7A58D3D9-CAE1-45FB-A345-2F9C26570B91}" presName="txOne" presStyleLbl="node0" presStyleIdx="0" presStyleCnt="1">
        <dgm:presLayoutVars>
          <dgm:chPref val="3"/>
        </dgm:presLayoutVars>
      </dgm:prSet>
      <dgm:spPr/>
      <dgm:t>
        <a:bodyPr/>
        <a:lstStyle/>
        <a:p>
          <a:endParaRPr lang="en-US"/>
        </a:p>
      </dgm:t>
    </dgm:pt>
    <dgm:pt modelId="{DFD5027B-2EAF-4C2C-AAE4-8DAEC4BF60EE}" type="pres">
      <dgm:prSet presAssocID="{7A58D3D9-CAE1-45FB-A345-2F9C26570B91}" presName="parTransOne" presStyleCnt="0"/>
      <dgm:spPr/>
      <dgm:t>
        <a:bodyPr/>
        <a:lstStyle/>
        <a:p>
          <a:endParaRPr lang="en-US"/>
        </a:p>
      </dgm:t>
    </dgm:pt>
    <dgm:pt modelId="{03D6E042-0255-4DAA-AAEB-8D1F0DF45AE4}" type="pres">
      <dgm:prSet presAssocID="{7A58D3D9-CAE1-45FB-A345-2F9C26570B91}" presName="horzOne" presStyleCnt="0"/>
      <dgm:spPr/>
      <dgm:t>
        <a:bodyPr/>
        <a:lstStyle/>
        <a:p>
          <a:endParaRPr lang="en-US"/>
        </a:p>
      </dgm:t>
    </dgm:pt>
    <dgm:pt modelId="{ED4F6CB6-0C14-49B9-8A6F-DE2B4F9F998F}" type="pres">
      <dgm:prSet presAssocID="{A175FD37-BCD4-4A05-B3EE-8A9434340D05}" presName="vertTwo" presStyleCnt="0"/>
      <dgm:spPr/>
      <dgm:t>
        <a:bodyPr/>
        <a:lstStyle/>
        <a:p>
          <a:endParaRPr lang="en-US"/>
        </a:p>
      </dgm:t>
    </dgm:pt>
    <dgm:pt modelId="{62026A5B-6D46-4AAF-9E4D-B0BCF2E73B4B}" type="pres">
      <dgm:prSet presAssocID="{A175FD37-BCD4-4A05-B3EE-8A9434340D05}" presName="txTwo" presStyleLbl="node2" presStyleIdx="0" presStyleCnt="1">
        <dgm:presLayoutVars>
          <dgm:chPref val="3"/>
        </dgm:presLayoutVars>
      </dgm:prSet>
      <dgm:spPr/>
      <dgm:t>
        <a:bodyPr/>
        <a:lstStyle/>
        <a:p>
          <a:endParaRPr lang="en-US"/>
        </a:p>
      </dgm:t>
    </dgm:pt>
    <dgm:pt modelId="{D571AE51-A353-4144-B91B-6D6E0C7A5E87}" type="pres">
      <dgm:prSet presAssocID="{A175FD37-BCD4-4A05-B3EE-8A9434340D05}" presName="parTransTwo" presStyleCnt="0"/>
      <dgm:spPr/>
      <dgm:t>
        <a:bodyPr/>
        <a:lstStyle/>
        <a:p>
          <a:endParaRPr lang="en-US"/>
        </a:p>
      </dgm:t>
    </dgm:pt>
    <dgm:pt modelId="{57B57135-DE74-4126-BC7B-9D75A932EE79}" type="pres">
      <dgm:prSet presAssocID="{A175FD37-BCD4-4A05-B3EE-8A9434340D05}" presName="horzTwo" presStyleCnt="0"/>
      <dgm:spPr/>
      <dgm:t>
        <a:bodyPr/>
        <a:lstStyle/>
        <a:p>
          <a:endParaRPr lang="en-US"/>
        </a:p>
      </dgm:t>
    </dgm:pt>
    <dgm:pt modelId="{E4471064-A02B-40E7-BB1F-D62D12443816}" type="pres">
      <dgm:prSet presAssocID="{173B5089-B60C-416A-BA63-E2D2B9FD3441}" presName="vertThree" presStyleCnt="0"/>
      <dgm:spPr/>
      <dgm:t>
        <a:bodyPr/>
        <a:lstStyle/>
        <a:p>
          <a:endParaRPr lang="en-US"/>
        </a:p>
      </dgm:t>
    </dgm:pt>
    <dgm:pt modelId="{D692ADCB-E913-48A0-976B-E3CEB28AB568}" type="pres">
      <dgm:prSet presAssocID="{173B5089-B60C-416A-BA63-E2D2B9FD3441}" presName="txThree" presStyleLbl="node3" presStyleIdx="0" presStyleCnt="1">
        <dgm:presLayoutVars>
          <dgm:chPref val="3"/>
        </dgm:presLayoutVars>
      </dgm:prSet>
      <dgm:spPr/>
      <dgm:t>
        <a:bodyPr/>
        <a:lstStyle/>
        <a:p>
          <a:endParaRPr lang="en-US"/>
        </a:p>
      </dgm:t>
    </dgm:pt>
    <dgm:pt modelId="{F01FC4A5-E792-4729-8AB5-CE51D12D1C58}" type="pres">
      <dgm:prSet presAssocID="{173B5089-B60C-416A-BA63-E2D2B9FD3441}" presName="parTransThree" presStyleCnt="0"/>
      <dgm:spPr/>
      <dgm:t>
        <a:bodyPr/>
        <a:lstStyle/>
        <a:p>
          <a:endParaRPr lang="en-US"/>
        </a:p>
      </dgm:t>
    </dgm:pt>
    <dgm:pt modelId="{EA377E61-E253-4DF0-852A-7FF958D8190E}" type="pres">
      <dgm:prSet presAssocID="{173B5089-B60C-416A-BA63-E2D2B9FD3441}" presName="horzThree" presStyleCnt="0"/>
      <dgm:spPr/>
      <dgm:t>
        <a:bodyPr/>
        <a:lstStyle/>
        <a:p>
          <a:endParaRPr lang="en-US"/>
        </a:p>
      </dgm:t>
    </dgm:pt>
    <dgm:pt modelId="{E76BB5C8-87E2-41DF-9899-BE645E100ED1}" type="pres">
      <dgm:prSet presAssocID="{4358EDBC-9ACF-486F-96B1-FC23E037CA7C}" presName="vertFour" presStyleCnt="0">
        <dgm:presLayoutVars>
          <dgm:chPref val="3"/>
        </dgm:presLayoutVars>
      </dgm:prSet>
      <dgm:spPr/>
    </dgm:pt>
    <dgm:pt modelId="{E3BBBA40-4403-4F23-86FC-9C952913A4F0}" type="pres">
      <dgm:prSet presAssocID="{4358EDBC-9ACF-486F-96B1-FC23E037CA7C}" presName="txFour" presStyleLbl="node4" presStyleIdx="0" presStyleCnt="5">
        <dgm:presLayoutVars>
          <dgm:chPref val="3"/>
        </dgm:presLayoutVars>
      </dgm:prSet>
      <dgm:spPr/>
      <dgm:t>
        <a:bodyPr/>
        <a:lstStyle/>
        <a:p>
          <a:endParaRPr lang="en-US"/>
        </a:p>
      </dgm:t>
    </dgm:pt>
    <dgm:pt modelId="{532ADDFE-63DA-4194-A8C5-8511926DDBAB}" type="pres">
      <dgm:prSet presAssocID="{4358EDBC-9ACF-486F-96B1-FC23E037CA7C}" presName="horzFour" presStyleCnt="0"/>
      <dgm:spPr/>
    </dgm:pt>
    <dgm:pt modelId="{E203BC67-EBB2-49DB-8A99-1AF5ABF0004B}" type="pres">
      <dgm:prSet presAssocID="{96C42282-CE8C-4DFD-A7D2-3F5A6EAC5B5A}" presName="sibSpaceFour" presStyleCnt="0"/>
      <dgm:spPr/>
    </dgm:pt>
    <dgm:pt modelId="{3FDEEEBD-22A4-4FFB-9DE5-4B510BEB47E8}" type="pres">
      <dgm:prSet presAssocID="{B8052C65-0DE6-42CD-8BFE-29FDECC79FD9}" presName="vertFour" presStyleCnt="0">
        <dgm:presLayoutVars>
          <dgm:chPref val="3"/>
        </dgm:presLayoutVars>
      </dgm:prSet>
      <dgm:spPr/>
      <dgm:t>
        <a:bodyPr/>
        <a:lstStyle/>
        <a:p>
          <a:endParaRPr lang="en-US"/>
        </a:p>
      </dgm:t>
    </dgm:pt>
    <dgm:pt modelId="{81C1F375-6330-440E-880B-8C9CE40F1C88}" type="pres">
      <dgm:prSet presAssocID="{B8052C65-0DE6-42CD-8BFE-29FDECC79FD9}" presName="txFour" presStyleLbl="node4" presStyleIdx="1" presStyleCnt="5">
        <dgm:presLayoutVars>
          <dgm:chPref val="3"/>
        </dgm:presLayoutVars>
      </dgm:prSet>
      <dgm:spPr/>
      <dgm:t>
        <a:bodyPr/>
        <a:lstStyle/>
        <a:p>
          <a:endParaRPr lang="en-US"/>
        </a:p>
      </dgm:t>
    </dgm:pt>
    <dgm:pt modelId="{E58F8888-DFF4-4C3A-821D-7AF8861C0016}" type="pres">
      <dgm:prSet presAssocID="{B8052C65-0DE6-42CD-8BFE-29FDECC79FD9}" presName="horzFour" presStyleCnt="0"/>
      <dgm:spPr/>
      <dgm:t>
        <a:bodyPr/>
        <a:lstStyle/>
        <a:p>
          <a:endParaRPr lang="en-US"/>
        </a:p>
      </dgm:t>
    </dgm:pt>
    <dgm:pt modelId="{DE0539B1-CD9F-4FCE-AAAE-9999B03337BD}" type="pres">
      <dgm:prSet presAssocID="{675AEC38-C251-4FED-A036-8E3D9B3B1345}" presName="sibSpaceFour" presStyleCnt="0"/>
      <dgm:spPr/>
    </dgm:pt>
    <dgm:pt modelId="{7E225970-5C71-43EC-9FFE-2FDF2DC23DF1}" type="pres">
      <dgm:prSet presAssocID="{55A2092D-1DBB-4B87-8400-99ED9F80B3AD}" presName="vertFour" presStyleCnt="0">
        <dgm:presLayoutVars>
          <dgm:chPref val="3"/>
        </dgm:presLayoutVars>
      </dgm:prSet>
      <dgm:spPr/>
      <dgm:t>
        <a:bodyPr/>
        <a:lstStyle/>
        <a:p>
          <a:endParaRPr lang="en-US"/>
        </a:p>
      </dgm:t>
    </dgm:pt>
    <dgm:pt modelId="{68723B78-AAB2-40C0-A0F7-B2174D17163D}" type="pres">
      <dgm:prSet presAssocID="{55A2092D-1DBB-4B87-8400-99ED9F80B3AD}" presName="txFour" presStyleLbl="node4" presStyleIdx="2" presStyleCnt="5" custLinFactNeighborX="-858" custLinFactNeighborY="135">
        <dgm:presLayoutVars>
          <dgm:chPref val="3"/>
        </dgm:presLayoutVars>
      </dgm:prSet>
      <dgm:spPr/>
      <dgm:t>
        <a:bodyPr/>
        <a:lstStyle/>
        <a:p>
          <a:endParaRPr lang="en-US"/>
        </a:p>
      </dgm:t>
    </dgm:pt>
    <dgm:pt modelId="{2C303BD5-1581-40E5-BA24-70274F16027E}" type="pres">
      <dgm:prSet presAssocID="{55A2092D-1DBB-4B87-8400-99ED9F80B3AD}" presName="horzFour" presStyleCnt="0"/>
      <dgm:spPr/>
      <dgm:t>
        <a:bodyPr/>
        <a:lstStyle/>
        <a:p>
          <a:endParaRPr lang="en-US"/>
        </a:p>
      </dgm:t>
    </dgm:pt>
    <dgm:pt modelId="{6283E44E-5329-4260-90FA-7E655F42CEA9}" type="pres">
      <dgm:prSet presAssocID="{7183703A-5699-442D-9FAE-0A5F7E0E28AF}" presName="sibSpaceFour" presStyleCnt="0"/>
      <dgm:spPr/>
    </dgm:pt>
    <dgm:pt modelId="{94B95812-57FC-4C59-9318-CA247862DA72}" type="pres">
      <dgm:prSet presAssocID="{3B052A8E-CAC0-4579-9BAC-C621387CB41D}" presName="vertFour" presStyleCnt="0">
        <dgm:presLayoutVars>
          <dgm:chPref val="3"/>
        </dgm:presLayoutVars>
      </dgm:prSet>
      <dgm:spPr/>
      <dgm:t>
        <a:bodyPr/>
        <a:lstStyle/>
        <a:p>
          <a:endParaRPr lang="en-US"/>
        </a:p>
      </dgm:t>
    </dgm:pt>
    <dgm:pt modelId="{015B4B5E-C9DF-4EB7-AD78-0555CE407DA0}" type="pres">
      <dgm:prSet presAssocID="{3B052A8E-CAC0-4579-9BAC-C621387CB41D}" presName="txFour" presStyleLbl="node4" presStyleIdx="3" presStyleCnt="5">
        <dgm:presLayoutVars>
          <dgm:chPref val="3"/>
        </dgm:presLayoutVars>
      </dgm:prSet>
      <dgm:spPr/>
      <dgm:t>
        <a:bodyPr/>
        <a:lstStyle/>
        <a:p>
          <a:endParaRPr lang="en-US"/>
        </a:p>
      </dgm:t>
    </dgm:pt>
    <dgm:pt modelId="{F665C3E6-178A-4C82-8E1B-241180F2186F}" type="pres">
      <dgm:prSet presAssocID="{3B052A8E-CAC0-4579-9BAC-C621387CB41D}" presName="horzFour" presStyleCnt="0"/>
      <dgm:spPr/>
      <dgm:t>
        <a:bodyPr/>
        <a:lstStyle/>
        <a:p>
          <a:endParaRPr lang="en-US"/>
        </a:p>
      </dgm:t>
    </dgm:pt>
    <dgm:pt modelId="{79176DAD-06AB-40B4-9054-8A31ED5EC939}" type="pres">
      <dgm:prSet presAssocID="{42E61A79-5AEE-4B6F-BA2F-4182363D4706}" presName="sibSpaceFour" presStyleCnt="0"/>
      <dgm:spPr/>
    </dgm:pt>
    <dgm:pt modelId="{FC9E1763-3F80-4E5B-96A2-EE3A4774C784}" type="pres">
      <dgm:prSet presAssocID="{8F2E8D84-8D25-4C81-9BC2-902184CA5163}" presName="vertFour" presStyleCnt="0">
        <dgm:presLayoutVars>
          <dgm:chPref val="3"/>
        </dgm:presLayoutVars>
      </dgm:prSet>
      <dgm:spPr/>
    </dgm:pt>
    <dgm:pt modelId="{2069289A-F5BB-47E2-88A3-49FA902DB50A}" type="pres">
      <dgm:prSet presAssocID="{8F2E8D84-8D25-4C81-9BC2-902184CA5163}" presName="txFour" presStyleLbl="node4" presStyleIdx="4" presStyleCnt="5">
        <dgm:presLayoutVars>
          <dgm:chPref val="3"/>
        </dgm:presLayoutVars>
      </dgm:prSet>
      <dgm:spPr/>
      <dgm:t>
        <a:bodyPr/>
        <a:lstStyle/>
        <a:p>
          <a:endParaRPr lang="en-US"/>
        </a:p>
      </dgm:t>
    </dgm:pt>
    <dgm:pt modelId="{52CB975A-B5EA-462F-8D66-C6688841294F}" type="pres">
      <dgm:prSet presAssocID="{8F2E8D84-8D25-4C81-9BC2-902184CA5163}" presName="horzFour" presStyleCnt="0"/>
      <dgm:spPr/>
    </dgm:pt>
  </dgm:ptLst>
  <dgm:cxnLst>
    <dgm:cxn modelId="{D55EA740-FAD7-4BE3-B058-D88AE619FAAF}" type="presOf" srcId="{540C7773-2334-4976-A0E6-A2C054D1061D}" destId="{3336B673-42C2-4088-AF91-8DD59B38DD1E}" srcOrd="0" destOrd="0" presId="urn:microsoft.com/office/officeart/2005/8/layout/hierarchy4"/>
    <dgm:cxn modelId="{007B70D9-5E9B-4A4A-9D8C-EF84BA62F126}" type="presOf" srcId="{8F2E8D84-8D25-4C81-9BC2-902184CA5163}" destId="{2069289A-F5BB-47E2-88A3-49FA902DB50A}" srcOrd="0" destOrd="0" presId="urn:microsoft.com/office/officeart/2005/8/layout/hierarchy4"/>
    <dgm:cxn modelId="{29F633F7-A496-4A8A-A224-61CFF29ABC90}" type="presOf" srcId="{B8052C65-0DE6-42CD-8BFE-29FDECC79FD9}" destId="{81C1F375-6330-440E-880B-8C9CE40F1C88}" srcOrd="0" destOrd="0" presId="urn:microsoft.com/office/officeart/2005/8/layout/hierarchy4"/>
    <dgm:cxn modelId="{3BAD8F53-D79A-4C8E-825B-0E0691D75374}" type="presOf" srcId="{7A58D3D9-CAE1-45FB-A345-2F9C26570B91}" destId="{650E7518-78C4-44D8-AFA3-918E3BA8D5ED}" srcOrd="0" destOrd="0" presId="urn:microsoft.com/office/officeart/2005/8/layout/hierarchy4"/>
    <dgm:cxn modelId="{A003B0CE-CA88-4643-B422-FA5C4E66011C}" srcId="{A175FD37-BCD4-4A05-B3EE-8A9434340D05}" destId="{173B5089-B60C-416A-BA63-E2D2B9FD3441}" srcOrd="0" destOrd="0" parTransId="{D0BA544F-C3A0-4376-9707-429B30B325E1}" sibTransId="{69A7520B-4721-4315-A7CE-29C803910C51}"/>
    <dgm:cxn modelId="{4D96DF51-FD06-485F-9979-6C9EDDFEE195}" type="presOf" srcId="{3B052A8E-CAC0-4579-9BAC-C621387CB41D}" destId="{015B4B5E-C9DF-4EB7-AD78-0555CE407DA0}" srcOrd="0" destOrd="0" presId="urn:microsoft.com/office/officeart/2005/8/layout/hierarchy4"/>
    <dgm:cxn modelId="{18C39067-7C93-435D-B6F1-17336E7D5E82}" srcId="{173B5089-B60C-416A-BA63-E2D2B9FD3441}" destId="{8F2E8D84-8D25-4C81-9BC2-902184CA5163}" srcOrd="4" destOrd="0" parTransId="{93AAE963-4D5C-4442-9EF2-276D512333FF}" sibTransId="{2EC755CA-19A5-4DB4-8E8F-D843F84B0B67}"/>
    <dgm:cxn modelId="{2120D863-ABFD-4316-BC50-4AC203DCA76C}" srcId="{7A58D3D9-CAE1-45FB-A345-2F9C26570B91}" destId="{A175FD37-BCD4-4A05-B3EE-8A9434340D05}" srcOrd="0" destOrd="0" parTransId="{F9F4C39C-AF7F-42F3-B97C-58A2D8AF3045}" sibTransId="{F76BE0F5-8BD5-4997-8803-90D749C48361}"/>
    <dgm:cxn modelId="{0AB2F522-BDE6-49F9-AFE5-F310E0A12FCD}" type="presOf" srcId="{4358EDBC-9ACF-486F-96B1-FC23E037CA7C}" destId="{E3BBBA40-4403-4F23-86FC-9C952913A4F0}" srcOrd="0" destOrd="0" presId="urn:microsoft.com/office/officeart/2005/8/layout/hierarchy4"/>
    <dgm:cxn modelId="{CAB0F9A6-EFC1-4940-9086-04B5F542D8CE}" type="presOf" srcId="{173B5089-B60C-416A-BA63-E2D2B9FD3441}" destId="{D692ADCB-E913-48A0-976B-E3CEB28AB568}" srcOrd="0" destOrd="0" presId="urn:microsoft.com/office/officeart/2005/8/layout/hierarchy4"/>
    <dgm:cxn modelId="{1ADFDC31-EC51-4EAC-924A-2749979519D8}" srcId="{540C7773-2334-4976-A0E6-A2C054D1061D}" destId="{7A58D3D9-CAE1-45FB-A345-2F9C26570B91}" srcOrd="0" destOrd="0" parTransId="{8E42E2E5-4970-4257-B750-1F00348ADABA}" sibTransId="{E4F111F9-1E18-48EF-8410-81AE6D92696D}"/>
    <dgm:cxn modelId="{693DCD06-09FC-4A9B-B397-5BAAADF68900}" type="presOf" srcId="{A175FD37-BCD4-4A05-B3EE-8A9434340D05}" destId="{62026A5B-6D46-4AAF-9E4D-B0BCF2E73B4B}" srcOrd="0" destOrd="0" presId="urn:microsoft.com/office/officeart/2005/8/layout/hierarchy4"/>
    <dgm:cxn modelId="{AF903E01-D5E4-4323-A6F6-9AFDE2007A8C}" srcId="{173B5089-B60C-416A-BA63-E2D2B9FD3441}" destId="{55A2092D-1DBB-4B87-8400-99ED9F80B3AD}" srcOrd="2" destOrd="0" parTransId="{D9ABE3FD-CFC4-4A29-AA0D-1012955EEA6F}" sibTransId="{7183703A-5699-442D-9FAE-0A5F7E0E28AF}"/>
    <dgm:cxn modelId="{962F7702-2EEA-4770-9D62-A18899087984}" srcId="{173B5089-B60C-416A-BA63-E2D2B9FD3441}" destId="{B8052C65-0DE6-42CD-8BFE-29FDECC79FD9}" srcOrd="1" destOrd="0" parTransId="{91DBE851-21B5-4F77-9EBC-BD4B4742631C}" sibTransId="{675AEC38-C251-4FED-A036-8E3D9B3B1345}"/>
    <dgm:cxn modelId="{DF80A627-0873-4093-B81C-1EABFBDA85D3}" srcId="{173B5089-B60C-416A-BA63-E2D2B9FD3441}" destId="{4358EDBC-9ACF-486F-96B1-FC23E037CA7C}" srcOrd="0" destOrd="0" parTransId="{B758C75B-0E6D-441F-AF73-DEBAE03DC34D}" sibTransId="{96C42282-CE8C-4DFD-A7D2-3F5A6EAC5B5A}"/>
    <dgm:cxn modelId="{34D78CB4-D4E8-4226-8A8D-1B8565A404AB}" srcId="{173B5089-B60C-416A-BA63-E2D2B9FD3441}" destId="{3B052A8E-CAC0-4579-9BAC-C621387CB41D}" srcOrd="3" destOrd="0" parTransId="{69832E84-0204-421D-B201-16A27EB0C565}" sibTransId="{42E61A79-5AEE-4B6F-BA2F-4182363D4706}"/>
    <dgm:cxn modelId="{CC68789E-EDE6-4A0E-9D00-C53201E2BB72}" type="presOf" srcId="{55A2092D-1DBB-4B87-8400-99ED9F80B3AD}" destId="{68723B78-AAB2-40C0-A0F7-B2174D17163D}" srcOrd="0" destOrd="0" presId="urn:microsoft.com/office/officeart/2005/8/layout/hierarchy4"/>
    <dgm:cxn modelId="{1F88EE81-3684-4731-A080-2019A575006C}" type="presParOf" srcId="{3336B673-42C2-4088-AF91-8DD59B38DD1E}" destId="{29558111-8026-4E1C-B44D-7282ED270EC9}" srcOrd="0" destOrd="0" presId="urn:microsoft.com/office/officeart/2005/8/layout/hierarchy4"/>
    <dgm:cxn modelId="{3C38B9B4-9E51-41D3-BD51-CA314A0758F5}" type="presParOf" srcId="{29558111-8026-4E1C-B44D-7282ED270EC9}" destId="{650E7518-78C4-44D8-AFA3-918E3BA8D5ED}" srcOrd="0" destOrd="0" presId="urn:microsoft.com/office/officeart/2005/8/layout/hierarchy4"/>
    <dgm:cxn modelId="{8D36F0D5-1AD0-4C4C-8EA0-676AC950A8FE}" type="presParOf" srcId="{29558111-8026-4E1C-B44D-7282ED270EC9}" destId="{DFD5027B-2EAF-4C2C-AAE4-8DAEC4BF60EE}" srcOrd="1" destOrd="0" presId="urn:microsoft.com/office/officeart/2005/8/layout/hierarchy4"/>
    <dgm:cxn modelId="{640EF9FB-0A0F-47E5-AF87-858ABA76366E}" type="presParOf" srcId="{29558111-8026-4E1C-B44D-7282ED270EC9}" destId="{03D6E042-0255-4DAA-AAEB-8D1F0DF45AE4}" srcOrd="2" destOrd="0" presId="urn:microsoft.com/office/officeart/2005/8/layout/hierarchy4"/>
    <dgm:cxn modelId="{69C49E28-5408-4E33-BC5E-459888340E0A}" type="presParOf" srcId="{03D6E042-0255-4DAA-AAEB-8D1F0DF45AE4}" destId="{ED4F6CB6-0C14-49B9-8A6F-DE2B4F9F998F}" srcOrd="0" destOrd="0" presId="urn:microsoft.com/office/officeart/2005/8/layout/hierarchy4"/>
    <dgm:cxn modelId="{2434C552-5458-4A3D-9EF7-5A418876687F}" type="presParOf" srcId="{ED4F6CB6-0C14-49B9-8A6F-DE2B4F9F998F}" destId="{62026A5B-6D46-4AAF-9E4D-B0BCF2E73B4B}" srcOrd="0" destOrd="0" presId="urn:microsoft.com/office/officeart/2005/8/layout/hierarchy4"/>
    <dgm:cxn modelId="{AB5E6130-6A28-49EB-A826-9D2A1CB20266}" type="presParOf" srcId="{ED4F6CB6-0C14-49B9-8A6F-DE2B4F9F998F}" destId="{D571AE51-A353-4144-B91B-6D6E0C7A5E87}" srcOrd="1" destOrd="0" presId="urn:microsoft.com/office/officeart/2005/8/layout/hierarchy4"/>
    <dgm:cxn modelId="{8B3EA5C9-682D-4EDA-8B1A-D72DE70798A9}" type="presParOf" srcId="{ED4F6CB6-0C14-49B9-8A6F-DE2B4F9F998F}" destId="{57B57135-DE74-4126-BC7B-9D75A932EE79}" srcOrd="2" destOrd="0" presId="urn:microsoft.com/office/officeart/2005/8/layout/hierarchy4"/>
    <dgm:cxn modelId="{2D7A3B6E-5A4A-448E-8F97-357093087275}" type="presParOf" srcId="{57B57135-DE74-4126-BC7B-9D75A932EE79}" destId="{E4471064-A02B-40E7-BB1F-D62D12443816}" srcOrd="0" destOrd="0" presId="urn:microsoft.com/office/officeart/2005/8/layout/hierarchy4"/>
    <dgm:cxn modelId="{A9CFA566-8725-4BAF-880C-6AC309BBDC73}" type="presParOf" srcId="{E4471064-A02B-40E7-BB1F-D62D12443816}" destId="{D692ADCB-E913-48A0-976B-E3CEB28AB568}" srcOrd="0" destOrd="0" presId="urn:microsoft.com/office/officeart/2005/8/layout/hierarchy4"/>
    <dgm:cxn modelId="{7A5D0D16-5222-4569-8FE3-2F28077D3E12}" type="presParOf" srcId="{E4471064-A02B-40E7-BB1F-D62D12443816}" destId="{F01FC4A5-E792-4729-8AB5-CE51D12D1C58}" srcOrd="1" destOrd="0" presId="urn:microsoft.com/office/officeart/2005/8/layout/hierarchy4"/>
    <dgm:cxn modelId="{32A74E97-172D-412C-9CE3-9D179791A1F0}" type="presParOf" srcId="{E4471064-A02B-40E7-BB1F-D62D12443816}" destId="{EA377E61-E253-4DF0-852A-7FF958D8190E}" srcOrd="2" destOrd="0" presId="urn:microsoft.com/office/officeart/2005/8/layout/hierarchy4"/>
    <dgm:cxn modelId="{C19B0440-7DA1-43FB-AA69-CBB11E0D54D8}" type="presParOf" srcId="{EA377E61-E253-4DF0-852A-7FF958D8190E}" destId="{E76BB5C8-87E2-41DF-9899-BE645E100ED1}" srcOrd="0" destOrd="0" presId="urn:microsoft.com/office/officeart/2005/8/layout/hierarchy4"/>
    <dgm:cxn modelId="{95E8735A-9D0A-434B-B0A3-1C03968FD59F}" type="presParOf" srcId="{E76BB5C8-87E2-41DF-9899-BE645E100ED1}" destId="{E3BBBA40-4403-4F23-86FC-9C952913A4F0}" srcOrd="0" destOrd="0" presId="urn:microsoft.com/office/officeart/2005/8/layout/hierarchy4"/>
    <dgm:cxn modelId="{4129ACC5-518C-478D-B343-DB022D04F18F}" type="presParOf" srcId="{E76BB5C8-87E2-41DF-9899-BE645E100ED1}" destId="{532ADDFE-63DA-4194-A8C5-8511926DDBAB}" srcOrd="1" destOrd="0" presId="urn:microsoft.com/office/officeart/2005/8/layout/hierarchy4"/>
    <dgm:cxn modelId="{380A1A9C-221F-47FD-8FA1-1A1731F251C4}" type="presParOf" srcId="{EA377E61-E253-4DF0-852A-7FF958D8190E}" destId="{E203BC67-EBB2-49DB-8A99-1AF5ABF0004B}" srcOrd="1" destOrd="0" presId="urn:microsoft.com/office/officeart/2005/8/layout/hierarchy4"/>
    <dgm:cxn modelId="{B2F7DC4D-5E1E-492C-8859-3827193E61CC}" type="presParOf" srcId="{EA377E61-E253-4DF0-852A-7FF958D8190E}" destId="{3FDEEEBD-22A4-4FFB-9DE5-4B510BEB47E8}" srcOrd="2" destOrd="0" presId="urn:microsoft.com/office/officeart/2005/8/layout/hierarchy4"/>
    <dgm:cxn modelId="{F1023566-E4DE-4BCB-B426-19A353F1C7C3}" type="presParOf" srcId="{3FDEEEBD-22A4-4FFB-9DE5-4B510BEB47E8}" destId="{81C1F375-6330-440E-880B-8C9CE40F1C88}" srcOrd="0" destOrd="0" presId="urn:microsoft.com/office/officeart/2005/8/layout/hierarchy4"/>
    <dgm:cxn modelId="{C6D22897-E1EE-4395-87D9-D781F936BFD1}" type="presParOf" srcId="{3FDEEEBD-22A4-4FFB-9DE5-4B510BEB47E8}" destId="{E58F8888-DFF4-4C3A-821D-7AF8861C0016}" srcOrd="1" destOrd="0" presId="urn:microsoft.com/office/officeart/2005/8/layout/hierarchy4"/>
    <dgm:cxn modelId="{9F70652A-5606-4615-B5B2-92CDDF2C119F}" type="presParOf" srcId="{EA377E61-E253-4DF0-852A-7FF958D8190E}" destId="{DE0539B1-CD9F-4FCE-AAAE-9999B03337BD}" srcOrd="3" destOrd="0" presId="urn:microsoft.com/office/officeart/2005/8/layout/hierarchy4"/>
    <dgm:cxn modelId="{64097692-69DA-4585-A981-A27F0EB5C616}" type="presParOf" srcId="{EA377E61-E253-4DF0-852A-7FF958D8190E}" destId="{7E225970-5C71-43EC-9FFE-2FDF2DC23DF1}" srcOrd="4" destOrd="0" presId="urn:microsoft.com/office/officeart/2005/8/layout/hierarchy4"/>
    <dgm:cxn modelId="{C746691C-6318-4EF3-825B-78502E150FE8}" type="presParOf" srcId="{7E225970-5C71-43EC-9FFE-2FDF2DC23DF1}" destId="{68723B78-AAB2-40C0-A0F7-B2174D17163D}" srcOrd="0" destOrd="0" presId="urn:microsoft.com/office/officeart/2005/8/layout/hierarchy4"/>
    <dgm:cxn modelId="{B474337E-FF7A-405B-B645-474DAA8B3E09}" type="presParOf" srcId="{7E225970-5C71-43EC-9FFE-2FDF2DC23DF1}" destId="{2C303BD5-1581-40E5-BA24-70274F16027E}" srcOrd="1" destOrd="0" presId="urn:microsoft.com/office/officeart/2005/8/layout/hierarchy4"/>
    <dgm:cxn modelId="{8765B764-C338-4C10-909A-F9902B49C010}" type="presParOf" srcId="{EA377E61-E253-4DF0-852A-7FF958D8190E}" destId="{6283E44E-5329-4260-90FA-7E655F42CEA9}" srcOrd="5" destOrd="0" presId="urn:microsoft.com/office/officeart/2005/8/layout/hierarchy4"/>
    <dgm:cxn modelId="{C2B15D2D-12F7-474A-B502-AF46ECDD04FD}" type="presParOf" srcId="{EA377E61-E253-4DF0-852A-7FF958D8190E}" destId="{94B95812-57FC-4C59-9318-CA247862DA72}" srcOrd="6" destOrd="0" presId="urn:microsoft.com/office/officeart/2005/8/layout/hierarchy4"/>
    <dgm:cxn modelId="{44C6263B-6FC1-4304-9C83-5AE842A73B48}" type="presParOf" srcId="{94B95812-57FC-4C59-9318-CA247862DA72}" destId="{015B4B5E-C9DF-4EB7-AD78-0555CE407DA0}" srcOrd="0" destOrd="0" presId="urn:microsoft.com/office/officeart/2005/8/layout/hierarchy4"/>
    <dgm:cxn modelId="{6F1A02D0-D277-4B33-84C0-964A598465C6}" type="presParOf" srcId="{94B95812-57FC-4C59-9318-CA247862DA72}" destId="{F665C3E6-178A-4C82-8E1B-241180F2186F}" srcOrd="1" destOrd="0" presId="urn:microsoft.com/office/officeart/2005/8/layout/hierarchy4"/>
    <dgm:cxn modelId="{F38D2917-C857-425C-9B1E-32D5953F0D60}" type="presParOf" srcId="{EA377E61-E253-4DF0-852A-7FF958D8190E}" destId="{79176DAD-06AB-40B4-9054-8A31ED5EC939}" srcOrd="7" destOrd="0" presId="urn:microsoft.com/office/officeart/2005/8/layout/hierarchy4"/>
    <dgm:cxn modelId="{07FBE71F-3A06-45A8-BEA0-AFE68494A012}" type="presParOf" srcId="{EA377E61-E253-4DF0-852A-7FF958D8190E}" destId="{FC9E1763-3F80-4E5B-96A2-EE3A4774C784}" srcOrd="8" destOrd="0" presId="urn:microsoft.com/office/officeart/2005/8/layout/hierarchy4"/>
    <dgm:cxn modelId="{AA8661AD-610C-46F6-99CB-29CC2A518E00}" type="presParOf" srcId="{FC9E1763-3F80-4E5B-96A2-EE3A4774C784}" destId="{2069289A-F5BB-47E2-88A3-49FA902DB50A}" srcOrd="0" destOrd="0" presId="urn:microsoft.com/office/officeart/2005/8/layout/hierarchy4"/>
    <dgm:cxn modelId="{5AFA39A0-2CF3-46CD-94D7-44CC52D24546}" type="presParOf" srcId="{FC9E1763-3F80-4E5B-96A2-EE3A4774C784}" destId="{52CB975A-B5EA-462F-8D66-C6688841294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E7518-78C4-44D8-AFA3-918E3BA8D5ED}">
      <dsp:nvSpPr>
        <dsp:cNvPr id="0" name=""/>
        <dsp:cNvSpPr/>
      </dsp:nvSpPr>
      <dsp:spPr>
        <a:xfrm>
          <a:off x="1812" y="895"/>
          <a:ext cx="4389780" cy="8448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Medicaid</a:t>
          </a:r>
          <a:endParaRPr lang="en-US" sz="3600" kern="1200" dirty="0">
            <a:latin typeface="Calibri" panose="020F0502020204030204" pitchFamily="34" charset="0"/>
          </a:endParaRPr>
        </a:p>
      </dsp:txBody>
      <dsp:txXfrm>
        <a:off x="26556" y="25639"/>
        <a:ext cx="4340292" cy="795321"/>
      </dsp:txXfrm>
    </dsp:sp>
    <dsp:sp modelId="{62026A5B-6D46-4AAF-9E4D-B0BCF2E73B4B}">
      <dsp:nvSpPr>
        <dsp:cNvPr id="0" name=""/>
        <dsp:cNvSpPr/>
      </dsp:nvSpPr>
      <dsp:spPr>
        <a:xfrm>
          <a:off x="1812" y="904149"/>
          <a:ext cx="4389780" cy="8448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HCA – DBHR – ALTSA</a:t>
          </a:r>
          <a:endParaRPr lang="en-US" sz="3600" kern="1200" dirty="0">
            <a:latin typeface="Calibri" panose="020F0502020204030204" pitchFamily="34" charset="0"/>
          </a:endParaRPr>
        </a:p>
      </dsp:txBody>
      <dsp:txXfrm>
        <a:off x="26556" y="928893"/>
        <a:ext cx="4340292" cy="795321"/>
      </dsp:txXfrm>
    </dsp:sp>
    <dsp:sp modelId="{D692ADCB-E913-48A0-976B-E3CEB28AB568}">
      <dsp:nvSpPr>
        <dsp:cNvPr id="0" name=""/>
        <dsp:cNvSpPr/>
      </dsp:nvSpPr>
      <dsp:spPr>
        <a:xfrm>
          <a:off x="1812" y="1807403"/>
          <a:ext cx="4389780" cy="844809"/>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Calibri" panose="020F0502020204030204" pitchFamily="34" charset="0"/>
            </a:rPr>
            <a:t>TPA</a:t>
          </a:r>
          <a:endParaRPr lang="en-US" sz="3600" kern="1200" dirty="0">
            <a:latin typeface="Calibri" panose="020F0502020204030204" pitchFamily="34" charset="0"/>
          </a:endParaRPr>
        </a:p>
      </dsp:txBody>
      <dsp:txXfrm>
        <a:off x="26556" y="1832147"/>
        <a:ext cx="4340292" cy="795321"/>
      </dsp:txXfrm>
    </dsp:sp>
    <dsp:sp modelId="{E3BBBA40-4403-4F23-86FC-9C952913A4F0}">
      <dsp:nvSpPr>
        <dsp:cNvPr id="0" name=""/>
        <dsp:cNvSpPr/>
      </dsp:nvSpPr>
      <dsp:spPr>
        <a:xfrm>
          <a:off x="1812" y="2710657"/>
          <a:ext cx="863450" cy="844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SH/SE - CBOs</a:t>
          </a:r>
          <a:endParaRPr lang="en-US" sz="1200" kern="1200" dirty="0">
            <a:latin typeface="Calibri" panose="020F0502020204030204" pitchFamily="34" charset="0"/>
          </a:endParaRPr>
        </a:p>
      </dsp:txBody>
      <dsp:txXfrm>
        <a:off x="26556" y="2735401"/>
        <a:ext cx="813962" cy="795321"/>
      </dsp:txXfrm>
    </dsp:sp>
    <dsp:sp modelId="{81C1F375-6330-440E-880B-8C9CE40F1C88}">
      <dsp:nvSpPr>
        <dsp:cNvPr id="0" name=""/>
        <dsp:cNvSpPr/>
      </dsp:nvSpPr>
      <dsp:spPr>
        <a:xfrm>
          <a:off x="883395" y="2710657"/>
          <a:ext cx="863450" cy="844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SH/SE – Health care providers</a:t>
          </a:r>
          <a:endParaRPr lang="en-US" sz="1200" kern="1200" dirty="0">
            <a:latin typeface="Calibri" panose="020F0502020204030204" pitchFamily="34" charset="0"/>
          </a:endParaRPr>
        </a:p>
      </dsp:txBody>
      <dsp:txXfrm>
        <a:off x="908139" y="2735401"/>
        <a:ext cx="813962" cy="795321"/>
      </dsp:txXfrm>
    </dsp:sp>
    <dsp:sp modelId="{68723B78-AAB2-40C0-A0F7-B2174D17163D}">
      <dsp:nvSpPr>
        <dsp:cNvPr id="0" name=""/>
        <dsp:cNvSpPr/>
      </dsp:nvSpPr>
      <dsp:spPr>
        <a:xfrm>
          <a:off x="1757569" y="2711553"/>
          <a:ext cx="863450" cy="844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SH/SE – Comm. BH Agencies</a:t>
          </a:r>
          <a:endParaRPr lang="en-US" sz="1200" kern="1200" dirty="0">
            <a:latin typeface="Calibri" panose="020F0502020204030204" pitchFamily="34" charset="0"/>
          </a:endParaRPr>
        </a:p>
      </dsp:txBody>
      <dsp:txXfrm>
        <a:off x="1782313" y="2736297"/>
        <a:ext cx="813962" cy="795321"/>
      </dsp:txXfrm>
    </dsp:sp>
    <dsp:sp modelId="{015B4B5E-C9DF-4EB7-AD78-0555CE407DA0}">
      <dsp:nvSpPr>
        <dsp:cNvPr id="0" name=""/>
        <dsp:cNvSpPr/>
      </dsp:nvSpPr>
      <dsp:spPr>
        <a:xfrm>
          <a:off x="2646560" y="2710657"/>
          <a:ext cx="863450" cy="844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SH/SE – LTSS Providers</a:t>
          </a:r>
          <a:endParaRPr lang="en-US" sz="1200" kern="1200" dirty="0">
            <a:latin typeface="Calibri" panose="020F0502020204030204" pitchFamily="34" charset="0"/>
          </a:endParaRPr>
        </a:p>
      </dsp:txBody>
      <dsp:txXfrm>
        <a:off x="2671304" y="2735401"/>
        <a:ext cx="813962" cy="795321"/>
      </dsp:txXfrm>
    </dsp:sp>
    <dsp:sp modelId="{2069289A-F5BB-47E2-88A3-49FA902DB50A}">
      <dsp:nvSpPr>
        <dsp:cNvPr id="0" name=""/>
        <dsp:cNvSpPr/>
      </dsp:nvSpPr>
      <dsp:spPr>
        <a:xfrm>
          <a:off x="3528143" y="2710657"/>
          <a:ext cx="863450" cy="84480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Calibri" panose="020F0502020204030204" pitchFamily="34" charset="0"/>
            </a:rPr>
            <a:t>SH/SE – Tribal Providers</a:t>
          </a:r>
          <a:endParaRPr lang="en-US" sz="1200" kern="1200" dirty="0">
            <a:latin typeface="Calibri" panose="020F0502020204030204" pitchFamily="34" charset="0"/>
          </a:endParaRPr>
        </a:p>
      </dsp:txBody>
      <dsp:txXfrm>
        <a:off x="3552887" y="2735401"/>
        <a:ext cx="813962" cy="795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719" cy="465614"/>
          </a:xfrm>
          <a:prstGeom prst="rect">
            <a:avLst/>
          </a:prstGeom>
        </p:spPr>
        <p:txBody>
          <a:bodyPr vert="horz" lIns="93350" tIns="46676" rIns="93350" bIns="46676" rtlCol="0"/>
          <a:lstStyle>
            <a:lvl1pPr algn="l">
              <a:defRPr sz="1200"/>
            </a:lvl1pPr>
          </a:lstStyle>
          <a:p>
            <a:endParaRPr lang="en-US" dirty="0"/>
          </a:p>
        </p:txBody>
      </p:sp>
      <p:sp>
        <p:nvSpPr>
          <p:cNvPr id="3" name="Date Placeholder 2"/>
          <p:cNvSpPr>
            <a:spLocks noGrp="1"/>
          </p:cNvSpPr>
          <p:nvPr>
            <p:ph type="dt" idx="1"/>
          </p:nvPr>
        </p:nvSpPr>
        <p:spPr>
          <a:xfrm>
            <a:off x="3979930" y="1"/>
            <a:ext cx="3044719" cy="465614"/>
          </a:xfrm>
          <a:prstGeom prst="rect">
            <a:avLst/>
          </a:prstGeom>
        </p:spPr>
        <p:txBody>
          <a:bodyPr vert="horz" lIns="93350" tIns="46676" rIns="93350" bIns="46676" rtlCol="0"/>
          <a:lstStyle>
            <a:lvl1pPr algn="r">
              <a:defRPr sz="1200"/>
            </a:lvl1pPr>
          </a:lstStyle>
          <a:p>
            <a:fld id="{AE64C98D-6D4E-2D48-B431-4760466C9645}" type="datetimeFigureOut">
              <a:rPr lang="en-US" smtClean="0"/>
              <a:t>5/10/2017</a:t>
            </a:fld>
            <a:endParaRPr lang="en-US" dirty="0"/>
          </a:p>
        </p:txBody>
      </p:sp>
      <p:sp>
        <p:nvSpPr>
          <p:cNvPr id="4" name="Slide Image Placeholder 3"/>
          <p:cNvSpPr>
            <a:spLocks noGrp="1" noRot="1" noChangeAspect="1"/>
          </p:cNvSpPr>
          <p:nvPr>
            <p:ph type="sldImg" idx="2"/>
          </p:nvPr>
        </p:nvSpPr>
        <p:spPr>
          <a:xfrm>
            <a:off x="1184275" y="700088"/>
            <a:ext cx="4657725" cy="3492500"/>
          </a:xfrm>
          <a:prstGeom prst="rect">
            <a:avLst/>
          </a:prstGeom>
          <a:noFill/>
          <a:ln w="12700">
            <a:solidFill>
              <a:prstClr val="black"/>
            </a:solidFill>
          </a:ln>
        </p:spPr>
        <p:txBody>
          <a:bodyPr vert="horz" lIns="93350" tIns="46676" rIns="93350" bIns="46676" rtlCol="0" anchor="ctr"/>
          <a:lstStyle/>
          <a:p>
            <a:endParaRPr lang="en-US" dirty="0"/>
          </a:p>
        </p:txBody>
      </p:sp>
      <p:sp>
        <p:nvSpPr>
          <p:cNvPr id="5" name="Notes Placeholder 4"/>
          <p:cNvSpPr>
            <a:spLocks noGrp="1"/>
          </p:cNvSpPr>
          <p:nvPr>
            <p:ph type="body" sz="quarter" idx="3"/>
          </p:nvPr>
        </p:nvSpPr>
        <p:spPr>
          <a:xfrm>
            <a:off x="702628" y="4423332"/>
            <a:ext cx="5621020" cy="4190524"/>
          </a:xfrm>
          <a:prstGeom prst="rect">
            <a:avLst/>
          </a:prstGeom>
        </p:spPr>
        <p:txBody>
          <a:bodyPr vert="horz" lIns="93350" tIns="46676" rIns="93350" bIns="46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045"/>
            <a:ext cx="3044719" cy="465614"/>
          </a:xfrm>
          <a:prstGeom prst="rect">
            <a:avLst/>
          </a:prstGeom>
        </p:spPr>
        <p:txBody>
          <a:bodyPr vert="horz" lIns="93350" tIns="46676" rIns="93350"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0" tIns="46676" rIns="93350" bIns="46676" rtlCol="0" anchor="b"/>
          <a:lstStyle>
            <a:lvl1pPr algn="r">
              <a:defRPr sz="1200"/>
            </a:lvl1pPr>
          </a:lstStyle>
          <a:p>
            <a:fld id="{EF7E51E0-12B3-9E42-897D-B4823B3A0289}" type="slidenum">
              <a:rPr lang="en-US" smtClean="0"/>
              <a:t>‹#›</a:t>
            </a:fld>
            <a:endParaRPr lang="en-US" dirty="0"/>
          </a:p>
        </p:txBody>
      </p:sp>
    </p:spTree>
    <p:extLst>
      <p:ext uri="{BB962C8B-B14F-4D97-AF65-F5344CB8AC3E}">
        <p14:creationId xmlns:p14="http://schemas.microsoft.com/office/powerpoint/2010/main" val="1507487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7E51E0-12B3-9E42-897D-B4823B3A0289}" type="slidenum">
              <a:rPr lang="en-US" smtClean="0"/>
              <a:t>1</a:t>
            </a:fld>
            <a:endParaRPr lang="en-US" dirty="0"/>
          </a:p>
        </p:txBody>
      </p:sp>
    </p:spTree>
    <p:extLst>
      <p:ext uri="{BB962C8B-B14F-4D97-AF65-F5344CB8AC3E}">
        <p14:creationId xmlns:p14="http://schemas.microsoft.com/office/powerpoint/2010/main" val="317784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32" lvl="1" indent="-285744" defTabSz="457189">
              <a:buClr>
                <a:schemeClr val="accent3"/>
              </a:buClr>
              <a:defRPr/>
            </a:pPr>
            <a:r>
              <a:rPr lang="en-US" altLang="en-US" dirty="0" smtClean="0">
                <a:latin typeface="Lucida Sans" panose="020B0602030504020204" pitchFamily="34" charset="0"/>
                <a:cs typeface="Lucida Sans" panose="020B0602030504020204" pitchFamily="34" charset="0"/>
              </a:rPr>
              <a:t>Provider expectations are under development</a:t>
            </a:r>
          </a:p>
          <a:p>
            <a:pPr marL="1142971" lvl="2" indent="-228594" defTabSz="457189">
              <a:buClr>
                <a:schemeClr val="accent3"/>
              </a:buClr>
              <a:defRPr/>
            </a:pPr>
            <a:r>
              <a:rPr lang="en-US" altLang="en-US" dirty="0" smtClean="0">
                <a:latin typeface="Lucida Sans" panose="020B0602030504020204" pitchFamily="34" charset="0"/>
                <a:cs typeface="Lucida Sans" panose="020B0602030504020204" pitchFamily="34" charset="0"/>
              </a:rPr>
              <a:t>Provide and receive payment for Medicaid services</a:t>
            </a:r>
          </a:p>
          <a:p>
            <a:pPr marL="1142971" lvl="2" indent="-228594" defTabSz="457189">
              <a:buClr>
                <a:schemeClr val="accent3"/>
              </a:buClr>
              <a:defRPr/>
            </a:pPr>
            <a:r>
              <a:rPr lang="en-US" altLang="en-US" dirty="0" smtClean="0">
                <a:latin typeface="Lucida Sans" panose="020B0602030504020204" pitchFamily="34" charset="0"/>
                <a:cs typeface="Lucida Sans" panose="020B0602030504020204" pitchFamily="34" charset="0"/>
              </a:rPr>
              <a:t>Must demonstrate capacity/expertise</a:t>
            </a:r>
          </a:p>
          <a:p>
            <a:pPr marL="742932" lvl="1" indent="-285744" defTabSz="457189">
              <a:buClr>
                <a:schemeClr val="accent3"/>
              </a:buClr>
              <a:defRPr/>
            </a:pPr>
            <a:r>
              <a:rPr lang="en-US" altLang="en-US" dirty="0" smtClean="0">
                <a:latin typeface="Lucida Sans" panose="020B0602030504020204" pitchFamily="34" charset="0"/>
                <a:cs typeface="Lucida Sans" panose="020B0602030504020204" pitchFamily="34" charset="0"/>
              </a:rPr>
              <a:t>Community behavioral health agencies</a:t>
            </a:r>
          </a:p>
          <a:p>
            <a:pPr marL="1142971" lvl="2" indent="-228594" defTabSz="457189">
              <a:buClr>
                <a:schemeClr val="accent3"/>
              </a:buClr>
              <a:defRPr/>
            </a:pPr>
            <a:r>
              <a:rPr lang="en-US" altLang="en-US" dirty="0" smtClean="0">
                <a:latin typeface="Lucida Sans" panose="020B0602030504020204" pitchFamily="34" charset="0"/>
                <a:cs typeface="Lucida Sans" panose="020B0602030504020204" pitchFamily="34" charset="0"/>
              </a:rPr>
              <a:t>Behavioral health licensure, certification </a:t>
            </a:r>
          </a:p>
          <a:p>
            <a:pPr marL="742932" lvl="1" indent="-285744" defTabSz="457189">
              <a:buClr>
                <a:schemeClr val="accent3"/>
              </a:buClr>
              <a:defRPr/>
            </a:pPr>
            <a:r>
              <a:rPr lang="en-US" altLang="en-US" dirty="0" smtClean="0">
                <a:latin typeface="Lucida Sans" panose="020B0602030504020204" pitchFamily="34" charset="0"/>
                <a:cs typeface="Lucida Sans" panose="020B0602030504020204" pitchFamily="34" charset="0"/>
              </a:rPr>
              <a:t>Long-term Services &amp; Supports providers meet ALTSA requirements to provide comparable services</a:t>
            </a:r>
          </a:p>
          <a:p>
            <a:endParaRPr lang="en-US" dirty="0"/>
          </a:p>
        </p:txBody>
      </p:sp>
      <p:sp>
        <p:nvSpPr>
          <p:cNvPr id="4" name="Slide Number Placeholder 3"/>
          <p:cNvSpPr>
            <a:spLocks noGrp="1"/>
          </p:cNvSpPr>
          <p:nvPr>
            <p:ph type="sldNum" sz="quarter" idx="10"/>
          </p:nvPr>
        </p:nvSpPr>
        <p:spPr/>
        <p:txBody>
          <a:bodyPr/>
          <a:lstStyle/>
          <a:p>
            <a:pPr>
              <a:defRPr/>
            </a:pPr>
            <a:fld id="{832FDBEB-D2A7-4EDB-AAF7-02F64D5CFF98}" type="slidenum">
              <a:rPr lang="en-US" altLang="en-US" smtClean="0">
                <a:solidFill>
                  <a:prstClr val="black"/>
                </a:solidFill>
              </a:rPr>
              <a:pPr>
                <a:defRPr/>
              </a:pPr>
              <a:t>14</a:t>
            </a:fld>
            <a:endParaRPr lang="en-US" altLang="en-US">
              <a:solidFill>
                <a:prstClr val="black"/>
              </a:solidFill>
            </a:endParaRPr>
          </a:p>
        </p:txBody>
      </p:sp>
    </p:spTree>
    <p:extLst>
      <p:ext uri="{BB962C8B-B14F-4D97-AF65-F5344CB8AC3E}">
        <p14:creationId xmlns:p14="http://schemas.microsoft.com/office/powerpoint/2010/main" val="41790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6913"/>
            <a:ext cx="4648200" cy="348615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4661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30" indent="-232930">
              <a:buAutoNum type="arabicPeriod"/>
            </a:pPr>
            <a:endParaRPr lang="en-US" dirty="0"/>
          </a:p>
        </p:txBody>
      </p:sp>
      <p:sp>
        <p:nvSpPr>
          <p:cNvPr id="4" name="Slide Number Placeholder 3"/>
          <p:cNvSpPr>
            <a:spLocks noGrp="1"/>
          </p:cNvSpPr>
          <p:nvPr>
            <p:ph type="sldNum" sz="quarter" idx="10"/>
          </p:nvPr>
        </p:nvSpPr>
        <p:spPr/>
        <p:txBody>
          <a:bodyPr/>
          <a:lstStyle/>
          <a:p>
            <a:fld id="{4F81D6CB-F7AE-46DB-8432-07D89C94128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7238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1D6CB-F7AE-46DB-8432-07D89C94128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971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1D6CB-F7AE-46DB-8432-07D89C94128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7642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WHY – We</a:t>
            </a:r>
            <a:r>
              <a:rPr lang="en-US" altLang="en-US" baseline="0" dirty="0" smtClean="0"/>
              <a:t> know that for our beneficiaries with the most complex needs, the best route to health isn’t just through a Doctor’s office, nor can stability be maintained solely with a prescription pad. We must also address the foundational needs that prevent our most vulnerable individuals from maintaining healthy lives. We cannot expect someone to manage their chronic health condition if they are first worried about where they are going to sleep tonight, and we cannot expect someone to get off the path of long-term dependence on health and social services, without the supports necessary for them to reenter and remain in the workforce.</a:t>
            </a:r>
          </a:p>
          <a:p>
            <a:pPr eaLnBrk="1" hangingPunct="1">
              <a:spcBef>
                <a:spcPct val="0"/>
              </a:spcBef>
            </a:pPr>
            <a:endParaRPr lang="en-US" altLang="en-US" baseline="0" dirty="0" smtClean="0"/>
          </a:p>
          <a:p>
            <a:pPr eaLnBrk="1" hangingPunct="1">
              <a:spcBef>
                <a:spcPct val="0"/>
              </a:spcBef>
            </a:pPr>
            <a:r>
              <a:rPr lang="en-US" altLang="en-US" baseline="0" dirty="0" smtClean="0"/>
              <a:t>The Foundational Community Supports program, under Initiative 3 of the demonstration, seeks to address these needs through targeted Medicaid benefits for Supportive Housing and Supported Employment services in order to help individuals stabilize their basic needs so they can better address their health conditions. We believe this will improve health outcomes and reduce dependence on more intensive service settings, creating a strong business case for sustainability after the demonstration. </a:t>
            </a: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434748E9-6DEA-426E-BFE5-8C892A5FF620}" type="slidenum">
              <a:rPr lang="en-US" altLang="en-US" smtClean="0">
                <a:latin typeface="Calibri" panose="020F0502020204030204" pitchFamily="34" charset="0"/>
              </a:rPr>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8783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funds flow model represents the current approach. It remains a joint effort across HCA, DBHR and ALTSA, with a single TPA administering the benefits. HCA will hold the contract with the TPA, while DBHR and ALTSA will lead network development and provider support.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fld id="{7D831A72-B1A6-48AB-874E-B297C9B21B38}" type="slidenum">
              <a:rPr lang="en-US" altLang="en-US" smtClean="0">
                <a:solidFill>
                  <a:srgbClr val="000000"/>
                </a:solidFill>
                <a:latin typeface="Calibri" panose="020F0502020204030204" pitchFamily="34" charset="0"/>
              </a:rPr>
              <a:pPr/>
              <a:t>11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7252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2FDBEB-D2A7-4EDB-AAF7-02F64D5CFF98}"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151996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2FDBEB-D2A7-4EDB-AAF7-02F64D5CFF98}" type="slidenum">
              <a:rPr lang="en-US" altLang="en-US" smtClean="0">
                <a:solidFill>
                  <a:prstClr val="black"/>
                </a:solidFill>
              </a:rPr>
              <a:pPr>
                <a:defRPr/>
              </a:pPr>
              <a:t>13</a:t>
            </a:fld>
            <a:endParaRPr lang="en-US" altLang="en-US">
              <a:solidFill>
                <a:prstClr val="black"/>
              </a:solidFill>
            </a:endParaRPr>
          </a:p>
        </p:txBody>
      </p:sp>
    </p:spTree>
    <p:extLst>
      <p:ext uri="{BB962C8B-B14F-4D97-AF65-F5344CB8AC3E}">
        <p14:creationId xmlns:p14="http://schemas.microsoft.com/office/powerpoint/2010/main" val="147538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2.w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2.w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2.w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21B28-1237-4D31-A57B-E88D913085B4}" type="datetime1">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3235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039A1-E712-4C7F-976F-18978F82B596}" type="datetime1">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2467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A7AEB-7B47-4998-B45D-D9EECC6D9027}" type="datetime1">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47194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152400" y="6240463"/>
            <a:ext cx="2047875" cy="463550"/>
          </a:xfrm>
          <a:prstGeom prst="rect">
            <a:avLst/>
          </a:prstGeom>
          <a:noFill/>
          <a:ln w="9525">
            <a:noFill/>
            <a:miter lim="800000"/>
            <a:headEnd/>
            <a:tailEnd/>
          </a:ln>
        </p:spPr>
      </p:pic>
      <p:sp>
        <p:nvSpPr>
          <p:cNvPr id="2" name="Title 1"/>
          <p:cNvSpPr>
            <a:spLocks noGrp="1"/>
          </p:cNvSpPr>
          <p:nvPr>
            <p:ph type="title"/>
          </p:nvPr>
        </p:nvSpPr>
        <p:spPr>
          <a:xfrm>
            <a:off x="0" y="0"/>
            <a:ext cx="9144000" cy="914400"/>
          </a:xfrm>
          <a:solidFill>
            <a:schemeClr val="tx1"/>
          </a:solidFill>
          <a:ln>
            <a:solidFill>
              <a:srgbClr val="92D050"/>
            </a:solidFill>
          </a:ln>
        </p:spPr>
        <p:txBody>
          <a:bodyPr>
            <a:normAutofit/>
          </a:bodyPr>
          <a:lstStyle>
            <a:lvl1pPr algn="r">
              <a:defRPr sz="4000" b="0">
                <a:solidFill>
                  <a:srgbClr val="92D050"/>
                </a:solidFill>
                <a:latin typeface="Arial Narrow"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747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4" name="Rectangle 3"/>
          <p:cNvSpPr/>
          <p:nvPr userDrawn="1"/>
        </p:nvSpPr>
        <p:spPr>
          <a:xfrm>
            <a:off x="0" y="1249363"/>
            <a:ext cx="9144000" cy="330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9227" y="6091238"/>
            <a:ext cx="229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rapezoid 5"/>
          <p:cNvSpPr/>
          <p:nvPr userDrawn="1"/>
        </p:nvSpPr>
        <p:spPr>
          <a:xfrm rot="10800000">
            <a:off x="-906463" y="1249363"/>
            <a:ext cx="1893888" cy="3302000"/>
          </a:xfrm>
          <a:prstGeom prst="trapezoid">
            <a:avLst>
              <a:gd name="adj" fmla="val 3739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ctrTitle"/>
          </p:nvPr>
        </p:nvSpPr>
        <p:spPr>
          <a:xfrm>
            <a:off x="1117250" y="1644331"/>
            <a:ext cx="7772400" cy="1470025"/>
          </a:xfrm>
        </p:spPr>
        <p:txBody>
          <a:bodyPr>
            <a:normAutofit/>
          </a:bodyPr>
          <a:lstStyle>
            <a:lvl1pPr>
              <a:defRPr sz="27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27656" y="2882312"/>
            <a:ext cx="6400800" cy="1097751"/>
          </a:xfrm>
        </p:spPr>
        <p:txBody>
          <a:bodyPr>
            <a:normAutofit/>
          </a:bodyPr>
          <a:lstStyle>
            <a:lvl1pPr marL="0" indent="0" algn="l">
              <a:lnSpc>
                <a:spcPct val="80000"/>
              </a:lnSpc>
              <a:buNone/>
              <a:defRPr sz="180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8CAF992-92AD-45D2-BDC7-925748E312CD}"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8" name="Footer Placeholder 4"/>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B54DD370-30E3-434C-9BEB-FEFBC012AE60}" type="slidenum">
              <a:rPr lang="en-US" altLang="en-US"/>
              <a:pPr/>
              <a:t>‹#›</a:t>
            </a:fld>
            <a:endParaRPr lang="en-US" altLang="en-US" dirty="0"/>
          </a:p>
        </p:txBody>
      </p:sp>
    </p:spTree>
    <p:extLst>
      <p:ext uri="{BB962C8B-B14F-4D97-AF65-F5344CB8AC3E}">
        <p14:creationId xmlns:p14="http://schemas.microsoft.com/office/powerpoint/2010/main" val="305996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4" name="Picture 4" descr="C:\Users\burker\AppData\Local\Microsoft\Windows\Temporary Internet Files\Content.Outlook\WBN1W52V\Cover idea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944"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99227" y="6091238"/>
            <a:ext cx="229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551363" y="0"/>
            <a:ext cx="0" cy="3240088"/>
          </a:xfrm>
          <a:prstGeom prst="line">
            <a:avLst/>
          </a:prstGeom>
          <a:ln w="254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58188" y="3497630"/>
            <a:ext cx="7772400" cy="676859"/>
          </a:xfrm>
        </p:spPr>
        <p:txBody>
          <a:bodyPr anchor="t">
            <a:normAutofit/>
          </a:bodyPr>
          <a:lstStyle>
            <a:lvl1pPr>
              <a:defRPr sz="2700" baseline="0">
                <a:solidFill>
                  <a:schemeClr val="accent5"/>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558188" y="4389285"/>
            <a:ext cx="6400800" cy="1097751"/>
          </a:xfrm>
        </p:spPr>
        <p:txBody>
          <a:bodyPr>
            <a:normAutofit/>
          </a:bodyPr>
          <a:lstStyle>
            <a:lvl1pPr marL="0" indent="0" algn="l">
              <a:lnSpc>
                <a:spcPct val="80000"/>
              </a:lnSpc>
              <a:buNone/>
              <a:defRPr sz="1800" baseline="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52EFBD0-D288-4848-A291-AB453E8CFAFE}"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8"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9" name="Slide Number Placeholder 4"/>
          <p:cNvSpPr>
            <a:spLocks noGrp="1"/>
          </p:cNvSpPr>
          <p:nvPr>
            <p:ph type="sldNum" sz="quarter" idx="12"/>
          </p:nvPr>
        </p:nvSpPr>
        <p:spPr/>
        <p:txBody>
          <a:bodyPr/>
          <a:lstStyle>
            <a:lvl1pPr>
              <a:defRPr/>
            </a:lvl1pPr>
          </a:lstStyle>
          <a:p>
            <a:fld id="{4AC94330-573F-48CF-A793-4EB301CDC365}" type="slidenum">
              <a:rPr lang="en-US" altLang="en-US"/>
              <a:pPr/>
              <a:t>‹#›</a:t>
            </a:fld>
            <a:endParaRPr lang="en-US" altLang="en-US" dirty="0"/>
          </a:p>
        </p:txBody>
      </p:sp>
    </p:spTree>
    <p:extLst>
      <p:ext uri="{BB962C8B-B14F-4D97-AF65-F5344CB8AC3E}">
        <p14:creationId xmlns:p14="http://schemas.microsoft.com/office/powerpoint/2010/main" val="320522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1: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87"/>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Pentagon 5"/>
          <p:cNvSpPr/>
          <p:nvPr userDrawn="1"/>
        </p:nvSpPr>
        <p:spPr>
          <a:xfrm>
            <a:off x="2" y="631829"/>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3" name="Content Placeholder 2"/>
          <p:cNvSpPr>
            <a:spLocks noGrp="1"/>
          </p:cNvSpPr>
          <p:nvPr>
            <p:ph idx="1"/>
          </p:nvPr>
        </p:nvSpPr>
        <p:spPr/>
        <p:txBody>
          <a:bodyPr>
            <a:normAutofit/>
          </a:bodyPr>
          <a:lstStyle>
            <a:lvl1pPr>
              <a:buClr>
                <a:schemeClr val="accent1"/>
              </a:buClr>
              <a:defRPr sz="1950">
                <a:solidFill>
                  <a:schemeClr val="accent1"/>
                </a:solidFill>
              </a:defRPr>
            </a:lvl1pPr>
            <a:lvl2pPr>
              <a:buClr>
                <a:schemeClr val="accent1"/>
              </a:buClr>
              <a:defRPr sz="1950">
                <a:solidFill>
                  <a:schemeClr val="accent1"/>
                </a:solidFill>
              </a:defRPr>
            </a:lvl2pPr>
            <a:lvl3pPr>
              <a:buClr>
                <a:schemeClr val="accent1"/>
              </a:buClr>
              <a:defRPr sz="1950">
                <a:solidFill>
                  <a:schemeClr val="accent1"/>
                </a:solidFill>
              </a:defRPr>
            </a:lvl3pPr>
            <a:lvl4pPr>
              <a:buClr>
                <a:schemeClr val="accent1"/>
              </a:buClr>
              <a:defRPr sz="1950">
                <a:solidFill>
                  <a:schemeClr val="accent1"/>
                </a:solidFill>
              </a:defRPr>
            </a:lvl4pPr>
            <a:lvl5pPr>
              <a:buClr>
                <a:schemeClr val="accent1"/>
              </a:buClr>
              <a:defRPr sz="195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294679" y="249979"/>
            <a:ext cx="8229600" cy="1143000"/>
          </a:xfrm>
        </p:spPr>
        <p:txBody>
          <a:bodyPr/>
          <a:lstStyle>
            <a:lvl1pPr>
              <a:defRPr>
                <a:solidFill>
                  <a:schemeClr val="accent5"/>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pPr defTabSz="342900">
              <a:defRPr/>
            </a:pPr>
            <a:fld id="{AA96B287-845A-490C-B75E-9A6028528A7C}" type="datetime1">
              <a:rPr lang="en-US" smtClean="0">
                <a:solidFill>
                  <a:srgbClr val="000000">
                    <a:tint val="75000"/>
                  </a:srgbClr>
                </a:solidFill>
              </a:rPr>
              <a:pPr defTabSz="342900">
                <a:defRPr/>
              </a:pPr>
              <a:t>5/10/2017</a:t>
            </a:fld>
            <a:endParaRPr lang="en-US" dirty="0">
              <a:solidFill>
                <a:srgbClr val="000000">
                  <a:tint val="75000"/>
                </a:srgbClr>
              </a:solidFill>
            </a:endParaRPr>
          </a:p>
        </p:txBody>
      </p:sp>
      <p:sp>
        <p:nvSpPr>
          <p:cNvPr id="11" name="Footer Placeholder 10"/>
          <p:cNvSpPr>
            <a:spLocks noGrp="1"/>
          </p:cNvSpPr>
          <p:nvPr>
            <p:ph type="ftr" sz="quarter" idx="11"/>
          </p:nvPr>
        </p:nvSpPr>
        <p:spPr>
          <a:xfrm>
            <a:off x="3124200" y="6356362"/>
            <a:ext cx="2895600" cy="365125"/>
          </a:xfrm>
          <a:prstGeom prst="rect">
            <a:avLst/>
          </a:prstGeom>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defTabSz="342900" fontAlgn="base">
              <a:spcBef>
                <a:spcPct val="0"/>
              </a:spcBef>
              <a:spcAft>
                <a:spcPct val="0"/>
              </a:spcAft>
            </a:pPr>
            <a:fld id="{86AC1223-7687-421A-A7A9-B16BC2A67148}" type="slidenum">
              <a:rPr lang="en-US" altLang="en-US" smtClean="0">
                <a:cs typeface="Arial" panose="020B0604020202020204" pitchFamily="34" charset="0"/>
              </a:rPr>
              <a:pPr defTabSz="342900"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0697114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no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87"/>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Pentagon 5"/>
          <p:cNvSpPr/>
          <p:nvPr userDrawn="1"/>
        </p:nvSpPr>
        <p:spPr>
          <a:xfrm>
            <a:off x="2" y="631829"/>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Content Placeholder 2"/>
          <p:cNvSpPr>
            <a:spLocks noGrp="1"/>
          </p:cNvSpPr>
          <p:nvPr>
            <p:ph idx="1"/>
          </p:nvPr>
        </p:nvSpPr>
        <p:spPr>
          <a:xfrm>
            <a:off x="1294680" y="1600206"/>
            <a:ext cx="6916888" cy="4525963"/>
          </a:xfrm>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800" baseline="0">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p:nvPr>
        </p:nvSpPr>
        <p:spPr>
          <a:xfrm>
            <a:off x="1294679" y="249979"/>
            <a:ext cx="8229600" cy="1143000"/>
          </a:xfrm>
        </p:spPr>
        <p:txBody>
          <a:bodyPr/>
          <a:lstStyle>
            <a:lvl1pPr>
              <a:defRPr>
                <a:solidFill>
                  <a:schemeClr val="accent5"/>
                </a:solidFill>
              </a:defRPr>
            </a:lvl1pPr>
          </a:lstStyle>
          <a:p>
            <a:r>
              <a:rPr lang="en-US" dirty="0" smtClean="0"/>
              <a:t>Click to edit Master title style</a:t>
            </a:r>
            <a:endParaRPr lang="en-US" dirty="0"/>
          </a:p>
        </p:txBody>
      </p:sp>
      <p:sp>
        <p:nvSpPr>
          <p:cNvPr id="9" name="Date Placeholder 2"/>
          <p:cNvSpPr>
            <a:spLocks noGrp="1"/>
          </p:cNvSpPr>
          <p:nvPr>
            <p:ph type="dt" sz="half" idx="10"/>
          </p:nvPr>
        </p:nvSpPr>
        <p:spPr/>
        <p:txBody>
          <a:bodyPr/>
          <a:lstStyle>
            <a:lvl1pPr>
              <a:defRPr/>
            </a:lvl1pPr>
          </a:lstStyle>
          <a:p>
            <a:pPr>
              <a:defRPr/>
            </a:pPr>
            <a:fld id="{DDD0FCF4-E125-4BAE-BB26-B3A8BC875907}"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10"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11" name="Slide Number Placeholder 4"/>
          <p:cNvSpPr>
            <a:spLocks noGrp="1"/>
          </p:cNvSpPr>
          <p:nvPr>
            <p:ph type="sldNum" sz="quarter" idx="12"/>
          </p:nvPr>
        </p:nvSpPr>
        <p:spPr/>
        <p:txBody>
          <a:bodyPr/>
          <a:lstStyle>
            <a:lvl1pPr>
              <a:defRPr/>
            </a:lvl1pPr>
          </a:lstStyle>
          <a:p>
            <a:fld id="{FADB81EA-F1EF-47BE-8221-13A227CCDBBE}" type="slidenum">
              <a:rPr lang="en-US" altLang="en-US"/>
              <a:pPr/>
              <a:t>‹#›</a:t>
            </a:fld>
            <a:endParaRPr lang="en-US" altLang="en-US" dirty="0"/>
          </a:p>
        </p:txBody>
      </p:sp>
    </p:spTree>
    <p:extLst>
      <p:ext uri="{BB962C8B-B14F-4D97-AF65-F5344CB8AC3E}">
        <p14:creationId xmlns:p14="http://schemas.microsoft.com/office/powerpoint/2010/main" val="38164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7C875FB-5A9D-4F1B-9085-D2ABDBCE03BB}"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4" name="Footer Placeholder 4"/>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8C2E1F49-C651-49EB-906B-8D1CF8AA0C2E}" type="slidenum">
              <a:rPr lang="en-US" altLang="en-US"/>
              <a:pPr/>
              <a:t>‹#›</a:t>
            </a:fld>
            <a:endParaRPr lang="en-US" altLang="en-US" dirty="0"/>
          </a:p>
        </p:txBody>
      </p:sp>
    </p:spTree>
    <p:extLst>
      <p:ext uri="{BB962C8B-B14F-4D97-AF65-F5344CB8AC3E}">
        <p14:creationId xmlns:p14="http://schemas.microsoft.com/office/powerpoint/2010/main" val="402860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2065338"/>
          <a:ext cx="6096000" cy="3336921"/>
        </p:xfrm>
        <a:graphic>
          <a:graphicData uri="http://schemas.openxmlformats.org/drawingml/2006/table">
            <a:tbl>
              <a:tblPr firstRow="1" bandRow="1">
                <a:tableStyleId>{5FD0F851-EC5A-4D38-B0AD-8093EC10F338}</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769">
                <a:tc>
                  <a:txBody>
                    <a:bodyPr/>
                    <a:lstStyle/>
                    <a:p>
                      <a:pPr algn="ctr"/>
                      <a:r>
                        <a:rPr lang="en-US" sz="1200" b="1" i="0" dirty="0" smtClean="0">
                          <a:solidFill>
                            <a:schemeClr val="accent5"/>
                          </a:solidFill>
                          <a:latin typeface="Lucida Sans"/>
                          <a:cs typeface="Lucida Sans"/>
                        </a:rPr>
                        <a:t>COLUMN</a:t>
                      </a:r>
                      <a:r>
                        <a:rPr lang="en-US" sz="1200" b="1" i="0" baseline="0" dirty="0" smtClean="0">
                          <a:solidFill>
                            <a:schemeClr val="accent5"/>
                          </a:solidFill>
                          <a:latin typeface="Lucida Sans"/>
                          <a:cs typeface="Lucida Sans"/>
                        </a:rPr>
                        <a:t> 1 HEADER</a:t>
                      </a:r>
                      <a:endParaRPr lang="en-US" sz="1200" b="1" i="0" dirty="0">
                        <a:solidFill>
                          <a:schemeClr val="accent5"/>
                        </a:solidFill>
                        <a:latin typeface="Lucida Sans"/>
                        <a:cs typeface="Lucida Sans"/>
                      </a:endParaRPr>
                    </a:p>
                  </a:txBody>
                  <a:tcPr marT="45711" marB="4571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5"/>
                          </a:solidFill>
                          <a:latin typeface="Lucida Sans"/>
                          <a:cs typeface="Lucida Sans"/>
                        </a:rPr>
                        <a:t>COLUMN</a:t>
                      </a:r>
                      <a:r>
                        <a:rPr lang="en-US" sz="1200" b="1" i="0" baseline="0" dirty="0" smtClean="0">
                          <a:solidFill>
                            <a:schemeClr val="accent5"/>
                          </a:solidFill>
                          <a:latin typeface="Lucida Sans"/>
                          <a:cs typeface="Lucida Sans"/>
                        </a:rPr>
                        <a:t> 1 HEADER</a:t>
                      </a:r>
                      <a:endParaRPr lang="en-US" sz="1200" b="1" i="0" dirty="0" smtClean="0">
                        <a:solidFill>
                          <a:schemeClr val="accent5"/>
                        </a:solidFill>
                        <a:latin typeface="Lucida Sans"/>
                        <a:cs typeface="Lucida Sans"/>
                      </a:endParaRPr>
                    </a:p>
                  </a:txBody>
                  <a:tcPr marT="45711" marB="45711" anchor="ctr"/>
                </a:tc>
                <a:extLst>
                  <a:ext uri="{0D108BD9-81ED-4DB2-BD59-A6C34878D82A}">
                    <a16:rowId xmlns="" xmlns:a16="http://schemas.microsoft.com/office/drawing/2014/main" val="10000"/>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1"/>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2"/>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3"/>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4"/>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5"/>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6"/>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7"/>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8"/>
                  </a:ext>
                </a:extLst>
              </a:tr>
            </a:tbl>
          </a:graphicData>
        </a:graphic>
      </p:graphicFrame>
      <p:sp>
        <p:nvSpPr>
          <p:cNvPr id="2" name="Title 1"/>
          <p:cNvSpPr>
            <a:spLocks noGrp="1"/>
          </p:cNvSpPr>
          <p:nvPr>
            <p:ph type="title"/>
          </p:nvPr>
        </p:nvSpPr>
        <p:spPr/>
        <p:txBody>
          <a:bodyPr/>
          <a:lstStyle>
            <a:lvl1pPr>
              <a:defRPr>
                <a:solidFill>
                  <a:schemeClr val="accent5"/>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2CB38F2-EE58-4871-9B24-4445523A88F6}"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5"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6" name="Slide Number Placeholder 4"/>
          <p:cNvSpPr>
            <a:spLocks noGrp="1"/>
          </p:cNvSpPr>
          <p:nvPr>
            <p:ph type="sldNum" sz="quarter" idx="12"/>
          </p:nvPr>
        </p:nvSpPr>
        <p:spPr/>
        <p:txBody>
          <a:bodyPr/>
          <a:lstStyle>
            <a:lvl1pPr>
              <a:defRPr/>
            </a:lvl1pPr>
          </a:lstStyle>
          <a:p>
            <a:fld id="{583DBFC2-CD3A-417D-BC42-61D3863BE94E}" type="slidenum">
              <a:rPr lang="en-US" altLang="en-US"/>
              <a:pPr/>
              <a:t>‹#›</a:t>
            </a:fld>
            <a:endParaRPr lang="en-US" altLang="en-US" dirty="0"/>
          </a:p>
        </p:txBody>
      </p:sp>
    </p:spTree>
    <p:extLst>
      <p:ext uri="{BB962C8B-B14F-4D97-AF65-F5344CB8AC3E}">
        <p14:creationId xmlns:p14="http://schemas.microsoft.com/office/powerpoint/2010/main" val="257667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Break/Transition slide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prstClr val="white"/>
              </a:solidFill>
            </a:endParaRPr>
          </a:p>
        </p:txBody>
      </p:sp>
      <p:sp>
        <p:nvSpPr>
          <p:cNvPr id="4" name="Pentagon 3"/>
          <p:cNvSpPr/>
          <p:nvPr userDrawn="1"/>
        </p:nvSpPr>
        <p:spPr>
          <a:xfrm>
            <a:off x="1" y="2590800"/>
            <a:ext cx="8331200" cy="1663700"/>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590873" y="2863194"/>
            <a:ext cx="7114439" cy="1143000"/>
          </a:xfr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solidFill>
                  <a:schemeClr val="accent6"/>
                </a:solidFill>
              </a:defRPr>
            </a:lvl1pPr>
          </a:lstStyle>
          <a:p>
            <a:pPr>
              <a:defRPr/>
            </a:pPr>
            <a:fld id="{CD9930AC-CE96-4DA1-9849-A35338473BE6}" type="datetime1">
              <a:rPr lang="en-US" smtClean="0">
                <a:solidFill>
                  <a:srgbClr val="FFFFFF"/>
                </a:solidFill>
              </a:rPr>
              <a:pPr>
                <a:defRPr/>
              </a:pPr>
              <a:t>5/10/2017</a:t>
            </a:fld>
            <a:endParaRPr lang="en-US" dirty="0">
              <a:solidFill>
                <a:srgbClr val="FFFFFF"/>
              </a:solidFill>
            </a:endParaRPr>
          </a:p>
        </p:txBody>
      </p:sp>
      <p:sp>
        <p:nvSpPr>
          <p:cNvPr id="6" name="Footer Placeholder 3"/>
          <p:cNvSpPr>
            <a:spLocks noGrp="1"/>
          </p:cNvSpPr>
          <p:nvPr>
            <p:ph type="ftr" sz="quarter" idx="11"/>
          </p:nvPr>
        </p:nvSpPr>
        <p:spPr>
          <a:xfrm>
            <a:off x="3124200" y="6356362"/>
            <a:ext cx="2895600" cy="365125"/>
          </a:xfrm>
          <a:prstGeom prst="rect">
            <a:avLst/>
          </a:prstGeom>
        </p:spPr>
        <p:txBody>
          <a:bodyPr/>
          <a:lstStyle>
            <a:lvl1pPr>
              <a:defRPr>
                <a:solidFill>
                  <a:schemeClr val="accent6"/>
                </a:solidFill>
              </a:defRPr>
            </a:lvl1pPr>
          </a:lstStyle>
          <a:p>
            <a:pPr defTabSz="685800">
              <a:defRPr/>
            </a:pPr>
            <a:endParaRPr lang="en-US" dirty="0">
              <a:solidFill>
                <a:srgbClr val="FFFFFF"/>
              </a:solidFill>
            </a:endParaRPr>
          </a:p>
        </p:txBody>
      </p:sp>
      <p:sp>
        <p:nvSpPr>
          <p:cNvPr id="7" name="Slide Number Placeholder 4"/>
          <p:cNvSpPr>
            <a:spLocks noGrp="1"/>
          </p:cNvSpPr>
          <p:nvPr>
            <p:ph type="sldNum" sz="quarter" idx="12"/>
          </p:nvPr>
        </p:nvSpPr>
        <p:spPr/>
        <p:txBody>
          <a:bodyPr/>
          <a:lstStyle>
            <a:lvl1pPr>
              <a:defRPr>
                <a:solidFill>
                  <a:srgbClr val="FFFFFF"/>
                </a:solidFill>
              </a:defRPr>
            </a:lvl1pPr>
          </a:lstStyle>
          <a:p>
            <a:fld id="{B61234B2-3652-4EB9-830A-7DF17CFB3C60}" type="slidenum">
              <a:rPr lang="en-US" altLang="en-US"/>
              <a:pPr/>
              <a:t>‹#›</a:t>
            </a:fld>
            <a:endParaRPr lang="en-US" altLang="en-US" dirty="0"/>
          </a:p>
        </p:txBody>
      </p:sp>
    </p:spTree>
    <p:extLst>
      <p:ext uri="{BB962C8B-B14F-4D97-AF65-F5344CB8AC3E}">
        <p14:creationId xmlns:p14="http://schemas.microsoft.com/office/powerpoint/2010/main" val="237882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4B67-D4BD-43EA-B842-F2BAEA2CA12C}" type="datetime1">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83993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Transition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prstClr val="white"/>
              </a:solidFill>
            </a:endParaRPr>
          </a:p>
        </p:txBody>
      </p:sp>
      <p:sp>
        <p:nvSpPr>
          <p:cNvPr id="4" name="Pentagon 3"/>
          <p:cNvSpPr/>
          <p:nvPr userDrawn="1"/>
        </p:nvSpPr>
        <p:spPr>
          <a:xfrm>
            <a:off x="1" y="2590800"/>
            <a:ext cx="8331200" cy="1663700"/>
          </a:xfrm>
          <a:prstGeom prst="homePlate">
            <a:avLst>
              <a:gd name="adj" fmla="val 3151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Title 1"/>
          <p:cNvSpPr>
            <a:spLocks noGrp="1"/>
          </p:cNvSpPr>
          <p:nvPr>
            <p:ph type="title"/>
          </p:nvPr>
        </p:nvSpPr>
        <p:spPr>
          <a:xfrm>
            <a:off x="590873" y="2830826"/>
            <a:ext cx="7114439" cy="1143000"/>
          </a:xfr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solidFill>
                  <a:schemeClr val="tx1"/>
                </a:solidFill>
              </a:defRPr>
            </a:lvl1pPr>
          </a:lstStyle>
          <a:p>
            <a:pPr>
              <a:defRPr/>
            </a:pPr>
            <a:fld id="{F7502AAE-8E7D-4455-BC87-8E4C1193B6BA}" type="datetime1">
              <a:rPr lang="en-US" smtClean="0">
                <a:solidFill>
                  <a:srgbClr val="000000"/>
                </a:solidFill>
              </a:rPr>
              <a:pPr>
                <a:defRPr/>
              </a:pPr>
              <a:t>5/10/2017</a:t>
            </a:fld>
            <a:endParaRPr lang="en-US" dirty="0">
              <a:solidFill>
                <a:srgbClr val="000000"/>
              </a:solidFill>
            </a:endParaRPr>
          </a:p>
        </p:txBody>
      </p:sp>
      <p:sp>
        <p:nvSpPr>
          <p:cNvPr id="6" name="Footer Placeholder 3"/>
          <p:cNvSpPr>
            <a:spLocks noGrp="1"/>
          </p:cNvSpPr>
          <p:nvPr>
            <p:ph type="ftr" sz="quarter" idx="11"/>
          </p:nvPr>
        </p:nvSpPr>
        <p:spPr>
          <a:xfrm>
            <a:off x="3124200" y="6356362"/>
            <a:ext cx="2895600" cy="365125"/>
          </a:xfrm>
          <a:prstGeom prst="rect">
            <a:avLst/>
          </a:prstGeom>
        </p:spPr>
        <p:txBody>
          <a:bodyPr/>
          <a:lstStyle>
            <a:lvl1pPr>
              <a:defRPr>
                <a:solidFill>
                  <a:schemeClr val="tx1"/>
                </a:solidFill>
              </a:defRPr>
            </a:lvl1pPr>
          </a:lstStyle>
          <a:p>
            <a:pPr defTabSz="685800">
              <a:defRPr/>
            </a:pPr>
            <a:endParaRPr lang="en-US" dirty="0">
              <a:solidFill>
                <a:srgbClr val="000000"/>
              </a:solidFill>
            </a:endParaRPr>
          </a:p>
        </p:txBody>
      </p:sp>
      <p:sp>
        <p:nvSpPr>
          <p:cNvPr id="8" name="Slide Number Placeholder 4"/>
          <p:cNvSpPr>
            <a:spLocks noGrp="1"/>
          </p:cNvSpPr>
          <p:nvPr>
            <p:ph type="sldNum" sz="quarter" idx="12"/>
          </p:nvPr>
        </p:nvSpPr>
        <p:spPr/>
        <p:txBody>
          <a:bodyPr/>
          <a:lstStyle>
            <a:lvl1pPr>
              <a:defRPr>
                <a:solidFill>
                  <a:schemeClr val="tx1"/>
                </a:solidFill>
              </a:defRPr>
            </a:lvl1pPr>
          </a:lstStyle>
          <a:p>
            <a:fld id="{669D127A-25B7-4B26-BD2B-F79DA2F8865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7395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6683375" y="1492262"/>
            <a:ext cx="24749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l="-2" r="15463"/>
          <a:stretch>
            <a:fillRect/>
          </a:stretch>
        </p:blipFill>
        <p:spPr bwMode="auto">
          <a:xfrm>
            <a:off x="6780219" y="3595700"/>
            <a:ext cx="23780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93713" y="1492251"/>
            <a:ext cx="4449762" cy="39782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Trapezoid 5"/>
          <p:cNvSpPr/>
          <p:nvPr userDrawn="1"/>
        </p:nvSpPr>
        <p:spPr>
          <a:xfrm rot="10800000">
            <a:off x="-1555750" y="0"/>
            <a:ext cx="3287713" cy="6865938"/>
          </a:xfrm>
          <a:prstGeom prst="trapezoid">
            <a:avLst>
              <a:gd name="adj" fmla="val 4462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7"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62763" y="436575"/>
            <a:ext cx="19351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5">
            <a:extLst>
              <a:ext uri="{28A0092B-C50C-407E-A947-70E740481C1C}">
                <a14:useLocalDpi xmlns:a14="http://schemas.microsoft.com/office/drawing/2010/main" val="0"/>
              </a:ext>
            </a:extLst>
          </a:blip>
          <a:srcRect l="38309" r="24918"/>
          <a:stretch>
            <a:fillRect/>
          </a:stretch>
        </p:blipFill>
        <p:spPr bwMode="auto">
          <a:xfrm>
            <a:off x="4937131" y="1492251"/>
            <a:ext cx="21955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32638" y="1492251"/>
            <a:ext cx="0" cy="3978275"/>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7132639" y="3595688"/>
            <a:ext cx="2025650" cy="0"/>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1379160" y="2393247"/>
            <a:ext cx="2900917" cy="2314093"/>
          </a:xfrm>
        </p:spPr>
        <p:txBody>
          <a:bodyPr>
            <a:normAutofit/>
          </a:bodyPr>
          <a:lstStyle>
            <a:lvl1pPr>
              <a:defRPr sz="1200" baseline="0">
                <a:solidFill>
                  <a:schemeClr val="bg1"/>
                </a:solidFil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p:txBody>
          <a:bodyPr/>
          <a:lstStyle>
            <a:lvl1pPr>
              <a:defRPr/>
            </a:lvl1pPr>
          </a:lstStyle>
          <a:p>
            <a:pPr>
              <a:defRPr/>
            </a:pPr>
            <a:fld id="{304F8B44-2E82-4E66-B3EC-79CC08D65A41}"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13"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14" name="Slide Number Placeholder 4"/>
          <p:cNvSpPr>
            <a:spLocks noGrp="1"/>
          </p:cNvSpPr>
          <p:nvPr>
            <p:ph type="sldNum" sz="quarter" idx="12"/>
          </p:nvPr>
        </p:nvSpPr>
        <p:spPr/>
        <p:txBody>
          <a:bodyPr/>
          <a:lstStyle>
            <a:lvl1pPr>
              <a:defRPr/>
            </a:lvl1pPr>
          </a:lstStyle>
          <a:p>
            <a:fld id="{3060015A-06DD-4434-A8E5-35E2BC18EBFA}" type="slidenum">
              <a:rPr lang="en-US" altLang="en-US"/>
              <a:pPr/>
              <a:t>‹#›</a:t>
            </a:fld>
            <a:endParaRPr lang="en-US" altLang="en-US" dirty="0"/>
          </a:p>
        </p:txBody>
      </p:sp>
    </p:spTree>
    <p:extLst>
      <p:ext uri="{BB962C8B-B14F-4D97-AF65-F5344CB8AC3E}">
        <p14:creationId xmlns:p14="http://schemas.microsoft.com/office/powerpoint/2010/main" val="16344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4" name="Rectangle 3"/>
          <p:cNvSpPr/>
          <p:nvPr userDrawn="1"/>
        </p:nvSpPr>
        <p:spPr>
          <a:xfrm>
            <a:off x="0" y="1249363"/>
            <a:ext cx="9144000" cy="330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9227" y="6091238"/>
            <a:ext cx="229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rapezoid 5"/>
          <p:cNvSpPr/>
          <p:nvPr userDrawn="1"/>
        </p:nvSpPr>
        <p:spPr>
          <a:xfrm rot="10800000">
            <a:off x="-906463" y="1249363"/>
            <a:ext cx="1893888" cy="3302000"/>
          </a:xfrm>
          <a:prstGeom prst="trapezoid">
            <a:avLst>
              <a:gd name="adj" fmla="val 3739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ctrTitle"/>
          </p:nvPr>
        </p:nvSpPr>
        <p:spPr>
          <a:xfrm>
            <a:off x="1117250" y="1644331"/>
            <a:ext cx="7772400" cy="1470025"/>
          </a:xfrm>
        </p:spPr>
        <p:txBody>
          <a:bodyPr>
            <a:normAutofit/>
          </a:bodyPr>
          <a:lstStyle>
            <a:lvl1pPr>
              <a:defRPr sz="27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27656" y="2882312"/>
            <a:ext cx="6400800" cy="1097751"/>
          </a:xfrm>
        </p:spPr>
        <p:txBody>
          <a:bodyPr>
            <a:normAutofit/>
          </a:bodyPr>
          <a:lstStyle>
            <a:lvl1pPr marL="0" indent="0" algn="l">
              <a:lnSpc>
                <a:spcPct val="80000"/>
              </a:lnSpc>
              <a:buNone/>
              <a:defRPr sz="180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8CAF992-92AD-45D2-BDC7-925748E312CD}"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8" name="Footer Placeholder 4"/>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B54DD370-30E3-434C-9BEB-FEFBC012AE60}" type="slidenum">
              <a:rPr lang="en-US" altLang="en-US"/>
              <a:pPr/>
              <a:t>‹#›</a:t>
            </a:fld>
            <a:endParaRPr lang="en-US" altLang="en-US" dirty="0"/>
          </a:p>
        </p:txBody>
      </p:sp>
    </p:spTree>
    <p:extLst>
      <p:ext uri="{BB962C8B-B14F-4D97-AF65-F5344CB8AC3E}">
        <p14:creationId xmlns:p14="http://schemas.microsoft.com/office/powerpoint/2010/main" val="4149335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4" name="Picture 4" descr="C:\Users\burker\AppData\Local\Microsoft\Windows\Temporary Internet Files\Content.Outlook\WBN1W52V\Cover idea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944"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99227" y="6091238"/>
            <a:ext cx="229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551363" y="0"/>
            <a:ext cx="0" cy="3240088"/>
          </a:xfrm>
          <a:prstGeom prst="line">
            <a:avLst/>
          </a:prstGeom>
          <a:ln w="254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58188" y="3497630"/>
            <a:ext cx="7772400" cy="676859"/>
          </a:xfrm>
        </p:spPr>
        <p:txBody>
          <a:bodyPr anchor="t">
            <a:normAutofit/>
          </a:bodyPr>
          <a:lstStyle>
            <a:lvl1pPr>
              <a:defRPr sz="2700" baseline="0">
                <a:solidFill>
                  <a:schemeClr val="accent5"/>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558188" y="4389285"/>
            <a:ext cx="6400800" cy="1097751"/>
          </a:xfrm>
        </p:spPr>
        <p:txBody>
          <a:bodyPr>
            <a:normAutofit/>
          </a:bodyPr>
          <a:lstStyle>
            <a:lvl1pPr marL="0" indent="0" algn="l">
              <a:lnSpc>
                <a:spcPct val="80000"/>
              </a:lnSpc>
              <a:buNone/>
              <a:defRPr sz="1800" baseline="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52EFBD0-D288-4848-A291-AB453E8CFAFE}"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8"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9" name="Slide Number Placeholder 4"/>
          <p:cNvSpPr>
            <a:spLocks noGrp="1"/>
          </p:cNvSpPr>
          <p:nvPr>
            <p:ph type="sldNum" sz="quarter" idx="12"/>
          </p:nvPr>
        </p:nvSpPr>
        <p:spPr/>
        <p:txBody>
          <a:bodyPr/>
          <a:lstStyle>
            <a:lvl1pPr>
              <a:defRPr/>
            </a:lvl1pPr>
          </a:lstStyle>
          <a:p>
            <a:fld id="{4AC94330-573F-48CF-A793-4EB301CDC365}" type="slidenum">
              <a:rPr lang="en-US" altLang="en-US"/>
              <a:pPr/>
              <a:t>‹#›</a:t>
            </a:fld>
            <a:endParaRPr lang="en-US" altLang="en-US" dirty="0"/>
          </a:p>
        </p:txBody>
      </p:sp>
    </p:spTree>
    <p:extLst>
      <p:ext uri="{BB962C8B-B14F-4D97-AF65-F5344CB8AC3E}">
        <p14:creationId xmlns:p14="http://schemas.microsoft.com/office/powerpoint/2010/main" val="69286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Slide 1: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87"/>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Pentagon 5"/>
          <p:cNvSpPr/>
          <p:nvPr userDrawn="1"/>
        </p:nvSpPr>
        <p:spPr>
          <a:xfrm>
            <a:off x="2" y="631829"/>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3" name="Content Placeholder 2"/>
          <p:cNvSpPr>
            <a:spLocks noGrp="1"/>
          </p:cNvSpPr>
          <p:nvPr>
            <p:ph idx="1"/>
          </p:nvPr>
        </p:nvSpPr>
        <p:spPr/>
        <p:txBody>
          <a:bodyPr>
            <a:normAutofit/>
          </a:bodyPr>
          <a:lstStyle>
            <a:lvl1pPr>
              <a:buClr>
                <a:schemeClr val="accent1"/>
              </a:buClr>
              <a:defRPr sz="1950">
                <a:solidFill>
                  <a:schemeClr val="accent1"/>
                </a:solidFill>
              </a:defRPr>
            </a:lvl1pPr>
            <a:lvl2pPr>
              <a:buClr>
                <a:schemeClr val="accent1"/>
              </a:buClr>
              <a:defRPr sz="1950">
                <a:solidFill>
                  <a:schemeClr val="accent1"/>
                </a:solidFill>
              </a:defRPr>
            </a:lvl2pPr>
            <a:lvl3pPr>
              <a:buClr>
                <a:schemeClr val="accent1"/>
              </a:buClr>
              <a:defRPr sz="1950">
                <a:solidFill>
                  <a:schemeClr val="accent1"/>
                </a:solidFill>
              </a:defRPr>
            </a:lvl3pPr>
            <a:lvl4pPr>
              <a:buClr>
                <a:schemeClr val="accent1"/>
              </a:buClr>
              <a:defRPr sz="1950">
                <a:solidFill>
                  <a:schemeClr val="accent1"/>
                </a:solidFill>
              </a:defRPr>
            </a:lvl4pPr>
            <a:lvl5pPr>
              <a:buClr>
                <a:schemeClr val="accent1"/>
              </a:buClr>
              <a:defRPr sz="195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294679" y="249979"/>
            <a:ext cx="8229600" cy="1143000"/>
          </a:xfrm>
        </p:spPr>
        <p:txBody>
          <a:bodyPr/>
          <a:lstStyle>
            <a:lvl1pPr>
              <a:defRPr>
                <a:solidFill>
                  <a:schemeClr val="accent5"/>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pPr defTabSz="342900">
              <a:defRPr/>
            </a:pPr>
            <a:fld id="{AA96B287-845A-490C-B75E-9A6028528A7C}" type="datetime1">
              <a:rPr lang="en-US" smtClean="0">
                <a:solidFill>
                  <a:srgbClr val="000000">
                    <a:tint val="75000"/>
                  </a:srgbClr>
                </a:solidFill>
              </a:rPr>
              <a:pPr defTabSz="342900">
                <a:defRPr/>
              </a:pPr>
              <a:t>5/10/2017</a:t>
            </a:fld>
            <a:endParaRPr lang="en-US" dirty="0">
              <a:solidFill>
                <a:srgbClr val="000000">
                  <a:tint val="75000"/>
                </a:srgbClr>
              </a:solidFill>
            </a:endParaRPr>
          </a:p>
        </p:txBody>
      </p:sp>
      <p:sp>
        <p:nvSpPr>
          <p:cNvPr id="11" name="Footer Placeholder 10"/>
          <p:cNvSpPr>
            <a:spLocks noGrp="1"/>
          </p:cNvSpPr>
          <p:nvPr>
            <p:ph type="ftr" sz="quarter" idx="11"/>
          </p:nvPr>
        </p:nvSpPr>
        <p:spPr>
          <a:xfrm>
            <a:off x="3124200" y="6356362"/>
            <a:ext cx="2895600" cy="365125"/>
          </a:xfrm>
          <a:prstGeom prst="rect">
            <a:avLst/>
          </a:prstGeom>
        </p:spPr>
        <p:txBody>
          <a:bodyPr/>
          <a:lstStyle/>
          <a:p>
            <a:pPr>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p:txBody>
          <a:bodyPr/>
          <a:lstStyle/>
          <a:p>
            <a:pPr defTabSz="342900" fontAlgn="base">
              <a:spcBef>
                <a:spcPct val="0"/>
              </a:spcBef>
              <a:spcAft>
                <a:spcPct val="0"/>
              </a:spcAft>
            </a:pPr>
            <a:fld id="{86AC1223-7687-421A-A7A9-B16BC2A67148}" type="slidenum">
              <a:rPr lang="en-US" altLang="en-US" smtClean="0">
                <a:cs typeface="Arial" panose="020B0604020202020204" pitchFamily="34" charset="0"/>
              </a:rPr>
              <a:pPr defTabSz="342900"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9973521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2: no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87"/>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Pentagon 5"/>
          <p:cNvSpPr/>
          <p:nvPr userDrawn="1"/>
        </p:nvSpPr>
        <p:spPr>
          <a:xfrm>
            <a:off x="2" y="631829"/>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Content Placeholder 2"/>
          <p:cNvSpPr>
            <a:spLocks noGrp="1"/>
          </p:cNvSpPr>
          <p:nvPr>
            <p:ph idx="1"/>
          </p:nvPr>
        </p:nvSpPr>
        <p:spPr>
          <a:xfrm>
            <a:off x="1294680" y="1600206"/>
            <a:ext cx="6916888" cy="4525963"/>
          </a:xfrm>
        </p:spPr>
        <p:txBody>
          <a:bodyPr>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800" baseline="0">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p:nvPr>
        </p:nvSpPr>
        <p:spPr>
          <a:xfrm>
            <a:off x="1294679" y="249979"/>
            <a:ext cx="8229600" cy="1143000"/>
          </a:xfrm>
        </p:spPr>
        <p:txBody>
          <a:bodyPr/>
          <a:lstStyle>
            <a:lvl1pPr>
              <a:defRPr>
                <a:solidFill>
                  <a:schemeClr val="accent5"/>
                </a:solidFill>
              </a:defRPr>
            </a:lvl1pPr>
          </a:lstStyle>
          <a:p>
            <a:r>
              <a:rPr lang="en-US" dirty="0" smtClean="0"/>
              <a:t>Click to edit Master title style</a:t>
            </a:r>
            <a:endParaRPr lang="en-US" dirty="0"/>
          </a:p>
        </p:txBody>
      </p:sp>
      <p:sp>
        <p:nvSpPr>
          <p:cNvPr id="9" name="Date Placeholder 2"/>
          <p:cNvSpPr>
            <a:spLocks noGrp="1"/>
          </p:cNvSpPr>
          <p:nvPr>
            <p:ph type="dt" sz="half" idx="10"/>
          </p:nvPr>
        </p:nvSpPr>
        <p:spPr/>
        <p:txBody>
          <a:bodyPr/>
          <a:lstStyle>
            <a:lvl1pPr>
              <a:defRPr/>
            </a:lvl1pPr>
          </a:lstStyle>
          <a:p>
            <a:pPr>
              <a:defRPr/>
            </a:pPr>
            <a:fld id="{DDD0FCF4-E125-4BAE-BB26-B3A8BC875907}"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10"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11" name="Slide Number Placeholder 4"/>
          <p:cNvSpPr>
            <a:spLocks noGrp="1"/>
          </p:cNvSpPr>
          <p:nvPr>
            <p:ph type="sldNum" sz="quarter" idx="12"/>
          </p:nvPr>
        </p:nvSpPr>
        <p:spPr/>
        <p:txBody>
          <a:bodyPr/>
          <a:lstStyle>
            <a:lvl1pPr>
              <a:defRPr/>
            </a:lvl1pPr>
          </a:lstStyle>
          <a:p>
            <a:fld id="{FADB81EA-F1EF-47BE-8221-13A227CCDBBE}" type="slidenum">
              <a:rPr lang="en-US" altLang="en-US"/>
              <a:pPr/>
              <a:t>‹#›</a:t>
            </a:fld>
            <a:endParaRPr lang="en-US" altLang="en-US" dirty="0"/>
          </a:p>
        </p:txBody>
      </p:sp>
    </p:spTree>
    <p:extLst>
      <p:ext uri="{BB962C8B-B14F-4D97-AF65-F5344CB8AC3E}">
        <p14:creationId xmlns:p14="http://schemas.microsoft.com/office/powerpoint/2010/main" val="3490923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7C875FB-5A9D-4F1B-9085-D2ABDBCE03BB}"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4" name="Footer Placeholder 4"/>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8C2E1F49-C651-49EB-906B-8D1CF8AA0C2E}" type="slidenum">
              <a:rPr lang="en-US" altLang="en-US"/>
              <a:pPr/>
              <a:t>‹#›</a:t>
            </a:fld>
            <a:endParaRPr lang="en-US" altLang="en-US" dirty="0"/>
          </a:p>
        </p:txBody>
      </p:sp>
    </p:spTree>
    <p:extLst>
      <p:ext uri="{BB962C8B-B14F-4D97-AF65-F5344CB8AC3E}">
        <p14:creationId xmlns:p14="http://schemas.microsoft.com/office/powerpoint/2010/main" val="83590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2065338"/>
          <a:ext cx="6096000" cy="3336921"/>
        </p:xfrm>
        <a:graphic>
          <a:graphicData uri="http://schemas.openxmlformats.org/drawingml/2006/table">
            <a:tbl>
              <a:tblPr firstRow="1" bandRow="1">
                <a:tableStyleId>{5FD0F851-EC5A-4D38-B0AD-8093EC10F338}</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769">
                <a:tc>
                  <a:txBody>
                    <a:bodyPr/>
                    <a:lstStyle/>
                    <a:p>
                      <a:pPr algn="ctr"/>
                      <a:r>
                        <a:rPr lang="en-US" sz="1200" b="1" i="0" dirty="0" smtClean="0">
                          <a:solidFill>
                            <a:schemeClr val="accent5"/>
                          </a:solidFill>
                          <a:latin typeface="Lucida Sans"/>
                          <a:cs typeface="Lucida Sans"/>
                        </a:rPr>
                        <a:t>COLUMN</a:t>
                      </a:r>
                      <a:r>
                        <a:rPr lang="en-US" sz="1200" b="1" i="0" baseline="0" dirty="0" smtClean="0">
                          <a:solidFill>
                            <a:schemeClr val="accent5"/>
                          </a:solidFill>
                          <a:latin typeface="Lucida Sans"/>
                          <a:cs typeface="Lucida Sans"/>
                        </a:rPr>
                        <a:t> 1 HEADER</a:t>
                      </a:r>
                      <a:endParaRPr lang="en-US" sz="1200" b="1" i="0" dirty="0">
                        <a:solidFill>
                          <a:schemeClr val="accent5"/>
                        </a:solidFill>
                        <a:latin typeface="Lucida Sans"/>
                        <a:cs typeface="Lucida Sans"/>
                      </a:endParaRPr>
                    </a:p>
                  </a:txBody>
                  <a:tcPr marT="45711" marB="4571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smtClean="0">
                          <a:solidFill>
                            <a:schemeClr val="accent5"/>
                          </a:solidFill>
                          <a:latin typeface="Lucida Sans"/>
                          <a:cs typeface="Lucida Sans"/>
                        </a:rPr>
                        <a:t>COLUMN</a:t>
                      </a:r>
                      <a:r>
                        <a:rPr lang="en-US" sz="1200" b="1" i="0" baseline="0" dirty="0" smtClean="0">
                          <a:solidFill>
                            <a:schemeClr val="accent5"/>
                          </a:solidFill>
                          <a:latin typeface="Lucida Sans"/>
                          <a:cs typeface="Lucida Sans"/>
                        </a:rPr>
                        <a:t> 1 HEADER</a:t>
                      </a:r>
                      <a:endParaRPr lang="en-US" sz="1200" b="1" i="0" dirty="0" smtClean="0">
                        <a:solidFill>
                          <a:schemeClr val="accent5"/>
                        </a:solidFill>
                        <a:latin typeface="Lucida Sans"/>
                        <a:cs typeface="Lucida Sans"/>
                      </a:endParaRPr>
                    </a:p>
                  </a:txBody>
                  <a:tcPr marT="45711" marB="45711" anchor="ctr"/>
                </a:tc>
                <a:extLst>
                  <a:ext uri="{0D108BD9-81ED-4DB2-BD59-A6C34878D82A}">
                    <a16:rowId xmlns="" xmlns:a16="http://schemas.microsoft.com/office/drawing/2014/main" val="10000"/>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1"/>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2"/>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3"/>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4"/>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5"/>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6"/>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solidFill>
                      <a:srgbClr val="9FAF33">
                        <a:alpha val="20000"/>
                      </a:srgbClr>
                    </a:solidFill>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solidFill>
                      <a:srgbClr val="9FAF33">
                        <a:alpha val="20000"/>
                      </a:srgbClr>
                    </a:solidFill>
                  </a:tcPr>
                </a:tc>
                <a:extLst>
                  <a:ext uri="{0D108BD9-81ED-4DB2-BD59-A6C34878D82A}">
                    <a16:rowId xmlns="" xmlns:a16="http://schemas.microsoft.com/office/drawing/2014/main" val="10007"/>
                  </a:ext>
                </a:extLst>
              </a:tr>
              <a:tr h="370769">
                <a:tc>
                  <a:txBody>
                    <a:bodyPr/>
                    <a:lstStyle/>
                    <a:p>
                      <a:endParaRPr lang="en-US" sz="1800" dirty="0"/>
                    </a:p>
                  </a:txBody>
                  <a:tcPr marT="45711" marB="45711">
                    <a:lnR w="3175" cap="flat" cmpd="sng" algn="ctr">
                      <a:solidFill>
                        <a:srgbClr val="474747">
                          <a:lumMod val="60000"/>
                          <a:lumOff val="40000"/>
                        </a:srgbClr>
                      </a:solidFill>
                      <a:prstDash val="solid"/>
                      <a:round/>
                      <a:headEnd type="none" w="med" len="med"/>
                      <a:tailEnd type="none" w="med" len="med"/>
                    </a:lnR>
                  </a:tcPr>
                </a:tc>
                <a:tc>
                  <a:txBody>
                    <a:bodyPr/>
                    <a:lstStyle/>
                    <a:p>
                      <a:endParaRPr lang="en-US" sz="1800" dirty="0"/>
                    </a:p>
                  </a:txBody>
                  <a:tcPr marT="45711" marB="45711">
                    <a:lnL w="3175" cap="flat" cmpd="sng" algn="ctr">
                      <a:solidFill>
                        <a:srgbClr val="474747">
                          <a:lumMod val="60000"/>
                          <a:lumOff val="40000"/>
                        </a:srgbClr>
                      </a:solidFill>
                      <a:prstDash val="solid"/>
                      <a:round/>
                      <a:headEnd type="none" w="med" len="med"/>
                      <a:tailEnd type="none" w="med" len="med"/>
                    </a:lnL>
                  </a:tcPr>
                </a:tc>
                <a:extLst>
                  <a:ext uri="{0D108BD9-81ED-4DB2-BD59-A6C34878D82A}">
                    <a16:rowId xmlns="" xmlns:a16="http://schemas.microsoft.com/office/drawing/2014/main" val="10008"/>
                  </a:ext>
                </a:extLst>
              </a:tr>
            </a:tbl>
          </a:graphicData>
        </a:graphic>
      </p:graphicFrame>
      <p:sp>
        <p:nvSpPr>
          <p:cNvPr id="2" name="Title 1"/>
          <p:cNvSpPr>
            <a:spLocks noGrp="1"/>
          </p:cNvSpPr>
          <p:nvPr>
            <p:ph type="title"/>
          </p:nvPr>
        </p:nvSpPr>
        <p:spPr/>
        <p:txBody>
          <a:bodyPr/>
          <a:lstStyle>
            <a:lvl1pPr>
              <a:defRPr>
                <a:solidFill>
                  <a:schemeClr val="accent5"/>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F2CB38F2-EE58-4871-9B24-4445523A88F6}"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5"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6" name="Slide Number Placeholder 4"/>
          <p:cNvSpPr>
            <a:spLocks noGrp="1"/>
          </p:cNvSpPr>
          <p:nvPr>
            <p:ph type="sldNum" sz="quarter" idx="12"/>
          </p:nvPr>
        </p:nvSpPr>
        <p:spPr/>
        <p:txBody>
          <a:bodyPr/>
          <a:lstStyle>
            <a:lvl1pPr>
              <a:defRPr/>
            </a:lvl1pPr>
          </a:lstStyle>
          <a:p>
            <a:fld id="{583DBFC2-CD3A-417D-BC42-61D3863BE94E}" type="slidenum">
              <a:rPr lang="en-US" altLang="en-US"/>
              <a:pPr/>
              <a:t>‹#›</a:t>
            </a:fld>
            <a:endParaRPr lang="en-US" altLang="en-US" dirty="0"/>
          </a:p>
        </p:txBody>
      </p:sp>
    </p:spTree>
    <p:extLst>
      <p:ext uri="{BB962C8B-B14F-4D97-AF65-F5344CB8AC3E}">
        <p14:creationId xmlns:p14="http://schemas.microsoft.com/office/powerpoint/2010/main" val="2331399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Transition slide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prstClr val="white"/>
              </a:solidFill>
            </a:endParaRPr>
          </a:p>
        </p:txBody>
      </p:sp>
      <p:sp>
        <p:nvSpPr>
          <p:cNvPr id="4" name="Pentagon 3"/>
          <p:cNvSpPr/>
          <p:nvPr userDrawn="1"/>
        </p:nvSpPr>
        <p:spPr>
          <a:xfrm>
            <a:off x="1" y="2590800"/>
            <a:ext cx="8331200" cy="1663700"/>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590873" y="2863194"/>
            <a:ext cx="7114439" cy="1143000"/>
          </a:xfr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solidFill>
                  <a:schemeClr val="accent6"/>
                </a:solidFill>
              </a:defRPr>
            </a:lvl1pPr>
          </a:lstStyle>
          <a:p>
            <a:pPr>
              <a:defRPr/>
            </a:pPr>
            <a:fld id="{CD9930AC-CE96-4DA1-9849-A35338473BE6}" type="datetime1">
              <a:rPr lang="en-US" smtClean="0">
                <a:solidFill>
                  <a:srgbClr val="FFFFFF"/>
                </a:solidFill>
              </a:rPr>
              <a:pPr>
                <a:defRPr/>
              </a:pPr>
              <a:t>5/10/2017</a:t>
            </a:fld>
            <a:endParaRPr lang="en-US" dirty="0">
              <a:solidFill>
                <a:srgbClr val="FFFFFF"/>
              </a:solidFill>
            </a:endParaRPr>
          </a:p>
        </p:txBody>
      </p:sp>
      <p:sp>
        <p:nvSpPr>
          <p:cNvPr id="6" name="Footer Placeholder 3"/>
          <p:cNvSpPr>
            <a:spLocks noGrp="1"/>
          </p:cNvSpPr>
          <p:nvPr>
            <p:ph type="ftr" sz="quarter" idx="11"/>
          </p:nvPr>
        </p:nvSpPr>
        <p:spPr>
          <a:xfrm>
            <a:off x="3124200" y="6356362"/>
            <a:ext cx="2895600" cy="365125"/>
          </a:xfrm>
          <a:prstGeom prst="rect">
            <a:avLst/>
          </a:prstGeom>
        </p:spPr>
        <p:txBody>
          <a:bodyPr/>
          <a:lstStyle>
            <a:lvl1pPr>
              <a:defRPr>
                <a:solidFill>
                  <a:schemeClr val="accent6"/>
                </a:solidFill>
              </a:defRPr>
            </a:lvl1pPr>
          </a:lstStyle>
          <a:p>
            <a:pPr defTabSz="685800">
              <a:defRPr/>
            </a:pPr>
            <a:endParaRPr lang="en-US" dirty="0">
              <a:solidFill>
                <a:srgbClr val="FFFFFF"/>
              </a:solidFill>
            </a:endParaRPr>
          </a:p>
        </p:txBody>
      </p:sp>
      <p:sp>
        <p:nvSpPr>
          <p:cNvPr id="7" name="Slide Number Placeholder 4"/>
          <p:cNvSpPr>
            <a:spLocks noGrp="1"/>
          </p:cNvSpPr>
          <p:nvPr>
            <p:ph type="sldNum" sz="quarter" idx="12"/>
          </p:nvPr>
        </p:nvSpPr>
        <p:spPr/>
        <p:txBody>
          <a:bodyPr/>
          <a:lstStyle>
            <a:lvl1pPr>
              <a:defRPr>
                <a:solidFill>
                  <a:srgbClr val="FFFFFF"/>
                </a:solidFill>
              </a:defRPr>
            </a:lvl1pPr>
          </a:lstStyle>
          <a:p>
            <a:fld id="{B61234B2-3652-4EB9-830A-7DF17CFB3C60}" type="slidenum">
              <a:rPr lang="en-US" altLang="en-US"/>
              <a:pPr/>
              <a:t>‹#›</a:t>
            </a:fld>
            <a:endParaRPr lang="en-US" altLang="en-US" dirty="0"/>
          </a:p>
        </p:txBody>
      </p:sp>
    </p:spTree>
    <p:extLst>
      <p:ext uri="{BB962C8B-B14F-4D97-AF65-F5344CB8AC3E}">
        <p14:creationId xmlns:p14="http://schemas.microsoft.com/office/powerpoint/2010/main" val="201539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Transition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prstClr val="white"/>
              </a:solidFill>
            </a:endParaRPr>
          </a:p>
        </p:txBody>
      </p:sp>
      <p:sp>
        <p:nvSpPr>
          <p:cNvPr id="4" name="Pentagon 3"/>
          <p:cNvSpPr/>
          <p:nvPr userDrawn="1"/>
        </p:nvSpPr>
        <p:spPr>
          <a:xfrm>
            <a:off x="1" y="2590800"/>
            <a:ext cx="8331200" cy="1663700"/>
          </a:xfrm>
          <a:prstGeom prst="homePlate">
            <a:avLst>
              <a:gd name="adj" fmla="val 3151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Title 1"/>
          <p:cNvSpPr>
            <a:spLocks noGrp="1"/>
          </p:cNvSpPr>
          <p:nvPr>
            <p:ph type="title"/>
          </p:nvPr>
        </p:nvSpPr>
        <p:spPr>
          <a:xfrm>
            <a:off x="590873" y="2830826"/>
            <a:ext cx="7114439" cy="1143000"/>
          </a:xfr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solidFill>
                  <a:schemeClr val="tx1"/>
                </a:solidFill>
              </a:defRPr>
            </a:lvl1pPr>
          </a:lstStyle>
          <a:p>
            <a:pPr>
              <a:defRPr/>
            </a:pPr>
            <a:fld id="{F7502AAE-8E7D-4455-BC87-8E4C1193B6BA}" type="datetime1">
              <a:rPr lang="en-US" smtClean="0">
                <a:solidFill>
                  <a:srgbClr val="000000"/>
                </a:solidFill>
              </a:rPr>
              <a:pPr>
                <a:defRPr/>
              </a:pPr>
              <a:t>5/10/2017</a:t>
            </a:fld>
            <a:endParaRPr lang="en-US" dirty="0">
              <a:solidFill>
                <a:srgbClr val="000000"/>
              </a:solidFill>
            </a:endParaRPr>
          </a:p>
        </p:txBody>
      </p:sp>
      <p:sp>
        <p:nvSpPr>
          <p:cNvPr id="6" name="Footer Placeholder 3"/>
          <p:cNvSpPr>
            <a:spLocks noGrp="1"/>
          </p:cNvSpPr>
          <p:nvPr>
            <p:ph type="ftr" sz="quarter" idx="11"/>
          </p:nvPr>
        </p:nvSpPr>
        <p:spPr>
          <a:xfrm>
            <a:off x="3124200" y="6356362"/>
            <a:ext cx="2895600" cy="365125"/>
          </a:xfrm>
          <a:prstGeom prst="rect">
            <a:avLst/>
          </a:prstGeom>
        </p:spPr>
        <p:txBody>
          <a:bodyPr/>
          <a:lstStyle>
            <a:lvl1pPr>
              <a:defRPr>
                <a:solidFill>
                  <a:schemeClr val="tx1"/>
                </a:solidFill>
              </a:defRPr>
            </a:lvl1pPr>
          </a:lstStyle>
          <a:p>
            <a:pPr defTabSz="685800">
              <a:defRPr/>
            </a:pPr>
            <a:endParaRPr lang="en-US" dirty="0">
              <a:solidFill>
                <a:srgbClr val="000000"/>
              </a:solidFill>
            </a:endParaRPr>
          </a:p>
        </p:txBody>
      </p:sp>
      <p:sp>
        <p:nvSpPr>
          <p:cNvPr id="8" name="Slide Number Placeholder 4"/>
          <p:cNvSpPr>
            <a:spLocks noGrp="1"/>
          </p:cNvSpPr>
          <p:nvPr>
            <p:ph type="sldNum" sz="quarter" idx="12"/>
          </p:nvPr>
        </p:nvSpPr>
        <p:spPr/>
        <p:txBody>
          <a:bodyPr/>
          <a:lstStyle>
            <a:lvl1pPr>
              <a:defRPr>
                <a:solidFill>
                  <a:schemeClr val="tx1"/>
                </a:solidFill>
              </a:defRPr>
            </a:lvl1pPr>
          </a:lstStyle>
          <a:p>
            <a:fld id="{669D127A-25B7-4B26-BD2B-F79DA2F8865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8534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BE40D-20A7-4264-A1B8-15D1F42B6BD7}" type="datetime1">
              <a:rPr lang="en-US" smtClean="0"/>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70258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6683375" y="1492262"/>
            <a:ext cx="24749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l="-2" r="15463"/>
          <a:stretch>
            <a:fillRect/>
          </a:stretch>
        </p:blipFill>
        <p:spPr bwMode="auto">
          <a:xfrm>
            <a:off x="6780219" y="3595700"/>
            <a:ext cx="23780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93713" y="1492251"/>
            <a:ext cx="4449762" cy="39782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Trapezoid 5"/>
          <p:cNvSpPr/>
          <p:nvPr userDrawn="1"/>
        </p:nvSpPr>
        <p:spPr>
          <a:xfrm rot="10800000">
            <a:off x="-1555750" y="0"/>
            <a:ext cx="3287713" cy="6865938"/>
          </a:xfrm>
          <a:prstGeom prst="trapezoid">
            <a:avLst>
              <a:gd name="adj" fmla="val 4462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7"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62763" y="436575"/>
            <a:ext cx="19351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5">
            <a:extLst>
              <a:ext uri="{28A0092B-C50C-407E-A947-70E740481C1C}">
                <a14:useLocalDpi xmlns:a14="http://schemas.microsoft.com/office/drawing/2010/main" val="0"/>
              </a:ext>
            </a:extLst>
          </a:blip>
          <a:srcRect l="38309" r="24918"/>
          <a:stretch>
            <a:fillRect/>
          </a:stretch>
        </p:blipFill>
        <p:spPr bwMode="auto">
          <a:xfrm>
            <a:off x="4937131" y="1492251"/>
            <a:ext cx="21955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32638" y="1492251"/>
            <a:ext cx="0" cy="3978275"/>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7132639" y="3595688"/>
            <a:ext cx="2025650" cy="0"/>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1379160" y="2393247"/>
            <a:ext cx="2900917" cy="2314093"/>
          </a:xfrm>
        </p:spPr>
        <p:txBody>
          <a:bodyPr>
            <a:normAutofit/>
          </a:bodyPr>
          <a:lstStyle>
            <a:lvl1pPr>
              <a:defRPr sz="1200" baseline="0">
                <a:solidFill>
                  <a:schemeClr val="bg1"/>
                </a:solidFil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p:txBody>
          <a:bodyPr/>
          <a:lstStyle>
            <a:lvl1pPr>
              <a:defRPr/>
            </a:lvl1pPr>
          </a:lstStyle>
          <a:p>
            <a:pPr>
              <a:defRPr/>
            </a:pPr>
            <a:fld id="{304F8B44-2E82-4E66-B3EC-79CC08D65A41}"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13" name="Footer Placeholder 3"/>
          <p:cNvSpPr>
            <a:spLocks noGrp="1"/>
          </p:cNvSpPr>
          <p:nvPr>
            <p:ph type="ftr" sz="quarter" idx="11"/>
          </p:nvPr>
        </p:nvSpPr>
        <p:spPr>
          <a:xfrm>
            <a:off x="3124200" y="6356362"/>
            <a:ext cx="2895600" cy="365125"/>
          </a:xfrm>
          <a:prstGeom prst="rect">
            <a:avLst/>
          </a:prstGeom>
        </p:spPr>
        <p:txBody>
          <a:bodyPr/>
          <a:lstStyle>
            <a:lvl1pPr>
              <a:defRPr/>
            </a:lvl1pPr>
          </a:lstStyle>
          <a:p>
            <a:pPr defTabSz="685800">
              <a:defRPr/>
            </a:pPr>
            <a:endParaRPr lang="en-US" dirty="0">
              <a:solidFill>
                <a:srgbClr val="000000">
                  <a:tint val="75000"/>
                </a:srgbClr>
              </a:solidFill>
            </a:endParaRPr>
          </a:p>
        </p:txBody>
      </p:sp>
      <p:sp>
        <p:nvSpPr>
          <p:cNvPr id="14" name="Slide Number Placeholder 4"/>
          <p:cNvSpPr>
            <a:spLocks noGrp="1"/>
          </p:cNvSpPr>
          <p:nvPr>
            <p:ph type="sldNum" sz="quarter" idx="12"/>
          </p:nvPr>
        </p:nvSpPr>
        <p:spPr/>
        <p:txBody>
          <a:bodyPr/>
          <a:lstStyle>
            <a:lvl1pPr>
              <a:defRPr/>
            </a:lvl1pPr>
          </a:lstStyle>
          <a:p>
            <a:fld id="{3060015A-06DD-4434-A8E5-35E2BC18EBFA}" type="slidenum">
              <a:rPr lang="en-US" altLang="en-US"/>
              <a:pPr/>
              <a:t>‹#›</a:t>
            </a:fld>
            <a:endParaRPr lang="en-US" altLang="en-US" dirty="0"/>
          </a:p>
        </p:txBody>
      </p:sp>
    </p:spTree>
    <p:extLst>
      <p:ext uri="{BB962C8B-B14F-4D97-AF65-F5344CB8AC3E}">
        <p14:creationId xmlns:p14="http://schemas.microsoft.com/office/powerpoint/2010/main" val="269194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304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820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765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194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3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96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9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94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1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914B0-B5F4-4A3E-A9C4-FC6529009E97}" type="datetime1">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08151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686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BAABE-231C-4542-9AEF-493ABFC40C6F}" type="datetimeFigureOut">
              <a:rPr lang="en-US" smtClean="0">
                <a:solidFill>
                  <a:prstClr val="black">
                    <a:tint val="75000"/>
                  </a:prstClr>
                </a:solidFill>
              </a: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EACB59-D4DF-4336-828A-91FB55C892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35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option 2">
    <p:spTree>
      <p:nvGrpSpPr>
        <p:cNvPr id="1" name=""/>
        <p:cNvGrpSpPr/>
        <p:nvPr/>
      </p:nvGrpSpPr>
      <p:grpSpPr>
        <a:xfrm>
          <a:off x="0" y="0"/>
          <a:ext cx="0" cy="0"/>
          <a:chOff x="0" y="0"/>
          <a:chExt cx="0" cy="0"/>
        </a:xfrm>
      </p:grpSpPr>
      <p:pic>
        <p:nvPicPr>
          <p:cNvPr id="4" name="Picture 4" descr="C:\Users\burker\AppData\Local\Microsoft\Windows\Temporary Internet Files\Content.Outlook\WBN1W52V\Cover idea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99225" y="6091238"/>
            <a:ext cx="2298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551363" y="0"/>
            <a:ext cx="0" cy="3240088"/>
          </a:xfrm>
          <a:prstGeom prst="line">
            <a:avLst/>
          </a:prstGeom>
          <a:ln w="254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58188" y="3497625"/>
            <a:ext cx="7772400" cy="676859"/>
          </a:xfrm>
        </p:spPr>
        <p:txBody>
          <a:bodyPr anchor="t">
            <a:normAutofit/>
          </a:bodyPr>
          <a:lstStyle>
            <a:lvl1pPr>
              <a:defRPr sz="3600" baseline="0">
                <a:solidFill>
                  <a:schemeClr val="accent5"/>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558188" y="4389273"/>
            <a:ext cx="6400800" cy="1097751"/>
          </a:xfrm>
        </p:spPr>
        <p:txBody>
          <a:bodyPr>
            <a:normAutofit/>
          </a:bodyPr>
          <a:lstStyle>
            <a:lvl1pPr marL="0" indent="0" algn="l">
              <a:lnSpc>
                <a:spcPct val="80000"/>
              </a:lnSpc>
              <a:buNone/>
              <a:defRPr sz="24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E2D5F8A6-2B5F-4FD3-BBF1-F43F1EB7D06D}" type="datetime1">
              <a:rPr lang="en-US">
                <a:solidFill>
                  <a:prstClr val="black">
                    <a:tint val="75000"/>
                  </a:prstClr>
                </a:solidFill>
              </a:rPr>
              <a:pPr>
                <a:defRPr/>
              </a:pPr>
              <a:t>5/10/2017</a:t>
            </a:fld>
            <a:endParaRPr lang="en-US">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a:lvl1pPr>
          </a:lstStyle>
          <a:p>
            <a:pPr>
              <a:defRPr/>
            </a:pPr>
            <a:fld id="{F794936B-C87B-4A46-886D-6C58DDB9D8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6609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Slide 2: no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75"/>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Pentagon 5"/>
          <p:cNvSpPr/>
          <p:nvPr userDrawn="1"/>
        </p:nvSpPr>
        <p:spPr>
          <a:xfrm>
            <a:off x="0" y="631825"/>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Content Placeholder 2"/>
          <p:cNvSpPr>
            <a:spLocks noGrp="1"/>
          </p:cNvSpPr>
          <p:nvPr>
            <p:ph idx="1"/>
          </p:nvPr>
        </p:nvSpPr>
        <p:spPr>
          <a:xfrm>
            <a:off x="1294680" y="1600200"/>
            <a:ext cx="6916888" cy="4525963"/>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p:nvPr>
        </p:nvSpPr>
        <p:spPr>
          <a:xfrm>
            <a:off x="1294679" y="249979"/>
            <a:ext cx="8229600" cy="1143000"/>
          </a:xfrm>
        </p:spPr>
        <p:txBody>
          <a:bodyPr/>
          <a:lstStyle>
            <a:lvl1pPr>
              <a:defRPr>
                <a:solidFill>
                  <a:schemeClr val="accent5"/>
                </a:solidFill>
              </a:defRPr>
            </a:lvl1pPr>
          </a:lstStyle>
          <a:p>
            <a:r>
              <a:rPr lang="en-US" dirty="0" smtClean="0"/>
              <a:t>Click to edit Master title style</a:t>
            </a:r>
            <a:endParaRPr lang="en-US" dirty="0"/>
          </a:p>
        </p:txBody>
      </p:sp>
      <p:sp>
        <p:nvSpPr>
          <p:cNvPr id="9" name="Date Placeholder 2"/>
          <p:cNvSpPr>
            <a:spLocks noGrp="1"/>
          </p:cNvSpPr>
          <p:nvPr>
            <p:ph type="dt" sz="half" idx="10"/>
          </p:nvPr>
        </p:nvSpPr>
        <p:spPr/>
        <p:txBody>
          <a:bodyPr/>
          <a:lstStyle>
            <a:lvl1pPr>
              <a:defRPr/>
            </a:lvl1pPr>
          </a:lstStyle>
          <a:p>
            <a:pPr>
              <a:defRPr/>
            </a:pPr>
            <a:fld id="{2F68012D-02F7-40D0-BA39-E27E8AFEC1DD}" type="datetime1">
              <a:rPr lang="en-US">
                <a:solidFill>
                  <a:prstClr val="black">
                    <a:tint val="75000"/>
                  </a:prstClr>
                </a:solidFill>
              </a:rPr>
              <a:pPr>
                <a:defRPr/>
              </a:pPr>
              <a:t>5/10/2017</a:t>
            </a:fld>
            <a:endParaRPr lang="en-US">
              <a:solidFill>
                <a:prstClr val="black">
                  <a:tint val="75000"/>
                </a:prstClr>
              </a:solidFill>
            </a:endParaRPr>
          </a:p>
        </p:txBody>
      </p:sp>
      <p:sp>
        <p:nvSpPr>
          <p:cNvPr id="10"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4"/>
          <p:cNvSpPr>
            <a:spLocks noGrp="1"/>
          </p:cNvSpPr>
          <p:nvPr>
            <p:ph type="sldNum" sz="quarter" idx="12"/>
          </p:nvPr>
        </p:nvSpPr>
        <p:spPr/>
        <p:txBody>
          <a:bodyPr/>
          <a:lstStyle>
            <a:lvl1pPr>
              <a:defRPr/>
            </a:lvl1pPr>
          </a:lstStyle>
          <a:p>
            <a:pPr>
              <a:defRPr/>
            </a:pPr>
            <a:fld id="{07758D94-D75B-4731-9A0F-D0F86CC388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10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Break/Transition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4" name="Pentagon 3"/>
          <p:cNvSpPr/>
          <p:nvPr userDrawn="1"/>
        </p:nvSpPr>
        <p:spPr>
          <a:xfrm>
            <a:off x="0" y="2590800"/>
            <a:ext cx="8331200" cy="1663700"/>
          </a:xfrm>
          <a:prstGeom prst="homePlate">
            <a:avLst>
              <a:gd name="adj" fmla="val 3151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Title 1"/>
          <p:cNvSpPr>
            <a:spLocks noGrp="1"/>
          </p:cNvSpPr>
          <p:nvPr>
            <p:ph type="title"/>
          </p:nvPr>
        </p:nvSpPr>
        <p:spPr>
          <a:xfrm>
            <a:off x="590867" y="2830826"/>
            <a:ext cx="7114439" cy="1143000"/>
          </a:xfr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p:txBody>
          <a:bodyPr/>
          <a:lstStyle>
            <a:lvl1pPr>
              <a:defRPr>
                <a:solidFill>
                  <a:schemeClr val="tx1"/>
                </a:solidFill>
              </a:defRPr>
            </a:lvl1pPr>
          </a:lstStyle>
          <a:p>
            <a:pPr>
              <a:defRPr/>
            </a:pPr>
            <a:fld id="{FD291A09-2F5C-4BE3-B0CE-493630801435}" type="datetime1">
              <a:rPr lang="en-US">
                <a:solidFill>
                  <a:prstClr val="black"/>
                </a:solidFill>
              </a:rPr>
              <a:pPr>
                <a:defRPr/>
              </a:pPr>
              <a:t>5/10/2017</a:t>
            </a:fld>
            <a:endParaRPr lang="en-US" dirty="0">
              <a:solidFill>
                <a:prstClr val="black"/>
              </a:solidFill>
            </a:endParaRPr>
          </a:p>
        </p:txBody>
      </p:sp>
      <p:sp>
        <p:nvSpPr>
          <p:cNvPr id="6" name="Footer Placeholder 3"/>
          <p:cNvSpPr>
            <a:spLocks noGrp="1"/>
          </p:cNvSpPr>
          <p:nvPr>
            <p:ph type="ftr" sz="quarter" idx="11"/>
          </p:nvPr>
        </p:nvSpPr>
        <p:spPr/>
        <p:txBody>
          <a:bodyPr/>
          <a:lstStyle>
            <a:lvl1pPr>
              <a:defRPr>
                <a:solidFill>
                  <a:schemeClr val="tx1"/>
                </a:solidFill>
              </a:defRPr>
            </a:lvl1pPr>
          </a:lstStyle>
          <a:p>
            <a:pPr>
              <a:defRPr/>
            </a:pPr>
            <a:endParaRPr lang="en-US">
              <a:solidFill>
                <a:prstClr val="black"/>
              </a:solidFill>
            </a:endParaRPr>
          </a:p>
        </p:txBody>
      </p:sp>
      <p:sp>
        <p:nvSpPr>
          <p:cNvPr id="8" name="Slide Number Placeholder 4"/>
          <p:cNvSpPr>
            <a:spLocks noGrp="1"/>
          </p:cNvSpPr>
          <p:nvPr>
            <p:ph type="sldNum" sz="quarter" idx="12"/>
          </p:nvPr>
        </p:nvSpPr>
        <p:spPr/>
        <p:txBody>
          <a:bodyPr/>
          <a:lstStyle>
            <a:lvl1pPr>
              <a:defRPr>
                <a:solidFill>
                  <a:schemeClr val="tx1"/>
                </a:solidFill>
              </a:defRPr>
            </a:lvl1pPr>
          </a:lstStyle>
          <a:p>
            <a:pPr>
              <a:defRPr/>
            </a:pPr>
            <a:fld id="{732E2CCD-2848-40E4-B28E-846013E8BAB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50522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6683375" y="1492250"/>
            <a:ext cx="24749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l="-2" r="15463"/>
          <a:stretch>
            <a:fillRect/>
          </a:stretch>
        </p:blipFill>
        <p:spPr bwMode="auto">
          <a:xfrm>
            <a:off x="6780213" y="3595688"/>
            <a:ext cx="23780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93713" y="1492250"/>
            <a:ext cx="4449762" cy="39782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Trapezoid 5"/>
          <p:cNvSpPr/>
          <p:nvPr userDrawn="1"/>
        </p:nvSpPr>
        <p:spPr>
          <a:xfrm rot="10800000">
            <a:off x="-1555750" y="0"/>
            <a:ext cx="3287713" cy="6865938"/>
          </a:xfrm>
          <a:prstGeom prst="trapezoid">
            <a:avLst>
              <a:gd name="adj" fmla="val 4462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7"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62763" y="436563"/>
            <a:ext cx="19351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5">
            <a:extLst>
              <a:ext uri="{28A0092B-C50C-407E-A947-70E740481C1C}">
                <a14:useLocalDpi xmlns:a14="http://schemas.microsoft.com/office/drawing/2010/main" val="0"/>
              </a:ext>
            </a:extLst>
          </a:blip>
          <a:srcRect l="38309" r="24918"/>
          <a:stretch>
            <a:fillRect/>
          </a:stretch>
        </p:blipFill>
        <p:spPr bwMode="auto">
          <a:xfrm>
            <a:off x="4937125" y="1492250"/>
            <a:ext cx="21955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132638" y="1492250"/>
            <a:ext cx="0" cy="3978275"/>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7132638" y="3595688"/>
            <a:ext cx="2025650" cy="0"/>
          </a:xfrm>
          <a:prstGeom prst="line">
            <a:avLst/>
          </a:prstGeom>
          <a:ln w="254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1379154" y="2393246"/>
            <a:ext cx="2900917" cy="2314093"/>
          </a:xfrm>
        </p:spPr>
        <p:txBody>
          <a:bodyPr>
            <a:normAutofit/>
          </a:bodyPr>
          <a:lstStyle>
            <a:lvl1pPr>
              <a:defRPr sz="1600" baseline="0">
                <a:solidFill>
                  <a:schemeClr val="bg1"/>
                </a:solidFil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p:txBody>
          <a:bodyPr/>
          <a:lstStyle>
            <a:lvl1pPr>
              <a:defRPr/>
            </a:lvl1pPr>
          </a:lstStyle>
          <a:p>
            <a:pPr>
              <a:defRPr/>
            </a:pPr>
            <a:fld id="{1F5142EB-D339-4EFA-BD22-D6B04D5C71AE}" type="datetime1">
              <a:rPr lang="en-US">
                <a:solidFill>
                  <a:prstClr val="black">
                    <a:tint val="75000"/>
                  </a:prstClr>
                </a:solidFill>
              </a:rPr>
              <a:pPr>
                <a:defRPr/>
              </a:pPr>
              <a:t>5/10/2017</a:t>
            </a:fld>
            <a:endParaRPr lang="en-US" dirty="0">
              <a:solidFill>
                <a:prstClr val="black">
                  <a:tint val="75000"/>
                </a:prstClr>
              </a:solidFill>
            </a:endParaRPr>
          </a:p>
        </p:txBody>
      </p:sp>
      <p:sp>
        <p:nvSpPr>
          <p:cNvPr id="13"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4"/>
          <p:cNvSpPr>
            <a:spLocks noGrp="1"/>
          </p:cNvSpPr>
          <p:nvPr>
            <p:ph type="sldNum" sz="quarter" idx="12"/>
          </p:nvPr>
        </p:nvSpPr>
        <p:spPr/>
        <p:txBody>
          <a:bodyPr/>
          <a:lstStyle>
            <a:lvl1pPr>
              <a:defRPr/>
            </a:lvl1pPr>
          </a:lstStyle>
          <a:p>
            <a:pPr>
              <a:defRPr/>
            </a:pPr>
            <a:fld id="{14E238DA-606D-48A5-AFCE-6BB74BF73F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800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98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377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8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13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22A75-10F1-4255-8C32-40DB30407E90}" type="datetime1">
              <a:rPr lang="en-US" smtClean="0"/>
              <a:t>5/10/2017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88448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318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845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753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880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184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956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Content Slide 1: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975" y="6124587"/>
            <a:ext cx="1708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entagon 4"/>
          <p:cNvSpPr/>
          <p:nvPr userDrawn="1"/>
        </p:nvSpPr>
        <p:spPr>
          <a:xfrm>
            <a:off x="0" y="477838"/>
            <a:ext cx="1155700" cy="582612"/>
          </a:xfrm>
          <a:prstGeom prst="homePlate">
            <a:avLst>
              <a:gd name="adj" fmla="val 3151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endParaRPr>
          </a:p>
        </p:txBody>
      </p:sp>
      <p:sp>
        <p:nvSpPr>
          <p:cNvPr id="6" name="Pentagon 5"/>
          <p:cNvSpPr/>
          <p:nvPr userDrawn="1"/>
        </p:nvSpPr>
        <p:spPr>
          <a:xfrm>
            <a:off x="2" y="631829"/>
            <a:ext cx="931863" cy="582613"/>
          </a:xfrm>
          <a:prstGeom prst="homePlate">
            <a:avLst>
              <a:gd name="adj" fmla="val 31517"/>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endParaRPr>
          </a:p>
        </p:txBody>
      </p:sp>
      <p:sp>
        <p:nvSpPr>
          <p:cNvPr id="3" name="Content Placeholder 2"/>
          <p:cNvSpPr>
            <a:spLocks noGrp="1"/>
          </p:cNvSpPr>
          <p:nvPr>
            <p:ph idx="1"/>
          </p:nvPr>
        </p:nvSpPr>
        <p:spPr>
          <a:xfrm>
            <a:off x="457200" y="1600206"/>
            <a:ext cx="8229600" cy="4525963"/>
          </a:xfrm>
          <a:prstGeom prst="rect">
            <a:avLst/>
          </a:prstGeom>
        </p:spPr>
        <p:txBody>
          <a:bodyPr>
            <a:normAutofit/>
          </a:bodyPr>
          <a:lstStyle>
            <a:lvl1pPr>
              <a:buClr>
                <a:schemeClr val="accent1"/>
              </a:buClr>
              <a:defRPr sz="1950">
                <a:solidFill>
                  <a:schemeClr val="accent1"/>
                </a:solidFill>
              </a:defRPr>
            </a:lvl1pPr>
            <a:lvl2pPr>
              <a:buClr>
                <a:schemeClr val="accent1"/>
              </a:buClr>
              <a:defRPr sz="1950">
                <a:solidFill>
                  <a:schemeClr val="accent1"/>
                </a:solidFill>
              </a:defRPr>
            </a:lvl2pPr>
            <a:lvl3pPr>
              <a:buClr>
                <a:schemeClr val="accent1"/>
              </a:buClr>
              <a:defRPr sz="1950">
                <a:solidFill>
                  <a:schemeClr val="accent1"/>
                </a:solidFill>
              </a:defRPr>
            </a:lvl3pPr>
            <a:lvl4pPr>
              <a:buClr>
                <a:schemeClr val="accent1"/>
              </a:buClr>
              <a:defRPr sz="1950">
                <a:solidFill>
                  <a:schemeClr val="accent1"/>
                </a:solidFill>
              </a:defRPr>
            </a:lvl4pPr>
            <a:lvl5pPr>
              <a:buClr>
                <a:schemeClr val="accent1"/>
              </a:buClr>
              <a:defRPr sz="195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294679" y="249979"/>
            <a:ext cx="8229600" cy="1143000"/>
          </a:xfrm>
          <a:prstGeom prst="rect">
            <a:avLst/>
          </a:prstGeom>
        </p:spPr>
        <p:txBody>
          <a:bodyPr/>
          <a:lstStyle>
            <a:lvl1pPr>
              <a:defRPr>
                <a:solidFill>
                  <a:schemeClr val="accent5"/>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457200" y="6356362"/>
            <a:ext cx="2133600" cy="365125"/>
          </a:xfrm>
          <a:prstGeom prst="rect">
            <a:avLst/>
          </a:prstGeom>
        </p:spPr>
        <p:txBody>
          <a:bodyPr/>
          <a:lstStyle/>
          <a:p>
            <a:pPr defTabSz="342900">
              <a:defRPr/>
            </a:pPr>
            <a:fld id="{AA96B287-845A-490C-B75E-9A6028528A7C}" type="datetime1">
              <a:rPr lang="en-US" smtClean="0">
                <a:solidFill>
                  <a:srgbClr val="000000">
                    <a:tint val="75000"/>
                  </a:srgbClr>
                </a:solidFill>
              </a:rPr>
              <a:pPr defTabSz="342900">
                <a:defRPr/>
              </a:pPr>
              <a:t>5/10/2017</a:t>
            </a:fld>
            <a:endParaRPr lang="en-US" dirty="0">
              <a:solidFill>
                <a:srgbClr val="000000">
                  <a:tint val="75000"/>
                </a:srgbClr>
              </a:solidFill>
            </a:endParaRPr>
          </a:p>
        </p:txBody>
      </p:sp>
      <p:sp>
        <p:nvSpPr>
          <p:cNvPr id="11" name="Footer Placeholder 10"/>
          <p:cNvSpPr>
            <a:spLocks noGrp="1"/>
          </p:cNvSpPr>
          <p:nvPr>
            <p:ph type="ftr" sz="quarter" idx="11"/>
          </p:nvPr>
        </p:nvSpPr>
        <p:spPr>
          <a:xfrm>
            <a:off x="3124200" y="6356362"/>
            <a:ext cx="2895600" cy="365125"/>
          </a:xfrm>
          <a:prstGeom prst="rect">
            <a:avLst/>
          </a:prstGeom>
        </p:spPr>
        <p:txBody>
          <a:bodyPr/>
          <a:lstStyle/>
          <a:p>
            <a:pPr defTabSz="342900">
              <a:defRPr/>
            </a:pPr>
            <a:endParaRPr lang="en-US" dirty="0">
              <a:solidFill>
                <a:srgbClr val="000000">
                  <a:tint val="75000"/>
                </a:srgbClr>
              </a:solidFill>
            </a:endParaRPr>
          </a:p>
        </p:txBody>
      </p:sp>
      <p:sp>
        <p:nvSpPr>
          <p:cNvPr id="12" name="Slide Number Placeholder 11"/>
          <p:cNvSpPr>
            <a:spLocks noGrp="1"/>
          </p:cNvSpPr>
          <p:nvPr>
            <p:ph type="sldNum" sz="quarter" idx="12"/>
          </p:nvPr>
        </p:nvSpPr>
        <p:spPr>
          <a:xfrm>
            <a:off x="3505200" y="6356361"/>
            <a:ext cx="2133600" cy="365125"/>
          </a:xfrm>
          <a:prstGeom prst="rect">
            <a:avLst/>
          </a:prstGeom>
        </p:spPr>
        <p:txBody>
          <a:bodyPr/>
          <a:lstStyle/>
          <a:p>
            <a:pPr defTabSz="342900" fontAlgn="base">
              <a:spcBef>
                <a:spcPct val="0"/>
              </a:spcBef>
              <a:spcAft>
                <a:spcPct val="0"/>
              </a:spcAft>
            </a:pPr>
            <a:fld id="{86AC1223-7687-421A-A7A9-B16BC2A67148}" type="slidenum">
              <a:rPr lang="en-US" altLang="en-US" smtClean="0">
                <a:cs typeface="Arial" panose="020B0604020202020204" pitchFamily="34" charset="0"/>
              </a:rPr>
              <a:pPr defTabSz="342900"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424004819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Break/Transition slide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US" sz="1350" dirty="0">
              <a:solidFill>
                <a:prstClr val="white"/>
              </a:solidFill>
            </a:endParaRPr>
          </a:p>
        </p:txBody>
      </p:sp>
      <p:sp>
        <p:nvSpPr>
          <p:cNvPr id="4" name="Pentagon 3"/>
          <p:cNvSpPr/>
          <p:nvPr userDrawn="1"/>
        </p:nvSpPr>
        <p:spPr>
          <a:xfrm>
            <a:off x="1" y="2590800"/>
            <a:ext cx="8331200" cy="1663700"/>
          </a:xfrm>
          <a:prstGeom prst="homePlate">
            <a:avLst>
              <a:gd name="adj" fmla="val 3151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prstClr val="white"/>
              </a:solidFill>
            </a:endParaRPr>
          </a:p>
        </p:txBody>
      </p:sp>
      <p:sp>
        <p:nvSpPr>
          <p:cNvPr id="7" name="Title 1"/>
          <p:cNvSpPr>
            <a:spLocks noGrp="1"/>
          </p:cNvSpPr>
          <p:nvPr>
            <p:ph type="title"/>
          </p:nvPr>
        </p:nvSpPr>
        <p:spPr>
          <a:xfrm>
            <a:off x="590873" y="2830826"/>
            <a:ext cx="7114439" cy="1143000"/>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5" name="Date Placeholder 2"/>
          <p:cNvSpPr>
            <a:spLocks noGrp="1"/>
          </p:cNvSpPr>
          <p:nvPr>
            <p:ph type="dt" sz="half" idx="10"/>
          </p:nvPr>
        </p:nvSpPr>
        <p:spPr>
          <a:xfrm>
            <a:off x="457200" y="6356362"/>
            <a:ext cx="2133600" cy="365125"/>
          </a:xfrm>
          <a:prstGeom prst="rect">
            <a:avLst/>
          </a:prstGeom>
        </p:spPr>
        <p:txBody>
          <a:bodyPr/>
          <a:lstStyle>
            <a:lvl1pPr>
              <a:defRPr>
                <a:solidFill>
                  <a:schemeClr val="tx1"/>
                </a:solidFill>
              </a:defRPr>
            </a:lvl1pPr>
          </a:lstStyle>
          <a:p>
            <a:pPr>
              <a:defRPr/>
            </a:pPr>
            <a:fld id="{F7502AAE-8E7D-4455-BC87-8E4C1193B6BA}" type="datetime1">
              <a:rPr lang="en-US" smtClean="0">
                <a:solidFill>
                  <a:srgbClr val="000000"/>
                </a:solidFill>
              </a:rPr>
              <a:pPr>
                <a:defRPr/>
              </a:pPr>
              <a:t>5/10/2017</a:t>
            </a:fld>
            <a:endParaRPr lang="en-US" dirty="0">
              <a:solidFill>
                <a:srgbClr val="000000"/>
              </a:solidFill>
            </a:endParaRPr>
          </a:p>
        </p:txBody>
      </p:sp>
      <p:sp>
        <p:nvSpPr>
          <p:cNvPr id="6" name="Footer Placeholder 3"/>
          <p:cNvSpPr>
            <a:spLocks noGrp="1"/>
          </p:cNvSpPr>
          <p:nvPr>
            <p:ph type="ftr" sz="quarter" idx="11"/>
          </p:nvPr>
        </p:nvSpPr>
        <p:spPr>
          <a:xfrm>
            <a:off x="3124200" y="6356362"/>
            <a:ext cx="2895600" cy="365125"/>
          </a:xfrm>
          <a:prstGeom prst="rect">
            <a:avLst/>
          </a:prstGeom>
        </p:spPr>
        <p:txBody>
          <a:bodyPr/>
          <a:lstStyle>
            <a:lvl1pPr>
              <a:defRPr>
                <a:solidFill>
                  <a:schemeClr val="tx1"/>
                </a:solidFill>
              </a:defRPr>
            </a:lvl1pPr>
          </a:lstStyle>
          <a:p>
            <a:pPr>
              <a:defRPr/>
            </a:pPr>
            <a:endParaRPr lang="en-US" dirty="0">
              <a:solidFill>
                <a:srgbClr val="000000"/>
              </a:solidFill>
            </a:endParaRPr>
          </a:p>
        </p:txBody>
      </p:sp>
      <p:sp>
        <p:nvSpPr>
          <p:cNvPr id="8" name="Slide Number Placeholder 4"/>
          <p:cNvSpPr>
            <a:spLocks noGrp="1"/>
          </p:cNvSpPr>
          <p:nvPr>
            <p:ph type="sldNum" sz="quarter" idx="12"/>
          </p:nvPr>
        </p:nvSpPr>
        <p:spPr>
          <a:xfrm>
            <a:off x="3505200" y="6356361"/>
            <a:ext cx="2133600" cy="365125"/>
          </a:xfrm>
          <a:prstGeom prst="rect">
            <a:avLst/>
          </a:prstGeom>
        </p:spPr>
        <p:txBody>
          <a:bodyPr/>
          <a:lstStyle>
            <a:lvl1pPr>
              <a:defRPr>
                <a:solidFill>
                  <a:schemeClr val="tx1"/>
                </a:solidFill>
              </a:defRPr>
            </a:lvl1pPr>
          </a:lstStyle>
          <a:p>
            <a:fld id="{669D127A-25B7-4B26-BD2B-F79DA2F8865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26784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C79C22-D55D-4DE3-8116-48B8A176EDCB}"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A2353C-23CB-4677-A57D-D20E61C60CF8}" type="slidenum">
              <a:rPr lang="en-US" altLang="en-US"/>
              <a:pPr/>
              <a:t>‹#›</a:t>
            </a:fld>
            <a:endParaRPr lang="en-US" altLang="en-US"/>
          </a:p>
        </p:txBody>
      </p:sp>
    </p:spTree>
    <p:extLst>
      <p:ext uri="{BB962C8B-B14F-4D97-AF65-F5344CB8AC3E}">
        <p14:creationId xmlns:p14="http://schemas.microsoft.com/office/powerpoint/2010/main" val="2512927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B195CA-D991-4648-BE45-CA1A5671FE4E}"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C273D8F-94FB-4511-8860-2839D9C39C07}" type="slidenum">
              <a:rPr lang="en-US" altLang="en-US"/>
              <a:pPr/>
              <a:t>‹#›</a:t>
            </a:fld>
            <a:endParaRPr lang="en-US" altLang="en-US"/>
          </a:p>
        </p:txBody>
      </p:sp>
    </p:spTree>
    <p:extLst>
      <p:ext uri="{BB962C8B-B14F-4D97-AF65-F5344CB8AC3E}">
        <p14:creationId xmlns:p14="http://schemas.microsoft.com/office/powerpoint/2010/main" val="234965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72CBC-7213-4B04-82A6-9F1CDC9CE3AD}" type="datetime1">
              <a:rPr lang="en-US" smtClean="0"/>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257538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59EAF0-C3C6-4C61-B9E5-8D4645694915}"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E14D0CB-6DCC-4256-A787-76BBF7CBE2AA}" type="slidenum">
              <a:rPr lang="en-US" altLang="en-US"/>
              <a:pPr/>
              <a:t>‹#›</a:t>
            </a:fld>
            <a:endParaRPr lang="en-US" altLang="en-US"/>
          </a:p>
        </p:txBody>
      </p:sp>
    </p:spTree>
    <p:extLst>
      <p:ext uri="{BB962C8B-B14F-4D97-AF65-F5344CB8AC3E}">
        <p14:creationId xmlns:p14="http://schemas.microsoft.com/office/powerpoint/2010/main" val="2237068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7A69D5-5954-4CD9-A137-D7431EE64193}"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ADB3A8-9C22-4E7C-86BF-EC0C8E12AAB1}" type="slidenum">
              <a:rPr lang="en-US" altLang="en-US"/>
              <a:pPr/>
              <a:t>‹#›</a:t>
            </a:fld>
            <a:endParaRPr lang="en-US" altLang="en-US"/>
          </a:p>
        </p:txBody>
      </p:sp>
    </p:spTree>
    <p:extLst>
      <p:ext uri="{BB962C8B-B14F-4D97-AF65-F5344CB8AC3E}">
        <p14:creationId xmlns:p14="http://schemas.microsoft.com/office/powerpoint/2010/main" val="426240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5ECCD7-2E53-4E07-83D3-C2CAB582DE3C}" type="datetimeFigureOut">
              <a:rPr lang="en-US">
                <a:solidFill>
                  <a:prstClr val="black">
                    <a:tint val="75000"/>
                  </a:prstClr>
                </a:solidFill>
              </a:rPr>
              <a:pPr>
                <a:defRPr/>
              </a:pPr>
              <a:t>5/10/2017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F48FAF7-E370-4C45-A4BC-3CDA70F8DA92}" type="slidenum">
              <a:rPr lang="en-US" altLang="en-US"/>
              <a:pPr/>
              <a:t>‹#›</a:t>
            </a:fld>
            <a:endParaRPr lang="en-US" altLang="en-US"/>
          </a:p>
        </p:txBody>
      </p:sp>
    </p:spTree>
    <p:extLst>
      <p:ext uri="{BB962C8B-B14F-4D97-AF65-F5344CB8AC3E}">
        <p14:creationId xmlns:p14="http://schemas.microsoft.com/office/powerpoint/2010/main" val="3555215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1EBE85-D0FF-4FF2-B647-376FBDB68B19}" type="datetimeFigureOut">
              <a:rPr lang="en-US">
                <a:solidFill>
                  <a:prstClr val="black">
                    <a:tint val="75000"/>
                  </a:prstClr>
                </a:solidFill>
              </a:rPr>
              <a:pPr>
                <a:defRPr/>
              </a:pPr>
              <a:t>5/10/2017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807092E-324E-40F0-8462-15C77174BE0B}" type="slidenum">
              <a:rPr lang="en-US" altLang="en-US"/>
              <a:pPr/>
              <a:t>‹#›</a:t>
            </a:fld>
            <a:endParaRPr lang="en-US" altLang="en-US"/>
          </a:p>
        </p:txBody>
      </p:sp>
    </p:spTree>
    <p:extLst>
      <p:ext uri="{BB962C8B-B14F-4D97-AF65-F5344CB8AC3E}">
        <p14:creationId xmlns:p14="http://schemas.microsoft.com/office/powerpoint/2010/main" val="742253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EFE83-8F3F-49DE-BFA0-68177797757F}" type="datetimeFigureOut">
              <a:rPr lang="en-US">
                <a:solidFill>
                  <a:prstClr val="black">
                    <a:tint val="75000"/>
                  </a:prstClr>
                </a:solidFill>
              </a:rPr>
              <a:pPr>
                <a:defRPr/>
              </a:pPr>
              <a:t>5/10/2017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72DDD44-A6AD-4AF4-A219-E366C9CA0E50}" type="slidenum">
              <a:rPr lang="en-US" altLang="en-US"/>
              <a:pPr/>
              <a:t>‹#›</a:t>
            </a:fld>
            <a:endParaRPr lang="en-US" altLang="en-US"/>
          </a:p>
        </p:txBody>
      </p:sp>
    </p:spTree>
    <p:extLst>
      <p:ext uri="{BB962C8B-B14F-4D97-AF65-F5344CB8AC3E}">
        <p14:creationId xmlns:p14="http://schemas.microsoft.com/office/powerpoint/2010/main" val="29936872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89EAF7-820E-4577-BD84-93F152A38568}"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E9E0D9-5382-4EF3-8287-B0DF02347F93}" type="slidenum">
              <a:rPr lang="en-US" altLang="en-US"/>
              <a:pPr/>
              <a:t>‹#›</a:t>
            </a:fld>
            <a:endParaRPr lang="en-US" altLang="en-US"/>
          </a:p>
        </p:txBody>
      </p:sp>
    </p:spTree>
    <p:extLst>
      <p:ext uri="{BB962C8B-B14F-4D97-AF65-F5344CB8AC3E}">
        <p14:creationId xmlns:p14="http://schemas.microsoft.com/office/powerpoint/2010/main" val="308028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0AE40-F886-4513-AD4D-5A9E8C3444D5}" type="datetimeFigureOut">
              <a:rPr lang="en-US">
                <a:solidFill>
                  <a:prstClr val="black">
                    <a:tint val="75000"/>
                  </a:prstClr>
                </a:solidFill>
              </a:rPr>
              <a:pPr>
                <a:defRPr/>
              </a:pPr>
              <a:t>5/10/2017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AEC6FC-EE04-414E-BCB8-E9400423DF55}" type="slidenum">
              <a:rPr lang="en-US" altLang="en-US"/>
              <a:pPr/>
              <a:t>‹#›</a:t>
            </a:fld>
            <a:endParaRPr lang="en-US" altLang="en-US"/>
          </a:p>
        </p:txBody>
      </p:sp>
    </p:spTree>
    <p:extLst>
      <p:ext uri="{BB962C8B-B14F-4D97-AF65-F5344CB8AC3E}">
        <p14:creationId xmlns:p14="http://schemas.microsoft.com/office/powerpoint/2010/main" val="40368115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6836F6-B132-4CC8-9AFF-456EF152F87E}"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22B7E81-BB4C-4F02-B1B2-0EE8F3C52A05}" type="slidenum">
              <a:rPr lang="en-US" altLang="en-US"/>
              <a:pPr/>
              <a:t>‹#›</a:t>
            </a:fld>
            <a:endParaRPr lang="en-US" altLang="en-US"/>
          </a:p>
        </p:txBody>
      </p:sp>
    </p:spTree>
    <p:extLst>
      <p:ext uri="{BB962C8B-B14F-4D97-AF65-F5344CB8AC3E}">
        <p14:creationId xmlns:p14="http://schemas.microsoft.com/office/powerpoint/2010/main" val="1874038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074B88-93DA-468C-885C-8D0F46F24216}" type="datetimeFigureOut">
              <a:rPr lang="en-US">
                <a:solidFill>
                  <a:prstClr val="black">
                    <a:tint val="75000"/>
                  </a:prstClr>
                </a:solidFill>
              </a:rPr>
              <a:pPr>
                <a:defRPr/>
              </a:pPr>
              <a:t>5/10/2017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53EC750-50B6-4000-B962-75C62101C6CB}" type="slidenum">
              <a:rPr lang="en-US" altLang="en-US"/>
              <a:pPr/>
              <a:t>‹#›</a:t>
            </a:fld>
            <a:endParaRPr lang="en-US" altLang="en-US"/>
          </a:p>
        </p:txBody>
      </p:sp>
    </p:spTree>
    <p:extLst>
      <p:ext uri="{BB962C8B-B14F-4D97-AF65-F5344CB8AC3E}">
        <p14:creationId xmlns:p14="http://schemas.microsoft.com/office/powerpoint/2010/main" val="144215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C961B-9968-4155-B172-894FDB22168E}" type="datetime1">
              <a:rPr lang="en-US" smtClean="0"/>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9019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5F995-03C4-490F-9268-22C900411645}" type="datetime1">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41756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798C1-E71E-4779-B1EB-544DD1F61A1F}" type="datetime1">
              <a:rPr lang="en-US" smtClean="0"/>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66234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9.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43D93-6436-4E20-935F-C3DD440FECE2}" type="datetime1">
              <a:rPr lang="en-US" smtClean="0"/>
              <a:t>5/10/2017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989-D380-BB4B-8033-B2C050FE378C}" type="slidenum">
              <a:rPr lang="en-US" smtClean="0"/>
              <a:t>‹#›</a:t>
            </a:fld>
            <a:endParaRPr lang="en-US" dirty="0"/>
          </a:p>
        </p:txBody>
      </p:sp>
    </p:spTree>
    <p:extLst>
      <p:ext uri="{BB962C8B-B14F-4D97-AF65-F5344CB8AC3E}">
        <p14:creationId xmlns:p14="http://schemas.microsoft.com/office/powerpoint/2010/main" val="135492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35F78663-E07D-4DD6-84A3-52CD8A6947AD}"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6" name="Slide Number Placeholder 5"/>
          <p:cNvSpPr>
            <a:spLocks noGrp="1"/>
          </p:cNvSpPr>
          <p:nvPr>
            <p:ph type="sldNum" sz="quarter" idx="4"/>
          </p:nvPr>
        </p:nvSpPr>
        <p:spPr>
          <a:xfrm>
            <a:off x="3505200" y="6356361"/>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Georgia" panose="02040502050405020303" pitchFamily="18" charset="0"/>
              </a:defRPr>
            </a:lvl1pPr>
          </a:lstStyle>
          <a:p>
            <a:pPr fontAlgn="base">
              <a:spcBef>
                <a:spcPct val="0"/>
              </a:spcBef>
              <a:spcAft>
                <a:spcPct val="0"/>
              </a:spcAft>
            </a:pPr>
            <a:fld id="{86AC1223-7687-421A-A7A9-B16BC2A67148}"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41353418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hdr="0" ftr="0" dt="0"/>
  <p:txStyles>
    <p:titleStyle>
      <a:lvl1pPr algn="l" defTabSz="342900" rtl="0" eaLnBrk="0" fontAlgn="base" hangingPunct="0">
        <a:spcBef>
          <a:spcPct val="0"/>
        </a:spcBef>
        <a:spcAft>
          <a:spcPct val="0"/>
        </a:spcAft>
        <a:defRPr sz="2400" kern="1200">
          <a:solidFill>
            <a:srgbClr val="437A94"/>
          </a:solidFill>
          <a:latin typeface="Lucida Sans"/>
          <a:ea typeface="Lucida Sans" pitchFamily="34" charset="0"/>
          <a:cs typeface="Lucida Sans"/>
        </a:defRPr>
      </a:lvl1pPr>
      <a:lvl2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2pPr>
      <a:lvl3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3pPr>
      <a:lvl4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4pPr>
      <a:lvl5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5pPr>
      <a:lvl6pPr marL="3429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6pPr>
      <a:lvl7pPr marL="6858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7pPr>
      <a:lvl8pPr marL="10287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8pPr>
      <a:lvl9pPr marL="13716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9pPr>
    </p:titleStyle>
    <p:bodyStyle>
      <a:lvl1pPr marL="257175" indent="-257175" algn="l" defTabSz="342900" rtl="0" eaLnBrk="0" fontAlgn="base" hangingPunct="0">
        <a:spcBef>
          <a:spcPct val="20000"/>
        </a:spcBef>
        <a:spcAft>
          <a:spcPct val="0"/>
        </a:spcAft>
        <a:buClr>
          <a:schemeClr val="accent2"/>
        </a:buClr>
        <a:buFont typeface="Arial" panose="020B0604020202020204" pitchFamily="34" charset="0"/>
        <a:buChar char="•"/>
        <a:defRPr sz="2400" kern="1200">
          <a:solidFill>
            <a:schemeClr val="accent2"/>
          </a:solidFill>
          <a:latin typeface="Lucida Sans"/>
          <a:ea typeface="Lucida Sans" pitchFamily="34" charset="0"/>
          <a:cs typeface="Lucida Sans"/>
        </a:defRPr>
      </a:lvl1pPr>
      <a:lvl2pPr marL="557213" indent="-214313" algn="l" defTabSz="342900" rtl="0" eaLnBrk="0" fontAlgn="base" hangingPunct="0">
        <a:spcBef>
          <a:spcPct val="20000"/>
        </a:spcBef>
        <a:spcAft>
          <a:spcPct val="0"/>
        </a:spcAft>
        <a:buClr>
          <a:schemeClr val="accent2"/>
        </a:buClr>
        <a:buFont typeface="Arial" panose="020B0604020202020204" pitchFamily="34" charset="0"/>
        <a:buChar char="–"/>
        <a:defRPr sz="2100" kern="1200">
          <a:solidFill>
            <a:schemeClr val="accent2"/>
          </a:solidFill>
          <a:latin typeface="Lucida Sans"/>
          <a:ea typeface="Lucida Sans" pitchFamily="34" charset="0"/>
          <a:cs typeface="Lucida Sans"/>
        </a:defRPr>
      </a:lvl2pPr>
      <a:lvl3pPr marL="857250" indent="-171450" algn="l" defTabSz="342900" rtl="0" eaLnBrk="0" fontAlgn="base" hangingPunct="0">
        <a:spcBef>
          <a:spcPct val="20000"/>
        </a:spcBef>
        <a:spcAft>
          <a:spcPct val="0"/>
        </a:spcAft>
        <a:buClr>
          <a:schemeClr val="accent2"/>
        </a:buClr>
        <a:buFont typeface="Arial" panose="020B0604020202020204" pitchFamily="34" charset="0"/>
        <a:buChar char="•"/>
        <a:defRPr sz="1800" kern="1200">
          <a:solidFill>
            <a:schemeClr val="accent2"/>
          </a:solidFill>
          <a:latin typeface="Lucida Sans"/>
          <a:ea typeface="Lucida Sans" pitchFamily="34" charset="0"/>
          <a:cs typeface="Lucida Sans"/>
        </a:defRPr>
      </a:lvl3pPr>
      <a:lvl4pPr marL="1200150" indent="-171450" algn="l" defTabSz="342900" rtl="0" eaLnBrk="0" fontAlgn="base" hangingPunct="0">
        <a:spcBef>
          <a:spcPct val="20000"/>
        </a:spcBef>
        <a:spcAft>
          <a:spcPct val="0"/>
        </a:spcAft>
        <a:buClr>
          <a:schemeClr val="accent2"/>
        </a:buClr>
        <a:buFont typeface="Arial" panose="020B0604020202020204" pitchFamily="34" charset="0"/>
        <a:buChar char="–"/>
        <a:defRPr sz="1500" kern="1200">
          <a:solidFill>
            <a:schemeClr val="accent2"/>
          </a:solidFill>
          <a:latin typeface="Lucida Sans"/>
          <a:ea typeface="Lucida Sans" pitchFamily="34" charset="0"/>
          <a:cs typeface="Lucida Sans"/>
        </a:defRPr>
      </a:lvl4pPr>
      <a:lvl5pPr marL="1543050" indent="-171450" algn="l" defTabSz="342900" rtl="0" eaLnBrk="0" fontAlgn="base" hangingPunct="0">
        <a:spcBef>
          <a:spcPct val="20000"/>
        </a:spcBef>
        <a:spcAft>
          <a:spcPct val="0"/>
        </a:spcAft>
        <a:buClr>
          <a:schemeClr val="accent2"/>
        </a:buClr>
        <a:buFont typeface="Arial" panose="020B0604020202020204" pitchFamily="34" charset="0"/>
        <a:buChar char="»"/>
        <a:defRPr sz="1500" kern="1200">
          <a:solidFill>
            <a:schemeClr val="accent2"/>
          </a:solidFill>
          <a:latin typeface="Lucida Sans"/>
          <a:ea typeface="Lucida Sans" pitchFamily="34" charset="0"/>
          <a:cs typeface="Lucida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35F78663-E07D-4DD6-84A3-52CD8A6947AD}" type="datetime1">
              <a:rPr lang="en-US" smtClean="0">
                <a:solidFill>
                  <a:srgbClr val="000000">
                    <a:tint val="75000"/>
                  </a:srgbClr>
                </a:solidFill>
              </a:rPr>
              <a:pPr>
                <a:defRPr/>
              </a:pPr>
              <a:t>5/10/2017</a:t>
            </a:fld>
            <a:endParaRPr lang="en-US" dirty="0">
              <a:solidFill>
                <a:srgbClr val="000000">
                  <a:tint val="75000"/>
                </a:srgbClr>
              </a:solidFill>
            </a:endParaRPr>
          </a:p>
        </p:txBody>
      </p:sp>
      <p:sp>
        <p:nvSpPr>
          <p:cNvPr id="6" name="Slide Number Placeholder 5"/>
          <p:cNvSpPr>
            <a:spLocks noGrp="1"/>
          </p:cNvSpPr>
          <p:nvPr>
            <p:ph type="sldNum" sz="quarter" idx="4"/>
          </p:nvPr>
        </p:nvSpPr>
        <p:spPr>
          <a:xfrm>
            <a:off x="3505200" y="6356361"/>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Georgia" panose="02040502050405020303" pitchFamily="18" charset="0"/>
              </a:defRPr>
            </a:lvl1pPr>
          </a:lstStyle>
          <a:p>
            <a:pPr fontAlgn="base">
              <a:spcBef>
                <a:spcPct val="0"/>
              </a:spcBef>
              <a:spcAft>
                <a:spcPct val="0"/>
              </a:spcAft>
            </a:pPr>
            <a:fld id="{86AC1223-7687-421A-A7A9-B16BC2A67148}"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42614423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hf hdr="0" ftr="0" dt="0"/>
  <p:txStyles>
    <p:titleStyle>
      <a:lvl1pPr algn="l" defTabSz="342900" rtl="0" eaLnBrk="0" fontAlgn="base" hangingPunct="0">
        <a:spcBef>
          <a:spcPct val="0"/>
        </a:spcBef>
        <a:spcAft>
          <a:spcPct val="0"/>
        </a:spcAft>
        <a:defRPr sz="2400" kern="1200">
          <a:solidFill>
            <a:srgbClr val="437A94"/>
          </a:solidFill>
          <a:latin typeface="Lucida Sans"/>
          <a:ea typeface="Lucida Sans" pitchFamily="34" charset="0"/>
          <a:cs typeface="Lucida Sans"/>
        </a:defRPr>
      </a:lvl1pPr>
      <a:lvl2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2pPr>
      <a:lvl3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3pPr>
      <a:lvl4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4pPr>
      <a:lvl5pPr algn="l" defTabSz="342900" rtl="0" eaLnBrk="0" fontAlgn="base" hangingPunct="0">
        <a:spcBef>
          <a:spcPct val="0"/>
        </a:spcBef>
        <a:spcAft>
          <a:spcPct val="0"/>
        </a:spcAft>
        <a:defRPr sz="2400">
          <a:solidFill>
            <a:srgbClr val="437A94"/>
          </a:solidFill>
          <a:latin typeface="Lucida Sans" pitchFamily="34" charset="0"/>
          <a:ea typeface="Lucida Sans" pitchFamily="34" charset="0"/>
          <a:cs typeface="Lucida Sans" pitchFamily="34" charset="0"/>
        </a:defRPr>
      </a:lvl5pPr>
      <a:lvl6pPr marL="3429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6pPr>
      <a:lvl7pPr marL="6858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7pPr>
      <a:lvl8pPr marL="10287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8pPr>
      <a:lvl9pPr marL="1371600" algn="l" defTabSz="342900" rtl="0" fontAlgn="base">
        <a:spcBef>
          <a:spcPct val="0"/>
        </a:spcBef>
        <a:spcAft>
          <a:spcPct val="0"/>
        </a:spcAft>
        <a:defRPr sz="2400">
          <a:solidFill>
            <a:srgbClr val="5FA4AE"/>
          </a:solidFill>
          <a:latin typeface="Lucida Sans" pitchFamily="34" charset="0"/>
          <a:ea typeface="Lucida Sans" pitchFamily="34" charset="0"/>
          <a:cs typeface="Lucida Sans" pitchFamily="34" charset="0"/>
        </a:defRPr>
      </a:lvl9pPr>
    </p:titleStyle>
    <p:bodyStyle>
      <a:lvl1pPr marL="257175" indent="-257175" algn="l" defTabSz="342900" rtl="0" eaLnBrk="0" fontAlgn="base" hangingPunct="0">
        <a:spcBef>
          <a:spcPct val="20000"/>
        </a:spcBef>
        <a:spcAft>
          <a:spcPct val="0"/>
        </a:spcAft>
        <a:buClr>
          <a:schemeClr val="accent2"/>
        </a:buClr>
        <a:buFont typeface="Arial" panose="020B0604020202020204" pitchFamily="34" charset="0"/>
        <a:buChar char="•"/>
        <a:defRPr sz="2400" kern="1200">
          <a:solidFill>
            <a:schemeClr val="accent2"/>
          </a:solidFill>
          <a:latin typeface="Lucida Sans"/>
          <a:ea typeface="Lucida Sans" pitchFamily="34" charset="0"/>
          <a:cs typeface="Lucida Sans"/>
        </a:defRPr>
      </a:lvl1pPr>
      <a:lvl2pPr marL="557213" indent="-214313" algn="l" defTabSz="342900" rtl="0" eaLnBrk="0" fontAlgn="base" hangingPunct="0">
        <a:spcBef>
          <a:spcPct val="20000"/>
        </a:spcBef>
        <a:spcAft>
          <a:spcPct val="0"/>
        </a:spcAft>
        <a:buClr>
          <a:schemeClr val="accent2"/>
        </a:buClr>
        <a:buFont typeface="Arial" panose="020B0604020202020204" pitchFamily="34" charset="0"/>
        <a:buChar char="–"/>
        <a:defRPr sz="2100" kern="1200">
          <a:solidFill>
            <a:schemeClr val="accent2"/>
          </a:solidFill>
          <a:latin typeface="Lucida Sans"/>
          <a:ea typeface="Lucida Sans" pitchFamily="34" charset="0"/>
          <a:cs typeface="Lucida Sans"/>
        </a:defRPr>
      </a:lvl2pPr>
      <a:lvl3pPr marL="857250" indent="-171450" algn="l" defTabSz="342900" rtl="0" eaLnBrk="0" fontAlgn="base" hangingPunct="0">
        <a:spcBef>
          <a:spcPct val="20000"/>
        </a:spcBef>
        <a:spcAft>
          <a:spcPct val="0"/>
        </a:spcAft>
        <a:buClr>
          <a:schemeClr val="accent2"/>
        </a:buClr>
        <a:buFont typeface="Arial" panose="020B0604020202020204" pitchFamily="34" charset="0"/>
        <a:buChar char="•"/>
        <a:defRPr sz="1800" kern="1200">
          <a:solidFill>
            <a:schemeClr val="accent2"/>
          </a:solidFill>
          <a:latin typeface="Lucida Sans"/>
          <a:ea typeface="Lucida Sans" pitchFamily="34" charset="0"/>
          <a:cs typeface="Lucida Sans"/>
        </a:defRPr>
      </a:lvl3pPr>
      <a:lvl4pPr marL="1200150" indent="-171450" algn="l" defTabSz="342900" rtl="0" eaLnBrk="0" fontAlgn="base" hangingPunct="0">
        <a:spcBef>
          <a:spcPct val="20000"/>
        </a:spcBef>
        <a:spcAft>
          <a:spcPct val="0"/>
        </a:spcAft>
        <a:buClr>
          <a:schemeClr val="accent2"/>
        </a:buClr>
        <a:buFont typeface="Arial" panose="020B0604020202020204" pitchFamily="34" charset="0"/>
        <a:buChar char="–"/>
        <a:defRPr sz="1500" kern="1200">
          <a:solidFill>
            <a:schemeClr val="accent2"/>
          </a:solidFill>
          <a:latin typeface="Lucida Sans"/>
          <a:ea typeface="Lucida Sans" pitchFamily="34" charset="0"/>
          <a:cs typeface="Lucida Sans"/>
        </a:defRPr>
      </a:lvl4pPr>
      <a:lvl5pPr marL="1543050" indent="-171450" algn="l" defTabSz="342900" rtl="0" eaLnBrk="0" fontAlgn="base" hangingPunct="0">
        <a:spcBef>
          <a:spcPct val="20000"/>
        </a:spcBef>
        <a:spcAft>
          <a:spcPct val="0"/>
        </a:spcAft>
        <a:buClr>
          <a:schemeClr val="accent2"/>
        </a:buClr>
        <a:buFont typeface="Arial" panose="020B0604020202020204" pitchFamily="34" charset="0"/>
        <a:buChar char="»"/>
        <a:defRPr sz="1500" kern="1200">
          <a:solidFill>
            <a:schemeClr val="accent2"/>
          </a:solidFill>
          <a:latin typeface="Lucida Sans"/>
          <a:ea typeface="Lucida Sans" pitchFamily="34" charset="0"/>
          <a:cs typeface="Lucida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BAABE-231C-4542-9AEF-493ABFC40C6F}" type="datetimeFigureOut">
              <a:rPr lang="en-US" smtClean="0">
                <a:solidFill>
                  <a:prstClr val="black">
                    <a:tint val="75000"/>
                  </a:prstClr>
                </a:solidFill>
              </a:rPr>
              <a:pPr defTabSz="914400"/>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8EACB59-D4DF-4336-828A-91FB55C892E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308694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157"/>
          <p:cNvSpPr txBox="1">
            <a:spLocks noChangeArrowheads="1"/>
          </p:cNvSpPr>
          <p:nvPr userDrawn="1"/>
        </p:nvSpPr>
        <p:spPr bwMode="auto">
          <a:xfrm>
            <a:off x="8256083" y="6536279"/>
            <a:ext cx="847725" cy="274638"/>
          </a:xfrm>
          <a:prstGeom prst="rect">
            <a:avLst/>
          </a:prstGeom>
          <a:noFill/>
          <a:ln w="9525">
            <a:noFill/>
            <a:miter lim="800000"/>
            <a:headEnd/>
            <a:tailEnd/>
          </a:ln>
          <a:effectLst/>
        </p:spPr>
        <p:txBody>
          <a:bodyPr>
            <a:spAutoFit/>
          </a:bodyPr>
          <a:lstStyle/>
          <a:p>
            <a:pPr algn="r" defTabSz="914400">
              <a:spcBef>
                <a:spcPct val="50000"/>
              </a:spcBef>
              <a:defRPr/>
            </a:pPr>
            <a:fld id="{6F3170A7-82ED-43CF-9F87-26B12B4A8827}" type="slidenum">
              <a:rPr lang="en-US" sz="1200" b="1">
                <a:solidFill>
                  <a:prstClr val="black"/>
                </a:solidFill>
              </a:rPr>
              <a:pPr algn="r" defTabSz="914400">
                <a:spcBef>
                  <a:spcPct val="50000"/>
                </a:spcBef>
                <a:defRPr/>
              </a:pPr>
              <a:t>‹#›</a:t>
            </a:fld>
            <a:endParaRPr lang="en-US" sz="1200" b="1" dirty="0">
              <a:solidFill>
                <a:prstClr val="black"/>
              </a:solidFill>
            </a:endParaRPr>
          </a:p>
        </p:txBody>
      </p:sp>
      <p:sp>
        <p:nvSpPr>
          <p:cNvPr id="8" name="Text Box 342"/>
          <p:cNvSpPr txBox="1">
            <a:spLocks noChangeArrowheads="1"/>
          </p:cNvSpPr>
          <p:nvPr userDrawn="1"/>
        </p:nvSpPr>
        <p:spPr bwMode="auto">
          <a:xfrm>
            <a:off x="504080" y="6529676"/>
            <a:ext cx="7433297" cy="230832"/>
          </a:xfrm>
          <a:prstGeom prst="rect">
            <a:avLst/>
          </a:prstGeom>
          <a:noFill/>
          <a:ln w="9525">
            <a:noFill/>
            <a:miter lim="800000"/>
            <a:headEnd/>
            <a:tailEnd/>
          </a:ln>
          <a:effectLst/>
        </p:spPr>
        <p:txBody>
          <a:bodyPr wrap="square">
            <a:spAutoFit/>
          </a:bodyPr>
          <a:lstStyle/>
          <a:p>
            <a:pPr defTabSz="914400">
              <a:spcBef>
                <a:spcPct val="50000"/>
              </a:spcBef>
              <a:defRPr/>
            </a:pPr>
            <a:r>
              <a:rPr lang="en-US" sz="900" b="1" dirty="0">
                <a:solidFill>
                  <a:prstClr val="black"/>
                </a:solidFill>
              </a:rPr>
              <a:t>DSHS</a:t>
            </a:r>
            <a:r>
              <a:rPr lang="en-US" sz="900" dirty="0">
                <a:solidFill>
                  <a:prstClr val="black"/>
                </a:solidFill>
              </a:rPr>
              <a:t> </a:t>
            </a:r>
            <a:r>
              <a:rPr lang="en-US" sz="900" dirty="0">
                <a:solidFill>
                  <a:prstClr val="white">
                    <a:lumMod val="50000"/>
                  </a:prstClr>
                </a:solidFill>
              </a:rPr>
              <a:t>| </a:t>
            </a:r>
            <a:r>
              <a:rPr lang="en-US" sz="800" dirty="0" smtClean="0">
                <a:solidFill>
                  <a:prstClr val="black"/>
                </a:solidFill>
                <a:cs typeface="Arial" charset="0"/>
              </a:rPr>
              <a:t>Research and </a:t>
            </a:r>
            <a:r>
              <a:rPr lang="en-US" sz="800" dirty="0">
                <a:solidFill>
                  <a:prstClr val="black"/>
                </a:solidFill>
                <a:cs typeface="Arial" charset="0"/>
              </a:rPr>
              <a:t>Data Analysis </a:t>
            </a:r>
            <a:r>
              <a:rPr lang="en-US" sz="800" dirty="0" smtClean="0">
                <a:solidFill>
                  <a:prstClr val="black"/>
                </a:solidFill>
                <a:cs typeface="Arial" charset="0"/>
              </a:rPr>
              <a:t>Division</a:t>
            </a:r>
            <a:r>
              <a:rPr lang="en-US" sz="800" dirty="0" smtClean="0">
                <a:solidFill>
                  <a:prstClr val="black"/>
                </a:solidFill>
              </a:rPr>
              <a:t> </a:t>
            </a:r>
            <a:r>
              <a:rPr lang="en-US" sz="800" dirty="0" smtClean="0">
                <a:solidFill>
                  <a:prstClr val="black"/>
                </a:solidFill>
                <a:cs typeface="Arial" charset="0"/>
              </a:rPr>
              <a:t>● NOVEMBER 3, 2015</a:t>
            </a:r>
            <a:endParaRPr lang="en-US" sz="800" dirty="0">
              <a:solidFill>
                <a:prstClr val="black"/>
              </a:solidFill>
            </a:endParaRPr>
          </a:p>
        </p:txBody>
      </p:sp>
      <p:pic>
        <p:nvPicPr>
          <p:cNvPr id="9" name="Picture 7" descr="whitepaper logo1"/>
          <p:cNvPicPr>
            <a:picLocks noChangeAspect="1" noChangeArrowheads="1"/>
          </p:cNvPicPr>
          <p:nvPr userDrawn="1"/>
        </p:nvPicPr>
        <p:blipFill>
          <a:blip r:embed="rId9" cstate="print"/>
          <a:srcRect/>
          <a:stretch>
            <a:fillRect/>
          </a:stretch>
        </p:blipFill>
        <p:spPr bwMode="auto">
          <a:xfrm>
            <a:off x="150813" y="6334125"/>
            <a:ext cx="384175" cy="384175"/>
          </a:xfrm>
          <a:prstGeom prst="rect">
            <a:avLst/>
          </a:prstGeom>
          <a:noFill/>
          <a:ln w="9525">
            <a:noFill/>
            <a:miter lim="800000"/>
            <a:headEnd/>
            <a:tailEnd/>
          </a:ln>
        </p:spPr>
      </p:pic>
      <p:sp>
        <p:nvSpPr>
          <p:cNvPr id="10" name="TextBox 9"/>
          <p:cNvSpPr txBox="1"/>
          <p:nvPr userDrawn="1"/>
        </p:nvSpPr>
        <p:spPr>
          <a:xfrm>
            <a:off x="509956" y="6374422"/>
            <a:ext cx="3279531" cy="230832"/>
          </a:xfrm>
          <a:prstGeom prst="rect">
            <a:avLst/>
          </a:prstGeom>
          <a:noFill/>
        </p:spPr>
        <p:txBody>
          <a:bodyPr wrap="square" rtlCol="0">
            <a:spAutoFit/>
          </a:bodyPr>
          <a:lstStyle/>
          <a:p>
            <a:pPr defTabSz="914400"/>
            <a:r>
              <a:rPr lang="en-US" sz="900" i="1" dirty="0" smtClean="0">
                <a:solidFill>
                  <a:prstClr val="black"/>
                </a:solidFill>
              </a:rPr>
              <a:t>Transforming lives</a:t>
            </a:r>
            <a:endParaRPr lang="en-US" sz="900" i="1" dirty="0">
              <a:solidFill>
                <a:prstClr val="black"/>
              </a:solidFill>
            </a:endParaRPr>
          </a:p>
        </p:txBody>
      </p:sp>
    </p:spTree>
    <p:extLst>
      <p:ext uri="{BB962C8B-B14F-4D97-AF65-F5344CB8AC3E}">
        <p14:creationId xmlns:p14="http://schemas.microsoft.com/office/powerpoint/2010/main" val="37894699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157"/>
          <p:cNvSpPr txBox="1">
            <a:spLocks noChangeArrowheads="1"/>
          </p:cNvSpPr>
          <p:nvPr userDrawn="1"/>
        </p:nvSpPr>
        <p:spPr bwMode="auto">
          <a:xfrm>
            <a:off x="8256083" y="6536279"/>
            <a:ext cx="847725" cy="274638"/>
          </a:xfrm>
          <a:prstGeom prst="rect">
            <a:avLst/>
          </a:prstGeom>
          <a:noFill/>
          <a:ln w="9525">
            <a:noFill/>
            <a:miter lim="800000"/>
            <a:headEnd/>
            <a:tailEnd/>
          </a:ln>
          <a:effectLst/>
        </p:spPr>
        <p:txBody>
          <a:bodyPr>
            <a:spAutoFit/>
          </a:bodyPr>
          <a:lstStyle/>
          <a:p>
            <a:pPr algn="r" defTabSz="914400">
              <a:spcBef>
                <a:spcPct val="50000"/>
              </a:spcBef>
              <a:defRPr/>
            </a:pPr>
            <a:fld id="{6F3170A7-82ED-43CF-9F87-26B12B4A8827}" type="slidenum">
              <a:rPr lang="en-US" sz="1200" b="1">
                <a:solidFill>
                  <a:prstClr val="black"/>
                </a:solidFill>
              </a:rPr>
              <a:pPr algn="r" defTabSz="914400">
                <a:spcBef>
                  <a:spcPct val="50000"/>
                </a:spcBef>
                <a:defRPr/>
              </a:pPr>
              <a:t>‹#›</a:t>
            </a:fld>
            <a:endParaRPr lang="en-US" sz="1200" b="1" dirty="0">
              <a:solidFill>
                <a:prstClr val="black"/>
              </a:solidFill>
            </a:endParaRPr>
          </a:p>
        </p:txBody>
      </p:sp>
      <p:sp>
        <p:nvSpPr>
          <p:cNvPr id="8" name="Text Box 342"/>
          <p:cNvSpPr txBox="1">
            <a:spLocks noChangeArrowheads="1"/>
          </p:cNvSpPr>
          <p:nvPr userDrawn="1"/>
        </p:nvSpPr>
        <p:spPr bwMode="auto">
          <a:xfrm>
            <a:off x="504080" y="6529676"/>
            <a:ext cx="7433297" cy="230832"/>
          </a:xfrm>
          <a:prstGeom prst="rect">
            <a:avLst/>
          </a:prstGeom>
          <a:noFill/>
          <a:ln w="9525">
            <a:noFill/>
            <a:miter lim="800000"/>
            <a:headEnd/>
            <a:tailEnd/>
          </a:ln>
          <a:effectLst/>
        </p:spPr>
        <p:txBody>
          <a:bodyPr wrap="square">
            <a:spAutoFit/>
          </a:bodyPr>
          <a:lstStyle/>
          <a:p>
            <a:pPr defTabSz="914400">
              <a:spcBef>
                <a:spcPct val="50000"/>
              </a:spcBef>
              <a:defRPr/>
            </a:pPr>
            <a:r>
              <a:rPr lang="en-US" sz="900" b="1" dirty="0">
                <a:solidFill>
                  <a:prstClr val="black"/>
                </a:solidFill>
              </a:rPr>
              <a:t>DSHS</a:t>
            </a:r>
            <a:r>
              <a:rPr lang="en-US" sz="900" dirty="0">
                <a:solidFill>
                  <a:prstClr val="black"/>
                </a:solidFill>
              </a:rPr>
              <a:t> </a:t>
            </a:r>
            <a:r>
              <a:rPr lang="en-US" sz="900" dirty="0">
                <a:solidFill>
                  <a:prstClr val="white">
                    <a:lumMod val="50000"/>
                  </a:prstClr>
                </a:solidFill>
              </a:rPr>
              <a:t>| </a:t>
            </a:r>
            <a:r>
              <a:rPr lang="en-US" sz="800" dirty="0" smtClean="0">
                <a:solidFill>
                  <a:prstClr val="black"/>
                </a:solidFill>
                <a:cs typeface="Arial" charset="0"/>
              </a:rPr>
              <a:t>Research and </a:t>
            </a:r>
            <a:r>
              <a:rPr lang="en-US" sz="800" dirty="0">
                <a:solidFill>
                  <a:prstClr val="black"/>
                </a:solidFill>
                <a:cs typeface="Arial" charset="0"/>
              </a:rPr>
              <a:t>Data Analysis </a:t>
            </a:r>
            <a:r>
              <a:rPr lang="en-US" sz="800" dirty="0" smtClean="0">
                <a:solidFill>
                  <a:prstClr val="black"/>
                </a:solidFill>
                <a:cs typeface="Arial" charset="0"/>
              </a:rPr>
              <a:t>Division</a:t>
            </a:r>
            <a:r>
              <a:rPr lang="en-US" sz="800" dirty="0" smtClean="0">
                <a:solidFill>
                  <a:prstClr val="black"/>
                </a:solidFill>
              </a:rPr>
              <a:t> </a:t>
            </a:r>
            <a:r>
              <a:rPr lang="en-US" sz="800" dirty="0" smtClean="0">
                <a:solidFill>
                  <a:prstClr val="black"/>
                </a:solidFill>
                <a:cs typeface="Arial" charset="0"/>
              </a:rPr>
              <a:t>● OCTOBER 2016</a:t>
            </a:r>
            <a:endParaRPr lang="en-US" sz="800" dirty="0">
              <a:solidFill>
                <a:prstClr val="black"/>
              </a:solidFill>
            </a:endParaRPr>
          </a:p>
        </p:txBody>
      </p:sp>
      <p:pic>
        <p:nvPicPr>
          <p:cNvPr id="9" name="Picture 7" descr="whitepaper logo1"/>
          <p:cNvPicPr>
            <a:picLocks noChangeAspect="1" noChangeArrowheads="1"/>
          </p:cNvPicPr>
          <p:nvPr userDrawn="1"/>
        </p:nvPicPr>
        <p:blipFill>
          <a:blip r:embed="rId6" cstate="print"/>
          <a:srcRect/>
          <a:stretch>
            <a:fillRect/>
          </a:stretch>
        </p:blipFill>
        <p:spPr bwMode="auto">
          <a:xfrm>
            <a:off x="150813" y="6334125"/>
            <a:ext cx="384175" cy="384175"/>
          </a:xfrm>
          <a:prstGeom prst="rect">
            <a:avLst/>
          </a:prstGeom>
          <a:noFill/>
          <a:ln w="9525">
            <a:noFill/>
            <a:miter lim="800000"/>
            <a:headEnd/>
            <a:tailEnd/>
          </a:ln>
        </p:spPr>
      </p:pic>
      <p:sp>
        <p:nvSpPr>
          <p:cNvPr id="10" name="TextBox 9"/>
          <p:cNvSpPr txBox="1"/>
          <p:nvPr userDrawn="1"/>
        </p:nvSpPr>
        <p:spPr>
          <a:xfrm>
            <a:off x="509956" y="6374422"/>
            <a:ext cx="3279531" cy="230832"/>
          </a:xfrm>
          <a:prstGeom prst="rect">
            <a:avLst/>
          </a:prstGeom>
          <a:noFill/>
        </p:spPr>
        <p:txBody>
          <a:bodyPr wrap="square" rtlCol="0">
            <a:spAutoFit/>
          </a:bodyPr>
          <a:lstStyle/>
          <a:p>
            <a:pPr defTabSz="914400"/>
            <a:r>
              <a:rPr lang="en-US" sz="900" i="1" dirty="0" smtClean="0">
                <a:solidFill>
                  <a:prstClr val="black"/>
                </a:solidFill>
              </a:rPr>
              <a:t>Transforming lives</a:t>
            </a:r>
            <a:endParaRPr lang="en-US" sz="900" i="1" dirty="0">
              <a:solidFill>
                <a:prstClr val="black"/>
              </a:solidFill>
            </a:endParaRPr>
          </a:p>
        </p:txBody>
      </p:sp>
    </p:spTree>
    <p:extLst>
      <p:ext uri="{BB962C8B-B14F-4D97-AF65-F5344CB8AC3E}">
        <p14:creationId xmlns:p14="http://schemas.microsoft.com/office/powerpoint/2010/main" val="70301941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28" r:id="rId3"/>
    <p:sldLayoutId id="214748372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914400">
              <a:defRPr/>
            </a:pPr>
            <a:fld id="{39F92AE5-4DFC-48A6-AB59-21AC8CE3FDAD}" type="datetimeFigureOut">
              <a:rPr lang="en-US">
                <a:solidFill>
                  <a:prstClr val="black">
                    <a:tint val="75000"/>
                  </a:prstClr>
                </a:solidFill>
              </a:rPr>
              <a:pPr defTabSz="914400">
                <a:defRPr/>
              </a:pPr>
              <a:t>5/10/2017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914400" fontAlgn="base">
              <a:spcBef>
                <a:spcPct val="0"/>
              </a:spcBef>
              <a:spcAft>
                <a:spcPct val="0"/>
              </a:spcAft>
            </a:pPr>
            <a:fld id="{24848566-AE6A-41B8-B417-C4290ECF27EF}" type="slidenum">
              <a:rPr lang="en-US" altLang="en-US"/>
              <a:pPr defTabSz="914400" fontAlgn="base">
                <a:spcBef>
                  <a:spcPct val="0"/>
                </a:spcBef>
                <a:spcAft>
                  <a:spcPct val="0"/>
                </a:spcAft>
              </a:pPr>
              <a:t>‹#›</a:t>
            </a:fld>
            <a:endParaRPr lang="en-US" altLang="en-US"/>
          </a:p>
        </p:txBody>
      </p:sp>
    </p:spTree>
    <p:extLst>
      <p:ext uri="{BB962C8B-B14F-4D97-AF65-F5344CB8AC3E}">
        <p14:creationId xmlns:p14="http://schemas.microsoft.com/office/powerpoint/2010/main" val="270109745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hyperlink" Target="mailto:melodie.pazolt@dshs.wa.gov" TargetMode="Externa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R only template content 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97536" y="553807"/>
            <a:ext cx="9144000" cy="10248960"/>
          </a:xfrm>
          <a:prstGeom prst="rect">
            <a:avLst/>
          </a:prstGeom>
          <a:noFill/>
        </p:spPr>
        <p:txBody>
          <a:bodyPr wrap="square" rtlCol="0">
            <a:spAutoFit/>
          </a:bodyPr>
          <a:lstStyle/>
          <a:p>
            <a:r>
              <a:rPr lang="en-US" sz="3600" b="1" dirty="0" smtClean="0"/>
              <a:t>Problem Statement:</a:t>
            </a:r>
            <a:endParaRPr lang="en-US" sz="3600" b="1" dirty="0" smtClean="0"/>
          </a:p>
          <a:p>
            <a:endParaRPr lang="en-US" sz="2400" b="1" dirty="0"/>
          </a:p>
          <a:p>
            <a:r>
              <a:rPr lang="en-US" sz="3600" dirty="0"/>
              <a:t>There is a high prevalence of substance abuse and mental </a:t>
            </a:r>
            <a:r>
              <a:rPr lang="en-US" sz="3600" dirty="0" smtClean="0"/>
              <a:t>illness among the TANF population. </a:t>
            </a:r>
            <a:r>
              <a:rPr lang="en-US" sz="3600" dirty="0"/>
              <a:t>Of the 73,921 TANF adults in the study population, 31 percent had </a:t>
            </a:r>
            <a:r>
              <a:rPr lang="en-US" sz="3600" dirty="0" smtClean="0"/>
              <a:t>an indication </a:t>
            </a:r>
            <a:r>
              <a:rPr lang="en-US" sz="3600" dirty="0"/>
              <a:t>of need for alcohol/drug treatment, 55 percent had mental illness, and 21 percent </a:t>
            </a:r>
            <a:r>
              <a:rPr lang="en-US" sz="3600" dirty="0" smtClean="0"/>
              <a:t>had evidence </a:t>
            </a:r>
            <a:r>
              <a:rPr lang="en-US" sz="3600" dirty="0"/>
              <a:t>of both conditions.</a:t>
            </a:r>
            <a:endParaRPr lang="en-US" sz="3600" b="1" dirty="0"/>
          </a:p>
          <a:p>
            <a:endParaRPr lang="en-US" sz="3600" b="1" dirty="0"/>
          </a:p>
          <a:p>
            <a:r>
              <a:rPr lang="en-US" sz="3600" b="1" dirty="0" smtClean="0"/>
              <a:t>Early results in Calif. Increased from 16% to 47%</a:t>
            </a:r>
          </a:p>
          <a:p>
            <a:endParaRPr lang="en-US" sz="2400" b="1" dirty="0"/>
          </a:p>
          <a:p>
            <a:endParaRPr lang="en-US" sz="2400" b="1" dirty="0"/>
          </a:p>
          <a:p>
            <a:endParaRPr lang="en-US" sz="2400" b="1"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endParaRPr lang="en-US" sz="2400" dirty="0" smtClean="0"/>
          </a:p>
        </p:txBody>
      </p:sp>
      <p:sp>
        <p:nvSpPr>
          <p:cNvPr id="2" name="Slide Number Placeholder 1"/>
          <p:cNvSpPr>
            <a:spLocks noGrp="1"/>
          </p:cNvSpPr>
          <p:nvPr>
            <p:ph type="sldNum" sz="quarter" idx="12"/>
          </p:nvPr>
        </p:nvSpPr>
        <p:spPr/>
        <p:txBody>
          <a:bodyPr/>
          <a:lstStyle/>
          <a:p>
            <a:fld id="{0C183989-D380-BB4B-8033-B2C050FE378C}" type="slidenum">
              <a:rPr lang="en-US" smtClean="0"/>
              <a:t>1</a:t>
            </a:fld>
            <a:endParaRPr lang="en-US" dirty="0"/>
          </a:p>
        </p:txBody>
      </p:sp>
    </p:spTree>
    <p:extLst>
      <p:ext uri="{BB962C8B-B14F-4D97-AF65-F5344CB8AC3E}">
        <p14:creationId xmlns:p14="http://schemas.microsoft.com/office/powerpoint/2010/main" val="387040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71258" y="2551510"/>
            <a:ext cx="5336381" cy="857250"/>
          </a:xfrm>
        </p:spPr>
        <p:txBody>
          <a:bodyPr/>
          <a:lstStyle/>
          <a:p>
            <a:r>
              <a:rPr lang="en-US" altLang="en-US" sz="3600" dirty="0" smtClean="0">
                <a:latin typeface="Lucida Sans" panose="020B0602030504020204" pitchFamily="34" charset="0"/>
                <a:cs typeface="Lucida Sans" panose="020B0602030504020204" pitchFamily="34" charset="0"/>
              </a:rPr>
              <a:t>Foundational Community Supports (FCS)</a:t>
            </a:r>
          </a:p>
        </p:txBody>
      </p:sp>
      <p:sp>
        <p:nvSpPr>
          <p:cNvPr id="327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610">
              <a:defRPr>
                <a:solidFill>
                  <a:schemeClr val="tx1"/>
                </a:solidFill>
                <a:latin typeface="Georgia" panose="02040502050405020303" pitchFamily="18" charset="0"/>
              </a:defRPr>
            </a:lvl1pPr>
            <a:lvl2pPr marL="556022" indent="-213122" defTabSz="684610">
              <a:defRPr>
                <a:solidFill>
                  <a:schemeClr val="tx1"/>
                </a:solidFill>
                <a:latin typeface="Georgia" panose="02040502050405020303" pitchFamily="18" charset="0"/>
              </a:defRPr>
            </a:lvl2pPr>
            <a:lvl3pPr marL="856060" indent="-170260" defTabSz="684610">
              <a:defRPr>
                <a:solidFill>
                  <a:schemeClr val="tx1"/>
                </a:solidFill>
                <a:latin typeface="Georgia" panose="02040502050405020303" pitchFamily="18" charset="0"/>
              </a:defRPr>
            </a:lvl3pPr>
            <a:lvl4pPr marL="1198960" indent="-170260" defTabSz="684610">
              <a:defRPr>
                <a:solidFill>
                  <a:schemeClr val="tx1"/>
                </a:solidFill>
                <a:latin typeface="Georgia" panose="02040502050405020303" pitchFamily="18" charset="0"/>
              </a:defRPr>
            </a:lvl4pPr>
            <a:lvl5pPr marL="1541860" indent="-170260" defTabSz="684610">
              <a:defRPr>
                <a:solidFill>
                  <a:schemeClr val="tx1"/>
                </a:solidFill>
                <a:latin typeface="Georgia" panose="02040502050405020303" pitchFamily="18" charset="0"/>
              </a:defRPr>
            </a:lvl5pPr>
            <a:lvl6pPr marL="1884760" indent="-170260" defTabSz="684610" eaLnBrk="0" fontAlgn="base" hangingPunct="0">
              <a:spcBef>
                <a:spcPct val="0"/>
              </a:spcBef>
              <a:spcAft>
                <a:spcPct val="0"/>
              </a:spcAft>
              <a:defRPr>
                <a:solidFill>
                  <a:schemeClr val="tx1"/>
                </a:solidFill>
                <a:latin typeface="Georgia" panose="02040502050405020303" pitchFamily="18" charset="0"/>
              </a:defRPr>
            </a:lvl6pPr>
            <a:lvl7pPr marL="2227660" indent="-170260" defTabSz="684610" eaLnBrk="0" fontAlgn="base" hangingPunct="0">
              <a:spcBef>
                <a:spcPct val="0"/>
              </a:spcBef>
              <a:spcAft>
                <a:spcPct val="0"/>
              </a:spcAft>
              <a:defRPr>
                <a:solidFill>
                  <a:schemeClr val="tx1"/>
                </a:solidFill>
                <a:latin typeface="Georgia" panose="02040502050405020303" pitchFamily="18" charset="0"/>
              </a:defRPr>
            </a:lvl7pPr>
            <a:lvl8pPr marL="2570560" indent="-170260" defTabSz="684610" eaLnBrk="0" fontAlgn="base" hangingPunct="0">
              <a:spcBef>
                <a:spcPct val="0"/>
              </a:spcBef>
              <a:spcAft>
                <a:spcPct val="0"/>
              </a:spcAft>
              <a:defRPr>
                <a:solidFill>
                  <a:schemeClr val="tx1"/>
                </a:solidFill>
                <a:latin typeface="Georgia" panose="02040502050405020303" pitchFamily="18" charset="0"/>
              </a:defRPr>
            </a:lvl8pPr>
            <a:lvl9pPr marL="2913460" indent="-170260" defTabSz="684610" eaLnBrk="0" fontAlgn="base" hangingPunct="0">
              <a:spcBef>
                <a:spcPct val="0"/>
              </a:spcBef>
              <a:spcAft>
                <a:spcPct val="0"/>
              </a:spcAft>
              <a:defRPr>
                <a:solidFill>
                  <a:schemeClr val="tx1"/>
                </a:solidFill>
                <a:latin typeface="Georgia" panose="02040502050405020303" pitchFamily="18" charset="0"/>
              </a:defRPr>
            </a:lvl9pPr>
          </a:lstStyle>
          <a:p>
            <a:fld id="{DF916E25-2EC6-4032-8FF9-9DF6CCCED936}" type="slidenum">
              <a:rPr lang="en-US" altLang="en-US" smtClean="0"/>
              <a:pPr/>
              <a:t>10</a:t>
            </a:fld>
            <a:endParaRPr lang="en-US" altLang="en-US" smtClean="0"/>
          </a:p>
        </p:txBody>
      </p:sp>
    </p:spTree>
    <p:extLst>
      <p:ext uri="{BB962C8B-B14F-4D97-AF65-F5344CB8AC3E}">
        <p14:creationId xmlns:p14="http://schemas.microsoft.com/office/powerpoint/2010/main" val="3622516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077047" y="1784747"/>
            <a:ext cx="448865" cy="3507072"/>
          </a:xfrm>
          <a:prstGeom prst="down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graphicFrame>
        <p:nvGraphicFramePr>
          <p:cNvPr id="8" name="Diagram 7"/>
          <p:cNvGraphicFramePr/>
          <p:nvPr>
            <p:extLst/>
          </p:nvPr>
        </p:nvGraphicFramePr>
        <p:xfrm>
          <a:off x="2587228" y="1784748"/>
          <a:ext cx="4393406" cy="355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TextBox 2"/>
          <p:cNvSpPr txBox="1">
            <a:spLocks noChangeArrowheads="1"/>
          </p:cNvSpPr>
          <p:nvPr/>
        </p:nvSpPr>
        <p:spPr bwMode="auto">
          <a:xfrm>
            <a:off x="2239566" y="1069181"/>
            <a:ext cx="46184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ctr" eaLnBrk="1" hangingPunct="1">
              <a:spcBef>
                <a:spcPct val="0"/>
              </a:spcBef>
              <a:buClrTx/>
              <a:buFontTx/>
              <a:buNone/>
            </a:pPr>
            <a:r>
              <a:rPr lang="en-US" altLang="en-US" sz="2100" dirty="0">
                <a:solidFill>
                  <a:srgbClr val="437A94"/>
                </a:solidFill>
                <a:cs typeface="Arial" panose="020B0604020202020204" pitchFamily="34" charset="0"/>
              </a:rPr>
              <a:t>Medicaid funds flow</a:t>
            </a:r>
            <a:br>
              <a:rPr lang="en-US" altLang="en-US" sz="2100" dirty="0">
                <a:solidFill>
                  <a:srgbClr val="437A94"/>
                </a:solidFill>
                <a:cs typeface="Arial" panose="020B0604020202020204" pitchFamily="34" charset="0"/>
              </a:rPr>
            </a:br>
            <a:r>
              <a:rPr lang="en-US" altLang="en-US" sz="2100" dirty="0">
                <a:solidFill>
                  <a:srgbClr val="437A94"/>
                </a:solidFill>
                <a:cs typeface="Arial" panose="020B0604020202020204" pitchFamily="34" charset="0"/>
              </a:rPr>
              <a:t>Current Model</a:t>
            </a:r>
          </a:p>
        </p:txBody>
      </p:sp>
      <p:sp>
        <p:nvSpPr>
          <p:cNvPr id="50181" name="TextBox 1"/>
          <p:cNvSpPr txBox="1">
            <a:spLocks noChangeArrowheads="1"/>
          </p:cNvSpPr>
          <p:nvPr/>
        </p:nvSpPr>
        <p:spPr bwMode="auto">
          <a:xfrm>
            <a:off x="1307783" y="2870260"/>
            <a:ext cx="10203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ctr" eaLnBrk="1" hangingPunct="1">
              <a:spcBef>
                <a:spcPct val="0"/>
              </a:spcBef>
              <a:buClrTx/>
              <a:buFontTx/>
              <a:buNone/>
            </a:pPr>
            <a:r>
              <a:rPr lang="en-US" altLang="en-US" sz="1350" dirty="0">
                <a:solidFill>
                  <a:srgbClr val="000000"/>
                </a:solidFill>
                <a:latin typeface="Calibri" panose="020F0502020204030204" pitchFamily="34" charset="0"/>
                <a:cs typeface="Arial" panose="020B0604020202020204" pitchFamily="34" charset="0"/>
              </a:rPr>
              <a:t>Program oversight</a:t>
            </a:r>
          </a:p>
        </p:txBody>
      </p:sp>
      <p:sp>
        <p:nvSpPr>
          <p:cNvPr id="50182" name="TextBox 5"/>
          <p:cNvSpPr txBox="1">
            <a:spLocks noChangeArrowheads="1"/>
          </p:cNvSpPr>
          <p:nvPr/>
        </p:nvSpPr>
        <p:spPr bwMode="auto">
          <a:xfrm>
            <a:off x="1076802" y="3802076"/>
            <a:ext cx="11322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r" eaLnBrk="1" hangingPunct="1">
              <a:spcBef>
                <a:spcPct val="0"/>
              </a:spcBef>
              <a:buClrTx/>
              <a:buFontTx/>
              <a:buNone/>
            </a:pPr>
            <a:r>
              <a:rPr lang="en-US" altLang="en-US" sz="1350" dirty="0">
                <a:solidFill>
                  <a:srgbClr val="000000"/>
                </a:solidFill>
                <a:latin typeface="Calibri" panose="020F0502020204030204" pitchFamily="34" charset="0"/>
                <a:cs typeface="Arial" panose="020B0604020202020204" pitchFamily="34" charset="0"/>
              </a:rPr>
              <a:t>Benefits administrator</a:t>
            </a:r>
          </a:p>
        </p:txBody>
      </p:sp>
      <p:sp>
        <p:nvSpPr>
          <p:cNvPr id="50183" name="TextBox 6"/>
          <p:cNvSpPr txBox="1">
            <a:spLocks noChangeArrowheads="1"/>
          </p:cNvSpPr>
          <p:nvPr/>
        </p:nvSpPr>
        <p:spPr bwMode="auto">
          <a:xfrm>
            <a:off x="1307783" y="4757229"/>
            <a:ext cx="1020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ctr" eaLnBrk="1" hangingPunct="1">
              <a:spcBef>
                <a:spcPct val="0"/>
              </a:spcBef>
              <a:buClrTx/>
              <a:buFontTx/>
              <a:buNone/>
            </a:pPr>
            <a:r>
              <a:rPr lang="en-US" altLang="en-US" sz="1350" dirty="0">
                <a:solidFill>
                  <a:srgbClr val="000000"/>
                </a:solidFill>
                <a:latin typeface="Calibri" panose="020F0502020204030204" pitchFamily="34" charset="0"/>
                <a:cs typeface="Arial" panose="020B0604020202020204" pitchFamily="34" charset="0"/>
              </a:rPr>
              <a:t>Provider</a:t>
            </a:r>
          </a:p>
        </p:txBody>
      </p:sp>
      <p:sp>
        <p:nvSpPr>
          <p:cNvPr id="50184" name="Slide Number Placeholder 2"/>
          <p:cNvSpPr txBox="1">
            <a:spLocks/>
          </p:cNvSpPr>
          <p:nvPr/>
        </p:nvSpPr>
        <p:spPr bwMode="auto">
          <a:xfrm>
            <a:off x="3875485" y="5624514"/>
            <a:ext cx="16002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ctr" eaLnBrk="1" hangingPunct="1">
              <a:spcBef>
                <a:spcPct val="0"/>
              </a:spcBef>
              <a:buClrTx/>
              <a:buFontTx/>
              <a:buNone/>
            </a:pPr>
            <a:fld id="{19B131AB-7059-4491-8D3F-17987DFB5A75}" type="slidenum">
              <a:rPr lang="en-US" altLang="en-US" sz="1050">
                <a:solidFill>
                  <a:srgbClr val="898989"/>
                </a:solidFill>
                <a:latin typeface="Calibri" panose="020F0502020204030204" pitchFamily="34" charset="0"/>
                <a:cs typeface="Arial" panose="020B0604020202020204" pitchFamily="34" charset="0"/>
              </a:rPr>
              <a:pPr algn="ctr" eaLnBrk="1" hangingPunct="1">
                <a:spcBef>
                  <a:spcPct val="0"/>
                </a:spcBef>
                <a:buClrTx/>
                <a:buFontTx/>
                <a:buNone/>
              </a:pPr>
              <a:t>11</a:t>
            </a:fld>
            <a:endParaRPr lang="en-US" altLang="en-US" sz="1050">
              <a:solidFill>
                <a:srgbClr val="898989"/>
              </a:solidFill>
              <a:latin typeface="Calibri" panose="020F0502020204030204" pitchFamily="34" charset="0"/>
              <a:cs typeface="Arial" panose="020B0604020202020204" pitchFamily="34" charset="0"/>
            </a:endParaRPr>
          </a:p>
        </p:txBody>
      </p:sp>
      <p:sp>
        <p:nvSpPr>
          <p:cNvPr id="9" name="Down Arrow 8"/>
          <p:cNvSpPr/>
          <p:nvPr/>
        </p:nvSpPr>
        <p:spPr>
          <a:xfrm rot="10800000">
            <a:off x="6995875" y="2861753"/>
            <a:ext cx="448865" cy="2430066"/>
          </a:xfrm>
          <a:prstGeom prst="down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50186" name="TextBox 1"/>
          <p:cNvSpPr txBox="1">
            <a:spLocks noChangeArrowheads="1"/>
          </p:cNvSpPr>
          <p:nvPr/>
        </p:nvSpPr>
        <p:spPr bwMode="auto">
          <a:xfrm>
            <a:off x="7049216" y="4140484"/>
            <a:ext cx="10203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32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742950" indent="-285750">
              <a:spcBef>
                <a:spcPct val="20000"/>
              </a:spcBef>
              <a:buClr>
                <a:schemeClr val="accent2"/>
              </a:buClr>
              <a:buFont typeface="Arial" panose="020B0604020202020204" pitchFamily="34" charset="0"/>
              <a:buChar char="–"/>
              <a:defRPr sz="2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1143000" indent="-22860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6002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2057400" indent="-228600">
              <a:spcBef>
                <a:spcPct val="20000"/>
              </a:spcBef>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lgn="ctr" eaLnBrk="1" hangingPunct="1">
              <a:spcBef>
                <a:spcPct val="0"/>
              </a:spcBef>
              <a:buClrTx/>
              <a:buFontTx/>
              <a:buNone/>
            </a:pPr>
            <a:r>
              <a:rPr lang="en-US" altLang="en-US" sz="1350" dirty="0">
                <a:solidFill>
                  <a:srgbClr val="000000"/>
                </a:solidFill>
                <a:latin typeface="Calibri" panose="020F0502020204030204" pitchFamily="34" charset="0"/>
                <a:cs typeface="Arial" panose="020B0604020202020204" pitchFamily="34" charset="0"/>
              </a:rPr>
              <a:t>Data</a:t>
            </a:r>
          </a:p>
        </p:txBody>
      </p:sp>
    </p:spTree>
    <p:extLst>
      <p:ext uri="{BB962C8B-B14F-4D97-AF65-F5344CB8AC3E}">
        <p14:creationId xmlns:p14="http://schemas.microsoft.com/office/powerpoint/2010/main" val="99251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normAutofit/>
          </a:bodyPr>
          <a:lstStyle/>
          <a:p>
            <a:pPr>
              <a:spcAft>
                <a:spcPts val="450"/>
              </a:spcAft>
              <a:buClr>
                <a:schemeClr val="accent3"/>
              </a:buClr>
            </a:pPr>
            <a:r>
              <a:rPr lang="en-US" altLang="en-US" sz="2400" dirty="0">
                <a:latin typeface="Lucida Sans" panose="020B0602030504020204" pitchFamily="34" charset="0"/>
                <a:cs typeface="Lucida Sans" panose="020B0602030504020204" pitchFamily="34" charset="0"/>
              </a:rPr>
              <a:t>Aged, Blind, Disabled (ABD)/Housing and Essential Needs (HEN)</a:t>
            </a:r>
          </a:p>
          <a:p>
            <a:pPr>
              <a:spcAft>
                <a:spcPts val="450"/>
              </a:spcAft>
              <a:buClr>
                <a:schemeClr val="accent3"/>
              </a:buClr>
            </a:pPr>
            <a:r>
              <a:rPr lang="en-US" altLang="en-US" sz="2400" dirty="0">
                <a:latin typeface="Lucida Sans" panose="020B0602030504020204" pitchFamily="34" charset="0"/>
                <a:cs typeface="Lucida Sans" panose="020B0602030504020204" pitchFamily="34" charset="0"/>
              </a:rPr>
              <a:t>Individuals with severe and persistent mental illness, individuals with multiple episodes of inpatient substance use treatment and/or co-occurring</a:t>
            </a:r>
          </a:p>
          <a:p>
            <a:pPr>
              <a:spcAft>
                <a:spcPts val="450"/>
              </a:spcAft>
              <a:buClr>
                <a:schemeClr val="accent3"/>
              </a:buClr>
            </a:pPr>
            <a:r>
              <a:rPr lang="en-US" altLang="en-US" sz="2400" dirty="0">
                <a:latin typeface="Lucida Sans" panose="020B0602030504020204" pitchFamily="34" charset="0"/>
                <a:cs typeface="Lucida Sans" panose="020B0602030504020204" pitchFamily="34" charset="0"/>
              </a:rPr>
              <a:t>Working age youth with behavioral health conditions</a:t>
            </a:r>
          </a:p>
          <a:p>
            <a:pPr>
              <a:spcAft>
                <a:spcPts val="450"/>
              </a:spcAft>
              <a:buClr>
                <a:schemeClr val="accent3"/>
              </a:buClr>
            </a:pPr>
            <a:r>
              <a:rPr lang="en-US" altLang="en-US" sz="2400" dirty="0">
                <a:latin typeface="Lucida Sans" panose="020B0602030504020204" pitchFamily="34" charset="0"/>
                <a:cs typeface="Lucida Sans" panose="020B0602030504020204" pitchFamily="34" charset="0"/>
              </a:rPr>
              <a:t>Individuals receiving long-term services and supports</a:t>
            </a:r>
          </a:p>
        </p:txBody>
      </p:sp>
      <p:sp>
        <p:nvSpPr>
          <p:cNvPr id="6" name="Title 2"/>
          <p:cNvSpPr>
            <a:spLocks noGrp="1"/>
          </p:cNvSpPr>
          <p:nvPr>
            <p:ph type="title"/>
          </p:nvPr>
        </p:nvSpPr>
        <p:spPr>
          <a:xfrm>
            <a:off x="1670304" y="512764"/>
            <a:ext cx="6616446" cy="857250"/>
          </a:xfrm>
        </p:spPr>
        <p:txBody>
          <a:bodyPr/>
          <a:lstStyle/>
          <a:p>
            <a:pPr defTabSz="342892">
              <a:defRPr/>
            </a:pPr>
            <a:r>
              <a:rPr lang="en-US" altLang="en-US" dirty="0">
                <a:solidFill>
                  <a:srgbClr val="437A94"/>
                </a:solidFill>
                <a:latin typeface="+mj-lt"/>
              </a:rPr>
              <a:t>Supported employment target population</a:t>
            </a:r>
            <a:endParaRPr lang="en-US" dirty="0">
              <a:latin typeface="+mj-lt"/>
            </a:endParaRP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171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556022" indent="-213122" defTabSz="341710">
              <a:spcBef>
                <a:spcPct val="20000"/>
              </a:spcBef>
              <a:buClr>
                <a:schemeClr val="accent2"/>
              </a:buClr>
              <a:buFont typeface="Arial" panose="020B0604020202020204" pitchFamily="34" charset="0"/>
              <a:buChar char="–"/>
              <a:defRPr sz="21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856060" indent="-170260" defTabSz="341710">
              <a:spcBef>
                <a:spcPct val="20000"/>
              </a:spcBef>
              <a:buClr>
                <a:schemeClr val="accent2"/>
              </a:buClr>
              <a:buFont typeface="Arial" panose="020B0604020202020204" pitchFamily="34" charset="0"/>
              <a:buChar char="•"/>
              <a:defRPr sz="1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1989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15418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18847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2276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25705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29134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spcBef>
                <a:spcPct val="0"/>
              </a:spcBef>
              <a:buClrTx/>
              <a:buFontTx/>
              <a:buNone/>
            </a:pPr>
            <a:fld id="{558AEC74-5667-49A1-9FFF-F4966C6B7C42}" type="slidenum">
              <a:rPr lang="en-US" altLang="en-US" sz="900">
                <a:solidFill>
                  <a:srgbClr val="898989"/>
                </a:solidFill>
                <a:latin typeface="Georgia" panose="02040502050405020303" pitchFamily="18" charset="0"/>
                <a:cs typeface="Arial" panose="020B0604020202020204" pitchFamily="34" charset="0"/>
              </a:rPr>
              <a:pPr>
                <a:spcBef>
                  <a:spcPct val="0"/>
                </a:spcBef>
                <a:buClrTx/>
                <a:buFontTx/>
                <a:buNone/>
              </a:pPr>
              <a:t>12</a:t>
            </a:fld>
            <a:endParaRPr lang="en-US" altLang="en-US" sz="900">
              <a:solidFill>
                <a:srgbClr val="898989"/>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16671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normAutofit/>
          </a:bodyPr>
          <a:lstStyle/>
          <a:p>
            <a:pPr>
              <a:buClr>
                <a:schemeClr val="accent3"/>
              </a:buClr>
            </a:pPr>
            <a:r>
              <a:rPr lang="en-US" altLang="en-US" sz="2800" dirty="0" smtClean="0">
                <a:latin typeface="Lucida Sans" panose="020B0602030504020204" pitchFamily="34" charset="0"/>
                <a:cs typeface="Lucida Sans" panose="020B0602030504020204" pitchFamily="34" charset="0"/>
              </a:rPr>
              <a:t>Contracted with the state</a:t>
            </a:r>
          </a:p>
          <a:p>
            <a:pPr>
              <a:buClr>
                <a:schemeClr val="accent3"/>
              </a:buClr>
            </a:pPr>
            <a:r>
              <a:rPr lang="en-US" altLang="en-US" sz="2800" dirty="0" smtClean="0">
                <a:latin typeface="Lucida Sans" panose="020B0602030504020204" pitchFamily="34" charset="0"/>
                <a:cs typeface="Lucida Sans" panose="020B0602030504020204" pitchFamily="34" charset="0"/>
              </a:rPr>
              <a:t>Provides administrative oversight of benefit programs</a:t>
            </a:r>
          </a:p>
          <a:p>
            <a:pPr lvl="1">
              <a:buClr>
                <a:schemeClr val="accent3"/>
              </a:buClr>
            </a:pPr>
            <a:r>
              <a:rPr lang="en-US" altLang="en-US" sz="2800" dirty="0" smtClean="0">
                <a:latin typeface="Lucida Sans" panose="020B0602030504020204" pitchFamily="34" charset="0"/>
                <a:cs typeface="Lucida Sans" panose="020B0602030504020204" pitchFamily="34" charset="0"/>
              </a:rPr>
              <a:t>Provider network development and maintenance</a:t>
            </a:r>
          </a:p>
          <a:p>
            <a:pPr lvl="1">
              <a:buClr>
                <a:schemeClr val="accent3"/>
              </a:buClr>
            </a:pPr>
            <a:r>
              <a:rPr lang="en-US" altLang="en-US" sz="2800" dirty="0" smtClean="0">
                <a:latin typeface="Lucida Sans" panose="020B0602030504020204" pitchFamily="34" charset="0"/>
                <a:cs typeface="Lucida Sans" panose="020B0602030504020204" pitchFamily="34" charset="0"/>
              </a:rPr>
              <a:t>Service authorization</a:t>
            </a:r>
          </a:p>
          <a:p>
            <a:pPr lvl="1">
              <a:buClr>
                <a:schemeClr val="accent3"/>
              </a:buClr>
            </a:pPr>
            <a:r>
              <a:rPr lang="en-US" altLang="en-US" sz="2800" dirty="0" smtClean="0">
                <a:latin typeface="Lucida Sans" panose="020B0602030504020204" pitchFamily="34" charset="0"/>
                <a:cs typeface="Lucida Sans" panose="020B0602030504020204" pitchFamily="34" charset="0"/>
              </a:rPr>
              <a:t>Distribution of reimbursement payments</a:t>
            </a:r>
          </a:p>
          <a:p>
            <a:pPr lvl="1">
              <a:buClr>
                <a:schemeClr val="accent3"/>
              </a:buClr>
            </a:pPr>
            <a:r>
              <a:rPr lang="en-US" altLang="en-US" sz="2800" dirty="0" smtClean="0">
                <a:latin typeface="Lucida Sans" panose="020B0602030504020204" pitchFamily="34" charset="0"/>
                <a:cs typeface="Lucida Sans" panose="020B0602030504020204" pitchFamily="34" charset="0"/>
              </a:rPr>
              <a:t>Data/encounter tracking</a:t>
            </a:r>
          </a:p>
          <a:p>
            <a:endParaRPr lang="en-US" altLang="en-US" sz="2800" dirty="0" smtClean="0">
              <a:latin typeface="Lucida Sans" panose="020B0602030504020204" pitchFamily="34" charset="0"/>
              <a:cs typeface="Lucida Sans" panose="020B0602030504020204" pitchFamily="34" charset="0"/>
            </a:endParaRPr>
          </a:p>
        </p:txBody>
      </p:sp>
      <p:sp>
        <p:nvSpPr>
          <p:cNvPr id="3" name="Title 2"/>
          <p:cNvSpPr>
            <a:spLocks noGrp="1"/>
          </p:cNvSpPr>
          <p:nvPr>
            <p:ph type="title"/>
          </p:nvPr>
        </p:nvSpPr>
        <p:spPr>
          <a:xfrm>
            <a:off x="1968246" y="512764"/>
            <a:ext cx="6172200" cy="857250"/>
          </a:xfrm>
        </p:spPr>
        <p:txBody>
          <a:bodyPr/>
          <a:lstStyle/>
          <a:p>
            <a:pPr defTabSz="342892">
              <a:defRPr/>
            </a:pPr>
            <a:r>
              <a:rPr lang="en-US" dirty="0" smtClean="0"/>
              <a:t>What is a third party administrator?</a:t>
            </a:r>
            <a:endParaRPr lang="en-US" dirty="0"/>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171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556022" indent="-213122" defTabSz="341710">
              <a:spcBef>
                <a:spcPct val="20000"/>
              </a:spcBef>
              <a:buClr>
                <a:schemeClr val="accent2"/>
              </a:buClr>
              <a:buFont typeface="Arial" panose="020B0604020202020204" pitchFamily="34" charset="0"/>
              <a:buChar char="–"/>
              <a:defRPr sz="21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856060" indent="-170260" defTabSz="341710">
              <a:spcBef>
                <a:spcPct val="20000"/>
              </a:spcBef>
              <a:buClr>
                <a:schemeClr val="accent2"/>
              </a:buClr>
              <a:buFont typeface="Arial" panose="020B0604020202020204" pitchFamily="34" charset="0"/>
              <a:buChar char="•"/>
              <a:defRPr sz="1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1989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15418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18847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2276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25705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29134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spcBef>
                <a:spcPct val="0"/>
              </a:spcBef>
              <a:buClrTx/>
              <a:buFontTx/>
              <a:buNone/>
            </a:pPr>
            <a:fld id="{B8AEBC77-97AD-454E-A0D4-C422F0062410}" type="slidenum">
              <a:rPr lang="en-US" altLang="en-US" sz="900">
                <a:solidFill>
                  <a:srgbClr val="898989"/>
                </a:solidFill>
                <a:latin typeface="Georgia" panose="02040502050405020303" pitchFamily="18" charset="0"/>
                <a:cs typeface="Arial" panose="020B0604020202020204" pitchFamily="34" charset="0"/>
              </a:rPr>
              <a:pPr>
                <a:spcBef>
                  <a:spcPct val="0"/>
                </a:spcBef>
                <a:buClrTx/>
                <a:buFontTx/>
                <a:buNone/>
              </a:pPr>
              <a:t>13</a:t>
            </a:fld>
            <a:endParaRPr lang="en-US" altLang="en-US" sz="900">
              <a:solidFill>
                <a:srgbClr val="898989"/>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48077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p:txBody>
          <a:bodyPr>
            <a:normAutofit/>
          </a:bodyPr>
          <a:lstStyle/>
          <a:p>
            <a:pPr marL="257168" indent="-257168" defTabSz="342892">
              <a:buClr>
                <a:schemeClr val="accent3"/>
              </a:buClr>
              <a:defRPr/>
            </a:pPr>
            <a:r>
              <a:rPr lang="en-US" altLang="en-US" sz="2800" dirty="0" smtClean="0">
                <a:latin typeface="Lucida Sans" panose="020B0602030504020204" pitchFamily="34" charset="0"/>
                <a:cs typeface="Lucida Sans" panose="020B0602030504020204" pitchFamily="34" charset="0"/>
              </a:rPr>
              <a:t>Single contracting entity for both benefits</a:t>
            </a:r>
          </a:p>
          <a:p>
            <a:pPr marL="257168" indent="-257168" defTabSz="342892">
              <a:buClr>
                <a:schemeClr val="accent3"/>
              </a:buClr>
              <a:defRPr/>
            </a:pPr>
            <a:r>
              <a:rPr lang="en-US" altLang="en-US" sz="2800" dirty="0" smtClean="0">
                <a:latin typeface="Lucida Sans" panose="020B0602030504020204" pitchFamily="34" charset="0"/>
                <a:cs typeface="Lucida Sans" panose="020B0602030504020204" pitchFamily="34" charset="0"/>
              </a:rPr>
              <a:t>HCA, BHA and ALTSA will continue to provide technical assistance and consultation</a:t>
            </a:r>
          </a:p>
          <a:p>
            <a:pPr marL="257168" indent="-257168" defTabSz="342892">
              <a:buClr>
                <a:schemeClr val="accent3"/>
              </a:buClr>
              <a:defRPr/>
            </a:pPr>
            <a:r>
              <a:rPr lang="en-US" altLang="en-US" sz="2800" dirty="0" smtClean="0">
                <a:latin typeface="Lucida Sans" panose="020B0602030504020204" pitchFamily="34" charset="0"/>
                <a:cs typeface="Lucida Sans" panose="020B0602030504020204" pitchFamily="34" charset="0"/>
              </a:rPr>
              <a:t>Licensed/certified CBHAs, LTSS providers will have the opportunity to provide FCS services</a:t>
            </a:r>
          </a:p>
          <a:p>
            <a:pPr marL="557199" lvl="1" indent="-214308" defTabSz="342892">
              <a:defRPr/>
            </a:pPr>
            <a:endParaRPr lang="en-US" altLang="en-US" sz="2800" dirty="0" smtClean="0">
              <a:latin typeface="Lucida Sans" panose="020B0602030504020204" pitchFamily="34" charset="0"/>
              <a:cs typeface="Lucida Sans" panose="020B0602030504020204" pitchFamily="34" charset="0"/>
            </a:endParaRPr>
          </a:p>
          <a:p>
            <a:pPr marL="857228" lvl="2" indent="-171446" defTabSz="342892">
              <a:defRPr/>
            </a:pPr>
            <a:endParaRPr lang="en-US" altLang="en-US" sz="2800" dirty="0" smtClean="0">
              <a:latin typeface="Lucida Sans" panose="020B0602030504020204" pitchFamily="34" charset="0"/>
              <a:cs typeface="Lucida Sans" panose="020B0602030504020204" pitchFamily="34" charset="0"/>
            </a:endParaRPr>
          </a:p>
        </p:txBody>
      </p:sp>
      <p:sp>
        <p:nvSpPr>
          <p:cNvPr id="3" name="Title 2"/>
          <p:cNvSpPr>
            <a:spLocks noGrp="1"/>
          </p:cNvSpPr>
          <p:nvPr>
            <p:ph type="title"/>
          </p:nvPr>
        </p:nvSpPr>
        <p:spPr>
          <a:xfrm>
            <a:off x="1621536" y="512764"/>
            <a:ext cx="6348222" cy="857250"/>
          </a:xfrm>
        </p:spPr>
        <p:txBody>
          <a:bodyPr/>
          <a:lstStyle/>
          <a:p>
            <a:pPr defTabSz="342892">
              <a:defRPr/>
            </a:pPr>
            <a:r>
              <a:rPr lang="en-US" sz="2800" dirty="0" smtClean="0"/>
              <a:t>What does this mean for providers?</a:t>
            </a:r>
            <a:endParaRPr lang="en-US" sz="2800"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1710">
              <a:spcBef>
                <a:spcPct val="20000"/>
              </a:spcBef>
              <a:buClr>
                <a:schemeClr val="accent2"/>
              </a:buClr>
              <a:buFont typeface="Arial" panose="020B0604020202020204" pitchFamily="34" charset="0"/>
              <a:buChar char="•"/>
              <a:defRPr sz="24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1pPr>
            <a:lvl2pPr marL="556022" indent="-213122" defTabSz="341710">
              <a:spcBef>
                <a:spcPct val="20000"/>
              </a:spcBef>
              <a:buClr>
                <a:schemeClr val="accent2"/>
              </a:buClr>
              <a:buFont typeface="Arial" panose="020B0604020202020204" pitchFamily="34" charset="0"/>
              <a:buChar char="–"/>
              <a:defRPr sz="21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2pPr>
            <a:lvl3pPr marL="856060" indent="-170260" defTabSz="341710">
              <a:spcBef>
                <a:spcPct val="20000"/>
              </a:spcBef>
              <a:buClr>
                <a:schemeClr val="accent2"/>
              </a:buClr>
              <a:buFont typeface="Arial" panose="020B0604020202020204" pitchFamily="34" charset="0"/>
              <a:buChar char="•"/>
              <a:defRPr sz="18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3pPr>
            <a:lvl4pPr marL="11989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4pPr>
            <a:lvl5pPr marL="1541860" indent="-170260" defTabSz="341710">
              <a:spcBef>
                <a:spcPct val="20000"/>
              </a:spcBef>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5pPr>
            <a:lvl6pPr marL="18847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6pPr>
            <a:lvl7pPr marL="22276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7pPr>
            <a:lvl8pPr marL="25705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8pPr>
            <a:lvl9pPr marL="2913460" indent="-170260" defTabSz="341710" eaLnBrk="0" fontAlgn="base" hangingPunct="0">
              <a:spcBef>
                <a:spcPct val="20000"/>
              </a:spcBef>
              <a:spcAft>
                <a:spcPct val="0"/>
              </a:spcAft>
              <a:buClr>
                <a:schemeClr val="accent2"/>
              </a:buClr>
              <a:buFont typeface="Arial" panose="020B0604020202020204" pitchFamily="34" charset="0"/>
              <a:buChar char="»"/>
              <a:defRPr sz="1500">
                <a:solidFill>
                  <a:schemeClr val="accent2"/>
                </a:solidFill>
                <a:latin typeface="Lucida Sans" panose="020B0602030504020204" pitchFamily="34" charset="0"/>
                <a:ea typeface="Lucida Sans" panose="020B0602030504020204" pitchFamily="34" charset="0"/>
                <a:cs typeface="Lucida Sans" panose="020B0602030504020204" pitchFamily="34" charset="0"/>
              </a:defRPr>
            </a:lvl9pPr>
          </a:lstStyle>
          <a:p>
            <a:pPr>
              <a:spcBef>
                <a:spcPct val="0"/>
              </a:spcBef>
              <a:buClrTx/>
              <a:buFontTx/>
              <a:buNone/>
            </a:pPr>
            <a:fld id="{3BE1414F-35F9-4E20-8BF1-F454DAB388BD}" type="slidenum">
              <a:rPr lang="en-US" altLang="en-US" sz="900">
                <a:solidFill>
                  <a:srgbClr val="898989"/>
                </a:solidFill>
                <a:latin typeface="Georgia" panose="02040502050405020303" pitchFamily="18" charset="0"/>
                <a:cs typeface="Arial" panose="020B0604020202020204" pitchFamily="34" charset="0"/>
              </a:rPr>
              <a:pPr>
                <a:spcBef>
                  <a:spcPct val="0"/>
                </a:spcBef>
                <a:buClrTx/>
                <a:buFontTx/>
                <a:buNone/>
              </a:pPr>
              <a:t>14</a:t>
            </a:fld>
            <a:endParaRPr lang="en-US" altLang="en-US" sz="900">
              <a:solidFill>
                <a:srgbClr val="898989"/>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26520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832" y="914400"/>
            <a:ext cx="5672256" cy="54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0" y="670560"/>
            <a:ext cx="5527168" cy="369332"/>
          </a:xfrm>
          <a:prstGeom prst="rect">
            <a:avLst/>
          </a:prstGeom>
          <a:solidFill>
            <a:schemeClr val="bg1"/>
          </a:solidFill>
        </p:spPr>
        <p:txBody>
          <a:bodyPr wrap="square" rtlCol="0">
            <a:spAutoFit/>
          </a:bodyPr>
          <a:lstStyle/>
          <a:p>
            <a:pPr defTabSz="914400"/>
            <a:r>
              <a:rPr lang="en-US" b="1" dirty="0" smtClean="0">
                <a:solidFill>
                  <a:prstClr val="black"/>
                </a:solidFill>
              </a:rPr>
              <a:t>Medicaid Requirements</a:t>
            </a:r>
            <a:endParaRPr lang="en-US" b="1" dirty="0">
              <a:solidFill>
                <a:prstClr val="black"/>
              </a:solidFill>
            </a:endParaRPr>
          </a:p>
        </p:txBody>
      </p:sp>
      <p:sp>
        <p:nvSpPr>
          <p:cNvPr id="8" name="TextBox 7"/>
          <p:cNvSpPr txBox="1"/>
          <p:nvPr/>
        </p:nvSpPr>
        <p:spPr>
          <a:xfrm>
            <a:off x="2586335" y="670560"/>
            <a:ext cx="461665" cy="5486400"/>
          </a:xfrm>
          <a:prstGeom prst="rect">
            <a:avLst/>
          </a:prstGeom>
          <a:solidFill>
            <a:schemeClr val="bg1"/>
          </a:solidFill>
        </p:spPr>
        <p:txBody>
          <a:bodyPr vert="vert270" wrap="square" rtlCol="0">
            <a:spAutoFit/>
          </a:bodyPr>
          <a:lstStyle/>
          <a:p>
            <a:pPr defTabSz="914400"/>
            <a:r>
              <a:rPr lang="en-US" b="1" dirty="0" smtClean="0">
                <a:solidFill>
                  <a:prstClr val="black"/>
                </a:solidFill>
              </a:rPr>
              <a:t>Fidelity to Evidence-based practices</a:t>
            </a:r>
            <a:endParaRPr lang="en-US" b="1" dirty="0">
              <a:solidFill>
                <a:prstClr val="black"/>
              </a:solidFill>
            </a:endParaRPr>
          </a:p>
        </p:txBody>
      </p:sp>
      <p:sp>
        <p:nvSpPr>
          <p:cNvPr id="9" name="TextBox 8"/>
          <p:cNvSpPr txBox="1"/>
          <p:nvPr/>
        </p:nvSpPr>
        <p:spPr>
          <a:xfrm>
            <a:off x="2666999" y="1600200"/>
            <a:ext cx="1828801" cy="646331"/>
          </a:xfrm>
          <a:prstGeom prst="rect">
            <a:avLst/>
          </a:prstGeom>
          <a:noFill/>
        </p:spPr>
        <p:txBody>
          <a:bodyPr wrap="square" rtlCol="0">
            <a:spAutoFit/>
          </a:bodyPr>
          <a:lstStyle/>
          <a:p>
            <a:pPr algn="r" defTabSz="914400"/>
            <a:r>
              <a:rPr lang="en-US" b="1" dirty="0" smtClean="0">
                <a:solidFill>
                  <a:prstClr val="black"/>
                </a:solidFill>
              </a:rPr>
              <a:t>Outcomes &amp; Sustainability</a:t>
            </a:r>
            <a:endParaRPr lang="en-US" b="1" dirty="0">
              <a:solidFill>
                <a:prstClr val="black"/>
              </a:solidFill>
            </a:endParaRPr>
          </a:p>
        </p:txBody>
      </p:sp>
      <p:sp>
        <p:nvSpPr>
          <p:cNvPr id="10" name="TextBox 9"/>
          <p:cNvSpPr txBox="1"/>
          <p:nvPr/>
        </p:nvSpPr>
        <p:spPr>
          <a:xfrm>
            <a:off x="228600" y="1447800"/>
            <a:ext cx="2209800" cy="1200329"/>
          </a:xfrm>
          <a:prstGeom prst="rect">
            <a:avLst/>
          </a:prstGeom>
          <a:noFill/>
        </p:spPr>
        <p:txBody>
          <a:bodyPr wrap="square" rtlCol="0">
            <a:spAutoFit/>
          </a:bodyPr>
          <a:lstStyle/>
          <a:p>
            <a:pPr defTabSz="914400"/>
            <a:r>
              <a:rPr lang="en-US" sz="2400" b="1" dirty="0" smtClean="0">
                <a:solidFill>
                  <a:prstClr val="black"/>
                </a:solidFill>
              </a:rPr>
              <a:t>1115 Medicaid Transformation Demonstration</a:t>
            </a:r>
            <a:endParaRPr lang="en-US" sz="2400" b="1" dirty="0">
              <a:solidFill>
                <a:prstClr val="black"/>
              </a:solidFill>
            </a:endParaRPr>
          </a:p>
        </p:txBody>
      </p:sp>
    </p:spTree>
    <p:extLst>
      <p:ext uri="{BB962C8B-B14F-4D97-AF65-F5344CB8AC3E}">
        <p14:creationId xmlns:p14="http://schemas.microsoft.com/office/powerpoint/2010/main" val="26600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846"/>
            <a:ext cx="8229600" cy="1143000"/>
          </a:xfrm>
        </p:spPr>
        <p:txBody>
          <a:bodyPr/>
          <a:lstStyle/>
          <a:p>
            <a:pPr algn="l"/>
            <a:r>
              <a:rPr lang="en-US" sz="3600" b="1" dirty="0" smtClean="0"/>
              <a:t>Next Steps</a:t>
            </a:r>
            <a:endParaRPr lang="en-US" sz="3600" b="1" dirty="0"/>
          </a:p>
        </p:txBody>
      </p:sp>
      <p:sp>
        <p:nvSpPr>
          <p:cNvPr id="3" name="Content Placeholder 2"/>
          <p:cNvSpPr>
            <a:spLocks noGrp="1"/>
          </p:cNvSpPr>
          <p:nvPr>
            <p:ph idx="1"/>
          </p:nvPr>
        </p:nvSpPr>
        <p:spPr/>
        <p:txBody>
          <a:bodyPr/>
          <a:lstStyle/>
          <a:p>
            <a:r>
              <a:rPr lang="en-US" sz="2800" dirty="0" smtClean="0"/>
              <a:t>Interested Agency List provided to TPA</a:t>
            </a:r>
          </a:p>
          <a:p>
            <a:r>
              <a:rPr lang="en-US" sz="2800" dirty="0" smtClean="0"/>
              <a:t>Consider Licensing &amp; Certification</a:t>
            </a:r>
          </a:p>
          <a:p>
            <a:r>
              <a:rPr lang="en-US" sz="2800" dirty="0" smtClean="0"/>
              <a:t>Technical Assistance and Training on IPS model</a:t>
            </a:r>
          </a:p>
          <a:p>
            <a:r>
              <a:rPr lang="en-US" sz="2800" dirty="0" smtClean="0"/>
              <a:t>Documentation Training – Guide available soon!</a:t>
            </a:r>
          </a:p>
          <a:p>
            <a:r>
              <a:rPr lang="en-US" sz="2800" dirty="0" smtClean="0"/>
              <a:t>Partnerships with CSOs, DVR, </a:t>
            </a:r>
            <a:r>
              <a:rPr lang="en-US" sz="2800" dirty="0" err="1" smtClean="0"/>
              <a:t>WorkSource</a:t>
            </a:r>
            <a:r>
              <a:rPr lang="en-US" sz="2800" dirty="0" smtClean="0"/>
              <a:t> Centers etc.</a:t>
            </a:r>
            <a:endParaRPr lang="en-US" sz="2800" dirty="0"/>
          </a:p>
        </p:txBody>
      </p:sp>
    </p:spTree>
    <p:extLst>
      <p:ext uri="{BB962C8B-B14F-4D97-AF65-F5344CB8AC3E}">
        <p14:creationId xmlns:p14="http://schemas.microsoft.com/office/powerpoint/2010/main" val="1163334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143000"/>
          </a:xfrm>
        </p:spPr>
        <p:txBody>
          <a:bodyPr/>
          <a:lstStyle/>
          <a:p>
            <a:r>
              <a:rPr lang="en-US" i="1" dirty="0" smtClean="0"/>
              <a:t>Thank You!</a:t>
            </a:r>
            <a:endParaRPr lang="en-US" i="1" dirty="0"/>
          </a:p>
        </p:txBody>
      </p:sp>
      <p:sp>
        <p:nvSpPr>
          <p:cNvPr id="5" name="Rectangle 4"/>
          <p:cNvSpPr/>
          <p:nvPr/>
        </p:nvSpPr>
        <p:spPr>
          <a:xfrm>
            <a:off x="-1524000" y="2514600"/>
            <a:ext cx="4350327" cy="1077218"/>
          </a:xfrm>
          <a:prstGeom prst="rect">
            <a:avLst/>
          </a:prstGeom>
        </p:spPr>
        <p:txBody>
          <a:bodyPr wrap="square" numCol="1">
            <a:spAutoFit/>
          </a:bodyPr>
          <a:lstStyle/>
          <a:p>
            <a:pPr defTabSz="914400"/>
            <a:endParaRPr lang="en-US" dirty="0" smtClean="0">
              <a:solidFill>
                <a:prstClr val="black"/>
              </a:solidFill>
            </a:endParaRPr>
          </a:p>
          <a:p>
            <a:pPr defTabSz="914400"/>
            <a:endParaRPr lang="en-US" dirty="0" smtClean="0">
              <a:solidFill>
                <a:prstClr val="black"/>
              </a:solidFill>
            </a:endParaRPr>
          </a:p>
          <a:p>
            <a:pPr algn="ctr" defTabSz="914400"/>
            <a:endParaRPr lang="en-US" sz="2800" dirty="0">
              <a:solidFill>
                <a:prstClr val="black"/>
              </a:solidFill>
            </a:endParaRPr>
          </a:p>
        </p:txBody>
      </p:sp>
      <p:sp>
        <p:nvSpPr>
          <p:cNvPr id="8" name="Content Placeholder 7"/>
          <p:cNvSpPr>
            <a:spLocks noGrp="1"/>
          </p:cNvSpPr>
          <p:nvPr>
            <p:ph sz="half" idx="1"/>
          </p:nvPr>
        </p:nvSpPr>
        <p:spPr>
          <a:xfrm>
            <a:off x="2362200" y="1828800"/>
            <a:ext cx="4495800" cy="4525963"/>
          </a:xfrm>
        </p:spPr>
        <p:txBody>
          <a:bodyPr/>
          <a:lstStyle/>
          <a:p>
            <a:pPr marL="0" lvl="0" indent="0" algn="ctr" eaLnBrk="1" fontAlgn="auto" hangingPunct="1">
              <a:spcBef>
                <a:spcPts val="0"/>
              </a:spcBef>
              <a:spcAft>
                <a:spcPts val="0"/>
              </a:spcAft>
              <a:buNone/>
            </a:pPr>
            <a:r>
              <a:rPr lang="en-US" sz="2800" dirty="0">
                <a:solidFill>
                  <a:prstClr val="black"/>
                </a:solidFill>
              </a:rPr>
              <a:t>Melodie </a:t>
            </a:r>
            <a:r>
              <a:rPr lang="en-US" sz="2800" dirty="0" err="1">
                <a:solidFill>
                  <a:prstClr val="black"/>
                </a:solidFill>
              </a:rPr>
              <a:t>Pazolt</a:t>
            </a:r>
            <a:r>
              <a:rPr lang="en-US" sz="2800" dirty="0">
                <a:solidFill>
                  <a:prstClr val="black"/>
                </a:solidFill>
              </a:rPr>
              <a:t>  </a:t>
            </a:r>
          </a:p>
          <a:p>
            <a:pPr marL="0" lvl="0" indent="0" algn="ctr" eaLnBrk="1" fontAlgn="auto" hangingPunct="1">
              <a:spcBef>
                <a:spcPts val="0"/>
              </a:spcBef>
              <a:spcAft>
                <a:spcPts val="0"/>
              </a:spcAft>
              <a:buNone/>
            </a:pPr>
            <a:r>
              <a:rPr lang="en-US" sz="2800" dirty="0" smtClean="0">
                <a:solidFill>
                  <a:prstClr val="black"/>
                </a:solidFill>
              </a:rPr>
              <a:t>Recovery Support Services Supervisor</a:t>
            </a:r>
            <a:endParaRPr lang="en-US" sz="2800" dirty="0">
              <a:solidFill>
                <a:prstClr val="black"/>
              </a:solidFill>
            </a:endParaRPr>
          </a:p>
          <a:p>
            <a:pPr marL="0" lvl="0" indent="0" algn="ctr" eaLnBrk="1" fontAlgn="auto" hangingPunct="1">
              <a:spcBef>
                <a:spcPts val="0"/>
              </a:spcBef>
              <a:spcAft>
                <a:spcPts val="0"/>
              </a:spcAft>
              <a:buNone/>
            </a:pPr>
            <a:r>
              <a:rPr lang="en-US" sz="2800" dirty="0">
                <a:solidFill>
                  <a:prstClr val="black"/>
                </a:solidFill>
              </a:rPr>
              <a:t>DBHR</a:t>
            </a:r>
          </a:p>
          <a:p>
            <a:pPr marL="0" lvl="0" indent="0" algn="ctr" eaLnBrk="1" fontAlgn="auto" hangingPunct="1">
              <a:spcBef>
                <a:spcPts val="0"/>
              </a:spcBef>
              <a:spcAft>
                <a:spcPts val="0"/>
              </a:spcAft>
              <a:buNone/>
            </a:pPr>
            <a:r>
              <a:rPr lang="en-US" sz="2800" dirty="0" smtClean="0">
                <a:solidFill>
                  <a:prstClr val="black"/>
                </a:solidFill>
              </a:rPr>
              <a:t>Department </a:t>
            </a:r>
            <a:r>
              <a:rPr lang="en-US" sz="2800" dirty="0">
                <a:solidFill>
                  <a:prstClr val="black"/>
                </a:solidFill>
              </a:rPr>
              <a:t>of Social and Health Services</a:t>
            </a:r>
          </a:p>
          <a:p>
            <a:pPr marL="0" lvl="0" indent="0" algn="ctr" eaLnBrk="1" fontAlgn="auto" hangingPunct="1">
              <a:spcBef>
                <a:spcPts val="0"/>
              </a:spcBef>
              <a:spcAft>
                <a:spcPts val="0"/>
              </a:spcAft>
              <a:buNone/>
            </a:pPr>
            <a:r>
              <a:rPr lang="en-US" dirty="0" smtClean="0">
                <a:solidFill>
                  <a:prstClr val="black"/>
                </a:solidFill>
                <a:hlinkClick r:id="rId2"/>
              </a:rPr>
              <a:t>Melodie.pazolt@dshs.wa.gov</a:t>
            </a:r>
            <a:endParaRPr lang="en-US" dirty="0">
              <a:solidFill>
                <a:prstClr val="black"/>
              </a:solidFill>
            </a:endParaRPr>
          </a:p>
          <a:p>
            <a:pPr marL="0" indent="0" algn="ctr">
              <a:buNone/>
            </a:pPr>
            <a:r>
              <a:rPr lang="en-US" dirty="0">
                <a:solidFill>
                  <a:prstClr val="black"/>
                </a:solidFill>
              </a:rPr>
              <a:t>(O) 360-725-0487</a:t>
            </a:r>
          </a:p>
          <a:p>
            <a:pPr marL="0" indent="0">
              <a:buNone/>
            </a:pPr>
            <a:endParaRPr lang="en-US" dirty="0"/>
          </a:p>
        </p:txBody>
      </p:sp>
    </p:spTree>
    <p:extLst>
      <p:ext uri="{BB962C8B-B14F-4D97-AF65-F5344CB8AC3E}">
        <p14:creationId xmlns:p14="http://schemas.microsoft.com/office/powerpoint/2010/main" val="149201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91440" y="846138"/>
            <a:ext cx="6870192" cy="1143000"/>
          </a:xfrm>
        </p:spPr>
        <p:txBody>
          <a:bodyPr/>
          <a:lstStyle/>
          <a:p>
            <a:pPr algn="ctr">
              <a:defRPr/>
            </a:pPr>
            <a:r>
              <a:rPr lang="en-US" altLang="en-US" sz="3200" b="1" dirty="0" smtClean="0"/>
              <a:t>SIDE EFFECTS OF UNEMPLOYMENT IN THE GENERAL POPULATION</a:t>
            </a:r>
          </a:p>
        </p:txBody>
      </p:sp>
      <p:sp>
        <p:nvSpPr>
          <p:cNvPr id="1323011" name="Rectangle 3"/>
          <p:cNvSpPr>
            <a:spLocks noGrp="1" noChangeArrowheads="1"/>
          </p:cNvSpPr>
          <p:nvPr>
            <p:ph type="body" sz="half" idx="1"/>
          </p:nvPr>
        </p:nvSpPr>
        <p:spPr>
          <a:xfrm>
            <a:off x="283909" y="1417638"/>
            <a:ext cx="3514725" cy="4114800"/>
          </a:xfrm>
        </p:spPr>
        <p:txBody>
          <a:bodyPr/>
          <a:lstStyle/>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Increased substance abuse</a:t>
            </a:r>
          </a:p>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Increased physical problems</a:t>
            </a:r>
          </a:p>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Increased psychiatric disorders</a:t>
            </a:r>
            <a:endParaRPr lang="en-US" altLang="en-US" sz="2000" b="0" dirty="0" smtClean="0">
              <a:solidFill>
                <a:schemeClr val="hlink"/>
              </a:solidFill>
            </a:endParaRPr>
          </a:p>
        </p:txBody>
      </p:sp>
      <p:sp>
        <p:nvSpPr>
          <p:cNvPr id="1323012" name="Rectangle 4"/>
          <p:cNvSpPr>
            <a:spLocks noGrp="1" noChangeArrowheads="1"/>
          </p:cNvSpPr>
          <p:nvPr>
            <p:ph type="body" sz="half" idx="2"/>
          </p:nvPr>
        </p:nvSpPr>
        <p:spPr>
          <a:xfrm>
            <a:off x="4485354" y="1443546"/>
            <a:ext cx="4353846" cy="5079174"/>
          </a:xfrm>
        </p:spPr>
        <p:txBody>
          <a:bodyPr/>
          <a:lstStyle/>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Reduced self-esteem</a:t>
            </a:r>
          </a:p>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Loss of social contacts</a:t>
            </a:r>
          </a:p>
          <a:p>
            <a:pPr>
              <a:buFont typeface="Monotype Sorts" pitchFamily="2" charset="2"/>
              <a:buChar char="n"/>
              <a:defRPr/>
            </a:pPr>
            <a:endParaRPr lang="en-US" altLang="en-US" sz="2800" b="0" dirty="0" smtClean="0"/>
          </a:p>
          <a:p>
            <a:pPr>
              <a:buFont typeface="Monotype Sorts" pitchFamily="2" charset="2"/>
              <a:buChar char="n"/>
              <a:defRPr/>
            </a:pPr>
            <a:r>
              <a:rPr lang="en-US" altLang="en-US" sz="2800" b="0" dirty="0" smtClean="0"/>
              <a:t>Alienation and apathy</a:t>
            </a:r>
          </a:p>
          <a:p>
            <a:pPr>
              <a:defRPr/>
            </a:pPr>
            <a:endParaRPr lang="en-US" sz="2000" b="0" dirty="0" smtClean="0"/>
          </a:p>
          <a:p>
            <a:pPr lvl="2">
              <a:buFontTx/>
              <a:buNone/>
              <a:defRPr/>
            </a:pPr>
            <a:r>
              <a:rPr lang="en-US" sz="2400" b="0" dirty="0" err="1" smtClean="0"/>
              <a:t>Warr</a:t>
            </a:r>
            <a:r>
              <a:rPr lang="en-US" sz="2400" b="0" dirty="0" smtClean="0"/>
              <a:t>, P.B. (1987), </a:t>
            </a:r>
            <a:r>
              <a:rPr lang="en-US" sz="2400" b="0" i="1" dirty="0" smtClean="0"/>
              <a:t>Work, Unemployment and Mental Health</a:t>
            </a:r>
            <a:r>
              <a:rPr lang="en-US" sz="2400" b="0" dirty="0" smtClean="0"/>
              <a:t>, Clarendon Press, Oxford</a:t>
            </a:r>
          </a:p>
        </p:txBody>
      </p:sp>
    </p:spTree>
    <p:extLst>
      <p:ext uri="{BB962C8B-B14F-4D97-AF65-F5344CB8AC3E}">
        <p14:creationId xmlns:p14="http://schemas.microsoft.com/office/powerpoint/2010/main" val="38992920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1010" y="4763"/>
            <a:ext cx="8501979" cy="6848474"/>
          </a:xfrm>
          <a:prstGeom prst="rect">
            <a:avLst/>
          </a:prstGeom>
        </p:spPr>
      </p:pic>
    </p:spTree>
    <p:extLst>
      <p:ext uri="{BB962C8B-B14F-4D97-AF65-F5344CB8AC3E}">
        <p14:creationId xmlns:p14="http://schemas.microsoft.com/office/powerpoint/2010/main" val="381320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3" y="14287"/>
            <a:ext cx="8524874" cy="6829425"/>
          </a:xfrm>
          <a:prstGeom prst="rect">
            <a:avLst/>
          </a:prstGeom>
        </p:spPr>
      </p:pic>
    </p:spTree>
    <p:extLst>
      <p:ext uri="{BB962C8B-B14F-4D97-AF65-F5344CB8AC3E}">
        <p14:creationId xmlns:p14="http://schemas.microsoft.com/office/powerpoint/2010/main" val="215302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Overall Findings</a:t>
            </a:r>
          </a:p>
        </p:txBody>
      </p:sp>
      <p:sp>
        <p:nvSpPr>
          <p:cNvPr id="3" name="Rectangle 2"/>
          <p:cNvSpPr/>
          <p:nvPr/>
        </p:nvSpPr>
        <p:spPr>
          <a:xfrm>
            <a:off x="1524000" y="1524000"/>
            <a:ext cx="6324600" cy="3108325"/>
          </a:xfrm>
          <a:prstGeom prst="rect">
            <a:avLst/>
          </a:prstGeom>
        </p:spPr>
        <p:txBody>
          <a:bodyPr>
            <a:spAutoFit/>
          </a:bodyPr>
          <a:lstStyle/>
          <a:p>
            <a:pPr marL="457200" indent="-457200" fontAlgn="auto">
              <a:spcBef>
                <a:spcPts val="0"/>
              </a:spcBef>
              <a:spcAft>
                <a:spcPts val="0"/>
              </a:spcAft>
              <a:buFont typeface="Wingdings" charset="2"/>
              <a:buChar char="§"/>
              <a:defRPr/>
            </a:pPr>
            <a:r>
              <a:rPr lang="en-US" sz="2800" b="1" dirty="0">
                <a:solidFill>
                  <a:schemeClr val="accent4">
                    <a:lumMod val="25000"/>
                  </a:schemeClr>
                </a:solidFill>
                <a:latin typeface="Arial"/>
                <a:cs typeface="Arial"/>
              </a:rPr>
              <a:t>All 22 studies showed a significant advantage for IPS</a:t>
            </a:r>
          </a:p>
          <a:p>
            <a:pPr marL="457200" indent="-457200" fontAlgn="auto">
              <a:spcBef>
                <a:spcPts val="0"/>
              </a:spcBef>
              <a:spcAft>
                <a:spcPts val="0"/>
              </a:spcAft>
              <a:buFont typeface="Wingdings" charset="2"/>
              <a:buChar char="§"/>
              <a:defRPr/>
            </a:pPr>
            <a:endParaRPr lang="en-US" sz="2800" b="1" dirty="0">
              <a:solidFill>
                <a:schemeClr val="accent4">
                  <a:lumMod val="25000"/>
                </a:schemeClr>
              </a:solidFill>
              <a:latin typeface="Arial"/>
              <a:cs typeface="Arial"/>
            </a:endParaRPr>
          </a:p>
          <a:p>
            <a:pPr marL="457200" indent="-457200" fontAlgn="auto">
              <a:spcBef>
                <a:spcPts val="0"/>
              </a:spcBef>
              <a:spcAft>
                <a:spcPts val="0"/>
              </a:spcAft>
              <a:buFont typeface="Wingdings" charset="2"/>
              <a:buChar char="§"/>
              <a:defRPr/>
            </a:pPr>
            <a:r>
              <a:rPr lang="en-US" sz="2800" b="1" dirty="0">
                <a:solidFill>
                  <a:schemeClr val="accent4">
                    <a:lumMod val="25000"/>
                  </a:schemeClr>
                </a:solidFill>
                <a:latin typeface="Arial"/>
                <a:cs typeface="Arial"/>
              </a:rPr>
              <a:t>Mean competitive employment rates for the 22 studies:</a:t>
            </a:r>
          </a:p>
          <a:p>
            <a:pPr lvl="3" fontAlgn="auto">
              <a:spcBef>
                <a:spcPts val="0"/>
              </a:spcBef>
              <a:spcAft>
                <a:spcPts val="0"/>
              </a:spcAft>
              <a:defRPr/>
            </a:pPr>
            <a:r>
              <a:rPr lang="en-US" sz="2800" b="1" dirty="0">
                <a:latin typeface="Arial"/>
                <a:cs typeface="Arial"/>
              </a:rPr>
              <a:t>56% for IPS</a:t>
            </a:r>
          </a:p>
          <a:p>
            <a:pPr lvl="3" fontAlgn="auto">
              <a:spcBef>
                <a:spcPts val="0"/>
              </a:spcBef>
              <a:spcAft>
                <a:spcPts val="0"/>
              </a:spcAft>
              <a:defRPr/>
            </a:pPr>
            <a:r>
              <a:rPr lang="en-US" sz="2800" b="1" dirty="0">
                <a:latin typeface="Arial"/>
                <a:cs typeface="Arial"/>
              </a:rPr>
              <a:t>23% for controls</a:t>
            </a:r>
          </a:p>
        </p:txBody>
      </p:sp>
    </p:spTree>
    <p:extLst>
      <p:ext uri="{BB962C8B-B14F-4D97-AF65-F5344CB8AC3E}">
        <p14:creationId xmlns:p14="http://schemas.microsoft.com/office/powerpoint/2010/main" val="353798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070"/>
            <a:ext cx="9144000" cy="461665"/>
          </a:xfrm>
          <a:prstGeom prst="rect">
            <a:avLst/>
          </a:prstGeom>
          <a:noFill/>
        </p:spPr>
        <p:txBody>
          <a:bodyPr wrap="square" rtlCol="0">
            <a:spAutoFit/>
          </a:bodyPr>
          <a:lstStyle/>
          <a:p>
            <a:pPr marL="0" lvl="1" algn="ctr" defTabSz="914400"/>
            <a:r>
              <a:rPr lang="en-US" sz="2400" b="1" dirty="0" smtClean="0">
                <a:solidFill>
                  <a:srgbClr val="1F497D"/>
                </a:solidFill>
              </a:rPr>
              <a:t>BEST and TANF SE Pilot Participating sites</a:t>
            </a:r>
            <a:r>
              <a:rPr lang="en-US" sz="2400" b="1" dirty="0" smtClean="0">
                <a:solidFill>
                  <a:prstClr val="black"/>
                </a:solidFill>
              </a:rPr>
              <a:t> </a:t>
            </a:r>
          </a:p>
        </p:txBody>
      </p:sp>
      <p:grpSp>
        <p:nvGrpSpPr>
          <p:cNvPr id="132" name="Group 131"/>
          <p:cNvGrpSpPr/>
          <p:nvPr/>
        </p:nvGrpSpPr>
        <p:grpSpPr>
          <a:xfrm>
            <a:off x="723293" y="1170717"/>
            <a:ext cx="7764681" cy="4714058"/>
            <a:chOff x="1765087" y="1731181"/>
            <a:chExt cx="5749864" cy="3490831"/>
          </a:xfrm>
        </p:grpSpPr>
        <p:sp>
          <p:nvSpPr>
            <p:cNvPr id="5" name="Freeform 5"/>
            <p:cNvSpPr>
              <a:spLocks/>
            </p:cNvSpPr>
            <p:nvPr/>
          </p:nvSpPr>
          <p:spPr bwMode="auto">
            <a:xfrm>
              <a:off x="5671677" y="3489313"/>
              <a:ext cx="1039398" cy="548449"/>
            </a:xfrm>
            <a:custGeom>
              <a:avLst/>
              <a:gdLst>
                <a:gd name="T0" fmla="*/ 854 w 940"/>
                <a:gd name="T1" fmla="*/ 436 h 496"/>
                <a:gd name="T2" fmla="*/ 845 w 940"/>
                <a:gd name="T3" fmla="*/ 441 h 496"/>
                <a:gd name="T4" fmla="*/ 837 w 940"/>
                <a:gd name="T5" fmla="*/ 448 h 496"/>
                <a:gd name="T6" fmla="*/ 815 w 940"/>
                <a:gd name="T7" fmla="*/ 454 h 496"/>
                <a:gd name="T8" fmla="*/ 809 w 940"/>
                <a:gd name="T9" fmla="*/ 461 h 496"/>
                <a:gd name="T10" fmla="*/ 797 w 940"/>
                <a:gd name="T11" fmla="*/ 465 h 496"/>
                <a:gd name="T12" fmla="*/ 789 w 940"/>
                <a:gd name="T13" fmla="*/ 461 h 496"/>
                <a:gd name="T14" fmla="*/ 782 w 940"/>
                <a:gd name="T15" fmla="*/ 470 h 496"/>
                <a:gd name="T16" fmla="*/ 778 w 940"/>
                <a:gd name="T17" fmla="*/ 473 h 496"/>
                <a:gd name="T18" fmla="*/ 482 w 940"/>
                <a:gd name="T19" fmla="*/ 483 h 496"/>
                <a:gd name="T20" fmla="*/ 315 w 940"/>
                <a:gd name="T21" fmla="*/ 485 h 496"/>
                <a:gd name="T22" fmla="*/ 3 w 940"/>
                <a:gd name="T23" fmla="*/ 495 h 496"/>
                <a:gd name="T24" fmla="*/ 0 w 940"/>
                <a:gd name="T25" fmla="*/ 334 h 496"/>
                <a:gd name="T26" fmla="*/ 80 w 940"/>
                <a:gd name="T27" fmla="*/ 334 h 496"/>
                <a:gd name="T28" fmla="*/ 257 w 940"/>
                <a:gd name="T29" fmla="*/ 332 h 496"/>
                <a:gd name="T30" fmla="*/ 252 w 940"/>
                <a:gd name="T31" fmla="*/ 175 h 496"/>
                <a:gd name="T32" fmla="*/ 249 w 940"/>
                <a:gd name="T33" fmla="*/ 90 h 496"/>
                <a:gd name="T34" fmla="*/ 249 w 940"/>
                <a:gd name="T35" fmla="*/ 15 h 496"/>
                <a:gd name="T36" fmla="*/ 925 w 940"/>
                <a:gd name="T37" fmla="*/ 0 h 496"/>
                <a:gd name="T38" fmla="*/ 932 w 940"/>
                <a:gd name="T39" fmla="*/ 167 h 496"/>
                <a:gd name="T40" fmla="*/ 939 w 940"/>
                <a:gd name="T41" fmla="*/ 308 h 496"/>
                <a:gd name="T42" fmla="*/ 932 w 940"/>
                <a:gd name="T43" fmla="*/ 352 h 496"/>
                <a:gd name="T44" fmla="*/ 924 w 940"/>
                <a:gd name="T45" fmla="*/ 358 h 496"/>
                <a:gd name="T46" fmla="*/ 917 w 940"/>
                <a:gd name="T47" fmla="*/ 366 h 496"/>
                <a:gd name="T48" fmla="*/ 911 w 940"/>
                <a:gd name="T49" fmla="*/ 376 h 496"/>
                <a:gd name="T50" fmla="*/ 917 w 940"/>
                <a:gd name="T51" fmla="*/ 381 h 496"/>
                <a:gd name="T52" fmla="*/ 914 w 940"/>
                <a:gd name="T53" fmla="*/ 390 h 496"/>
                <a:gd name="T54" fmla="*/ 909 w 940"/>
                <a:gd name="T55" fmla="*/ 399 h 496"/>
                <a:gd name="T56" fmla="*/ 902 w 940"/>
                <a:gd name="T57" fmla="*/ 405 h 496"/>
                <a:gd name="T58" fmla="*/ 904 w 940"/>
                <a:gd name="T59" fmla="*/ 413 h 496"/>
                <a:gd name="T60" fmla="*/ 907 w 940"/>
                <a:gd name="T61" fmla="*/ 425 h 496"/>
                <a:gd name="T62" fmla="*/ 898 w 940"/>
                <a:gd name="T63" fmla="*/ 425 h 496"/>
                <a:gd name="T64" fmla="*/ 887 w 940"/>
                <a:gd name="T65" fmla="*/ 430 h 496"/>
                <a:gd name="T66" fmla="*/ 887 w 940"/>
                <a:gd name="T67" fmla="*/ 441 h 496"/>
                <a:gd name="T68" fmla="*/ 871 w 940"/>
                <a:gd name="T69" fmla="*/ 441 h 496"/>
                <a:gd name="T70" fmla="*/ 854 w 940"/>
                <a:gd name="T71" fmla="*/ 436 h 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0"/>
                <a:gd name="T109" fmla="*/ 0 h 496"/>
                <a:gd name="T110" fmla="*/ 940 w 940"/>
                <a:gd name="T111" fmla="*/ 496 h 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 name="Freeform 6"/>
            <p:cNvSpPr>
              <a:spLocks/>
            </p:cNvSpPr>
            <p:nvPr/>
          </p:nvSpPr>
          <p:spPr bwMode="auto">
            <a:xfrm>
              <a:off x="7090346" y="4262227"/>
              <a:ext cx="424605" cy="472152"/>
            </a:xfrm>
            <a:custGeom>
              <a:avLst/>
              <a:gdLst>
                <a:gd name="T0" fmla="*/ 150 w 384"/>
                <a:gd name="T1" fmla="*/ 0 h 427"/>
                <a:gd name="T2" fmla="*/ 165 w 384"/>
                <a:gd name="T3" fmla="*/ 12 h 427"/>
                <a:gd name="T4" fmla="*/ 165 w 384"/>
                <a:gd name="T5" fmla="*/ 33 h 427"/>
                <a:gd name="T6" fmla="*/ 184 w 384"/>
                <a:gd name="T7" fmla="*/ 37 h 427"/>
                <a:gd name="T8" fmla="*/ 212 w 384"/>
                <a:gd name="T9" fmla="*/ 28 h 427"/>
                <a:gd name="T10" fmla="*/ 231 w 384"/>
                <a:gd name="T11" fmla="*/ 33 h 427"/>
                <a:gd name="T12" fmla="*/ 264 w 384"/>
                <a:gd name="T13" fmla="*/ 28 h 427"/>
                <a:gd name="T14" fmla="*/ 279 w 384"/>
                <a:gd name="T15" fmla="*/ 28 h 427"/>
                <a:gd name="T16" fmla="*/ 281 w 384"/>
                <a:gd name="T17" fmla="*/ 50 h 427"/>
                <a:gd name="T18" fmla="*/ 279 w 384"/>
                <a:gd name="T19" fmla="*/ 70 h 427"/>
                <a:gd name="T20" fmla="*/ 269 w 384"/>
                <a:gd name="T21" fmla="*/ 86 h 427"/>
                <a:gd name="T22" fmla="*/ 279 w 384"/>
                <a:gd name="T23" fmla="*/ 101 h 427"/>
                <a:gd name="T24" fmla="*/ 296 w 384"/>
                <a:gd name="T25" fmla="*/ 106 h 427"/>
                <a:gd name="T26" fmla="*/ 300 w 384"/>
                <a:gd name="T27" fmla="*/ 126 h 427"/>
                <a:gd name="T28" fmla="*/ 316 w 384"/>
                <a:gd name="T29" fmla="*/ 139 h 427"/>
                <a:gd name="T30" fmla="*/ 320 w 384"/>
                <a:gd name="T31" fmla="*/ 156 h 427"/>
                <a:gd name="T32" fmla="*/ 336 w 384"/>
                <a:gd name="T33" fmla="*/ 170 h 427"/>
                <a:gd name="T34" fmla="*/ 346 w 384"/>
                <a:gd name="T35" fmla="*/ 192 h 427"/>
                <a:gd name="T36" fmla="*/ 346 w 384"/>
                <a:gd name="T37" fmla="*/ 213 h 427"/>
                <a:gd name="T38" fmla="*/ 355 w 384"/>
                <a:gd name="T39" fmla="*/ 238 h 427"/>
                <a:gd name="T40" fmla="*/ 364 w 384"/>
                <a:gd name="T41" fmla="*/ 250 h 427"/>
                <a:gd name="T42" fmla="*/ 369 w 384"/>
                <a:gd name="T43" fmla="*/ 266 h 427"/>
                <a:gd name="T44" fmla="*/ 366 w 384"/>
                <a:gd name="T45" fmla="*/ 283 h 427"/>
                <a:gd name="T46" fmla="*/ 356 w 384"/>
                <a:gd name="T47" fmla="*/ 308 h 427"/>
                <a:gd name="T48" fmla="*/ 341 w 384"/>
                <a:gd name="T49" fmla="*/ 321 h 427"/>
                <a:gd name="T50" fmla="*/ 341 w 384"/>
                <a:gd name="T51" fmla="*/ 339 h 427"/>
                <a:gd name="T52" fmla="*/ 361 w 384"/>
                <a:gd name="T53" fmla="*/ 352 h 427"/>
                <a:gd name="T54" fmla="*/ 369 w 384"/>
                <a:gd name="T55" fmla="*/ 371 h 427"/>
                <a:gd name="T56" fmla="*/ 378 w 384"/>
                <a:gd name="T57" fmla="*/ 391 h 427"/>
                <a:gd name="T58" fmla="*/ 256 w 384"/>
                <a:gd name="T59" fmla="*/ 418 h 427"/>
                <a:gd name="T60" fmla="*/ 0 w 384"/>
                <a:gd name="T61" fmla="*/ 312 h 427"/>
                <a:gd name="T62" fmla="*/ 30 w 384"/>
                <a:gd name="T63" fmla="*/ 153 h 427"/>
                <a:gd name="T64" fmla="*/ 41 w 384"/>
                <a:gd name="T65" fmla="*/ 78 h 427"/>
                <a:gd name="T66" fmla="*/ 67 w 384"/>
                <a:gd name="T67" fmla="*/ 63 h 427"/>
                <a:gd name="T68" fmla="*/ 152 w 384"/>
                <a:gd name="T69" fmla="*/ 46 h 4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4"/>
                <a:gd name="T106" fmla="*/ 0 h 427"/>
                <a:gd name="T107" fmla="*/ 384 w 384"/>
                <a:gd name="T108" fmla="*/ 427 h 4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7" name="Freeform 7"/>
            <p:cNvSpPr>
              <a:spLocks/>
            </p:cNvSpPr>
            <p:nvPr/>
          </p:nvSpPr>
          <p:spPr bwMode="auto">
            <a:xfrm>
              <a:off x="5294619" y="4045501"/>
              <a:ext cx="709887" cy="893440"/>
            </a:xfrm>
            <a:custGeom>
              <a:avLst/>
              <a:gdLst>
                <a:gd name="T0" fmla="*/ 57 w 642"/>
                <a:gd name="T1" fmla="*/ 797 h 808"/>
                <a:gd name="T2" fmla="*/ 13 w 642"/>
                <a:gd name="T3" fmla="*/ 624 h 808"/>
                <a:gd name="T4" fmla="*/ 8 w 642"/>
                <a:gd name="T5" fmla="*/ 475 h 808"/>
                <a:gd name="T6" fmla="*/ 0 w 642"/>
                <a:gd name="T7" fmla="*/ 93 h 808"/>
                <a:gd name="T8" fmla="*/ 33 w 642"/>
                <a:gd name="T9" fmla="*/ 97 h 808"/>
                <a:gd name="T10" fmla="*/ 55 w 642"/>
                <a:gd name="T11" fmla="*/ 90 h 808"/>
                <a:gd name="T12" fmla="*/ 83 w 642"/>
                <a:gd name="T13" fmla="*/ 88 h 808"/>
                <a:gd name="T14" fmla="*/ 126 w 642"/>
                <a:gd name="T15" fmla="*/ 75 h 808"/>
                <a:gd name="T16" fmla="*/ 164 w 642"/>
                <a:gd name="T17" fmla="*/ 77 h 808"/>
                <a:gd name="T18" fmla="*/ 184 w 642"/>
                <a:gd name="T19" fmla="*/ 68 h 808"/>
                <a:gd name="T20" fmla="*/ 226 w 642"/>
                <a:gd name="T21" fmla="*/ 17 h 808"/>
                <a:gd name="T22" fmla="*/ 240 w 642"/>
                <a:gd name="T23" fmla="*/ 0 h 808"/>
                <a:gd name="T24" fmla="*/ 259 w 642"/>
                <a:gd name="T25" fmla="*/ 12 h 808"/>
                <a:gd name="T26" fmla="*/ 277 w 642"/>
                <a:gd name="T27" fmla="*/ 32 h 808"/>
                <a:gd name="T28" fmla="*/ 282 w 642"/>
                <a:gd name="T29" fmla="*/ 45 h 808"/>
                <a:gd name="T30" fmla="*/ 293 w 642"/>
                <a:gd name="T31" fmla="*/ 61 h 808"/>
                <a:gd name="T32" fmla="*/ 309 w 642"/>
                <a:gd name="T33" fmla="*/ 70 h 808"/>
                <a:gd name="T34" fmla="*/ 315 w 642"/>
                <a:gd name="T35" fmla="*/ 99 h 808"/>
                <a:gd name="T36" fmla="*/ 342 w 642"/>
                <a:gd name="T37" fmla="*/ 133 h 808"/>
                <a:gd name="T38" fmla="*/ 366 w 642"/>
                <a:gd name="T39" fmla="*/ 146 h 808"/>
                <a:gd name="T40" fmla="*/ 406 w 642"/>
                <a:gd name="T41" fmla="*/ 183 h 808"/>
                <a:gd name="T42" fmla="*/ 412 w 642"/>
                <a:gd name="T43" fmla="*/ 208 h 808"/>
                <a:gd name="T44" fmla="*/ 412 w 642"/>
                <a:gd name="T45" fmla="*/ 228 h 808"/>
                <a:gd name="T46" fmla="*/ 412 w 642"/>
                <a:gd name="T47" fmla="*/ 255 h 808"/>
                <a:gd name="T48" fmla="*/ 411 w 642"/>
                <a:gd name="T49" fmla="*/ 286 h 808"/>
                <a:gd name="T50" fmla="*/ 412 w 642"/>
                <a:gd name="T51" fmla="*/ 310 h 808"/>
                <a:gd name="T52" fmla="*/ 412 w 642"/>
                <a:gd name="T53" fmla="*/ 337 h 808"/>
                <a:gd name="T54" fmla="*/ 422 w 642"/>
                <a:gd name="T55" fmla="*/ 362 h 808"/>
                <a:gd name="T56" fmla="*/ 412 w 642"/>
                <a:gd name="T57" fmla="*/ 392 h 808"/>
                <a:gd name="T58" fmla="*/ 419 w 642"/>
                <a:gd name="T59" fmla="*/ 412 h 808"/>
                <a:gd name="T60" fmla="*/ 453 w 642"/>
                <a:gd name="T61" fmla="*/ 437 h 808"/>
                <a:gd name="T62" fmla="*/ 479 w 642"/>
                <a:gd name="T63" fmla="*/ 446 h 808"/>
                <a:gd name="T64" fmla="*/ 509 w 642"/>
                <a:gd name="T65" fmla="*/ 448 h 808"/>
                <a:gd name="T66" fmla="*/ 582 w 642"/>
                <a:gd name="T67" fmla="*/ 490 h 808"/>
                <a:gd name="T68" fmla="*/ 614 w 642"/>
                <a:gd name="T69" fmla="*/ 528 h 808"/>
                <a:gd name="T70" fmla="*/ 622 w 642"/>
                <a:gd name="T71" fmla="*/ 548 h 808"/>
                <a:gd name="T72" fmla="*/ 634 w 642"/>
                <a:gd name="T73" fmla="*/ 592 h 808"/>
                <a:gd name="T74" fmla="*/ 641 w 642"/>
                <a:gd name="T75" fmla="*/ 620 h 808"/>
                <a:gd name="T76" fmla="*/ 627 w 642"/>
                <a:gd name="T77" fmla="*/ 630 h 808"/>
                <a:gd name="T78" fmla="*/ 594 w 642"/>
                <a:gd name="T79" fmla="*/ 670 h 808"/>
                <a:gd name="T80" fmla="*/ 514 w 642"/>
                <a:gd name="T81" fmla="*/ 713 h 808"/>
                <a:gd name="T82" fmla="*/ 486 w 642"/>
                <a:gd name="T83" fmla="*/ 719 h 808"/>
                <a:gd name="T84" fmla="*/ 427 w 642"/>
                <a:gd name="T85" fmla="*/ 708 h 808"/>
                <a:gd name="T86" fmla="*/ 355 w 642"/>
                <a:gd name="T87" fmla="*/ 724 h 808"/>
                <a:gd name="T88" fmla="*/ 295 w 642"/>
                <a:gd name="T89" fmla="*/ 730 h 808"/>
                <a:gd name="T90" fmla="*/ 247 w 642"/>
                <a:gd name="T91" fmla="*/ 739 h 808"/>
                <a:gd name="T92" fmla="*/ 193 w 642"/>
                <a:gd name="T93" fmla="*/ 730 h 808"/>
                <a:gd name="T94" fmla="*/ 148 w 642"/>
                <a:gd name="T95" fmla="*/ 788 h 8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808"/>
                <a:gd name="T146" fmla="*/ 642 w 642"/>
                <a:gd name="T147" fmla="*/ 808 h 8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8" name="Freeform 8"/>
            <p:cNvSpPr>
              <a:spLocks/>
            </p:cNvSpPr>
            <p:nvPr/>
          </p:nvSpPr>
          <p:spPr bwMode="auto">
            <a:xfrm>
              <a:off x="4339257" y="2243140"/>
              <a:ext cx="953151" cy="1283768"/>
            </a:xfrm>
            <a:custGeom>
              <a:avLst/>
              <a:gdLst>
                <a:gd name="T0" fmla="*/ 450 w 862"/>
                <a:gd name="T1" fmla="*/ 1112 h 1161"/>
                <a:gd name="T2" fmla="*/ 399 w 862"/>
                <a:gd name="T3" fmla="*/ 1113 h 1161"/>
                <a:gd name="T4" fmla="*/ 349 w 862"/>
                <a:gd name="T5" fmla="*/ 1086 h 1161"/>
                <a:gd name="T6" fmla="*/ 299 w 862"/>
                <a:gd name="T7" fmla="*/ 1057 h 1161"/>
                <a:gd name="T8" fmla="*/ 254 w 862"/>
                <a:gd name="T9" fmla="*/ 1026 h 1161"/>
                <a:gd name="T10" fmla="*/ 207 w 862"/>
                <a:gd name="T11" fmla="*/ 1018 h 1161"/>
                <a:gd name="T12" fmla="*/ 150 w 862"/>
                <a:gd name="T13" fmla="*/ 979 h 1161"/>
                <a:gd name="T14" fmla="*/ 101 w 862"/>
                <a:gd name="T15" fmla="*/ 921 h 1161"/>
                <a:gd name="T16" fmla="*/ 57 w 862"/>
                <a:gd name="T17" fmla="*/ 873 h 1161"/>
                <a:gd name="T18" fmla="*/ 35 w 862"/>
                <a:gd name="T19" fmla="*/ 828 h 1161"/>
                <a:gd name="T20" fmla="*/ 45 w 862"/>
                <a:gd name="T21" fmla="*/ 774 h 1161"/>
                <a:gd name="T22" fmla="*/ 61 w 862"/>
                <a:gd name="T23" fmla="*/ 743 h 1161"/>
                <a:gd name="T24" fmla="*/ 39 w 862"/>
                <a:gd name="T25" fmla="*/ 692 h 1161"/>
                <a:gd name="T26" fmla="*/ 63 w 862"/>
                <a:gd name="T27" fmla="*/ 643 h 1161"/>
                <a:gd name="T28" fmla="*/ 15 w 862"/>
                <a:gd name="T29" fmla="*/ 626 h 1161"/>
                <a:gd name="T30" fmla="*/ 5 w 862"/>
                <a:gd name="T31" fmla="*/ 576 h 1161"/>
                <a:gd name="T32" fmla="*/ 17 w 862"/>
                <a:gd name="T33" fmla="*/ 522 h 1161"/>
                <a:gd name="T34" fmla="*/ 23 w 862"/>
                <a:gd name="T35" fmla="*/ 470 h 1161"/>
                <a:gd name="T36" fmla="*/ 63 w 862"/>
                <a:gd name="T37" fmla="*/ 437 h 1161"/>
                <a:gd name="T38" fmla="*/ 121 w 862"/>
                <a:gd name="T39" fmla="*/ 415 h 1161"/>
                <a:gd name="T40" fmla="*/ 139 w 862"/>
                <a:gd name="T41" fmla="*/ 374 h 1161"/>
                <a:gd name="T42" fmla="*/ 174 w 862"/>
                <a:gd name="T43" fmla="*/ 335 h 1161"/>
                <a:gd name="T44" fmla="*/ 143 w 862"/>
                <a:gd name="T45" fmla="*/ 288 h 1161"/>
                <a:gd name="T46" fmla="*/ 115 w 862"/>
                <a:gd name="T47" fmla="*/ 234 h 1161"/>
                <a:gd name="T48" fmla="*/ 73 w 862"/>
                <a:gd name="T49" fmla="*/ 195 h 1161"/>
                <a:gd name="T50" fmla="*/ 79 w 862"/>
                <a:gd name="T51" fmla="*/ 150 h 1161"/>
                <a:gd name="T52" fmla="*/ 92 w 862"/>
                <a:gd name="T53" fmla="*/ 95 h 1161"/>
                <a:gd name="T54" fmla="*/ 119 w 862"/>
                <a:gd name="T55" fmla="*/ 50 h 1161"/>
                <a:gd name="T56" fmla="*/ 167 w 862"/>
                <a:gd name="T57" fmla="*/ 19 h 1161"/>
                <a:gd name="T58" fmla="*/ 214 w 862"/>
                <a:gd name="T59" fmla="*/ 0 h 1161"/>
                <a:gd name="T60" fmla="*/ 252 w 862"/>
                <a:gd name="T61" fmla="*/ 37 h 1161"/>
                <a:gd name="T62" fmla="*/ 312 w 862"/>
                <a:gd name="T63" fmla="*/ 13 h 1161"/>
                <a:gd name="T64" fmla="*/ 343 w 862"/>
                <a:gd name="T65" fmla="*/ 37 h 1161"/>
                <a:gd name="T66" fmla="*/ 342 w 862"/>
                <a:gd name="T67" fmla="*/ 86 h 1161"/>
                <a:gd name="T68" fmla="*/ 357 w 862"/>
                <a:gd name="T69" fmla="*/ 135 h 1161"/>
                <a:gd name="T70" fmla="*/ 397 w 862"/>
                <a:gd name="T71" fmla="*/ 179 h 1161"/>
                <a:gd name="T72" fmla="*/ 432 w 862"/>
                <a:gd name="T73" fmla="*/ 210 h 1161"/>
                <a:gd name="T74" fmla="*/ 484 w 862"/>
                <a:gd name="T75" fmla="*/ 262 h 1161"/>
                <a:gd name="T76" fmla="*/ 524 w 862"/>
                <a:gd name="T77" fmla="*/ 295 h 1161"/>
                <a:gd name="T78" fmla="*/ 534 w 862"/>
                <a:gd name="T79" fmla="*/ 342 h 1161"/>
                <a:gd name="T80" fmla="*/ 579 w 862"/>
                <a:gd name="T81" fmla="*/ 379 h 1161"/>
                <a:gd name="T82" fmla="*/ 632 w 862"/>
                <a:gd name="T83" fmla="*/ 422 h 1161"/>
                <a:gd name="T84" fmla="*/ 679 w 862"/>
                <a:gd name="T85" fmla="*/ 442 h 1161"/>
                <a:gd name="T86" fmla="*/ 714 w 862"/>
                <a:gd name="T87" fmla="*/ 481 h 1161"/>
                <a:gd name="T88" fmla="*/ 854 w 862"/>
                <a:gd name="T89" fmla="*/ 526 h 1161"/>
                <a:gd name="T90" fmla="*/ 833 w 862"/>
                <a:gd name="T91" fmla="*/ 574 h 1161"/>
                <a:gd name="T92" fmla="*/ 796 w 862"/>
                <a:gd name="T93" fmla="*/ 637 h 1161"/>
                <a:gd name="T94" fmla="*/ 762 w 862"/>
                <a:gd name="T95" fmla="*/ 689 h 1161"/>
                <a:gd name="T96" fmla="*/ 632 w 862"/>
                <a:gd name="T97" fmla="*/ 724 h 1161"/>
                <a:gd name="T98" fmla="*/ 634 w 862"/>
                <a:gd name="T99" fmla="*/ 794 h 1161"/>
                <a:gd name="T100" fmla="*/ 619 w 862"/>
                <a:gd name="T101" fmla="*/ 853 h 1161"/>
                <a:gd name="T102" fmla="*/ 574 w 862"/>
                <a:gd name="T103" fmla="*/ 926 h 1161"/>
                <a:gd name="T104" fmla="*/ 579 w 862"/>
                <a:gd name="T105" fmla="*/ 1021 h 1161"/>
                <a:gd name="T106" fmla="*/ 644 w 862"/>
                <a:gd name="T107" fmla="*/ 1053 h 1161"/>
                <a:gd name="T108" fmla="*/ 722 w 862"/>
                <a:gd name="T109" fmla="*/ 1086 h 1161"/>
                <a:gd name="T110" fmla="*/ 714 w 862"/>
                <a:gd name="T111" fmla="*/ 1157 h 11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2"/>
                <a:gd name="T169" fmla="*/ 0 h 1161"/>
                <a:gd name="T170" fmla="*/ 862 w 862"/>
                <a:gd name="T171" fmla="*/ 1161 h 11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9" name="Freeform 9"/>
            <p:cNvSpPr>
              <a:spLocks/>
            </p:cNvSpPr>
            <p:nvPr/>
          </p:nvSpPr>
          <p:spPr bwMode="auto">
            <a:xfrm>
              <a:off x="1765087" y="2329388"/>
              <a:ext cx="1323574" cy="568352"/>
            </a:xfrm>
            <a:custGeom>
              <a:avLst/>
              <a:gdLst>
                <a:gd name="T0" fmla="*/ 1196 w 1197"/>
                <a:gd name="T1" fmla="*/ 309 h 514"/>
                <a:gd name="T2" fmla="*/ 1117 w 1197"/>
                <a:gd name="T3" fmla="*/ 319 h 514"/>
                <a:gd name="T4" fmla="*/ 1088 w 1197"/>
                <a:gd name="T5" fmla="*/ 274 h 514"/>
                <a:gd name="T6" fmla="*/ 1069 w 1197"/>
                <a:gd name="T7" fmla="*/ 257 h 514"/>
                <a:gd name="T8" fmla="*/ 1069 w 1197"/>
                <a:gd name="T9" fmla="*/ 227 h 514"/>
                <a:gd name="T10" fmla="*/ 1037 w 1197"/>
                <a:gd name="T11" fmla="*/ 242 h 514"/>
                <a:gd name="T12" fmla="*/ 1002 w 1197"/>
                <a:gd name="T13" fmla="*/ 272 h 514"/>
                <a:gd name="T14" fmla="*/ 969 w 1197"/>
                <a:gd name="T15" fmla="*/ 286 h 514"/>
                <a:gd name="T16" fmla="*/ 937 w 1197"/>
                <a:gd name="T17" fmla="*/ 286 h 514"/>
                <a:gd name="T18" fmla="*/ 892 w 1197"/>
                <a:gd name="T19" fmla="*/ 284 h 514"/>
                <a:gd name="T20" fmla="*/ 862 w 1197"/>
                <a:gd name="T21" fmla="*/ 274 h 514"/>
                <a:gd name="T22" fmla="*/ 846 w 1197"/>
                <a:gd name="T23" fmla="*/ 259 h 514"/>
                <a:gd name="T24" fmla="*/ 809 w 1197"/>
                <a:gd name="T25" fmla="*/ 264 h 514"/>
                <a:gd name="T26" fmla="*/ 787 w 1197"/>
                <a:gd name="T27" fmla="*/ 247 h 514"/>
                <a:gd name="T28" fmla="*/ 755 w 1197"/>
                <a:gd name="T29" fmla="*/ 259 h 514"/>
                <a:gd name="T30" fmla="*/ 726 w 1197"/>
                <a:gd name="T31" fmla="*/ 247 h 514"/>
                <a:gd name="T32" fmla="*/ 684 w 1197"/>
                <a:gd name="T33" fmla="*/ 229 h 514"/>
                <a:gd name="T34" fmla="*/ 640 w 1197"/>
                <a:gd name="T35" fmla="*/ 239 h 514"/>
                <a:gd name="T36" fmla="*/ 597 w 1197"/>
                <a:gd name="T37" fmla="*/ 234 h 514"/>
                <a:gd name="T38" fmla="*/ 559 w 1197"/>
                <a:gd name="T39" fmla="*/ 232 h 514"/>
                <a:gd name="T40" fmla="*/ 530 w 1197"/>
                <a:gd name="T41" fmla="*/ 224 h 514"/>
                <a:gd name="T42" fmla="*/ 494 w 1197"/>
                <a:gd name="T43" fmla="*/ 219 h 514"/>
                <a:gd name="T44" fmla="*/ 452 w 1197"/>
                <a:gd name="T45" fmla="*/ 204 h 514"/>
                <a:gd name="T46" fmla="*/ 428 w 1197"/>
                <a:gd name="T47" fmla="*/ 184 h 514"/>
                <a:gd name="T48" fmla="*/ 407 w 1197"/>
                <a:gd name="T49" fmla="*/ 165 h 514"/>
                <a:gd name="T50" fmla="*/ 365 w 1197"/>
                <a:gd name="T51" fmla="*/ 144 h 514"/>
                <a:gd name="T52" fmla="*/ 340 w 1197"/>
                <a:gd name="T53" fmla="*/ 132 h 514"/>
                <a:gd name="T54" fmla="*/ 315 w 1197"/>
                <a:gd name="T55" fmla="*/ 139 h 514"/>
                <a:gd name="T56" fmla="*/ 279 w 1197"/>
                <a:gd name="T57" fmla="*/ 113 h 514"/>
                <a:gd name="T58" fmla="*/ 257 w 1197"/>
                <a:gd name="T59" fmla="*/ 108 h 514"/>
                <a:gd name="T60" fmla="*/ 105 w 1197"/>
                <a:gd name="T61" fmla="*/ 15 h 514"/>
                <a:gd name="T62" fmla="*/ 79 w 1197"/>
                <a:gd name="T63" fmla="*/ 5 h 514"/>
                <a:gd name="T64" fmla="*/ 21 w 1197"/>
                <a:gd name="T65" fmla="*/ 0 h 514"/>
                <a:gd name="T66" fmla="*/ 43 w 1197"/>
                <a:gd name="T67" fmla="*/ 35 h 514"/>
                <a:gd name="T68" fmla="*/ 65 w 1197"/>
                <a:gd name="T69" fmla="*/ 68 h 514"/>
                <a:gd name="T70" fmla="*/ 53 w 1197"/>
                <a:gd name="T71" fmla="*/ 97 h 514"/>
                <a:gd name="T72" fmla="*/ 52 w 1197"/>
                <a:gd name="T73" fmla="*/ 125 h 514"/>
                <a:gd name="T74" fmla="*/ 46 w 1197"/>
                <a:gd name="T75" fmla="*/ 155 h 514"/>
                <a:gd name="T76" fmla="*/ 37 w 1197"/>
                <a:gd name="T77" fmla="*/ 185 h 514"/>
                <a:gd name="T78" fmla="*/ 0 w 1197"/>
                <a:gd name="T79" fmla="*/ 193 h 514"/>
                <a:gd name="T80" fmla="*/ 28 w 1197"/>
                <a:gd name="T81" fmla="*/ 227 h 514"/>
                <a:gd name="T82" fmla="*/ 41 w 1197"/>
                <a:gd name="T83" fmla="*/ 257 h 514"/>
                <a:gd name="T84" fmla="*/ 35 w 1197"/>
                <a:gd name="T85" fmla="*/ 286 h 514"/>
                <a:gd name="T86" fmla="*/ 43 w 1197"/>
                <a:gd name="T87" fmla="*/ 312 h 514"/>
                <a:gd name="T88" fmla="*/ 28 w 1197"/>
                <a:gd name="T89" fmla="*/ 344 h 514"/>
                <a:gd name="T90" fmla="*/ 46 w 1197"/>
                <a:gd name="T91" fmla="*/ 376 h 514"/>
                <a:gd name="T92" fmla="*/ 57 w 1197"/>
                <a:gd name="T93" fmla="*/ 401 h 514"/>
                <a:gd name="T94" fmla="*/ 65 w 1197"/>
                <a:gd name="T95" fmla="*/ 429 h 514"/>
                <a:gd name="T96" fmla="*/ 68 w 1197"/>
                <a:gd name="T97" fmla="*/ 461 h 514"/>
                <a:gd name="T98" fmla="*/ 827 w 1197"/>
                <a:gd name="T99" fmla="*/ 499 h 514"/>
                <a:gd name="T100" fmla="*/ 1168 w 1197"/>
                <a:gd name="T101" fmla="*/ 513 h 514"/>
                <a:gd name="T102" fmla="*/ 1188 w 1197"/>
                <a:gd name="T103" fmla="*/ 334 h 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7"/>
                <a:gd name="T157" fmla="*/ 0 h 514"/>
                <a:gd name="T158" fmla="*/ 1197 w 1197"/>
                <a:gd name="T159" fmla="*/ 514 h 5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0" name="Freeform 10"/>
            <p:cNvSpPr>
              <a:spLocks/>
            </p:cNvSpPr>
            <p:nvPr/>
          </p:nvSpPr>
          <p:spPr bwMode="auto">
            <a:xfrm>
              <a:off x="3110776" y="4708947"/>
              <a:ext cx="415759" cy="513065"/>
            </a:xfrm>
            <a:custGeom>
              <a:avLst/>
              <a:gdLst>
                <a:gd name="T0" fmla="*/ 0 w 376"/>
                <a:gd name="T1" fmla="*/ 216 h 464"/>
                <a:gd name="T2" fmla="*/ 6 w 376"/>
                <a:gd name="T3" fmla="*/ 183 h 464"/>
                <a:gd name="T4" fmla="*/ 17 w 376"/>
                <a:gd name="T5" fmla="*/ 169 h 464"/>
                <a:gd name="T6" fmla="*/ 35 w 376"/>
                <a:gd name="T7" fmla="*/ 159 h 464"/>
                <a:gd name="T8" fmla="*/ 45 w 376"/>
                <a:gd name="T9" fmla="*/ 154 h 464"/>
                <a:gd name="T10" fmla="*/ 32 w 376"/>
                <a:gd name="T11" fmla="*/ 134 h 464"/>
                <a:gd name="T12" fmla="*/ 38 w 376"/>
                <a:gd name="T13" fmla="*/ 119 h 464"/>
                <a:gd name="T14" fmla="*/ 63 w 376"/>
                <a:gd name="T15" fmla="*/ 105 h 464"/>
                <a:gd name="T16" fmla="*/ 90 w 376"/>
                <a:gd name="T17" fmla="*/ 102 h 464"/>
                <a:gd name="T18" fmla="*/ 100 w 376"/>
                <a:gd name="T19" fmla="*/ 102 h 464"/>
                <a:gd name="T20" fmla="*/ 120 w 376"/>
                <a:gd name="T21" fmla="*/ 102 h 464"/>
                <a:gd name="T22" fmla="*/ 140 w 376"/>
                <a:gd name="T23" fmla="*/ 88 h 464"/>
                <a:gd name="T24" fmla="*/ 160 w 376"/>
                <a:gd name="T25" fmla="*/ 87 h 464"/>
                <a:gd name="T26" fmla="*/ 171 w 376"/>
                <a:gd name="T27" fmla="*/ 75 h 464"/>
                <a:gd name="T28" fmla="*/ 182 w 376"/>
                <a:gd name="T29" fmla="*/ 61 h 464"/>
                <a:gd name="T30" fmla="*/ 200 w 376"/>
                <a:gd name="T31" fmla="*/ 65 h 464"/>
                <a:gd name="T32" fmla="*/ 236 w 376"/>
                <a:gd name="T33" fmla="*/ 61 h 464"/>
                <a:gd name="T34" fmla="*/ 251 w 376"/>
                <a:gd name="T35" fmla="*/ 67 h 464"/>
                <a:gd name="T36" fmla="*/ 271 w 376"/>
                <a:gd name="T37" fmla="*/ 75 h 464"/>
                <a:gd name="T38" fmla="*/ 288 w 376"/>
                <a:gd name="T39" fmla="*/ 81 h 464"/>
                <a:gd name="T40" fmla="*/ 315 w 376"/>
                <a:gd name="T41" fmla="*/ 81 h 464"/>
                <a:gd name="T42" fmla="*/ 321 w 376"/>
                <a:gd name="T43" fmla="*/ 61 h 464"/>
                <a:gd name="T44" fmla="*/ 320 w 376"/>
                <a:gd name="T45" fmla="*/ 43 h 464"/>
                <a:gd name="T46" fmla="*/ 328 w 376"/>
                <a:gd name="T47" fmla="*/ 26 h 464"/>
                <a:gd name="T48" fmla="*/ 341 w 376"/>
                <a:gd name="T49" fmla="*/ 6 h 464"/>
                <a:gd name="T50" fmla="*/ 356 w 376"/>
                <a:gd name="T51" fmla="*/ 0 h 464"/>
                <a:gd name="T52" fmla="*/ 375 w 376"/>
                <a:gd name="T53" fmla="*/ 0 h 464"/>
                <a:gd name="T54" fmla="*/ 365 w 376"/>
                <a:gd name="T55" fmla="*/ 354 h 464"/>
                <a:gd name="T56" fmla="*/ 348 w 376"/>
                <a:gd name="T57" fmla="*/ 463 h 464"/>
                <a:gd name="T58" fmla="*/ 308 w 376"/>
                <a:gd name="T59" fmla="*/ 456 h 464"/>
                <a:gd name="T60" fmla="*/ 276 w 376"/>
                <a:gd name="T61" fmla="*/ 433 h 464"/>
                <a:gd name="T62" fmla="*/ 253 w 376"/>
                <a:gd name="T63" fmla="*/ 438 h 464"/>
                <a:gd name="T64" fmla="*/ 223 w 376"/>
                <a:gd name="T65" fmla="*/ 438 h 464"/>
                <a:gd name="T66" fmla="*/ 160 w 376"/>
                <a:gd name="T67" fmla="*/ 411 h 464"/>
                <a:gd name="T68" fmla="*/ 97 w 376"/>
                <a:gd name="T69" fmla="*/ 398 h 464"/>
                <a:gd name="T70" fmla="*/ 63 w 376"/>
                <a:gd name="T71" fmla="*/ 384 h 464"/>
                <a:gd name="T72" fmla="*/ 32 w 376"/>
                <a:gd name="T73" fmla="*/ 364 h 464"/>
                <a:gd name="T74" fmla="*/ 8 w 376"/>
                <a:gd name="T75" fmla="*/ 331 h 464"/>
                <a:gd name="T76" fmla="*/ 17 w 376"/>
                <a:gd name="T77" fmla="*/ 289 h 464"/>
                <a:gd name="T78" fmla="*/ 18 w 376"/>
                <a:gd name="T79" fmla="*/ 259 h 464"/>
                <a:gd name="T80" fmla="*/ 13 w 376"/>
                <a:gd name="T81" fmla="*/ 242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6"/>
                <a:gd name="T124" fmla="*/ 0 h 464"/>
                <a:gd name="T125" fmla="*/ 376 w 376"/>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FC000"/>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1" name="Freeform 11"/>
            <p:cNvSpPr>
              <a:spLocks/>
            </p:cNvSpPr>
            <p:nvPr/>
          </p:nvSpPr>
          <p:spPr bwMode="auto">
            <a:xfrm>
              <a:off x="6505408" y="4125115"/>
              <a:ext cx="499796" cy="621428"/>
            </a:xfrm>
            <a:custGeom>
              <a:avLst/>
              <a:gdLst>
                <a:gd name="T0" fmla="*/ 12 w 452"/>
                <a:gd name="T1" fmla="*/ 37 h 562"/>
                <a:gd name="T2" fmla="*/ 15 w 452"/>
                <a:gd name="T3" fmla="*/ 37 h 562"/>
                <a:gd name="T4" fmla="*/ 25 w 452"/>
                <a:gd name="T5" fmla="*/ 45 h 562"/>
                <a:gd name="T6" fmla="*/ 37 w 452"/>
                <a:gd name="T7" fmla="*/ 57 h 562"/>
                <a:gd name="T8" fmla="*/ 45 w 452"/>
                <a:gd name="T9" fmla="*/ 66 h 562"/>
                <a:gd name="T10" fmla="*/ 53 w 452"/>
                <a:gd name="T11" fmla="*/ 68 h 562"/>
                <a:gd name="T12" fmla="*/ 65 w 452"/>
                <a:gd name="T13" fmla="*/ 66 h 562"/>
                <a:gd name="T14" fmla="*/ 80 w 452"/>
                <a:gd name="T15" fmla="*/ 66 h 562"/>
                <a:gd name="T16" fmla="*/ 90 w 452"/>
                <a:gd name="T17" fmla="*/ 63 h 562"/>
                <a:gd name="T18" fmla="*/ 95 w 452"/>
                <a:gd name="T19" fmla="*/ 53 h 562"/>
                <a:gd name="T20" fmla="*/ 100 w 452"/>
                <a:gd name="T21" fmla="*/ 48 h 562"/>
                <a:gd name="T22" fmla="*/ 115 w 452"/>
                <a:gd name="T23" fmla="*/ 48 h 562"/>
                <a:gd name="T24" fmla="*/ 124 w 452"/>
                <a:gd name="T25" fmla="*/ 45 h 562"/>
                <a:gd name="T26" fmla="*/ 138 w 452"/>
                <a:gd name="T27" fmla="*/ 37 h 562"/>
                <a:gd name="T28" fmla="*/ 148 w 452"/>
                <a:gd name="T29" fmla="*/ 33 h 562"/>
                <a:gd name="T30" fmla="*/ 162 w 452"/>
                <a:gd name="T31" fmla="*/ 33 h 562"/>
                <a:gd name="T32" fmla="*/ 171 w 452"/>
                <a:gd name="T33" fmla="*/ 37 h 562"/>
                <a:gd name="T34" fmla="*/ 191 w 452"/>
                <a:gd name="T35" fmla="*/ 28 h 562"/>
                <a:gd name="T36" fmla="*/ 220 w 452"/>
                <a:gd name="T37" fmla="*/ 33 h 562"/>
                <a:gd name="T38" fmla="*/ 229 w 452"/>
                <a:gd name="T39" fmla="*/ 33 h 562"/>
                <a:gd name="T40" fmla="*/ 236 w 452"/>
                <a:gd name="T41" fmla="*/ 33 h 562"/>
                <a:gd name="T42" fmla="*/ 241 w 452"/>
                <a:gd name="T43" fmla="*/ 21 h 562"/>
                <a:gd name="T44" fmla="*/ 241 w 452"/>
                <a:gd name="T45" fmla="*/ 10 h 562"/>
                <a:gd name="T46" fmla="*/ 248 w 452"/>
                <a:gd name="T47" fmla="*/ 1 h 562"/>
                <a:gd name="T48" fmla="*/ 253 w 452"/>
                <a:gd name="T49" fmla="*/ 0 h 562"/>
                <a:gd name="T50" fmla="*/ 258 w 452"/>
                <a:gd name="T51" fmla="*/ 0 h 562"/>
                <a:gd name="T52" fmla="*/ 260 w 452"/>
                <a:gd name="T53" fmla="*/ 57 h 562"/>
                <a:gd name="T54" fmla="*/ 256 w 452"/>
                <a:gd name="T55" fmla="*/ 138 h 562"/>
                <a:gd name="T56" fmla="*/ 339 w 452"/>
                <a:gd name="T57" fmla="*/ 131 h 562"/>
                <a:gd name="T58" fmla="*/ 341 w 452"/>
                <a:gd name="T59" fmla="*/ 158 h 562"/>
                <a:gd name="T60" fmla="*/ 354 w 452"/>
                <a:gd name="T61" fmla="*/ 158 h 562"/>
                <a:gd name="T62" fmla="*/ 356 w 452"/>
                <a:gd name="T63" fmla="*/ 197 h 562"/>
                <a:gd name="T64" fmla="*/ 371 w 452"/>
                <a:gd name="T65" fmla="*/ 197 h 562"/>
                <a:gd name="T66" fmla="*/ 371 w 452"/>
                <a:gd name="T67" fmla="*/ 210 h 562"/>
                <a:gd name="T68" fmla="*/ 386 w 452"/>
                <a:gd name="T69" fmla="*/ 210 h 562"/>
                <a:gd name="T70" fmla="*/ 386 w 452"/>
                <a:gd name="T71" fmla="*/ 250 h 562"/>
                <a:gd name="T72" fmla="*/ 428 w 452"/>
                <a:gd name="T73" fmla="*/ 248 h 562"/>
                <a:gd name="T74" fmla="*/ 432 w 452"/>
                <a:gd name="T75" fmla="*/ 288 h 562"/>
                <a:gd name="T76" fmla="*/ 451 w 452"/>
                <a:gd name="T77" fmla="*/ 554 h 562"/>
                <a:gd name="T78" fmla="*/ 195 w 452"/>
                <a:gd name="T79" fmla="*/ 561 h 562"/>
                <a:gd name="T80" fmla="*/ 183 w 452"/>
                <a:gd name="T81" fmla="*/ 561 h 562"/>
                <a:gd name="T82" fmla="*/ 180 w 452"/>
                <a:gd name="T83" fmla="*/ 375 h 562"/>
                <a:gd name="T84" fmla="*/ 95 w 452"/>
                <a:gd name="T85" fmla="*/ 376 h 562"/>
                <a:gd name="T86" fmla="*/ 93 w 452"/>
                <a:gd name="T87" fmla="*/ 316 h 562"/>
                <a:gd name="T88" fmla="*/ 93 w 452"/>
                <a:gd name="T89" fmla="*/ 301 h 562"/>
                <a:gd name="T90" fmla="*/ 46 w 452"/>
                <a:gd name="T91" fmla="*/ 301 h 562"/>
                <a:gd name="T92" fmla="*/ 8 w 452"/>
                <a:gd name="T93" fmla="*/ 303 h 562"/>
                <a:gd name="T94" fmla="*/ 0 w 452"/>
                <a:gd name="T95" fmla="*/ 63 h 562"/>
                <a:gd name="T96" fmla="*/ 8 w 452"/>
                <a:gd name="T97" fmla="*/ 63 h 562"/>
                <a:gd name="T98" fmla="*/ 8 w 452"/>
                <a:gd name="T99" fmla="*/ 33 h 562"/>
                <a:gd name="T100" fmla="*/ 12 w 452"/>
                <a:gd name="T101" fmla="*/ 37 h 5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
                <a:gd name="T154" fmla="*/ 0 h 562"/>
                <a:gd name="T155" fmla="*/ 452 w 452"/>
                <a:gd name="T156" fmla="*/ 562 h 5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2" name="Freeform 12"/>
            <p:cNvSpPr>
              <a:spLocks/>
            </p:cNvSpPr>
            <p:nvPr/>
          </p:nvSpPr>
          <p:spPr bwMode="auto">
            <a:xfrm>
              <a:off x="2804485" y="4369484"/>
              <a:ext cx="734213" cy="545131"/>
            </a:xfrm>
            <a:custGeom>
              <a:avLst/>
              <a:gdLst>
                <a:gd name="T0" fmla="*/ 121 w 664"/>
                <a:gd name="T1" fmla="*/ 223 h 493"/>
                <a:gd name="T2" fmla="*/ 137 w 664"/>
                <a:gd name="T3" fmla="*/ 228 h 493"/>
                <a:gd name="T4" fmla="*/ 207 w 664"/>
                <a:gd name="T5" fmla="*/ 280 h 493"/>
                <a:gd name="T6" fmla="*/ 223 w 664"/>
                <a:gd name="T7" fmla="*/ 323 h 493"/>
                <a:gd name="T8" fmla="*/ 237 w 664"/>
                <a:gd name="T9" fmla="*/ 342 h 493"/>
                <a:gd name="T10" fmla="*/ 265 w 664"/>
                <a:gd name="T11" fmla="*/ 390 h 493"/>
                <a:gd name="T12" fmla="*/ 270 w 664"/>
                <a:gd name="T13" fmla="*/ 412 h 493"/>
                <a:gd name="T14" fmla="*/ 274 w 664"/>
                <a:gd name="T15" fmla="*/ 458 h 493"/>
                <a:gd name="T16" fmla="*/ 285 w 664"/>
                <a:gd name="T17" fmla="*/ 492 h 493"/>
                <a:gd name="T18" fmla="*/ 307 w 664"/>
                <a:gd name="T19" fmla="*/ 478 h 493"/>
                <a:gd name="T20" fmla="*/ 319 w 664"/>
                <a:gd name="T21" fmla="*/ 475 h 493"/>
                <a:gd name="T22" fmla="*/ 317 w 664"/>
                <a:gd name="T23" fmla="*/ 455 h 493"/>
                <a:gd name="T24" fmla="*/ 316 w 664"/>
                <a:gd name="T25" fmla="*/ 444 h 493"/>
                <a:gd name="T26" fmla="*/ 329 w 664"/>
                <a:gd name="T27" fmla="*/ 422 h 493"/>
                <a:gd name="T28" fmla="*/ 345 w 664"/>
                <a:gd name="T29" fmla="*/ 409 h 493"/>
                <a:gd name="T30" fmla="*/ 372 w 664"/>
                <a:gd name="T31" fmla="*/ 420 h 493"/>
                <a:gd name="T32" fmla="*/ 385 w 664"/>
                <a:gd name="T33" fmla="*/ 412 h 493"/>
                <a:gd name="T34" fmla="*/ 409 w 664"/>
                <a:gd name="T35" fmla="*/ 409 h 493"/>
                <a:gd name="T36" fmla="*/ 426 w 664"/>
                <a:gd name="T37" fmla="*/ 400 h 493"/>
                <a:gd name="T38" fmla="*/ 439 w 664"/>
                <a:gd name="T39" fmla="*/ 392 h 493"/>
                <a:gd name="T40" fmla="*/ 456 w 664"/>
                <a:gd name="T41" fmla="*/ 382 h 493"/>
                <a:gd name="T42" fmla="*/ 466 w 664"/>
                <a:gd name="T43" fmla="*/ 375 h 493"/>
                <a:gd name="T44" fmla="*/ 494 w 664"/>
                <a:gd name="T45" fmla="*/ 370 h 493"/>
                <a:gd name="T46" fmla="*/ 520 w 664"/>
                <a:gd name="T47" fmla="*/ 382 h 493"/>
                <a:gd name="T48" fmla="*/ 540 w 664"/>
                <a:gd name="T49" fmla="*/ 385 h 493"/>
                <a:gd name="T50" fmla="*/ 556 w 664"/>
                <a:gd name="T51" fmla="*/ 390 h 493"/>
                <a:gd name="T52" fmla="*/ 578 w 664"/>
                <a:gd name="T53" fmla="*/ 400 h 493"/>
                <a:gd name="T54" fmla="*/ 598 w 664"/>
                <a:gd name="T55" fmla="*/ 382 h 493"/>
                <a:gd name="T56" fmla="*/ 601 w 664"/>
                <a:gd name="T57" fmla="*/ 365 h 493"/>
                <a:gd name="T58" fmla="*/ 604 w 664"/>
                <a:gd name="T59" fmla="*/ 350 h 493"/>
                <a:gd name="T60" fmla="*/ 616 w 664"/>
                <a:gd name="T61" fmla="*/ 330 h 493"/>
                <a:gd name="T62" fmla="*/ 629 w 664"/>
                <a:gd name="T63" fmla="*/ 315 h 493"/>
                <a:gd name="T64" fmla="*/ 649 w 664"/>
                <a:gd name="T65" fmla="*/ 312 h 493"/>
                <a:gd name="T66" fmla="*/ 655 w 664"/>
                <a:gd name="T67" fmla="*/ 232 h 493"/>
                <a:gd name="T68" fmla="*/ 357 w 664"/>
                <a:gd name="T69" fmla="*/ 8 h 493"/>
                <a:gd name="T70" fmla="*/ 65 w 664"/>
                <a:gd name="T71" fmla="*/ 3 h 493"/>
                <a:gd name="T72" fmla="*/ 0 w 664"/>
                <a:gd name="T73" fmla="*/ 198 h 493"/>
                <a:gd name="T74" fmla="*/ 30 w 664"/>
                <a:gd name="T75" fmla="*/ 180 h 493"/>
                <a:gd name="T76" fmla="*/ 67 w 664"/>
                <a:gd name="T77" fmla="*/ 185 h 493"/>
                <a:gd name="T78" fmla="*/ 97 w 664"/>
                <a:gd name="T79" fmla="*/ 208 h 493"/>
                <a:gd name="T80" fmla="*/ 121 w 664"/>
                <a:gd name="T81" fmla="*/ 220 h 4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4"/>
                <a:gd name="T124" fmla="*/ 0 h 493"/>
                <a:gd name="T125" fmla="*/ 664 w 664"/>
                <a:gd name="T126" fmla="*/ 493 h 4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3" name="Freeform 13"/>
            <p:cNvSpPr>
              <a:spLocks/>
            </p:cNvSpPr>
            <p:nvPr/>
          </p:nvSpPr>
          <p:spPr bwMode="auto">
            <a:xfrm>
              <a:off x="4967319" y="2626833"/>
              <a:ext cx="977477" cy="936564"/>
            </a:xfrm>
            <a:custGeom>
              <a:avLst/>
              <a:gdLst>
                <a:gd name="T0" fmla="*/ 639 w 884"/>
                <a:gd name="T1" fmla="*/ 75 h 847"/>
                <a:gd name="T2" fmla="*/ 665 w 884"/>
                <a:gd name="T3" fmla="*/ 35 h 847"/>
                <a:gd name="T4" fmla="*/ 704 w 884"/>
                <a:gd name="T5" fmla="*/ 32 h 847"/>
                <a:gd name="T6" fmla="*/ 750 w 884"/>
                <a:gd name="T7" fmla="*/ 8 h 847"/>
                <a:gd name="T8" fmla="*/ 790 w 884"/>
                <a:gd name="T9" fmla="*/ 12 h 847"/>
                <a:gd name="T10" fmla="*/ 835 w 884"/>
                <a:gd name="T11" fmla="*/ 32 h 847"/>
                <a:gd name="T12" fmla="*/ 869 w 884"/>
                <a:gd name="T13" fmla="*/ 100 h 847"/>
                <a:gd name="T14" fmla="*/ 878 w 884"/>
                <a:gd name="T15" fmla="*/ 146 h 847"/>
                <a:gd name="T16" fmla="*/ 790 w 884"/>
                <a:gd name="T17" fmla="*/ 182 h 847"/>
                <a:gd name="T18" fmla="*/ 761 w 884"/>
                <a:gd name="T19" fmla="*/ 222 h 847"/>
                <a:gd name="T20" fmla="*/ 719 w 884"/>
                <a:gd name="T21" fmla="*/ 257 h 847"/>
                <a:gd name="T22" fmla="*/ 708 w 884"/>
                <a:gd name="T23" fmla="*/ 342 h 847"/>
                <a:gd name="T24" fmla="*/ 681 w 884"/>
                <a:gd name="T25" fmla="*/ 382 h 847"/>
                <a:gd name="T26" fmla="*/ 653 w 884"/>
                <a:gd name="T27" fmla="*/ 471 h 847"/>
                <a:gd name="T28" fmla="*/ 599 w 884"/>
                <a:gd name="T29" fmla="*/ 499 h 847"/>
                <a:gd name="T30" fmla="*/ 570 w 884"/>
                <a:gd name="T31" fmla="*/ 524 h 847"/>
                <a:gd name="T32" fmla="*/ 543 w 884"/>
                <a:gd name="T33" fmla="*/ 549 h 847"/>
                <a:gd name="T34" fmla="*/ 518 w 884"/>
                <a:gd name="T35" fmla="*/ 644 h 847"/>
                <a:gd name="T36" fmla="*/ 291 w 884"/>
                <a:gd name="T37" fmla="*/ 672 h 847"/>
                <a:gd name="T38" fmla="*/ 263 w 884"/>
                <a:gd name="T39" fmla="*/ 714 h 847"/>
                <a:gd name="T40" fmla="*/ 235 w 884"/>
                <a:gd name="T41" fmla="*/ 739 h 847"/>
                <a:gd name="T42" fmla="*/ 208 w 884"/>
                <a:gd name="T43" fmla="*/ 846 h 847"/>
                <a:gd name="T44" fmla="*/ 153 w 884"/>
                <a:gd name="T45" fmla="*/ 827 h 847"/>
                <a:gd name="T46" fmla="*/ 153 w 884"/>
                <a:gd name="T47" fmla="*/ 794 h 847"/>
                <a:gd name="T48" fmla="*/ 155 w 884"/>
                <a:gd name="T49" fmla="*/ 738 h 847"/>
                <a:gd name="T50" fmla="*/ 122 w 884"/>
                <a:gd name="T51" fmla="*/ 714 h 847"/>
                <a:gd name="T52" fmla="*/ 52 w 884"/>
                <a:gd name="T53" fmla="*/ 704 h 847"/>
                <a:gd name="T54" fmla="*/ 13 w 884"/>
                <a:gd name="T55" fmla="*/ 671 h 847"/>
                <a:gd name="T56" fmla="*/ 0 w 884"/>
                <a:gd name="T57" fmla="*/ 634 h 847"/>
                <a:gd name="T58" fmla="*/ 28 w 884"/>
                <a:gd name="T59" fmla="*/ 549 h 847"/>
                <a:gd name="T60" fmla="*/ 55 w 884"/>
                <a:gd name="T61" fmla="*/ 505 h 847"/>
                <a:gd name="T62" fmla="*/ 57 w 884"/>
                <a:gd name="T63" fmla="*/ 464 h 847"/>
                <a:gd name="T64" fmla="*/ 77 w 884"/>
                <a:gd name="T65" fmla="*/ 427 h 847"/>
                <a:gd name="T66" fmla="*/ 66 w 884"/>
                <a:gd name="T67" fmla="*/ 375 h 847"/>
                <a:gd name="T68" fmla="*/ 138 w 884"/>
                <a:gd name="T69" fmla="*/ 353 h 847"/>
                <a:gd name="T70" fmla="*/ 213 w 884"/>
                <a:gd name="T71" fmla="*/ 329 h 847"/>
                <a:gd name="T72" fmla="*/ 231 w 884"/>
                <a:gd name="T73" fmla="*/ 290 h 847"/>
                <a:gd name="T74" fmla="*/ 263 w 884"/>
                <a:gd name="T75" fmla="*/ 248 h 847"/>
                <a:gd name="T76" fmla="*/ 278 w 884"/>
                <a:gd name="T77" fmla="*/ 213 h 847"/>
                <a:gd name="T78" fmla="*/ 288 w 884"/>
                <a:gd name="T79" fmla="*/ 179 h 847"/>
                <a:gd name="T80" fmla="*/ 289 w 884"/>
                <a:gd name="T81" fmla="*/ 140 h 847"/>
                <a:gd name="T82" fmla="*/ 276 w 884"/>
                <a:gd name="T83" fmla="*/ 92 h 847"/>
                <a:gd name="T84" fmla="*/ 320 w 884"/>
                <a:gd name="T85" fmla="*/ 68 h 847"/>
                <a:gd name="T86" fmla="*/ 363 w 884"/>
                <a:gd name="T87" fmla="*/ 50 h 847"/>
                <a:gd name="T88" fmla="*/ 400 w 884"/>
                <a:gd name="T89" fmla="*/ 63 h 847"/>
                <a:gd name="T90" fmla="*/ 405 w 884"/>
                <a:gd name="T91" fmla="*/ 106 h 847"/>
                <a:gd name="T92" fmla="*/ 443 w 884"/>
                <a:gd name="T93" fmla="*/ 145 h 847"/>
                <a:gd name="T94" fmla="*/ 470 w 884"/>
                <a:gd name="T95" fmla="*/ 117 h 847"/>
                <a:gd name="T96" fmla="*/ 510 w 884"/>
                <a:gd name="T97" fmla="*/ 88 h 847"/>
                <a:gd name="T98" fmla="*/ 543 w 884"/>
                <a:gd name="T99" fmla="*/ 68 h 847"/>
                <a:gd name="T100" fmla="*/ 578 w 884"/>
                <a:gd name="T101" fmla="*/ 80 h 847"/>
                <a:gd name="T102" fmla="*/ 619 w 884"/>
                <a:gd name="T103" fmla="*/ 88 h 8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4"/>
                <a:gd name="T157" fmla="*/ 0 h 847"/>
                <a:gd name="T158" fmla="*/ 884 w 884"/>
                <a:gd name="T159" fmla="*/ 847 h 8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4" name="Freeform 14"/>
            <p:cNvSpPr>
              <a:spLocks/>
            </p:cNvSpPr>
            <p:nvPr/>
          </p:nvSpPr>
          <p:spPr bwMode="auto">
            <a:xfrm>
              <a:off x="5991237" y="1765459"/>
              <a:ext cx="546237" cy="1165453"/>
            </a:xfrm>
            <a:custGeom>
              <a:avLst/>
              <a:gdLst>
                <a:gd name="T0" fmla="*/ 490 w 494"/>
                <a:gd name="T1" fmla="*/ 299 h 1054"/>
                <a:gd name="T2" fmla="*/ 481 w 494"/>
                <a:gd name="T3" fmla="*/ 267 h 1054"/>
                <a:gd name="T4" fmla="*/ 474 w 494"/>
                <a:gd name="T5" fmla="*/ 240 h 1054"/>
                <a:gd name="T6" fmla="*/ 476 w 494"/>
                <a:gd name="T7" fmla="*/ 220 h 1054"/>
                <a:gd name="T8" fmla="*/ 474 w 494"/>
                <a:gd name="T9" fmla="*/ 197 h 1054"/>
                <a:gd name="T10" fmla="*/ 458 w 494"/>
                <a:gd name="T11" fmla="*/ 186 h 1054"/>
                <a:gd name="T12" fmla="*/ 446 w 494"/>
                <a:gd name="T13" fmla="*/ 159 h 1054"/>
                <a:gd name="T14" fmla="*/ 423 w 494"/>
                <a:gd name="T15" fmla="*/ 126 h 1054"/>
                <a:gd name="T16" fmla="*/ 413 w 494"/>
                <a:gd name="T17" fmla="*/ 97 h 1054"/>
                <a:gd name="T18" fmla="*/ 419 w 494"/>
                <a:gd name="T19" fmla="*/ 70 h 1054"/>
                <a:gd name="T20" fmla="*/ 413 w 494"/>
                <a:gd name="T21" fmla="*/ 26 h 1054"/>
                <a:gd name="T22" fmla="*/ 413 w 494"/>
                <a:gd name="T23" fmla="*/ 6 h 1054"/>
                <a:gd name="T24" fmla="*/ 325 w 494"/>
                <a:gd name="T25" fmla="*/ 1 h 1054"/>
                <a:gd name="T26" fmla="*/ 21 w 494"/>
                <a:gd name="T27" fmla="*/ 319 h 1054"/>
                <a:gd name="T28" fmla="*/ 21 w 494"/>
                <a:gd name="T29" fmla="*/ 477 h 1054"/>
                <a:gd name="T30" fmla="*/ 41 w 494"/>
                <a:gd name="T31" fmla="*/ 954 h 1054"/>
                <a:gd name="T32" fmla="*/ 53 w 494"/>
                <a:gd name="T33" fmla="*/ 979 h 1054"/>
                <a:gd name="T34" fmla="*/ 83 w 494"/>
                <a:gd name="T35" fmla="*/ 985 h 1054"/>
                <a:gd name="T36" fmla="*/ 112 w 494"/>
                <a:gd name="T37" fmla="*/ 994 h 1054"/>
                <a:gd name="T38" fmla="*/ 125 w 494"/>
                <a:gd name="T39" fmla="*/ 963 h 1054"/>
                <a:gd name="T40" fmla="*/ 155 w 494"/>
                <a:gd name="T41" fmla="*/ 966 h 1054"/>
                <a:gd name="T42" fmla="*/ 185 w 494"/>
                <a:gd name="T43" fmla="*/ 966 h 1054"/>
                <a:gd name="T44" fmla="*/ 210 w 494"/>
                <a:gd name="T45" fmla="*/ 965 h 1054"/>
                <a:gd name="T46" fmla="*/ 235 w 494"/>
                <a:gd name="T47" fmla="*/ 994 h 1054"/>
                <a:gd name="T48" fmla="*/ 243 w 494"/>
                <a:gd name="T49" fmla="*/ 1014 h 1054"/>
                <a:gd name="T50" fmla="*/ 288 w 494"/>
                <a:gd name="T51" fmla="*/ 1014 h 1054"/>
                <a:gd name="T52" fmla="*/ 303 w 494"/>
                <a:gd name="T53" fmla="*/ 1043 h 1054"/>
                <a:gd name="T54" fmla="*/ 353 w 494"/>
                <a:gd name="T55" fmla="*/ 1041 h 1054"/>
                <a:gd name="T56" fmla="*/ 359 w 494"/>
                <a:gd name="T57" fmla="*/ 1005 h 1054"/>
                <a:gd name="T58" fmla="*/ 358 w 494"/>
                <a:gd name="T59" fmla="*/ 971 h 1054"/>
                <a:gd name="T60" fmla="*/ 353 w 494"/>
                <a:gd name="T61" fmla="*/ 941 h 1054"/>
                <a:gd name="T62" fmla="*/ 341 w 494"/>
                <a:gd name="T63" fmla="*/ 906 h 1054"/>
                <a:gd name="T64" fmla="*/ 348 w 494"/>
                <a:gd name="T65" fmla="*/ 854 h 1054"/>
                <a:gd name="T66" fmla="*/ 399 w 494"/>
                <a:gd name="T67" fmla="*/ 861 h 1054"/>
                <a:gd name="T68" fmla="*/ 423 w 494"/>
                <a:gd name="T69" fmla="*/ 845 h 1054"/>
                <a:gd name="T70" fmla="*/ 428 w 494"/>
                <a:gd name="T71" fmla="*/ 818 h 1054"/>
                <a:gd name="T72" fmla="*/ 412 w 494"/>
                <a:gd name="T73" fmla="*/ 789 h 1054"/>
                <a:gd name="T74" fmla="*/ 434 w 494"/>
                <a:gd name="T75" fmla="*/ 774 h 1054"/>
                <a:gd name="T76" fmla="*/ 452 w 494"/>
                <a:gd name="T77" fmla="*/ 747 h 1054"/>
                <a:gd name="T78" fmla="*/ 454 w 494"/>
                <a:gd name="T79" fmla="*/ 714 h 1054"/>
                <a:gd name="T80" fmla="*/ 485 w 494"/>
                <a:gd name="T81" fmla="*/ 656 h 1054"/>
                <a:gd name="T82" fmla="*/ 468 w 494"/>
                <a:gd name="T83" fmla="*/ 626 h 1054"/>
                <a:gd name="T84" fmla="*/ 456 w 494"/>
                <a:gd name="T85" fmla="*/ 596 h 1054"/>
                <a:gd name="T86" fmla="*/ 446 w 494"/>
                <a:gd name="T87" fmla="*/ 554 h 1054"/>
                <a:gd name="T88" fmla="*/ 436 w 494"/>
                <a:gd name="T89" fmla="*/ 519 h 1054"/>
                <a:gd name="T90" fmla="*/ 428 w 494"/>
                <a:gd name="T91" fmla="*/ 491 h 1054"/>
                <a:gd name="T92" fmla="*/ 445 w 494"/>
                <a:gd name="T93" fmla="*/ 464 h 1054"/>
                <a:gd name="T94" fmla="*/ 458 w 494"/>
                <a:gd name="T95" fmla="*/ 427 h 1054"/>
                <a:gd name="T96" fmla="*/ 470 w 494"/>
                <a:gd name="T97" fmla="*/ 409 h 1054"/>
                <a:gd name="T98" fmla="*/ 476 w 494"/>
                <a:gd name="T99" fmla="*/ 375 h 1054"/>
                <a:gd name="T100" fmla="*/ 479 w 494"/>
                <a:gd name="T101" fmla="*/ 342 h 1054"/>
                <a:gd name="T102" fmla="*/ 493 w 494"/>
                <a:gd name="T103" fmla="*/ 319 h 10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4"/>
                <a:gd name="T157" fmla="*/ 0 h 1054"/>
                <a:gd name="T158" fmla="*/ 494 w 494"/>
                <a:gd name="T159" fmla="*/ 1054 h 10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5" name="Freeform 15"/>
            <p:cNvSpPr>
              <a:spLocks/>
            </p:cNvSpPr>
            <p:nvPr/>
          </p:nvSpPr>
          <p:spPr bwMode="auto">
            <a:xfrm>
              <a:off x="5608650" y="4017858"/>
              <a:ext cx="932141" cy="560612"/>
            </a:xfrm>
            <a:custGeom>
              <a:avLst/>
              <a:gdLst>
                <a:gd name="T0" fmla="*/ 555 w 843"/>
                <a:gd name="T1" fmla="*/ 266 h 507"/>
                <a:gd name="T2" fmla="*/ 552 w 843"/>
                <a:gd name="T3" fmla="*/ 286 h 507"/>
                <a:gd name="T4" fmla="*/ 543 w 843"/>
                <a:gd name="T5" fmla="*/ 306 h 507"/>
                <a:gd name="T6" fmla="*/ 528 w 843"/>
                <a:gd name="T7" fmla="*/ 326 h 507"/>
                <a:gd name="T8" fmla="*/ 513 w 843"/>
                <a:gd name="T9" fmla="*/ 346 h 507"/>
                <a:gd name="T10" fmla="*/ 485 w 843"/>
                <a:gd name="T11" fmla="*/ 349 h 507"/>
                <a:gd name="T12" fmla="*/ 472 w 843"/>
                <a:gd name="T13" fmla="*/ 378 h 507"/>
                <a:gd name="T14" fmla="*/ 468 w 843"/>
                <a:gd name="T15" fmla="*/ 398 h 507"/>
                <a:gd name="T16" fmla="*/ 460 w 843"/>
                <a:gd name="T17" fmla="*/ 413 h 507"/>
                <a:gd name="T18" fmla="*/ 443 w 843"/>
                <a:gd name="T19" fmla="*/ 413 h 507"/>
                <a:gd name="T20" fmla="*/ 427 w 843"/>
                <a:gd name="T21" fmla="*/ 427 h 507"/>
                <a:gd name="T22" fmla="*/ 413 w 843"/>
                <a:gd name="T23" fmla="*/ 441 h 507"/>
                <a:gd name="T24" fmla="*/ 352 w 843"/>
                <a:gd name="T25" fmla="*/ 459 h 507"/>
                <a:gd name="T26" fmla="*/ 325 w 843"/>
                <a:gd name="T27" fmla="*/ 467 h 507"/>
                <a:gd name="T28" fmla="*/ 303 w 843"/>
                <a:gd name="T29" fmla="*/ 479 h 507"/>
                <a:gd name="T30" fmla="*/ 290 w 843"/>
                <a:gd name="T31" fmla="*/ 494 h 507"/>
                <a:gd name="T32" fmla="*/ 228 w 843"/>
                <a:gd name="T33" fmla="*/ 476 h 507"/>
                <a:gd name="T34" fmla="*/ 199 w 843"/>
                <a:gd name="T35" fmla="*/ 472 h 507"/>
                <a:gd name="T36" fmla="*/ 172 w 843"/>
                <a:gd name="T37" fmla="*/ 463 h 507"/>
                <a:gd name="T38" fmla="*/ 139 w 843"/>
                <a:gd name="T39" fmla="*/ 438 h 507"/>
                <a:gd name="T40" fmla="*/ 133 w 843"/>
                <a:gd name="T41" fmla="*/ 418 h 507"/>
                <a:gd name="T42" fmla="*/ 141 w 843"/>
                <a:gd name="T43" fmla="*/ 389 h 507"/>
                <a:gd name="T44" fmla="*/ 133 w 843"/>
                <a:gd name="T45" fmla="*/ 363 h 507"/>
                <a:gd name="T46" fmla="*/ 130 w 843"/>
                <a:gd name="T47" fmla="*/ 336 h 507"/>
                <a:gd name="T48" fmla="*/ 130 w 843"/>
                <a:gd name="T49" fmla="*/ 313 h 507"/>
                <a:gd name="T50" fmla="*/ 133 w 843"/>
                <a:gd name="T51" fmla="*/ 281 h 507"/>
                <a:gd name="T52" fmla="*/ 130 w 843"/>
                <a:gd name="T53" fmla="*/ 256 h 507"/>
                <a:gd name="T54" fmla="*/ 133 w 843"/>
                <a:gd name="T55" fmla="*/ 236 h 507"/>
                <a:gd name="T56" fmla="*/ 125 w 843"/>
                <a:gd name="T57" fmla="*/ 211 h 507"/>
                <a:gd name="T58" fmla="*/ 85 w 843"/>
                <a:gd name="T59" fmla="*/ 171 h 507"/>
                <a:gd name="T60" fmla="*/ 63 w 843"/>
                <a:gd name="T61" fmla="*/ 160 h 507"/>
                <a:gd name="T62" fmla="*/ 33 w 843"/>
                <a:gd name="T63" fmla="*/ 124 h 507"/>
                <a:gd name="T64" fmla="*/ 28 w 843"/>
                <a:gd name="T65" fmla="*/ 97 h 507"/>
                <a:gd name="T66" fmla="*/ 10 w 843"/>
                <a:gd name="T67" fmla="*/ 88 h 507"/>
                <a:gd name="T68" fmla="*/ 0 w 843"/>
                <a:gd name="T69" fmla="*/ 71 h 507"/>
                <a:gd name="T70" fmla="*/ 55 w 843"/>
                <a:gd name="T71" fmla="*/ 18 h 507"/>
                <a:gd name="T72" fmla="*/ 533 w 843"/>
                <a:gd name="T73" fmla="*/ 6 h 507"/>
                <a:gd name="T74" fmla="*/ 814 w 843"/>
                <a:gd name="T75" fmla="*/ 3 h 507"/>
                <a:gd name="T76" fmla="*/ 827 w 843"/>
                <a:gd name="T77" fmla="*/ 50 h 507"/>
                <a:gd name="T78" fmla="*/ 819 w 843"/>
                <a:gd name="T79" fmla="*/ 71 h 507"/>
                <a:gd name="T80" fmla="*/ 830 w 843"/>
                <a:gd name="T81" fmla="*/ 88 h 507"/>
                <a:gd name="T82" fmla="*/ 839 w 843"/>
                <a:gd name="T83" fmla="*/ 100 h 507"/>
                <a:gd name="T84" fmla="*/ 835 w 843"/>
                <a:gd name="T85" fmla="*/ 117 h 507"/>
                <a:gd name="T86" fmla="*/ 832 w 843"/>
                <a:gd name="T87" fmla="*/ 131 h 507"/>
                <a:gd name="T88" fmla="*/ 820 w 843"/>
                <a:gd name="T89" fmla="*/ 130 h 507"/>
                <a:gd name="T90" fmla="*/ 792 w 843"/>
                <a:gd name="T91" fmla="*/ 130 h 507"/>
                <a:gd name="T92" fmla="*/ 777 w 843"/>
                <a:gd name="T93" fmla="*/ 124 h 507"/>
                <a:gd name="T94" fmla="*/ 759 w 843"/>
                <a:gd name="T95" fmla="*/ 120 h 507"/>
                <a:gd name="T96" fmla="*/ 720 w 843"/>
                <a:gd name="T97" fmla="*/ 138 h 507"/>
                <a:gd name="T98" fmla="*/ 699 w 843"/>
                <a:gd name="T99" fmla="*/ 144 h 507"/>
                <a:gd name="T100" fmla="*/ 677 w 843"/>
                <a:gd name="T101" fmla="*/ 135 h 507"/>
                <a:gd name="T102" fmla="*/ 663 w 843"/>
                <a:gd name="T103" fmla="*/ 130 h 507"/>
                <a:gd name="T104" fmla="*/ 648 w 843"/>
                <a:gd name="T105" fmla="*/ 144 h 507"/>
                <a:gd name="T106" fmla="*/ 632 w 843"/>
                <a:gd name="T107" fmla="*/ 155 h 507"/>
                <a:gd name="T108" fmla="*/ 608 w 843"/>
                <a:gd name="T109" fmla="*/ 170 h 507"/>
                <a:gd name="T110" fmla="*/ 585 w 843"/>
                <a:gd name="T111" fmla="*/ 193 h 507"/>
                <a:gd name="T112" fmla="*/ 560 w 843"/>
                <a:gd name="T113" fmla="*/ 228 h 5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3"/>
                <a:gd name="T172" fmla="*/ 0 h 507"/>
                <a:gd name="T173" fmla="*/ 843 w 843"/>
                <a:gd name="T174" fmla="*/ 507 h 5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6" name="Freeform 16"/>
            <p:cNvSpPr>
              <a:spLocks/>
            </p:cNvSpPr>
            <p:nvPr/>
          </p:nvSpPr>
          <p:spPr bwMode="auto">
            <a:xfrm>
              <a:off x="6787372" y="4034444"/>
              <a:ext cx="475470" cy="705464"/>
            </a:xfrm>
            <a:custGeom>
              <a:avLst/>
              <a:gdLst>
                <a:gd name="T0" fmla="*/ 314 w 430"/>
                <a:gd name="T1" fmla="*/ 61 h 638"/>
                <a:gd name="T2" fmla="*/ 308 w 430"/>
                <a:gd name="T3" fmla="*/ 41 h 638"/>
                <a:gd name="T4" fmla="*/ 290 w 430"/>
                <a:gd name="T5" fmla="*/ 37 h 638"/>
                <a:gd name="T6" fmla="*/ 274 w 430"/>
                <a:gd name="T7" fmla="*/ 26 h 638"/>
                <a:gd name="T8" fmla="*/ 267 w 430"/>
                <a:gd name="T9" fmla="*/ 10 h 638"/>
                <a:gd name="T10" fmla="*/ 250 w 430"/>
                <a:gd name="T11" fmla="*/ 0 h 638"/>
                <a:gd name="T12" fmla="*/ 230 w 430"/>
                <a:gd name="T13" fmla="*/ 21 h 638"/>
                <a:gd name="T14" fmla="*/ 207 w 430"/>
                <a:gd name="T15" fmla="*/ 21 h 638"/>
                <a:gd name="T16" fmla="*/ 179 w 430"/>
                <a:gd name="T17" fmla="*/ 26 h 638"/>
                <a:gd name="T18" fmla="*/ 159 w 430"/>
                <a:gd name="T19" fmla="*/ 26 h 638"/>
                <a:gd name="T20" fmla="*/ 140 w 430"/>
                <a:gd name="T21" fmla="*/ 10 h 638"/>
                <a:gd name="T22" fmla="*/ 110 w 430"/>
                <a:gd name="T23" fmla="*/ 3 h 638"/>
                <a:gd name="T24" fmla="*/ 70 w 430"/>
                <a:gd name="T25" fmla="*/ 12 h 638"/>
                <a:gd name="T26" fmla="*/ 63 w 430"/>
                <a:gd name="T27" fmla="*/ 32 h 638"/>
                <a:gd name="T28" fmla="*/ 55 w 430"/>
                <a:gd name="T29" fmla="*/ 52 h 638"/>
                <a:gd name="T30" fmla="*/ 39 w 430"/>
                <a:gd name="T31" fmla="*/ 72 h 638"/>
                <a:gd name="T32" fmla="*/ 21 w 430"/>
                <a:gd name="T33" fmla="*/ 80 h 638"/>
                <a:gd name="T34" fmla="*/ 5 w 430"/>
                <a:gd name="T35" fmla="*/ 137 h 638"/>
                <a:gd name="T36" fmla="*/ 85 w 430"/>
                <a:gd name="T37" fmla="*/ 212 h 638"/>
                <a:gd name="T38" fmla="*/ 99 w 430"/>
                <a:gd name="T39" fmla="*/ 237 h 638"/>
                <a:gd name="T40" fmla="*/ 117 w 430"/>
                <a:gd name="T41" fmla="*/ 277 h 638"/>
                <a:gd name="T42" fmla="*/ 132 w 430"/>
                <a:gd name="T43" fmla="*/ 290 h 638"/>
                <a:gd name="T44" fmla="*/ 173 w 430"/>
                <a:gd name="T45" fmla="*/ 328 h 638"/>
                <a:gd name="T46" fmla="*/ 193 w 430"/>
                <a:gd name="T47" fmla="*/ 637 h 638"/>
                <a:gd name="T48" fmla="*/ 274 w 430"/>
                <a:gd name="T49" fmla="*/ 520 h 638"/>
                <a:gd name="T50" fmla="*/ 307 w 430"/>
                <a:gd name="T51" fmla="*/ 360 h 638"/>
                <a:gd name="T52" fmla="*/ 317 w 430"/>
                <a:gd name="T53" fmla="*/ 285 h 638"/>
                <a:gd name="T54" fmla="*/ 342 w 430"/>
                <a:gd name="T55" fmla="*/ 270 h 638"/>
                <a:gd name="T56" fmla="*/ 429 w 430"/>
                <a:gd name="T57" fmla="*/ 252 h 638"/>
                <a:gd name="T58" fmla="*/ 419 w 430"/>
                <a:gd name="T59" fmla="*/ 201 h 638"/>
                <a:gd name="T60" fmla="*/ 424 w 430"/>
                <a:gd name="T61" fmla="*/ 175 h 638"/>
                <a:gd name="T62" fmla="*/ 415 w 430"/>
                <a:gd name="T63" fmla="*/ 153 h 638"/>
                <a:gd name="T64" fmla="*/ 406 w 430"/>
                <a:gd name="T65" fmla="*/ 137 h 638"/>
                <a:gd name="T66" fmla="*/ 384 w 430"/>
                <a:gd name="T67" fmla="*/ 120 h 638"/>
                <a:gd name="T68" fmla="*/ 374 w 430"/>
                <a:gd name="T69" fmla="*/ 105 h 638"/>
                <a:gd name="T70" fmla="*/ 348 w 430"/>
                <a:gd name="T71" fmla="*/ 101 h 638"/>
                <a:gd name="T72" fmla="*/ 334 w 430"/>
                <a:gd name="T73" fmla="*/ 85 h 638"/>
                <a:gd name="T74" fmla="*/ 317 w 430"/>
                <a:gd name="T75" fmla="*/ 75 h 6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0"/>
                <a:gd name="T115" fmla="*/ 0 h 638"/>
                <a:gd name="T116" fmla="*/ 430 w 430"/>
                <a:gd name="T117" fmla="*/ 638 h 6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8" name="Freeform 17"/>
            <p:cNvSpPr>
              <a:spLocks/>
            </p:cNvSpPr>
            <p:nvPr/>
          </p:nvSpPr>
          <p:spPr bwMode="auto">
            <a:xfrm>
              <a:off x="5175199" y="2812598"/>
              <a:ext cx="780655" cy="1342372"/>
            </a:xfrm>
            <a:custGeom>
              <a:avLst/>
              <a:gdLst>
                <a:gd name="T0" fmla="*/ 60 w 706"/>
                <a:gd name="T1" fmla="*/ 1086 h 1214"/>
                <a:gd name="T2" fmla="*/ 77 w 706"/>
                <a:gd name="T3" fmla="*/ 1046 h 1214"/>
                <a:gd name="T4" fmla="*/ 50 w 706"/>
                <a:gd name="T5" fmla="*/ 976 h 1214"/>
                <a:gd name="T6" fmla="*/ 33 w 706"/>
                <a:gd name="T7" fmla="*/ 896 h 1214"/>
                <a:gd name="T8" fmla="*/ 23 w 706"/>
                <a:gd name="T9" fmla="*/ 861 h 1214"/>
                <a:gd name="T10" fmla="*/ 0 w 706"/>
                <a:gd name="T11" fmla="*/ 817 h 1214"/>
                <a:gd name="T12" fmla="*/ 6 w 706"/>
                <a:gd name="T13" fmla="*/ 783 h 1214"/>
                <a:gd name="T14" fmla="*/ 23 w 706"/>
                <a:gd name="T15" fmla="*/ 766 h 1214"/>
                <a:gd name="T16" fmla="*/ 19 w 706"/>
                <a:gd name="T17" fmla="*/ 736 h 1214"/>
                <a:gd name="T18" fmla="*/ 19 w 706"/>
                <a:gd name="T19" fmla="*/ 697 h 1214"/>
                <a:gd name="T20" fmla="*/ 23 w 706"/>
                <a:gd name="T21" fmla="*/ 589 h 1214"/>
                <a:gd name="T22" fmla="*/ 46 w 706"/>
                <a:gd name="T23" fmla="*/ 574 h 1214"/>
                <a:gd name="T24" fmla="*/ 63 w 706"/>
                <a:gd name="T25" fmla="*/ 549 h 1214"/>
                <a:gd name="T26" fmla="*/ 90 w 706"/>
                <a:gd name="T27" fmla="*/ 521 h 1214"/>
                <a:gd name="T28" fmla="*/ 102 w 706"/>
                <a:gd name="T29" fmla="*/ 481 h 1214"/>
                <a:gd name="T30" fmla="*/ 329 w 706"/>
                <a:gd name="T31" fmla="*/ 475 h 1214"/>
                <a:gd name="T32" fmla="*/ 342 w 706"/>
                <a:gd name="T33" fmla="*/ 382 h 1214"/>
                <a:gd name="T34" fmla="*/ 369 w 706"/>
                <a:gd name="T35" fmla="*/ 370 h 1214"/>
                <a:gd name="T36" fmla="*/ 382 w 706"/>
                <a:gd name="T37" fmla="*/ 345 h 1214"/>
                <a:gd name="T38" fmla="*/ 411 w 706"/>
                <a:gd name="T39" fmla="*/ 330 h 1214"/>
                <a:gd name="T40" fmla="*/ 451 w 706"/>
                <a:gd name="T41" fmla="*/ 305 h 1214"/>
                <a:gd name="T42" fmla="*/ 479 w 706"/>
                <a:gd name="T43" fmla="*/ 268 h 1214"/>
                <a:gd name="T44" fmla="*/ 493 w 706"/>
                <a:gd name="T45" fmla="*/ 199 h 1214"/>
                <a:gd name="T46" fmla="*/ 521 w 706"/>
                <a:gd name="T47" fmla="*/ 173 h 1214"/>
                <a:gd name="T48" fmla="*/ 533 w 706"/>
                <a:gd name="T49" fmla="*/ 125 h 1214"/>
                <a:gd name="T50" fmla="*/ 546 w 706"/>
                <a:gd name="T51" fmla="*/ 68 h 1214"/>
                <a:gd name="T52" fmla="*/ 573 w 706"/>
                <a:gd name="T53" fmla="*/ 41 h 1214"/>
                <a:gd name="T54" fmla="*/ 603 w 706"/>
                <a:gd name="T55" fmla="*/ 13 h 1214"/>
                <a:gd name="T56" fmla="*/ 682 w 706"/>
                <a:gd name="T57" fmla="*/ 10 h 1214"/>
                <a:gd name="T58" fmla="*/ 695 w 706"/>
                <a:gd name="T59" fmla="*/ 407 h 1214"/>
                <a:gd name="T60" fmla="*/ 700 w 706"/>
                <a:gd name="T61" fmla="*/ 789 h 1214"/>
                <a:gd name="T62" fmla="*/ 448 w 706"/>
                <a:gd name="T63" fmla="*/ 948 h 1214"/>
                <a:gd name="T64" fmla="*/ 396 w 706"/>
                <a:gd name="T65" fmla="*/ 1159 h 1214"/>
                <a:gd name="T66" fmla="*/ 382 w 706"/>
                <a:gd name="T67" fmla="*/ 1139 h 1214"/>
                <a:gd name="T68" fmla="*/ 355 w 706"/>
                <a:gd name="T69" fmla="*/ 1116 h 1214"/>
                <a:gd name="T70" fmla="*/ 306 w 706"/>
                <a:gd name="T71" fmla="*/ 1174 h 1214"/>
                <a:gd name="T72" fmla="*/ 281 w 706"/>
                <a:gd name="T73" fmla="*/ 1194 h 1214"/>
                <a:gd name="T74" fmla="*/ 217 w 706"/>
                <a:gd name="T75" fmla="*/ 1190 h 1214"/>
                <a:gd name="T76" fmla="*/ 170 w 706"/>
                <a:gd name="T77" fmla="*/ 1206 h 1214"/>
                <a:gd name="T78" fmla="*/ 127 w 706"/>
                <a:gd name="T79" fmla="*/ 1213 h 1214"/>
                <a:gd name="T80" fmla="*/ 93 w 706"/>
                <a:gd name="T81" fmla="*/ 1205 h 1214"/>
                <a:gd name="T82" fmla="*/ 73 w 706"/>
                <a:gd name="T83" fmla="*/ 1178 h 1214"/>
                <a:gd name="T84" fmla="*/ 46 w 706"/>
                <a:gd name="T85" fmla="*/ 1123 h 1214"/>
                <a:gd name="T86" fmla="*/ 46 w 706"/>
                <a:gd name="T87" fmla="*/ 1098 h 1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6"/>
                <a:gd name="T133" fmla="*/ 0 h 1214"/>
                <a:gd name="T134" fmla="*/ 706 w 706"/>
                <a:gd name="T135" fmla="*/ 1214 h 1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FFC000"/>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19" name="Freeform 18"/>
            <p:cNvSpPr>
              <a:spLocks/>
            </p:cNvSpPr>
            <p:nvPr/>
          </p:nvSpPr>
          <p:spPr bwMode="auto">
            <a:xfrm>
              <a:off x="2016091" y="3196291"/>
              <a:ext cx="859162" cy="769597"/>
            </a:xfrm>
            <a:custGeom>
              <a:avLst/>
              <a:gdLst>
                <a:gd name="T0" fmla="*/ 564 w 777"/>
                <a:gd name="T1" fmla="*/ 267 h 696"/>
                <a:gd name="T2" fmla="*/ 641 w 777"/>
                <a:gd name="T3" fmla="*/ 424 h 696"/>
                <a:gd name="T4" fmla="*/ 753 w 777"/>
                <a:gd name="T5" fmla="*/ 428 h 696"/>
                <a:gd name="T6" fmla="*/ 748 w 777"/>
                <a:gd name="T7" fmla="*/ 506 h 696"/>
                <a:gd name="T8" fmla="*/ 776 w 777"/>
                <a:gd name="T9" fmla="*/ 510 h 696"/>
                <a:gd name="T10" fmla="*/ 769 w 777"/>
                <a:gd name="T11" fmla="*/ 695 h 696"/>
                <a:gd name="T12" fmla="*/ 526 w 777"/>
                <a:gd name="T13" fmla="*/ 685 h 696"/>
                <a:gd name="T14" fmla="*/ 143 w 777"/>
                <a:gd name="T15" fmla="*/ 672 h 696"/>
                <a:gd name="T16" fmla="*/ 132 w 777"/>
                <a:gd name="T17" fmla="*/ 603 h 696"/>
                <a:gd name="T18" fmla="*/ 123 w 777"/>
                <a:gd name="T19" fmla="*/ 573 h 696"/>
                <a:gd name="T20" fmla="*/ 128 w 777"/>
                <a:gd name="T21" fmla="*/ 573 h 696"/>
                <a:gd name="T22" fmla="*/ 143 w 777"/>
                <a:gd name="T23" fmla="*/ 573 h 696"/>
                <a:gd name="T24" fmla="*/ 152 w 777"/>
                <a:gd name="T25" fmla="*/ 585 h 696"/>
                <a:gd name="T26" fmla="*/ 160 w 777"/>
                <a:gd name="T27" fmla="*/ 612 h 696"/>
                <a:gd name="T28" fmla="*/ 175 w 777"/>
                <a:gd name="T29" fmla="*/ 600 h 696"/>
                <a:gd name="T30" fmla="*/ 185 w 777"/>
                <a:gd name="T31" fmla="*/ 583 h 696"/>
                <a:gd name="T32" fmla="*/ 208 w 777"/>
                <a:gd name="T33" fmla="*/ 568 h 696"/>
                <a:gd name="T34" fmla="*/ 222 w 777"/>
                <a:gd name="T35" fmla="*/ 559 h 696"/>
                <a:gd name="T36" fmla="*/ 297 w 777"/>
                <a:gd name="T37" fmla="*/ 545 h 696"/>
                <a:gd name="T38" fmla="*/ 295 w 777"/>
                <a:gd name="T39" fmla="*/ 523 h 696"/>
                <a:gd name="T40" fmla="*/ 262 w 777"/>
                <a:gd name="T41" fmla="*/ 516 h 696"/>
                <a:gd name="T42" fmla="*/ 244 w 777"/>
                <a:gd name="T43" fmla="*/ 503 h 696"/>
                <a:gd name="T44" fmla="*/ 222 w 777"/>
                <a:gd name="T45" fmla="*/ 506 h 696"/>
                <a:gd name="T46" fmla="*/ 208 w 777"/>
                <a:gd name="T47" fmla="*/ 492 h 696"/>
                <a:gd name="T48" fmla="*/ 207 w 777"/>
                <a:gd name="T49" fmla="*/ 474 h 696"/>
                <a:gd name="T50" fmla="*/ 190 w 777"/>
                <a:gd name="T51" fmla="*/ 458 h 696"/>
                <a:gd name="T52" fmla="*/ 175 w 777"/>
                <a:gd name="T53" fmla="*/ 448 h 696"/>
                <a:gd name="T54" fmla="*/ 139 w 777"/>
                <a:gd name="T55" fmla="*/ 448 h 696"/>
                <a:gd name="T56" fmla="*/ 120 w 777"/>
                <a:gd name="T57" fmla="*/ 458 h 696"/>
                <a:gd name="T58" fmla="*/ 123 w 777"/>
                <a:gd name="T59" fmla="*/ 478 h 696"/>
                <a:gd name="T60" fmla="*/ 123 w 777"/>
                <a:gd name="T61" fmla="*/ 503 h 696"/>
                <a:gd name="T62" fmla="*/ 128 w 777"/>
                <a:gd name="T63" fmla="*/ 526 h 696"/>
                <a:gd name="T64" fmla="*/ 120 w 777"/>
                <a:gd name="T65" fmla="*/ 539 h 696"/>
                <a:gd name="T66" fmla="*/ 92 w 777"/>
                <a:gd name="T67" fmla="*/ 550 h 696"/>
                <a:gd name="T68" fmla="*/ 106 w 777"/>
                <a:gd name="T69" fmla="*/ 466 h 696"/>
                <a:gd name="T70" fmla="*/ 83 w 777"/>
                <a:gd name="T71" fmla="*/ 267 h 696"/>
                <a:gd name="T72" fmla="*/ 70 w 777"/>
                <a:gd name="T73" fmla="*/ 217 h 696"/>
                <a:gd name="T74" fmla="*/ 41 w 777"/>
                <a:gd name="T75" fmla="*/ 214 h 696"/>
                <a:gd name="T76" fmla="*/ 37 w 777"/>
                <a:gd name="T77" fmla="*/ 179 h 696"/>
                <a:gd name="T78" fmla="*/ 30 w 777"/>
                <a:gd name="T79" fmla="*/ 165 h 696"/>
                <a:gd name="T80" fmla="*/ 17 w 777"/>
                <a:gd name="T81" fmla="*/ 145 h 696"/>
                <a:gd name="T82" fmla="*/ 17 w 777"/>
                <a:gd name="T83" fmla="*/ 125 h 696"/>
                <a:gd name="T84" fmla="*/ 0 w 777"/>
                <a:gd name="T85" fmla="*/ 110 h 696"/>
                <a:gd name="T86" fmla="*/ 8 w 777"/>
                <a:gd name="T87" fmla="*/ 87 h 696"/>
                <a:gd name="T88" fmla="*/ 8 w 777"/>
                <a:gd name="T89" fmla="*/ 65 h 696"/>
                <a:gd name="T90" fmla="*/ 5 w 777"/>
                <a:gd name="T91" fmla="*/ 0 h 696"/>
                <a:gd name="T92" fmla="*/ 541 w 777"/>
                <a:gd name="T93" fmla="*/ 32 h 696"/>
                <a:gd name="T94" fmla="*/ 555 w 777"/>
                <a:gd name="T95" fmla="*/ 267 h 6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7"/>
                <a:gd name="T145" fmla="*/ 0 h 696"/>
                <a:gd name="T146" fmla="*/ 777 w 777"/>
                <a:gd name="T147" fmla="*/ 696 h 6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0" name="Freeform 19"/>
            <p:cNvSpPr>
              <a:spLocks/>
            </p:cNvSpPr>
            <p:nvPr/>
          </p:nvSpPr>
          <p:spPr bwMode="auto">
            <a:xfrm>
              <a:off x="4132483" y="3189656"/>
              <a:ext cx="1130069" cy="852528"/>
            </a:xfrm>
            <a:custGeom>
              <a:avLst/>
              <a:gdLst>
                <a:gd name="T0" fmla="*/ 50 w 1022"/>
                <a:gd name="T1" fmla="*/ 450 h 771"/>
                <a:gd name="T2" fmla="*/ 37 w 1022"/>
                <a:gd name="T3" fmla="*/ 425 h 771"/>
                <a:gd name="T4" fmla="*/ 80 w 1022"/>
                <a:gd name="T5" fmla="*/ 415 h 771"/>
                <a:gd name="T6" fmla="*/ 100 w 1022"/>
                <a:gd name="T7" fmla="*/ 392 h 771"/>
                <a:gd name="T8" fmla="*/ 99 w 1022"/>
                <a:gd name="T9" fmla="*/ 355 h 771"/>
                <a:gd name="T10" fmla="*/ 65 w 1022"/>
                <a:gd name="T11" fmla="*/ 327 h 771"/>
                <a:gd name="T12" fmla="*/ 83 w 1022"/>
                <a:gd name="T13" fmla="*/ 298 h 771"/>
                <a:gd name="T14" fmla="*/ 57 w 1022"/>
                <a:gd name="T15" fmla="*/ 278 h 771"/>
                <a:gd name="T16" fmla="*/ 21 w 1022"/>
                <a:gd name="T17" fmla="*/ 275 h 771"/>
                <a:gd name="T18" fmla="*/ 19 w 1022"/>
                <a:gd name="T19" fmla="*/ 233 h 771"/>
                <a:gd name="T20" fmla="*/ 13 w 1022"/>
                <a:gd name="T21" fmla="*/ 196 h 771"/>
                <a:gd name="T22" fmla="*/ 26 w 1022"/>
                <a:gd name="T23" fmla="*/ 162 h 771"/>
                <a:gd name="T24" fmla="*/ 53 w 1022"/>
                <a:gd name="T25" fmla="*/ 138 h 771"/>
                <a:gd name="T26" fmla="*/ 73 w 1022"/>
                <a:gd name="T27" fmla="*/ 115 h 771"/>
                <a:gd name="T28" fmla="*/ 106 w 1022"/>
                <a:gd name="T29" fmla="*/ 90 h 771"/>
                <a:gd name="T30" fmla="*/ 130 w 1022"/>
                <a:gd name="T31" fmla="*/ 65 h 771"/>
                <a:gd name="T32" fmla="*/ 148 w 1022"/>
                <a:gd name="T33" fmla="*/ 37 h 771"/>
                <a:gd name="T34" fmla="*/ 192 w 1022"/>
                <a:gd name="T35" fmla="*/ 18 h 771"/>
                <a:gd name="T36" fmla="*/ 222 w 1022"/>
                <a:gd name="T37" fmla="*/ 3 h 771"/>
                <a:gd name="T38" fmla="*/ 246 w 1022"/>
                <a:gd name="T39" fmla="*/ 17 h 771"/>
                <a:gd name="T40" fmla="*/ 272 w 1022"/>
                <a:gd name="T41" fmla="*/ 55 h 771"/>
                <a:gd name="T42" fmla="*/ 310 w 1022"/>
                <a:gd name="T43" fmla="*/ 85 h 771"/>
                <a:gd name="T44" fmla="*/ 339 w 1022"/>
                <a:gd name="T45" fmla="*/ 122 h 771"/>
                <a:gd name="T46" fmla="*/ 364 w 1022"/>
                <a:gd name="T47" fmla="*/ 153 h 771"/>
                <a:gd name="T48" fmla="*/ 412 w 1022"/>
                <a:gd name="T49" fmla="*/ 163 h 771"/>
                <a:gd name="T50" fmla="*/ 442 w 1022"/>
                <a:gd name="T51" fmla="*/ 168 h 771"/>
                <a:gd name="T52" fmla="*/ 479 w 1022"/>
                <a:gd name="T53" fmla="*/ 182 h 771"/>
                <a:gd name="T54" fmla="*/ 500 w 1022"/>
                <a:gd name="T55" fmla="*/ 207 h 771"/>
                <a:gd name="T56" fmla="*/ 537 w 1022"/>
                <a:gd name="T57" fmla="*/ 227 h 771"/>
                <a:gd name="T58" fmla="*/ 584 w 1022"/>
                <a:gd name="T59" fmla="*/ 233 h 771"/>
                <a:gd name="T60" fmla="*/ 604 w 1022"/>
                <a:gd name="T61" fmla="*/ 255 h 771"/>
                <a:gd name="T62" fmla="*/ 637 w 1022"/>
                <a:gd name="T63" fmla="*/ 251 h 771"/>
                <a:gd name="T64" fmla="*/ 669 w 1022"/>
                <a:gd name="T65" fmla="*/ 275 h 771"/>
                <a:gd name="T66" fmla="*/ 707 w 1022"/>
                <a:gd name="T67" fmla="*/ 300 h 771"/>
                <a:gd name="T68" fmla="*/ 913 w 1022"/>
                <a:gd name="T69" fmla="*/ 327 h 771"/>
                <a:gd name="T70" fmla="*/ 966 w 1022"/>
                <a:gd name="T71" fmla="*/ 345 h 771"/>
                <a:gd name="T72" fmla="*/ 962 w 1022"/>
                <a:gd name="T73" fmla="*/ 392 h 771"/>
                <a:gd name="T74" fmla="*/ 962 w 1022"/>
                <a:gd name="T75" fmla="*/ 427 h 771"/>
                <a:gd name="T76" fmla="*/ 942 w 1022"/>
                <a:gd name="T77" fmla="*/ 461 h 771"/>
                <a:gd name="T78" fmla="*/ 966 w 1022"/>
                <a:gd name="T79" fmla="*/ 517 h 771"/>
                <a:gd name="T80" fmla="*/ 993 w 1022"/>
                <a:gd name="T81" fmla="*/ 586 h 771"/>
                <a:gd name="T82" fmla="*/ 1016 w 1022"/>
                <a:gd name="T83" fmla="*/ 690 h 771"/>
                <a:gd name="T84" fmla="*/ 1004 w 1022"/>
                <a:gd name="T85" fmla="*/ 742 h 771"/>
                <a:gd name="T86" fmla="*/ 989 w 1022"/>
                <a:gd name="T87" fmla="*/ 770 h 771"/>
                <a:gd name="T88" fmla="*/ 547 w 1022"/>
                <a:gd name="T89" fmla="*/ 690 h 771"/>
                <a:gd name="T90" fmla="*/ 273 w 1022"/>
                <a:gd name="T91" fmla="*/ 595 h 771"/>
                <a:gd name="T92" fmla="*/ 246 w 1022"/>
                <a:gd name="T93" fmla="*/ 565 h 771"/>
                <a:gd name="T94" fmla="*/ 217 w 1022"/>
                <a:gd name="T95" fmla="*/ 525 h 771"/>
                <a:gd name="T96" fmla="*/ 186 w 1022"/>
                <a:gd name="T97" fmla="*/ 500 h 771"/>
                <a:gd name="T98" fmla="*/ 157 w 1022"/>
                <a:gd name="T99" fmla="*/ 473 h 771"/>
                <a:gd name="T100" fmla="*/ 117 w 1022"/>
                <a:gd name="T101" fmla="*/ 458 h 771"/>
                <a:gd name="T102" fmla="*/ 85 w 1022"/>
                <a:gd name="T103" fmla="*/ 468 h 7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2"/>
                <a:gd name="T157" fmla="*/ 0 h 771"/>
                <a:gd name="T158" fmla="*/ 1022 w 1022"/>
                <a:gd name="T159" fmla="*/ 771 h 7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1" name="Freeform 20"/>
            <p:cNvSpPr>
              <a:spLocks/>
            </p:cNvSpPr>
            <p:nvPr/>
          </p:nvSpPr>
          <p:spPr bwMode="auto">
            <a:xfrm>
              <a:off x="4003111" y="4732168"/>
              <a:ext cx="1305883" cy="440086"/>
            </a:xfrm>
            <a:custGeom>
              <a:avLst/>
              <a:gdLst>
                <a:gd name="T0" fmla="*/ 1180 w 1181"/>
                <a:gd name="T1" fmla="*/ 3 h 398"/>
                <a:gd name="T2" fmla="*/ 1180 w 1181"/>
                <a:gd name="T3" fmla="*/ 184 h 398"/>
                <a:gd name="T4" fmla="*/ 1155 w 1181"/>
                <a:gd name="T5" fmla="*/ 193 h 398"/>
                <a:gd name="T6" fmla="*/ 1118 w 1181"/>
                <a:gd name="T7" fmla="*/ 195 h 398"/>
                <a:gd name="T8" fmla="*/ 1093 w 1181"/>
                <a:gd name="T9" fmla="*/ 207 h 398"/>
                <a:gd name="T10" fmla="*/ 1046 w 1181"/>
                <a:gd name="T11" fmla="*/ 233 h 398"/>
                <a:gd name="T12" fmla="*/ 996 w 1181"/>
                <a:gd name="T13" fmla="*/ 244 h 398"/>
                <a:gd name="T14" fmla="*/ 978 w 1181"/>
                <a:gd name="T15" fmla="*/ 255 h 398"/>
                <a:gd name="T16" fmla="*/ 948 w 1181"/>
                <a:gd name="T17" fmla="*/ 289 h 398"/>
                <a:gd name="T18" fmla="*/ 901 w 1181"/>
                <a:gd name="T19" fmla="*/ 293 h 398"/>
                <a:gd name="T20" fmla="*/ 821 w 1181"/>
                <a:gd name="T21" fmla="*/ 312 h 398"/>
                <a:gd name="T22" fmla="*/ 779 w 1181"/>
                <a:gd name="T23" fmla="*/ 315 h 398"/>
                <a:gd name="T24" fmla="*/ 767 w 1181"/>
                <a:gd name="T25" fmla="*/ 318 h 398"/>
                <a:gd name="T26" fmla="*/ 749 w 1181"/>
                <a:gd name="T27" fmla="*/ 312 h 398"/>
                <a:gd name="T28" fmla="*/ 712 w 1181"/>
                <a:gd name="T29" fmla="*/ 277 h 398"/>
                <a:gd name="T30" fmla="*/ 691 w 1181"/>
                <a:gd name="T31" fmla="*/ 269 h 398"/>
                <a:gd name="T32" fmla="*/ 661 w 1181"/>
                <a:gd name="T33" fmla="*/ 270 h 398"/>
                <a:gd name="T34" fmla="*/ 649 w 1181"/>
                <a:gd name="T35" fmla="*/ 280 h 398"/>
                <a:gd name="T36" fmla="*/ 638 w 1181"/>
                <a:gd name="T37" fmla="*/ 285 h 398"/>
                <a:gd name="T38" fmla="*/ 626 w 1181"/>
                <a:gd name="T39" fmla="*/ 297 h 398"/>
                <a:gd name="T40" fmla="*/ 522 w 1181"/>
                <a:gd name="T41" fmla="*/ 335 h 398"/>
                <a:gd name="T42" fmla="*/ 511 w 1181"/>
                <a:gd name="T43" fmla="*/ 338 h 398"/>
                <a:gd name="T44" fmla="*/ 484 w 1181"/>
                <a:gd name="T45" fmla="*/ 363 h 398"/>
                <a:gd name="T46" fmla="*/ 471 w 1181"/>
                <a:gd name="T47" fmla="*/ 363 h 398"/>
                <a:gd name="T48" fmla="*/ 451 w 1181"/>
                <a:gd name="T49" fmla="*/ 352 h 398"/>
                <a:gd name="T50" fmla="*/ 427 w 1181"/>
                <a:gd name="T51" fmla="*/ 358 h 398"/>
                <a:gd name="T52" fmla="*/ 407 w 1181"/>
                <a:gd name="T53" fmla="*/ 354 h 398"/>
                <a:gd name="T54" fmla="*/ 391 w 1181"/>
                <a:gd name="T55" fmla="*/ 354 h 398"/>
                <a:gd name="T56" fmla="*/ 367 w 1181"/>
                <a:gd name="T57" fmla="*/ 354 h 398"/>
                <a:gd name="T58" fmla="*/ 355 w 1181"/>
                <a:gd name="T59" fmla="*/ 358 h 398"/>
                <a:gd name="T60" fmla="*/ 333 w 1181"/>
                <a:gd name="T61" fmla="*/ 378 h 398"/>
                <a:gd name="T62" fmla="*/ 322 w 1181"/>
                <a:gd name="T63" fmla="*/ 392 h 398"/>
                <a:gd name="T64" fmla="*/ 313 w 1181"/>
                <a:gd name="T65" fmla="*/ 397 h 398"/>
                <a:gd name="T66" fmla="*/ 287 w 1181"/>
                <a:gd name="T67" fmla="*/ 397 h 398"/>
                <a:gd name="T68" fmla="*/ 279 w 1181"/>
                <a:gd name="T69" fmla="*/ 387 h 398"/>
                <a:gd name="T70" fmla="*/ 279 w 1181"/>
                <a:gd name="T71" fmla="*/ 377 h 398"/>
                <a:gd name="T72" fmla="*/ 277 w 1181"/>
                <a:gd name="T73" fmla="*/ 354 h 398"/>
                <a:gd name="T74" fmla="*/ 265 w 1181"/>
                <a:gd name="T75" fmla="*/ 338 h 398"/>
                <a:gd name="T76" fmla="*/ 217 w 1181"/>
                <a:gd name="T77" fmla="*/ 323 h 398"/>
                <a:gd name="T78" fmla="*/ 200 w 1181"/>
                <a:gd name="T79" fmla="*/ 312 h 398"/>
                <a:gd name="T80" fmla="*/ 184 w 1181"/>
                <a:gd name="T81" fmla="*/ 305 h 398"/>
                <a:gd name="T82" fmla="*/ 159 w 1181"/>
                <a:gd name="T83" fmla="*/ 309 h 398"/>
                <a:gd name="T84" fmla="*/ 140 w 1181"/>
                <a:gd name="T85" fmla="*/ 318 h 398"/>
                <a:gd name="T86" fmla="*/ 125 w 1181"/>
                <a:gd name="T87" fmla="*/ 318 h 398"/>
                <a:gd name="T88" fmla="*/ 113 w 1181"/>
                <a:gd name="T89" fmla="*/ 312 h 398"/>
                <a:gd name="T90" fmla="*/ 99 w 1181"/>
                <a:gd name="T91" fmla="*/ 309 h 398"/>
                <a:gd name="T92" fmla="*/ 72 w 1181"/>
                <a:gd name="T93" fmla="*/ 293 h 398"/>
                <a:gd name="T94" fmla="*/ 55 w 1181"/>
                <a:gd name="T95" fmla="*/ 289 h 398"/>
                <a:gd name="T96" fmla="*/ 59 w 1181"/>
                <a:gd name="T97" fmla="*/ 277 h 398"/>
                <a:gd name="T98" fmla="*/ 55 w 1181"/>
                <a:gd name="T99" fmla="*/ 265 h 398"/>
                <a:gd name="T100" fmla="*/ 48 w 1181"/>
                <a:gd name="T101" fmla="*/ 258 h 398"/>
                <a:gd name="T102" fmla="*/ 48 w 1181"/>
                <a:gd name="T103" fmla="*/ 244 h 398"/>
                <a:gd name="T104" fmla="*/ 55 w 1181"/>
                <a:gd name="T105" fmla="*/ 238 h 398"/>
                <a:gd name="T106" fmla="*/ 65 w 1181"/>
                <a:gd name="T107" fmla="*/ 237 h 398"/>
                <a:gd name="T108" fmla="*/ 0 w 1181"/>
                <a:gd name="T109" fmla="*/ 237 h 398"/>
                <a:gd name="T110" fmla="*/ 0 w 1181"/>
                <a:gd name="T111" fmla="*/ 165 h 398"/>
                <a:gd name="T112" fmla="*/ 0 w 1181"/>
                <a:gd name="T113" fmla="*/ 0 h 398"/>
                <a:gd name="T114" fmla="*/ 60 w 1181"/>
                <a:gd name="T115" fmla="*/ 3 h 398"/>
                <a:gd name="T116" fmla="*/ 113 w 1181"/>
                <a:gd name="T117" fmla="*/ 3 h 398"/>
                <a:gd name="T118" fmla="*/ 299 w 1181"/>
                <a:gd name="T119" fmla="*/ 3 h 398"/>
                <a:gd name="T120" fmla="*/ 861 w 1181"/>
                <a:gd name="T121" fmla="*/ 5 h 398"/>
                <a:gd name="T122" fmla="*/ 879 w 1181"/>
                <a:gd name="T123" fmla="*/ 5 h 398"/>
                <a:gd name="T124" fmla="*/ 1180 w 1181"/>
                <a:gd name="T125" fmla="*/ 3 h 3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1"/>
                <a:gd name="T190" fmla="*/ 0 h 398"/>
                <a:gd name="T191" fmla="*/ 1181 w 1181"/>
                <a:gd name="T192" fmla="*/ 398 h 3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2" name="Freeform 21"/>
            <p:cNvSpPr>
              <a:spLocks/>
            </p:cNvSpPr>
            <p:nvPr/>
          </p:nvSpPr>
          <p:spPr bwMode="auto">
            <a:xfrm>
              <a:off x="2707180" y="3960359"/>
              <a:ext cx="1492753" cy="432346"/>
            </a:xfrm>
            <a:custGeom>
              <a:avLst/>
              <a:gdLst>
                <a:gd name="T0" fmla="*/ 1324 w 1350"/>
                <a:gd name="T1" fmla="*/ 365 h 391"/>
                <a:gd name="T2" fmla="*/ 1315 w 1350"/>
                <a:gd name="T3" fmla="*/ 390 h 391"/>
                <a:gd name="T4" fmla="*/ 1290 w 1350"/>
                <a:gd name="T5" fmla="*/ 385 h 391"/>
                <a:gd name="T6" fmla="*/ 1274 w 1350"/>
                <a:gd name="T7" fmla="*/ 382 h 391"/>
                <a:gd name="T8" fmla="*/ 1249 w 1350"/>
                <a:gd name="T9" fmla="*/ 390 h 391"/>
                <a:gd name="T10" fmla="*/ 942 w 1350"/>
                <a:gd name="T11" fmla="*/ 385 h 391"/>
                <a:gd name="T12" fmla="*/ 750 w 1350"/>
                <a:gd name="T13" fmla="*/ 382 h 391"/>
                <a:gd name="T14" fmla="*/ 292 w 1350"/>
                <a:gd name="T15" fmla="*/ 375 h 391"/>
                <a:gd name="T16" fmla="*/ 93 w 1350"/>
                <a:gd name="T17" fmla="*/ 367 h 391"/>
                <a:gd name="T18" fmla="*/ 0 w 1350"/>
                <a:gd name="T19" fmla="*/ 367 h 391"/>
                <a:gd name="T20" fmla="*/ 1 w 1350"/>
                <a:gd name="T21" fmla="*/ 140 h 391"/>
                <a:gd name="T22" fmla="*/ 3 w 1350"/>
                <a:gd name="T23" fmla="*/ 0 h 391"/>
                <a:gd name="T24" fmla="*/ 142 w 1350"/>
                <a:gd name="T25" fmla="*/ 28 h 391"/>
                <a:gd name="T26" fmla="*/ 318 w 1350"/>
                <a:gd name="T27" fmla="*/ 33 h 391"/>
                <a:gd name="T28" fmla="*/ 780 w 1350"/>
                <a:gd name="T29" fmla="*/ 41 h 391"/>
                <a:gd name="T30" fmla="*/ 796 w 1350"/>
                <a:gd name="T31" fmla="*/ 48 h 391"/>
                <a:gd name="T32" fmla="*/ 812 w 1350"/>
                <a:gd name="T33" fmla="*/ 52 h 391"/>
                <a:gd name="T34" fmla="*/ 830 w 1350"/>
                <a:gd name="T35" fmla="*/ 52 h 391"/>
                <a:gd name="T36" fmla="*/ 852 w 1350"/>
                <a:gd name="T37" fmla="*/ 53 h 391"/>
                <a:gd name="T38" fmla="*/ 870 w 1350"/>
                <a:gd name="T39" fmla="*/ 57 h 391"/>
                <a:gd name="T40" fmla="*/ 892 w 1350"/>
                <a:gd name="T41" fmla="*/ 63 h 391"/>
                <a:gd name="T42" fmla="*/ 912 w 1350"/>
                <a:gd name="T43" fmla="*/ 53 h 391"/>
                <a:gd name="T44" fmla="*/ 927 w 1350"/>
                <a:gd name="T45" fmla="*/ 63 h 391"/>
                <a:gd name="T46" fmla="*/ 947 w 1350"/>
                <a:gd name="T47" fmla="*/ 52 h 391"/>
                <a:gd name="T48" fmla="*/ 962 w 1350"/>
                <a:gd name="T49" fmla="*/ 66 h 391"/>
                <a:gd name="T50" fmla="*/ 979 w 1350"/>
                <a:gd name="T51" fmla="*/ 68 h 391"/>
                <a:gd name="T52" fmla="*/ 1005 w 1350"/>
                <a:gd name="T53" fmla="*/ 78 h 391"/>
                <a:gd name="T54" fmla="*/ 1025 w 1350"/>
                <a:gd name="T55" fmla="*/ 78 h 391"/>
                <a:gd name="T56" fmla="*/ 1049 w 1350"/>
                <a:gd name="T57" fmla="*/ 60 h 391"/>
                <a:gd name="T58" fmla="*/ 1059 w 1350"/>
                <a:gd name="T59" fmla="*/ 41 h 391"/>
                <a:gd name="T60" fmla="*/ 1082 w 1350"/>
                <a:gd name="T61" fmla="*/ 28 h 391"/>
                <a:gd name="T62" fmla="*/ 1286 w 1350"/>
                <a:gd name="T63" fmla="*/ 40 h 391"/>
                <a:gd name="T64" fmla="*/ 1299 w 1350"/>
                <a:gd name="T65" fmla="*/ 53 h 391"/>
                <a:gd name="T66" fmla="*/ 1299 w 1350"/>
                <a:gd name="T67" fmla="*/ 72 h 391"/>
                <a:gd name="T68" fmla="*/ 1321 w 1350"/>
                <a:gd name="T69" fmla="*/ 83 h 391"/>
                <a:gd name="T70" fmla="*/ 1341 w 1350"/>
                <a:gd name="T71" fmla="*/ 86 h 391"/>
                <a:gd name="T72" fmla="*/ 1339 w 1350"/>
                <a:gd name="T73" fmla="*/ 98 h 391"/>
                <a:gd name="T74" fmla="*/ 1335 w 1350"/>
                <a:gd name="T75" fmla="*/ 112 h 391"/>
                <a:gd name="T76" fmla="*/ 1321 w 1350"/>
                <a:gd name="T77" fmla="*/ 120 h 391"/>
                <a:gd name="T78" fmla="*/ 1310 w 1350"/>
                <a:gd name="T79" fmla="*/ 130 h 391"/>
                <a:gd name="T80" fmla="*/ 1306 w 1350"/>
                <a:gd name="T81" fmla="*/ 150 h 391"/>
                <a:gd name="T82" fmla="*/ 1326 w 1350"/>
                <a:gd name="T83" fmla="*/ 165 h 391"/>
                <a:gd name="T84" fmla="*/ 1321 w 1350"/>
                <a:gd name="T85" fmla="*/ 183 h 391"/>
                <a:gd name="T86" fmla="*/ 1315 w 1350"/>
                <a:gd name="T87" fmla="*/ 200 h 391"/>
                <a:gd name="T88" fmla="*/ 1306 w 1350"/>
                <a:gd name="T89" fmla="*/ 218 h 391"/>
                <a:gd name="T90" fmla="*/ 1304 w 1350"/>
                <a:gd name="T91" fmla="*/ 232 h 391"/>
                <a:gd name="T92" fmla="*/ 1299 w 1350"/>
                <a:gd name="T93" fmla="*/ 248 h 391"/>
                <a:gd name="T94" fmla="*/ 1281 w 1350"/>
                <a:gd name="T95" fmla="*/ 255 h 391"/>
                <a:gd name="T96" fmla="*/ 1281 w 1350"/>
                <a:gd name="T97" fmla="*/ 278 h 391"/>
                <a:gd name="T98" fmla="*/ 1297 w 1350"/>
                <a:gd name="T99" fmla="*/ 290 h 391"/>
                <a:gd name="T100" fmla="*/ 1292 w 1350"/>
                <a:gd name="T101" fmla="*/ 310 h 391"/>
                <a:gd name="T102" fmla="*/ 1306 w 1350"/>
                <a:gd name="T103" fmla="*/ 325 h 391"/>
                <a:gd name="T104" fmla="*/ 1319 w 1350"/>
                <a:gd name="T105" fmla="*/ 356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50"/>
                <a:gd name="T160" fmla="*/ 0 h 391"/>
                <a:gd name="T161" fmla="*/ 1350 w 1350"/>
                <a:gd name="T162" fmla="*/ 391 h 3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3" name="Freeform 22"/>
            <p:cNvSpPr>
              <a:spLocks/>
            </p:cNvSpPr>
            <p:nvPr/>
          </p:nvSpPr>
          <p:spPr bwMode="auto">
            <a:xfrm>
              <a:off x="5934844" y="2811492"/>
              <a:ext cx="862480" cy="699935"/>
            </a:xfrm>
            <a:custGeom>
              <a:avLst/>
              <a:gdLst>
                <a:gd name="T0" fmla="*/ 1 w 780"/>
                <a:gd name="T1" fmla="*/ 94 h 633"/>
                <a:gd name="T2" fmla="*/ 8 w 780"/>
                <a:gd name="T3" fmla="*/ 19 h 633"/>
                <a:gd name="T4" fmla="*/ 79 w 780"/>
                <a:gd name="T5" fmla="*/ 0 h 633"/>
                <a:gd name="T6" fmla="*/ 92 w 780"/>
                <a:gd name="T7" fmla="*/ 10 h 633"/>
                <a:gd name="T8" fmla="*/ 97 w 780"/>
                <a:gd name="T9" fmla="*/ 28 h 633"/>
                <a:gd name="T10" fmla="*/ 115 w 780"/>
                <a:gd name="T11" fmla="*/ 39 h 633"/>
                <a:gd name="T12" fmla="*/ 134 w 780"/>
                <a:gd name="T13" fmla="*/ 41 h 633"/>
                <a:gd name="T14" fmla="*/ 154 w 780"/>
                <a:gd name="T15" fmla="*/ 48 h 633"/>
                <a:gd name="T16" fmla="*/ 172 w 780"/>
                <a:gd name="T17" fmla="*/ 47 h 633"/>
                <a:gd name="T18" fmla="*/ 175 w 780"/>
                <a:gd name="T19" fmla="*/ 19 h 633"/>
                <a:gd name="T20" fmla="*/ 190 w 780"/>
                <a:gd name="T21" fmla="*/ 12 h 633"/>
                <a:gd name="T22" fmla="*/ 216 w 780"/>
                <a:gd name="T23" fmla="*/ 26 h 633"/>
                <a:gd name="T24" fmla="*/ 236 w 780"/>
                <a:gd name="T25" fmla="*/ 23 h 633"/>
                <a:gd name="T26" fmla="*/ 256 w 780"/>
                <a:gd name="T27" fmla="*/ 21 h 633"/>
                <a:gd name="T28" fmla="*/ 287 w 780"/>
                <a:gd name="T29" fmla="*/ 28 h 633"/>
                <a:gd name="T30" fmla="*/ 289 w 780"/>
                <a:gd name="T31" fmla="*/ 48 h 633"/>
                <a:gd name="T32" fmla="*/ 287 w 780"/>
                <a:gd name="T33" fmla="*/ 67 h 633"/>
                <a:gd name="T34" fmla="*/ 311 w 780"/>
                <a:gd name="T35" fmla="*/ 70 h 633"/>
                <a:gd name="T36" fmla="*/ 339 w 780"/>
                <a:gd name="T37" fmla="*/ 70 h 633"/>
                <a:gd name="T38" fmla="*/ 346 w 780"/>
                <a:gd name="T39" fmla="*/ 94 h 633"/>
                <a:gd name="T40" fmla="*/ 392 w 780"/>
                <a:gd name="T41" fmla="*/ 107 h 633"/>
                <a:gd name="T42" fmla="*/ 406 w 780"/>
                <a:gd name="T43" fmla="*/ 97 h 633"/>
                <a:gd name="T44" fmla="*/ 411 w 780"/>
                <a:gd name="T45" fmla="*/ 74 h 633"/>
                <a:gd name="T46" fmla="*/ 414 w 780"/>
                <a:gd name="T47" fmla="*/ 48 h 633"/>
                <a:gd name="T48" fmla="*/ 428 w 780"/>
                <a:gd name="T49" fmla="*/ 41 h 633"/>
                <a:gd name="T50" fmla="*/ 456 w 780"/>
                <a:gd name="T51" fmla="*/ 21 h 633"/>
                <a:gd name="T52" fmla="*/ 468 w 780"/>
                <a:gd name="T53" fmla="*/ 10 h 633"/>
                <a:gd name="T54" fmla="*/ 485 w 780"/>
                <a:gd name="T55" fmla="*/ 6 h 633"/>
                <a:gd name="T56" fmla="*/ 503 w 780"/>
                <a:gd name="T57" fmla="*/ 6 h 633"/>
                <a:gd name="T58" fmla="*/ 516 w 780"/>
                <a:gd name="T59" fmla="*/ 26 h 633"/>
                <a:gd name="T60" fmla="*/ 530 w 780"/>
                <a:gd name="T61" fmla="*/ 41 h 633"/>
                <a:gd name="T62" fmla="*/ 545 w 780"/>
                <a:gd name="T63" fmla="*/ 55 h 633"/>
                <a:gd name="T64" fmla="*/ 558 w 780"/>
                <a:gd name="T65" fmla="*/ 79 h 633"/>
                <a:gd name="T66" fmla="*/ 561 w 780"/>
                <a:gd name="T67" fmla="*/ 99 h 633"/>
                <a:gd name="T68" fmla="*/ 582 w 780"/>
                <a:gd name="T69" fmla="*/ 114 h 633"/>
                <a:gd name="T70" fmla="*/ 592 w 780"/>
                <a:gd name="T71" fmla="*/ 128 h 633"/>
                <a:gd name="T72" fmla="*/ 608 w 780"/>
                <a:gd name="T73" fmla="*/ 134 h 633"/>
                <a:gd name="T74" fmla="*/ 634 w 780"/>
                <a:gd name="T75" fmla="*/ 123 h 633"/>
                <a:gd name="T76" fmla="*/ 642 w 780"/>
                <a:gd name="T77" fmla="*/ 105 h 633"/>
                <a:gd name="T78" fmla="*/ 652 w 780"/>
                <a:gd name="T79" fmla="*/ 97 h 633"/>
                <a:gd name="T80" fmla="*/ 680 w 780"/>
                <a:gd name="T81" fmla="*/ 103 h 633"/>
                <a:gd name="T82" fmla="*/ 705 w 780"/>
                <a:gd name="T83" fmla="*/ 94 h 633"/>
                <a:gd name="T84" fmla="*/ 718 w 780"/>
                <a:gd name="T85" fmla="*/ 85 h 633"/>
                <a:gd name="T86" fmla="*/ 738 w 780"/>
                <a:gd name="T87" fmla="*/ 90 h 633"/>
                <a:gd name="T88" fmla="*/ 752 w 780"/>
                <a:gd name="T89" fmla="*/ 97 h 633"/>
                <a:gd name="T90" fmla="*/ 765 w 780"/>
                <a:gd name="T91" fmla="*/ 294 h 633"/>
                <a:gd name="T92" fmla="*/ 771 w 780"/>
                <a:gd name="T93" fmla="*/ 480 h 633"/>
                <a:gd name="T94" fmla="*/ 687 w 780"/>
                <a:gd name="T95" fmla="*/ 613 h 633"/>
                <a:gd name="T96" fmla="*/ 8 w 780"/>
                <a:gd name="T97" fmla="*/ 406 h 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0"/>
                <a:gd name="T148" fmla="*/ 0 h 633"/>
                <a:gd name="T149" fmla="*/ 780 w 780"/>
                <a:gd name="T150" fmla="*/ 633 h 6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4" name="Freeform 23"/>
            <p:cNvSpPr>
              <a:spLocks/>
            </p:cNvSpPr>
            <p:nvPr/>
          </p:nvSpPr>
          <p:spPr bwMode="auto">
            <a:xfrm>
              <a:off x="4552665" y="1774305"/>
              <a:ext cx="1468427" cy="1060408"/>
            </a:xfrm>
            <a:custGeom>
              <a:avLst/>
              <a:gdLst>
                <a:gd name="T0" fmla="*/ 217 w 1328"/>
                <a:gd name="T1" fmla="*/ 641 h 959"/>
                <a:gd name="T2" fmla="*/ 257 w 1328"/>
                <a:gd name="T3" fmla="*/ 657 h 959"/>
                <a:gd name="T4" fmla="*/ 290 w 1328"/>
                <a:gd name="T5" fmla="*/ 686 h 959"/>
                <a:gd name="T6" fmla="*/ 323 w 1328"/>
                <a:gd name="T7" fmla="*/ 701 h 959"/>
                <a:gd name="T8" fmla="*/ 348 w 1328"/>
                <a:gd name="T9" fmla="*/ 726 h 959"/>
                <a:gd name="T10" fmla="*/ 339 w 1328"/>
                <a:gd name="T11" fmla="*/ 764 h 959"/>
                <a:gd name="T12" fmla="*/ 366 w 1328"/>
                <a:gd name="T13" fmla="*/ 803 h 959"/>
                <a:gd name="T14" fmla="*/ 408 w 1328"/>
                <a:gd name="T15" fmla="*/ 821 h 959"/>
                <a:gd name="T16" fmla="*/ 439 w 1328"/>
                <a:gd name="T17" fmla="*/ 846 h 959"/>
                <a:gd name="T18" fmla="*/ 475 w 1328"/>
                <a:gd name="T19" fmla="*/ 853 h 959"/>
                <a:gd name="T20" fmla="*/ 480 w 1328"/>
                <a:gd name="T21" fmla="*/ 883 h 959"/>
                <a:gd name="T22" fmla="*/ 520 w 1328"/>
                <a:gd name="T23" fmla="*/ 903 h 959"/>
                <a:gd name="T24" fmla="*/ 533 w 1328"/>
                <a:gd name="T25" fmla="*/ 944 h 959"/>
                <a:gd name="T26" fmla="*/ 653 w 1328"/>
                <a:gd name="T27" fmla="*/ 933 h 959"/>
                <a:gd name="T28" fmla="*/ 652 w 1328"/>
                <a:gd name="T29" fmla="*/ 883 h 959"/>
                <a:gd name="T30" fmla="*/ 670 w 1328"/>
                <a:gd name="T31" fmla="*/ 848 h 959"/>
                <a:gd name="T32" fmla="*/ 722 w 1328"/>
                <a:gd name="T33" fmla="*/ 828 h 959"/>
                <a:gd name="T34" fmla="*/ 753 w 1328"/>
                <a:gd name="T35" fmla="*/ 833 h 959"/>
                <a:gd name="T36" fmla="*/ 792 w 1328"/>
                <a:gd name="T37" fmla="*/ 843 h 959"/>
                <a:gd name="T38" fmla="*/ 793 w 1328"/>
                <a:gd name="T39" fmla="*/ 903 h 959"/>
                <a:gd name="T40" fmla="*/ 833 w 1328"/>
                <a:gd name="T41" fmla="*/ 903 h 959"/>
                <a:gd name="T42" fmla="*/ 862 w 1328"/>
                <a:gd name="T43" fmla="*/ 877 h 959"/>
                <a:gd name="T44" fmla="*/ 897 w 1328"/>
                <a:gd name="T45" fmla="*/ 839 h 959"/>
                <a:gd name="T46" fmla="*/ 935 w 1328"/>
                <a:gd name="T47" fmla="*/ 839 h 959"/>
                <a:gd name="T48" fmla="*/ 964 w 1328"/>
                <a:gd name="T49" fmla="*/ 863 h 959"/>
                <a:gd name="T50" fmla="*/ 1012 w 1328"/>
                <a:gd name="T51" fmla="*/ 857 h 959"/>
                <a:gd name="T52" fmla="*/ 1030 w 1328"/>
                <a:gd name="T53" fmla="*/ 806 h 959"/>
                <a:gd name="T54" fmla="*/ 1072 w 1328"/>
                <a:gd name="T55" fmla="*/ 811 h 959"/>
                <a:gd name="T56" fmla="*/ 1112 w 1328"/>
                <a:gd name="T57" fmla="*/ 788 h 959"/>
                <a:gd name="T58" fmla="*/ 1153 w 1328"/>
                <a:gd name="T59" fmla="*/ 776 h 959"/>
                <a:gd name="T60" fmla="*/ 1200 w 1328"/>
                <a:gd name="T61" fmla="*/ 793 h 959"/>
                <a:gd name="T62" fmla="*/ 1232 w 1328"/>
                <a:gd name="T63" fmla="*/ 868 h 959"/>
                <a:gd name="T64" fmla="*/ 1257 w 1328"/>
                <a:gd name="T65" fmla="*/ 908 h 959"/>
                <a:gd name="T66" fmla="*/ 1244 w 1328"/>
                <a:gd name="T67" fmla="*/ 950 h 959"/>
                <a:gd name="T68" fmla="*/ 1327 w 1328"/>
                <a:gd name="T69" fmla="*/ 936 h 959"/>
                <a:gd name="T70" fmla="*/ 1320 w 1328"/>
                <a:gd name="T71" fmla="*/ 312 h 959"/>
                <a:gd name="T72" fmla="*/ 21 w 1328"/>
                <a:gd name="T73" fmla="*/ 17 h 959"/>
                <a:gd name="T74" fmla="*/ 5 w 1328"/>
                <a:gd name="T75" fmla="*/ 50 h 959"/>
                <a:gd name="T76" fmla="*/ 37 w 1328"/>
                <a:gd name="T77" fmla="*/ 72 h 959"/>
                <a:gd name="T78" fmla="*/ 73 w 1328"/>
                <a:gd name="T79" fmla="*/ 57 h 959"/>
                <a:gd name="T80" fmla="*/ 73 w 1328"/>
                <a:gd name="T81" fmla="*/ 95 h 959"/>
                <a:gd name="T82" fmla="*/ 77 w 1328"/>
                <a:gd name="T83" fmla="*/ 130 h 959"/>
                <a:gd name="T84" fmla="*/ 93 w 1328"/>
                <a:gd name="T85" fmla="*/ 155 h 959"/>
                <a:gd name="T86" fmla="*/ 97 w 1328"/>
                <a:gd name="T87" fmla="*/ 200 h 959"/>
                <a:gd name="T88" fmla="*/ 123 w 1328"/>
                <a:gd name="T89" fmla="*/ 240 h 959"/>
                <a:gd name="T90" fmla="*/ 137 w 1328"/>
                <a:gd name="T91" fmla="*/ 265 h 959"/>
                <a:gd name="T92" fmla="*/ 115 w 1328"/>
                <a:gd name="T93" fmla="*/ 292 h 959"/>
                <a:gd name="T94" fmla="*/ 92 w 1328"/>
                <a:gd name="T95" fmla="*/ 320 h 959"/>
                <a:gd name="T96" fmla="*/ 66 w 1328"/>
                <a:gd name="T97" fmla="*/ 347 h 959"/>
                <a:gd name="T98" fmla="*/ 70 w 1328"/>
                <a:gd name="T99" fmla="*/ 379 h 959"/>
                <a:gd name="T100" fmla="*/ 97 w 1328"/>
                <a:gd name="T101" fmla="*/ 394 h 959"/>
                <a:gd name="T102" fmla="*/ 126 w 1328"/>
                <a:gd name="T103" fmla="*/ 399 h 959"/>
                <a:gd name="T104" fmla="*/ 117 w 1328"/>
                <a:gd name="T105" fmla="*/ 437 h 959"/>
                <a:gd name="T106" fmla="*/ 150 w 1328"/>
                <a:gd name="T107" fmla="*/ 442 h 959"/>
                <a:gd name="T108" fmla="*/ 152 w 1328"/>
                <a:gd name="T109" fmla="*/ 475 h 959"/>
                <a:gd name="T110" fmla="*/ 146 w 1328"/>
                <a:gd name="T111" fmla="*/ 510 h 959"/>
                <a:gd name="T112" fmla="*/ 152 w 1328"/>
                <a:gd name="T113" fmla="*/ 544 h 959"/>
                <a:gd name="T114" fmla="*/ 186 w 1328"/>
                <a:gd name="T115" fmla="*/ 569 h 959"/>
                <a:gd name="T116" fmla="*/ 205 w 1328"/>
                <a:gd name="T117" fmla="*/ 602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8"/>
                <a:gd name="T178" fmla="*/ 0 h 959"/>
                <a:gd name="T179" fmla="*/ 1328 w 1328"/>
                <a:gd name="T180" fmla="*/ 959 h 9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5" name="Freeform 24"/>
            <p:cNvSpPr>
              <a:spLocks/>
            </p:cNvSpPr>
            <p:nvPr/>
          </p:nvSpPr>
          <p:spPr bwMode="auto">
            <a:xfrm>
              <a:off x="6873620" y="1731181"/>
              <a:ext cx="453355" cy="964208"/>
            </a:xfrm>
            <a:custGeom>
              <a:avLst/>
              <a:gdLst>
                <a:gd name="T0" fmla="*/ 409 w 410"/>
                <a:gd name="T1" fmla="*/ 859 h 872"/>
                <a:gd name="T2" fmla="*/ 307 w 410"/>
                <a:gd name="T3" fmla="*/ 866 h 872"/>
                <a:gd name="T4" fmla="*/ 230 w 410"/>
                <a:gd name="T5" fmla="*/ 866 h 872"/>
                <a:gd name="T6" fmla="*/ 150 w 410"/>
                <a:gd name="T7" fmla="*/ 871 h 872"/>
                <a:gd name="T8" fmla="*/ 147 w 410"/>
                <a:gd name="T9" fmla="*/ 790 h 872"/>
                <a:gd name="T10" fmla="*/ 103 w 410"/>
                <a:gd name="T11" fmla="*/ 794 h 872"/>
                <a:gd name="T12" fmla="*/ 93 w 410"/>
                <a:gd name="T13" fmla="*/ 578 h 872"/>
                <a:gd name="T14" fmla="*/ 90 w 410"/>
                <a:gd name="T15" fmla="*/ 518 h 872"/>
                <a:gd name="T16" fmla="*/ 85 w 410"/>
                <a:gd name="T17" fmla="*/ 383 h 872"/>
                <a:gd name="T18" fmla="*/ 83 w 410"/>
                <a:gd name="T19" fmla="*/ 321 h 872"/>
                <a:gd name="T20" fmla="*/ 0 w 410"/>
                <a:gd name="T21" fmla="*/ 326 h 872"/>
                <a:gd name="T22" fmla="*/ 0 w 410"/>
                <a:gd name="T23" fmla="*/ 247 h 872"/>
                <a:gd name="T24" fmla="*/ 37 w 410"/>
                <a:gd name="T25" fmla="*/ 247 h 872"/>
                <a:gd name="T26" fmla="*/ 37 w 410"/>
                <a:gd name="T27" fmla="*/ 234 h 872"/>
                <a:gd name="T28" fmla="*/ 35 w 410"/>
                <a:gd name="T29" fmla="*/ 163 h 872"/>
                <a:gd name="T30" fmla="*/ 77 w 410"/>
                <a:gd name="T31" fmla="*/ 161 h 872"/>
                <a:gd name="T32" fmla="*/ 73 w 410"/>
                <a:gd name="T33" fmla="*/ 80 h 872"/>
                <a:gd name="T34" fmla="*/ 119 w 410"/>
                <a:gd name="T35" fmla="*/ 80 h 872"/>
                <a:gd name="T36" fmla="*/ 113 w 410"/>
                <a:gd name="T37" fmla="*/ 8 h 872"/>
                <a:gd name="T38" fmla="*/ 370 w 410"/>
                <a:gd name="T39" fmla="*/ 0 h 872"/>
                <a:gd name="T40" fmla="*/ 375 w 410"/>
                <a:gd name="T41" fmla="*/ 139 h 872"/>
                <a:gd name="T42" fmla="*/ 387 w 410"/>
                <a:gd name="T43" fmla="*/ 443 h 872"/>
                <a:gd name="T44" fmla="*/ 401 w 410"/>
                <a:gd name="T45" fmla="*/ 727 h 872"/>
                <a:gd name="T46" fmla="*/ 409 w 410"/>
                <a:gd name="T47" fmla="*/ 859 h 8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0"/>
                <a:gd name="T73" fmla="*/ 0 h 872"/>
                <a:gd name="T74" fmla="*/ 410 w 410"/>
                <a:gd name="T75" fmla="*/ 872 h 8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6" name="Freeform 25"/>
            <p:cNvSpPr>
              <a:spLocks/>
            </p:cNvSpPr>
            <p:nvPr/>
          </p:nvSpPr>
          <p:spPr bwMode="auto">
            <a:xfrm>
              <a:off x="3515478" y="4382753"/>
              <a:ext cx="558400" cy="838153"/>
            </a:xfrm>
            <a:custGeom>
              <a:avLst/>
              <a:gdLst>
                <a:gd name="T0" fmla="*/ 504 w 505"/>
                <a:gd name="T1" fmla="*/ 6 h 758"/>
                <a:gd name="T2" fmla="*/ 499 w 505"/>
                <a:gd name="T3" fmla="*/ 315 h 758"/>
                <a:gd name="T4" fmla="*/ 437 w 505"/>
                <a:gd name="T5" fmla="*/ 314 h 758"/>
                <a:gd name="T6" fmla="*/ 437 w 505"/>
                <a:gd name="T7" fmla="*/ 482 h 758"/>
                <a:gd name="T8" fmla="*/ 437 w 505"/>
                <a:gd name="T9" fmla="*/ 552 h 758"/>
                <a:gd name="T10" fmla="*/ 504 w 505"/>
                <a:gd name="T11" fmla="*/ 552 h 758"/>
                <a:gd name="T12" fmla="*/ 494 w 505"/>
                <a:gd name="T13" fmla="*/ 554 h 758"/>
                <a:gd name="T14" fmla="*/ 487 w 505"/>
                <a:gd name="T15" fmla="*/ 560 h 758"/>
                <a:gd name="T16" fmla="*/ 487 w 505"/>
                <a:gd name="T17" fmla="*/ 572 h 758"/>
                <a:gd name="T18" fmla="*/ 494 w 505"/>
                <a:gd name="T19" fmla="*/ 582 h 758"/>
                <a:gd name="T20" fmla="*/ 496 w 505"/>
                <a:gd name="T21" fmla="*/ 592 h 758"/>
                <a:gd name="T22" fmla="*/ 494 w 505"/>
                <a:gd name="T23" fmla="*/ 605 h 758"/>
                <a:gd name="T24" fmla="*/ 422 w 505"/>
                <a:gd name="T25" fmla="*/ 622 h 758"/>
                <a:gd name="T26" fmla="*/ 396 w 505"/>
                <a:gd name="T27" fmla="*/ 620 h 758"/>
                <a:gd name="T28" fmla="*/ 369 w 505"/>
                <a:gd name="T29" fmla="*/ 630 h 758"/>
                <a:gd name="T30" fmla="*/ 349 w 505"/>
                <a:gd name="T31" fmla="*/ 630 h 758"/>
                <a:gd name="T32" fmla="*/ 300 w 505"/>
                <a:gd name="T33" fmla="*/ 620 h 758"/>
                <a:gd name="T34" fmla="*/ 289 w 505"/>
                <a:gd name="T35" fmla="*/ 622 h 758"/>
                <a:gd name="T36" fmla="*/ 262 w 505"/>
                <a:gd name="T37" fmla="*/ 630 h 758"/>
                <a:gd name="T38" fmla="*/ 237 w 505"/>
                <a:gd name="T39" fmla="*/ 650 h 758"/>
                <a:gd name="T40" fmla="*/ 238 w 505"/>
                <a:gd name="T41" fmla="*/ 658 h 758"/>
                <a:gd name="T42" fmla="*/ 232 w 505"/>
                <a:gd name="T43" fmla="*/ 667 h 758"/>
                <a:gd name="T44" fmla="*/ 224 w 505"/>
                <a:gd name="T45" fmla="*/ 669 h 758"/>
                <a:gd name="T46" fmla="*/ 215 w 505"/>
                <a:gd name="T47" fmla="*/ 674 h 758"/>
                <a:gd name="T48" fmla="*/ 204 w 505"/>
                <a:gd name="T49" fmla="*/ 670 h 758"/>
                <a:gd name="T50" fmla="*/ 197 w 505"/>
                <a:gd name="T51" fmla="*/ 683 h 758"/>
                <a:gd name="T52" fmla="*/ 182 w 505"/>
                <a:gd name="T53" fmla="*/ 692 h 758"/>
                <a:gd name="T54" fmla="*/ 168 w 505"/>
                <a:gd name="T55" fmla="*/ 698 h 758"/>
                <a:gd name="T56" fmla="*/ 137 w 505"/>
                <a:gd name="T57" fmla="*/ 702 h 758"/>
                <a:gd name="T58" fmla="*/ 98 w 505"/>
                <a:gd name="T59" fmla="*/ 727 h 758"/>
                <a:gd name="T60" fmla="*/ 73 w 505"/>
                <a:gd name="T61" fmla="*/ 727 h 758"/>
                <a:gd name="T62" fmla="*/ 45 w 505"/>
                <a:gd name="T63" fmla="*/ 732 h 758"/>
                <a:gd name="T64" fmla="*/ 33 w 505"/>
                <a:gd name="T65" fmla="*/ 740 h 758"/>
                <a:gd name="T66" fmla="*/ 0 w 505"/>
                <a:gd name="T67" fmla="*/ 757 h 758"/>
                <a:gd name="T68" fmla="*/ 0 w 505"/>
                <a:gd name="T69" fmla="*/ 654 h 758"/>
                <a:gd name="T70" fmla="*/ 5 w 505"/>
                <a:gd name="T71" fmla="*/ 514 h 758"/>
                <a:gd name="T72" fmla="*/ 10 w 505"/>
                <a:gd name="T73" fmla="*/ 300 h 758"/>
                <a:gd name="T74" fmla="*/ 12 w 505"/>
                <a:gd name="T75" fmla="*/ 220 h 758"/>
                <a:gd name="T76" fmla="*/ 18 w 505"/>
                <a:gd name="T77" fmla="*/ 0 h 758"/>
                <a:gd name="T78" fmla="*/ 25 w 505"/>
                <a:gd name="T79" fmla="*/ 0 h 758"/>
                <a:gd name="T80" fmla="*/ 210 w 505"/>
                <a:gd name="T81" fmla="*/ 3 h 758"/>
                <a:gd name="T82" fmla="*/ 504 w 505"/>
                <a:gd name="T83" fmla="*/ 6 h 7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5"/>
                <a:gd name="T127" fmla="*/ 0 h 758"/>
                <a:gd name="T128" fmla="*/ 505 w 505"/>
                <a:gd name="T129" fmla="*/ 758 h 7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7" name="Freeform 26"/>
            <p:cNvSpPr>
              <a:spLocks/>
            </p:cNvSpPr>
            <p:nvPr/>
          </p:nvSpPr>
          <p:spPr bwMode="auto">
            <a:xfrm>
              <a:off x="3456874" y="2484192"/>
              <a:ext cx="1081417" cy="525228"/>
            </a:xfrm>
            <a:custGeom>
              <a:avLst/>
              <a:gdLst>
                <a:gd name="T0" fmla="*/ 3 w 978"/>
                <a:gd name="T1" fmla="*/ 449 h 475"/>
                <a:gd name="T2" fmla="*/ 6 w 978"/>
                <a:gd name="T3" fmla="*/ 435 h 475"/>
                <a:gd name="T4" fmla="*/ 30 w 978"/>
                <a:gd name="T5" fmla="*/ 409 h 475"/>
                <a:gd name="T6" fmla="*/ 41 w 978"/>
                <a:gd name="T7" fmla="*/ 395 h 475"/>
                <a:gd name="T8" fmla="*/ 45 w 978"/>
                <a:gd name="T9" fmla="*/ 375 h 475"/>
                <a:gd name="T10" fmla="*/ 46 w 978"/>
                <a:gd name="T11" fmla="*/ 355 h 475"/>
                <a:gd name="T12" fmla="*/ 55 w 978"/>
                <a:gd name="T13" fmla="*/ 337 h 475"/>
                <a:gd name="T14" fmla="*/ 60 w 978"/>
                <a:gd name="T15" fmla="*/ 315 h 475"/>
                <a:gd name="T16" fmla="*/ 78 w 978"/>
                <a:gd name="T17" fmla="*/ 306 h 475"/>
                <a:gd name="T18" fmla="*/ 108 w 978"/>
                <a:gd name="T19" fmla="*/ 295 h 475"/>
                <a:gd name="T20" fmla="*/ 112 w 978"/>
                <a:gd name="T21" fmla="*/ 266 h 475"/>
                <a:gd name="T22" fmla="*/ 108 w 978"/>
                <a:gd name="T23" fmla="*/ 237 h 475"/>
                <a:gd name="T24" fmla="*/ 77 w 978"/>
                <a:gd name="T25" fmla="*/ 220 h 475"/>
                <a:gd name="T26" fmla="*/ 55 w 978"/>
                <a:gd name="T27" fmla="*/ 197 h 475"/>
                <a:gd name="T28" fmla="*/ 41 w 978"/>
                <a:gd name="T29" fmla="*/ 179 h 475"/>
                <a:gd name="T30" fmla="*/ 28 w 978"/>
                <a:gd name="T31" fmla="*/ 157 h 475"/>
                <a:gd name="T32" fmla="*/ 28 w 978"/>
                <a:gd name="T33" fmla="*/ 140 h 475"/>
                <a:gd name="T34" fmla="*/ 23 w 978"/>
                <a:gd name="T35" fmla="*/ 117 h 475"/>
                <a:gd name="T36" fmla="*/ 25 w 978"/>
                <a:gd name="T37" fmla="*/ 97 h 475"/>
                <a:gd name="T38" fmla="*/ 13 w 978"/>
                <a:gd name="T39" fmla="*/ 70 h 475"/>
                <a:gd name="T40" fmla="*/ 12 w 978"/>
                <a:gd name="T41" fmla="*/ 53 h 475"/>
                <a:gd name="T42" fmla="*/ 12 w 978"/>
                <a:gd name="T43" fmla="*/ 25 h 475"/>
                <a:gd name="T44" fmla="*/ 15 w 978"/>
                <a:gd name="T45" fmla="*/ 15 h 475"/>
                <a:gd name="T46" fmla="*/ 165 w 978"/>
                <a:gd name="T47" fmla="*/ 1 h 475"/>
                <a:gd name="T48" fmla="*/ 273 w 978"/>
                <a:gd name="T49" fmla="*/ 1 h 475"/>
                <a:gd name="T50" fmla="*/ 513 w 978"/>
                <a:gd name="T51" fmla="*/ 5 h 475"/>
                <a:gd name="T52" fmla="*/ 912 w 978"/>
                <a:gd name="T53" fmla="*/ 15 h 475"/>
                <a:gd name="T54" fmla="*/ 912 w 978"/>
                <a:gd name="T55" fmla="*/ 32 h 475"/>
                <a:gd name="T56" fmla="*/ 927 w 978"/>
                <a:gd name="T57" fmla="*/ 57 h 475"/>
                <a:gd name="T58" fmla="*/ 940 w 978"/>
                <a:gd name="T59" fmla="*/ 70 h 475"/>
                <a:gd name="T60" fmla="*/ 945 w 978"/>
                <a:gd name="T61" fmla="*/ 85 h 475"/>
                <a:gd name="T62" fmla="*/ 960 w 978"/>
                <a:gd name="T63" fmla="*/ 97 h 475"/>
                <a:gd name="T64" fmla="*/ 972 w 978"/>
                <a:gd name="T65" fmla="*/ 117 h 475"/>
                <a:gd name="T66" fmla="*/ 970 w 978"/>
                <a:gd name="T67" fmla="*/ 132 h 475"/>
                <a:gd name="T68" fmla="*/ 945 w 978"/>
                <a:gd name="T69" fmla="*/ 137 h 475"/>
                <a:gd name="T70" fmla="*/ 938 w 978"/>
                <a:gd name="T71" fmla="*/ 155 h 475"/>
                <a:gd name="T72" fmla="*/ 947 w 978"/>
                <a:gd name="T73" fmla="*/ 172 h 475"/>
                <a:gd name="T74" fmla="*/ 932 w 978"/>
                <a:gd name="T75" fmla="*/ 184 h 475"/>
                <a:gd name="T76" fmla="*/ 918 w 978"/>
                <a:gd name="T77" fmla="*/ 197 h 475"/>
                <a:gd name="T78" fmla="*/ 900 w 978"/>
                <a:gd name="T79" fmla="*/ 204 h 475"/>
                <a:gd name="T80" fmla="*/ 883 w 978"/>
                <a:gd name="T81" fmla="*/ 212 h 475"/>
                <a:gd name="T82" fmla="*/ 860 w 978"/>
                <a:gd name="T83" fmla="*/ 217 h 475"/>
                <a:gd name="T84" fmla="*/ 842 w 978"/>
                <a:gd name="T85" fmla="*/ 224 h 475"/>
                <a:gd name="T86" fmla="*/ 822 w 978"/>
                <a:gd name="T87" fmla="*/ 235 h 475"/>
                <a:gd name="T88" fmla="*/ 820 w 978"/>
                <a:gd name="T89" fmla="*/ 252 h 475"/>
                <a:gd name="T90" fmla="*/ 838 w 978"/>
                <a:gd name="T91" fmla="*/ 266 h 475"/>
                <a:gd name="T92" fmla="*/ 829 w 978"/>
                <a:gd name="T93" fmla="*/ 284 h 475"/>
                <a:gd name="T94" fmla="*/ 817 w 978"/>
                <a:gd name="T95" fmla="*/ 302 h 475"/>
                <a:gd name="T96" fmla="*/ 807 w 978"/>
                <a:gd name="T97" fmla="*/ 322 h 475"/>
                <a:gd name="T98" fmla="*/ 802 w 978"/>
                <a:gd name="T99" fmla="*/ 340 h 475"/>
                <a:gd name="T100" fmla="*/ 802 w 978"/>
                <a:gd name="T101" fmla="*/ 357 h 475"/>
                <a:gd name="T102" fmla="*/ 800 w 978"/>
                <a:gd name="T103" fmla="*/ 375 h 475"/>
                <a:gd name="T104" fmla="*/ 812 w 978"/>
                <a:gd name="T105" fmla="*/ 389 h 475"/>
                <a:gd name="T106" fmla="*/ 815 w 978"/>
                <a:gd name="T107" fmla="*/ 407 h 475"/>
                <a:gd name="T108" fmla="*/ 830 w 978"/>
                <a:gd name="T109" fmla="*/ 419 h 475"/>
                <a:gd name="T110" fmla="*/ 843 w 978"/>
                <a:gd name="T111" fmla="*/ 426 h 475"/>
                <a:gd name="T112" fmla="*/ 862 w 978"/>
                <a:gd name="T113" fmla="*/ 424 h 475"/>
                <a:gd name="T114" fmla="*/ 862 w 978"/>
                <a:gd name="T115" fmla="*/ 439 h 475"/>
                <a:gd name="T116" fmla="*/ 850 w 978"/>
                <a:gd name="T117" fmla="*/ 455 h 475"/>
                <a:gd name="T118" fmla="*/ 837 w 978"/>
                <a:gd name="T119" fmla="*/ 474 h 475"/>
                <a:gd name="T120" fmla="*/ 282 w 978"/>
                <a:gd name="T121" fmla="*/ 471 h 475"/>
                <a:gd name="T122" fmla="*/ 133 w 978"/>
                <a:gd name="T123" fmla="*/ 467 h 475"/>
                <a:gd name="T124" fmla="*/ 1 w 978"/>
                <a:gd name="T125" fmla="*/ 459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8"/>
                <a:gd name="T190" fmla="*/ 0 h 475"/>
                <a:gd name="T191" fmla="*/ 978 w 978"/>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chemeClr val="tx2"/>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8" name="Freeform 27"/>
            <p:cNvSpPr>
              <a:spLocks/>
            </p:cNvSpPr>
            <p:nvPr/>
          </p:nvSpPr>
          <p:spPr bwMode="auto">
            <a:xfrm>
              <a:off x="6775209" y="2679909"/>
              <a:ext cx="597101" cy="806087"/>
            </a:xfrm>
            <a:custGeom>
              <a:avLst/>
              <a:gdLst>
                <a:gd name="T0" fmla="*/ 396 w 540"/>
                <a:gd name="T1" fmla="*/ 5 h 729"/>
                <a:gd name="T2" fmla="*/ 500 w 540"/>
                <a:gd name="T3" fmla="*/ 0 h 729"/>
                <a:gd name="T4" fmla="*/ 500 w 540"/>
                <a:gd name="T5" fmla="*/ 59 h 729"/>
                <a:gd name="T6" fmla="*/ 505 w 540"/>
                <a:gd name="T7" fmla="*/ 147 h 729"/>
                <a:gd name="T8" fmla="*/ 512 w 540"/>
                <a:gd name="T9" fmla="*/ 277 h 729"/>
                <a:gd name="T10" fmla="*/ 517 w 540"/>
                <a:gd name="T11" fmla="*/ 377 h 729"/>
                <a:gd name="T12" fmla="*/ 520 w 540"/>
                <a:gd name="T13" fmla="*/ 417 h 729"/>
                <a:gd name="T14" fmla="*/ 525 w 540"/>
                <a:gd name="T15" fmla="*/ 472 h 729"/>
                <a:gd name="T16" fmla="*/ 531 w 540"/>
                <a:gd name="T17" fmla="*/ 611 h 729"/>
                <a:gd name="T18" fmla="*/ 539 w 540"/>
                <a:gd name="T19" fmla="*/ 706 h 729"/>
                <a:gd name="T20" fmla="*/ 445 w 540"/>
                <a:gd name="T21" fmla="*/ 711 h 729"/>
                <a:gd name="T22" fmla="*/ 236 w 540"/>
                <a:gd name="T23" fmla="*/ 720 h 729"/>
                <a:gd name="T24" fmla="*/ 181 w 540"/>
                <a:gd name="T25" fmla="*/ 721 h 729"/>
                <a:gd name="T26" fmla="*/ 17 w 540"/>
                <a:gd name="T27" fmla="*/ 728 h 729"/>
                <a:gd name="T28" fmla="*/ 10 w 540"/>
                <a:gd name="T29" fmla="*/ 596 h 729"/>
                <a:gd name="T30" fmla="*/ 8 w 540"/>
                <a:gd name="T31" fmla="*/ 441 h 729"/>
                <a:gd name="T32" fmla="*/ 5 w 540"/>
                <a:gd name="T33" fmla="*/ 412 h 729"/>
                <a:gd name="T34" fmla="*/ 0 w 540"/>
                <a:gd name="T35" fmla="*/ 219 h 729"/>
                <a:gd name="T36" fmla="*/ 5 w 540"/>
                <a:gd name="T37" fmla="*/ 225 h 729"/>
                <a:gd name="T38" fmla="*/ 13 w 540"/>
                <a:gd name="T39" fmla="*/ 232 h 729"/>
                <a:gd name="T40" fmla="*/ 21 w 540"/>
                <a:gd name="T41" fmla="*/ 225 h 729"/>
                <a:gd name="T42" fmla="*/ 23 w 540"/>
                <a:gd name="T43" fmla="*/ 217 h 729"/>
                <a:gd name="T44" fmla="*/ 37 w 540"/>
                <a:gd name="T45" fmla="*/ 215 h 729"/>
                <a:gd name="T46" fmla="*/ 47 w 540"/>
                <a:gd name="T47" fmla="*/ 215 h 729"/>
                <a:gd name="T48" fmla="*/ 53 w 540"/>
                <a:gd name="T49" fmla="*/ 207 h 729"/>
                <a:gd name="T50" fmla="*/ 67 w 540"/>
                <a:gd name="T51" fmla="*/ 199 h 729"/>
                <a:gd name="T52" fmla="*/ 72 w 540"/>
                <a:gd name="T53" fmla="*/ 190 h 729"/>
                <a:gd name="T54" fmla="*/ 74 w 540"/>
                <a:gd name="T55" fmla="*/ 183 h 729"/>
                <a:gd name="T56" fmla="*/ 77 w 540"/>
                <a:gd name="T57" fmla="*/ 170 h 729"/>
                <a:gd name="T58" fmla="*/ 83 w 540"/>
                <a:gd name="T59" fmla="*/ 163 h 729"/>
                <a:gd name="T60" fmla="*/ 90 w 540"/>
                <a:gd name="T61" fmla="*/ 159 h 729"/>
                <a:gd name="T62" fmla="*/ 97 w 540"/>
                <a:gd name="T63" fmla="*/ 165 h 729"/>
                <a:gd name="T64" fmla="*/ 97 w 540"/>
                <a:gd name="T65" fmla="*/ 175 h 729"/>
                <a:gd name="T66" fmla="*/ 99 w 540"/>
                <a:gd name="T67" fmla="*/ 187 h 729"/>
                <a:gd name="T68" fmla="*/ 101 w 540"/>
                <a:gd name="T69" fmla="*/ 199 h 729"/>
                <a:gd name="T70" fmla="*/ 112 w 540"/>
                <a:gd name="T71" fmla="*/ 207 h 729"/>
                <a:gd name="T72" fmla="*/ 122 w 540"/>
                <a:gd name="T73" fmla="*/ 207 h 729"/>
                <a:gd name="T74" fmla="*/ 130 w 540"/>
                <a:gd name="T75" fmla="*/ 215 h 729"/>
                <a:gd name="T76" fmla="*/ 135 w 540"/>
                <a:gd name="T77" fmla="*/ 223 h 729"/>
                <a:gd name="T78" fmla="*/ 144 w 540"/>
                <a:gd name="T79" fmla="*/ 235 h 729"/>
                <a:gd name="T80" fmla="*/ 154 w 540"/>
                <a:gd name="T81" fmla="*/ 241 h 729"/>
                <a:gd name="T82" fmla="*/ 162 w 540"/>
                <a:gd name="T83" fmla="*/ 237 h 729"/>
                <a:gd name="T84" fmla="*/ 170 w 540"/>
                <a:gd name="T85" fmla="*/ 235 h 729"/>
                <a:gd name="T86" fmla="*/ 183 w 540"/>
                <a:gd name="T87" fmla="*/ 237 h 729"/>
                <a:gd name="T88" fmla="*/ 176 w 540"/>
                <a:gd name="T89" fmla="*/ 10 h 729"/>
                <a:gd name="T90" fmla="*/ 241 w 540"/>
                <a:gd name="T91" fmla="*/ 10 h 729"/>
                <a:gd name="T92" fmla="*/ 321 w 540"/>
                <a:gd name="T93" fmla="*/ 5 h 729"/>
                <a:gd name="T94" fmla="*/ 396 w 540"/>
                <a:gd name="T95" fmla="*/ 5 h 7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0"/>
                <a:gd name="T145" fmla="*/ 0 h 729"/>
                <a:gd name="T146" fmla="*/ 540 w 540"/>
                <a:gd name="T147" fmla="*/ 729 h 7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no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29" name="Freeform 28"/>
            <p:cNvSpPr>
              <a:spLocks/>
            </p:cNvSpPr>
            <p:nvPr/>
          </p:nvSpPr>
          <p:spPr bwMode="auto">
            <a:xfrm>
              <a:off x="6349498" y="1742238"/>
              <a:ext cx="692195" cy="1219635"/>
            </a:xfrm>
            <a:custGeom>
              <a:avLst/>
              <a:gdLst>
                <a:gd name="T0" fmla="*/ 548 w 626"/>
                <a:gd name="T1" fmla="*/ 72 h 1103"/>
                <a:gd name="T2" fmla="*/ 511 w 626"/>
                <a:gd name="T3" fmla="*/ 237 h 1103"/>
                <a:gd name="T4" fmla="*/ 558 w 626"/>
                <a:gd name="T5" fmla="*/ 373 h 1103"/>
                <a:gd name="T6" fmla="*/ 620 w 626"/>
                <a:gd name="T7" fmla="*/ 779 h 1103"/>
                <a:gd name="T8" fmla="*/ 555 w 626"/>
                <a:gd name="T9" fmla="*/ 1085 h 1103"/>
                <a:gd name="T10" fmla="*/ 518 w 626"/>
                <a:gd name="T11" fmla="*/ 1072 h 1103"/>
                <a:gd name="T12" fmla="*/ 486 w 626"/>
                <a:gd name="T13" fmla="*/ 1048 h 1103"/>
                <a:gd name="T14" fmla="*/ 473 w 626"/>
                <a:gd name="T15" fmla="*/ 1008 h 1103"/>
                <a:gd name="T16" fmla="*/ 456 w 626"/>
                <a:gd name="T17" fmla="*/ 1039 h 1103"/>
                <a:gd name="T18" fmla="*/ 423 w 626"/>
                <a:gd name="T19" fmla="*/ 1065 h 1103"/>
                <a:gd name="T20" fmla="*/ 388 w 626"/>
                <a:gd name="T21" fmla="*/ 1074 h 1103"/>
                <a:gd name="T22" fmla="*/ 361 w 626"/>
                <a:gd name="T23" fmla="*/ 1057 h 1103"/>
                <a:gd name="T24" fmla="*/ 329 w 626"/>
                <a:gd name="T25" fmla="*/ 1060 h 1103"/>
                <a:gd name="T26" fmla="*/ 277 w 626"/>
                <a:gd name="T27" fmla="*/ 1065 h 1103"/>
                <a:gd name="T28" fmla="*/ 259 w 626"/>
                <a:gd name="T29" fmla="*/ 1090 h 1103"/>
                <a:gd name="T30" fmla="*/ 215 w 626"/>
                <a:gd name="T31" fmla="*/ 1095 h 1103"/>
                <a:gd name="T32" fmla="*/ 186 w 626"/>
                <a:gd name="T33" fmla="*/ 1067 h 1103"/>
                <a:gd name="T34" fmla="*/ 168 w 626"/>
                <a:gd name="T35" fmla="*/ 1023 h 1103"/>
                <a:gd name="T36" fmla="*/ 140 w 626"/>
                <a:gd name="T37" fmla="*/ 994 h 1103"/>
                <a:gd name="T38" fmla="*/ 110 w 626"/>
                <a:gd name="T39" fmla="*/ 974 h 1103"/>
                <a:gd name="T40" fmla="*/ 80 w 626"/>
                <a:gd name="T41" fmla="*/ 988 h 1103"/>
                <a:gd name="T42" fmla="*/ 39 w 626"/>
                <a:gd name="T43" fmla="*/ 1015 h 1103"/>
                <a:gd name="T44" fmla="*/ 28 w 626"/>
                <a:gd name="T45" fmla="*/ 977 h 1103"/>
                <a:gd name="T46" fmla="*/ 17 w 626"/>
                <a:gd name="T47" fmla="*/ 930 h 1103"/>
                <a:gd name="T48" fmla="*/ 32 w 626"/>
                <a:gd name="T49" fmla="*/ 877 h 1103"/>
                <a:gd name="T50" fmla="*/ 90 w 626"/>
                <a:gd name="T51" fmla="*/ 867 h 1103"/>
                <a:gd name="T52" fmla="*/ 105 w 626"/>
                <a:gd name="T53" fmla="*/ 840 h 1103"/>
                <a:gd name="T54" fmla="*/ 93 w 626"/>
                <a:gd name="T55" fmla="*/ 799 h 1103"/>
                <a:gd name="T56" fmla="*/ 128 w 626"/>
                <a:gd name="T57" fmla="*/ 783 h 1103"/>
                <a:gd name="T58" fmla="*/ 128 w 626"/>
                <a:gd name="T59" fmla="*/ 737 h 1103"/>
                <a:gd name="T60" fmla="*/ 152 w 626"/>
                <a:gd name="T61" fmla="*/ 670 h 1103"/>
                <a:gd name="T62" fmla="*/ 133 w 626"/>
                <a:gd name="T63" fmla="*/ 632 h 1103"/>
                <a:gd name="T64" fmla="*/ 122 w 626"/>
                <a:gd name="T65" fmla="*/ 575 h 1103"/>
                <a:gd name="T66" fmla="*/ 112 w 626"/>
                <a:gd name="T67" fmla="*/ 530 h 1103"/>
                <a:gd name="T68" fmla="*/ 112 w 626"/>
                <a:gd name="T69" fmla="*/ 492 h 1103"/>
                <a:gd name="T70" fmla="*/ 133 w 626"/>
                <a:gd name="T71" fmla="*/ 450 h 1103"/>
                <a:gd name="T72" fmla="*/ 150 w 626"/>
                <a:gd name="T73" fmla="*/ 419 h 1103"/>
                <a:gd name="T74" fmla="*/ 152 w 626"/>
                <a:gd name="T75" fmla="*/ 375 h 1103"/>
                <a:gd name="T76" fmla="*/ 168 w 626"/>
                <a:gd name="T77" fmla="*/ 339 h 1103"/>
                <a:gd name="T78" fmla="*/ 160 w 626"/>
                <a:gd name="T79" fmla="*/ 303 h 1103"/>
                <a:gd name="T80" fmla="*/ 150 w 626"/>
                <a:gd name="T81" fmla="*/ 263 h 1103"/>
                <a:gd name="T82" fmla="*/ 147 w 626"/>
                <a:gd name="T83" fmla="*/ 237 h 1103"/>
                <a:gd name="T84" fmla="*/ 137 w 626"/>
                <a:gd name="T85" fmla="*/ 217 h 1103"/>
                <a:gd name="T86" fmla="*/ 122 w 626"/>
                <a:gd name="T87" fmla="*/ 181 h 1103"/>
                <a:gd name="T88" fmla="*/ 97 w 626"/>
                <a:gd name="T89" fmla="*/ 135 h 1103"/>
                <a:gd name="T90" fmla="*/ 97 w 626"/>
                <a:gd name="T91" fmla="*/ 101 h 1103"/>
                <a:gd name="T92" fmla="*/ 90 w 626"/>
                <a:gd name="T93" fmla="*/ 48 h 1103"/>
                <a:gd name="T94" fmla="*/ 85 w 626"/>
                <a:gd name="T95" fmla="*/ 21 h 1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6"/>
                <a:gd name="T145" fmla="*/ 0 h 1103"/>
                <a:gd name="T146" fmla="*/ 626 w 626"/>
                <a:gd name="T147" fmla="*/ 1103 h 1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0" name="Freeform 29"/>
            <p:cNvSpPr>
              <a:spLocks/>
            </p:cNvSpPr>
            <p:nvPr/>
          </p:nvSpPr>
          <p:spPr bwMode="auto">
            <a:xfrm>
              <a:off x="2842081" y="3574455"/>
              <a:ext cx="729790" cy="433451"/>
            </a:xfrm>
            <a:custGeom>
              <a:avLst/>
              <a:gdLst>
                <a:gd name="T0" fmla="*/ 388 w 660"/>
                <a:gd name="T1" fmla="*/ 201 h 392"/>
                <a:gd name="T2" fmla="*/ 406 w 660"/>
                <a:gd name="T3" fmla="*/ 197 h 392"/>
                <a:gd name="T4" fmla="*/ 411 w 660"/>
                <a:gd name="T5" fmla="*/ 202 h 392"/>
                <a:gd name="T6" fmla="*/ 418 w 660"/>
                <a:gd name="T7" fmla="*/ 215 h 392"/>
                <a:gd name="T8" fmla="*/ 426 w 660"/>
                <a:gd name="T9" fmla="*/ 234 h 392"/>
                <a:gd name="T10" fmla="*/ 442 w 660"/>
                <a:gd name="T11" fmla="*/ 241 h 392"/>
                <a:gd name="T12" fmla="*/ 458 w 660"/>
                <a:gd name="T13" fmla="*/ 252 h 392"/>
                <a:gd name="T14" fmla="*/ 466 w 660"/>
                <a:gd name="T15" fmla="*/ 270 h 392"/>
                <a:gd name="T16" fmla="*/ 471 w 660"/>
                <a:gd name="T17" fmla="*/ 289 h 392"/>
                <a:gd name="T18" fmla="*/ 489 w 660"/>
                <a:gd name="T19" fmla="*/ 296 h 392"/>
                <a:gd name="T20" fmla="*/ 504 w 660"/>
                <a:gd name="T21" fmla="*/ 312 h 392"/>
                <a:gd name="T22" fmla="*/ 526 w 660"/>
                <a:gd name="T23" fmla="*/ 319 h 392"/>
                <a:gd name="T24" fmla="*/ 546 w 660"/>
                <a:gd name="T25" fmla="*/ 316 h 392"/>
                <a:gd name="T26" fmla="*/ 571 w 660"/>
                <a:gd name="T27" fmla="*/ 321 h 392"/>
                <a:gd name="T28" fmla="*/ 582 w 660"/>
                <a:gd name="T29" fmla="*/ 332 h 392"/>
                <a:gd name="T30" fmla="*/ 591 w 660"/>
                <a:gd name="T31" fmla="*/ 354 h 392"/>
                <a:gd name="T32" fmla="*/ 600 w 660"/>
                <a:gd name="T33" fmla="*/ 372 h 392"/>
                <a:gd name="T34" fmla="*/ 616 w 660"/>
                <a:gd name="T35" fmla="*/ 388 h 392"/>
                <a:gd name="T36" fmla="*/ 636 w 660"/>
                <a:gd name="T37" fmla="*/ 383 h 392"/>
                <a:gd name="T38" fmla="*/ 654 w 660"/>
                <a:gd name="T39" fmla="*/ 386 h 392"/>
                <a:gd name="T40" fmla="*/ 356 w 660"/>
                <a:gd name="T41" fmla="*/ 386 h 392"/>
                <a:gd name="T42" fmla="*/ 110 w 660"/>
                <a:gd name="T43" fmla="*/ 381 h 392"/>
                <a:gd name="T44" fmla="*/ 21 w 660"/>
                <a:gd name="T45" fmla="*/ 352 h 392"/>
                <a:gd name="T46" fmla="*/ 28 w 660"/>
                <a:gd name="T47" fmla="*/ 170 h 392"/>
                <a:gd name="T48" fmla="*/ 0 w 660"/>
                <a:gd name="T49" fmla="*/ 167 h 392"/>
                <a:gd name="T50" fmla="*/ 5 w 660"/>
                <a:gd name="T51" fmla="*/ 88 h 392"/>
                <a:gd name="T52" fmla="*/ 88 w 660"/>
                <a:gd name="T53" fmla="*/ 75 h 392"/>
                <a:gd name="T54" fmla="*/ 106 w 660"/>
                <a:gd name="T55" fmla="*/ 70 h 392"/>
                <a:gd name="T56" fmla="*/ 133 w 660"/>
                <a:gd name="T57" fmla="*/ 60 h 392"/>
                <a:gd name="T58" fmla="*/ 138 w 660"/>
                <a:gd name="T59" fmla="*/ 39 h 392"/>
                <a:gd name="T60" fmla="*/ 161 w 660"/>
                <a:gd name="T61" fmla="*/ 33 h 392"/>
                <a:gd name="T62" fmla="*/ 181 w 660"/>
                <a:gd name="T63" fmla="*/ 8 h 392"/>
                <a:gd name="T64" fmla="*/ 188 w 660"/>
                <a:gd name="T65" fmla="*/ 12 h 392"/>
                <a:gd name="T66" fmla="*/ 175 w 660"/>
                <a:gd name="T67" fmla="*/ 39 h 392"/>
                <a:gd name="T68" fmla="*/ 164 w 660"/>
                <a:gd name="T69" fmla="*/ 73 h 392"/>
                <a:gd name="T70" fmla="*/ 144 w 660"/>
                <a:gd name="T71" fmla="*/ 88 h 392"/>
                <a:gd name="T72" fmla="*/ 151 w 660"/>
                <a:gd name="T73" fmla="*/ 92 h 392"/>
                <a:gd name="T74" fmla="*/ 177 w 660"/>
                <a:gd name="T75" fmla="*/ 73 h 392"/>
                <a:gd name="T76" fmla="*/ 184 w 660"/>
                <a:gd name="T77" fmla="*/ 40 h 392"/>
                <a:gd name="T78" fmla="*/ 188 w 660"/>
                <a:gd name="T79" fmla="*/ 65 h 392"/>
                <a:gd name="T80" fmla="*/ 181 w 660"/>
                <a:gd name="T81" fmla="*/ 90 h 392"/>
                <a:gd name="T82" fmla="*/ 191 w 660"/>
                <a:gd name="T83" fmla="*/ 112 h 392"/>
                <a:gd name="T84" fmla="*/ 201 w 660"/>
                <a:gd name="T85" fmla="*/ 115 h 392"/>
                <a:gd name="T86" fmla="*/ 210 w 660"/>
                <a:gd name="T87" fmla="*/ 75 h 392"/>
                <a:gd name="T88" fmla="*/ 208 w 660"/>
                <a:gd name="T89" fmla="*/ 35 h 392"/>
                <a:gd name="T90" fmla="*/ 246 w 660"/>
                <a:gd name="T91" fmla="*/ 33 h 392"/>
                <a:gd name="T92" fmla="*/ 248 w 660"/>
                <a:gd name="T93" fmla="*/ 70 h 392"/>
                <a:gd name="T94" fmla="*/ 251 w 660"/>
                <a:gd name="T95" fmla="*/ 52 h 392"/>
                <a:gd name="T96" fmla="*/ 251 w 660"/>
                <a:gd name="T97" fmla="*/ 13 h 392"/>
                <a:gd name="T98" fmla="*/ 273 w 660"/>
                <a:gd name="T99" fmla="*/ 33 h 392"/>
                <a:gd name="T100" fmla="*/ 284 w 660"/>
                <a:gd name="T101" fmla="*/ 59 h 392"/>
                <a:gd name="T102" fmla="*/ 302 w 660"/>
                <a:gd name="T103" fmla="*/ 73 h 392"/>
                <a:gd name="T104" fmla="*/ 338 w 660"/>
                <a:gd name="T105" fmla="*/ 88 h 392"/>
                <a:gd name="T106" fmla="*/ 333 w 660"/>
                <a:gd name="T107" fmla="*/ 108 h 392"/>
                <a:gd name="T108" fmla="*/ 342 w 660"/>
                <a:gd name="T109" fmla="*/ 125 h 392"/>
                <a:gd name="T110" fmla="*/ 348 w 660"/>
                <a:gd name="T111" fmla="*/ 148 h 392"/>
                <a:gd name="T112" fmla="*/ 356 w 660"/>
                <a:gd name="T113" fmla="*/ 167 h 392"/>
                <a:gd name="T114" fmla="*/ 374 w 660"/>
                <a:gd name="T115" fmla="*/ 174 h 392"/>
                <a:gd name="T116" fmla="*/ 374 w 660"/>
                <a:gd name="T117" fmla="*/ 188 h 3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392"/>
                <a:gd name="T179" fmla="*/ 660 w 660"/>
                <a:gd name="T180" fmla="*/ 392 h 3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1" name="Freeform 30"/>
            <p:cNvSpPr>
              <a:spLocks/>
            </p:cNvSpPr>
            <p:nvPr/>
          </p:nvSpPr>
          <p:spPr bwMode="auto">
            <a:xfrm>
              <a:off x="5924892" y="4153864"/>
              <a:ext cx="786183" cy="612582"/>
            </a:xfrm>
            <a:custGeom>
              <a:avLst/>
              <a:gdLst>
                <a:gd name="T0" fmla="*/ 25 w 711"/>
                <a:gd name="T1" fmla="*/ 349 h 554"/>
                <a:gd name="T2" fmla="*/ 45 w 711"/>
                <a:gd name="T3" fmla="*/ 339 h 554"/>
                <a:gd name="T4" fmla="*/ 119 w 711"/>
                <a:gd name="T5" fmla="*/ 326 h 554"/>
                <a:gd name="T6" fmla="*/ 130 w 711"/>
                <a:gd name="T7" fmla="*/ 311 h 554"/>
                <a:gd name="T8" fmla="*/ 142 w 711"/>
                <a:gd name="T9" fmla="*/ 294 h 554"/>
                <a:gd name="T10" fmla="*/ 164 w 711"/>
                <a:gd name="T11" fmla="*/ 289 h 554"/>
                <a:gd name="T12" fmla="*/ 182 w 711"/>
                <a:gd name="T13" fmla="*/ 284 h 554"/>
                <a:gd name="T14" fmla="*/ 175 w 711"/>
                <a:gd name="T15" fmla="*/ 264 h 554"/>
                <a:gd name="T16" fmla="*/ 184 w 711"/>
                <a:gd name="T17" fmla="*/ 244 h 554"/>
                <a:gd name="T18" fmla="*/ 217 w 711"/>
                <a:gd name="T19" fmla="*/ 227 h 554"/>
                <a:gd name="T20" fmla="*/ 227 w 711"/>
                <a:gd name="T21" fmla="*/ 209 h 554"/>
                <a:gd name="T22" fmla="*/ 246 w 711"/>
                <a:gd name="T23" fmla="*/ 197 h 554"/>
                <a:gd name="T24" fmla="*/ 266 w 711"/>
                <a:gd name="T25" fmla="*/ 173 h 554"/>
                <a:gd name="T26" fmla="*/ 266 w 711"/>
                <a:gd name="T27" fmla="*/ 152 h 554"/>
                <a:gd name="T28" fmla="*/ 275 w 711"/>
                <a:gd name="T29" fmla="*/ 117 h 554"/>
                <a:gd name="T30" fmla="*/ 277 w 711"/>
                <a:gd name="T31" fmla="*/ 93 h 554"/>
                <a:gd name="T32" fmla="*/ 311 w 711"/>
                <a:gd name="T33" fmla="*/ 65 h 554"/>
                <a:gd name="T34" fmla="*/ 333 w 711"/>
                <a:gd name="T35" fmla="*/ 35 h 554"/>
                <a:gd name="T36" fmla="*/ 355 w 711"/>
                <a:gd name="T37" fmla="*/ 26 h 554"/>
                <a:gd name="T38" fmla="*/ 366 w 711"/>
                <a:gd name="T39" fmla="*/ 12 h 554"/>
                <a:gd name="T40" fmla="*/ 384 w 711"/>
                <a:gd name="T41" fmla="*/ 10 h 554"/>
                <a:gd name="T42" fmla="*/ 402 w 711"/>
                <a:gd name="T43" fmla="*/ 17 h 554"/>
                <a:gd name="T44" fmla="*/ 428 w 711"/>
                <a:gd name="T45" fmla="*/ 20 h 554"/>
                <a:gd name="T46" fmla="*/ 446 w 711"/>
                <a:gd name="T47" fmla="*/ 6 h 554"/>
                <a:gd name="T48" fmla="*/ 481 w 711"/>
                <a:gd name="T49" fmla="*/ 0 h 554"/>
                <a:gd name="T50" fmla="*/ 494 w 711"/>
                <a:gd name="T51" fmla="*/ 6 h 554"/>
                <a:gd name="T52" fmla="*/ 521 w 711"/>
                <a:gd name="T53" fmla="*/ 1 h 554"/>
                <a:gd name="T54" fmla="*/ 535 w 711"/>
                <a:gd name="T55" fmla="*/ 35 h 554"/>
                <a:gd name="T56" fmla="*/ 533 w 711"/>
                <a:gd name="T57" fmla="*/ 274 h 554"/>
                <a:gd name="T58" fmla="*/ 618 w 711"/>
                <a:gd name="T59" fmla="*/ 272 h 554"/>
                <a:gd name="T60" fmla="*/ 622 w 711"/>
                <a:gd name="T61" fmla="*/ 349 h 554"/>
                <a:gd name="T62" fmla="*/ 710 w 711"/>
                <a:gd name="T63" fmla="*/ 532 h 554"/>
                <a:gd name="T64" fmla="*/ 431 w 711"/>
                <a:gd name="T65" fmla="*/ 543 h 554"/>
                <a:gd name="T66" fmla="*/ 306 w 711"/>
                <a:gd name="T67" fmla="*/ 546 h 554"/>
                <a:gd name="T68" fmla="*/ 39 w 711"/>
                <a:gd name="T69" fmla="*/ 553 h 554"/>
                <a:gd name="T70" fmla="*/ 66 w 711"/>
                <a:gd name="T71" fmla="*/ 528 h 554"/>
                <a:gd name="T72" fmla="*/ 65 w 711"/>
                <a:gd name="T73" fmla="*/ 506 h 554"/>
                <a:gd name="T74" fmla="*/ 66 w 711"/>
                <a:gd name="T75" fmla="*/ 483 h 554"/>
                <a:gd name="T76" fmla="*/ 50 w 711"/>
                <a:gd name="T77" fmla="*/ 439 h 554"/>
                <a:gd name="T78" fmla="*/ 39 w 711"/>
                <a:gd name="T79" fmla="*/ 421 h 554"/>
                <a:gd name="T80" fmla="*/ 0 w 711"/>
                <a:gd name="T81" fmla="*/ 381 h 554"/>
                <a:gd name="T82" fmla="*/ 6 w 711"/>
                <a:gd name="T83" fmla="*/ 362 h 5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1"/>
                <a:gd name="T127" fmla="*/ 0 h 554"/>
                <a:gd name="T128" fmla="*/ 711 w 711"/>
                <a:gd name="T129" fmla="*/ 554 h 5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2" name="Freeform 31"/>
            <p:cNvSpPr>
              <a:spLocks/>
            </p:cNvSpPr>
            <p:nvPr/>
          </p:nvSpPr>
          <p:spPr bwMode="auto">
            <a:xfrm>
              <a:off x="6500985" y="3464986"/>
              <a:ext cx="910027" cy="837048"/>
            </a:xfrm>
            <a:custGeom>
              <a:avLst/>
              <a:gdLst>
                <a:gd name="T0" fmla="*/ 583 w 823"/>
                <a:gd name="T1" fmla="*/ 588 h 757"/>
                <a:gd name="T2" fmla="*/ 580 w 823"/>
                <a:gd name="T3" fmla="*/ 563 h 757"/>
                <a:gd name="T4" fmla="*/ 557 w 823"/>
                <a:gd name="T5" fmla="*/ 552 h 757"/>
                <a:gd name="T6" fmla="*/ 535 w 823"/>
                <a:gd name="T7" fmla="*/ 530 h 757"/>
                <a:gd name="T8" fmla="*/ 515 w 823"/>
                <a:gd name="T9" fmla="*/ 512 h 757"/>
                <a:gd name="T10" fmla="*/ 483 w 823"/>
                <a:gd name="T11" fmla="*/ 532 h 757"/>
                <a:gd name="T12" fmla="*/ 445 w 823"/>
                <a:gd name="T13" fmla="*/ 539 h 757"/>
                <a:gd name="T14" fmla="*/ 417 w 823"/>
                <a:gd name="T15" fmla="*/ 536 h 757"/>
                <a:gd name="T16" fmla="*/ 375 w 823"/>
                <a:gd name="T17" fmla="*/ 516 h 757"/>
                <a:gd name="T18" fmla="*/ 330 w 823"/>
                <a:gd name="T19" fmla="*/ 532 h 757"/>
                <a:gd name="T20" fmla="*/ 321 w 823"/>
                <a:gd name="T21" fmla="*/ 564 h 757"/>
                <a:gd name="T22" fmla="*/ 297 w 823"/>
                <a:gd name="T23" fmla="*/ 588 h 757"/>
                <a:gd name="T24" fmla="*/ 263 w 823"/>
                <a:gd name="T25" fmla="*/ 591 h 757"/>
                <a:gd name="T26" fmla="*/ 250 w 823"/>
                <a:gd name="T27" fmla="*/ 614 h 757"/>
                <a:gd name="T28" fmla="*/ 228 w 823"/>
                <a:gd name="T29" fmla="*/ 624 h 757"/>
                <a:gd name="T30" fmla="*/ 172 w 823"/>
                <a:gd name="T31" fmla="*/ 624 h 757"/>
                <a:gd name="T32" fmla="*/ 135 w 823"/>
                <a:gd name="T33" fmla="*/ 637 h 757"/>
                <a:gd name="T34" fmla="*/ 105 w 823"/>
                <a:gd name="T35" fmla="*/ 646 h 757"/>
                <a:gd name="T36" fmla="*/ 72 w 823"/>
                <a:gd name="T37" fmla="*/ 657 h 757"/>
                <a:gd name="T38" fmla="*/ 46 w 823"/>
                <a:gd name="T39" fmla="*/ 648 h 757"/>
                <a:gd name="T40" fmla="*/ 26 w 823"/>
                <a:gd name="T41" fmla="*/ 624 h 757"/>
                <a:gd name="T42" fmla="*/ 33 w 823"/>
                <a:gd name="T43" fmla="*/ 596 h 757"/>
                <a:gd name="T44" fmla="*/ 15 w 823"/>
                <a:gd name="T45" fmla="*/ 578 h 757"/>
                <a:gd name="T46" fmla="*/ 19 w 823"/>
                <a:gd name="T47" fmla="*/ 548 h 757"/>
                <a:gd name="T48" fmla="*/ 26 w 823"/>
                <a:gd name="T49" fmla="*/ 496 h 757"/>
                <a:gd name="T50" fmla="*/ 45 w 823"/>
                <a:gd name="T51" fmla="*/ 486 h 757"/>
                <a:gd name="T52" fmla="*/ 86 w 823"/>
                <a:gd name="T53" fmla="*/ 468 h 757"/>
                <a:gd name="T54" fmla="*/ 121 w 823"/>
                <a:gd name="T55" fmla="*/ 463 h 757"/>
                <a:gd name="T56" fmla="*/ 145 w 823"/>
                <a:gd name="T57" fmla="*/ 446 h 757"/>
                <a:gd name="T58" fmla="*/ 150 w 823"/>
                <a:gd name="T59" fmla="*/ 426 h 757"/>
                <a:gd name="T60" fmla="*/ 165 w 823"/>
                <a:gd name="T61" fmla="*/ 403 h 757"/>
                <a:gd name="T62" fmla="*/ 172 w 823"/>
                <a:gd name="T63" fmla="*/ 380 h 757"/>
                <a:gd name="T64" fmla="*/ 179 w 823"/>
                <a:gd name="T65" fmla="*/ 190 h 757"/>
                <a:gd name="T66" fmla="*/ 427 w 823"/>
                <a:gd name="T67" fmla="*/ 13 h 757"/>
                <a:gd name="T68" fmla="*/ 783 w 823"/>
                <a:gd name="T69" fmla="*/ 0 h 757"/>
                <a:gd name="T70" fmla="*/ 795 w 823"/>
                <a:gd name="T71" fmla="*/ 258 h 757"/>
                <a:gd name="T72" fmla="*/ 810 w 823"/>
                <a:gd name="T73" fmla="*/ 521 h 757"/>
                <a:gd name="T74" fmla="*/ 822 w 823"/>
                <a:gd name="T75" fmla="*/ 748 h 757"/>
                <a:gd name="T76" fmla="*/ 779 w 823"/>
                <a:gd name="T77" fmla="*/ 751 h 757"/>
                <a:gd name="T78" fmla="*/ 752 w 823"/>
                <a:gd name="T79" fmla="*/ 748 h 757"/>
                <a:gd name="T80" fmla="*/ 715 w 823"/>
                <a:gd name="T81" fmla="*/ 756 h 757"/>
                <a:gd name="T82" fmla="*/ 707 w 823"/>
                <a:gd name="T83" fmla="*/ 729 h 757"/>
                <a:gd name="T84" fmla="*/ 685 w 823"/>
                <a:gd name="T85" fmla="*/ 711 h 757"/>
                <a:gd name="T86" fmla="*/ 685 w 823"/>
                <a:gd name="T87" fmla="*/ 676 h 757"/>
                <a:gd name="T88" fmla="*/ 672 w 823"/>
                <a:gd name="T89" fmla="*/ 648 h 757"/>
                <a:gd name="T90" fmla="*/ 645 w 823"/>
                <a:gd name="T91" fmla="*/ 623 h 757"/>
                <a:gd name="T92" fmla="*/ 615 w 823"/>
                <a:gd name="T93" fmla="*/ 614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3"/>
                <a:gd name="T142" fmla="*/ 0 h 757"/>
                <a:gd name="T143" fmla="*/ 823 w 823"/>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3" name="Freeform 32"/>
            <p:cNvSpPr>
              <a:spLocks/>
            </p:cNvSpPr>
            <p:nvPr/>
          </p:nvSpPr>
          <p:spPr bwMode="auto">
            <a:xfrm>
              <a:off x="4069456" y="3698298"/>
              <a:ext cx="1239538" cy="1041610"/>
            </a:xfrm>
            <a:custGeom>
              <a:avLst/>
              <a:gdLst>
                <a:gd name="T0" fmla="*/ 819 w 1121"/>
                <a:gd name="T1" fmla="*/ 941 h 942"/>
                <a:gd name="T2" fmla="*/ 50 w 1121"/>
                <a:gd name="T3" fmla="*/ 936 h 942"/>
                <a:gd name="T4" fmla="*/ 15 w 1121"/>
                <a:gd name="T5" fmla="*/ 626 h 942"/>
                <a:gd name="T6" fmla="*/ 46 w 1121"/>
                <a:gd name="T7" fmla="*/ 626 h 942"/>
                <a:gd name="T8" fmla="*/ 83 w 1121"/>
                <a:gd name="T9" fmla="*/ 626 h 942"/>
                <a:gd name="T10" fmla="*/ 85 w 1121"/>
                <a:gd name="T11" fmla="*/ 595 h 942"/>
                <a:gd name="T12" fmla="*/ 66 w 1121"/>
                <a:gd name="T13" fmla="*/ 558 h 942"/>
                <a:gd name="T14" fmla="*/ 65 w 1121"/>
                <a:gd name="T15" fmla="*/ 529 h 942"/>
                <a:gd name="T16" fmla="*/ 46 w 1121"/>
                <a:gd name="T17" fmla="*/ 506 h 942"/>
                <a:gd name="T18" fmla="*/ 66 w 1121"/>
                <a:gd name="T19" fmla="*/ 488 h 942"/>
                <a:gd name="T20" fmla="*/ 68 w 1121"/>
                <a:gd name="T21" fmla="*/ 461 h 942"/>
                <a:gd name="T22" fmla="*/ 80 w 1121"/>
                <a:gd name="T23" fmla="*/ 438 h 942"/>
                <a:gd name="T24" fmla="*/ 92 w 1121"/>
                <a:gd name="T25" fmla="*/ 415 h 942"/>
                <a:gd name="T26" fmla="*/ 73 w 1121"/>
                <a:gd name="T27" fmla="*/ 390 h 942"/>
                <a:gd name="T28" fmla="*/ 79 w 1121"/>
                <a:gd name="T29" fmla="*/ 361 h 942"/>
                <a:gd name="T30" fmla="*/ 103 w 1121"/>
                <a:gd name="T31" fmla="*/ 351 h 942"/>
                <a:gd name="T32" fmla="*/ 115 w 1121"/>
                <a:gd name="T33" fmla="*/ 331 h 942"/>
                <a:gd name="T34" fmla="*/ 88 w 1121"/>
                <a:gd name="T35" fmla="*/ 323 h 942"/>
                <a:gd name="T36" fmla="*/ 68 w 1121"/>
                <a:gd name="T37" fmla="*/ 301 h 942"/>
                <a:gd name="T38" fmla="*/ 53 w 1121"/>
                <a:gd name="T39" fmla="*/ 278 h 942"/>
                <a:gd name="T40" fmla="*/ 48 w 1121"/>
                <a:gd name="T41" fmla="*/ 253 h 942"/>
                <a:gd name="T42" fmla="*/ 33 w 1121"/>
                <a:gd name="T43" fmla="*/ 223 h 942"/>
                <a:gd name="T44" fmla="*/ 21 w 1121"/>
                <a:gd name="T45" fmla="*/ 198 h 942"/>
                <a:gd name="T46" fmla="*/ 10 w 1121"/>
                <a:gd name="T47" fmla="*/ 181 h 942"/>
                <a:gd name="T48" fmla="*/ 28 w 1121"/>
                <a:gd name="T49" fmla="*/ 153 h 942"/>
                <a:gd name="T50" fmla="*/ 50 w 1121"/>
                <a:gd name="T51" fmla="*/ 141 h 942"/>
                <a:gd name="T52" fmla="*/ 48 w 1121"/>
                <a:gd name="T53" fmla="*/ 108 h 942"/>
                <a:gd name="T54" fmla="*/ 68 w 1121"/>
                <a:gd name="T55" fmla="*/ 88 h 942"/>
                <a:gd name="T56" fmla="*/ 83 w 1121"/>
                <a:gd name="T57" fmla="*/ 65 h 942"/>
                <a:gd name="T58" fmla="*/ 103 w 1121"/>
                <a:gd name="T59" fmla="*/ 18 h 942"/>
                <a:gd name="T60" fmla="*/ 103 w 1121"/>
                <a:gd name="T61" fmla="*/ 1 h 942"/>
                <a:gd name="T62" fmla="*/ 125 w 1121"/>
                <a:gd name="T63" fmla="*/ 5 h 942"/>
                <a:gd name="T64" fmla="*/ 148 w 1121"/>
                <a:gd name="T65" fmla="*/ 1 h 942"/>
                <a:gd name="T66" fmla="*/ 175 w 1121"/>
                <a:gd name="T67" fmla="*/ 1 h 942"/>
                <a:gd name="T68" fmla="*/ 205 w 1121"/>
                <a:gd name="T69" fmla="*/ 15 h 942"/>
                <a:gd name="T70" fmla="*/ 228 w 1121"/>
                <a:gd name="T71" fmla="*/ 35 h 942"/>
                <a:gd name="T72" fmla="*/ 250 w 1121"/>
                <a:gd name="T73" fmla="*/ 53 h 942"/>
                <a:gd name="T74" fmla="*/ 270 w 1121"/>
                <a:gd name="T75" fmla="*/ 75 h 942"/>
                <a:gd name="T76" fmla="*/ 297 w 1121"/>
                <a:gd name="T77" fmla="*/ 106 h 942"/>
                <a:gd name="T78" fmla="*/ 314 w 1121"/>
                <a:gd name="T79" fmla="*/ 133 h 942"/>
                <a:gd name="T80" fmla="*/ 335 w 1121"/>
                <a:gd name="T81" fmla="*/ 157 h 942"/>
                <a:gd name="T82" fmla="*/ 681 w 1121"/>
                <a:gd name="T83" fmla="*/ 231 h 942"/>
                <a:gd name="T84" fmla="*/ 1041 w 1121"/>
                <a:gd name="T85" fmla="*/ 311 h 942"/>
                <a:gd name="T86" fmla="*/ 1061 w 1121"/>
                <a:gd name="T87" fmla="*/ 370 h 942"/>
                <a:gd name="T88" fmla="*/ 1083 w 1121"/>
                <a:gd name="T89" fmla="*/ 390 h 942"/>
                <a:gd name="T90" fmla="*/ 1106 w 1121"/>
                <a:gd name="T91" fmla="*/ 406 h 942"/>
                <a:gd name="T92" fmla="*/ 1117 w 1121"/>
                <a:gd name="T93" fmla="*/ 861 h 9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1"/>
                <a:gd name="T142" fmla="*/ 0 h 942"/>
                <a:gd name="T143" fmla="*/ 1121 w 1121"/>
                <a:gd name="T144" fmla="*/ 942 h 9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4" name="Freeform 33"/>
            <p:cNvSpPr>
              <a:spLocks/>
            </p:cNvSpPr>
            <p:nvPr/>
          </p:nvSpPr>
          <p:spPr bwMode="auto">
            <a:xfrm>
              <a:off x="3200342" y="2369195"/>
              <a:ext cx="295233" cy="515276"/>
            </a:xfrm>
            <a:custGeom>
              <a:avLst/>
              <a:gdLst>
                <a:gd name="T0" fmla="*/ 6 w 267"/>
                <a:gd name="T1" fmla="*/ 148 h 466"/>
                <a:gd name="T2" fmla="*/ 15 w 267"/>
                <a:gd name="T3" fmla="*/ 128 h 466"/>
                <a:gd name="T4" fmla="*/ 26 w 267"/>
                <a:gd name="T5" fmla="*/ 112 h 466"/>
                <a:gd name="T6" fmla="*/ 37 w 267"/>
                <a:gd name="T7" fmla="*/ 92 h 466"/>
                <a:gd name="T8" fmla="*/ 47 w 267"/>
                <a:gd name="T9" fmla="*/ 73 h 466"/>
                <a:gd name="T10" fmla="*/ 60 w 267"/>
                <a:gd name="T11" fmla="*/ 57 h 466"/>
                <a:gd name="T12" fmla="*/ 70 w 267"/>
                <a:gd name="T13" fmla="*/ 33 h 466"/>
                <a:gd name="T14" fmla="*/ 68 w 267"/>
                <a:gd name="T15" fmla="*/ 1 h 466"/>
                <a:gd name="T16" fmla="*/ 88 w 267"/>
                <a:gd name="T17" fmla="*/ 8 h 466"/>
                <a:gd name="T18" fmla="*/ 108 w 267"/>
                <a:gd name="T19" fmla="*/ 0 h 466"/>
                <a:gd name="T20" fmla="*/ 129 w 267"/>
                <a:gd name="T21" fmla="*/ 8 h 466"/>
                <a:gd name="T22" fmla="*/ 121 w 267"/>
                <a:gd name="T23" fmla="*/ 28 h 466"/>
                <a:gd name="T24" fmla="*/ 119 w 267"/>
                <a:gd name="T25" fmla="*/ 46 h 466"/>
                <a:gd name="T26" fmla="*/ 130 w 267"/>
                <a:gd name="T27" fmla="*/ 58 h 466"/>
                <a:gd name="T28" fmla="*/ 159 w 267"/>
                <a:gd name="T29" fmla="*/ 83 h 466"/>
                <a:gd name="T30" fmla="*/ 170 w 267"/>
                <a:gd name="T31" fmla="*/ 97 h 466"/>
                <a:gd name="T32" fmla="*/ 165 w 267"/>
                <a:gd name="T33" fmla="*/ 115 h 466"/>
                <a:gd name="T34" fmla="*/ 137 w 267"/>
                <a:gd name="T35" fmla="*/ 118 h 466"/>
                <a:gd name="T36" fmla="*/ 119 w 267"/>
                <a:gd name="T37" fmla="*/ 106 h 466"/>
                <a:gd name="T38" fmla="*/ 97 w 267"/>
                <a:gd name="T39" fmla="*/ 118 h 466"/>
                <a:gd name="T40" fmla="*/ 74 w 267"/>
                <a:gd name="T41" fmla="*/ 140 h 466"/>
                <a:gd name="T42" fmla="*/ 68 w 267"/>
                <a:gd name="T43" fmla="*/ 155 h 466"/>
                <a:gd name="T44" fmla="*/ 75 w 267"/>
                <a:gd name="T45" fmla="*/ 170 h 466"/>
                <a:gd name="T46" fmla="*/ 97 w 267"/>
                <a:gd name="T47" fmla="*/ 183 h 466"/>
                <a:gd name="T48" fmla="*/ 112 w 267"/>
                <a:gd name="T49" fmla="*/ 203 h 466"/>
                <a:gd name="T50" fmla="*/ 119 w 267"/>
                <a:gd name="T51" fmla="*/ 223 h 466"/>
                <a:gd name="T52" fmla="*/ 129 w 267"/>
                <a:gd name="T53" fmla="*/ 238 h 466"/>
                <a:gd name="T54" fmla="*/ 132 w 267"/>
                <a:gd name="T55" fmla="*/ 263 h 466"/>
                <a:gd name="T56" fmla="*/ 129 w 267"/>
                <a:gd name="T57" fmla="*/ 291 h 466"/>
                <a:gd name="T58" fmla="*/ 137 w 267"/>
                <a:gd name="T59" fmla="*/ 310 h 466"/>
                <a:gd name="T60" fmla="*/ 141 w 267"/>
                <a:gd name="T61" fmla="*/ 326 h 466"/>
                <a:gd name="T62" fmla="*/ 159 w 267"/>
                <a:gd name="T63" fmla="*/ 326 h 466"/>
                <a:gd name="T64" fmla="*/ 159 w 267"/>
                <a:gd name="T65" fmla="*/ 305 h 466"/>
                <a:gd name="T66" fmla="*/ 172 w 267"/>
                <a:gd name="T67" fmla="*/ 288 h 466"/>
                <a:gd name="T68" fmla="*/ 192 w 267"/>
                <a:gd name="T69" fmla="*/ 310 h 466"/>
                <a:gd name="T70" fmla="*/ 207 w 267"/>
                <a:gd name="T71" fmla="*/ 330 h 466"/>
                <a:gd name="T72" fmla="*/ 232 w 267"/>
                <a:gd name="T73" fmla="*/ 340 h 466"/>
                <a:gd name="T74" fmla="*/ 252 w 267"/>
                <a:gd name="T75" fmla="*/ 375 h 466"/>
                <a:gd name="T76" fmla="*/ 266 w 267"/>
                <a:gd name="T77" fmla="*/ 400 h 466"/>
                <a:gd name="T78" fmla="*/ 263 w 267"/>
                <a:gd name="T79" fmla="*/ 426 h 466"/>
                <a:gd name="T80" fmla="*/ 251 w 267"/>
                <a:gd name="T81" fmla="*/ 440 h 466"/>
                <a:gd name="T82" fmla="*/ 244 w 267"/>
                <a:gd name="T83" fmla="*/ 465 h 466"/>
                <a:gd name="T84" fmla="*/ 221 w 267"/>
                <a:gd name="T85" fmla="*/ 455 h 466"/>
                <a:gd name="T86" fmla="*/ 205 w 267"/>
                <a:gd name="T87" fmla="*/ 442 h 466"/>
                <a:gd name="T88" fmla="*/ 205 w 267"/>
                <a:gd name="T89" fmla="*/ 417 h 466"/>
                <a:gd name="T90" fmla="*/ 190 w 267"/>
                <a:gd name="T91" fmla="*/ 393 h 466"/>
                <a:gd name="T92" fmla="*/ 172 w 267"/>
                <a:gd name="T93" fmla="*/ 385 h 466"/>
                <a:gd name="T94" fmla="*/ 156 w 267"/>
                <a:gd name="T95" fmla="*/ 398 h 466"/>
                <a:gd name="T96" fmla="*/ 134 w 267"/>
                <a:gd name="T97" fmla="*/ 398 h 466"/>
                <a:gd name="T98" fmla="*/ 141 w 267"/>
                <a:gd name="T99" fmla="*/ 378 h 466"/>
                <a:gd name="T100" fmla="*/ 119 w 267"/>
                <a:gd name="T101" fmla="*/ 366 h 466"/>
                <a:gd name="T102" fmla="*/ 103 w 267"/>
                <a:gd name="T103" fmla="*/ 345 h 466"/>
                <a:gd name="T104" fmla="*/ 103 w 267"/>
                <a:gd name="T105" fmla="*/ 317 h 466"/>
                <a:gd name="T106" fmla="*/ 101 w 267"/>
                <a:gd name="T107" fmla="*/ 297 h 466"/>
                <a:gd name="T108" fmla="*/ 107 w 267"/>
                <a:gd name="T109" fmla="*/ 263 h 466"/>
                <a:gd name="T110" fmla="*/ 103 w 267"/>
                <a:gd name="T111" fmla="*/ 238 h 466"/>
                <a:gd name="T112" fmla="*/ 88 w 267"/>
                <a:gd name="T113" fmla="*/ 228 h 466"/>
                <a:gd name="T114" fmla="*/ 67 w 267"/>
                <a:gd name="T115" fmla="*/ 228 h 466"/>
                <a:gd name="T116" fmla="*/ 52 w 267"/>
                <a:gd name="T117" fmla="*/ 223 h 466"/>
                <a:gd name="T118" fmla="*/ 43 w 267"/>
                <a:gd name="T119" fmla="*/ 208 h 466"/>
                <a:gd name="T120" fmla="*/ 21 w 267"/>
                <a:gd name="T121" fmla="*/ 193 h 466"/>
                <a:gd name="T122" fmla="*/ 5 w 267"/>
                <a:gd name="T123" fmla="*/ 178 h 466"/>
                <a:gd name="T124" fmla="*/ 1 w 267"/>
                <a:gd name="T125" fmla="*/ 160 h 4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
                <a:gd name="T190" fmla="*/ 0 h 466"/>
                <a:gd name="T191" fmla="*/ 267 w 267"/>
                <a:gd name="T192" fmla="*/ 466 h 4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5" name="Freeform 34"/>
            <p:cNvSpPr>
              <a:spLocks/>
            </p:cNvSpPr>
            <p:nvPr/>
          </p:nvSpPr>
          <p:spPr bwMode="auto">
            <a:xfrm>
              <a:off x="3366203" y="2514047"/>
              <a:ext cx="129372" cy="218937"/>
            </a:xfrm>
            <a:custGeom>
              <a:avLst/>
              <a:gdLst>
                <a:gd name="T0" fmla="*/ 40 w 117"/>
                <a:gd name="T1" fmla="*/ 78 h 198"/>
                <a:gd name="T2" fmla="*/ 42 w 117"/>
                <a:gd name="T3" fmla="*/ 87 h 198"/>
                <a:gd name="T4" fmla="*/ 45 w 117"/>
                <a:gd name="T5" fmla="*/ 97 h 198"/>
                <a:gd name="T6" fmla="*/ 49 w 117"/>
                <a:gd name="T7" fmla="*/ 105 h 198"/>
                <a:gd name="T8" fmla="*/ 58 w 117"/>
                <a:gd name="T9" fmla="*/ 117 h 198"/>
                <a:gd name="T10" fmla="*/ 60 w 117"/>
                <a:gd name="T11" fmla="*/ 128 h 198"/>
                <a:gd name="T12" fmla="*/ 69 w 117"/>
                <a:gd name="T13" fmla="*/ 132 h 198"/>
                <a:gd name="T14" fmla="*/ 79 w 117"/>
                <a:gd name="T15" fmla="*/ 140 h 198"/>
                <a:gd name="T16" fmla="*/ 86 w 117"/>
                <a:gd name="T17" fmla="*/ 147 h 198"/>
                <a:gd name="T18" fmla="*/ 102 w 117"/>
                <a:gd name="T19" fmla="*/ 167 h 198"/>
                <a:gd name="T20" fmla="*/ 111 w 117"/>
                <a:gd name="T21" fmla="*/ 182 h 198"/>
                <a:gd name="T22" fmla="*/ 116 w 117"/>
                <a:gd name="T23" fmla="*/ 187 h 198"/>
                <a:gd name="T24" fmla="*/ 113 w 117"/>
                <a:gd name="T25" fmla="*/ 197 h 198"/>
                <a:gd name="T26" fmla="*/ 104 w 117"/>
                <a:gd name="T27" fmla="*/ 194 h 198"/>
                <a:gd name="T28" fmla="*/ 99 w 117"/>
                <a:gd name="T29" fmla="*/ 187 h 198"/>
                <a:gd name="T30" fmla="*/ 97 w 117"/>
                <a:gd name="T31" fmla="*/ 180 h 198"/>
                <a:gd name="T32" fmla="*/ 89 w 117"/>
                <a:gd name="T33" fmla="*/ 170 h 198"/>
                <a:gd name="T34" fmla="*/ 82 w 117"/>
                <a:gd name="T35" fmla="*/ 160 h 198"/>
                <a:gd name="T36" fmla="*/ 74 w 117"/>
                <a:gd name="T37" fmla="*/ 154 h 198"/>
                <a:gd name="T38" fmla="*/ 60 w 117"/>
                <a:gd name="T39" fmla="*/ 148 h 198"/>
                <a:gd name="T40" fmla="*/ 47 w 117"/>
                <a:gd name="T41" fmla="*/ 130 h 198"/>
                <a:gd name="T42" fmla="*/ 37 w 117"/>
                <a:gd name="T43" fmla="*/ 132 h 198"/>
                <a:gd name="T44" fmla="*/ 27 w 117"/>
                <a:gd name="T45" fmla="*/ 132 h 198"/>
                <a:gd name="T46" fmla="*/ 17 w 117"/>
                <a:gd name="T47" fmla="*/ 128 h 198"/>
                <a:gd name="T48" fmla="*/ 13 w 117"/>
                <a:gd name="T49" fmla="*/ 115 h 198"/>
                <a:gd name="T50" fmla="*/ 13 w 117"/>
                <a:gd name="T51" fmla="*/ 102 h 198"/>
                <a:gd name="T52" fmla="*/ 10 w 117"/>
                <a:gd name="T53" fmla="*/ 95 h 198"/>
                <a:gd name="T54" fmla="*/ 5 w 117"/>
                <a:gd name="T55" fmla="*/ 85 h 198"/>
                <a:gd name="T56" fmla="*/ 1 w 117"/>
                <a:gd name="T57" fmla="*/ 77 h 198"/>
                <a:gd name="T58" fmla="*/ 0 w 117"/>
                <a:gd name="T59" fmla="*/ 62 h 198"/>
                <a:gd name="T60" fmla="*/ 1 w 117"/>
                <a:gd name="T61" fmla="*/ 50 h 198"/>
                <a:gd name="T62" fmla="*/ 5 w 117"/>
                <a:gd name="T63" fmla="*/ 38 h 198"/>
                <a:gd name="T64" fmla="*/ 5 w 117"/>
                <a:gd name="T65" fmla="*/ 28 h 198"/>
                <a:gd name="T66" fmla="*/ 8 w 117"/>
                <a:gd name="T67" fmla="*/ 18 h 198"/>
                <a:gd name="T68" fmla="*/ 27 w 117"/>
                <a:gd name="T69" fmla="*/ 12 h 198"/>
                <a:gd name="T70" fmla="*/ 32 w 117"/>
                <a:gd name="T71" fmla="*/ 18 h 198"/>
                <a:gd name="T72" fmla="*/ 42 w 117"/>
                <a:gd name="T73" fmla="*/ 18 h 198"/>
                <a:gd name="T74" fmla="*/ 45 w 117"/>
                <a:gd name="T75" fmla="*/ 8 h 198"/>
                <a:gd name="T76" fmla="*/ 52 w 117"/>
                <a:gd name="T77" fmla="*/ 0 h 198"/>
                <a:gd name="T78" fmla="*/ 82 w 117"/>
                <a:gd name="T79" fmla="*/ 15 h 198"/>
                <a:gd name="T80" fmla="*/ 99 w 117"/>
                <a:gd name="T81" fmla="*/ 32 h 198"/>
                <a:gd name="T82" fmla="*/ 94 w 117"/>
                <a:gd name="T83" fmla="*/ 45 h 198"/>
                <a:gd name="T84" fmla="*/ 86 w 117"/>
                <a:gd name="T85" fmla="*/ 41 h 198"/>
                <a:gd name="T86" fmla="*/ 74 w 117"/>
                <a:gd name="T87" fmla="*/ 36 h 198"/>
                <a:gd name="T88" fmla="*/ 62 w 117"/>
                <a:gd name="T89" fmla="*/ 32 h 198"/>
                <a:gd name="T90" fmla="*/ 56 w 117"/>
                <a:gd name="T91" fmla="*/ 38 h 198"/>
                <a:gd name="T92" fmla="*/ 58 w 117"/>
                <a:gd name="T93" fmla="*/ 50 h 198"/>
                <a:gd name="T94" fmla="*/ 65 w 117"/>
                <a:gd name="T95" fmla="*/ 56 h 198"/>
                <a:gd name="T96" fmla="*/ 58 w 117"/>
                <a:gd name="T97" fmla="*/ 65 h 198"/>
                <a:gd name="T98" fmla="*/ 52 w 117"/>
                <a:gd name="T99" fmla="*/ 70 h 198"/>
                <a:gd name="T100" fmla="*/ 42 w 117"/>
                <a:gd name="T101" fmla="*/ 73 h 198"/>
                <a:gd name="T102" fmla="*/ 40 w 117"/>
                <a:gd name="T103" fmla="*/ 78 h 1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198"/>
                <a:gd name="T158" fmla="*/ 117 w 117"/>
                <a:gd name="T159" fmla="*/ 198 h 1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6" name="Freeform 35"/>
            <p:cNvSpPr>
              <a:spLocks/>
            </p:cNvSpPr>
            <p:nvPr/>
          </p:nvSpPr>
          <p:spPr bwMode="auto">
            <a:xfrm>
              <a:off x="1843595" y="2644525"/>
              <a:ext cx="1458475" cy="591573"/>
            </a:xfrm>
            <a:custGeom>
              <a:avLst/>
              <a:gdLst>
                <a:gd name="T0" fmla="*/ 307 w 1319"/>
                <a:gd name="T1" fmla="*/ 507 h 535"/>
                <a:gd name="T2" fmla="*/ 157 w 1319"/>
                <a:gd name="T3" fmla="*/ 437 h 535"/>
                <a:gd name="T4" fmla="*/ 150 w 1319"/>
                <a:gd name="T5" fmla="*/ 400 h 535"/>
                <a:gd name="T6" fmla="*/ 126 w 1319"/>
                <a:gd name="T7" fmla="*/ 347 h 535"/>
                <a:gd name="T8" fmla="*/ 130 w 1319"/>
                <a:gd name="T9" fmla="*/ 313 h 535"/>
                <a:gd name="T10" fmla="*/ 113 w 1319"/>
                <a:gd name="T11" fmla="*/ 288 h 535"/>
                <a:gd name="T12" fmla="*/ 93 w 1319"/>
                <a:gd name="T13" fmla="*/ 270 h 535"/>
                <a:gd name="T14" fmla="*/ 39 w 1319"/>
                <a:gd name="T15" fmla="*/ 224 h 535"/>
                <a:gd name="T16" fmla="*/ 21 w 1319"/>
                <a:gd name="T17" fmla="*/ 186 h 535"/>
                <a:gd name="T18" fmla="*/ 245 w 1319"/>
                <a:gd name="T19" fmla="*/ 192 h 535"/>
                <a:gd name="T20" fmla="*/ 951 w 1319"/>
                <a:gd name="T21" fmla="*/ 224 h 535"/>
                <a:gd name="T22" fmla="*/ 1101 w 1319"/>
                <a:gd name="T23" fmla="*/ 140 h 535"/>
                <a:gd name="T24" fmla="*/ 1124 w 1319"/>
                <a:gd name="T25" fmla="*/ 59 h 535"/>
                <a:gd name="T26" fmla="*/ 1159 w 1319"/>
                <a:gd name="T27" fmla="*/ 97 h 535"/>
                <a:gd name="T28" fmla="*/ 1143 w 1319"/>
                <a:gd name="T29" fmla="*/ 125 h 535"/>
                <a:gd name="T30" fmla="*/ 1178 w 1319"/>
                <a:gd name="T31" fmla="*/ 110 h 535"/>
                <a:gd name="T32" fmla="*/ 1184 w 1319"/>
                <a:gd name="T33" fmla="*/ 80 h 535"/>
                <a:gd name="T34" fmla="*/ 1144 w 1319"/>
                <a:gd name="T35" fmla="*/ 59 h 535"/>
                <a:gd name="T36" fmla="*/ 1178 w 1319"/>
                <a:gd name="T37" fmla="*/ 6 h 535"/>
                <a:gd name="T38" fmla="*/ 1233 w 1319"/>
                <a:gd name="T39" fmla="*/ 0 h 535"/>
                <a:gd name="T40" fmla="*/ 1204 w 1319"/>
                <a:gd name="T41" fmla="*/ 43 h 535"/>
                <a:gd name="T42" fmla="*/ 1224 w 1319"/>
                <a:gd name="T43" fmla="*/ 72 h 535"/>
                <a:gd name="T44" fmla="*/ 1248 w 1319"/>
                <a:gd name="T45" fmla="*/ 106 h 535"/>
                <a:gd name="T46" fmla="*/ 1261 w 1319"/>
                <a:gd name="T47" fmla="*/ 140 h 535"/>
                <a:gd name="T48" fmla="*/ 1275 w 1319"/>
                <a:gd name="T49" fmla="*/ 166 h 535"/>
                <a:gd name="T50" fmla="*/ 1290 w 1319"/>
                <a:gd name="T51" fmla="*/ 182 h 535"/>
                <a:gd name="T52" fmla="*/ 1304 w 1319"/>
                <a:gd name="T53" fmla="*/ 215 h 535"/>
                <a:gd name="T54" fmla="*/ 1306 w 1319"/>
                <a:gd name="T55" fmla="*/ 226 h 535"/>
                <a:gd name="T56" fmla="*/ 1273 w 1319"/>
                <a:gd name="T57" fmla="*/ 262 h 535"/>
                <a:gd name="T58" fmla="*/ 1230 w 1319"/>
                <a:gd name="T59" fmla="*/ 293 h 535"/>
                <a:gd name="T60" fmla="*/ 1226 w 1319"/>
                <a:gd name="T61" fmla="*/ 333 h 535"/>
                <a:gd name="T62" fmla="*/ 1206 w 1319"/>
                <a:gd name="T63" fmla="*/ 377 h 535"/>
                <a:gd name="T64" fmla="*/ 1178 w 1319"/>
                <a:gd name="T65" fmla="*/ 387 h 535"/>
                <a:gd name="T66" fmla="*/ 1190 w 1319"/>
                <a:gd name="T67" fmla="*/ 353 h 535"/>
                <a:gd name="T68" fmla="*/ 1201 w 1319"/>
                <a:gd name="T69" fmla="*/ 306 h 535"/>
                <a:gd name="T70" fmla="*/ 1198 w 1319"/>
                <a:gd name="T71" fmla="*/ 273 h 535"/>
                <a:gd name="T72" fmla="*/ 1181 w 1319"/>
                <a:gd name="T73" fmla="*/ 267 h 535"/>
                <a:gd name="T74" fmla="*/ 1166 w 1319"/>
                <a:gd name="T75" fmla="*/ 310 h 535"/>
                <a:gd name="T76" fmla="*/ 1164 w 1319"/>
                <a:gd name="T77" fmla="*/ 270 h 535"/>
                <a:gd name="T78" fmla="*/ 1154 w 1319"/>
                <a:gd name="T79" fmla="*/ 299 h 535"/>
                <a:gd name="T80" fmla="*/ 1161 w 1319"/>
                <a:gd name="T81" fmla="*/ 335 h 535"/>
                <a:gd name="T82" fmla="*/ 1148 w 1319"/>
                <a:gd name="T83" fmla="*/ 352 h 535"/>
                <a:gd name="T84" fmla="*/ 1138 w 1319"/>
                <a:gd name="T85" fmla="*/ 382 h 535"/>
                <a:gd name="T86" fmla="*/ 1123 w 1319"/>
                <a:gd name="T87" fmla="*/ 412 h 535"/>
                <a:gd name="T88" fmla="*/ 1098 w 1319"/>
                <a:gd name="T89" fmla="*/ 435 h 535"/>
                <a:gd name="T90" fmla="*/ 1063 w 1319"/>
                <a:gd name="T91" fmla="*/ 464 h 535"/>
                <a:gd name="T92" fmla="*/ 724 w 1319"/>
                <a:gd name="T93" fmla="*/ 534 h 5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9"/>
                <a:gd name="T142" fmla="*/ 0 h 535"/>
                <a:gd name="T143" fmla="*/ 1319 w 1319"/>
                <a:gd name="T144" fmla="*/ 535 h 5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7" name="Freeform 36"/>
            <p:cNvSpPr>
              <a:spLocks/>
            </p:cNvSpPr>
            <p:nvPr/>
          </p:nvSpPr>
          <p:spPr bwMode="auto">
            <a:xfrm>
              <a:off x="3206976" y="2695389"/>
              <a:ext cx="54181" cy="87354"/>
            </a:xfrm>
            <a:custGeom>
              <a:avLst/>
              <a:gdLst>
                <a:gd name="T0" fmla="*/ 24 w 49"/>
                <a:gd name="T1" fmla="*/ 70 h 79"/>
                <a:gd name="T2" fmla="*/ 15 w 49"/>
                <a:gd name="T3" fmla="*/ 68 h 79"/>
                <a:gd name="T4" fmla="*/ 10 w 49"/>
                <a:gd name="T5" fmla="*/ 61 h 79"/>
                <a:gd name="T6" fmla="*/ 7 w 49"/>
                <a:gd name="T7" fmla="*/ 51 h 79"/>
                <a:gd name="T8" fmla="*/ 3 w 49"/>
                <a:gd name="T9" fmla="*/ 43 h 79"/>
                <a:gd name="T10" fmla="*/ 0 w 49"/>
                <a:gd name="T11" fmla="*/ 31 h 79"/>
                <a:gd name="T12" fmla="*/ 3 w 49"/>
                <a:gd name="T13" fmla="*/ 15 h 79"/>
                <a:gd name="T14" fmla="*/ 5 w 49"/>
                <a:gd name="T15" fmla="*/ 12 h 79"/>
                <a:gd name="T16" fmla="*/ 27 w 49"/>
                <a:gd name="T17" fmla="*/ 0 h 79"/>
                <a:gd name="T18" fmla="*/ 38 w 49"/>
                <a:gd name="T19" fmla="*/ 8 h 79"/>
                <a:gd name="T20" fmla="*/ 38 w 49"/>
                <a:gd name="T21" fmla="*/ 28 h 79"/>
                <a:gd name="T22" fmla="*/ 39 w 49"/>
                <a:gd name="T23" fmla="*/ 43 h 79"/>
                <a:gd name="T24" fmla="*/ 41 w 49"/>
                <a:gd name="T25" fmla="*/ 57 h 79"/>
                <a:gd name="T26" fmla="*/ 48 w 49"/>
                <a:gd name="T27" fmla="*/ 68 h 79"/>
                <a:gd name="T28" fmla="*/ 39 w 49"/>
                <a:gd name="T29" fmla="*/ 78 h 79"/>
                <a:gd name="T30" fmla="*/ 31 w 49"/>
                <a:gd name="T31" fmla="*/ 78 h 79"/>
                <a:gd name="T32" fmla="*/ 24 w 49"/>
                <a:gd name="T33" fmla="*/ 7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79"/>
                <a:gd name="T53" fmla="*/ 49 w 49"/>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8" name="Freeform 37"/>
            <p:cNvSpPr>
              <a:spLocks/>
            </p:cNvSpPr>
            <p:nvPr/>
          </p:nvSpPr>
          <p:spPr bwMode="auto">
            <a:xfrm>
              <a:off x="3079816" y="2646736"/>
              <a:ext cx="34278" cy="33172"/>
            </a:xfrm>
            <a:custGeom>
              <a:avLst/>
              <a:gdLst>
                <a:gd name="T0" fmla="*/ 30 w 31"/>
                <a:gd name="T1" fmla="*/ 11 h 30"/>
                <a:gd name="T2" fmla="*/ 0 w 31"/>
                <a:gd name="T3" fmla="*/ 29 h 30"/>
                <a:gd name="T4" fmla="*/ 0 w 31"/>
                <a:gd name="T5" fmla="*/ 0 h 30"/>
                <a:gd name="T6" fmla="*/ 30 w 31"/>
                <a:gd name="T7" fmla="*/ 11 h 30"/>
                <a:gd name="T8" fmla="*/ 0 60000 65536"/>
                <a:gd name="T9" fmla="*/ 0 60000 65536"/>
                <a:gd name="T10" fmla="*/ 0 60000 65536"/>
                <a:gd name="T11" fmla="*/ 0 60000 65536"/>
                <a:gd name="T12" fmla="*/ 0 w 31"/>
                <a:gd name="T13" fmla="*/ 0 h 30"/>
                <a:gd name="T14" fmla="*/ 31 w 31"/>
                <a:gd name="T15" fmla="*/ 30 h 30"/>
              </a:gdLst>
              <a:ahLst/>
              <a:cxnLst>
                <a:cxn ang="T8">
                  <a:pos x="T0" y="T1"/>
                </a:cxn>
                <a:cxn ang="T9">
                  <a:pos x="T2" y="T3"/>
                </a:cxn>
                <a:cxn ang="T10">
                  <a:pos x="T4" y="T5"/>
                </a:cxn>
                <a:cxn ang="T11">
                  <a:pos x="T6" y="T7"/>
                </a:cxn>
              </a:cxnLst>
              <a:rect l="T12" t="T13" r="T14" b="T15"/>
              <a:pathLst>
                <a:path w="31" h="30">
                  <a:moveTo>
                    <a:pt x="30" y="11"/>
                  </a:moveTo>
                  <a:lnTo>
                    <a:pt x="0" y="29"/>
                  </a:lnTo>
                  <a:lnTo>
                    <a:pt x="0" y="0"/>
                  </a:lnTo>
                  <a:lnTo>
                    <a:pt x="30" y="11"/>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39" name="Freeform 38"/>
            <p:cNvSpPr>
              <a:spLocks/>
            </p:cNvSpPr>
            <p:nvPr/>
          </p:nvSpPr>
          <p:spPr bwMode="auto">
            <a:xfrm>
              <a:off x="2985827" y="2834713"/>
              <a:ext cx="416865" cy="534074"/>
            </a:xfrm>
            <a:custGeom>
              <a:avLst/>
              <a:gdLst>
                <a:gd name="T0" fmla="*/ 279 w 377"/>
                <a:gd name="T1" fmla="*/ 350 h 483"/>
                <a:gd name="T2" fmla="*/ 314 w 377"/>
                <a:gd name="T3" fmla="*/ 316 h 483"/>
                <a:gd name="T4" fmla="*/ 324 w 377"/>
                <a:gd name="T5" fmla="*/ 336 h 483"/>
                <a:gd name="T6" fmla="*/ 322 w 377"/>
                <a:gd name="T7" fmla="*/ 355 h 483"/>
                <a:gd name="T8" fmla="*/ 326 w 377"/>
                <a:gd name="T9" fmla="*/ 373 h 483"/>
                <a:gd name="T10" fmla="*/ 344 w 377"/>
                <a:gd name="T11" fmla="*/ 375 h 483"/>
                <a:gd name="T12" fmla="*/ 359 w 377"/>
                <a:gd name="T13" fmla="*/ 388 h 483"/>
                <a:gd name="T14" fmla="*/ 339 w 377"/>
                <a:gd name="T15" fmla="*/ 417 h 483"/>
                <a:gd name="T16" fmla="*/ 333 w 377"/>
                <a:gd name="T17" fmla="*/ 437 h 483"/>
                <a:gd name="T18" fmla="*/ 322 w 377"/>
                <a:gd name="T19" fmla="*/ 482 h 483"/>
                <a:gd name="T20" fmla="*/ 148 w 377"/>
                <a:gd name="T21" fmla="*/ 477 h 483"/>
                <a:gd name="T22" fmla="*/ 152 w 377"/>
                <a:gd name="T23" fmla="*/ 372 h 483"/>
                <a:gd name="T24" fmla="*/ 0 w 377"/>
                <a:gd name="T25" fmla="*/ 368 h 483"/>
                <a:gd name="T26" fmla="*/ 28 w 377"/>
                <a:gd name="T27" fmla="*/ 321 h 483"/>
                <a:gd name="T28" fmla="*/ 43 w 377"/>
                <a:gd name="T29" fmla="*/ 298 h 483"/>
                <a:gd name="T30" fmla="*/ 60 w 377"/>
                <a:gd name="T31" fmla="*/ 284 h 483"/>
                <a:gd name="T32" fmla="*/ 75 w 377"/>
                <a:gd name="T33" fmla="*/ 268 h 483"/>
                <a:gd name="T34" fmla="*/ 105 w 377"/>
                <a:gd name="T35" fmla="*/ 252 h 483"/>
                <a:gd name="T36" fmla="*/ 127 w 377"/>
                <a:gd name="T37" fmla="*/ 237 h 483"/>
                <a:gd name="T38" fmla="*/ 175 w 377"/>
                <a:gd name="T39" fmla="*/ 228 h 483"/>
                <a:gd name="T40" fmla="*/ 179 w 377"/>
                <a:gd name="T41" fmla="*/ 204 h 483"/>
                <a:gd name="T42" fmla="*/ 184 w 377"/>
                <a:gd name="T43" fmla="*/ 179 h 483"/>
                <a:gd name="T44" fmla="*/ 199 w 377"/>
                <a:gd name="T45" fmla="*/ 176 h 483"/>
                <a:gd name="T46" fmla="*/ 207 w 377"/>
                <a:gd name="T47" fmla="*/ 162 h 483"/>
                <a:gd name="T48" fmla="*/ 220 w 377"/>
                <a:gd name="T49" fmla="*/ 147 h 483"/>
                <a:gd name="T50" fmla="*/ 234 w 377"/>
                <a:gd name="T51" fmla="*/ 127 h 483"/>
                <a:gd name="T52" fmla="*/ 252 w 377"/>
                <a:gd name="T53" fmla="*/ 110 h 483"/>
                <a:gd name="T54" fmla="*/ 267 w 377"/>
                <a:gd name="T55" fmla="*/ 94 h 483"/>
                <a:gd name="T56" fmla="*/ 299 w 377"/>
                <a:gd name="T57" fmla="*/ 72 h 483"/>
                <a:gd name="T58" fmla="*/ 308 w 377"/>
                <a:gd name="T59" fmla="*/ 55 h 483"/>
                <a:gd name="T60" fmla="*/ 301 w 377"/>
                <a:gd name="T61" fmla="*/ 32 h 483"/>
                <a:gd name="T62" fmla="*/ 294 w 377"/>
                <a:gd name="T63" fmla="*/ 13 h 483"/>
                <a:gd name="T64" fmla="*/ 281 w 377"/>
                <a:gd name="T65" fmla="*/ 0 h 483"/>
                <a:gd name="T66" fmla="*/ 295 w 377"/>
                <a:gd name="T67" fmla="*/ 8 h 483"/>
                <a:gd name="T68" fmla="*/ 324 w 377"/>
                <a:gd name="T69" fmla="*/ 17 h 483"/>
                <a:gd name="T70" fmla="*/ 339 w 377"/>
                <a:gd name="T71" fmla="*/ 28 h 483"/>
                <a:gd name="T72" fmla="*/ 346 w 377"/>
                <a:gd name="T73" fmla="*/ 45 h 483"/>
                <a:gd name="T74" fmla="*/ 348 w 377"/>
                <a:gd name="T75" fmla="*/ 67 h 483"/>
                <a:gd name="T76" fmla="*/ 351 w 377"/>
                <a:gd name="T77" fmla="*/ 94 h 483"/>
                <a:gd name="T78" fmla="*/ 364 w 377"/>
                <a:gd name="T79" fmla="*/ 110 h 483"/>
                <a:gd name="T80" fmla="*/ 359 w 377"/>
                <a:gd name="T81" fmla="*/ 127 h 483"/>
                <a:gd name="T82" fmla="*/ 364 w 377"/>
                <a:gd name="T83" fmla="*/ 142 h 483"/>
                <a:gd name="T84" fmla="*/ 376 w 377"/>
                <a:gd name="T85" fmla="*/ 159 h 483"/>
                <a:gd name="T86" fmla="*/ 362 w 377"/>
                <a:gd name="T87" fmla="*/ 174 h 483"/>
                <a:gd name="T88" fmla="*/ 346 w 377"/>
                <a:gd name="T89" fmla="*/ 176 h 483"/>
                <a:gd name="T90" fmla="*/ 321 w 377"/>
                <a:gd name="T91" fmla="*/ 176 h 483"/>
                <a:gd name="T92" fmla="*/ 301 w 377"/>
                <a:gd name="T93" fmla="*/ 201 h 483"/>
                <a:gd name="T94" fmla="*/ 282 w 377"/>
                <a:gd name="T95" fmla="*/ 221 h 483"/>
                <a:gd name="T96" fmla="*/ 269 w 377"/>
                <a:gd name="T97" fmla="*/ 202 h 483"/>
                <a:gd name="T98" fmla="*/ 255 w 377"/>
                <a:gd name="T99" fmla="*/ 182 h 483"/>
                <a:gd name="T100" fmla="*/ 257 w 377"/>
                <a:gd name="T101" fmla="*/ 202 h 483"/>
                <a:gd name="T102" fmla="*/ 275 w 377"/>
                <a:gd name="T103" fmla="*/ 226 h 483"/>
                <a:gd name="T104" fmla="*/ 275 w 377"/>
                <a:gd name="T105" fmla="*/ 256 h 483"/>
                <a:gd name="T106" fmla="*/ 284 w 377"/>
                <a:gd name="T107" fmla="*/ 288 h 483"/>
                <a:gd name="T108" fmla="*/ 287 w 377"/>
                <a:gd name="T109" fmla="*/ 313 h 483"/>
                <a:gd name="T110" fmla="*/ 262 w 377"/>
                <a:gd name="T111" fmla="*/ 343 h 483"/>
                <a:gd name="T112" fmla="*/ 235 w 377"/>
                <a:gd name="T113" fmla="*/ 353 h 483"/>
                <a:gd name="T114" fmla="*/ 226 w 377"/>
                <a:gd name="T115" fmla="*/ 372 h 483"/>
                <a:gd name="T116" fmla="*/ 267 w 377"/>
                <a:gd name="T117" fmla="*/ 350 h 4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7"/>
                <a:gd name="T178" fmla="*/ 0 h 483"/>
                <a:gd name="T179" fmla="*/ 377 w 377"/>
                <a:gd name="T180" fmla="*/ 483 h 4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0" name="Freeform 39"/>
            <p:cNvSpPr>
              <a:spLocks/>
            </p:cNvSpPr>
            <p:nvPr/>
          </p:nvSpPr>
          <p:spPr bwMode="auto">
            <a:xfrm>
              <a:off x="3316445" y="3050333"/>
              <a:ext cx="71873" cy="141535"/>
            </a:xfrm>
            <a:custGeom>
              <a:avLst/>
              <a:gdLst>
                <a:gd name="T0" fmla="*/ 35 w 65"/>
                <a:gd name="T1" fmla="*/ 86 h 128"/>
                <a:gd name="T2" fmla="*/ 50 w 65"/>
                <a:gd name="T3" fmla="*/ 90 h 128"/>
                <a:gd name="T4" fmla="*/ 54 w 65"/>
                <a:gd name="T5" fmla="*/ 100 h 128"/>
                <a:gd name="T6" fmla="*/ 48 w 65"/>
                <a:gd name="T7" fmla="*/ 110 h 128"/>
                <a:gd name="T8" fmla="*/ 64 w 65"/>
                <a:gd name="T9" fmla="*/ 119 h 128"/>
                <a:gd name="T10" fmla="*/ 54 w 65"/>
                <a:gd name="T11" fmla="*/ 124 h 128"/>
                <a:gd name="T12" fmla="*/ 39 w 65"/>
                <a:gd name="T13" fmla="*/ 127 h 128"/>
                <a:gd name="T14" fmla="*/ 35 w 65"/>
                <a:gd name="T15" fmla="*/ 119 h 128"/>
                <a:gd name="T16" fmla="*/ 25 w 65"/>
                <a:gd name="T17" fmla="*/ 108 h 128"/>
                <a:gd name="T18" fmla="*/ 14 w 65"/>
                <a:gd name="T19" fmla="*/ 110 h 128"/>
                <a:gd name="T20" fmla="*/ 3 w 65"/>
                <a:gd name="T21" fmla="*/ 99 h 128"/>
                <a:gd name="T22" fmla="*/ 7 w 65"/>
                <a:gd name="T23" fmla="*/ 77 h 128"/>
                <a:gd name="T24" fmla="*/ 1 w 65"/>
                <a:gd name="T25" fmla="*/ 62 h 128"/>
                <a:gd name="T26" fmla="*/ 0 w 65"/>
                <a:gd name="T27" fmla="*/ 46 h 128"/>
                <a:gd name="T28" fmla="*/ 12 w 65"/>
                <a:gd name="T29" fmla="*/ 37 h 128"/>
                <a:gd name="T30" fmla="*/ 14 w 65"/>
                <a:gd name="T31" fmla="*/ 23 h 128"/>
                <a:gd name="T32" fmla="*/ 16 w 65"/>
                <a:gd name="T33" fmla="*/ 0 h 128"/>
                <a:gd name="T34" fmla="*/ 27 w 65"/>
                <a:gd name="T35" fmla="*/ 0 h 128"/>
                <a:gd name="T36" fmla="*/ 35 w 65"/>
                <a:gd name="T37" fmla="*/ 12 h 128"/>
                <a:gd name="T38" fmla="*/ 46 w 65"/>
                <a:gd name="T39" fmla="*/ 8 h 128"/>
                <a:gd name="T40" fmla="*/ 50 w 65"/>
                <a:gd name="T41" fmla="*/ 23 h 128"/>
                <a:gd name="T42" fmla="*/ 50 w 65"/>
                <a:gd name="T43" fmla="*/ 37 h 128"/>
                <a:gd name="T44" fmla="*/ 50 w 65"/>
                <a:gd name="T45" fmla="*/ 46 h 128"/>
                <a:gd name="T46" fmla="*/ 46 w 65"/>
                <a:gd name="T47" fmla="*/ 62 h 128"/>
                <a:gd name="T48" fmla="*/ 54 w 65"/>
                <a:gd name="T49" fmla="*/ 70 h 128"/>
                <a:gd name="T50" fmla="*/ 55 w 65"/>
                <a:gd name="T51" fmla="*/ 80 h 128"/>
                <a:gd name="T52" fmla="*/ 35 w 65"/>
                <a:gd name="T53" fmla="*/ 86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128"/>
                <a:gd name="T83" fmla="*/ 65 w 65"/>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1" name="Freeform 40"/>
            <p:cNvSpPr>
              <a:spLocks/>
            </p:cNvSpPr>
            <p:nvPr/>
          </p:nvSpPr>
          <p:spPr bwMode="auto">
            <a:xfrm>
              <a:off x="3377260" y="3226146"/>
              <a:ext cx="33172" cy="35384"/>
            </a:xfrm>
            <a:custGeom>
              <a:avLst/>
              <a:gdLst>
                <a:gd name="T0" fmla="*/ 16 w 30"/>
                <a:gd name="T1" fmla="*/ 31 h 32"/>
                <a:gd name="T2" fmla="*/ 0 w 30"/>
                <a:gd name="T3" fmla="*/ 8 h 32"/>
                <a:gd name="T4" fmla="*/ 22 w 30"/>
                <a:gd name="T5" fmla="*/ 0 h 32"/>
                <a:gd name="T6" fmla="*/ 29 w 30"/>
                <a:gd name="T7" fmla="*/ 21 h 32"/>
                <a:gd name="T8" fmla="*/ 16 w 30"/>
                <a:gd name="T9" fmla="*/ 31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6" y="31"/>
                  </a:moveTo>
                  <a:lnTo>
                    <a:pt x="0" y="8"/>
                  </a:lnTo>
                  <a:lnTo>
                    <a:pt x="22" y="0"/>
                  </a:lnTo>
                  <a:lnTo>
                    <a:pt x="29" y="21"/>
                  </a:lnTo>
                  <a:lnTo>
                    <a:pt x="16" y="31"/>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2" name="Freeform 41"/>
            <p:cNvSpPr>
              <a:spLocks/>
            </p:cNvSpPr>
            <p:nvPr/>
          </p:nvSpPr>
          <p:spPr bwMode="auto">
            <a:xfrm>
              <a:off x="2163155" y="3942667"/>
              <a:ext cx="547343" cy="553977"/>
            </a:xfrm>
            <a:custGeom>
              <a:avLst/>
              <a:gdLst>
                <a:gd name="T0" fmla="*/ 83 w 495"/>
                <a:gd name="T1" fmla="*/ 483 h 501"/>
                <a:gd name="T2" fmla="*/ 83 w 495"/>
                <a:gd name="T3" fmla="*/ 460 h 501"/>
                <a:gd name="T4" fmla="*/ 73 w 495"/>
                <a:gd name="T5" fmla="*/ 445 h 501"/>
                <a:gd name="T6" fmla="*/ 57 w 495"/>
                <a:gd name="T7" fmla="*/ 433 h 501"/>
                <a:gd name="T8" fmla="*/ 33 w 495"/>
                <a:gd name="T9" fmla="*/ 435 h 501"/>
                <a:gd name="T10" fmla="*/ 28 w 495"/>
                <a:gd name="T11" fmla="*/ 457 h 501"/>
                <a:gd name="T12" fmla="*/ 21 w 495"/>
                <a:gd name="T13" fmla="*/ 466 h 501"/>
                <a:gd name="T14" fmla="*/ 0 w 495"/>
                <a:gd name="T15" fmla="*/ 461 h 501"/>
                <a:gd name="T16" fmla="*/ 3 w 495"/>
                <a:gd name="T17" fmla="*/ 440 h 501"/>
                <a:gd name="T18" fmla="*/ 12 w 495"/>
                <a:gd name="T19" fmla="*/ 420 h 501"/>
                <a:gd name="T20" fmla="*/ 23 w 495"/>
                <a:gd name="T21" fmla="*/ 263 h 501"/>
                <a:gd name="T22" fmla="*/ 23 w 495"/>
                <a:gd name="T23" fmla="*/ 137 h 501"/>
                <a:gd name="T24" fmla="*/ 37 w 495"/>
                <a:gd name="T25" fmla="*/ 141 h 501"/>
                <a:gd name="T26" fmla="*/ 37 w 495"/>
                <a:gd name="T27" fmla="*/ 148 h 501"/>
                <a:gd name="T28" fmla="*/ 37 w 495"/>
                <a:gd name="T29" fmla="*/ 168 h 501"/>
                <a:gd name="T30" fmla="*/ 50 w 495"/>
                <a:gd name="T31" fmla="*/ 188 h 501"/>
                <a:gd name="T32" fmla="*/ 46 w 495"/>
                <a:gd name="T33" fmla="*/ 237 h 501"/>
                <a:gd name="T34" fmla="*/ 43 w 495"/>
                <a:gd name="T35" fmla="*/ 260 h 501"/>
                <a:gd name="T36" fmla="*/ 43 w 495"/>
                <a:gd name="T37" fmla="*/ 280 h 501"/>
                <a:gd name="T38" fmla="*/ 46 w 495"/>
                <a:gd name="T39" fmla="*/ 326 h 501"/>
                <a:gd name="T40" fmla="*/ 46 w 495"/>
                <a:gd name="T41" fmla="*/ 355 h 501"/>
                <a:gd name="T42" fmla="*/ 50 w 495"/>
                <a:gd name="T43" fmla="*/ 372 h 501"/>
                <a:gd name="T44" fmla="*/ 70 w 495"/>
                <a:gd name="T45" fmla="*/ 372 h 501"/>
                <a:gd name="T46" fmla="*/ 90 w 495"/>
                <a:gd name="T47" fmla="*/ 355 h 501"/>
                <a:gd name="T48" fmla="*/ 106 w 495"/>
                <a:gd name="T49" fmla="*/ 341 h 501"/>
                <a:gd name="T50" fmla="*/ 99 w 495"/>
                <a:gd name="T51" fmla="*/ 306 h 501"/>
                <a:gd name="T52" fmla="*/ 111 w 495"/>
                <a:gd name="T53" fmla="*/ 317 h 501"/>
                <a:gd name="T54" fmla="*/ 124 w 495"/>
                <a:gd name="T55" fmla="*/ 323 h 501"/>
                <a:gd name="T56" fmla="*/ 119 w 495"/>
                <a:gd name="T57" fmla="*/ 300 h 501"/>
                <a:gd name="T58" fmla="*/ 99 w 495"/>
                <a:gd name="T59" fmla="*/ 277 h 501"/>
                <a:gd name="T60" fmla="*/ 115 w 495"/>
                <a:gd name="T61" fmla="*/ 263 h 501"/>
                <a:gd name="T62" fmla="*/ 131 w 495"/>
                <a:gd name="T63" fmla="*/ 237 h 501"/>
                <a:gd name="T64" fmla="*/ 128 w 495"/>
                <a:gd name="T65" fmla="*/ 217 h 501"/>
                <a:gd name="T66" fmla="*/ 119 w 495"/>
                <a:gd name="T67" fmla="*/ 205 h 501"/>
                <a:gd name="T68" fmla="*/ 108 w 495"/>
                <a:gd name="T69" fmla="*/ 180 h 501"/>
                <a:gd name="T70" fmla="*/ 93 w 495"/>
                <a:gd name="T71" fmla="*/ 163 h 501"/>
                <a:gd name="T72" fmla="*/ 97 w 495"/>
                <a:gd name="T73" fmla="*/ 143 h 501"/>
                <a:gd name="T74" fmla="*/ 119 w 495"/>
                <a:gd name="T75" fmla="*/ 132 h 501"/>
                <a:gd name="T76" fmla="*/ 123 w 495"/>
                <a:gd name="T77" fmla="*/ 113 h 501"/>
                <a:gd name="T78" fmla="*/ 146 w 495"/>
                <a:gd name="T79" fmla="*/ 97 h 501"/>
                <a:gd name="T80" fmla="*/ 164 w 495"/>
                <a:gd name="T81" fmla="*/ 70 h 501"/>
                <a:gd name="T82" fmla="*/ 153 w 495"/>
                <a:gd name="T83" fmla="*/ 53 h 501"/>
                <a:gd name="T84" fmla="*/ 128 w 495"/>
                <a:gd name="T85" fmla="*/ 61 h 501"/>
                <a:gd name="T86" fmla="*/ 108 w 495"/>
                <a:gd name="T87" fmla="*/ 61 h 501"/>
                <a:gd name="T88" fmla="*/ 85 w 495"/>
                <a:gd name="T89" fmla="*/ 61 h 501"/>
                <a:gd name="T90" fmla="*/ 93 w 495"/>
                <a:gd name="T91" fmla="*/ 80 h 501"/>
                <a:gd name="T92" fmla="*/ 70 w 495"/>
                <a:gd name="T93" fmla="*/ 83 h 501"/>
                <a:gd name="T94" fmla="*/ 35 w 495"/>
                <a:gd name="T95" fmla="*/ 61 h 501"/>
                <a:gd name="T96" fmla="*/ 8 w 495"/>
                <a:gd name="T97" fmla="*/ 48 h 501"/>
                <a:gd name="T98" fmla="*/ 8 w 495"/>
                <a:gd name="T99" fmla="*/ 0 h 501"/>
                <a:gd name="T100" fmla="*/ 389 w 495"/>
                <a:gd name="T101" fmla="*/ 12 h 501"/>
                <a:gd name="T102" fmla="*/ 494 w 495"/>
                <a:gd name="T103" fmla="*/ 88 h 501"/>
                <a:gd name="T104" fmla="*/ 491 w 495"/>
                <a:gd name="T105" fmla="*/ 263 h 501"/>
                <a:gd name="T106" fmla="*/ 354 w 495"/>
                <a:gd name="T107" fmla="*/ 377 h 501"/>
                <a:gd name="T108" fmla="*/ 239 w 495"/>
                <a:gd name="T109" fmla="*/ 460 h 501"/>
                <a:gd name="T110" fmla="*/ 221 w 495"/>
                <a:gd name="T111" fmla="*/ 466 h 501"/>
                <a:gd name="T112" fmla="*/ 201 w 495"/>
                <a:gd name="T113" fmla="*/ 468 h 501"/>
                <a:gd name="T114" fmla="*/ 186 w 495"/>
                <a:gd name="T115" fmla="*/ 466 h 501"/>
                <a:gd name="T116" fmla="*/ 171 w 495"/>
                <a:gd name="T117" fmla="*/ 475 h 501"/>
                <a:gd name="T118" fmla="*/ 153 w 495"/>
                <a:gd name="T119" fmla="*/ 485 h 501"/>
                <a:gd name="T120" fmla="*/ 141 w 495"/>
                <a:gd name="T121" fmla="*/ 497 h 501"/>
                <a:gd name="T122" fmla="*/ 115 w 495"/>
                <a:gd name="T123" fmla="*/ 497 h 501"/>
                <a:gd name="T124" fmla="*/ 90 w 495"/>
                <a:gd name="T125" fmla="*/ 485 h 5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5"/>
                <a:gd name="T190" fmla="*/ 0 h 501"/>
                <a:gd name="T191" fmla="*/ 495 w 495"/>
                <a:gd name="T192" fmla="*/ 501 h 5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3" name="Freeform 42"/>
            <p:cNvSpPr>
              <a:spLocks/>
            </p:cNvSpPr>
            <p:nvPr/>
          </p:nvSpPr>
          <p:spPr bwMode="auto">
            <a:xfrm>
              <a:off x="2239451" y="4235689"/>
              <a:ext cx="45335" cy="87354"/>
            </a:xfrm>
            <a:custGeom>
              <a:avLst/>
              <a:gdLst>
                <a:gd name="T0" fmla="*/ 6 w 41"/>
                <a:gd name="T1" fmla="*/ 30 h 79"/>
                <a:gd name="T2" fmla="*/ 5 w 41"/>
                <a:gd name="T3" fmla="*/ 25 h 79"/>
                <a:gd name="T4" fmla="*/ 5 w 41"/>
                <a:gd name="T5" fmla="*/ 10 h 79"/>
                <a:gd name="T6" fmla="*/ 13 w 41"/>
                <a:gd name="T7" fmla="*/ 0 h 79"/>
                <a:gd name="T8" fmla="*/ 15 w 41"/>
                <a:gd name="T9" fmla="*/ 6 h 79"/>
                <a:gd name="T10" fmla="*/ 20 w 41"/>
                <a:gd name="T11" fmla="*/ 12 h 79"/>
                <a:gd name="T12" fmla="*/ 21 w 41"/>
                <a:gd name="T13" fmla="*/ 21 h 79"/>
                <a:gd name="T14" fmla="*/ 28 w 41"/>
                <a:gd name="T15" fmla="*/ 25 h 79"/>
                <a:gd name="T16" fmla="*/ 37 w 41"/>
                <a:gd name="T17" fmla="*/ 30 h 79"/>
                <a:gd name="T18" fmla="*/ 32 w 41"/>
                <a:gd name="T19" fmla="*/ 39 h 79"/>
                <a:gd name="T20" fmla="*/ 32 w 41"/>
                <a:gd name="T21" fmla="*/ 48 h 79"/>
                <a:gd name="T22" fmla="*/ 35 w 41"/>
                <a:gd name="T23" fmla="*/ 59 h 79"/>
                <a:gd name="T24" fmla="*/ 40 w 41"/>
                <a:gd name="T25" fmla="*/ 68 h 79"/>
                <a:gd name="T26" fmla="*/ 35 w 41"/>
                <a:gd name="T27" fmla="*/ 73 h 79"/>
                <a:gd name="T28" fmla="*/ 21 w 41"/>
                <a:gd name="T29" fmla="*/ 78 h 79"/>
                <a:gd name="T30" fmla="*/ 15 w 41"/>
                <a:gd name="T31" fmla="*/ 68 h 79"/>
                <a:gd name="T32" fmla="*/ 21 w 41"/>
                <a:gd name="T33" fmla="*/ 57 h 79"/>
                <a:gd name="T34" fmla="*/ 15 w 41"/>
                <a:gd name="T35" fmla="*/ 48 h 79"/>
                <a:gd name="T36" fmla="*/ 6 w 41"/>
                <a:gd name="T37" fmla="*/ 45 h 79"/>
                <a:gd name="T38" fmla="*/ 0 w 41"/>
                <a:gd name="T39" fmla="*/ 35 h 79"/>
                <a:gd name="T40" fmla="*/ 6 w 41"/>
                <a:gd name="T41" fmla="*/ 30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9"/>
                <a:gd name="T65" fmla="*/ 41 w 41"/>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4" name="Freeform 43"/>
            <p:cNvSpPr>
              <a:spLocks/>
            </p:cNvSpPr>
            <p:nvPr/>
          </p:nvSpPr>
          <p:spPr bwMode="auto">
            <a:xfrm>
              <a:off x="3198130" y="3586618"/>
              <a:ext cx="48653" cy="61922"/>
            </a:xfrm>
            <a:custGeom>
              <a:avLst/>
              <a:gdLst>
                <a:gd name="T0" fmla="*/ 43 w 44"/>
                <a:gd name="T1" fmla="*/ 30 h 56"/>
                <a:gd name="T2" fmla="*/ 36 w 44"/>
                <a:gd name="T3" fmla="*/ 38 h 56"/>
                <a:gd name="T4" fmla="*/ 25 w 44"/>
                <a:gd name="T5" fmla="*/ 35 h 56"/>
                <a:gd name="T6" fmla="*/ 29 w 44"/>
                <a:gd name="T7" fmla="*/ 55 h 56"/>
                <a:gd name="T8" fmla="*/ 17 w 44"/>
                <a:gd name="T9" fmla="*/ 50 h 56"/>
                <a:gd name="T10" fmla="*/ 5 w 44"/>
                <a:gd name="T11" fmla="*/ 35 h 56"/>
                <a:gd name="T12" fmla="*/ 0 w 44"/>
                <a:gd name="T13" fmla="*/ 25 h 56"/>
                <a:gd name="T14" fmla="*/ 5 w 44"/>
                <a:gd name="T15" fmla="*/ 20 h 56"/>
                <a:gd name="T16" fmla="*/ 8 w 44"/>
                <a:gd name="T17" fmla="*/ 8 h 56"/>
                <a:gd name="T18" fmla="*/ 24 w 44"/>
                <a:gd name="T19" fmla="*/ 0 h 56"/>
                <a:gd name="T20" fmla="*/ 40 w 44"/>
                <a:gd name="T21" fmla="*/ 10 h 56"/>
                <a:gd name="T22" fmla="*/ 40 w 44"/>
                <a:gd name="T23" fmla="*/ 20 h 56"/>
                <a:gd name="T24" fmla="*/ 43 w 44"/>
                <a:gd name="T25" fmla="*/ 3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6"/>
                <a:gd name="T41" fmla="*/ 44 w 4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5" name="Freeform 44"/>
            <p:cNvSpPr>
              <a:spLocks/>
            </p:cNvSpPr>
            <p:nvPr/>
          </p:nvSpPr>
          <p:spPr bwMode="auto">
            <a:xfrm>
              <a:off x="3219139" y="3459457"/>
              <a:ext cx="975265" cy="593784"/>
            </a:xfrm>
            <a:custGeom>
              <a:avLst/>
              <a:gdLst>
                <a:gd name="T0" fmla="*/ 48 w 882"/>
                <a:gd name="T1" fmla="*/ 160 h 537"/>
                <a:gd name="T2" fmla="*/ 0 w 882"/>
                <a:gd name="T3" fmla="*/ 202 h 537"/>
                <a:gd name="T4" fmla="*/ 13 w 882"/>
                <a:gd name="T5" fmla="*/ 243 h 537"/>
                <a:gd name="T6" fmla="*/ 32 w 882"/>
                <a:gd name="T7" fmla="*/ 274 h 537"/>
                <a:gd name="T8" fmla="*/ 46 w 882"/>
                <a:gd name="T9" fmla="*/ 304 h 537"/>
                <a:gd name="T10" fmla="*/ 81 w 882"/>
                <a:gd name="T11" fmla="*/ 302 h 537"/>
                <a:gd name="T12" fmla="*/ 86 w 882"/>
                <a:gd name="T13" fmla="*/ 329 h 537"/>
                <a:gd name="T14" fmla="*/ 113 w 882"/>
                <a:gd name="T15" fmla="*/ 356 h 537"/>
                <a:gd name="T16" fmla="*/ 135 w 882"/>
                <a:gd name="T17" fmla="*/ 386 h 537"/>
                <a:gd name="T18" fmla="*/ 161 w 882"/>
                <a:gd name="T19" fmla="*/ 411 h 537"/>
                <a:gd name="T20" fmla="*/ 205 w 882"/>
                <a:gd name="T21" fmla="*/ 426 h 537"/>
                <a:gd name="T22" fmla="*/ 246 w 882"/>
                <a:gd name="T23" fmla="*/ 433 h 537"/>
                <a:gd name="T24" fmla="*/ 255 w 882"/>
                <a:gd name="T25" fmla="*/ 471 h 537"/>
                <a:gd name="T26" fmla="*/ 295 w 882"/>
                <a:gd name="T27" fmla="*/ 489 h 537"/>
                <a:gd name="T28" fmla="*/ 324 w 882"/>
                <a:gd name="T29" fmla="*/ 497 h 537"/>
                <a:gd name="T30" fmla="*/ 356 w 882"/>
                <a:gd name="T31" fmla="*/ 508 h 537"/>
                <a:gd name="T32" fmla="*/ 396 w 882"/>
                <a:gd name="T33" fmla="*/ 509 h 537"/>
                <a:gd name="T34" fmla="*/ 436 w 882"/>
                <a:gd name="T35" fmla="*/ 519 h 537"/>
                <a:gd name="T36" fmla="*/ 471 w 882"/>
                <a:gd name="T37" fmla="*/ 519 h 537"/>
                <a:gd name="T38" fmla="*/ 506 w 882"/>
                <a:gd name="T39" fmla="*/ 521 h 537"/>
                <a:gd name="T40" fmla="*/ 549 w 882"/>
                <a:gd name="T41" fmla="*/ 536 h 537"/>
                <a:gd name="T42" fmla="*/ 591 w 882"/>
                <a:gd name="T43" fmla="*/ 517 h 537"/>
                <a:gd name="T44" fmla="*/ 629 w 882"/>
                <a:gd name="T45" fmla="*/ 484 h 537"/>
                <a:gd name="T46" fmla="*/ 818 w 882"/>
                <a:gd name="T47" fmla="*/ 461 h 537"/>
                <a:gd name="T48" fmla="*/ 801 w 882"/>
                <a:gd name="T49" fmla="*/ 422 h 537"/>
                <a:gd name="T50" fmla="*/ 787 w 882"/>
                <a:gd name="T51" fmla="*/ 396 h 537"/>
                <a:gd name="T52" fmla="*/ 813 w 882"/>
                <a:gd name="T53" fmla="*/ 369 h 537"/>
                <a:gd name="T54" fmla="*/ 827 w 882"/>
                <a:gd name="T55" fmla="*/ 336 h 537"/>
                <a:gd name="T56" fmla="*/ 846 w 882"/>
                <a:gd name="T57" fmla="*/ 304 h 537"/>
                <a:gd name="T58" fmla="*/ 867 w 882"/>
                <a:gd name="T59" fmla="*/ 272 h 537"/>
                <a:gd name="T60" fmla="*/ 881 w 882"/>
                <a:gd name="T61" fmla="*/ 214 h 537"/>
                <a:gd name="T62" fmla="*/ 836 w 882"/>
                <a:gd name="T63" fmla="*/ 214 h 537"/>
                <a:gd name="T64" fmla="*/ 804 w 882"/>
                <a:gd name="T65" fmla="*/ 189 h 537"/>
                <a:gd name="T66" fmla="*/ 764 w 882"/>
                <a:gd name="T67" fmla="*/ 180 h 537"/>
                <a:gd name="T68" fmla="*/ 731 w 882"/>
                <a:gd name="T69" fmla="*/ 172 h 537"/>
                <a:gd name="T70" fmla="*/ 682 w 882"/>
                <a:gd name="T71" fmla="*/ 148 h 537"/>
                <a:gd name="T72" fmla="*/ 636 w 882"/>
                <a:gd name="T73" fmla="*/ 142 h 537"/>
                <a:gd name="T74" fmla="*/ 598 w 882"/>
                <a:gd name="T75" fmla="*/ 134 h 537"/>
                <a:gd name="T76" fmla="*/ 569 w 882"/>
                <a:gd name="T77" fmla="*/ 160 h 537"/>
                <a:gd name="T78" fmla="*/ 533 w 882"/>
                <a:gd name="T79" fmla="*/ 147 h 537"/>
                <a:gd name="T80" fmla="*/ 501 w 882"/>
                <a:gd name="T81" fmla="*/ 160 h 537"/>
                <a:gd name="T82" fmla="*/ 473 w 882"/>
                <a:gd name="T83" fmla="*/ 142 h 537"/>
                <a:gd name="T84" fmla="*/ 435 w 882"/>
                <a:gd name="T85" fmla="*/ 132 h 537"/>
                <a:gd name="T86" fmla="*/ 401 w 882"/>
                <a:gd name="T87" fmla="*/ 100 h 537"/>
                <a:gd name="T88" fmla="*/ 376 w 882"/>
                <a:gd name="T89" fmla="*/ 61 h 537"/>
                <a:gd name="T90" fmla="*/ 221 w 882"/>
                <a:gd name="T91" fmla="*/ 20 h 537"/>
                <a:gd name="T92" fmla="*/ 198 w 882"/>
                <a:gd name="T93" fmla="*/ 21 h 537"/>
                <a:gd name="T94" fmla="*/ 173 w 882"/>
                <a:gd name="T95" fmla="*/ 40 h 537"/>
                <a:gd name="T96" fmla="*/ 130 w 882"/>
                <a:gd name="T97" fmla="*/ 33 h 537"/>
                <a:gd name="T98" fmla="*/ 97 w 882"/>
                <a:gd name="T99" fmla="*/ 88 h 5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2"/>
                <a:gd name="T151" fmla="*/ 0 h 537"/>
                <a:gd name="T152" fmla="*/ 882 w 882"/>
                <a:gd name="T153" fmla="*/ 537 h 5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6" name="Freeform 45"/>
            <p:cNvSpPr>
              <a:spLocks/>
            </p:cNvSpPr>
            <p:nvPr/>
          </p:nvSpPr>
          <p:spPr bwMode="auto">
            <a:xfrm>
              <a:off x="3140631" y="3361046"/>
              <a:ext cx="214514" cy="237735"/>
            </a:xfrm>
            <a:custGeom>
              <a:avLst/>
              <a:gdLst>
                <a:gd name="T0" fmla="*/ 97 w 194"/>
                <a:gd name="T1" fmla="*/ 0 h 215"/>
                <a:gd name="T2" fmla="*/ 10 w 194"/>
                <a:gd name="T3" fmla="*/ 33 h 215"/>
                <a:gd name="T4" fmla="*/ 28 w 194"/>
                <a:gd name="T5" fmla="*/ 52 h 215"/>
                <a:gd name="T6" fmla="*/ 28 w 194"/>
                <a:gd name="T7" fmla="*/ 102 h 215"/>
                <a:gd name="T8" fmla="*/ 13 w 194"/>
                <a:gd name="T9" fmla="*/ 117 h 215"/>
                <a:gd name="T10" fmla="*/ 0 w 194"/>
                <a:gd name="T11" fmla="*/ 140 h 215"/>
                <a:gd name="T12" fmla="*/ 12 w 194"/>
                <a:gd name="T13" fmla="*/ 164 h 215"/>
                <a:gd name="T14" fmla="*/ 17 w 194"/>
                <a:gd name="T15" fmla="*/ 185 h 215"/>
                <a:gd name="T16" fmla="*/ 35 w 194"/>
                <a:gd name="T17" fmla="*/ 209 h 215"/>
                <a:gd name="T18" fmla="*/ 54 w 194"/>
                <a:gd name="T19" fmla="*/ 199 h 215"/>
                <a:gd name="T20" fmla="*/ 61 w 194"/>
                <a:gd name="T21" fmla="*/ 174 h 215"/>
                <a:gd name="T22" fmla="*/ 68 w 194"/>
                <a:gd name="T23" fmla="*/ 154 h 215"/>
                <a:gd name="T24" fmla="*/ 61 w 194"/>
                <a:gd name="T25" fmla="*/ 137 h 215"/>
                <a:gd name="T26" fmla="*/ 48 w 194"/>
                <a:gd name="T27" fmla="*/ 120 h 215"/>
                <a:gd name="T28" fmla="*/ 74 w 194"/>
                <a:gd name="T29" fmla="*/ 60 h 215"/>
                <a:gd name="T30" fmla="*/ 96 w 194"/>
                <a:gd name="T31" fmla="*/ 45 h 215"/>
                <a:gd name="T32" fmla="*/ 130 w 194"/>
                <a:gd name="T33" fmla="*/ 28 h 215"/>
                <a:gd name="T34" fmla="*/ 130 w 194"/>
                <a:gd name="T35" fmla="*/ 41 h 215"/>
                <a:gd name="T36" fmla="*/ 116 w 194"/>
                <a:gd name="T37" fmla="*/ 70 h 215"/>
                <a:gd name="T38" fmla="*/ 101 w 194"/>
                <a:gd name="T39" fmla="*/ 82 h 215"/>
                <a:gd name="T40" fmla="*/ 102 w 194"/>
                <a:gd name="T41" fmla="*/ 112 h 215"/>
                <a:gd name="T42" fmla="*/ 102 w 194"/>
                <a:gd name="T43" fmla="*/ 123 h 215"/>
                <a:gd name="T44" fmla="*/ 151 w 194"/>
                <a:gd name="T45" fmla="*/ 174 h 215"/>
                <a:gd name="T46" fmla="*/ 151 w 194"/>
                <a:gd name="T47" fmla="*/ 154 h 215"/>
                <a:gd name="T48" fmla="*/ 121 w 194"/>
                <a:gd name="T49" fmla="*/ 130 h 215"/>
                <a:gd name="T50" fmla="*/ 130 w 194"/>
                <a:gd name="T51" fmla="*/ 123 h 215"/>
                <a:gd name="T52" fmla="*/ 151 w 194"/>
                <a:gd name="T53" fmla="*/ 134 h 215"/>
                <a:gd name="T54" fmla="*/ 166 w 194"/>
                <a:gd name="T55" fmla="*/ 140 h 215"/>
                <a:gd name="T56" fmla="*/ 185 w 194"/>
                <a:gd name="T57" fmla="*/ 123 h 215"/>
                <a:gd name="T58" fmla="*/ 166 w 194"/>
                <a:gd name="T59" fmla="*/ 90 h 215"/>
                <a:gd name="T60" fmla="*/ 178 w 194"/>
                <a:gd name="T61" fmla="*/ 60 h 215"/>
                <a:gd name="T62" fmla="*/ 193 w 194"/>
                <a:gd name="T63" fmla="*/ 41 h 215"/>
                <a:gd name="T64" fmla="*/ 181 w 194"/>
                <a:gd name="T65" fmla="*/ 25 h 215"/>
                <a:gd name="T66" fmla="*/ 186 w 194"/>
                <a:gd name="T67" fmla="*/ 3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215"/>
                <a:gd name="T104" fmla="*/ 194 w 194"/>
                <a:gd name="T105" fmla="*/ 215 h 2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7" name="Freeform 46"/>
            <p:cNvSpPr>
              <a:spLocks/>
            </p:cNvSpPr>
            <p:nvPr/>
          </p:nvSpPr>
          <p:spPr bwMode="auto">
            <a:xfrm>
              <a:off x="3212505" y="3553446"/>
              <a:ext cx="58604" cy="43124"/>
            </a:xfrm>
            <a:custGeom>
              <a:avLst/>
              <a:gdLst>
                <a:gd name="T0" fmla="*/ 31 w 53"/>
                <a:gd name="T1" fmla="*/ 7 h 39"/>
                <a:gd name="T2" fmla="*/ 34 w 53"/>
                <a:gd name="T3" fmla="*/ 16 h 39"/>
                <a:gd name="T4" fmla="*/ 43 w 53"/>
                <a:gd name="T5" fmla="*/ 16 h 39"/>
                <a:gd name="T6" fmla="*/ 52 w 53"/>
                <a:gd name="T7" fmla="*/ 26 h 39"/>
                <a:gd name="T8" fmla="*/ 26 w 53"/>
                <a:gd name="T9" fmla="*/ 38 h 39"/>
                <a:gd name="T10" fmla="*/ 10 w 53"/>
                <a:gd name="T11" fmla="*/ 31 h 39"/>
                <a:gd name="T12" fmla="*/ 0 w 53"/>
                <a:gd name="T13" fmla="*/ 26 h 39"/>
                <a:gd name="T14" fmla="*/ 5 w 53"/>
                <a:gd name="T15" fmla="*/ 19 h 39"/>
                <a:gd name="T16" fmla="*/ 14 w 53"/>
                <a:gd name="T17" fmla="*/ 9 h 39"/>
                <a:gd name="T18" fmla="*/ 16 w 53"/>
                <a:gd name="T19" fmla="*/ 0 h 39"/>
                <a:gd name="T20" fmla="*/ 27 w 53"/>
                <a:gd name="T21" fmla="*/ 0 h 39"/>
                <a:gd name="T22" fmla="*/ 31 w 53"/>
                <a:gd name="T23" fmla="*/ 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9"/>
                <a:gd name="T38" fmla="*/ 53 w 5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8" name="Freeform 47"/>
            <p:cNvSpPr>
              <a:spLocks/>
            </p:cNvSpPr>
            <p:nvPr/>
          </p:nvSpPr>
          <p:spPr bwMode="auto">
            <a:xfrm>
              <a:off x="3022317" y="2182324"/>
              <a:ext cx="88459" cy="46441"/>
            </a:xfrm>
            <a:custGeom>
              <a:avLst/>
              <a:gdLst>
                <a:gd name="T0" fmla="*/ 64 w 80"/>
                <a:gd name="T1" fmla="*/ 26 h 42"/>
                <a:gd name="T2" fmla="*/ 54 w 80"/>
                <a:gd name="T3" fmla="*/ 29 h 42"/>
                <a:gd name="T4" fmla="*/ 49 w 80"/>
                <a:gd name="T5" fmla="*/ 41 h 42"/>
                <a:gd name="T6" fmla="*/ 32 w 80"/>
                <a:gd name="T7" fmla="*/ 36 h 42"/>
                <a:gd name="T8" fmla="*/ 27 w 80"/>
                <a:gd name="T9" fmla="*/ 34 h 42"/>
                <a:gd name="T10" fmla="*/ 20 w 80"/>
                <a:gd name="T11" fmla="*/ 26 h 42"/>
                <a:gd name="T12" fmla="*/ 28 w 80"/>
                <a:gd name="T13" fmla="*/ 29 h 42"/>
                <a:gd name="T14" fmla="*/ 10 w 80"/>
                <a:gd name="T15" fmla="*/ 10 h 42"/>
                <a:gd name="T16" fmla="*/ 0 w 80"/>
                <a:gd name="T17" fmla="*/ 13 h 42"/>
                <a:gd name="T18" fmla="*/ 1 w 80"/>
                <a:gd name="T19" fmla="*/ 6 h 42"/>
                <a:gd name="T20" fmla="*/ 10 w 80"/>
                <a:gd name="T21" fmla="*/ 6 h 42"/>
                <a:gd name="T22" fmla="*/ 21 w 80"/>
                <a:gd name="T23" fmla="*/ 0 h 42"/>
                <a:gd name="T24" fmla="*/ 30 w 80"/>
                <a:gd name="T25" fmla="*/ 0 h 42"/>
                <a:gd name="T26" fmla="*/ 54 w 80"/>
                <a:gd name="T27" fmla="*/ 6 h 42"/>
                <a:gd name="T28" fmla="*/ 60 w 80"/>
                <a:gd name="T29" fmla="*/ 13 h 42"/>
                <a:gd name="T30" fmla="*/ 62 w 80"/>
                <a:gd name="T31" fmla="*/ 6 h 42"/>
                <a:gd name="T32" fmla="*/ 71 w 80"/>
                <a:gd name="T33" fmla="*/ 6 h 42"/>
                <a:gd name="T34" fmla="*/ 79 w 80"/>
                <a:gd name="T35" fmla="*/ 11 h 42"/>
                <a:gd name="T36" fmla="*/ 72 w 80"/>
                <a:gd name="T37" fmla="*/ 18 h 42"/>
                <a:gd name="T38" fmla="*/ 64 w 80"/>
                <a:gd name="T39" fmla="*/ 26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42"/>
                <a:gd name="T62" fmla="*/ 80 w 8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49" name="Freeform 48"/>
            <p:cNvSpPr>
              <a:spLocks/>
            </p:cNvSpPr>
            <p:nvPr/>
          </p:nvSpPr>
          <p:spPr bwMode="auto">
            <a:xfrm>
              <a:off x="2898474" y="2154681"/>
              <a:ext cx="170284" cy="175813"/>
            </a:xfrm>
            <a:custGeom>
              <a:avLst/>
              <a:gdLst>
                <a:gd name="T0" fmla="*/ 118 w 154"/>
                <a:gd name="T1" fmla="*/ 153 h 159"/>
                <a:gd name="T2" fmla="*/ 103 w 154"/>
                <a:gd name="T3" fmla="*/ 148 h 159"/>
                <a:gd name="T4" fmla="*/ 95 w 154"/>
                <a:gd name="T5" fmla="*/ 150 h 159"/>
                <a:gd name="T6" fmla="*/ 75 w 154"/>
                <a:gd name="T7" fmla="*/ 133 h 159"/>
                <a:gd name="T8" fmla="*/ 75 w 154"/>
                <a:gd name="T9" fmla="*/ 124 h 159"/>
                <a:gd name="T10" fmla="*/ 69 w 154"/>
                <a:gd name="T11" fmla="*/ 133 h 159"/>
                <a:gd name="T12" fmla="*/ 30 w 154"/>
                <a:gd name="T13" fmla="*/ 113 h 159"/>
                <a:gd name="T14" fmla="*/ 8 w 154"/>
                <a:gd name="T15" fmla="*/ 81 h 159"/>
                <a:gd name="T16" fmla="*/ 8 w 154"/>
                <a:gd name="T17" fmla="*/ 70 h 159"/>
                <a:gd name="T18" fmla="*/ 0 w 154"/>
                <a:gd name="T19" fmla="*/ 58 h 159"/>
                <a:gd name="T20" fmla="*/ 0 w 154"/>
                <a:gd name="T21" fmla="*/ 37 h 159"/>
                <a:gd name="T22" fmla="*/ 1 w 154"/>
                <a:gd name="T23" fmla="*/ 28 h 159"/>
                <a:gd name="T24" fmla="*/ 8 w 154"/>
                <a:gd name="T25" fmla="*/ 13 h 159"/>
                <a:gd name="T26" fmla="*/ 15 w 154"/>
                <a:gd name="T27" fmla="*/ 10 h 159"/>
                <a:gd name="T28" fmla="*/ 20 w 154"/>
                <a:gd name="T29" fmla="*/ 0 h 159"/>
                <a:gd name="T30" fmla="*/ 44 w 154"/>
                <a:gd name="T31" fmla="*/ 3 h 159"/>
                <a:gd name="T32" fmla="*/ 53 w 154"/>
                <a:gd name="T33" fmla="*/ 8 h 159"/>
                <a:gd name="T34" fmla="*/ 53 w 154"/>
                <a:gd name="T35" fmla="*/ 18 h 159"/>
                <a:gd name="T36" fmla="*/ 68 w 154"/>
                <a:gd name="T37" fmla="*/ 32 h 159"/>
                <a:gd name="T38" fmla="*/ 89 w 154"/>
                <a:gd name="T39" fmla="*/ 52 h 159"/>
                <a:gd name="T40" fmla="*/ 107 w 154"/>
                <a:gd name="T41" fmla="*/ 58 h 159"/>
                <a:gd name="T42" fmla="*/ 118 w 154"/>
                <a:gd name="T43" fmla="*/ 63 h 159"/>
                <a:gd name="T44" fmla="*/ 107 w 154"/>
                <a:gd name="T45" fmla="*/ 75 h 159"/>
                <a:gd name="T46" fmla="*/ 120 w 154"/>
                <a:gd name="T47" fmla="*/ 86 h 159"/>
                <a:gd name="T48" fmla="*/ 133 w 154"/>
                <a:gd name="T49" fmla="*/ 81 h 159"/>
                <a:gd name="T50" fmla="*/ 139 w 154"/>
                <a:gd name="T51" fmla="*/ 88 h 159"/>
                <a:gd name="T52" fmla="*/ 130 w 154"/>
                <a:gd name="T53" fmla="*/ 99 h 159"/>
                <a:gd name="T54" fmla="*/ 114 w 154"/>
                <a:gd name="T55" fmla="*/ 95 h 159"/>
                <a:gd name="T56" fmla="*/ 105 w 154"/>
                <a:gd name="T57" fmla="*/ 101 h 159"/>
                <a:gd name="T58" fmla="*/ 107 w 154"/>
                <a:gd name="T59" fmla="*/ 121 h 159"/>
                <a:gd name="T60" fmla="*/ 114 w 154"/>
                <a:gd name="T61" fmla="*/ 130 h 159"/>
                <a:gd name="T62" fmla="*/ 118 w 154"/>
                <a:gd name="T63" fmla="*/ 139 h 159"/>
                <a:gd name="T64" fmla="*/ 126 w 154"/>
                <a:gd name="T65" fmla="*/ 144 h 159"/>
                <a:gd name="T66" fmla="*/ 141 w 154"/>
                <a:gd name="T67" fmla="*/ 148 h 159"/>
                <a:gd name="T68" fmla="*/ 146 w 154"/>
                <a:gd name="T69" fmla="*/ 139 h 159"/>
                <a:gd name="T70" fmla="*/ 153 w 154"/>
                <a:gd name="T71" fmla="*/ 144 h 159"/>
                <a:gd name="T72" fmla="*/ 150 w 154"/>
                <a:gd name="T73" fmla="*/ 158 h 159"/>
                <a:gd name="T74" fmla="*/ 134 w 154"/>
                <a:gd name="T75" fmla="*/ 153 h 159"/>
                <a:gd name="T76" fmla="*/ 118 w 154"/>
                <a:gd name="T77" fmla="*/ 153 h 1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59"/>
                <a:gd name="T119" fmla="*/ 154 w 154"/>
                <a:gd name="T120" fmla="*/ 159 h 1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0" name="Freeform 49"/>
            <p:cNvSpPr>
              <a:spLocks/>
            </p:cNvSpPr>
            <p:nvPr/>
          </p:nvSpPr>
          <p:spPr bwMode="auto">
            <a:xfrm>
              <a:off x="3079816" y="2204439"/>
              <a:ext cx="111680" cy="150381"/>
            </a:xfrm>
            <a:custGeom>
              <a:avLst/>
              <a:gdLst>
                <a:gd name="T0" fmla="*/ 75 w 101"/>
                <a:gd name="T1" fmla="*/ 108 h 136"/>
                <a:gd name="T2" fmla="*/ 83 w 101"/>
                <a:gd name="T3" fmla="*/ 98 h 136"/>
                <a:gd name="T4" fmla="*/ 80 w 101"/>
                <a:gd name="T5" fmla="*/ 85 h 136"/>
                <a:gd name="T6" fmla="*/ 88 w 101"/>
                <a:gd name="T7" fmla="*/ 85 h 136"/>
                <a:gd name="T8" fmla="*/ 88 w 101"/>
                <a:gd name="T9" fmla="*/ 98 h 136"/>
                <a:gd name="T10" fmla="*/ 100 w 101"/>
                <a:gd name="T11" fmla="*/ 105 h 136"/>
                <a:gd name="T12" fmla="*/ 97 w 101"/>
                <a:gd name="T13" fmla="*/ 121 h 136"/>
                <a:gd name="T14" fmla="*/ 92 w 101"/>
                <a:gd name="T15" fmla="*/ 130 h 136"/>
                <a:gd name="T16" fmla="*/ 83 w 101"/>
                <a:gd name="T17" fmla="*/ 125 h 136"/>
                <a:gd name="T18" fmla="*/ 75 w 101"/>
                <a:gd name="T19" fmla="*/ 130 h 136"/>
                <a:gd name="T20" fmla="*/ 66 w 101"/>
                <a:gd name="T21" fmla="*/ 130 h 136"/>
                <a:gd name="T22" fmla="*/ 55 w 101"/>
                <a:gd name="T23" fmla="*/ 135 h 136"/>
                <a:gd name="T24" fmla="*/ 40 w 101"/>
                <a:gd name="T25" fmla="*/ 135 h 136"/>
                <a:gd name="T26" fmla="*/ 50 w 101"/>
                <a:gd name="T27" fmla="*/ 125 h 136"/>
                <a:gd name="T28" fmla="*/ 43 w 101"/>
                <a:gd name="T29" fmla="*/ 121 h 136"/>
                <a:gd name="T30" fmla="*/ 53 w 101"/>
                <a:gd name="T31" fmla="*/ 116 h 136"/>
                <a:gd name="T32" fmla="*/ 46 w 101"/>
                <a:gd name="T33" fmla="*/ 110 h 136"/>
                <a:gd name="T34" fmla="*/ 33 w 101"/>
                <a:gd name="T35" fmla="*/ 110 h 136"/>
                <a:gd name="T36" fmla="*/ 21 w 101"/>
                <a:gd name="T37" fmla="*/ 108 h 136"/>
                <a:gd name="T38" fmla="*/ 17 w 101"/>
                <a:gd name="T39" fmla="*/ 100 h 136"/>
                <a:gd name="T40" fmla="*/ 6 w 101"/>
                <a:gd name="T41" fmla="*/ 100 h 136"/>
                <a:gd name="T42" fmla="*/ 0 w 101"/>
                <a:gd name="T43" fmla="*/ 80 h 136"/>
                <a:gd name="T44" fmla="*/ 10 w 101"/>
                <a:gd name="T45" fmla="*/ 46 h 136"/>
                <a:gd name="T46" fmla="*/ 17 w 101"/>
                <a:gd name="T47" fmla="*/ 41 h 136"/>
                <a:gd name="T48" fmla="*/ 15 w 101"/>
                <a:gd name="T49" fmla="*/ 21 h 136"/>
                <a:gd name="T50" fmla="*/ 23 w 101"/>
                <a:gd name="T51" fmla="*/ 17 h 136"/>
                <a:gd name="T52" fmla="*/ 33 w 101"/>
                <a:gd name="T53" fmla="*/ 12 h 136"/>
                <a:gd name="T54" fmla="*/ 33 w 101"/>
                <a:gd name="T55" fmla="*/ 1 h 136"/>
                <a:gd name="T56" fmla="*/ 43 w 101"/>
                <a:gd name="T57" fmla="*/ 0 h 136"/>
                <a:gd name="T58" fmla="*/ 41 w 101"/>
                <a:gd name="T59" fmla="*/ 6 h 136"/>
                <a:gd name="T60" fmla="*/ 43 w 101"/>
                <a:gd name="T61" fmla="*/ 15 h 136"/>
                <a:gd name="T62" fmla="*/ 48 w 101"/>
                <a:gd name="T63" fmla="*/ 3 h 136"/>
                <a:gd name="T64" fmla="*/ 53 w 101"/>
                <a:gd name="T65" fmla="*/ 12 h 136"/>
                <a:gd name="T66" fmla="*/ 46 w 101"/>
                <a:gd name="T67" fmla="*/ 25 h 136"/>
                <a:gd name="T68" fmla="*/ 60 w 101"/>
                <a:gd name="T69" fmla="*/ 26 h 136"/>
                <a:gd name="T70" fmla="*/ 53 w 101"/>
                <a:gd name="T71" fmla="*/ 32 h 136"/>
                <a:gd name="T72" fmla="*/ 55 w 101"/>
                <a:gd name="T73" fmla="*/ 50 h 136"/>
                <a:gd name="T74" fmla="*/ 50 w 101"/>
                <a:gd name="T75" fmla="*/ 55 h 136"/>
                <a:gd name="T76" fmla="*/ 55 w 101"/>
                <a:gd name="T77" fmla="*/ 70 h 136"/>
                <a:gd name="T78" fmla="*/ 61 w 101"/>
                <a:gd name="T79" fmla="*/ 75 h 136"/>
                <a:gd name="T80" fmla="*/ 65 w 101"/>
                <a:gd name="T81" fmla="*/ 85 h 136"/>
                <a:gd name="T82" fmla="*/ 60 w 101"/>
                <a:gd name="T83" fmla="*/ 93 h 136"/>
                <a:gd name="T84" fmla="*/ 70 w 101"/>
                <a:gd name="T85" fmla="*/ 100 h 136"/>
                <a:gd name="T86" fmla="*/ 66 w 101"/>
                <a:gd name="T87" fmla="*/ 108 h 136"/>
                <a:gd name="T88" fmla="*/ 75 w 101"/>
                <a:gd name="T89" fmla="*/ 108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36"/>
                <a:gd name="T137" fmla="*/ 101 w 101"/>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1" name="Freeform 50"/>
            <p:cNvSpPr>
              <a:spLocks/>
            </p:cNvSpPr>
            <p:nvPr/>
          </p:nvSpPr>
          <p:spPr bwMode="auto">
            <a:xfrm>
              <a:off x="3159429" y="2172373"/>
              <a:ext cx="47547" cy="56393"/>
            </a:xfrm>
            <a:custGeom>
              <a:avLst/>
              <a:gdLst>
                <a:gd name="T0" fmla="*/ 42 w 43"/>
                <a:gd name="T1" fmla="*/ 27 h 51"/>
                <a:gd name="T2" fmla="*/ 42 w 43"/>
                <a:gd name="T3" fmla="*/ 20 h 51"/>
                <a:gd name="T4" fmla="*/ 34 w 43"/>
                <a:gd name="T5" fmla="*/ 18 h 51"/>
                <a:gd name="T6" fmla="*/ 32 w 43"/>
                <a:gd name="T7" fmla="*/ 8 h 51"/>
                <a:gd name="T8" fmla="*/ 13 w 43"/>
                <a:gd name="T9" fmla="*/ 0 h 51"/>
                <a:gd name="T10" fmla="*/ 1 w 43"/>
                <a:gd name="T11" fmla="*/ 6 h 51"/>
                <a:gd name="T12" fmla="*/ 0 w 43"/>
                <a:gd name="T13" fmla="*/ 20 h 51"/>
                <a:gd name="T14" fmla="*/ 5 w 43"/>
                <a:gd name="T15" fmla="*/ 28 h 51"/>
                <a:gd name="T16" fmla="*/ 6 w 43"/>
                <a:gd name="T17" fmla="*/ 38 h 51"/>
                <a:gd name="T18" fmla="*/ 13 w 43"/>
                <a:gd name="T19" fmla="*/ 50 h 51"/>
                <a:gd name="T20" fmla="*/ 21 w 43"/>
                <a:gd name="T21" fmla="*/ 43 h 51"/>
                <a:gd name="T22" fmla="*/ 32 w 43"/>
                <a:gd name="T23" fmla="*/ 42 h 51"/>
                <a:gd name="T24" fmla="*/ 42 w 43"/>
                <a:gd name="T25" fmla="*/ 2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1"/>
                <a:gd name="T41" fmla="*/ 43 w 43"/>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2" name="Freeform 51"/>
            <p:cNvSpPr>
              <a:spLocks/>
            </p:cNvSpPr>
            <p:nvPr/>
          </p:nvSpPr>
          <p:spPr bwMode="auto">
            <a:xfrm>
              <a:off x="3013471" y="2054058"/>
              <a:ext cx="218937" cy="127160"/>
            </a:xfrm>
            <a:custGeom>
              <a:avLst/>
              <a:gdLst>
                <a:gd name="T0" fmla="*/ 91 w 198"/>
                <a:gd name="T1" fmla="*/ 17 h 115"/>
                <a:gd name="T2" fmla="*/ 76 w 198"/>
                <a:gd name="T3" fmla="*/ 19 h 115"/>
                <a:gd name="T4" fmla="*/ 75 w 198"/>
                <a:gd name="T5" fmla="*/ 25 h 115"/>
                <a:gd name="T6" fmla="*/ 82 w 198"/>
                <a:gd name="T7" fmla="*/ 39 h 115"/>
                <a:gd name="T8" fmla="*/ 89 w 198"/>
                <a:gd name="T9" fmla="*/ 60 h 115"/>
                <a:gd name="T10" fmla="*/ 94 w 198"/>
                <a:gd name="T11" fmla="*/ 63 h 115"/>
                <a:gd name="T12" fmla="*/ 102 w 198"/>
                <a:gd name="T13" fmla="*/ 71 h 115"/>
                <a:gd name="T14" fmla="*/ 106 w 198"/>
                <a:gd name="T15" fmla="*/ 83 h 115"/>
                <a:gd name="T16" fmla="*/ 113 w 198"/>
                <a:gd name="T17" fmla="*/ 90 h 115"/>
                <a:gd name="T18" fmla="*/ 114 w 198"/>
                <a:gd name="T19" fmla="*/ 98 h 115"/>
                <a:gd name="T20" fmla="*/ 106 w 198"/>
                <a:gd name="T21" fmla="*/ 107 h 115"/>
                <a:gd name="T22" fmla="*/ 93 w 198"/>
                <a:gd name="T23" fmla="*/ 114 h 115"/>
                <a:gd name="T24" fmla="*/ 71 w 198"/>
                <a:gd name="T25" fmla="*/ 109 h 115"/>
                <a:gd name="T26" fmla="*/ 63 w 198"/>
                <a:gd name="T27" fmla="*/ 107 h 115"/>
                <a:gd name="T28" fmla="*/ 53 w 198"/>
                <a:gd name="T29" fmla="*/ 93 h 115"/>
                <a:gd name="T30" fmla="*/ 50 w 198"/>
                <a:gd name="T31" fmla="*/ 87 h 115"/>
                <a:gd name="T32" fmla="*/ 46 w 198"/>
                <a:gd name="T33" fmla="*/ 75 h 115"/>
                <a:gd name="T34" fmla="*/ 37 w 198"/>
                <a:gd name="T35" fmla="*/ 71 h 115"/>
                <a:gd name="T36" fmla="*/ 26 w 198"/>
                <a:gd name="T37" fmla="*/ 69 h 115"/>
                <a:gd name="T38" fmla="*/ 30 w 198"/>
                <a:gd name="T39" fmla="*/ 75 h 115"/>
                <a:gd name="T40" fmla="*/ 35 w 198"/>
                <a:gd name="T41" fmla="*/ 87 h 115"/>
                <a:gd name="T42" fmla="*/ 37 w 198"/>
                <a:gd name="T43" fmla="*/ 100 h 115"/>
                <a:gd name="T44" fmla="*/ 28 w 198"/>
                <a:gd name="T45" fmla="*/ 100 h 115"/>
                <a:gd name="T46" fmla="*/ 21 w 198"/>
                <a:gd name="T47" fmla="*/ 90 h 115"/>
                <a:gd name="T48" fmla="*/ 15 w 198"/>
                <a:gd name="T49" fmla="*/ 80 h 115"/>
                <a:gd name="T50" fmla="*/ 10 w 198"/>
                <a:gd name="T51" fmla="*/ 93 h 115"/>
                <a:gd name="T52" fmla="*/ 1 w 198"/>
                <a:gd name="T53" fmla="*/ 90 h 115"/>
                <a:gd name="T54" fmla="*/ 0 w 198"/>
                <a:gd name="T55" fmla="*/ 78 h 115"/>
                <a:gd name="T56" fmla="*/ 10 w 198"/>
                <a:gd name="T57" fmla="*/ 63 h 115"/>
                <a:gd name="T58" fmla="*/ 26 w 198"/>
                <a:gd name="T59" fmla="*/ 43 h 115"/>
                <a:gd name="T60" fmla="*/ 44 w 198"/>
                <a:gd name="T61" fmla="*/ 29 h 115"/>
                <a:gd name="T62" fmla="*/ 53 w 198"/>
                <a:gd name="T63" fmla="*/ 17 h 115"/>
                <a:gd name="T64" fmla="*/ 58 w 198"/>
                <a:gd name="T65" fmla="*/ 8 h 115"/>
                <a:gd name="T66" fmla="*/ 93 w 198"/>
                <a:gd name="T67" fmla="*/ 0 h 115"/>
                <a:gd name="T68" fmla="*/ 147 w 198"/>
                <a:gd name="T69" fmla="*/ 19 h 115"/>
                <a:gd name="T70" fmla="*/ 172 w 198"/>
                <a:gd name="T71" fmla="*/ 39 h 115"/>
                <a:gd name="T72" fmla="*/ 197 w 198"/>
                <a:gd name="T73" fmla="*/ 43 h 115"/>
                <a:gd name="T74" fmla="*/ 189 w 198"/>
                <a:gd name="T75" fmla="*/ 49 h 115"/>
                <a:gd name="T76" fmla="*/ 183 w 198"/>
                <a:gd name="T77" fmla="*/ 60 h 115"/>
                <a:gd name="T78" fmla="*/ 162 w 198"/>
                <a:gd name="T79" fmla="*/ 69 h 115"/>
                <a:gd name="T80" fmla="*/ 152 w 198"/>
                <a:gd name="T81" fmla="*/ 83 h 115"/>
                <a:gd name="T82" fmla="*/ 158 w 198"/>
                <a:gd name="T83" fmla="*/ 98 h 115"/>
                <a:gd name="T84" fmla="*/ 151 w 198"/>
                <a:gd name="T85" fmla="*/ 95 h 115"/>
                <a:gd name="T86" fmla="*/ 145 w 198"/>
                <a:gd name="T87" fmla="*/ 100 h 115"/>
                <a:gd name="T88" fmla="*/ 136 w 198"/>
                <a:gd name="T89" fmla="*/ 95 h 115"/>
                <a:gd name="T90" fmla="*/ 139 w 198"/>
                <a:gd name="T91" fmla="*/ 90 h 115"/>
                <a:gd name="T92" fmla="*/ 120 w 198"/>
                <a:gd name="T93" fmla="*/ 78 h 115"/>
                <a:gd name="T94" fmla="*/ 107 w 198"/>
                <a:gd name="T95" fmla="*/ 60 h 115"/>
                <a:gd name="T96" fmla="*/ 101 w 198"/>
                <a:gd name="T97" fmla="*/ 51 h 115"/>
                <a:gd name="T98" fmla="*/ 101 w 198"/>
                <a:gd name="T99" fmla="*/ 25 h 115"/>
                <a:gd name="T100" fmla="*/ 91 w 198"/>
                <a:gd name="T101" fmla="*/ 17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115"/>
                <a:gd name="T155" fmla="*/ 198 w 198"/>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3" name="Freeform 52"/>
            <p:cNvSpPr>
              <a:spLocks/>
            </p:cNvSpPr>
            <p:nvPr/>
          </p:nvSpPr>
          <p:spPr bwMode="auto">
            <a:xfrm>
              <a:off x="3167169" y="2242034"/>
              <a:ext cx="38701" cy="36490"/>
            </a:xfrm>
            <a:custGeom>
              <a:avLst/>
              <a:gdLst>
                <a:gd name="T0" fmla="*/ 34 w 35"/>
                <a:gd name="T1" fmla="*/ 9 h 33"/>
                <a:gd name="T2" fmla="*/ 29 w 35"/>
                <a:gd name="T3" fmla="*/ 22 h 33"/>
                <a:gd name="T4" fmla="*/ 18 w 35"/>
                <a:gd name="T5" fmla="*/ 32 h 33"/>
                <a:gd name="T6" fmla="*/ 14 w 35"/>
                <a:gd name="T7" fmla="*/ 21 h 33"/>
                <a:gd name="T8" fmla="*/ 3 w 35"/>
                <a:gd name="T9" fmla="*/ 13 h 33"/>
                <a:gd name="T10" fmla="*/ 0 w 35"/>
                <a:gd name="T11" fmla="*/ 8 h 33"/>
                <a:gd name="T12" fmla="*/ 8 w 35"/>
                <a:gd name="T13" fmla="*/ 1 h 33"/>
                <a:gd name="T14" fmla="*/ 14 w 35"/>
                <a:gd name="T15" fmla="*/ 0 h 33"/>
                <a:gd name="T16" fmla="*/ 34 w 35"/>
                <a:gd name="T17" fmla="*/ 0 h 33"/>
                <a:gd name="T18" fmla="*/ 27 w 35"/>
                <a:gd name="T19" fmla="*/ 4 h 33"/>
                <a:gd name="T20" fmla="*/ 34 w 35"/>
                <a:gd name="T21" fmla="*/ 9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4" name="Freeform 53"/>
            <p:cNvSpPr>
              <a:spLocks/>
            </p:cNvSpPr>
            <p:nvPr/>
          </p:nvSpPr>
          <p:spPr bwMode="auto">
            <a:xfrm>
              <a:off x="3248994" y="2133671"/>
              <a:ext cx="1445206" cy="362684"/>
            </a:xfrm>
            <a:custGeom>
              <a:avLst/>
              <a:gdLst>
                <a:gd name="T0" fmla="*/ 110 w 1307"/>
                <a:gd name="T1" fmla="*/ 159 h 328"/>
                <a:gd name="T2" fmla="*/ 146 w 1307"/>
                <a:gd name="T3" fmla="*/ 161 h 328"/>
                <a:gd name="T4" fmla="*/ 145 w 1307"/>
                <a:gd name="T5" fmla="*/ 121 h 328"/>
                <a:gd name="T6" fmla="*/ 137 w 1307"/>
                <a:gd name="T7" fmla="*/ 91 h 328"/>
                <a:gd name="T8" fmla="*/ 123 w 1307"/>
                <a:gd name="T9" fmla="*/ 71 h 328"/>
                <a:gd name="T10" fmla="*/ 99 w 1307"/>
                <a:gd name="T11" fmla="*/ 53 h 328"/>
                <a:gd name="T12" fmla="*/ 160 w 1307"/>
                <a:gd name="T13" fmla="*/ 71 h 328"/>
                <a:gd name="T14" fmla="*/ 182 w 1307"/>
                <a:gd name="T15" fmla="*/ 48 h 328"/>
                <a:gd name="T16" fmla="*/ 160 w 1307"/>
                <a:gd name="T17" fmla="*/ 15 h 328"/>
                <a:gd name="T18" fmla="*/ 328 w 1307"/>
                <a:gd name="T19" fmla="*/ 1 h 328"/>
                <a:gd name="T20" fmla="*/ 1263 w 1307"/>
                <a:gd name="T21" fmla="*/ 0 h 328"/>
                <a:gd name="T22" fmla="*/ 1247 w 1307"/>
                <a:gd name="T23" fmla="*/ 21 h 328"/>
                <a:gd name="T24" fmla="*/ 1241 w 1307"/>
                <a:gd name="T25" fmla="*/ 48 h 328"/>
                <a:gd name="T26" fmla="*/ 1259 w 1307"/>
                <a:gd name="T27" fmla="*/ 68 h 328"/>
                <a:gd name="T28" fmla="*/ 1281 w 1307"/>
                <a:gd name="T29" fmla="*/ 58 h 328"/>
                <a:gd name="T30" fmla="*/ 1306 w 1307"/>
                <a:gd name="T31" fmla="*/ 75 h 328"/>
                <a:gd name="T32" fmla="*/ 1292 w 1307"/>
                <a:gd name="T33" fmla="*/ 103 h 328"/>
                <a:gd name="T34" fmla="*/ 1281 w 1307"/>
                <a:gd name="T35" fmla="*/ 126 h 328"/>
                <a:gd name="T36" fmla="*/ 1251 w 1307"/>
                <a:gd name="T37" fmla="*/ 136 h 328"/>
                <a:gd name="T38" fmla="*/ 1223 w 1307"/>
                <a:gd name="T39" fmla="*/ 126 h 328"/>
                <a:gd name="T40" fmla="*/ 1209 w 1307"/>
                <a:gd name="T41" fmla="*/ 98 h 328"/>
                <a:gd name="T42" fmla="*/ 1191 w 1307"/>
                <a:gd name="T43" fmla="*/ 116 h 328"/>
                <a:gd name="T44" fmla="*/ 1167 w 1307"/>
                <a:gd name="T45" fmla="*/ 121 h 328"/>
                <a:gd name="T46" fmla="*/ 1134 w 1307"/>
                <a:gd name="T47" fmla="*/ 124 h 328"/>
                <a:gd name="T48" fmla="*/ 1119 w 1307"/>
                <a:gd name="T49" fmla="*/ 143 h 328"/>
                <a:gd name="T50" fmla="*/ 1072 w 1307"/>
                <a:gd name="T51" fmla="*/ 151 h 328"/>
                <a:gd name="T52" fmla="*/ 1067 w 1307"/>
                <a:gd name="T53" fmla="*/ 184 h 328"/>
                <a:gd name="T54" fmla="*/ 1074 w 1307"/>
                <a:gd name="T55" fmla="*/ 214 h 328"/>
                <a:gd name="T56" fmla="*/ 1059 w 1307"/>
                <a:gd name="T57" fmla="*/ 239 h 328"/>
                <a:gd name="T58" fmla="*/ 1076 w 1307"/>
                <a:gd name="T59" fmla="*/ 264 h 328"/>
                <a:gd name="T60" fmla="*/ 1059 w 1307"/>
                <a:gd name="T61" fmla="*/ 284 h 328"/>
                <a:gd name="T62" fmla="*/ 1072 w 1307"/>
                <a:gd name="T63" fmla="*/ 312 h 328"/>
                <a:gd name="T64" fmla="*/ 1102 w 1307"/>
                <a:gd name="T65" fmla="*/ 327 h 328"/>
                <a:gd name="T66" fmla="*/ 460 w 1307"/>
                <a:gd name="T67" fmla="*/ 317 h 328"/>
                <a:gd name="T68" fmla="*/ 206 w 1307"/>
                <a:gd name="T69" fmla="*/ 315 h 328"/>
                <a:gd name="T70" fmla="*/ 166 w 1307"/>
                <a:gd name="T71" fmla="*/ 259 h 328"/>
                <a:gd name="T72" fmla="*/ 137 w 1307"/>
                <a:gd name="T73" fmla="*/ 239 h 328"/>
                <a:gd name="T74" fmla="*/ 113 w 1307"/>
                <a:gd name="T75" fmla="*/ 234 h 328"/>
                <a:gd name="T76" fmla="*/ 95 w 1307"/>
                <a:gd name="T77" fmla="*/ 194 h 328"/>
                <a:gd name="T78" fmla="*/ 80 w 1307"/>
                <a:gd name="T79" fmla="*/ 184 h 328"/>
                <a:gd name="T80" fmla="*/ 59 w 1307"/>
                <a:gd name="T81" fmla="*/ 219 h 328"/>
                <a:gd name="T82" fmla="*/ 23 w 1307"/>
                <a:gd name="T83" fmla="*/ 194 h 328"/>
                <a:gd name="T84" fmla="*/ 32 w 1307"/>
                <a:gd name="T85" fmla="*/ 161 h 328"/>
                <a:gd name="T86" fmla="*/ 5 w 1307"/>
                <a:gd name="T87" fmla="*/ 137 h 328"/>
                <a:gd name="T88" fmla="*/ 39 w 1307"/>
                <a:gd name="T89" fmla="*/ 121 h 328"/>
                <a:gd name="T90" fmla="*/ 70 w 1307"/>
                <a:gd name="T91" fmla="*/ 117 h 328"/>
                <a:gd name="T92" fmla="*/ 75 w 1307"/>
                <a:gd name="T93" fmla="*/ 144 h 328"/>
                <a:gd name="T94" fmla="*/ 93 w 1307"/>
                <a:gd name="T95" fmla="*/ 128 h 3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7"/>
                <a:gd name="T145" fmla="*/ 0 h 328"/>
                <a:gd name="T146" fmla="*/ 1307 w 1307"/>
                <a:gd name="T147" fmla="*/ 328 h 3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tx2"/>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5" name="Freeform 54"/>
            <p:cNvSpPr>
              <a:spLocks/>
            </p:cNvSpPr>
            <p:nvPr/>
          </p:nvSpPr>
          <p:spPr bwMode="auto">
            <a:xfrm>
              <a:off x="3286589" y="2187853"/>
              <a:ext cx="60816" cy="56393"/>
            </a:xfrm>
            <a:custGeom>
              <a:avLst/>
              <a:gdLst>
                <a:gd name="T0" fmla="*/ 54 w 55"/>
                <a:gd name="T1" fmla="*/ 47 h 51"/>
                <a:gd name="T2" fmla="*/ 40 w 55"/>
                <a:gd name="T3" fmla="*/ 42 h 51"/>
                <a:gd name="T4" fmla="*/ 24 w 55"/>
                <a:gd name="T5" fmla="*/ 45 h 51"/>
                <a:gd name="T6" fmla="*/ 17 w 55"/>
                <a:gd name="T7" fmla="*/ 50 h 51"/>
                <a:gd name="T8" fmla="*/ 8 w 55"/>
                <a:gd name="T9" fmla="*/ 50 h 51"/>
                <a:gd name="T10" fmla="*/ 0 w 55"/>
                <a:gd name="T11" fmla="*/ 30 h 51"/>
                <a:gd name="T12" fmla="*/ 5 w 55"/>
                <a:gd name="T13" fmla="*/ 22 h 51"/>
                <a:gd name="T14" fmla="*/ 0 w 55"/>
                <a:gd name="T15" fmla="*/ 8 h 51"/>
                <a:gd name="T16" fmla="*/ 1 w 55"/>
                <a:gd name="T17" fmla="*/ 0 h 51"/>
                <a:gd name="T18" fmla="*/ 8 w 55"/>
                <a:gd name="T19" fmla="*/ 5 h 51"/>
                <a:gd name="T20" fmla="*/ 12 w 55"/>
                <a:gd name="T21" fmla="*/ 13 h 51"/>
                <a:gd name="T22" fmla="*/ 32 w 55"/>
                <a:gd name="T23" fmla="*/ 28 h 51"/>
                <a:gd name="T24" fmla="*/ 40 w 55"/>
                <a:gd name="T25" fmla="*/ 30 h 51"/>
                <a:gd name="T26" fmla="*/ 47 w 55"/>
                <a:gd name="T27" fmla="*/ 40 h 51"/>
                <a:gd name="T28" fmla="*/ 54 w 55"/>
                <a:gd name="T29" fmla="*/ 47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51"/>
                <a:gd name="T47" fmla="*/ 55 w 5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chemeClr val="tx2"/>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6" name="Freeform 55"/>
            <p:cNvSpPr>
              <a:spLocks/>
            </p:cNvSpPr>
            <p:nvPr/>
          </p:nvSpPr>
          <p:spPr bwMode="auto">
            <a:xfrm>
              <a:off x="3222456" y="2162421"/>
              <a:ext cx="56393" cy="57499"/>
            </a:xfrm>
            <a:custGeom>
              <a:avLst/>
              <a:gdLst>
                <a:gd name="T0" fmla="*/ 35 w 51"/>
                <a:gd name="T1" fmla="*/ 51 h 52"/>
                <a:gd name="T2" fmla="*/ 22 w 51"/>
                <a:gd name="T3" fmla="*/ 51 h 52"/>
                <a:gd name="T4" fmla="*/ 18 w 51"/>
                <a:gd name="T5" fmla="*/ 31 h 52"/>
                <a:gd name="T6" fmla="*/ 5 w 51"/>
                <a:gd name="T7" fmla="*/ 23 h 52"/>
                <a:gd name="T8" fmla="*/ 0 w 51"/>
                <a:gd name="T9" fmla="*/ 15 h 52"/>
                <a:gd name="T10" fmla="*/ 7 w 51"/>
                <a:gd name="T11" fmla="*/ 10 h 52"/>
                <a:gd name="T12" fmla="*/ 13 w 51"/>
                <a:gd name="T13" fmla="*/ 1 h 52"/>
                <a:gd name="T14" fmla="*/ 18 w 51"/>
                <a:gd name="T15" fmla="*/ 0 h 52"/>
                <a:gd name="T16" fmla="*/ 28 w 51"/>
                <a:gd name="T17" fmla="*/ 0 h 52"/>
                <a:gd name="T18" fmla="*/ 33 w 51"/>
                <a:gd name="T19" fmla="*/ 10 h 52"/>
                <a:gd name="T20" fmla="*/ 41 w 51"/>
                <a:gd name="T21" fmla="*/ 20 h 52"/>
                <a:gd name="T22" fmla="*/ 50 w 51"/>
                <a:gd name="T23" fmla="*/ 31 h 52"/>
                <a:gd name="T24" fmla="*/ 38 w 51"/>
                <a:gd name="T25" fmla="*/ 36 h 52"/>
                <a:gd name="T26" fmla="*/ 41 w 51"/>
                <a:gd name="T27" fmla="*/ 44 h 52"/>
                <a:gd name="T28" fmla="*/ 35 w 51"/>
                <a:gd name="T29" fmla="*/ 51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52"/>
                <a:gd name="T47" fmla="*/ 51 w 51"/>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tx2"/>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7" name="Freeform 56"/>
            <p:cNvSpPr>
              <a:spLocks/>
            </p:cNvSpPr>
            <p:nvPr/>
          </p:nvSpPr>
          <p:spPr bwMode="auto">
            <a:xfrm>
              <a:off x="2646364" y="4549720"/>
              <a:ext cx="68556" cy="58604"/>
            </a:xfrm>
            <a:custGeom>
              <a:avLst/>
              <a:gdLst>
                <a:gd name="T0" fmla="*/ 51 w 62"/>
                <a:gd name="T1" fmla="*/ 52 h 53"/>
                <a:gd name="T2" fmla="*/ 42 w 62"/>
                <a:gd name="T3" fmla="*/ 49 h 53"/>
                <a:gd name="T4" fmla="*/ 30 w 62"/>
                <a:gd name="T5" fmla="*/ 44 h 53"/>
                <a:gd name="T6" fmla="*/ 23 w 62"/>
                <a:gd name="T7" fmla="*/ 33 h 53"/>
                <a:gd name="T8" fmla="*/ 8 w 62"/>
                <a:gd name="T9" fmla="*/ 24 h 53"/>
                <a:gd name="T10" fmla="*/ 0 w 62"/>
                <a:gd name="T11" fmla="*/ 22 h 53"/>
                <a:gd name="T12" fmla="*/ 0 w 62"/>
                <a:gd name="T13" fmla="*/ 0 h 53"/>
                <a:gd name="T14" fmla="*/ 13 w 62"/>
                <a:gd name="T15" fmla="*/ 5 h 53"/>
                <a:gd name="T16" fmla="*/ 21 w 62"/>
                <a:gd name="T17" fmla="*/ 13 h 53"/>
                <a:gd name="T18" fmla="*/ 36 w 62"/>
                <a:gd name="T19" fmla="*/ 28 h 53"/>
                <a:gd name="T20" fmla="*/ 51 w 62"/>
                <a:gd name="T21" fmla="*/ 39 h 53"/>
                <a:gd name="T22" fmla="*/ 61 w 62"/>
                <a:gd name="T23" fmla="*/ 44 h 53"/>
                <a:gd name="T24" fmla="*/ 51 w 62"/>
                <a:gd name="T25" fmla="*/ 52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53"/>
                <a:gd name="T41" fmla="*/ 62 w 6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8" name="Freeform 57"/>
            <p:cNvSpPr>
              <a:spLocks/>
            </p:cNvSpPr>
            <p:nvPr/>
          </p:nvSpPr>
          <p:spPr bwMode="auto">
            <a:xfrm>
              <a:off x="2427427" y="4357321"/>
              <a:ext cx="385904" cy="251004"/>
            </a:xfrm>
            <a:custGeom>
              <a:avLst/>
              <a:gdLst>
                <a:gd name="T0" fmla="*/ 290 w 349"/>
                <a:gd name="T1" fmla="*/ 226 h 227"/>
                <a:gd name="T2" fmla="*/ 272 w 349"/>
                <a:gd name="T3" fmla="*/ 219 h 227"/>
                <a:gd name="T4" fmla="*/ 262 w 349"/>
                <a:gd name="T5" fmla="*/ 212 h 227"/>
                <a:gd name="T6" fmla="*/ 237 w 349"/>
                <a:gd name="T7" fmla="*/ 187 h 227"/>
                <a:gd name="T8" fmla="*/ 228 w 349"/>
                <a:gd name="T9" fmla="*/ 186 h 227"/>
                <a:gd name="T10" fmla="*/ 212 w 349"/>
                <a:gd name="T11" fmla="*/ 163 h 227"/>
                <a:gd name="T12" fmla="*/ 198 w 349"/>
                <a:gd name="T13" fmla="*/ 151 h 227"/>
                <a:gd name="T14" fmla="*/ 198 w 349"/>
                <a:gd name="T15" fmla="*/ 141 h 227"/>
                <a:gd name="T16" fmla="*/ 193 w 349"/>
                <a:gd name="T17" fmla="*/ 131 h 227"/>
                <a:gd name="T18" fmla="*/ 175 w 349"/>
                <a:gd name="T19" fmla="*/ 116 h 227"/>
                <a:gd name="T20" fmla="*/ 164 w 349"/>
                <a:gd name="T21" fmla="*/ 109 h 227"/>
                <a:gd name="T22" fmla="*/ 151 w 349"/>
                <a:gd name="T23" fmla="*/ 106 h 227"/>
                <a:gd name="T24" fmla="*/ 124 w 349"/>
                <a:gd name="T25" fmla="*/ 116 h 227"/>
                <a:gd name="T26" fmla="*/ 109 w 349"/>
                <a:gd name="T27" fmla="*/ 118 h 227"/>
                <a:gd name="T28" fmla="*/ 98 w 349"/>
                <a:gd name="T29" fmla="*/ 118 h 227"/>
                <a:gd name="T30" fmla="*/ 84 w 349"/>
                <a:gd name="T31" fmla="*/ 121 h 227"/>
                <a:gd name="T32" fmla="*/ 74 w 349"/>
                <a:gd name="T33" fmla="*/ 116 h 227"/>
                <a:gd name="T34" fmla="*/ 65 w 349"/>
                <a:gd name="T35" fmla="*/ 116 h 227"/>
                <a:gd name="T36" fmla="*/ 57 w 349"/>
                <a:gd name="T37" fmla="*/ 109 h 227"/>
                <a:gd name="T38" fmla="*/ 42 w 349"/>
                <a:gd name="T39" fmla="*/ 109 h 227"/>
                <a:gd name="T40" fmla="*/ 34 w 349"/>
                <a:gd name="T41" fmla="*/ 104 h 227"/>
                <a:gd name="T42" fmla="*/ 32 w 349"/>
                <a:gd name="T43" fmla="*/ 95 h 227"/>
                <a:gd name="T44" fmla="*/ 32 w 349"/>
                <a:gd name="T45" fmla="*/ 84 h 227"/>
                <a:gd name="T46" fmla="*/ 27 w 349"/>
                <a:gd name="T47" fmla="*/ 75 h 227"/>
                <a:gd name="T48" fmla="*/ 19 w 349"/>
                <a:gd name="T49" fmla="*/ 70 h 227"/>
                <a:gd name="T50" fmla="*/ 5 w 349"/>
                <a:gd name="T51" fmla="*/ 71 h 227"/>
                <a:gd name="T52" fmla="*/ 1 w 349"/>
                <a:gd name="T53" fmla="*/ 80 h 227"/>
                <a:gd name="T54" fmla="*/ 0 w 349"/>
                <a:gd name="T55" fmla="*/ 84 h 227"/>
                <a:gd name="T56" fmla="*/ 3 w 349"/>
                <a:gd name="T57" fmla="*/ 0 h 227"/>
                <a:gd name="T58" fmla="*/ 116 w 349"/>
                <a:gd name="T59" fmla="*/ 3 h 227"/>
                <a:gd name="T60" fmla="*/ 252 w 349"/>
                <a:gd name="T61" fmla="*/ 8 h 227"/>
                <a:gd name="T62" fmla="*/ 281 w 349"/>
                <a:gd name="T63" fmla="*/ 8 h 227"/>
                <a:gd name="T64" fmla="*/ 348 w 349"/>
                <a:gd name="T65" fmla="*/ 8 h 227"/>
                <a:gd name="T66" fmla="*/ 343 w 349"/>
                <a:gd name="T67" fmla="*/ 206 h 227"/>
                <a:gd name="T68" fmla="*/ 334 w 349"/>
                <a:gd name="T69" fmla="*/ 211 h 227"/>
                <a:gd name="T70" fmla="*/ 321 w 349"/>
                <a:gd name="T71" fmla="*/ 211 h 227"/>
                <a:gd name="T72" fmla="*/ 303 w 349"/>
                <a:gd name="T73" fmla="*/ 223 h 227"/>
                <a:gd name="T74" fmla="*/ 290 w 349"/>
                <a:gd name="T75" fmla="*/ 226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9"/>
                <a:gd name="T115" fmla="*/ 0 h 227"/>
                <a:gd name="T116" fmla="*/ 349 w 349"/>
                <a:gd name="T117" fmla="*/ 227 h 2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59" name="Freeform 58"/>
            <p:cNvSpPr>
              <a:spLocks/>
            </p:cNvSpPr>
            <p:nvPr/>
          </p:nvSpPr>
          <p:spPr bwMode="auto">
            <a:xfrm>
              <a:off x="3182650" y="1776516"/>
              <a:ext cx="1536983" cy="363789"/>
            </a:xfrm>
            <a:custGeom>
              <a:avLst/>
              <a:gdLst>
                <a:gd name="T0" fmla="*/ 187 w 1390"/>
                <a:gd name="T1" fmla="*/ 3 h 329"/>
                <a:gd name="T2" fmla="*/ 452 w 1390"/>
                <a:gd name="T3" fmla="*/ 6 h 329"/>
                <a:gd name="T4" fmla="*/ 1257 w 1390"/>
                <a:gd name="T5" fmla="*/ 25 h 329"/>
                <a:gd name="T6" fmla="*/ 1239 w 1390"/>
                <a:gd name="T7" fmla="*/ 35 h 329"/>
                <a:gd name="T8" fmla="*/ 1255 w 1390"/>
                <a:gd name="T9" fmla="*/ 53 h 329"/>
                <a:gd name="T10" fmla="*/ 1268 w 1390"/>
                <a:gd name="T11" fmla="*/ 61 h 329"/>
                <a:gd name="T12" fmla="*/ 1284 w 1390"/>
                <a:gd name="T13" fmla="*/ 65 h 329"/>
                <a:gd name="T14" fmla="*/ 1306 w 1390"/>
                <a:gd name="T15" fmla="*/ 53 h 329"/>
                <a:gd name="T16" fmla="*/ 1322 w 1390"/>
                <a:gd name="T17" fmla="*/ 72 h 329"/>
                <a:gd name="T18" fmla="*/ 1312 w 1390"/>
                <a:gd name="T19" fmla="*/ 81 h 329"/>
                <a:gd name="T20" fmla="*/ 1314 w 1390"/>
                <a:gd name="T21" fmla="*/ 103 h 329"/>
                <a:gd name="T22" fmla="*/ 1314 w 1390"/>
                <a:gd name="T23" fmla="*/ 121 h 329"/>
                <a:gd name="T24" fmla="*/ 1324 w 1390"/>
                <a:gd name="T25" fmla="*/ 133 h 329"/>
                <a:gd name="T26" fmla="*/ 1341 w 1390"/>
                <a:gd name="T27" fmla="*/ 146 h 329"/>
                <a:gd name="T28" fmla="*/ 1335 w 1390"/>
                <a:gd name="T29" fmla="*/ 166 h 329"/>
                <a:gd name="T30" fmla="*/ 1335 w 1390"/>
                <a:gd name="T31" fmla="*/ 193 h 329"/>
                <a:gd name="T32" fmla="*/ 1337 w 1390"/>
                <a:gd name="T33" fmla="*/ 214 h 329"/>
                <a:gd name="T34" fmla="*/ 1352 w 1390"/>
                <a:gd name="T35" fmla="*/ 221 h 329"/>
                <a:gd name="T36" fmla="*/ 1367 w 1390"/>
                <a:gd name="T37" fmla="*/ 246 h 329"/>
                <a:gd name="T38" fmla="*/ 1389 w 1390"/>
                <a:gd name="T39" fmla="*/ 263 h 329"/>
                <a:gd name="T40" fmla="*/ 1372 w 1390"/>
                <a:gd name="T41" fmla="*/ 271 h 329"/>
                <a:gd name="T42" fmla="*/ 1367 w 1390"/>
                <a:gd name="T43" fmla="*/ 291 h 329"/>
                <a:gd name="T44" fmla="*/ 1350 w 1390"/>
                <a:gd name="T45" fmla="*/ 300 h 329"/>
                <a:gd name="T46" fmla="*/ 1344 w 1390"/>
                <a:gd name="T47" fmla="*/ 318 h 329"/>
                <a:gd name="T48" fmla="*/ 1324 w 1390"/>
                <a:gd name="T49" fmla="*/ 323 h 329"/>
                <a:gd name="T50" fmla="*/ 437 w 1390"/>
                <a:gd name="T51" fmla="*/ 328 h 329"/>
                <a:gd name="T52" fmla="*/ 339 w 1390"/>
                <a:gd name="T53" fmla="*/ 328 h 329"/>
                <a:gd name="T54" fmla="*/ 212 w 1390"/>
                <a:gd name="T55" fmla="*/ 300 h 329"/>
                <a:gd name="T56" fmla="*/ 210 w 1390"/>
                <a:gd name="T57" fmla="*/ 278 h 329"/>
                <a:gd name="T58" fmla="*/ 199 w 1390"/>
                <a:gd name="T59" fmla="*/ 258 h 329"/>
                <a:gd name="T60" fmla="*/ 214 w 1390"/>
                <a:gd name="T61" fmla="*/ 234 h 329"/>
                <a:gd name="T62" fmla="*/ 199 w 1390"/>
                <a:gd name="T63" fmla="*/ 220 h 329"/>
                <a:gd name="T64" fmla="*/ 165 w 1390"/>
                <a:gd name="T65" fmla="*/ 201 h 329"/>
                <a:gd name="T66" fmla="*/ 143 w 1390"/>
                <a:gd name="T67" fmla="*/ 216 h 329"/>
                <a:gd name="T68" fmla="*/ 119 w 1390"/>
                <a:gd name="T69" fmla="*/ 240 h 329"/>
                <a:gd name="T70" fmla="*/ 105 w 1390"/>
                <a:gd name="T71" fmla="*/ 245 h 329"/>
                <a:gd name="T72" fmla="*/ 105 w 1390"/>
                <a:gd name="T73" fmla="*/ 221 h 329"/>
                <a:gd name="T74" fmla="*/ 117 w 1390"/>
                <a:gd name="T75" fmla="*/ 196 h 329"/>
                <a:gd name="T76" fmla="*/ 105 w 1390"/>
                <a:gd name="T77" fmla="*/ 186 h 329"/>
                <a:gd name="T78" fmla="*/ 83 w 1390"/>
                <a:gd name="T79" fmla="*/ 180 h 329"/>
                <a:gd name="T80" fmla="*/ 73 w 1390"/>
                <a:gd name="T81" fmla="*/ 196 h 329"/>
                <a:gd name="T82" fmla="*/ 66 w 1390"/>
                <a:gd name="T83" fmla="*/ 166 h 329"/>
                <a:gd name="T84" fmla="*/ 63 w 1390"/>
                <a:gd name="T85" fmla="*/ 143 h 329"/>
                <a:gd name="T86" fmla="*/ 45 w 1390"/>
                <a:gd name="T87" fmla="*/ 126 h 329"/>
                <a:gd name="T88" fmla="*/ 19 w 1390"/>
                <a:gd name="T89" fmla="*/ 106 h 329"/>
                <a:gd name="T90" fmla="*/ 32 w 1390"/>
                <a:gd name="T91" fmla="*/ 88 h 329"/>
                <a:gd name="T92" fmla="*/ 46 w 1390"/>
                <a:gd name="T93" fmla="*/ 73 h 329"/>
                <a:gd name="T94" fmla="*/ 35 w 1390"/>
                <a:gd name="T95" fmla="*/ 58 h 329"/>
                <a:gd name="T96" fmla="*/ 19 w 1390"/>
                <a:gd name="T97" fmla="*/ 61 h 329"/>
                <a:gd name="T98" fmla="*/ 0 w 1390"/>
                <a:gd name="T99" fmla="*/ 45 h 329"/>
                <a:gd name="T100" fmla="*/ 10 w 1390"/>
                <a:gd name="T101" fmla="*/ 30 h 329"/>
                <a:gd name="T102" fmla="*/ 30 w 1390"/>
                <a:gd name="T103" fmla="*/ 6 h 329"/>
                <a:gd name="T104" fmla="*/ 41 w 1390"/>
                <a:gd name="T105" fmla="*/ 0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0"/>
                <a:gd name="T160" fmla="*/ 0 h 329"/>
                <a:gd name="T161" fmla="*/ 1390 w 1390"/>
                <a:gd name="T162" fmla="*/ 329 h 3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0" name="Freeform 59"/>
            <p:cNvSpPr>
              <a:spLocks/>
            </p:cNvSpPr>
            <p:nvPr/>
          </p:nvSpPr>
          <p:spPr bwMode="auto">
            <a:xfrm>
              <a:off x="3251206" y="2031943"/>
              <a:ext cx="81825" cy="103940"/>
            </a:xfrm>
            <a:custGeom>
              <a:avLst/>
              <a:gdLst>
                <a:gd name="T0" fmla="*/ 0 w 74"/>
                <a:gd name="T1" fmla="*/ 6 h 94"/>
                <a:gd name="T2" fmla="*/ 5 w 74"/>
                <a:gd name="T3" fmla="*/ 0 h 94"/>
                <a:gd name="T4" fmla="*/ 15 w 74"/>
                <a:gd name="T5" fmla="*/ 10 h 94"/>
                <a:gd name="T6" fmla="*/ 25 w 74"/>
                <a:gd name="T7" fmla="*/ 25 h 94"/>
                <a:gd name="T8" fmla="*/ 38 w 74"/>
                <a:gd name="T9" fmla="*/ 47 h 94"/>
                <a:gd name="T10" fmla="*/ 45 w 74"/>
                <a:gd name="T11" fmla="*/ 49 h 94"/>
                <a:gd name="T12" fmla="*/ 61 w 74"/>
                <a:gd name="T13" fmla="*/ 66 h 94"/>
                <a:gd name="T14" fmla="*/ 68 w 74"/>
                <a:gd name="T15" fmla="*/ 78 h 94"/>
                <a:gd name="T16" fmla="*/ 73 w 74"/>
                <a:gd name="T17" fmla="*/ 93 h 94"/>
                <a:gd name="T18" fmla="*/ 63 w 74"/>
                <a:gd name="T19" fmla="*/ 88 h 94"/>
                <a:gd name="T20" fmla="*/ 52 w 74"/>
                <a:gd name="T21" fmla="*/ 86 h 94"/>
                <a:gd name="T22" fmla="*/ 32 w 74"/>
                <a:gd name="T23" fmla="*/ 61 h 94"/>
                <a:gd name="T24" fmla="*/ 25 w 74"/>
                <a:gd name="T25" fmla="*/ 56 h 94"/>
                <a:gd name="T26" fmla="*/ 17 w 74"/>
                <a:gd name="T27" fmla="*/ 30 h 94"/>
                <a:gd name="T28" fmla="*/ 12 w 74"/>
                <a:gd name="T29" fmla="*/ 25 h 94"/>
                <a:gd name="T30" fmla="*/ 1 w 74"/>
                <a:gd name="T31" fmla="*/ 28 h 94"/>
                <a:gd name="T32" fmla="*/ 0 w 74"/>
                <a:gd name="T33" fmla="*/ 6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94"/>
                <a:gd name="T53" fmla="*/ 74 w 74"/>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1" name="Freeform 60"/>
            <p:cNvSpPr>
              <a:spLocks/>
            </p:cNvSpPr>
            <p:nvPr/>
          </p:nvSpPr>
          <p:spPr bwMode="auto">
            <a:xfrm>
              <a:off x="3305387" y="2068433"/>
              <a:ext cx="33172" cy="34278"/>
            </a:xfrm>
            <a:custGeom>
              <a:avLst/>
              <a:gdLst>
                <a:gd name="T0" fmla="*/ 0 w 30"/>
                <a:gd name="T1" fmla="*/ 5 h 31"/>
                <a:gd name="T2" fmla="*/ 0 w 30"/>
                <a:gd name="T3" fmla="*/ 11 h 31"/>
                <a:gd name="T4" fmla="*/ 10 w 30"/>
                <a:gd name="T5" fmla="*/ 30 h 31"/>
                <a:gd name="T6" fmla="*/ 29 w 30"/>
                <a:gd name="T7" fmla="*/ 30 h 31"/>
                <a:gd name="T8" fmla="*/ 29 w 30"/>
                <a:gd name="T9" fmla="*/ 0 h 31"/>
                <a:gd name="T10" fmla="*/ 19 w 30"/>
                <a:gd name="T11" fmla="*/ 11 h 31"/>
                <a:gd name="T12" fmla="*/ 0 w 30"/>
                <a:gd name="T13" fmla="*/ 5 h 31"/>
                <a:gd name="T14" fmla="*/ 0 60000 65536"/>
                <a:gd name="T15" fmla="*/ 0 60000 65536"/>
                <a:gd name="T16" fmla="*/ 0 60000 65536"/>
                <a:gd name="T17" fmla="*/ 0 60000 65536"/>
                <a:gd name="T18" fmla="*/ 0 60000 65536"/>
                <a:gd name="T19" fmla="*/ 0 60000 65536"/>
                <a:gd name="T20" fmla="*/ 0 60000 65536"/>
                <a:gd name="T21" fmla="*/ 0 w 30"/>
                <a:gd name="T22" fmla="*/ 0 h 31"/>
                <a:gd name="T23" fmla="*/ 30 w 3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1">
                  <a:moveTo>
                    <a:pt x="0" y="5"/>
                  </a:moveTo>
                  <a:lnTo>
                    <a:pt x="0" y="11"/>
                  </a:lnTo>
                  <a:lnTo>
                    <a:pt x="10" y="30"/>
                  </a:lnTo>
                  <a:lnTo>
                    <a:pt x="29" y="30"/>
                  </a:lnTo>
                  <a:lnTo>
                    <a:pt x="29" y="0"/>
                  </a:lnTo>
                  <a:lnTo>
                    <a:pt x="19" y="11"/>
                  </a:lnTo>
                  <a:lnTo>
                    <a:pt x="0" y="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2" name="Freeform 61"/>
            <p:cNvSpPr>
              <a:spLocks/>
            </p:cNvSpPr>
            <p:nvPr/>
          </p:nvSpPr>
          <p:spPr bwMode="auto">
            <a:xfrm>
              <a:off x="3355146" y="3272587"/>
              <a:ext cx="118315" cy="174707"/>
            </a:xfrm>
            <a:custGeom>
              <a:avLst/>
              <a:gdLst>
                <a:gd name="T0" fmla="*/ 41 w 107"/>
                <a:gd name="T1" fmla="*/ 145 h 158"/>
                <a:gd name="T2" fmla="*/ 36 w 107"/>
                <a:gd name="T3" fmla="*/ 135 h 158"/>
                <a:gd name="T4" fmla="*/ 43 w 107"/>
                <a:gd name="T5" fmla="*/ 118 h 158"/>
                <a:gd name="T6" fmla="*/ 56 w 107"/>
                <a:gd name="T7" fmla="*/ 122 h 158"/>
                <a:gd name="T8" fmla="*/ 65 w 107"/>
                <a:gd name="T9" fmla="*/ 107 h 158"/>
                <a:gd name="T10" fmla="*/ 59 w 107"/>
                <a:gd name="T11" fmla="*/ 94 h 158"/>
                <a:gd name="T12" fmla="*/ 50 w 107"/>
                <a:gd name="T13" fmla="*/ 94 h 158"/>
                <a:gd name="T14" fmla="*/ 43 w 107"/>
                <a:gd name="T15" fmla="*/ 97 h 158"/>
                <a:gd name="T16" fmla="*/ 54 w 107"/>
                <a:gd name="T17" fmla="*/ 100 h 158"/>
                <a:gd name="T18" fmla="*/ 58 w 107"/>
                <a:gd name="T19" fmla="*/ 108 h 158"/>
                <a:gd name="T20" fmla="*/ 41 w 107"/>
                <a:gd name="T21" fmla="*/ 108 h 158"/>
                <a:gd name="T22" fmla="*/ 32 w 107"/>
                <a:gd name="T23" fmla="*/ 125 h 158"/>
                <a:gd name="T24" fmla="*/ 25 w 107"/>
                <a:gd name="T25" fmla="*/ 157 h 158"/>
                <a:gd name="T26" fmla="*/ 13 w 107"/>
                <a:gd name="T27" fmla="*/ 157 h 158"/>
                <a:gd name="T28" fmla="*/ 6 w 107"/>
                <a:gd name="T29" fmla="*/ 154 h 158"/>
                <a:gd name="T30" fmla="*/ 0 w 107"/>
                <a:gd name="T31" fmla="*/ 135 h 158"/>
                <a:gd name="T32" fmla="*/ 6 w 107"/>
                <a:gd name="T33" fmla="*/ 125 h 158"/>
                <a:gd name="T34" fmla="*/ 10 w 107"/>
                <a:gd name="T35" fmla="*/ 114 h 158"/>
                <a:gd name="T36" fmla="*/ 10 w 107"/>
                <a:gd name="T37" fmla="*/ 107 h 158"/>
                <a:gd name="T38" fmla="*/ 3 w 107"/>
                <a:gd name="T39" fmla="*/ 100 h 158"/>
                <a:gd name="T40" fmla="*/ 18 w 107"/>
                <a:gd name="T41" fmla="*/ 81 h 158"/>
                <a:gd name="T42" fmla="*/ 13 w 107"/>
                <a:gd name="T43" fmla="*/ 68 h 158"/>
                <a:gd name="T44" fmla="*/ 19 w 107"/>
                <a:gd name="T45" fmla="*/ 43 h 158"/>
                <a:gd name="T46" fmla="*/ 41 w 107"/>
                <a:gd name="T47" fmla="*/ 15 h 158"/>
                <a:gd name="T48" fmla="*/ 45 w 107"/>
                <a:gd name="T49" fmla="*/ 0 h 158"/>
                <a:gd name="T50" fmla="*/ 54 w 107"/>
                <a:gd name="T51" fmla="*/ 0 h 158"/>
                <a:gd name="T52" fmla="*/ 54 w 107"/>
                <a:gd name="T53" fmla="*/ 13 h 158"/>
                <a:gd name="T54" fmla="*/ 56 w 107"/>
                <a:gd name="T55" fmla="*/ 23 h 158"/>
                <a:gd name="T56" fmla="*/ 71 w 107"/>
                <a:gd name="T57" fmla="*/ 35 h 158"/>
                <a:gd name="T58" fmla="*/ 65 w 107"/>
                <a:gd name="T59" fmla="*/ 48 h 158"/>
                <a:gd name="T60" fmla="*/ 65 w 107"/>
                <a:gd name="T61" fmla="*/ 63 h 158"/>
                <a:gd name="T62" fmla="*/ 71 w 107"/>
                <a:gd name="T63" fmla="*/ 77 h 158"/>
                <a:gd name="T64" fmla="*/ 65 w 107"/>
                <a:gd name="T65" fmla="*/ 83 h 158"/>
                <a:gd name="T66" fmla="*/ 65 w 107"/>
                <a:gd name="T67" fmla="*/ 92 h 158"/>
                <a:gd name="T68" fmla="*/ 74 w 107"/>
                <a:gd name="T69" fmla="*/ 94 h 158"/>
                <a:gd name="T70" fmla="*/ 94 w 107"/>
                <a:gd name="T71" fmla="*/ 100 h 158"/>
                <a:gd name="T72" fmla="*/ 106 w 107"/>
                <a:gd name="T73" fmla="*/ 107 h 158"/>
                <a:gd name="T74" fmla="*/ 91 w 107"/>
                <a:gd name="T75" fmla="*/ 114 h 158"/>
                <a:gd name="T76" fmla="*/ 68 w 107"/>
                <a:gd name="T77" fmla="*/ 127 h 158"/>
                <a:gd name="T78" fmla="*/ 54 w 107"/>
                <a:gd name="T79" fmla="*/ 138 h 158"/>
                <a:gd name="T80" fmla="*/ 50 w 107"/>
                <a:gd name="T81" fmla="*/ 147 h 158"/>
                <a:gd name="T82" fmla="*/ 41 w 107"/>
                <a:gd name="T83" fmla="*/ 145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158"/>
                <a:gd name="T128" fmla="*/ 107 w 10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3" name="Freeform 62"/>
            <p:cNvSpPr>
              <a:spLocks/>
            </p:cNvSpPr>
            <p:nvPr/>
          </p:nvSpPr>
          <p:spPr bwMode="auto">
            <a:xfrm>
              <a:off x="3424807" y="3001680"/>
              <a:ext cx="996275" cy="697724"/>
            </a:xfrm>
            <a:custGeom>
              <a:avLst/>
              <a:gdLst>
                <a:gd name="T0" fmla="*/ 43 w 901"/>
                <a:gd name="T1" fmla="*/ 43 h 631"/>
                <a:gd name="T2" fmla="*/ 30 w 901"/>
                <a:gd name="T3" fmla="*/ 3 h 631"/>
                <a:gd name="T4" fmla="*/ 311 w 901"/>
                <a:gd name="T5" fmla="*/ 3 h 631"/>
                <a:gd name="T6" fmla="*/ 870 w 901"/>
                <a:gd name="T7" fmla="*/ 27 h 631"/>
                <a:gd name="T8" fmla="*/ 886 w 901"/>
                <a:gd name="T9" fmla="*/ 55 h 631"/>
                <a:gd name="T10" fmla="*/ 881 w 901"/>
                <a:gd name="T11" fmla="*/ 75 h 631"/>
                <a:gd name="T12" fmla="*/ 855 w 901"/>
                <a:gd name="T13" fmla="*/ 101 h 631"/>
                <a:gd name="T14" fmla="*/ 861 w 901"/>
                <a:gd name="T15" fmla="*/ 141 h 631"/>
                <a:gd name="T16" fmla="*/ 859 w 901"/>
                <a:gd name="T17" fmla="*/ 172 h 631"/>
                <a:gd name="T18" fmla="*/ 828 w 901"/>
                <a:gd name="T19" fmla="*/ 191 h 631"/>
                <a:gd name="T20" fmla="*/ 786 w 901"/>
                <a:gd name="T21" fmla="*/ 208 h 631"/>
                <a:gd name="T22" fmla="*/ 766 w 901"/>
                <a:gd name="T23" fmla="*/ 234 h 631"/>
                <a:gd name="T24" fmla="*/ 743 w 901"/>
                <a:gd name="T25" fmla="*/ 261 h 631"/>
                <a:gd name="T26" fmla="*/ 713 w 901"/>
                <a:gd name="T27" fmla="*/ 286 h 631"/>
                <a:gd name="T28" fmla="*/ 688 w 901"/>
                <a:gd name="T29" fmla="*/ 310 h 631"/>
                <a:gd name="T30" fmla="*/ 665 w 901"/>
                <a:gd name="T31" fmla="*/ 334 h 631"/>
                <a:gd name="T32" fmla="*/ 651 w 901"/>
                <a:gd name="T33" fmla="*/ 367 h 631"/>
                <a:gd name="T34" fmla="*/ 656 w 901"/>
                <a:gd name="T35" fmla="*/ 405 h 631"/>
                <a:gd name="T36" fmla="*/ 658 w 901"/>
                <a:gd name="T37" fmla="*/ 447 h 631"/>
                <a:gd name="T38" fmla="*/ 696 w 901"/>
                <a:gd name="T39" fmla="*/ 449 h 631"/>
                <a:gd name="T40" fmla="*/ 721 w 901"/>
                <a:gd name="T41" fmla="*/ 471 h 631"/>
                <a:gd name="T42" fmla="*/ 699 w 901"/>
                <a:gd name="T43" fmla="*/ 499 h 631"/>
                <a:gd name="T44" fmla="*/ 736 w 901"/>
                <a:gd name="T45" fmla="*/ 527 h 631"/>
                <a:gd name="T46" fmla="*/ 739 w 901"/>
                <a:gd name="T47" fmla="*/ 565 h 631"/>
                <a:gd name="T48" fmla="*/ 718 w 901"/>
                <a:gd name="T49" fmla="*/ 589 h 631"/>
                <a:gd name="T50" fmla="*/ 674 w 901"/>
                <a:gd name="T51" fmla="*/ 596 h 631"/>
                <a:gd name="T52" fmla="*/ 686 w 901"/>
                <a:gd name="T53" fmla="*/ 623 h 631"/>
                <a:gd name="T54" fmla="*/ 665 w 901"/>
                <a:gd name="T55" fmla="*/ 625 h 631"/>
                <a:gd name="T56" fmla="*/ 623 w 901"/>
                <a:gd name="T57" fmla="*/ 609 h 631"/>
                <a:gd name="T58" fmla="*/ 581 w 901"/>
                <a:gd name="T59" fmla="*/ 595 h 631"/>
                <a:gd name="T60" fmla="*/ 549 w 901"/>
                <a:gd name="T61" fmla="*/ 596 h 631"/>
                <a:gd name="T62" fmla="*/ 501 w 901"/>
                <a:gd name="T63" fmla="*/ 563 h 631"/>
                <a:gd name="T64" fmla="*/ 462 w 901"/>
                <a:gd name="T65" fmla="*/ 565 h 631"/>
                <a:gd name="T66" fmla="*/ 419 w 901"/>
                <a:gd name="T67" fmla="*/ 547 h 631"/>
                <a:gd name="T68" fmla="*/ 387 w 901"/>
                <a:gd name="T69" fmla="*/ 571 h 631"/>
                <a:gd name="T70" fmla="*/ 354 w 901"/>
                <a:gd name="T71" fmla="*/ 565 h 631"/>
                <a:gd name="T72" fmla="*/ 320 w 901"/>
                <a:gd name="T73" fmla="*/ 576 h 631"/>
                <a:gd name="T74" fmla="*/ 292 w 901"/>
                <a:gd name="T75" fmla="*/ 556 h 631"/>
                <a:gd name="T76" fmla="*/ 255 w 901"/>
                <a:gd name="T77" fmla="*/ 543 h 631"/>
                <a:gd name="T78" fmla="*/ 217 w 901"/>
                <a:gd name="T79" fmla="*/ 526 h 631"/>
                <a:gd name="T80" fmla="*/ 199 w 901"/>
                <a:gd name="T81" fmla="*/ 487 h 631"/>
                <a:gd name="T82" fmla="*/ 59 w 901"/>
                <a:gd name="T83" fmla="*/ 467 h 631"/>
                <a:gd name="T84" fmla="*/ 25 w 901"/>
                <a:gd name="T85" fmla="*/ 403 h 631"/>
                <a:gd name="T86" fmla="*/ 68 w 901"/>
                <a:gd name="T87" fmla="*/ 375 h 631"/>
                <a:gd name="T88" fmla="*/ 63 w 901"/>
                <a:gd name="T89" fmla="*/ 334 h 631"/>
                <a:gd name="T90" fmla="*/ 43 w 901"/>
                <a:gd name="T91" fmla="*/ 296 h 631"/>
                <a:gd name="T92" fmla="*/ 45 w 901"/>
                <a:gd name="T93" fmla="*/ 266 h 631"/>
                <a:gd name="T94" fmla="*/ 23 w 901"/>
                <a:gd name="T95" fmla="*/ 223 h 631"/>
                <a:gd name="T96" fmla="*/ 8 w 901"/>
                <a:gd name="T97" fmla="*/ 176 h 631"/>
                <a:gd name="T98" fmla="*/ 37 w 901"/>
                <a:gd name="T99" fmla="*/ 171 h 631"/>
                <a:gd name="T100" fmla="*/ 52 w 901"/>
                <a:gd name="T101" fmla="*/ 144 h 631"/>
                <a:gd name="T102" fmla="*/ 12 w 901"/>
                <a:gd name="T103" fmla="*/ 117 h 631"/>
                <a:gd name="T104" fmla="*/ 17 w 901"/>
                <a:gd name="T105" fmla="*/ 82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1"/>
                <a:gd name="T160" fmla="*/ 0 h 631"/>
                <a:gd name="T161" fmla="*/ 901 w 901"/>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4" name="Freeform 63"/>
            <p:cNvSpPr>
              <a:spLocks/>
            </p:cNvSpPr>
            <p:nvPr/>
          </p:nvSpPr>
          <p:spPr bwMode="auto">
            <a:xfrm>
              <a:off x="3079816" y="3451717"/>
              <a:ext cx="61922" cy="138218"/>
            </a:xfrm>
            <a:custGeom>
              <a:avLst/>
              <a:gdLst>
                <a:gd name="T0" fmla="*/ 23 w 56"/>
                <a:gd name="T1" fmla="*/ 87 h 125"/>
                <a:gd name="T2" fmla="*/ 8 w 56"/>
                <a:gd name="T3" fmla="*/ 69 h 125"/>
                <a:gd name="T4" fmla="*/ 0 w 56"/>
                <a:gd name="T5" fmla="*/ 62 h 125"/>
                <a:gd name="T6" fmla="*/ 0 w 56"/>
                <a:gd name="T7" fmla="*/ 50 h 125"/>
                <a:gd name="T8" fmla="*/ 5 w 56"/>
                <a:gd name="T9" fmla="*/ 43 h 125"/>
                <a:gd name="T10" fmla="*/ 8 w 56"/>
                <a:gd name="T11" fmla="*/ 18 h 125"/>
                <a:gd name="T12" fmla="*/ 32 w 56"/>
                <a:gd name="T13" fmla="*/ 8 h 125"/>
                <a:gd name="T14" fmla="*/ 52 w 56"/>
                <a:gd name="T15" fmla="*/ 0 h 125"/>
                <a:gd name="T16" fmla="*/ 35 w 56"/>
                <a:gd name="T17" fmla="*/ 18 h 125"/>
                <a:gd name="T18" fmla="*/ 38 w 56"/>
                <a:gd name="T19" fmla="*/ 27 h 125"/>
                <a:gd name="T20" fmla="*/ 35 w 56"/>
                <a:gd name="T21" fmla="*/ 47 h 125"/>
                <a:gd name="T22" fmla="*/ 38 w 56"/>
                <a:gd name="T23" fmla="*/ 55 h 125"/>
                <a:gd name="T24" fmla="*/ 47 w 56"/>
                <a:gd name="T25" fmla="*/ 62 h 125"/>
                <a:gd name="T26" fmla="*/ 55 w 56"/>
                <a:gd name="T27" fmla="*/ 94 h 125"/>
                <a:gd name="T28" fmla="*/ 45 w 56"/>
                <a:gd name="T29" fmla="*/ 102 h 125"/>
                <a:gd name="T30" fmla="*/ 43 w 56"/>
                <a:gd name="T31" fmla="*/ 114 h 125"/>
                <a:gd name="T32" fmla="*/ 28 w 56"/>
                <a:gd name="T33" fmla="*/ 124 h 125"/>
                <a:gd name="T34" fmla="*/ 28 w 56"/>
                <a:gd name="T35" fmla="*/ 112 h 125"/>
                <a:gd name="T36" fmla="*/ 25 w 56"/>
                <a:gd name="T37" fmla="*/ 102 h 125"/>
                <a:gd name="T38" fmla="*/ 23 w 56"/>
                <a:gd name="T39" fmla="*/ 87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25"/>
                <a:gd name="T62" fmla="*/ 56 w 56"/>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sp>
          <p:nvSpPr>
            <p:cNvPr id="65" name="Freeform 64"/>
            <p:cNvSpPr>
              <a:spLocks/>
            </p:cNvSpPr>
            <p:nvPr/>
          </p:nvSpPr>
          <p:spPr bwMode="auto">
            <a:xfrm>
              <a:off x="2630884" y="3144321"/>
              <a:ext cx="526334" cy="530757"/>
            </a:xfrm>
            <a:custGeom>
              <a:avLst/>
              <a:gdLst>
                <a:gd name="T0" fmla="*/ 383 w 476"/>
                <a:gd name="T1" fmla="*/ 302 h 480"/>
                <a:gd name="T2" fmla="*/ 381 w 476"/>
                <a:gd name="T3" fmla="*/ 332 h 480"/>
                <a:gd name="T4" fmla="*/ 373 w 476"/>
                <a:gd name="T5" fmla="*/ 360 h 480"/>
                <a:gd name="T6" fmla="*/ 373 w 476"/>
                <a:gd name="T7" fmla="*/ 377 h 480"/>
                <a:gd name="T8" fmla="*/ 350 w 476"/>
                <a:gd name="T9" fmla="*/ 405 h 480"/>
                <a:gd name="T10" fmla="*/ 325 w 476"/>
                <a:gd name="T11" fmla="*/ 417 h 480"/>
                <a:gd name="T12" fmla="*/ 320 w 476"/>
                <a:gd name="T13" fmla="*/ 437 h 480"/>
                <a:gd name="T14" fmla="*/ 285 w 476"/>
                <a:gd name="T15" fmla="*/ 447 h 480"/>
                <a:gd name="T16" fmla="*/ 280 w 476"/>
                <a:gd name="T17" fmla="*/ 464 h 480"/>
                <a:gd name="T18" fmla="*/ 195 w 476"/>
                <a:gd name="T19" fmla="*/ 476 h 480"/>
                <a:gd name="T20" fmla="*/ 85 w 476"/>
                <a:gd name="T21" fmla="*/ 472 h 480"/>
                <a:gd name="T22" fmla="*/ 8 w 476"/>
                <a:gd name="T23" fmla="*/ 314 h 480"/>
                <a:gd name="T24" fmla="*/ 8 w 476"/>
                <a:gd name="T25" fmla="*/ 81 h 480"/>
                <a:gd name="T26" fmla="*/ 28 w 476"/>
                <a:gd name="T27" fmla="*/ 0 h 480"/>
                <a:gd name="T28" fmla="*/ 345 w 476"/>
                <a:gd name="T29" fmla="*/ 28 h 480"/>
                <a:gd name="T30" fmla="*/ 315 w 476"/>
                <a:gd name="T31" fmla="*/ 57 h 480"/>
                <a:gd name="T32" fmla="*/ 308 w 476"/>
                <a:gd name="T33" fmla="*/ 83 h 480"/>
                <a:gd name="T34" fmla="*/ 301 w 476"/>
                <a:gd name="T35" fmla="*/ 101 h 480"/>
                <a:gd name="T36" fmla="*/ 285 w 476"/>
                <a:gd name="T37" fmla="*/ 127 h 480"/>
                <a:gd name="T38" fmla="*/ 260 w 476"/>
                <a:gd name="T39" fmla="*/ 174 h 480"/>
                <a:gd name="T40" fmla="*/ 247 w 476"/>
                <a:gd name="T41" fmla="*/ 197 h 480"/>
                <a:gd name="T42" fmla="*/ 238 w 476"/>
                <a:gd name="T43" fmla="*/ 222 h 480"/>
                <a:gd name="T44" fmla="*/ 240 w 476"/>
                <a:gd name="T45" fmla="*/ 243 h 480"/>
                <a:gd name="T46" fmla="*/ 265 w 476"/>
                <a:gd name="T47" fmla="*/ 237 h 480"/>
                <a:gd name="T48" fmla="*/ 292 w 476"/>
                <a:gd name="T49" fmla="*/ 242 h 480"/>
                <a:gd name="T50" fmla="*/ 315 w 476"/>
                <a:gd name="T51" fmla="*/ 242 h 480"/>
                <a:gd name="T52" fmla="*/ 340 w 476"/>
                <a:gd name="T53" fmla="*/ 227 h 480"/>
                <a:gd name="T54" fmla="*/ 372 w 476"/>
                <a:gd name="T55" fmla="*/ 214 h 480"/>
                <a:gd name="T56" fmla="*/ 387 w 476"/>
                <a:gd name="T57" fmla="*/ 208 h 480"/>
                <a:gd name="T58" fmla="*/ 408 w 476"/>
                <a:gd name="T59" fmla="*/ 197 h 480"/>
                <a:gd name="T60" fmla="*/ 438 w 476"/>
                <a:gd name="T61" fmla="*/ 175 h 480"/>
                <a:gd name="T62" fmla="*/ 420 w 476"/>
                <a:gd name="T63" fmla="*/ 174 h 480"/>
                <a:gd name="T64" fmla="*/ 403 w 476"/>
                <a:gd name="T65" fmla="*/ 185 h 480"/>
                <a:gd name="T66" fmla="*/ 345 w 476"/>
                <a:gd name="T67" fmla="*/ 208 h 480"/>
                <a:gd name="T68" fmla="*/ 323 w 476"/>
                <a:gd name="T69" fmla="*/ 228 h 480"/>
                <a:gd name="T70" fmla="*/ 293 w 476"/>
                <a:gd name="T71" fmla="*/ 223 h 480"/>
                <a:gd name="T72" fmla="*/ 260 w 476"/>
                <a:gd name="T73" fmla="*/ 214 h 480"/>
                <a:gd name="T74" fmla="*/ 263 w 476"/>
                <a:gd name="T75" fmla="*/ 190 h 480"/>
                <a:gd name="T76" fmla="*/ 300 w 476"/>
                <a:gd name="T77" fmla="*/ 132 h 480"/>
                <a:gd name="T78" fmla="*/ 321 w 476"/>
                <a:gd name="T79" fmla="*/ 87 h 480"/>
                <a:gd name="T80" fmla="*/ 475 w 476"/>
                <a:gd name="T81" fmla="*/ 90 h 480"/>
                <a:gd name="T82" fmla="*/ 468 w 476"/>
                <a:gd name="T83" fmla="*/ 197 h 480"/>
                <a:gd name="T84" fmla="*/ 458 w 476"/>
                <a:gd name="T85" fmla="*/ 223 h 480"/>
                <a:gd name="T86" fmla="*/ 460 w 476"/>
                <a:gd name="T87" fmla="*/ 200 h 480"/>
                <a:gd name="T88" fmla="*/ 453 w 476"/>
                <a:gd name="T89" fmla="*/ 205 h 480"/>
                <a:gd name="T90" fmla="*/ 452 w 476"/>
                <a:gd name="T91" fmla="*/ 228 h 480"/>
                <a:gd name="T92" fmla="*/ 447 w 476"/>
                <a:gd name="T93" fmla="*/ 257 h 480"/>
                <a:gd name="T94" fmla="*/ 432 w 476"/>
                <a:gd name="T95" fmla="*/ 282 h 480"/>
                <a:gd name="T96" fmla="*/ 392 w 476"/>
                <a:gd name="T97" fmla="*/ 300 h 4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6"/>
                <a:gd name="T148" fmla="*/ 0 h 480"/>
                <a:gd name="T149" fmla="*/ 476 w 476"/>
                <a:gd name="T150" fmla="*/ 480 h 4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bg1"/>
            </a:solidFill>
            <a:ln w="9525" cap="rnd">
              <a:solidFill>
                <a:schemeClr val="bg1">
                  <a:lumMod val="50000"/>
                </a:schemeClr>
              </a:solidFill>
              <a:round/>
              <a:headEnd/>
              <a:tailEnd/>
            </a:ln>
          </p:spPr>
          <p:txBody>
            <a:bodyPr/>
            <a:lstStyle/>
            <a:p>
              <a:pPr defTabSz="914400"/>
              <a:endParaRPr lang="en-US" dirty="0">
                <a:solidFill>
                  <a:prstClr val="black"/>
                </a:solidFill>
              </a:endParaRPr>
            </a:p>
          </p:txBody>
        </p:sp>
      </p:grpSp>
      <p:sp>
        <p:nvSpPr>
          <p:cNvPr id="67" name="TextBox 66"/>
          <p:cNvSpPr txBox="1"/>
          <p:nvPr/>
        </p:nvSpPr>
        <p:spPr>
          <a:xfrm>
            <a:off x="5761825" y="2156459"/>
            <a:ext cx="1990643" cy="377026"/>
          </a:xfrm>
          <a:prstGeom prst="rect">
            <a:avLst/>
          </a:prstGeom>
          <a:solidFill>
            <a:schemeClr val="bg1"/>
          </a:solidFill>
        </p:spPr>
        <p:txBody>
          <a:bodyPr wrap="square" lIns="0" tIns="0" rIns="0" bIns="0" rtlCol="0">
            <a:spAutoFit/>
          </a:bodyPr>
          <a:lstStyle/>
          <a:p>
            <a:pPr defTabSz="914400"/>
            <a:r>
              <a:rPr lang="en-US" sz="1400" b="1" dirty="0" smtClean="0">
                <a:solidFill>
                  <a:prstClr val="black"/>
                </a:solidFill>
              </a:rPr>
              <a:t>Grant Mental Healthcare </a:t>
            </a:r>
          </a:p>
          <a:p>
            <a:pPr defTabSz="914400"/>
            <a:r>
              <a:rPr lang="en-US" sz="1050" dirty="0" smtClean="0">
                <a:solidFill>
                  <a:prstClr val="black"/>
                </a:solidFill>
              </a:rPr>
              <a:t>Spokane </a:t>
            </a:r>
            <a:r>
              <a:rPr lang="en-US" sz="1050" dirty="0">
                <a:solidFill>
                  <a:prstClr val="black"/>
                </a:solidFill>
              </a:rPr>
              <a:t>County RSN</a:t>
            </a:r>
          </a:p>
        </p:txBody>
      </p:sp>
      <p:sp>
        <p:nvSpPr>
          <p:cNvPr id="68" name="TextBox 67"/>
          <p:cNvSpPr txBox="1"/>
          <p:nvPr/>
        </p:nvSpPr>
        <p:spPr>
          <a:xfrm>
            <a:off x="565988" y="4602733"/>
            <a:ext cx="2968426" cy="538609"/>
          </a:xfrm>
          <a:prstGeom prst="rect">
            <a:avLst/>
          </a:prstGeom>
          <a:solidFill>
            <a:schemeClr val="bg1"/>
          </a:solidFill>
        </p:spPr>
        <p:txBody>
          <a:bodyPr wrap="square" lIns="0" tIns="0" rIns="0" bIns="0" rtlCol="0">
            <a:spAutoFit/>
          </a:bodyPr>
          <a:lstStyle/>
          <a:p>
            <a:pPr algn="r" defTabSz="914400"/>
            <a:r>
              <a:rPr lang="en-US" sz="1400" b="1" dirty="0" smtClean="0">
                <a:solidFill>
                  <a:prstClr val="black"/>
                </a:solidFill>
              </a:rPr>
              <a:t>Columbia River Mental Health Services </a:t>
            </a:r>
            <a:r>
              <a:rPr lang="en-US" sz="1050" dirty="0" smtClean="0">
                <a:solidFill>
                  <a:prstClr val="black"/>
                </a:solidFill>
              </a:rPr>
              <a:t>Southwest Washington Behavioral Health </a:t>
            </a:r>
            <a:r>
              <a:rPr lang="en-US" sz="1050" dirty="0" err="1" smtClean="0">
                <a:solidFill>
                  <a:prstClr val="black"/>
                </a:solidFill>
              </a:rPr>
              <a:t>RSN</a:t>
            </a:r>
            <a:endParaRPr lang="en-US" sz="1050" dirty="0" smtClean="0">
              <a:solidFill>
                <a:prstClr val="black"/>
              </a:solidFill>
            </a:endParaRPr>
          </a:p>
          <a:p>
            <a:pPr algn="r" defTabSz="914400"/>
            <a:r>
              <a:rPr lang="en-US" sz="1050" dirty="0" smtClean="0">
                <a:solidFill>
                  <a:prstClr val="black"/>
                </a:solidFill>
              </a:rPr>
              <a:t>Clark County</a:t>
            </a:r>
            <a:endParaRPr lang="en-US" sz="1050" dirty="0">
              <a:solidFill>
                <a:prstClr val="black"/>
              </a:solidFill>
            </a:endParaRPr>
          </a:p>
        </p:txBody>
      </p:sp>
      <p:sp>
        <p:nvSpPr>
          <p:cNvPr id="130" name="TextBox 129"/>
          <p:cNvSpPr txBox="1"/>
          <p:nvPr/>
        </p:nvSpPr>
        <p:spPr>
          <a:xfrm>
            <a:off x="971291" y="1039459"/>
            <a:ext cx="2563123" cy="538609"/>
          </a:xfrm>
          <a:prstGeom prst="rect">
            <a:avLst/>
          </a:prstGeom>
          <a:solidFill>
            <a:schemeClr val="bg1"/>
          </a:solidFill>
        </p:spPr>
        <p:txBody>
          <a:bodyPr wrap="square" lIns="0" tIns="0" rIns="0" bIns="0" rtlCol="0">
            <a:spAutoFit/>
          </a:bodyPr>
          <a:lstStyle/>
          <a:p>
            <a:pPr algn="r" defTabSz="914400"/>
            <a:r>
              <a:rPr lang="en-US" sz="1400" b="1" dirty="0" smtClean="0">
                <a:solidFill>
                  <a:prstClr val="black"/>
                </a:solidFill>
              </a:rPr>
              <a:t>Sunrise Community Mental Health</a:t>
            </a:r>
          </a:p>
          <a:p>
            <a:pPr algn="r" defTabSz="914400"/>
            <a:r>
              <a:rPr lang="en-US" sz="1050" dirty="0" smtClean="0">
                <a:solidFill>
                  <a:prstClr val="black"/>
                </a:solidFill>
              </a:rPr>
              <a:t>North Sound </a:t>
            </a:r>
            <a:r>
              <a:rPr lang="en-US" sz="1050" dirty="0" err="1" smtClean="0">
                <a:solidFill>
                  <a:prstClr val="black"/>
                </a:solidFill>
              </a:rPr>
              <a:t>RSN</a:t>
            </a:r>
            <a:r>
              <a:rPr lang="en-US" sz="1050" dirty="0" smtClean="0">
                <a:solidFill>
                  <a:prstClr val="black"/>
                </a:solidFill>
              </a:rPr>
              <a:t> </a:t>
            </a:r>
          </a:p>
          <a:p>
            <a:pPr algn="r" defTabSz="914400"/>
            <a:r>
              <a:rPr lang="en-US" sz="1050" dirty="0" smtClean="0">
                <a:solidFill>
                  <a:prstClr val="black"/>
                </a:solidFill>
              </a:rPr>
              <a:t>Snohomish and Skagit Counties</a:t>
            </a:r>
            <a:endParaRPr lang="en-US" sz="1050" dirty="0">
              <a:solidFill>
                <a:prstClr val="black"/>
              </a:solidFill>
            </a:endParaRPr>
          </a:p>
        </p:txBody>
      </p:sp>
      <p:sp>
        <p:nvSpPr>
          <p:cNvPr id="3" name="Rectangle 2"/>
          <p:cNvSpPr/>
          <p:nvPr/>
        </p:nvSpPr>
        <p:spPr>
          <a:xfrm>
            <a:off x="5647859" y="3500654"/>
            <a:ext cx="473206" cy="400110"/>
          </a:xfrm>
          <a:prstGeom prst="rect">
            <a:avLst/>
          </a:prstGeom>
        </p:spPr>
        <p:txBody>
          <a:bodyPr wrap="none">
            <a:spAutoFit/>
          </a:bodyPr>
          <a:lstStyle/>
          <a:p>
            <a:pPr algn="ctr" defTabSz="914400"/>
            <a:r>
              <a:rPr lang="en-US" sz="1000" b="1" dirty="0">
                <a:solidFill>
                  <a:prstClr val="black"/>
                </a:solidFill>
              </a:rPr>
              <a:t>BEST </a:t>
            </a:r>
            <a:endParaRPr lang="en-US" sz="1000" b="1" dirty="0" smtClean="0">
              <a:solidFill>
                <a:prstClr val="black"/>
              </a:solidFill>
            </a:endParaRPr>
          </a:p>
          <a:p>
            <a:pPr algn="ctr" defTabSz="914400"/>
            <a:r>
              <a:rPr lang="en-US" sz="1000" b="1" dirty="0" smtClean="0">
                <a:solidFill>
                  <a:prstClr val="black"/>
                </a:solidFill>
              </a:rPr>
              <a:t>Site</a:t>
            </a:r>
            <a:endParaRPr lang="en-US" sz="1000" b="1" dirty="0">
              <a:solidFill>
                <a:prstClr val="black"/>
              </a:solidFill>
            </a:endParaRPr>
          </a:p>
        </p:txBody>
      </p:sp>
      <p:sp>
        <p:nvSpPr>
          <p:cNvPr id="72" name="Rectangle 71"/>
          <p:cNvSpPr/>
          <p:nvPr/>
        </p:nvSpPr>
        <p:spPr>
          <a:xfrm>
            <a:off x="2619738" y="5354635"/>
            <a:ext cx="473206" cy="400110"/>
          </a:xfrm>
          <a:prstGeom prst="rect">
            <a:avLst/>
          </a:prstGeom>
        </p:spPr>
        <p:txBody>
          <a:bodyPr wrap="none">
            <a:spAutoFit/>
          </a:bodyPr>
          <a:lstStyle/>
          <a:p>
            <a:pPr algn="ctr" defTabSz="914400"/>
            <a:r>
              <a:rPr lang="en-US" sz="1000" b="1" dirty="0">
                <a:solidFill>
                  <a:prstClr val="black"/>
                </a:solidFill>
              </a:rPr>
              <a:t>BEST </a:t>
            </a:r>
            <a:endParaRPr lang="en-US" sz="1000" b="1" dirty="0" smtClean="0">
              <a:solidFill>
                <a:prstClr val="black"/>
              </a:solidFill>
            </a:endParaRPr>
          </a:p>
          <a:p>
            <a:pPr algn="ctr" defTabSz="914400"/>
            <a:r>
              <a:rPr lang="en-US" sz="1000" b="1" dirty="0" smtClean="0">
                <a:solidFill>
                  <a:prstClr val="black"/>
                </a:solidFill>
              </a:rPr>
              <a:t>Site</a:t>
            </a:r>
            <a:endParaRPr lang="en-US" sz="1000" b="1" dirty="0">
              <a:solidFill>
                <a:prstClr val="black"/>
              </a:solidFill>
            </a:endParaRPr>
          </a:p>
        </p:txBody>
      </p:sp>
      <p:sp>
        <p:nvSpPr>
          <p:cNvPr id="73" name="Rectangle 72"/>
          <p:cNvSpPr/>
          <p:nvPr/>
        </p:nvSpPr>
        <p:spPr>
          <a:xfrm>
            <a:off x="3145638" y="1752692"/>
            <a:ext cx="1065242" cy="400110"/>
          </a:xfrm>
          <a:prstGeom prst="rect">
            <a:avLst/>
          </a:prstGeom>
        </p:spPr>
        <p:txBody>
          <a:bodyPr wrap="square">
            <a:spAutoFit/>
          </a:bodyPr>
          <a:lstStyle/>
          <a:p>
            <a:pPr algn="ctr" defTabSz="914400"/>
            <a:r>
              <a:rPr lang="en-US" sz="1000" b="1" dirty="0" err="1" smtClean="0">
                <a:solidFill>
                  <a:prstClr val="white"/>
                </a:solidFill>
              </a:rPr>
              <a:t>TANF</a:t>
            </a:r>
            <a:r>
              <a:rPr lang="en-US" sz="1000" b="1" dirty="0" smtClean="0">
                <a:solidFill>
                  <a:prstClr val="white"/>
                </a:solidFill>
              </a:rPr>
              <a:t> </a:t>
            </a:r>
          </a:p>
          <a:p>
            <a:pPr algn="ctr" defTabSz="914400"/>
            <a:r>
              <a:rPr lang="en-US" sz="1000" b="1" dirty="0" smtClean="0">
                <a:solidFill>
                  <a:prstClr val="white"/>
                </a:solidFill>
              </a:rPr>
              <a:t>SE Site</a:t>
            </a:r>
            <a:endParaRPr lang="en-US" sz="1000" b="1" dirty="0">
              <a:solidFill>
                <a:prstClr val="white"/>
              </a:solidFill>
            </a:endParaRPr>
          </a:p>
        </p:txBody>
      </p:sp>
      <p:sp>
        <p:nvSpPr>
          <p:cNvPr id="74" name="Rectangle 73"/>
          <p:cNvSpPr/>
          <p:nvPr/>
        </p:nvSpPr>
        <p:spPr>
          <a:xfrm>
            <a:off x="3145638" y="2350364"/>
            <a:ext cx="1065242" cy="400110"/>
          </a:xfrm>
          <a:prstGeom prst="rect">
            <a:avLst/>
          </a:prstGeom>
        </p:spPr>
        <p:txBody>
          <a:bodyPr wrap="square">
            <a:spAutoFit/>
          </a:bodyPr>
          <a:lstStyle/>
          <a:p>
            <a:pPr algn="ctr" defTabSz="914400"/>
            <a:r>
              <a:rPr lang="en-US" sz="1000" b="1" dirty="0" err="1" smtClean="0">
                <a:solidFill>
                  <a:prstClr val="white"/>
                </a:solidFill>
              </a:rPr>
              <a:t>TANF</a:t>
            </a:r>
            <a:r>
              <a:rPr lang="en-US" sz="1000" b="1" dirty="0" smtClean="0">
                <a:solidFill>
                  <a:prstClr val="white"/>
                </a:solidFill>
              </a:rPr>
              <a:t> </a:t>
            </a:r>
          </a:p>
          <a:p>
            <a:pPr algn="ctr" defTabSz="914400"/>
            <a:r>
              <a:rPr lang="en-US" sz="1000" b="1" dirty="0" smtClean="0">
                <a:solidFill>
                  <a:prstClr val="white"/>
                </a:solidFill>
              </a:rPr>
              <a:t>SE Site</a:t>
            </a:r>
            <a:endParaRPr lang="en-US" sz="1000" b="1" dirty="0">
              <a:solidFill>
                <a:prstClr val="white"/>
              </a:solidFill>
            </a:endParaRPr>
          </a:p>
        </p:txBody>
      </p:sp>
    </p:spTree>
    <p:extLst>
      <p:ext uri="{BB962C8B-B14F-4D97-AF65-F5344CB8AC3E}">
        <p14:creationId xmlns:p14="http://schemas.microsoft.com/office/powerpoint/2010/main" val="205009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wipe(left)">
                                      <p:cBhvr>
                                        <p:cTn id="1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829" y="869817"/>
            <a:ext cx="3249992" cy="461665"/>
          </a:xfrm>
          <a:prstGeom prst="rect">
            <a:avLst/>
          </a:prstGeom>
        </p:spPr>
        <p:txBody>
          <a:bodyPr wrap="none">
            <a:spAutoFit/>
          </a:bodyPr>
          <a:lstStyle/>
          <a:p>
            <a:pPr defTabSz="914400"/>
            <a:r>
              <a:rPr lang="en-US" sz="2400" b="1" dirty="0" smtClean="0">
                <a:solidFill>
                  <a:prstClr val="black"/>
                </a:solidFill>
              </a:rPr>
              <a:t>BEST</a:t>
            </a:r>
            <a:r>
              <a:rPr lang="en-US" sz="2000" b="1" dirty="0">
                <a:solidFill>
                  <a:prstClr val="black"/>
                </a:solidFill>
              </a:rPr>
              <a:t> </a:t>
            </a:r>
            <a:r>
              <a:rPr lang="en-US" sz="1600" dirty="0" smtClean="0">
                <a:solidFill>
                  <a:prstClr val="black"/>
                </a:solidFill>
              </a:rPr>
              <a:t>(March 2015 </a:t>
            </a:r>
            <a:r>
              <a:rPr lang="en-US" sz="1600" dirty="0">
                <a:solidFill>
                  <a:prstClr val="black"/>
                </a:solidFill>
              </a:rPr>
              <a:t>to </a:t>
            </a:r>
            <a:r>
              <a:rPr lang="en-US" sz="1600" dirty="0" smtClean="0">
                <a:solidFill>
                  <a:prstClr val="black"/>
                </a:solidFill>
              </a:rPr>
              <a:t>March 2017)</a:t>
            </a:r>
            <a:endParaRPr lang="en-US" sz="1600" dirty="0">
              <a:solidFill>
                <a:prstClr val="black"/>
              </a:solidFill>
            </a:endParaRPr>
          </a:p>
        </p:txBody>
      </p:sp>
      <p:graphicFrame>
        <p:nvGraphicFramePr>
          <p:cNvPr id="7" name="Chart 6"/>
          <p:cNvGraphicFramePr/>
          <p:nvPr>
            <p:extLst/>
          </p:nvPr>
        </p:nvGraphicFramePr>
        <p:xfrm>
          <a:off x="304800" y="1541275"/>
          <a:ext cx="9191448" cy="177844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64236" y="993479"/>
            <a:ext cx="172528" cy="172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5"/>
          <p:cNvSpPr txBox="1"/>
          <p:nvPr/>
        </p:nvSpPr>
        <p:spPr>
          <a:xfrm>
            <a:off x="396084" y="3657600"/>
            <a:ext cx="3574171"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914400"/>
            <a:r>
              <a:rPr lang="en-US" sz="1400" b="1" i="1" dirty="0" smtClean="0">
                <a:solidFill>
                  <a:prstClr val="black"/>
                </a:solidFill>
              </a:rPr>
              <a:t>35 participants had 2</a:t>
            </a:r>
            <a:r>
              <a:rPr lang="en-US" sz="1400" b="1" i="1" baseline="30000" dirty="0" smtClean="0">
                <a:solidFill>
                  <a:prstClr val="black"/>
                </a:solidFill>
              </a:rPr>
              <a:t>nd</a:t>
            </a:r>
            <a:r>
              <a:rPr lang="en-US" sz="1400" b="1" i="1" dirty="0">
                <a:solidFill>
                  <a:prstClr val="black"/>
                </a:solidFill>
              </a:rPr>
              <a:t> </a:t>
            </a:r>
            <a:r>
              <a:rPr lang="en-US" sz="1400" b="1" i="1" dirty="0" smtClean="0">
                <a:solidFill>
                  <a:prstClr val="black"/>
                </a:solidFill>
              </a:rPr>
              <a:t>job placement; </a:t>
            </a:r>
          </a:p>
          <a:p>
            <a:pPr algn="r" defTabSz="914400"/>
            <a:r>
              <a:rPr lang="en-US" sz="1400" b="1" i="1" dirty="0" smtClean="0">
                <a:solidFill>
                  <a:prstClr val="black"/>
                </a:solidFill>
              </a:rPr>
              <a:t>24 participants had 3</a:t>
            </a:r>
            <a:r>
              <a:rPr lang="en-US" sz="1400" b="1" i="1" baseline="30000" dirty="0" smtClean="0">
                <a:solidFill>
                  <a:prstClr val="black"/>
                </a:solidFill>
              </a:rPr>
              <a:t>rd</a:t>
            </a:r>
            <a:r>
              <a:rPr lang="en-US" sz="1400" b="1" i="1" dirty="0">
                <a:solidFill>
                  <a:prstClr val="black"/>
                </a:solidFill>
              </a:rPr>
              <a:t> </a:t>
            </a:r>
            <a:r>
              <a:rPr lang="en-US" sz="1400" b="1" i="1" dirty="0" smtClean="0">
                <a:solidFill>
                  <a:prstClr val="black"/>
                </a:solidFill>
              </a:rPr>
              <a:t>job placement;  </a:t>
            </a:r>
          </a:p>
          <a:p>
            <a:pPr algn="r" defTabSz="914400"/>
            <a:r>
              <a:rPr lang="en-US" sz="1400" b="1" i="1" dirty="0" smtClean="0">
                <a:solidFill>
                  <a:prstClr val="black"/>
                </a:solidFill>
              </a:rPr>
              <a:t>5 participant had 4</a:t>
            </a:r>
            <a:r>
              <a:rPr lang="en-US" sz="1400" b="1" i="1" baseline="30000" dirty="0" smtClean="0">
                <a:solidFill>
                  <a:prstClr val="black"/>
                </a:solidFill>
              </a:rPr>
              <a:t>th</a:t>
            </a:r>
            <a:r>
              <a:rPr lang="en-US" sz="1400" b="1" i="1" dirty="0" smtClean="0">
                <a:solidFill>
                  <a:prstClr val="black"/>
                </a:solidFill>
              </a:rPr>
              <a:t> job placement</a:t>
            </a:r>
          </a:p>
        </p:txBody>
      </p:sp>
      <p:sp>
        <p:nvSpPr>
          <p:cNvPr id="12" name="TextBox 11"/>
          <p:cNvSpPr txBox="1"/>
          <p:nvPr/>
        </p:nvSpPr>
        <p:spPr>
          <a:xfrm>
            <a:off x="664236" y="276361"/>
            <a:ext cx="7818439" cy="461665"/>
          </a:xfrm>
          <a:prstGeom prst="rect">
            <a:avLst/>
          </a:prstGeom>
          <a:noFill/>
        </p:spPr>
        <p:txBody>
          <a:bodyPr wrap="square" rtlCol="0">
            <a:spAutoFit/>
          </a:bodyPr>
          <a:lstStyle/>
          <a:p>
            <a:pPr algn="ctr" defTabSz="914400"/>
            <a:r>
              <a:rPr lang="en-US" sz="2400" b="1" dirty="0" smtClean="0">
                <a:solidFill>
                  <a:srgbClr val="1F497D"/>
                </a:solidFill>
              </a:rPr>
              <a:t>Systematic Job Development &amp; Time-Unlimited Support</a:t>
            </a:r>
            <a:endParaRPr lang="en-US" sz="2400" b="1" dirty="0">
              <a:solidFill>
                <a:srgbClr val="1F497D"/>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669109"/>
            <a:ext cx="1349788" cy="205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90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V="1">
            <a:off x="8185701" y="2100053"/>
            <a:ext cx="0" cy="1336054"/>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55344" y="2080134"/>
            <a:ext cx="372233" cy="523220"/>
          </a:xfrm>
          <a:prstGeom prst="rect">
            <a:avLst/>
          </a:prstGeom>
          <a:noFill/>
        </p:spPr>
        <p:txBody>
          <a:bodyPr wrap="square" rtlCol="0">
            <a:spAutoFit/>
          </a:bodyPr>
          <a:lstStyle/>
          <a:p>
            <a:pPr algn="r" defTabSz="914400"/>
            <a:r>
              <a:rPr lang="en-US" sz="1400" b="1" dirty="0" smtClean="0">
                <a:solidFill>
                  <a:prstClr val="white"/>
                </a:solidFill>
              </a:rPr>
              <a:t>67</a:t>
            </a:r>
          </a:p>
          <a:p>
            <a:pPr algn="r" defTabSz="914400"/>
            <a:endParaRPr lang="en-US" sz="1400" b="1" dirty="0">
              <a:solidFill>
                <a:prstClr val="white"/>
              </a:solidFill>
            </a:endParaRPr>
          </a:p>
        </p:txBody>
      </p:sp>
      <p:cxnSp>
        <p:nvCxnSpPr>
          <p:cNvPr id="19" name="Straight Arrow Connector 18"/>
          <p:cNvCxnSpPr/>
          <p:nvPr/>
        </p:nvCxnSpPr>
        <p:spPr>
          <a:xfrm flipV="1">
            <a:off x="8185701" y="3566058"/>
            <a:ext cx="0" cy="1828800"/>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43404" y="3541112"/>
            <a:ext cx="484173" cy="307777"/>
          </a:xfrm>
          <a:prstGeom prst="rect">
            <a:avLst/>
          </a:prstGeom>
          <a:noFill/>
        </p:spPr>
        <p:txBody>
          <a:bodyPr wrap="square" rtlCol="0">
            <a:spAutoFit/>
          </a:bodyPr>
          <a:lstStyle/>
          <a:p>
            <a:pPr algn="r" defTabSz="914400"/>
            <a:r>
              <a:rPr lang="en-US" sz="1400" b="1" dirty="0" smtClean="0">
                <a:solidFill>
                  <a:prstClr val="white"/>
                </a:solidFill>
              </a:rPr>
              <a:t>53</a:t>
            </a:r>
            <a:endParaRPr lang="en-US" sz="1400" b="1" dirty="0">
              <a:solidFill>
                <a:prstClr val="white"/>
              </a:solidFill>
            </a:endParaRPr>
          </a:p>
        </p:txBody>
      </p:sp>
      <p:sp>
        <p:nvSpPr>
          <p:cNvPr id="14" name="TextBox 13"/>
          <p:cNvSpPr txBox="1"/>
          <p:nvPr/>
        </p:nvSpPr>
        <p:spPr>
          <a:xfrm>
            <a:off x="-45719" y="253745"/>
            <a:ext cx="9235439" cy="461665"/>
          </a:xfrm>
          <a:prstGeom prst="rect">
            <a:avLst/>
          </a:prstGeom>
          <a:noFill/>
        </p:spPr>
        <p:txBody>
          <a:bodyPr wrap="square" rtlCol="0">
            <a:spAutoFit/>
          </a:bodyPr>
          <a:lstStyle/>
          <a:p>
            <a:pPr algn="ctr" defTabSz="914400"/>
            <a:r>
              <a:rPr lang="en-US" sz="2400" b="1" dirty="0" smtClean="0">
                <a:solidFill>
                  <a:srgbClr val="1F497D"/>
                </a:solidFill>
              </a:rPr>
              <a:t>SAMHSA Grant Participants Enrolled as of September 2016</a:t>
            </a:r>
          </a:p>
        </p:txBody>
      </p:sp>
      <p:graphicFrame>
        <p:nvGraphicFramePr>
          <p:cNvPr id="10" name="Chart 9"/>
          <p:cNvGraphicFramePr>
            <a:graphicFrameLocks/>
          </p:cNvGraphicFramePr>
          <p:nvPr>
            <p:extLst/>
          </p:nvPr>
        </p:nvGraphicFramePr>
        <p:xfrm>
          <a:off x="12940" y="946547"/>
          <a:ext cx="8978660" cy="5378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548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592529" y="1069253"/>
          <a:ext cx="7549985" cy="14419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62781" y="167501"/>
            <a:ext cx="7818439" cy="861774"/>
          </a:xfrm>
          <a:prstGeom prst="rect">
            <a:avLst/>
          </a:prstGeom>
          <a:noFill/>
        </p:spPr>
        <p:txBody>
          <a:bodyPr wrap="square" rtlCol="0">
            <a:spAutoFit/>
          </a:bodyPr>
          <a:lstStyle/>
          <a:p>
            <a:pPr algn="ctr" defTabSz="914400"/>
            <a:r>
              <a:rPr lang="en-US" sz="2200" b="1" dirty="0" smtClean="0">
                <a:solidFill>
                  <a:srgbClr val="1F497D"/>
                </a:solidFill>
              </a:rPr>
              <a:t>Systematic Job Development and Time-Unlimited Support</a:t>
            </a:r>
          </a:p>
          <a:p>
            <a:pPr algn="ctr" defTabSz="914400"/>
            <a:r>
              <a:rPr lang="en-US" sz="1600" b="1" dirty="0" err="1">
                <a:solidFill>
                  <a:prstClr val="black"/>
                </a:solidFill>
              </a:rPr>
              <a:t>TANF</a:t>
            </a:r>
            <a:r>
              <a:rPr lang="en-US" sz="1600" b="1" dirty="0">
                <a:solidFill>
                  <a:prstClr val="black"/>
                </a:solidFill>
              </a:rPr>
              <a:t> Support Employment </a:t>
            </a:r>
            <a:r>
              <a:rPr lang="en-US" sz="1600" b="1" dirty="0" smtClean="0">
                <a:solidFill>
                  <a:prstClr val="black"/>
                </a:solidFill>
              </a:rPr>
              <a:t>Pilot</a:t>
            </a:r>
          </a:p>
          <a:p>
            <a:pPr algn="ctr" defTabSz="914400"/>
            <a:r>
              <a:rPr lang="en-US" sz="1200" dirty="0" smtClean="0">
                <a:solidFill>
                  <a:prstClr val="black">
                    <a:lumMod val="65000"/>
                    <a:lumOff val="35000"/>
                  </a:prstClr>
                </a:solidFill>
              </a:rPr>
              <a:t>April 2015</a:t>
            </a:r>
            <a:r>
              <a:rPr lang="en-US" sz="1200" dirty="0">
                <a:solidFill>
                  <a:prstClr val="black">
                    <a:lumMod val="65000"/>
                    <a:lumOff val="35000"/>
                  </a:prstClr>
                </a:solidFill>
              </a:rPr>
              <a:t> – </a:t>
            </a:r>
            <a:r>
              <a:rPr lang="en-US" sz="1200" dirty="0" smtClean="0">
                <a:solidFill>
                  <a:prstClr val="black">
                    <a:lumMod val="65000"/>
                    <a:lumOff val="35000"/>
                  </a:prstClr>
                </a:solidFill>
              </a:rPr>
              <a:t>March 2017</a:t>
            </a:r>
            <a:endParaRPr lang="en-US" sz="1200" dirty="0">
              <a:solidFill>
                <a:prstClr val="black">
                  <a:lumMod val="65000"/>
                  <a:lumOff val="35000"/>
                </a:prstClr>
              </a:solidFill>
            </a:endParaRPr>
          </a:p>
        </p:txBody>
      </p:sp>
      <p:sp>
        <p:nvSpPr>
          <p:cNvPr id="13" name="TextBox 12"/>
          <p:cNvSpPr txBox="1"/>
          <p:nvPr/>
        </p:nvSpPr>
        <p:spPr>
          <a:xfrm>
            <a:off x="240384" y="2863085"/>
            <a:ext cx="8663233" cy="861774"/>
          </a:xfrm>
          <a:prstGeom prst="rect">
            <a:avLst/>
          </a:prstGeom>
          <a:noFill/>
        </p:spPr>
        <p:txBody>
          <a:bodyPr wrap="square" rtlCol="0">
            <a:spAutoFit/>
          </a:bodyPr>
          <a:lstStyle/>
          <a:p>
            <a:pPr algn="ctr" defTabSz="914400"/>
            <a:r>
              <a:rPr lang="en-US" sz="2200" b="1" dirty="0" smtClean="0">
                <a:solidFill>
                  <a:srgbClr val="1F497D"/>
                </a:solidFill>
              </a:rPr>
              <a:t>Timely Job Development and Job Placement and Competitive Wages</a:t>
            </a:r>
          </a:p>
          <a:p>
            <a:pPr algn="ctr" defTabSz="914400"/>
            <a:r>
              <a:rPr lang="en-US" sz="1600" b="1" dirty="0" err="1">
                <a:solidFill>
                  <a:prstClr val="black"/>
                </a:solidFill>
              </a:rPr>
              <a:t>TANF</a:t>
            </a:r>
            <a:r>
              <a:rPr lang="en-US" sz="1600" b="1" dirty="0">
                <a:solidFill>
                  <a:prstClr val="black"/>
                </a:solidFill>
              </a:rPr>
              <a:t> Support Employment </a:t>
            </a:r>
            <a:r>
              <a:rPr lang="en-US" sz="1600" b="1" dirty="0" smtClean="0">
                <a:solidFill>
                  <a:prstClr val="black"/>
                </a:solidFill>
              </a:rPr>
              <a:t>Pilot</a:t>
            </a:r>
          </a:p>
          <a:p>
            <a:pPr algn="ctr" defTabSz="914400"/>
            <a:r>
              <a:rPr lang="en-US" sz="1200" dirty="0">
                <a:solidFill>
                  <a:prstClr val="black">
                    <a:lumMod val="65000"/>
                    <a:lumOff val="35000"/>
                  </a:prstClr>
                </a:solidFill>
              </a:rPr>
              <a:t>April 2015 </a:t>
            </a:r>
            <a:r>
              <a:rPr lang="en-US" sz="1200" dirty="0" smtClean="0">
                <a:solidFill>
                  <a:prstClr val="black">
                    <a:lumMod val="65000"/>
                    <a:lumOff val="35000"/>
                  </a:prstClr>
                </a:solidFill>
              </a:rPr>
              <a:t>– </a:t>
            </a:r>
            <a:r>
              <a:rPr lang="en-US" sz="1200" dirty="0">
                <a:solidFill>
                  <a:prstClr val="black">
                    <a:lumMod val="65000"/>
                    <a:lumOff val="35000"/>
                  </a:prstClr>
                </a:solidFill>
              </a:rPr>
              <a:t>March </a:t>
            </a:r>
            <a:r>
              <a:rPr lang="en-US" sz="1200" dirty="0" smtClean="0">
                <a:solidFill>
                  <a:prstClr val="black">
                    <a:lumMod val="65000"/>
                    <a:lumOff val="35000"/>
                  </a:prstClr>
                </a:solidFill>
              </a:rPr>
              <a:t>2016</a:t>
            </a:r>
            <a:endParaRPr lang="en-US" sz="1200" dirty="0">
              <a:solidFill>
                <a:prstClr val="black">
                  <a:lumMod val="65000"/>
                  <a:lumOff val="35000"/>
                </a:prstClr>
              </a:solidFill>
            </a:endParaRPr>
          </a:p>
        </p:txBody>
      </p:sp>
      <p:graphicFrame>
        <p:nvGraphicFramePr>
          <p:cNvPr id="15" name="Chart 14"/>
          <p:cNvGraphicFramePr/>
          <p:nvPr>
            <p:extLst/>
          </p:nvPr>
        </p:nvGraphicFramePr>
        <p:xfrm>
          <a:off x="635118" y="3889273"/>
          <a:ext cx="8256100" cy="132781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2988940" y="4070080"/>
            <a:ext cx="1518249" cy="307777"/>
          </a:xfrm>
          <a:prstGeom prst="rect">
            <a:avLst/>
          </a:prstGeom>
          <a:noFill/>
        </p:spPr>
        <p:txBody>
          <a:bodyPr wrap="square" rtlCol="0">
            <a:spAutoFit/>
          </a:bodyPr>
          <a:lstStyle/>
          <a:p>
            <a:pPr defTabSz="914400"/>
            <a:r>
              <a:rPr lang="en-US" sz="1000" dirty="0" smtClean="0">
                <a:solidFill>
                  <a:prstClr val="black"/>
                </a:solidFill>
              </a:rPr>
              <a:t>Average = </a:t>
            </a:r>
            <a:r>
              <a:rPr lang="en-US" sz="1400" b="1" dirty="0" smtClean="0">
                <a:solidFill>
                  <a:prstClr val="black"/>
                </a:solidFill>
              </a:rPr>
              <a:t>11 </a:t>
            </a:r>
            <a:endParaRPr lang="en-US" sz="1400" b="1" dirty="0">
              <a:solidFill>
                <a:prstClr val="black"/>
              </a:solidFill>
            </a:endParaRPr>
          </a:p>
        </p:txBody>
      </p:sp>
      <p:sp>
        <p:nvSpPr>
          <p:cNvPr id="24" name="TextBox 23"/>
          <p:cNvSpPr txBox="1"/>
          <p:nvPr/>
        </p:nvSpPr>
        <p:spPr>
          <a:xfrm>
            <a:off x="2965902" y="4575853"/>
            <a:ext cx="1518249" cy="307777"/>
          </a:xfrm>
          <a:prstGeom prst="rect">
            <a:avLst/>
          </a:prstGeom>
          <a:noFill/>
        </p:spPr>
        <p:txBody>
          <a:bodyPr wrap="square" rtlCol="0">
            <a:spAutoFit/>
          </a:bodyPr>
          <a:lstStyle/>
          <a:p>
            <a:pPr defTabSz="914400"/>
            <a:r>
              <a:rPr lang="en-US" sz="1000" dirty="0" smtClean="0">
                <a:solidFill>
                  <a:prstClr val="white"/>
                </a:solidFill>
              </a:rPr>
              <a:t>Average = </a:t>
            </a:r>
            <a:r>
              <a:rPr lang="en-US" sz="1400" b="1" dirty="0" smtClean="0">
                <a:solidFill>
                  <a:prstClr val="white"/>
                </a:solidFill>
              </a:rPr>
              <a:t>71</a:t>
            </a:r>
            <a:endParaRPr lang="en-US" sz="1400" b="1" dirty="0">
              <a:solidFill>
                <a:prstClr val="white"/>
              </a:solidFill>
            </a:endParaRPr>
          </a:p>
        </p:txBody>
      </p:sp>
      <p:graphicFrame>
        <p:nvGraphicFramePr>
          <p:cNvPr id="25" name="Chart 24"/>
          <p:cNvGraphicFramePr/>
          <p:nvPr>
            <p:extLst/>
          </p:nvPr>
        </p:nvGraphicFramePr>
        <p:xfrm>
          <a:off x="1173915" y="5174715"/>
          <a:ext cx="7818439" cy="1127308"/>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562985" y="5973893"/>
            <a:ext cx="8014958" cy="338554"/>
          </a:xfrm>
          <a:prstGeom prst="rect">
            <a:avLst/>
          </a:prstGeom>
          <a:noFill/>
        </p:spPr>
        <p:txBody>
          <a:bodyPr wrap="square" rtlCol="0">
            <a:spAutoFit/>
          </a:bodyPr>
          <a:lstStyle/>
          <a:p>
            <a:pPr defTabSz="914400"/>
            <a:r>
              <a:rPr lang="en-US" sz="800" dirty="0" smtClean="0">
                <a:solidFill>
                  <a:prstClr val="black"/>
                </a:solidFill>
              </a:rPr>
              <a:t>SOURCE: Job data supplied via participant logs by Sunrise Mental Health Services.  Job Development days calculated as the time from first contact to Job Development Start.  Job Placement days calculated as the time from Job Development start to Job Placement.</a:t>
            </a:r>
            <a:endParaRPr lang="en-US" sz="800" dirty="0">
              <a:solidFill>
                <a:prstClr val="black"/>
              </a:solidFill>
            </a:endParaRPr>
          </a:p>
        </p:txBody>
      </p:sp>
      <p:sp>
        <p:nvSpPr>
          <p:cNvPr id="28" name="TextBox 1"/>
          <p:cNvSpPr txBox="1"/>
          <p:nvPr/>
        </p:nvSpPr>
        <p:spPr>
          <a:xfrm>
            <a:off x="2374538" y="5335409"/>
            <a:ext cx="903577" cy="4040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400" b="1" baseline="30000" dirty="0" smtClean="0">
                <a:solidFill>
                  <a:prstClr val="white"/>
                </a:solidFill>
              </a:rPr>
              <a:t>$</a:t>
            </a:r>
            <a:r>
              <a:rPr lang="en-US" sz="1400" b="1" dirty="0" smtClean="0">
                <a:solidFill>
                  <a:prstClr val="white"/>
                </a:solidFill>
              </a:rPr>
              <a:t>6.25</a:t>
            </a:r>
          </a:p>
          <a:p>
            <a:pPr defTabSz="914400"/>
            <a:endParaRPr lang="en-US" sz="1400" b="1" dirty="0">
              <a:solidFill>
                <a:prstClr val="white"/>
              </a:solidFill>
            </a:endParaRPr>
          </a:p>
        </p:txBody>
      </p:sp>
      <p:sp>
        <p:nvSpPr>
          <p:cNvPr id="26" name="TextBox 25"/>
          <p:cNvSpPr txBox="1"/>
          <p:nvPr/>
        </p:nvSpPr>
        <p:spPr>
          <a:xfrm>
            <a:off x="3806982" y="5335409"/>
            <a:ext cx="3266393" cy="492443"/>
          </a:xfrm>
          <a:prstGeom prst="rect">
            <a:avLst/>
          </a:prstGeom>
          <a:noFill/>
        </p:spPr>
        <p:txBody>
          <a:bodyPr wrap="square" rtlCol="0">
            <a:spAutoFit/>
          </a:bodyPr>
          <a:lstStyle/>
          <a:p>
            <a:pPr defTabSz="914400"/>
            <a:r>
              <a:rPr lang="en-US" sz="1000" dirty="0" smtClean="0">
                <a:solidFill>
                  <a:prstClr val="white"/>
                </a:solidFill>
              </a:rPr>
              <a:t>Average = </a:t>
            </a:r>
            <a:r>
              <a:rPr lang="en-US" sz="1400" b="1" baseline="30000" dirty="0" smtClean="0">
                <a:solidFill>
                  <a:prstClr val="white"/>
                </a:solidFill>
              </a:rPr>
              <a:t>$</a:t>
            </a:r>
            <a:r>
              <a:rPr lang="en-US" sz="1400" b="1" dirty="0" smtClean="0">
                <a:solidFill>
                  <a:prstClr val="white"/>
                </a:solidFill>
              </a:rPr>
              <a:t>11.69  </a:t>
            </a:r>
            <a:r>
              <a:rPr lang="en-US" sz="1000" dirty="0">
                <a:solidFill>
                  <a:prstClr val="white"/>
                </a:solidFill>
              </a:rPr>
              <a:t>Median</a:t>
            </a:r>
            <a:r>
              <a:rPr lang="en-US" sz="1000" dirty="0" smtClean="0">
                <a:solidFill>
                  <a:prstClr val="white"/>
                </a:solidFill>
              </a:rPr>
              <a:t> =</a:t>
            </a:r>
            <a:r>
              <a:rPr lang="en-US" sz="1200" dirty="0" smtClean="0">
                <a:solidFill>
                  <a:prstClr val="white"/>
                </a:solidFill>
              </a:rPr>
              <a:t> </a:t>
            </a:r>
            <a:r>
              <a:rPr lang="en-US" sz="1400" b="1" baseline="30000" dirty="0" smtClean="0">
                <a:solidFill>
                  <a:prstClr val="white"/>
                </a:solidFill>
              </a:rPr>
              <a:t>$</a:t>
            </a:r>
            <a:r>
              <a:rPr lang="en-US" sz="1400" b="1" dirty="0" smtClean="0">
                <a:solidFill>
                  <a:prstClr val="white"/>
                </a:solidFill>
              </a:rPr>
              <a:t>10.00 </a:t>
            </a:r>
            <a:endParaRPr lang="en-US" sz="1400" b="1" dirty="0">
              <a:solidFill>
                <a:prstClr val="white"/>
              </a:solidFill>
            </a:endParaRPr>
          </a:p>
          <a:p>
            <a:pPr defTabSz="914400"/>
            <a:endParaRPr lang="en-US" sz="1200" b="1" dirty="0">
              <a:solidFill>
                <a:prstClr val="white"/>
              </a:solidFill>
            </a:endParaRPr>
          </a:p>
        </p:txBody>
      </p:sp>
      <p:sp>
        <p:nvSpPr>
          <p:cNvPr id="6" name="TextBox 5"/>
          <p:cNvSpPr txBox="1"/>
          <p:nvPr/>
        </p:nvSpPr>
        <p:spPr>
          <a:xfrm>
            <a:off x="3229932" y="2038951"/>
            <a:ext cx="3181282" cy="307777"/>
          </a:xfrm>
          <a:prstGeom prst="rect">
            <a:avLst/>
          </a:prstGeom>
          <a:noFill/>
        </p:spPr>
        <p:txBody>
          <a:bodyPr wrap="square" rtlCol="0">
            <a:spAutoFit/>
          </a:bodyPr>
          <a:lstStyle/>
          <a:p>
            <a:pPr defTabSz="914400"/>
            <a:r>
              <a:rPr lang="en-US" sz="1400" b="1" i="1" dirty="0" smtClean="0">
                <a:solidFill>
                  <a:prstClr val="black"/>
                </a:solidFill>
              </a:rPr>
              <a:t>17 participants had 2</a:t>
            </a:r>
            <a:r>
              <a:rPr lang="en-US" sz="1400" b="1" i="1" baseline="30000" dirty="0" smtClean="0">
                <a:solidFill>
                  <a:prstClr val="black"/>
                </a:solidFill>
              </a:rPr>
              <a:t>nd</a:t>
            </a:r>
            <a:r>
              <a:rPr lang="en-US" sz="1400" b="1" i="1" dirty="0" smtClean="0">
                <a:solidFill>
                  <a:prstClr val="black"/>
                </a:solidFill>
              </a:rPr>
              <a:t> job placement</a:t>
            </a:r>
          </a:p>
        </p:txBody>
      </p:sp>
      <p:grpSp>
        <p:nvGrpSpPr>
          <p:cNvPr id="18" name="Group 17"/>
          <p:cNvGrpSpPr/>
          <p:nvPr/>
        </p:nvGrpSpPr>
        <p:grpSpPr>
          <a:xfrm>
            <a:off x="1434938" y="3777814"/>
            <a:ext cx="7444566" cy="230832"/>
            <a:chOff x="1397154" y="1440278"/>
            <a:chExt cx="7444566" cy="230832"/>
          </a:xfrm>
        </p:grpSpPr>
        <p:sp>
          <p:nvSpPr>
            <p:cNvPr id="19" name="TextBox 18"/>
            <p:cNvSpPr txBox="1"/>
            <p:nvPr/>
          </p:nvSpPr>
          <p:spPr>
            <a:xfrm>
              <a:off x="7927320" y="1440278"/>
              <a:ext cx="914400" cy="230832"/>
            </a:xfrm>
            <a:prstGeom prst="rect">
              <a:avLst/>
            </a:prstGeom>
            <a:noFill/>
          </p:spPr>
          <p:txBody>
            <a:bodyPr wrap="square" rtlCol="0">
              <a:spAutoFit/>
            </a:bodyPr>
            <a:lstStyle/>
            <a:p>
              <a:pPr defTabSz="914400"/>
              <a:r>
                <a:rPr lang="en-US" sz="900" dirty="0" smtClean="0">
                  <a:solidFill>
                    <a:prstClr val="black"/>
                  </a:solidFill>
                </a:rPr>
                <a:t>Maximum</a:t>
              </a:r>
              <a:endParaRPr lang="en-US" sz="900" dirty="0">
                <a:solidFill>
                  <a:prstClr val="black"/>
                </a:solidFill>
              </a:endParaRPr>
            </a:p>
          </p:txBody>
        </p:sp>
        <p:cxnSp>
          <p:nvCxnSpPr>
            <p:cNvPr id="20" name="Straight Arrow Connector 19"/>
            <p:cNvCxnSpPr/>
            <p:nvPr/>
          </p:nvCxnSpPr>
          <p:spPr>
            <a:xfrm flipH="1">
              <a:off x="2279101" y="1561817"/>
              <a:ext cx="5669280" cy="0"/>
            </a:xfrm>
            <a:prstGeom prst="straightConnector1">
              <a:avLst/>
            </a:prstGeom>
            <a:ln w="28575">
              <a:gradFill>
                <a:gsLst>
                  <a:gs pos="0">
                    <a:schemeClr val="tx2">
                      <a:lumMod val="50000"/>
                    </a:schemeClr>
                  </a:gs>
                  <a:gs pos="50000">
                    <a:schemeClr val="bg1">
                      <a:lumMod val="95000"/>
                    </a:schemeClr>
                  </a:gs>
                  <a:gs pos="100000">
                    <a:schemeClr val="tx2">
                      <a:lumMod val="50000"/>
                    </a:schemeClr>
                  </a:gs>
                </a:gsLst>
                <a:lin ang="108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97154" y="1440278"/>
              <a:ext cx="914400" cy="230832"/>
            </a:xfrm>
            <a:prstGeom prst="rect">
              <a:avLst/>
            </a:prstGeom>
            <a:noFill/>
          </p:spPr>
          <p:txBody>
            <a:bodyPr wrap="square" rtlCol="0">
              <a:spAutoFit/>
            </a:bodyPr>
            <a:lstStyle/>
            <a:p>
              <a:pPr algn="r" defTabSz="914400"/>
              <a:r>
                <a:rPr lang="en-US" sz="900" dirty="0" smtClean="0">
                  <a:solidFill>
                    <a:prstClr val="black"/>
                  </a:solidFill>
                </a:rPr>
                <a:t>Minimum</a:t>
              </a:r>
              <a:endParaRPr lang="en-US" sz="900" dirty="0">
                <a:solidFill>
                  <a:prstClr val="black"/>
                </a:solidFill>
              </a:endParaRPr>
            </a:p>
          </p:txBody>
        </p:sp>
        <p:sp>
          <p:nvSpPr>
            <p:cNvPr id="22" name="TextBox 21"/>
            <p:cNvSpPr txBox="1"/>
            <p:nvPr/>
          </p:nvSpPr>
          <p:spPr>
            <a:xfrm>
              <a:off x="4839421" y="1469363"/>
              <a:ext cx="548640" cy="163902"/>
            </a:xfrm>
            <a:prstGeom prst="rect">
              <a:avLst/>
            </a:prstGeom>
            <a:solidFill>
              <a:schemeClr val="bg1"/>
            </a:solidFill>
          </p:spPr>
          <p:txBody>
            <a:bodyPr wrap="square" lIns="0" tIns="0" rIns="0" bIns="0" rtlCol="0">
              <a:spAutoFit/>
            </a:bodyPr>
            <a:lstStyle/>
            <a:p>
              <a:pPr algn="ctr" defTabSz="914400"/>
              <a:r>
                <a:rPr lang="en-US" sz="1050" dirty="0" smtClean="0">
                  <a:solidFill>
                    <a:prstClr val="black"/>
                  </a:solidFill>
                </a:rPr>
                <a:t>RANGE</a:t>
              </a:r>
              <a:endParaRPr lang="en-US" sz="1050" dirty="0">
                <a:solidFill>
                  <a:prstClr val="black"/>
                </a:solidFill>
              </a:endParaRPr>
            </a:p>
          </p:txBody>
        </p:sp>
      </p:grpSp>
    </p:spTree>
    <p:extLst>
      <p:ext uri="{BB962C8B-B14F-4D97-AF65-F5344CB8AC3E}">
        <p14:creationId xmlns:p14="http://schemas.microsoft.com/office/powerpoint/2010/main" val="89225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Healthier Washington">
      <a:dk1>
        <a:srgbClr val="000000"/>
      </a:dk1>
      <a:lt1>
        <a:sysClr val="window" lastClr="FFFFFF"/>
      </a:lt1>
      <a:dk2>
        <a:srgbClr val="929383"/>
      </a:dk2>
      <a:lt2>
        <a:srgbClr val="FFFFFF"/>
      </a:lt2>
      <a:accent1>
        <a:srgbClr val="375172"/>
      </a:accent1>
      <a:accent2>
        <a:srgbClr val="929383"/>
      </a:accent2>
      <a:accent3>
        <a:srgbClr val="A8AA31"/>
      </a:accent3>
      <a:accent4>
        <a:srgbClr val="925D9C"/>
      </a:accent4>
      <a:accent5>
        <a:srgbClr val="437A94"/>
      </a:accent5>
      <a:accent6>
        <a:srgbClr val="FFFFFF"/>
      </a:accent6>
      <a:hlink>
        <a:srgbClr val="437A94"/>
      </a:hlink>
      <a:folHlink>
        <a:srgbClr val="375172"/>
      </a:folHlink>
    </a:clrScheme>
    <a:fontScheme name="Healthier Washington">
      <a:majorFont>
        <a:latin typeface="Lucida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Healthier Washington">
      <a:dk1>
        <a:srgbClr val="000000"/>
      </a:dk1>
      <a:lt1>
        <a:sysClr val="window" lastClr="FFFFFF"/>
      </a:lt1>
      <a:dk2>
        <a:srgbClr val="929383"/>
      </a:dk2>
      <a:lt2>
        <a:srgbClr val="FFFFFF"/>
      </a:lt2>
      <a:accent1>
        <a:srgbClr val="375172"/>
      </a:accent1>
      <a:accent2>
        <a:srgbClr val="929383"/>
      </a:accent2>
      <a:accent3>
        <a:srgbClr val="A8AA31"/>
      </a:accent3>
      <a:accent4>
        <a:srgbClr val="925D9C"/>
      </a:accent4>
      <a:accent5>
        <a:srgbClr val="437A94"/>
      </a:accent5>
      <a:accent6>
        <a:srgbClr val="FFFFFF"/>
      </a:accent6>
      <a:hlink>
        <a:srgbClr val="437A94"/>
      </a:hlink>
      <a:folHlink>
        <a:srgbClr val="375172"/>
      </a:folHlink>
    </a:clrScheme>
    <a:fontScheme name="Healthier Washington">
      <a:majorFont>
        <a:latin typeface="Lucida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HSIA Background 5-5-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4128</TotalTime>
  <Words>864</Words>
  <Application>Microsoft Office PowerPoint</Application>
  <PresentationFormat>On-screen Show (4:3)</PresentationFormat>
  <Paragraphs>155</Paragraphs>
  <Slides>17</Slides>
  <Notes>10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Arial</vt:lpstr>
      <vt:lpstr>Arial Narrow</vt:lpstr>
      <vt:lpstr>Calibri</vt:lpstr>
      <vt:lpstr>Georgia</vt:lpstr>
      <vt:lpstr>Lucida Sans</vt:lpstr>
      <vt:lpstr>Monotype Sorts</vt:lpstr>
      <vt:lpstr>Wingdings</vt:lpstr>
      <vt:lpstr>DSHS template 4 KQ (for build)</vt:lpstr>
      <vt:lpstr>1_Office Theme</vt:lpstr>
      <vt:lpstr>2_Office Theme</vt:lpstr>
      <vt:lpstr>3_Office Theme</vt:lpstr>
      <vt:lpstr>4_Office Theme</vt:lpstr>
      <vt:lpstr>5_Office Theme</vt:lpstr>
      <vt:lpstr>BHSIA Background 5-5-2015</vt:lpstr>
      <vt:lpstr>PowerPoint Presentation</vt:lpstr>
      <vt:lpstr>SIDE EFFECTS OF UNEMPLOYMENT IN THE GENERAL POPULATION</vt:lpstr>
      <vt:lpstr>PowerPoint Presentation</vt:lpstr>
      <vt:lpstr>PowerPoint Presentation</vt:lpstr>
      <vt:lpstr>Overall Findings</vt:lpstr>
      <vt:lpstr>PowerPoint Presentation</vt:lpstr>
      <vt:lpstr>PowerPoint Presentation</vt:lpstr>
      <vt:lpstr>PowerPoint Presentation</vt:lpstr>
      <vt:lpstr>PowerPoint Presentation</vt:lpstr>
      <vt:lpstr>Foundational Community Supports (FCS)</vt:lpstr>
      <vt:lpstr>PowerPoint Presentation</vt:lpstr>
      <vt:lpstr>Supported employment target population</vt:lpstr>
      <vt:lpstr>What is a third party administrator?</vt:lpstr>
      <vt:lpstr>What does this mean for providers?</vt:lpstr>
      <vt:lpstr>PowerPoint Presentation</vt:lpstr>
      <vt:lpstr>Next Steps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robergej</dc:creator>
  <cp:lastModifiedBy>Pazolt, Melodie J. (DSHS/BHA/MH)</cp:lastModifiedBy>
  <cp:revision>249</cp:revision>
  <cp:lastPrinted>2014-10-13T17:30:55Z</cp:lastPrinted>
  <dcterms:created xsi:type="dcterms:W3CDTF">2014-04-22T16:45:23Z</dcterms:created>
  <dcterms:modified xsi:type="dcterms:W3CDTF">2017-05-11T04:38:36Z</dcterms:modified>
</cp:coreProperties>
</file>