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9"/>
  </p:notesMasterIdLst>
  <p:sldIdLst>
    <p:sldId id="256" r:id="rId2"/>
    <p:sldId id="311" r:id="rId3"/>
    <p:sldId id="305" r:id="rId4"/>
    <p:sldId id="264" r:id="rId5"/>
    <p:sldId id="266" r:id="rId6"/>
    <p:sldId id="312" r:id="rId7"/>
    <p:sldId id="273" r:id="rId8"/>
    <p:sldId id="269" r:id="rId9"/>
    <p:sldId id="309" r:id="rId10"/>
    <p:sldId id="277" r:id="rId11"/>
    <p:sldId id="275" r:id="rId12"/>
    <p:sldId id="271" r:id="rId13"/>
    <p:sldId id="280" r:id="rId14"/>
    <p:sldId id="281" r:id="rId15"/>
    <p:sldId id="302" r:id="rId16"/>
    <p:sldId id="303" r:id="rId17"/>
    <p:sldId id="304" r:id="rId1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07" autoAdjust="0"/>
  </p:normalViewPr>
  <p:slideViewPr>
    <p:cSldViewPr>
      <p:cViewPr varScale="1">
        <p:scale>
          <a:sx n="52" d="100"/>
          <a:sy n="52" d="100"/>
        </p:scale>
        <p:origin x="192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D36E7AC2-EFFF-44F8-B40E-BD5978DA5A9B}" type="datetimeFigureOut">
              <a:rPr lang="en-US" smtClean="0"/>
              <a:t>5/10/2017</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05A2F5FF-8FA9-4669-9E06-221BC874581B}" type="slidenum">
              <a:rPr lang="en-US" smtClean="0"/>
              <a:t>‹#›</a:t>
            </a:fld>
            <a:endParaRPr lang="en-US"/>
          </a:p>
        </p:txBody>
      </p:sp>
    </p:spTree>
    <p:extLst>
      <p:ext uri="{BB962C8B-B14F-4D97-AF65-F5344CB8AC3E}">
        <p14:creationId xmlns:p14="http://schemas.microsoft.com/office/powerpoint/2010/main" val="3283623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Community Frameworks has been developing</a:t>
            </a:r>
            <a:r>
              <a:rPr lang="en-US" baseline="0" dirty="0"/>
              <a:t> affordable housing in Washington State for 30 years – single family homes, small scale projects, renovations, and new construction apartment buildings – for a variety of populations.  These are all important components of the affordable housing continuum.  But they are all expensive, and our resources are tight.</a:t>
            </a:r>
            <a:endParaRPr lang="en-US" dirty="0"/>
          </a:p>
          <a:p>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3</a:t>
            </a:fld>
            <a:endParaRPr lang="en-US"/>
          </a:p>
        </p:txBody>
      </p:sp>
    </p:spTree>
    <p:extLst>
      <p:ext uri="{BB962C8B-B14F-4D97-AF65-F5344CB8AC3E}">
        <p14:creationId xmlns:p14="http://schemas.microsoft.com/office/powerpoint/2010/main" val="118524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QV</a:t>
            </a:r>
            <a:r>
              <a:rPr lang="en-US" baseline="0" dirty="0"/>
              <a:t> uses most of these sources – all but HOME &amp; McKinney.  It is possible, but challenging to get public funder regulations to work with tiny houses.</a:t>
            </a: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14</a:t>
            </a:fld>
            <a:endParaRPr lang="en-US"/>
          </a:p>
        </p:txBody>
      </p:sp>
    </p:spTree>
    <p:extLst>
      <p:ext uri="{BB962C8B-B14F-4D97-AF65-F5344CB8AC3E}">
        <p14:creationId xmlns:p14="http://schemas.microsoft.com/office/powerpoint/2010/main" val="3186421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b="1" dirty="0"/>
              <a:t>Publically Owned Land</a:t>
            </a:r>
            <a:r>
              <a:rPr lang="en-US" dirty="0"/>
              <a:t>.  Cities, counties and states own unused land that can be appropriate for affordable housing development.  Jurisdictions can inventory available land and ensure that public policies are in place to allow public land to be used for low income housing.  However, it is important that the land be suitable for residential use and does not have expensive underlying issues.  Much unused land is unused for a reason. </a:t>
            </a:r>
          </a:p>
          <a:p>
            <a:pPr marL="174056" indent="-174056">
              <a:buFont typeface="Arial" panose="020B0604020202020204" pitchFamily="34" charset="0"/>
              <a:buChar char="•"/>
            </a:pPr>
            <a:r>
              <a:rPr lang="en-US" b="1" dirty="0"/>
              <a:t>Review Land Use and Building Codes</a:t>
            </a:r>
            <a:r>
              <a:rPr lang="en-US" dirty="0"/>
              <a:t>.  Jurisdictions should review their land use and building codes and make modification, if necessary, to allow tiny house and SRO apartment development.  </a:t>
            </a:r>
          </a:p>
          <a:p>
            <a:pPr marL="174056" indent="-174056">
              <a:buFont typeface="Arial" panose="020B0604020202020204" pitchFamily="34" charset="0"/>
              <a:buChar char="•"/>
            </a:pPr>
            <a:r>
              <a:rPr lang="en-US" b="1" dirty="0"/>
              <a:t>Review Available Public Funding Sources</a:t>
            </a:r>
            <a:r>
              <a:rPr lang="en-US" dirty="0"/>
              <a:t>.  Local jurisdictions may control federal or state funding such as CDBG, HOME, or, as in Washington State, the Consolidated Homeless Grants from the State.  Local jurisdictions can also play a key role in advocating for state or federal funds for tiny houses by asking larger jurisdictions to align their funding priorities or allocation processes.  Local jurisdictions may have lobbying efforts that could advocate for additional resources for homeless demonstration programs.</a:t>
            </a:r>
          </a:p>
          <a:p>
            <a:pPr marL="174056" indent="-174056">
              <a:buFont typeface="Arial" panose="020B0604020202020204" pitchFamily="34" charset="0"/>
              <a:buChar char="•"/>
            </a:pPr>
            <a:r>
              <a:rPr lang="en-US" b="1" dirty="0"/>
              <a:t>Permit, Hook-Up and Impact Fees</a:t>
            </a:r>
            <a:r>
              <a:rPr lang="en-US" dirty="0"/>
              <a:t>.  These fees can be quite substantial.  They totaled over $94,000, or over $3,000 per unit, for Quixote Village.  Local jurisdictions may be able to grant variances, waive, or otherwise modify the fees so that they are not an obstacle to tiny house development.</a:t>
            </a:r>
          </a:p>
          <a:p>
            <a:pPr marL="174056" indent="-174056">
              <a:buFont typeface="Arial" panose="020B0604020202020204" pitchFamily="34" charset="0"/>
              <a:buChar char="•"/>
            </a:pPr>
            <a:endParaRPr lang="en-US" dirty="0"/>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15</a:t>
            </a:fld>
            <a:endParaRPr lang="en-US"/>
          </a:p>
        </p:txBody>
      </p:sp>
    </p:spTree>
    <p:extLst>
      <p:ext uri="{BB962C8B-B14F-4D97-AF65-F5344CB8AC3E}">
        <p14:creationId xmlns:p14="http://schemas.microsoft.com/office/powerpoint/2010/main" val="14199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Although</a:t>
            </a:r>
            <a:r>
              <a:rPr lang="en-US" b="0" baseline="0" dirty="0"/>
              <a:t> there has been a spotlight on the cost of affordable housing for several years, there has not been real efforts to encourage cheaper development models.  For example the State’s new scoring criteria gives extra points to projects that leverage a lot of other funds, but does not reward projects that have a reduced per unit development cost.  </a:t>
            </a:r>
            <a:endParaRPr lang="en-US" b="0" dirty="0"/>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16</a:t>
            </a:fld>
            <a:endParaRPr lang="en-US"/>
          </a:p>
        </p:txBody>
      </p:sp>
    </p:spTree>
    <p:extLst>
      <p:ext uri="{BB962C8B-B14F-4D97-AF65-F5344CB8AC3E}">
        <p14:creationId xmlns:p14="http://schemas.microsoft.com/office/powerpoint/2010/main" val="2401163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1" dirty="0"/>
              <a:t>T</a:t>
            </a:r>
            <a:r>
              <a:rPr lang="en-US" dirty="0"/>
              <a:t>iny houses tend to be championed by homeless people living in encampments, or church-based or community organizations providing support to encampments.  These groups have limited capacity and are seen by funders as high risk sponsors who may not be able to successfully build or operate the housing.  Our recommendations for these groups are:</a:t>
            </a:r>
          </a:p>
          <a:p>
            <a:pPr marL="174056" indent="-174056">
              <a:buFont typeface="Arial" panose="020B0604020202020204" pitchFamily="34" charset="0"/>
              <a:buChar char="•"/>
            </a:pPr>
            <a:r>
              <a:rPr lang="en-US" dirty="0"/>
              <a:t>Stick With It!  New concepts take persistence and dedication, and you are blazing a trail that will benefit many others.</a:t>
            </a:r>
          </a:p>
          <a:p>
            <a:pPr marL="174056" indent="-174056">
              <a:buFont typeface="Arial" panose="020B0604020202020204" pitchFamily="34" charset="0"/>
              <a:buChar char="•"/>
            </a:pPr>
            <a:r>
              <a:rPr lang="en-US" dirty="0"/>
              <a:t>Build relationships with your jurisdictions, neighbors, and the broader community. </a:t>
            </a:r>
          </a:p>
          <a:p>
            <a:pPr marL="174056" indent="-174056">
              <a:buFont typeface="Arial" panose="020B0604020202020204" pitchFamily="34" charset="0"/>
              <a:buChar char="•"/>
            </a:pPr>
            <a:r>
              <a:rPr lang="en-US" dirty="0"/>
              <a:t>Seek Advice and Help from experienced non-profit developers, housing providers, and social service providers.  </a:t>
            </a:r>
          </a:p>
          <a:p>
            <a:pPr marL="174056" indent="-174056">
              <a:buFont typeface="Arial" panose="020B0604020202020204" pitchFamily="34" charset="0"/>
              <a:buChar char="•"/>
            </a:pPr>
            <a:r>
              <a:rPr lang="en-US" dirty="0"/>
              <a:t>Create Partnerships to develop, own and/or manage the housing to establish the level of credibility and capacity that may be essential to successfully secure public  or philanthropic funding.</a:t>
            </a:r>
          </a:p>
          <a:p>
            <a:pPr marL="174056" indent="-174056">
              <a:buFont typeface="Arial" panose="020B0604020202020204" pitchFamily="34" charset="0"/>
              <a:buChar char="•"/>
            </a:pPr>
            <a:r>
              <a:rPr lang="en-US" dirty="0"/>
              <a:t>Educate Yourselves on housing for chronically homeless people.  Tiny houses are new, but modern homelessness has been with us since the 1980’s.  There is lots of information on successful models.  The Corporation for Supportive Housing and the National Coalition for the Homeless are good starting points.</a:t>
            </a:r>
          </a:p>
          <a:p>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17</a:t>
            </a:fld>
            <a:endParaRPr lang="en-US"/>
          </a:p>
        </p:txBody>
      </p:sp>
    </p:spTree>
    <p:extLst>
      <p:ext uri="{BB962C8B-B14F-4D97-AF65-F5344CB8AC3E}">
        <p14:creationId xmlns:p14="http://schemas.microsoft.com/office/powerpoint/2010/main" val="4261717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in</a:t>
            </a:r>
            <a:r>
              <a:rPr lang="en-US" baseline="0" dirty="0"/>
              <a:t> a demographic that is now largely homeless – single people with disabilities and limited earning potential - </a:t>
            </a:r>
            <a:r>
              <a:rPr lang="en-US" dirty="0"/>
              <a:t>used to be housed in</a:t>
            </a:r>
            <a:r>
              <a:rPr lang="en-US" baseline="0" dirty="0"/>
              <a:t> more modest accommodations – SROs and rooming houses, housing that some people today call substandard.  Between 1970 and the mid-1980s 1 million SRO units were lost across the country, a very significant contributor to homelessness.  </a:t>
            </a:r>
          </a:p>
          <a:p>
            <a:endParaRPr lang="en-US" baseline="0" dirty="0"/>
          </a:p>
          <a:p>
            <a:r>
              <a:rPr lang="en-US" baseline="0" dirty="0"/>
              <a:t>The challenge today is separating the American notion of ‘acceptable housing’ from a true definition of habitable housing – what people need to be safe and healthy.</a:t>
            </a: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4</a:t>
            </a:fld>
            <a:endParaRPr lang="en-US"/>
          </a:p>
        </p:txBody>
      </p:sp>
    </p:spTree>
    <p:extLst>
      <p:ext uri="{BB962C8B-B14F-4D97-AF65-F5344CB8AC3E}">
        <p14:creationId xmlns:p14="http://schemas.microsoft.com/office/powerpoint/2010/main" val="208172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all accepted PSH as the best model, but there is nothing in the model that says that each person has to have a 400 SF apartment with a full kitchen and bath.</a:t>
            </a: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5</a:t>
            </a:fld>
            <a:endParaRPr lang="en-US"/>
          </a:p>
        </p:txBody>
      </p:sp>
    </p:spTree>
    <p:extLst>
      <p:ext uri="{BB962C8B-B14F-4D97-AF65-F5344CB8AC3E}">
        <p14:creationId xmlns:p14="http://schemas.microsoft.com/office/powerpoint/2010/main" val="3838786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6</a:t>
            </a:fld>
            <a:endParaRPr lang="en-US"/>
          </a:p>
        </p:txBody>
      </p:sp>
    </p:spTree>
    <p:extLst>
      <p:ext uri="{BB962C8B-B14F-4D97-AF65-F5344CB8AC3E}">
        <p14:creationId xmlns:p14="http://schemas.microsoft.com/office/powerpoint/2010/main" val="172250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Tiny</a:t>
            </a:r>
            <a:r>
              <a:rPr lang="en-US" baseline="0" dirty="0"/>
              <a:t> houses such as Quixote Village cost less than half the typical PSH apartment unit for single adults in Washington State.  We could build twice as many units using this model.  We don’t advocate against more traditional models, rather to add this model into the mix to increase the amount of housing produced with public funds.</a:t>
            </a: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7</a:t>
            </a:fld>
            <a:endParaRPr lang="en-US"/>
          </a:p>
        </p:txBody>
      </p:sp>
    </p:spTree>
    <p:extLst>
      <p:ext uri="{BB962C8B-B14F-4D97-AF65-F5344CB8AC3E}">
        <p14:creationId xmlns:p14="http://schemas.microsoft.com/office/powerpoint/2010/main" val="169566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These minimum requirements seem obvious, but in looking at the tiny house options around the country, some do not have full ceiling height – residents cannot stand up – and others do not provide access to running water or cooking facilities.</a:t>
            </a:r>
          </a:p>
          <a:p>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8</a:t>
            </a:fld>
            <a:endParaRPr lang="en-US"/>
          </a:p>
        </p:txBody>
      </p:sp>
    </p:spTree>
    <p:extLst>
      <p:ext uri="{BB962C8B-B14F-4D97-AF65-F5344CB8AC3E}">
        <p14:creationId xmlns:p14="http://schemas.microsoft.com/office/powerpoint/2010/main" val="329716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r>
              <a:rPr lang="en-US" dirty="0"/>
              <a:t>30</a:t>
            </a:r>
            <a:r>
              <a:rPr lang="en-US" baseline="0" dirty="0"/>
              <a:t> homes, 2 are ADA compliant.  A lesson we have learned that there are higher rates of people with disabilities than expected and we are planning for 6 ADA units out of 30 at the new tiny house villages under development.</a:t>
            </a:r>
            <a:endParaRPr lang="en-US" dirty="0"/>
          </a:p>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11</a:t>
            </a:fld>
            <a:endParaRPr lang="en-US"/>
          </a:p>
        </p:txBody>
      </p:sp>
    </p:spTree>
    <p:extLst>
      <p:ext uri="{BB962C8B-B14F-4D97-AF65-F5344CB8AC3E}">
        <p14:creationId xmlns:p14="http://schemas.microsoft.com/office/powerpoint/2010/main" val="303160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defTabSz="928299">
              <a:buFont typeface="Arial" panose="020B0604020202020204" pitchFamily="34" charset="0"/>
              <a:buChar char="•"/>
              <a:defRPr/>
            </a:pPr>
            <a:r>
              <a:rPr lang="en-US" dirty="0"/>
              <a:t>The 30 cottages at Quixote Village are 144 square feet which includes a 1/2 bath and closet.  </a:t>
            </a:r>
          </a:p>
          <a:p>
            <a:pPr marL="174056" indent="-174056">
              <a:buFont typeface="Arial" panose="020B0604020202020204" pitchFamily="34" charset="0"/>
              <a:buChar char="•"/>
            </a:pPr>
            <a:r>
              <a:rPr lang="en-US" dirty="0"/>
              <a:t>Each cottage has a front porch and garden area. </a:t>
            </a:r>
          </a:p>
          <a:p>
            <a:pPr marL="174056" indent="-174056">
              <a:buFont typeface="Arial" panose="020B0604020202020204" pitchFamily="34" charset="0"/>
              <a:buChar char="•"/>
            </a:pPr>
            <a:r>
              <a:rPr lang="en-US" dirty="0"/>
              <a:t> The community building has a large kitchen with two sets of appliances and four refrigerators; locking cold and dry storage for each resident; four bathing rooms with tubs or showers; restrooms; a large dining/living area with a wood stove; a conference room for classes, meetings or recreational use; a laundry room; and two offices.  </a:t>
            </a:r>
          </a:p>
          <a:p>
            <a:pPr marL="174056" indent="-174056">
              <a:buFont typeface="Arial" panose="020B0604020202020204" pitchFamily="34" charset="0"/>
              <a:buChar char="•"/>
            </a:pPr>
            <a:r>
              <a:rPr lang="en-US" dirty="0"/>
              <a:t>In addition there is a large community vegetable garden.  </a:t>
            </a:r>
          </a:p>
          <a:p>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12</a:t>
            </a:fld>
            <a:endParaRPr lang="en-US"/>
          </a:p>
        </p:txBody>
      </p:sp>
    </p:spTree>
    <p:extLst>
      <p:ext uri="{BB962C8B-B14F-4D97-AF65-F5344CB8AC3E}">
        <p14:creationId xmlns:p14="http://schemas.microsoft.com/office/powerpoint/2010/main" val="357474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Severn from </a:t>
            </a:r>
            <a:r>
              <a:rPr lang="en-US" dirty="0" err="1"/>
              <a:t>Panza</a:t>
            </a:r>
            <a:r>
              <a:rPr lang="en-US" dirty="0"/>
              <a:t> is</a:t>
            </a:r>
            <a:r>
              <a:rPr lang="en-US" baseline="0" dirty="0"/>
              <a:t> here and can speak to the successes of QV – there a many heart warming stories of people getting clean and sober, increasing their education, and even re-uniting with children.</a:t>
            </a:r>
            <a:endParaRPr lang="en-US" dirty="0"/>
          </a:p>
        </p:txBody>
      </p:sp>
      <p:sp>
        <p:nvSpPr>
          <p:cNvPr id="4" name="Slide Number Placeholder 3"/>
          <p:cNvSpPr>
            <a:spLocks noGrp="1"/>
          </p:cNvSpPr>
          <p:nvPr>
            <p:ph type="sldNum" sz="quarter" idx="10"/>
          </p:nvPr>
        </p:nvSpPr>
        <p:spPr/>
        <p:txBody>
          <a:bodyPr/>
          <a:lstStyle/>
          <a:p>
            <a:fld id="{05A2F5FF-8FA9-4669-9E06-221BC874581B}" type="slidenum">
              <a:rPr lang="en-US" smtClean="0"/>
              <a:t>13</a:t>
            </a:fld>
            <a:endParaRPr lang="en-US"/>
          </a:p>
        </p:txBody>
      </p:sp>
    </p:spTree>
    <p:extLst>
      <p:ext uri="{BB962C8B-B14F-4D97-AF65-F5344CB8AC3E}">
        <p14:creationId xmlns:p14="http://schemas.microsoft.com/office/powerpoint/2010/main" val="235157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6024E3E-A561-432B-8A96-30379E87F395}" type="datetimeFigureOut">
              <a:rPr lang="en-US" smtClean="0"/>
              <a:t>5/10/2017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CA001DD-CB12-489A-AA84-CDFA9D41651C}"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024E3E-A561-432B-8A96-30379E87F395}"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01DD-CB12-489A-AA84-CDFA9D4165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6024E3E-A561-432B-8A96-30379E87F395}"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01DD-CB12-489A-AA84-CDFA9D4165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6024E3E-A561-432B-8A96-30379E87F395}"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A001DD-CB12-489A-AA84-CDFA9D41651C}"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6024E3E-A561-432B-8A96-30379E87F395}" type="datetimeFigureOut">
              <a:rPr lang="en-US" smtClean="0"/>
              <a:t>5/10/2017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CA001DD-CB12-489A-AA84-CDFA9D41651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76024E3E-A561-432B-8A96-30379E87F395}"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01DD-CB12-489A-AA84-CDFA9D41651C}"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6024E3E-A561-432B-8A96-30379E87F395}"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A001DD-CB12-489A-AA84-CDFA9D41651C}"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76024E3E-A561-432B-8A96-30379E87F395}"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A001DD-CB12-489A-AA84-CDFA9D4165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24E3E-A561-432B-8A96-30379E87F395}"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A001DD-CB12-489A-AA84-CDFA9D4165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6024E3E-A561-432B-8A96-30379E87F395}"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A001DD-CB12-489A-AA84-CDFA9D41651C}"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6024E3E-A561-432B-8A96-30379E87F395}" type="datetimeFigureOut">
              <a:rPr lang="en-US" smtClean="0"/>
              <a:t>5/10/2017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CA001DD-CB12-489A-AA84-CDFA9D41651C}"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6024E3E-A561-432B-8A96-30379E87F395}" type="datetimeFigureOut">
              <a:rPr lang="en-US" smtClean="0"/>
              <a:t>5/10/2017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CA001DD-CB12-489A-AA84-CDFA9D4165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000" dirty="0">
                <a:solidFill>
                  <a:schemeClr val="tx1"/>
                </a:solidFill>
              </a:rPr>
              <a:t>Presented by Ginger Segel, May 2017</a:t>
            </a:r>
          </a:p>
        </p:txBody>
      </p:sp>
      <p:sp>
        <p:nvSpPr>
          <p:cNvPr id="2" name="Title 1"/>
          <p:cNvSpPr>
            <a:spLocks noGrp="1"/>
          </p:cNvSpPr>
          <p:nvPr>
            <p:ph type="ctrTitle"/>
          </p:nvPr>
        </p:nvSpPr>
        <p:spPr/>
        <p:txBody>
          <a:bodyPr>
            <a:normAutofit/>
          </a:bodyPr>
          <a:lstStyle/>
          <a:p>
            <a:r>
              <a:rPr lang="en-US" cap="all" dirty="0"/>
              <a:t>Tiny houses: A Model for permanent supportive housing</a:t>
            </a:r>
            <a:endParaRPr lang="en-US" dirty="0"/>
          </a:p>
        </p:txBody>
      </p:sp>
      <p:pic>
        <p:nvPicPr>
          <p:cNvPr id="4" name="Picture 2" descr="P:\Marketing\Community Frameworks\Advocacy &amp; Outreach\Events\West 315 Open House\invite images\CF_Logo_withtaglineS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0"/>
            <a:ext cx="6687503"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0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Success: Quixote Village</a:t>
            </a:r>
          </a:p>
        </p:txBody>
      </p:sp>
      <p:sp>
        <p:nvSpPr>
          <p:cNvPr id="3" name="Content Placeholder 2"/>
          <p:cNvSpPr>
            <a:spLocks noGrp="1"/>
          </p:cNvSpPr>
          <p:nvPr>
            <p:ph sz="quarter" idx="1"/>
          </p:nvPr>
        </p:nvSpPr>
        <p:spPr/>
        <p:txBody>
          <a:bodyPr>
            <a:normAutofit/>
          </a:bodyPr>
          <a:lstStyle/>
          <a:p>
            <a:r>
              <a:rPr lang="en-US" sz="2000" dirty="0"/>
              <a:t>Quixote Village grew out of Camp Quixote, a homeless tent city in Olympia, WA that was hosted by several area churches.  </a:t>
            </a:r>
          </a:p>
          <a:p>
            <a:r>
              <a:rPr lang="en-US" sz="2000" dirty="0"/>
              <a:t>30 – 144 SF cottages with living space and ½ baths &amp; a community building with kitchen, bathing facilities, recreational and program space.</a:t>
            </a:r>
          </a:p>
          <a:p>
            <a:r>
              <a:rPr lang="en-US" sz="2000" dirty="0"/>
              <a:t>QV is the only publically subsidized permanent supportive housing tiny house project in the country.  It was completed in December 2013.</a:t>
            </a:r>
          </a:p>
        </p:txBody>
      </p:sp>
      <p:pic>
        <p:nvPicPr>
          <p:cNvPr id="3074" name="Picture 2" descr="Ransom Quiote Village 9"/>
          <p:cNvPicPr>
            <a:picLocks noChangeAspect="1" noChangeArrowheads="1"/>
          </p:cNvPicPr>
          <p:nvPr/>
        </p:nvPicPr>
        <p:blipFill rotWithShape="1">
          <a:blip r:embed="rId2">
            <a:extLst>
              <a:ext uri="{28A0092B-C50C-407E-A947-70E740481C1C}">
                <a14:useLocalDpi xmlns:a14="http://schemas.microsoft.com/office/drawing/2010/main" val="0"/>
              </a:ext>
            </a:extLst>
          </a:blip>
          <a:srcRect t="17385" b="27835"/>
          <a:stretch/>
        </p:blipFill>
        <p:spPr bwMode="auto">
          <a:xfrm>
            <a:off x="914400" y="3801543"/>
            <a:ext cx="7332662" cy="2675457"/>
          </a:xfrm>
          <a:prstGeom prst="rect">
            <a:avLst/>
          </a:prstGeom>
          <a:noFill/>
          <a:ln w="9525" algn="in">
            <a:solidFill>
              <a:srgbClr val="94D35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 name="TextBox 4"/>
          <p:cNvSpPr txBox="1"/>
          <p:nvPr/>
        </p:nvSpPr>
        <p:spPr>
          <a:xfrm>
            <a:off x="3124200" y="6477000"/>
            <a:ext cx="3505200" cy="369332"/>
          </a:xfrm>
          <a:prstGeom prst="rect">
            <a:avLst/>
          </a:prstGeom>
          <a:noFill/>
        </p:spPr>
        <p:txBody>
          <a:bodyPr wrap="square" rtlCol="0">
            <a:spAutoFit/>
          </a:bodyPr>
          <a:lstStyle/>
          <a:p>
            <a:r>
              <a:rPr lang="en-US" dirty="0">
                <a:solidFill>
                  <a:schemeClr val="tx1">
                    <a:lumMod val="65000"/>
                    <a:lumOff val="35000"/>
                  </a:schemeClr>
                </a:solidFill>
              </a:rPr>
              <a:t>PHOTO: Camp Quixote </a:t>
            </a:r>
          </a:p>
        </p:txBody>
      </p:sp>
    </p:spTree>
    <p:extLst>
      <p:ext uri="{BB962C8B-B14F-4D97-AF65-F5344CB8AC3E}">
        <p14:creationId xmlns:p14="http://schemas.microsoft.com/office/powerpoint/2010/main" val="810462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a:xfrm>
            <a:off x="838200" y="1447800"/>
            <a:ext cx="7772400" cy="4572000"/>
          </a:xfrm>
        </p:spPr>
        <p:txBody>
          <a:bodyPr/>
          <a:lstStyle/>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762000"/>
            <a:ext cx="7162800" cy="4775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971800" y="6452617"/>
            <a:ext cx="3505200" cy="369332"/>
          </a:xfrm>
          <a:prstGeom prst="rect">
            <a:avLst/>
          </a:prstGeom>
          <a:noFill/>
        </p:spPr>
        <p:txBody>
          <a:bodyPr wrap="square" rtlCol="0">
            <a:spAutoFit/>
          </a:bodyPr>
          <a:lstStyle/>
          <a:p>
            <a:r>
              <a:rPr lang="en-US" dirty="0">
                <a:solidFill>
                  <a:schemeClr val="tx1">
                    <a:lumMod val="65000"/>
                    <a:lumOff val="35000"/>
                  </a:schemeClr>
                </a:solidFill>
              </a:rPr>
              <a:t>PHOTO: Tiny Houses, Quixote Village</a:t>
            </a:r>
          </a:p>
        </p:txBody>
      </p:sp>
    </p:spTree>
    <p:extLst>
      <p:ext uri="{BB962C8B-B14F-4D97-AF65-F5344CB8AC3E}">
        <p14:creationId xmlns:p14="http://schemas.microsoft.com/office/powerpoint/2010/main" val="49116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a:bodyPr>
          <a:lstStyle/>
          <a:p>
            <a:r>
              <a:rPr lang="en-US" dirty="0"/>
              <a:t>What does Quixote Village offer? </a:t>
            </a:r>
          </a:p>
        </p:txBody>
      </p:sp>
      <p:sp>
        <p:nvSpPr>
          <p:cNvPr id="3" name="Content Placeholder 2"/>
          <p:cNvSpPr>
            <a:spLocks noGrp="1"/>
          </p:cNvSpPr>
          <p:nvPr>
            <p:ph sz="quarter" idx="1"/>
          </p:nvPr>
        </p:nvSpPr>
        <p:spPr/>
        <p:txBody>
          <a:bodyPr>
            <a:normAutofit/>
          </a:bodyPr>
          <a:lstStyle/>
          <a:p>
            <a:endParaRPr lang="en-US" dirty="0"/>
          </a:p>
        </p:txBody>
      </p:sp>
      <p:pic>
        <p:nvPicPr>
          <p:cNvPr id="3080" name="Picture 8" descr="P:\Marketing\Media Library\Photos\All Photos\Development Services\Quixote Village\Quixote Village Site 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76"/>
          <a:stretch/>
        </p:blipFill>
        <p:spPr bwMode="auto">
          <a:xfrm>
            <a:off x="4267200" y="1387938"/>
            <a:ext cx="4648200" cy="25690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9" name="Picture 7" descr="P:\Marketing\Media Library\Photos\All Photos\Development Services\Quixote Village\Quixote Village Site 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436" t="35118" r="4640" b="8321"/>
          <a:stretch/>
        </p:blipFill>
        <p:spPr bwMode="auto">
          <a:xfrm>
            <a:off x="4267200" y="3940638"/>
            <a:ext cx="4648200" cy="25527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8" name="Picture 6" descr="P:\Marketing\Media Library\Photos\All Photos\Development Services\Quixote Village\Quixote Village Site 1.jpg"/>
          <p:cNvPicPr>
            <a:picLocks noChangeAspect="1" noChangeArrowheads="1"/>
          </p:cNvPicPr>
          <p:nvPr/>
        </p:nvPicPr>
        <p:blipFill rotWithShape="1">
          <a:blip r:embed="rId5">
            <a:extLst>
              <a:ext uri="{28A0092B-C50C-407E-A947-70E740481C1C}">
                <a14:useLocalDpi xmlns:a14="http://schemas.microsoft.com/office/drawing/2010/main" val="0"/>
              </a:ext>
            </a:extLst>
          </a:blip>
          <a:srcRect l="19596" t="108" r="11170" b="-108"/>
          <a:stretch/>
        </p:blipFill>
        <p:spPr bwMode="auto">
          <a:xfrm>
            <a:off x="312421" y="1387938"/>
            <a:ext cx="3954779" cy="5105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267200" y="3571306"/>
            <a:ext cx="4648200" cy="369332"/>
          </a:xfrm>
          <a:prstGeom prst="rect">
            <a:avLst/>
          </a:prstGeom>
          <a:solidFill>
            <a:schemeClr val="bg1">
              <a:alpha val="50000"/>
            </a:schemeClr>
          </a:solidFill>
        </p:spPr>
        <p:txBody>
          <a:bodyPr wrap="square" rtlCol="0">
            <a:spAutoFit/>
          </a:bodyPr>
          <a:lstStyle/>
          <a:p>
            <a:pPr algn="ctr"/>
            <a:r>
              <a:rPr lang="en-US" dirty="0"/>
              <a:t>Community Kitchen</a:t>
            </a:r>
          </a:p>
        </p:txBody>
      </p:sp>
      <p:sp>
        <p:nvSpPr>
          <p:cNvPr id="12" name="TextBox 11"/>
          <p:cNvSpPr txBox="1"/>
          <p:nvPr/>
        </p:nvSpPr>
        <p:spPr>
          <a:xfrm>
            <a:off x="4280338" y="6124006"/>
            <a:ext cx="4635062" cy="369332"/>
          </a:xfrm>
          <a:prstGeom prst="rect">
            <a:avLst/>
          </a:prstGeom>
          <a:solidFill>
            <a:schemeClr val="bg1">
              <a:alpha val="50000"/>
            </a:schemeClr>
          </a:solidFill>
        </p:spPr>
        <p:txBody>
          <a:bodyPr wrap="square" rtlCol="0">
            <a:spAutoFit/>
          </a:bodyPr>
          <a:lstStyle/>
          <a:p>
            <a:pPr algn="ctr"/>
            <a:r>
              <a:rPr lang="en-US" dirty="0"/>
              <a:t>Living Area</a:t>
            </a:r>
          </a:p>
        </p:txBody>
      </p:sp>
      <p:sp>
        <p:nvSpPr>
          <p:cNvPr id="13" name="TextBox 12"/>
          <p:cNvSpPr txBox="1"/>
          <p:nvPr/>
        </p:nvSpPr>
        <p:spPr>
          <a:xfrm>
            <a:off x="312421" y="1387938"/>
            <a:ext cx="3954779" cy="369332"/>
          </a:xfrm>
          <a:prstGeom prst="rect">
            <a:avLst/>
          </a:prstGeom>
          <a:solidFill>
            <a:schemeClr val="bg1">
              <a:alpha val="50000"/>
            </a:schemeClr>
          </a:solidFill>
        </p:spPr>
        <p:txBody>
          <a:bodyPr wrap="square" rtlCol="0">
            <a:spAutoFit/>
          </a:bodyPr>
          <a:lstStyle/>
          <a:p>
            <a:pPr algn="ctr"/>
            <a:r>
              <a:rPr lang="en-US" dirty="0"/>
              <a:t>Community Building</a:t>
            </a:r>
          </a:p>
        </p:txBody>
      </p:sp>
    </p:spTree>
    <p:extLst>
      <p:ext uri="{BB962C8B-B14F-4D97-AF65-F5344CB8AC3E}">
        <p14:creationId xmlns:p14="http://schemas.microsoft.com/office/powerpoint/2010/main" val="58501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Quixote Village Successes</a:t>
            </a:r>
          </a:p>
        </p:txBody>
      </p:sp>
      <p:sp>
        <p:nvSpPr>
          <p:cNvPr id="3" name="Content Placeholder 2"/>
          <p:cNvSpPr>
            <a:spLocks noGrp="1"/>
          </p:cNvSpPr>
          <p:nvPr>
            <p:ph sz="quarter" idx="1"/>
          </p:nvPr>
        </p:nvSpPr>
        <p:spPr>
          <a:xfrm>
            <a:off x="3962400" y="1676400"/>
            <a:ext cx="4953000" cy="4572000"/>
          </a:xfrm>
        </p:spPr>
        <p:txBody>
          <a:bodyPr>
            <a:normAutofit fontScale="92500" lnSpcReduction="20000"/>
          </a:bodyPr>
          <a:lstStyle/>
          <a:p>
            <a:pPr marL="0" indent="0" algn="just">
              <a:buNone/>
            </a:pPr>
            <a:r>
              <a:rPr lang="en-US" sz="3000" i="1" dirty="0"/>
              <a:t>“It’s been a year full of blessings at the Village. We’ve had one college graduation and two other residents are now enrolled in college. Two people have been hired for full-time jobs and others are working as day laborers. One is operating a freelance graphic design business.”</a:t>
            </a:r>
          </a:p>
          <a:p>
            <a:pPr marL="0" indent="0">
              <a:buNone/>
            </a:pPr>
            <a:endParaRPr lang="en-US" dirty="0"/>
          </a:p>
          <a:p>
            <a:pPr marL="0" indent="0" algn="r">
              <a:buNone/>
            </a:pPr>
            <a:r>
              <a:rPr lang="en-US" sz="1800" dirty="0"/>
              <a:t>(Excerpt from </a:t>
            </a:r>
            <a:r>
              <a:rPr lang="en-US" sz="1800" dirty="0" err="1"/>
              <a:t>Panza’s</a:t>
            </a:r>
            <a:r>
              <a:rPr lang="en-US" sz="1800" dirty="0"/>
              <a:t> Annual Fundraising Letter, 2014)</a:t>
            </a:r>
          </a:p>
        </p:txBody>
      </p:sp>
      <p:pic>
        <p:nvPicPr>
          <p:cNvPr id="4101" name="Picture 5" descr="P:\Marketing\Media Library\Photos\All Photos\Development Services\Quixote Village\4-2-14 from Mike's camera\reside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92279"/>
            <a:ext cx="3505200" cy="26321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724400"/>
            <a:ext cx="3505200" cy="369332"/>
          </a:xfrm>
          <a:prstGeom prst="rect">
            <a:avLst/>
          </a:prstGeom>
          <a:noFill/>
        </p:spPr>
        <p:txBody>
          <a:bodyPr wrap="square" rtlCol="0">
            <a:spAutoFit/>
          </a:bodyPr>
          <a:lstStyle/>
          <a:p>
            <a:r>
              <a:rPr lang="en-US" dirty="0">
                <a:solidFill>
                  <a:schemeClr val="tx1">
                    <a:lumMod val="65000"/>
                    <a:lumOff val="35000"/>
                  </a:schemeClr>
                </a:solidFill>
              </a:rPr>
              <a:t>PHOTO: Resident, Quixote Village</a:t>
            </a:r>
          </a:p>
        </p:txBody>
      </p:sp>
    </p:spTree>
    <p:extLst>
      <p:ext uri="{BB962C8B-B14F-4D97-AF65-F5344CB8AC3E}">
        <p14:creationId xmlns:p14="http://schemas.microsoft.com/office/powerpoint/2010/main" val="1427497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Possible Public Funding Sources</a:t>
            </a:r>
          </a:p>
        </p:txBody>
      </p:sp>
      <p:sp>
        <p:nvSpPr>
          <p:cNvPr id="3" name="Content Placeholder 2"/>
          <p:cNvSpPr>
            <a:spLocks noGrp="1"/>
          </p:cNvSpPr>
          <p:nvPr>
            <p:ph sz="quarter" idx="1"/>
          </p:nvPr>
        </p:nvSpPr>
        <p:spPr/>
        <p:txBody>
          <a:bodyPr/>
          <a:lstStyle/>
          <a:p>
            <a:pPr marL="0" indent="0">
              <a:buNone/>
            </a:pPr>
            <a:endParaRPr lang="en-US" dirty="0"/>
          </a:p>
          <a:p>
            <a:r>
              <a:rPr lang="en-US" dirty="0"/>
              <a:t>State Housing Trust Fund</a:t>
            </a:r>
          </a:p>
          <a:p>
            <a:r>
              <a:rPr lang="en-US" dirty="0"/>
              <a:t>Local Government (Document Recording Fees, Etc.)</a:t>
            </a:r>
          </a:p>
          <a:p>
            <a:r>
              <a:rPr lang="en-US" dirty="0"/>
              <a:t>HUD HOME Funding</a:t>
            </a:r>
          </a:p>
          <a:p>
            <a:r>
              <a:rPr lang="en-US" dirty="0"/>
              <a:t>HUD CDBG Funding</a:t>
            </a:r>
          </a:p>
          <a:p>
            <a:r>
              <a:rPr lang="en-US" dirty="0"/>
              <a:t>HUD McKinney Funding</a:t>
            </a:r>
          </a:p>
          <a:p>
            <a:r>
              <a:rPr lang="en-US" dirty="0"/>
              <a:t>HUD Section 8 &amp; VASH Vouchers</a:t>
            </a:r>
          </a:p>
          <a:p>
            <a:pPr marL="0" indent="0">
              <a:buNone/>
            </a:pPr>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557194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Public Jurisdictions</a:t>
            </a:r>
          </a:p>
        </p:txBody>
      </p:sp>
      <p:sp>
        <p:nvSpPr>
          <p:cNvPr id="3" name="Content Placeholder 2"/>
          <p:cNvSpPr>
            <a:spLocks noGrp="1"/>
          </p:cNvSpPr>
          <p:nvPr>
            <p:ph sz="quarter" idx="1"/>
          </p:nvPr>
        </p:nvSpPr>
        <p:spPr/>
        <p:txBody>
          <a:bodyPr>
            <a:normAutofit/>
          </a:bodyPr>
          <a:lstStyle/>
          <a:p>
            <a:r>
              <a:rPr lang="en-US" b="1" dirty="0"/>
              <a:t>Publically Owned Land</a:t>
            </a:r>
            <a:r>
              <a:rPr lang="en-US" dirty="0"/>
              <a:t>. </a:t>
            </a:r>
          </a:p>
          <a:p>
            <a:r>
              <a:rPr lang="en-US" b="1" dirty="0"/>
              <a:t>Review Land Use and Building Codes</a:t>
            </a:r>
            <a:r>
              <a:rPr lang="en-US" dirty="0"/>
              <a:t>.  </a:t>
            </a:r>
          </a:p>
          <a:p>
            <a:r>
              <a:rPr lang="en-US" b="1" dirty="0"/>
              <a:t>Review Available Public Funding Sources</a:t>
            </a:r>
            <a:r>
              <a:rPr lang="en-US" dirty="0"/>
              <a:t>. </a:t>
            </a:r>
          </a:p>
          <a:p>
            <a:r>
              <a:rPr lang="en-US" b="1" dirty="0"/>
              <a:t>Permit, Hook-Up and Impact Fees</a:t>
            </a:r>
            <a:r>
              <a:rPr lang="en-US" dirty="0"/>
              <a:t>.  </a:t>
            </a:r>
          </a:p>
        </p:txBody>
      </p:sp>
    </p:spTree>
    <p:extLst>
      <p:ext uri="{BB962C8B-B14F-4D97-AF65-F5344CB8AC3E}">
        <p14:creationId xmlns:p14="http://schemas.microsoft.com/office/powerpoint/2010/main" val="2563186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 Funders</a:t>
            </a:r>
          </a:p>
        </p:txBody>
      </p:sp>
      <p:sp>
        <p:nvSpPr>
          <p:cNvPr id="3" name="Content Placeholder 2"/>
          <p:cNvSpPr>
            <a:spLocks noGrp="1"/>
          </p:cNvSpPr>
          <p:nvPr>
            <p:ph sz="quarter" idx="1"/>
          </p:nvPr>
        </p:nvSpPr>
        <p:spPr/>
        <p:txBody>
          <a:bodyPr>
            <a:normAutofit/>
          </a:bodyPr>
          <a:lstStyle/>
          <a:p>
            <a:r>
              <a:rPr lang="en-US" b="1" dirty="0"/>
              <a:t>Remove Administrative or Regulatory Barriers to Tiny Houses</a:t>
            </a:r>
            <a:r>
              <a:rPr lang="en-US" dirty="0"/>
              <a:t>. </a:t>
            </a:r>
          </a:p>
          <a:p>
            <a:r>
              <a:rPr lang="en-US" b="1" dirty="0"/>
              <a:t>Encourage Cheaper Development</a:t>
            </a:r>
            <a:r>
              <a:rPr lang="en-US" dirty="0"/>
              <a:t>. </a:t>
            </a:r>
          </a:p>
          <a:p>
            <a:r>
              <a:rPr lang="en-US" b="1" dirty="0"/>
              <a:t>Work Cooperatively with Other Funding Sources. </a:t>
            </a:r>
          </a:p>
          <a:p>
            <a:r>
              <a:rPr lang="en-US" b="1" dirty="0"/>
              <a:t>Work with All Providers. </a:t>
            </a:r>
            <a:endParaRPr lang="en-US" dirty="0"/>
          </a:p>
        </p:txBody>
      </p:sp>
    </p:spTree>
    <p:extLst>
      <p:ext uri="{BB962C8B-B14F-4D97-AF65-F5344CB8AC3E}">
        <p14:creationId xmlns:p14="http://schemas.microsoft.com/office/powerpoint/2010/main" val="163167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Owners/Sponsors	</a:t>
            </a:r>
          </a:p>
        </p:txBody>
      </p:sp>
      <p:sp>
        <p:nvSpPr>
          <p:cNvPr id="3" name="Content Placeholder 2"/>
          <p:cNvSpPr>
            <a:spLocks noGrp="1"/>
          </p:cNvSpPr>
          <p:nvPr>
            <p:ph sz="quarter" idx="1"/>
          </p:nvPr>
        </p:nvSpPr>
        <p:spPr/>
        <p:txBody>
          <a:bodyPr>
            <a:normAutofit/>
          </a:bodyPr>
          <a:lstStyle/>
          <a:p>
            <a:r>
              <a:rPr lang="en-US" b="1" dirty="0"/>
              <a:t>Stick With It! </a:t>
            </a:r>
          </a:p>
          <a:p>
            <a:r>
              <a:rPr lang="en-US" b="1" dirty="0"/>
              <a:t>Build Relationships </a:t>
            </a:r>
          </a:p>
          <a:p>
            <a:r>
              <a:rPr lang="en-US" b="1" dirty="0"/>
              <a:t>Seek Advice and Help</a:t>
            </a:r>
            <a:r>
              <a:rPr lang="en-US" dirty="0"/>
              <a:t> </a:t>
            </a:r>
          </a:p>
          <a:p>
            <a:r>
              <a:rPr lang="en-US" b="1" dirty="0"/>
              <a:t>Create Partnerships </a:t>
            </a:r>
          </a:p>
          <a:p>
            <a:r>
              <a:rPr lang="en-US" b="1" dirty="0"/>
              <a:t>Educate Yourselves</a:t>
            </a:r>
            <a:endParaRPr lang="en-US" dirty="0"/>
          </a:p>
        </p:txBody>
      </p:sp>
    </p:spTree>
    <p:extLst>
      <p:ext uri="{BB962C8B-B14F-4D97-AF65-F5344CB8AC3E}">
        <p14:creationId xmlns:p14="http://schemas.microsoft.com/office/powerpoint/2010/main" val="1580674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ansom Quiote Village25"/>
          <p:cNvPicPr>
            <a:picLocks noChangeAspect="1" noChangeArrowheads="1"/>
          </p:cNvPicPr>
          <p:nvPr/>
        </p:nvPicPr>
        <p:blipFill>
          <a:blip r:embed="rId2" cstate="print">
            <a:extLst>
              <a:ext uri="{28A0092B-C50C-407E-A947-70E740481C1C}">
                <a14:useLocalDpi xmlns:a14="http://schemas.microsoft.com/office/drawing/2010/main" val="0"/>
              </a:ext>
            </a:extLst>
          </a:blip>
          <a:srcRect t="1134" b="1134"/>
          <a:stretch>
            <a:fillRect/>
          </a:stretch>
        </p:blipFill>
        <p:spPr bwMode="auto">
          <a:xfrm>
            <a:off x="102084189" y="104879775"/>
            <a:ext cx="7016897"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Ransom Quiote Village25"/>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t="1134" b="1134"/>
          <a:stretch>
            <a:fillRect/>
          </a:stretch>
        </p:blipFill>
        <p:spPr bwMode="auto">
          <a:xfrm>
            <a:off x="1136252" y="1143000"/>
            <a:ext cx="7017148" cy="4572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75609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646815" y="865227"/>
            <a:ext cx="3658985" cy="2423160"/>
            <a:chOff x="799407" y="3520440"/>
            <a:chExt cx="3658985" cy="2423160"/>
          </a:xfrm>
        </p:grpSpPr>
        <p:pic>
          <p:nvPicPr>
            <p:cNvPr id="2050" name="Picture 2" descr="P:\Marketing\Media Library\Photos\All Photos\Development Services\Pioneer Park Place, Spokane\Outdoor Shot - Dec. 201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r="4615"/>
            <a:stretch/>
          </p:blipFill>
          <p:spPr bwMode="auto">
            <a:xfrm>
              <a:off x="799407" y="3520440"/>
              <a:ext cx="3657600" cy="2423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0792" y="5605046"/>
              <a:ext cx="3657600" cy="338554"/>
            </a:xfrm>
            <a:prstGeom prst="rect">
              <a:avLst/>
            </a:prstGeom>
            <a:solidFill>
              <a:schemeClr val="bg1">
                <a:alpha val="45000"/>
              </a:schemeClr>
            </a:solidFill>
          </p:spPr>
          <p:txBody>
            <a:bodyPr wrap="square" rtlCol="0">
              <a:spAutoFit/>
            </a:bodyPr>
            <a:lstStyle/>
            <a:p>
              <a:pPr algn="ctr"/>
              <a:r>
                <a:rPr lang="en-US" sz="1600" dirty="0"/>
                <a:t>Pioneer Park Place</a:t>
              </a:r>
            </a:p>
          </p:txBody>
        </p:sp>
      </p:grpSp>
      <p:grpSp>
        <p:nvGrpSpPr>
          <p:cNvPr id="3" name="Group 2"/>
          <p:cNvGrpSpPr/>
          <p:nvPr/>
        </p:nvGrpSpPr>
        <p:grpSpPr>
          <a:xfrm>
            <a:off x="799407" y="3521869"/>
            <a:ext cx="3657600" cy="2421731"/>
            <a:chOff x="4648200" y="923664"/>
            <a:chExt cx="3657600" cy="2421731"/>
          </a:xfrm>
        </p:grpSpPr>
        <p:pic>
          <p:nvPicPr>
            <p:cNvPr id="1033" name="Picture 9" descr="P:\Marketing\Media Library\Photos\All Photos\Built in Bremerton\SOLD PROPERTIES\1107 Ohio Ave\Remax\1107 Ohio Ave Remax 2015 (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8200" y="923664"/>
              <a:ext cx="3657600" cy="2421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48200" y="3006841"/>
              <a:ext cx="3657600" cy="338554"/>
            </a:xfrm>
            <a:prstGeom prst="rect">
              <a:avLst/>
            </a:prstGeom>
            <a:solidFill>
              <a:schemeClr val="bg1">
                <a:lumMod val="65000"/>
                <a:alpha val="70000"/>
              </a:schemeClr>
            </a:solidFill>
          </p:spPr>
          <p:txBody>
            <a:bodyPr wrap="square" rtlCol="0">
              <a:spAutoFit/>
            </a:bodyPr>
            <a:lstStyle/>
            <a:p>
              <a:pPr algn="ctr"/>
              <a:r>
                <a:rPr lang="en-US" sz="1600" dirty="0"/>
                <a:t>Remodeled House</a:t>
              </a:r>
            </a:p>
          </p:txBody>
        </p:sp>
      </p:grpSp>
      <p:grpSp>
        <p:nvGrpSpPr>
          <p:cNvPr id="5" name="Group 4"/>
          <p:cNvGrpSpPr/>
          <p:nvPr/>
        </p:nvGrpSpPr>
        <p:grpSpPr>
          <a:xfrm>
            <a:off x="4648200" y="3520440"/>
            <a:ext cx="3657600" cy="2423160"/>
            <a:chOff x="914400" y="3429000"/>
            <a:chExt cx="3657600" cy="2423160"/>
          </a:xfrm>
        </p:grpSpPr>
        <p:pic>
          <p:nvPicPr>
            <p:cNvPr id="2051" name="Picture 3" descr="P:\Marketing\Media Library\Photos\All Photos\Development Services\West 315\front-fromStreetCorner-9-4-16-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0" y="3429000"/>
              <a:ext cx="3657600" cy="2423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14400" y="5508724"/>
              <a:ext cx="3657600" cy="338554"/>
            </a:xfrm>
            <a:prstGeom prst="rect">
              <a:avLst/>
            </a:prstGeom>
            <a:solidFill>
              <a:schemeClr val="bg1">
                <a:lumMod val="65000"/>
                <a:alpha val="50000"/>
              </a:schemeClr>
            </a:solidFill>
          </p:spPr>
          <p:txBody>
            <a:bodyPr wrap="square" rtlCol="0">
              <a:spAutoFit/>
            </a:bodyPr>
            <a:lstStyle/>
            <a:p>
              <a:pPr algn="ctr"/>
              <a:r>
                <a:rPr lang="en-US" sz="1600" dirty="0"/>
                <a:t>West 315</a:t>
              </a:r>
            </a:p>
          </p:txBody>
        </p:sp>
      </p:grpSp>
      <p:grpSp>
        <p:nvGrpSpPr>
          <p:cNvPr id="4" name="Group 3"/>
          <p:cNvGrpSpPr/>
          <p:nvPr/>
        </p:nvGrpSpPr>
        <p:grpSpPr>
          <a:xfrm>
            <a:off x="799407" y="870109"/>
            <a:ext cx="3657600" cy="2423160"/>
            <a:chOff x="4648200" y="3429000"/>
            <a:chExt cx="3657600" cy="2423160"/>
          </a:xfrm>
        </p:grpSpPr>
        <p:pic>
          <p:nvPicPr>
            <p:cNvPr id="2053" name="Picture 5" descr="P:\Marketing\Media Library\Photos\All Photos\Development Services\Northwest Estates I\2006 August 04\2006 Northwest Estates I (4).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08" t="7317" r="5487" b="15122"/>
            <a:stretch/>
          </p:blipFill>
          <p:spPr bwMode="auto">
            <a:xfrm>
              <a:off x="4648200" y="3429000"/>
              <a:ext cx="3657600" cy="24231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648200" y="5508724"/>
              <a:ext cx="3657600" cy="338554"/>
            </a:xfrm>
            <a:prstGeom prst="rect">
              <a:avLst/>
            </a:prstGeom>
            <a:solidFill>
              <a:schemeClr val="bg1">
                <a:lumMod val="65000"/>
                <a:alpha val="70000"/>
              </a:schemeClr>
            </a:solidFill>
          </p:spPr>
          <p:txBody>
            <a:bodyPr wrap="square" rtlCol="0">
              <a:spAutoFit/>
            </a:bodyPr>
            <a:lstStyle/>
            <a:p>
              <a:pPr algn="ctr"/>
              <a:r>
                <a:rPr lang="en-US" sz="1600" dirty="0"/>
                <a:t>Northwest Estates 1</a:t>
              </a:r>
            </a:p>
          </p:txBody>
        </p:sp>
      </p:grpSp>
    </p:spTree>
    <p:extLst>
      <p:ext uri="{BB962C8B-B14F-4D97-AF65-F5344CB8AC3E}">
        <p14:creationId xmlns:p14="http://schemas.microsoft.com/office/powerpoint/2010/main" val="23203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sz="quarter" idx="1"/>
          </p:nvPr>
        </p:nvSpPr>
        <p:spPr>
          <a:xfrm>
            <a:off x="228600" y="1600200"/>
            <a:ext cx="4495800" cy="4572000"/>
          </a:xfrm>
        </p:spPr>
        <p:txBody>
          <a:bodyPr>
            <a:normAutofit fontScale="92500" lnSpcReduction="20000"/>
          </a:bodyPr>
          <a:lstStyle/>
          <a:p>
            <a:r>
              <a:rPr lang="en-US" dirty="0"/>
              <a:t>In the past many extremely low income individuals were housed in single room occupancy apartments, essentially bedrooms with shared kitchens and bathrooms, or rooming houses.  </a:t>
            </a:r>
          </a:p>
          <a:p>
            <a:r>
              <a:rPr lang="en-US" dirty="0"/>
              <a:t>As these forms of housing have largely disappeared from American cities and towns, this demographic, which often has limited earning potential and high rates of disabilities, has few housing options, and virtually none that are unsubsidized.</a:t>
            </a:r>
          </a:p>
          <a:p>
            <a:pPr marL="0" indent="0">
              <a:buNone/>
            </a:pP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876800" y="1295400"/>
            <a:ext cx="3962400" cy="4960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57780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Permanent Supportive Housing (PSH)</a:t>
            </a:r>
          </a:p>
        </p:txBody>
      </p:sp>
      <p:sp>
        <p:nvSpPr>
          <p:cNvPr id="3" name="Content Placeholder 2"/>
          <p:cNvSpPr>
            <a:spLocks noGrp="1"/>
          </p:cNvSpPr>
          <p:nvPr>
            <p:ph sz="quarter" idx="1"/>
          </p:nvPr>
        </p:nvSpPr>
        <p:spPr/>
        <p:txBody>
          <a:bodyPr/>
          <a:lstStyle/>
          <a:p>
            <a:r>
              <a:rPr lang="en-US" dirty="0"/>
              <a:t>Nationally accepted best practice.</a:t>
            </a:r>
          </a:p>
          <a:p>
            <a:r>
              <a:rPr lang="en-US" dirty="0"/>
              <a:t>Non time-limited housing with voluntary supportive services tailored to individual needs.  </a:t>
            </a:r>
          </a:p>
          <a:p>
            <a:r>
              <a:rPr lang="en-US" dirty="0"/>
              <a:t>Can be a stepping stone to other housing options for some.  </a:t>
            </a:r>
          </a:p>
          <a:p>
            <a:r>
              <a:rPr lang="en-US" dirty="0"/>
              <a:t>Others remain, needing community support and services to succeed over time.</a:t>
            </a:r>
          </a:p>
          <a:p>
            <a:endParaRPr lang="en-US" dirty="0"/>
          </a:p>
          <a:p>
            <a:endParaRPr 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9454" y="3810707"/>
            <a:ext cx="4343400" cy="28948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5926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Tiny Houses for PSH?</a:t>
            </a:r>
          </a:p>
        </p:txBody>
      </p:sp>
      <p:sp>
        <p:nvSpPr>
          <p:cNvPr id="3" name="Content Placeholder 2"/>
          <p:cNvSpPr>
            <a:spLocks noGrp="1"/>
          </p:cNvSpPr>
          <p:nvPr>
            <p:ph sz="quarter" idx="1"/>
          </p:nvPr>
        </p:nvSpPr>
        <p:spPr/>
        <p:txBody>
          <a:bodyPr>
            <a:normAutofit/>
          </a:bodyPr>
          <a:lstStyle/>
          <a:p>
            <a:r>
              <a:rPr lang="en-US" sz="3200" dirty="0"/>
              <a:t>Less Expensive – Quixote Village was $102,000 per unit, compared to $262,000 – the average cost of PSH units for singles built with HTF funds since 2013</a:t>
            </a:r>
          </a:p>
          <a:p>
            <a:r>
              <a:rPr lang="en-US" sz="3200" dirty="0"/>
              <a:t>Decent Housing Option</a:t>
            </a:r>
          </a:p>
          <a:p>
            <a:r>
              <a:rPr lang="en-US" sz="3200" dirty="0"/>
              <a:t>Foster Community and Healthy Engagement</a:t>
            </a:r>
          </a:p>
          <a:p>
            <a:r>
              <a:rPr lang="en-US" sz="3200" dirty="0"/>
              <a:t>Achievable for Communities</a:t>
            </a:r>
          </a:p>
          <a:p>
            <a:r>
              <a:rPr lang="en-US" sz="3200" dirty="0"/>
              <a:t>They are Super Cute</a:t>
            </a:r>
          </a:p>
        </p:txBody>
      </p:sp>
    </p:spTree>
    <p:extLst>
      <p:ext uri="{BB962C8B-B14F-4D97-AF65-F5344CB8AC3E}">
        <p14:creationId xmlns:p14="http://schemas.microsoft.com/office/powerpoint/2010/main" val="307183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the Cost Compare?</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963073223"/>
              </p:ext>
            </p:extLst>
          </p:nvPr>
        </p:nvGraphicFramePr>
        <p:xfrm>
          <a:off x="1066800" y="1676400"/>
          <a:ext cx="6781800" cy="4466719"/>
        </p:xfrm>
        <a:graphic>
          <a:graphicData uri="http://schemas.openxmlformats.org/drawingml/2006/table">
            <a:tbl>
              <a:tblPr>
                <a:effectLst/>
                <a:tableStyleId>{775DCB02-9BB8-47FD-8907-85C794F793BA}</a:tableStyleId>
              </a:tblPr>
              <a:tblGrid>
                <a:gridCol w="4169051">
                  <a:extLst>
                    <a:ext uri="{9D8B030D-6E8A-4147-A177-3AD203B41FA5}">
                      <a16:colId xmlns:a16="http://schemas.microsoft.com/office/drawing/2014/main" val="20000"/>
                    </a:ext>
                  </a:extLst>
                </a:gridCol>
                <a:gridCol w="2612749">
                  <a:extLst>
                    <a:ext uri="{9D8B030D-6E8A-4147-A177-3AD203B41FA5}">
                      <a16:colId xmlns:a16="http://schemas.microsoft.com/office/drawing/2014/main" val="20001"/>
                    </a:ext>
                  </a:extLst>
                </a:gridCol>
              </a:tblGrid>
              <a:tr h="292595">
                <a:tc>
                  <a:txBody>
                    <a:bodyPr/>
                    <a:lstStyle/>
                    <a:p>
                      <a:pPr marR="0" indent="0" algn="l" rtl="0">
                        <a:lnSpc>
                          <a:spcPct val="119000"/>
                        </a:lnSpc>
                        <a:spcBef>
                          <a:spcPts val="0"/>
                        </a:spcBef>
                        <a:spcAft>
                          <a:spcPts val="600"/>
                        </a:spcAft>
                      </a:pPr>
                      <a:r>
                        <a:rPr lang="en-US" sz="2200" kern="1400" dirty="0">
                          <a:effectLst/>
                        </a:rPr>
                        <a:t>Tent</a:t>
                      </a:r>
                      <a:endParaRPr lang="en-US" sz="2200" kern="1400" dirty="0">
                        <a:solidFill>
                          <a:srgbClr val="000000"/>
                        </a:solidFill>
                        <a:effectLst/>
                        <a:latin typeface="+mn-lt"/>
                      </a:endParaRPr>
                    </a:p>
                  </a:txBody>
                  <a:tcPr marL="36576" marR="36576" marT="36576" marB="36576" anchor="ctr"/>
                </a:tc>
                <a:tc>
                  <a:txBody>
                    <a:bodyPr/>
                    <a:lstStyle/>
                    <a:p>
                      <a:pPr marR="0" indent="0" algn="r" rtl="0">
                        <a:lnSpc>
                          <a:spcPct val="119000"/>
                        </a:lnSpc>
                        <a:spcBef>
                          <a:spcPts val="0"/>
                        </a:spcBef>
                        <a:spcAft>
                          <a:spcPts val="600"/>
                        </a:spcAft>
                      </a:pPr>
                      <a:r>
                        <a:rPr lang="en-US" sz="2200" kern="1400" dirty="0">
                          <a:solidFill>
                            <a:schemeClr val="tx1"/>
                          </a:solidFill>
                          <a:effectLst/>
                        </a:rPr>
                        <a:t>$70</a:t>
                      </a:r>
                      <a:endParaRPr lang="en-US" sz="2200" kern="1400" dirty="0">
                        <a:solidFill>
                          <a:schemeClr val="tx1"/>
                        </a:solidFill>
                        <a:effectLst/>
                        <a:latin typeface="+mn-lt"/>
                      </a:endParaRPr>
                    </a:p>
                  </a:txBody>
                  <a:tcPr marL="36576" marR="36576" marT="36576" marB="36576" anchor="ctr"/>
                </a:tc>
                <a:extLst>
                  <a:ext uri="{0D108BD9-81ED-4DB2-BD59-A6C34878D82A}">
                    <a16:rowId xmlns:a16="http://schemas.microsoft.com/office/drawing/2014/main" val="10000"/>
                  </a:ext>
                </a:extLst>
              </a:tr>
              <a:tr h="556158">
                <a:tc>
                  <a:txBody>
                    <a:bodyPr/>
                    <a:lstStyle/>
                    <a:p>
                      <a:pPr marR="0" indent="0" algn="l" rtl="0">
                        <a:lnSpc>
                          <a:spcPct val="119000"/>
                        </a:lnSpc>
                        <a:spcBef>
                          <a:spcPts val="0"/>
                        </a:spcBef>
                        <a:spcAft>
                          <a:spcPts val="0"/>
                        </a:spcAft>
                      </a:pPr>
                      <a:r>
                        <a:rPr lang="en-US" sz="2200" kern="1400">
                          <a:effectLst/>
                        </a:rPr>
                        <a:t>Unconditioned Tiny House</a:t>
                      </a:r>
                    </a:p>
                    <a:p>
                      <a:pPr marR="0" indent="0" algn="l" rtl="0">
                        <a:lnSpc>
                          <a:spcPct val="119000"/>
                        </a:lnSpc>
                        <a:spcBef>
                          <a:spcPts val="0"/>
                        </a:spcBef>
                        <a:spcAft>
                          <a:spcPts val="0"/>
                        </a:spcAft>
                      </a:pPr>
                      <a:r>
                        <a:rPr lang="en-US" sz="2200" kern="1400">
                          <a:effectLst/>
                        </a:rPr>
                        <a:t>w/out plumbing or electricity     </a:t>
                      </a:r>
                      <a:endParaRPr lang="en-US" sz="2200" kern="1400">
                        <a:solidFill>
                          <a:srgbClr val="000000"/>
                        </a:solidFill>
                        <a:effectLst/>
                        <a:latin typeface="+mn-lt"/>
                      </a:endParaRPr>
                    </a:p>
                  </a:txBody>
                  <a:tcPr marL="36576" marR="36576" marT="36576" marB="36576" anchor="ctr"/>
                </a:tc>
                <a:tc>
                  <a:txBody>
                    <a:bodyPr/>
                    <a:lstStyle/>
                    <a:p>
                      <a:pPr marR="0" indent="0" algn="r" rtl="0">
                        <a:lnSpc>
                          <a:spcPct val="119000"/>
                        </a:lnSpc>
                        <a:spcBef>
                          <a:spcPts val="0"/>
                        </a:spcBef>
                        <a:spcAft>
                          <a:spcPts val="600"/>
                        </a:spcAft>
                      </a:pPr>
                      <a:r>
                        <a:rPr lang="en-US" sz="2200" kern="1400" dirty="0">
                          <a:solidFill>
                            <a:schemeClr val="tx1"/>
                          </a:solidFill>
                          <a:effectLst/>
                        </a:rPr>
                        <a:t>$2,000</a:t>
                      </a:r>
                      <a:endParaRPr lang="en-US" sz="2200" kern="1400" dirty="0">
                        <a:solidFill>
                          <a:schemeClr val="tx1"/>
                        </a:solidFill>
                        <a:effectLst/>
                        <a:latin typeface="+mn-lt"/>
                      </a:endParaRPr>
                    </a:p>
                  </a:txBody>
                  <a:tcPr marL="36576" marR="36576" marT="36576" marB="36576" anchor="ctr"/>
                </a:tc>
                <a:extLst>
                  <a:ext uri="{0D108BD9-81ED-4DB2-BD59-A6C34878D82A}">
                    <a16:rowId xmlns:a16="http://schemas.microsoft.com/office/drawing/2014/main" val="10001"/>
                  </a:ext>
                </a:extLst>
              </a:tr>
              <a:tr h="691198">
                <a:tc>
                  <a:txBody>
                    <a:bodyPr/>
                    <a:lstStyle/>
                    <a:p>
                      <a:pPr marR="0" indent="0" algn="l" rtl="0">
                        <a:lnSpc>
                          <a:spcPct val="119000"/>
                        </a:lnSpc>
                        <a:spcBef>
                          <a:spcPts val="0"/>
                        </a:spcBef>
                        <a:spcAft>
                          <a:spcPts val="300"/>
                        </a:spcAft>
                      </a:pPr>
                      <a:r>
                        <a:rPr lang="en-US" sz="2200" kern="1400" dirty="0">
                          <a:effectLst/>
                        </a:rPr>
                        <a:t>Quixote Village Tiny House  </a:t>
                      </a:r>
                    </a:p>
                    <a:p>
                      <a:pPr marR="0" indent="0" algn="l" rtl="0">
                        <a:lnSpc>
                          <a:spcPct val="119000"/>
                        </a:lnSpc>
                        <a:spcBef>
                          <a:spcPts val="0"/>
                        </a:spcBef>
                        <a:spcAft>
                          <a:spcPts val="0"/>
                        </a:spcAft>
                      </a:pPr>
                      <a:r>
                        <a:rPr lang="en-US" sz="2200" kern="1400" dirty="0">
                          <a:effectLst/>
                        </a:rPr>
                        <a:t>(Cost includes land, difficult site remediation and constructing the community building)        </a:t>
                      </a:r>
                      <a:endParaRPr lang="en-US" sz="2200" kern="1400" dirty="0">
                        <a:solidFill>
                          <a:srgbClr val="000000"/>
                        </a:solidFill>
                        <a:effectLst/>
                        <a:latin typeface="+mn-lt"/>
                      </a:endParaRPr>
                    </a:p>
                  </a:txBody>
                  <a:tcPr marL="36576" marR="36576" marT="36576" marB="36576" anchor="ctr">
                    <a:solidFill>
                      <a:schemeClr val="accent2">
                        <a:lumMod val="60000"/>
                        <a:lumOff val="40000"/>
                      </a:schemeClr>
                    </a:solidFill>
                  </a:tcPr>
                </a:tc>
                <a:tc>
                  <a:txBody>
                    <a:bodyPr/>
                    <a:lstStyle/>
                    <a:p>
                      <a:pPr marR="0" indent="0" algn="r" rtl="0">
                        <a:lnSpc>
                          <a:spcPct val="119000"/>
                        </a:lnSpc>
                        <a:spcBef>
                          <a:spcPts val="0"/>
                        </a:spcBef>
                        <a:spcAft>
                          <a:spcPts val="600"/>
                        </a:spcAft>
                      </a:pPr>
                      <a:r>
                        <a:rPr lang="en-US" sz="2200" kern="1400" dirty="0">
                          <a:solidFill>
                            <a:schemeClr val="tx1"/>
                          </a:solidFill>
                          <a:effectLst/>
                        </a:rPr>
                        <a:t>$102,000</a:t>
                      </a:r>
                      <a:endParaRPr lang="en-US" sz="2200" kern="1400" dirty="0">
                        <a:solidFill>
                          <a:schemeClr val="tx1"/>
                        </a:solidFill>
                        <a:effectLst/>
                        <a:latin typeface="+mn-lt"/>
                      </a:endParaRPr>
                    </a:p>
                  </a:txBody>
                  <a:tcPr marL="36576" marR="36576" marT="36576" marB="36576" anchor="ctr">
                    <a:solidFill>
                      <a:schemeClr val="accent2">
                        <a:lumMod val="60000"/>
                        <a:lumOff val="40000"/>
                      </a:schemeClr>
                    </a:solidFill>
                  </a:tcPr>
                </a:tc>
                <a:extLst>
                  <a:ext uri="{0D108BD9-81ED-4DB2-BD59-A6C34878D82A}">
                    <a16:rowId xmlns:a16="http://schemas.microsoft.com/office/drawing/2014/main" val="10002"/>
                  </a:ext>
                </a:extLst>
              </a:tr>
              <a:tr h="449021">
                <a:tc>
                  <a:txBody>
                    <a:bodyPr/>
                    <a:lstStyle/>
                    <a:p>
                      <a:pPr marR="0" indent="0" algn="l" rtl="0">
                        <a:lnSpc>
                          <a:spcPct val="119000"/>
                        </a:lnSpc>
                        <a:spcBef>
                          <a:spcPts val="0"/>
                        </a:spcBef>
                        <a:spcAft>
                          <a:spcPts val="600"/>
                        </a:spcAft>
                      </a:pPr>
                      <a:r>
                        <a:rPr lang="en-US" sz="2200" kern="1400">
                          <a:effectLst/>
                        </a:rPr>
                        <a:t>Jail Cell                                                  </a:t>
                      </a:r>
                      <a:endParaRPr lang="en-US" sz="2200" kern="1400">
                        <a:solidFill>
                          <a:srgbClr val="000000"/>
                        </a:solidFill>
                        <a:effectLst/>
                        <a:latin typeface="+mn-lt"/>
                      </a:endParaRPr>
                    </a:p>
                  </a:txBody>
                  <a:tcPr marL="36576" marR="36576" marT="36576" marB="36576" anchor="ctr"/>
                </a:tc>
                <a:tc>
                  <a:txBody>
                    <a:bodyPr/>
                    <a:lstStyle/>
                    <a:p>
                      <a:pPr marR="0" indent="0" algn="r" rtl="0">
                        <a:lnSpc>
                          <a:spcPct val="119000"/>
                        </a:lnSpc>
                        <a:spcBef>
                          <a:spcPts val="0"/>
                        </a:spcBef>
                        <a:spcAft>
                          <a:spcPts val="600"/>
                        </a:spcAft>
                      </a:pPr>
                      <a:r>
                        <a:rPr lang="en-US" sz="2200" kern="1400">
                          <a:solidFill>
                            <a:schemeClr val="tx1"/>
                          </a:solidFill>
                          <a:effectLst/>
                        </a:rPr>
                        <a:t>$114,986</a:t>
                      </a:r>
                      <a:endParaRPr lang="en-US" sz="2200" kern="1400">
                        <a:solidFill>
                          <a:schemeClr val="tx1"/>
                        </a:solidFill>
                        <a:effectLst/>
                        <a:latin typeface="+mn-lt"/>
                      </a:endParaRPr>
                    </a:p>
                  </a:txBody>
                  <a:tcPr marL="36576" marR="36576" marT="36576" marB="36576" anchor="ctr"/>
                </a:tc>
                <a:extLst>
                  <a:ext uri="{0D108BD9-81ED-4DB2-BD59-A6C34878D82A}">
                    <a16:rowId xmlns:a16="http://schemas.microsoft.com/office/drawing/2014/main" val="10003"/>
                  </a:ext>
                </a:extLst>
              </a:tr>
              <a:tr h="449021">
                <a:tc>
                  <a:txBody>
                    <a:bodyPr/>
                    <a:lstStyle/>
                    <a:p>
                      <a:pPr marR="0" indent="0" algn="l" rtl="0">
                        <a:lnSpc>
                          <a:spcPct val="119000"/>
                        </a:lnSpc>
                        <a:spcBef>
                          <a:spcPts val="0"/>
                        </a:spcBef>
                        <a:spcAft>
                          <a:spcPts val="600"/>
                        </a:spcAft>
                      </a:pPr>
                      <a:r>
                        <a:rPr lang="en-US" sz="2200" kern="1400">
                          <a:effectLst/>
                        </a:rPr>
                        <a:t>Subsidized Small Apartment       </a:t>
                      </a:r>
                      <a:endParaRPr lang="en-US" sz="2200" kern="1400">
                        <a:solidFill>
                          <a:srgbClr val="000000"/>
                        </a:solidFill>
                        <a:effectLst/>
                        <a:latin typeface="+mn-lt"/>
                      </a:endParaRPr>
                    </a:p>
                  </a:txBody>
                  <a:tcPr marL="36576" marR="36576" marT="36576" marB="36576" anchor="ctr"/>
                </a:tc>
                <a:tc>
                  <a:txBody>
                    <a:bodyPr/>
                    <a:lstStyle/>
                    <a:p>
                      <a:pPr marR="0" indent="0" algn="r" rtl="0">
                        <a:lnSpc>
                          <a:spcPct val="119000"/>
                        </a:lnSpc>
                        <a:spcBef>
                          <a:spcPts val="0"/>
                        </a:spcBef>
                        <a:spcAft>
                          <a:spcPts val="600"/>
                        </a:spcAft>
                      </a:pPr>
                      <a:r>
                        <a:rPr lang="en-US" sz="2200" kern="1400" dirty="0">
                          <a:solidFill>
                            <a:schemeClr val="tx1"/>
                          </a:solidFill>
                          <a:effectLst/>
                        </a:rPr>
                        <a:t>$262,000</a:t>
                      </a:r>
                      <a:endParaRPr lang="en-US" sz="2200" kern="1400" dirty="0">
                        <a:solidFill>
                          <a:schemeClr val="tx1"/>
                        </a:solidFill>
                        <a:effectLst/>
                        <a:latin typeface="+mn-lt"/>
                      </a:endParaRPr>
                    </a:p>
                  </a:txBody>
                  <a:tcPr marL="36576" marR="36576" marT="36576" marB="36576" anchor="ctr"/>
                </a:tc>
                <a:extLst>
                  <a:ext uri="{0D108BD9-81ED-4DB2-BD59-A6C34878D82A}">
                    <a16:rowId xmlns:a16="http://schemas.microsoft.com/office/drawing/2014/main" val="10004"/>
                  </a:ext>
                </a:extLst>
              </a:tr>
              <a:tr h="449034">
                <a:tc>
                  <a:txBody>
                    <a:bodyPr/>
                    <a:lstStyle/>
                    <a:p>
                      <a:pPr marR="0" indent="0" algn="l" rtl="0">
                        <a:lnSpc>
                          <a:spcPct val="119000"/>
                        </a:lnSpc>
                        <a:spcBef>
                          <a:spcPts val="0"/>
                        </a:spcBef>
                        <a:spcAft>
                          <a:spcPts val="600"/>
                        </a:spcAft>
                      </a:pPr>
                      <a:r>
                        <a:rPr lang="en-US" sz="2200" kern="1400" dirty="0">
                          <a:effectLst/>
                        </a:rPr>
                        <a:t>Hospital Bed                                       </a:t>
                      </a:r>
                      <a:endParaRPr lang="en-US" sz="2200" kern="1400" dirty="0">
                        <a:solidFill>
                          <a:srgbClr val="000000"/>
                        </a:solidFill>
                        <a:effectLst/>
                        <a:latin typeface="+mn-lt"/>
                      </a:endParaRPr>
                    </a:p>
                  </a:txBody>
                  <a:tcPr marL="36576" marR="36576" marT="36576" marB="36576" anchor="ctr"/>
                </a:tc>
                <a:tc>
                  <a:txBody>
                    <a:bodyPr/>
                    <a:lstStyle/>
                    <a:p>
                      <a:pPr marR="0" indent="0" algn="r" rtl="0">
                        <a:lnSpc>
                          <a:spcPct val="119000"/>
                        </a:lnSpc>
                        <a:spcBef>
                          <a:spcPts val="0"/>
                        </a:spcBef>
                        <a:spcAft>
                          <a:spcPts val="600"/>
                        </a:spcAft>
                      </a:pPr>
                      <a:r>
                        <a:rPr lang="en-US" sz="2200" kern="1400" dirty="0">
                          <a:solidFill>
                            <a:schemeClr val="tx1"/>
                          </a:solidFill>
                          <a:effectLst/>
                        </a:rPr>
                        <a:t>$352,992</a:t>
                      </a:r>
                      <a:endParaRPr lang="en-US" sz="2200" kern="1400" dirty="0">
                        <a:solidFill>
                          <a:schemeClr val="tx1"/>
                        </a:solidFill>
                        <a:effectLst/>
                        <a:latin typeface="+mn-lt"/>
                      </a:endParaRPr>
                    </a:p>
                  </a:txBody>
                  <a:tcPr marL="36576" marR="36576" marT="36576" marB="36576" anchor="ctr"/>
                </a:tc>
                <a:extLst>
                  <a:ext uri="{0D108BD9-81ED-4DB2-BD59-A6C34878D82A}">
                    <a16:rowId xmlns:a16="http://schemas.microsoft.com/office/drawing/2014/main" val="10005"/>
                  </a:ext>
                </a:extLst>
              </a:tr>
            </a:tbl>
          </a:graphicData>
        </a:graphic>
      </p:graphicFrame>
      <p:sp>
        <p:nvSpPr>
          <p:cNvPr id="5" name="Control 1"/>
          <p:cNvSpPr>
            <a:spLocks noChangeArrowheads="1" noChangeShapeType="1"/>
          </p:cNvSpPr>
          <p:nvPr/>
        </p:nvSpPr>
        <p:spPr bwMode="auto">
          <a:xfrm>
            <a:off x="11249025" y="4110038"/>
            <a:ext cx="3060700" cy="288766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2948424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7038"/>
            <a:ext cx="7772400" cy="1143000"/>
          </a:xfrm>
        </p:spPr>
        <p:txBody>
          <a:bodyPr>
            <a:noAutofit/>
          </a:bodyPr>
          <a:lstStyle/>
          <a:p>
            <a:r>
              <a:rPr lang="en-US" dirty="0"/>
              <a:t>Decent Housing</a:t>
            </a:r>
          </a:p>
        </p:txBody>
      </p:sp>
      <p:sp>
        <p:nvSpPr>
          <p:cNvPr id="3" name="Content Placeholder 2"/>
          <p:cNvSpPr>
            <a:spLocks noGrp="1"/>
          </p:cNvSpPr>
          <p:nvPr>
            <p:ph sz="quarter" idx="1"/>
          </p:nvPr>
        </p:nvSpPr>
        <p:spPr>
          <a:xfrm>
            <a:off x="914400" y="1600200"/>
            <a:ext cx="4343400" cy="4572000"/>
          </a:xfrm>
        </p:spPr>
        <p:txBody>
          <a:bodyPr>
            <a:normAutofit fontScale="92500" lnSpcReduction="20000"/>
          </a:bodyPr>
          <a:lstStyle/>
          <a:p>
            <a:r>
              <a:rPr lang="en-US" dirty="0"/>
              <a:t>To be more than a temporary solution, we submit that a tiny house must:</a:t>
            </a:r>
          </a:p>
          <a:p>
            <a:pPr lvl="1">
              <a:buFont typeface="Wingdings" panose="05000000000000000000" pitchFamily="2" charset="2"/>
              <a:buChar char="q"/>
            </a:pPr>
            <a:r>
              <a:rPr lang="en-US" dirty="0"/>
              <a:t>be large enough for a standard-size bed, chair, table, and some storage</a:t>
            </a:r>
          </a:p>
          <a:p>
            <a:pPr lvl="1">
              <a:buFont typeface="Wingdings" panose="05000000000000000000" pitchFamily="2" charset="2"/>
              <a:buChar char="q"/>
            </a:pPr>
            <a:r>
              <a:rPr lang="en-US" dirty="0"/>
              <a:t>be conditioned, meaning heated and insulated</a:t>
            </a:r>
          </a:p>
          <a:p>
            <a:pPr lvl="1">
              <a:buFont typeface="Wingdings" panose="05000000000000000000" pitchFamily="2" charset="2"/>
              <a:buChar char="q"/>
            </a:pPr>
            <a:r>
              <a:rPr lang="en-US" dirty="0"/>
              <a:t>have electricity</a:t>
            </a:r>
          </a:p>
          <a:p>
            <a:pPr lvl="1">
              <a:buFont typeface="Wingdings" panose="05000000000000000000" pitchFamily="2" charset="2"/>
              <a:buChar char="q"/>
            </a:pPr>
            <a:r>
              <a:rPr lang="en-US" dirty="0"/>
              <a:t>have standard ceiling height</a:t>
            </a:r>
          </a:p>
          <a:p>
            <a:pPr lvl="1">
              <a:buFont typeface="Wingdings" panose="05000000000000000000" pitchFamily="2" charset="2"/>
              <a:buChar char="q"/>
            </a:pPr>
            <a:r>
              <a:rPr lang="en-US" dirty="0"/>
              <a:t>have full bathrooms and cooking facilities nearby</a:t>
            </a:r>
          </a:p>
          <a:p>
            <a:pPr lvl="1">
              <a:buFont typeface="Wingdings" panose="05000000000000000000" pitchFamily="2" charset="2"/>
              <a:buChar char="q"/>
            </a:pPr>
            <a:r>
              <a:rPr lang="en-US" dirty="0"/>
              <a:t>be sustainably built for long term use whether the tenant stays for a short or long time.  </a:t>
            </a:r>
          </a:p>
          <a:p>
            <a:endParaRPr lang="en-US" dirty="0"/>
          </a:p>
        </p:txBody>
      </p:sp>
      <p:pic>
        <p:nvPicPr>
          <p:cNvPr id="9218" name="Picture 2" descr="P:\Marketing\Media Library\Photos\All Photos\Development Services\Quixote Village\Tim Ransom Credit Quixote Village\Ransom Quiote Village 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76400"/>
            <a:ext cx="2743200" cy="411081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46834" y="5787214"/>
            <a:ext cx="2758966" cy="646331"/>
          </a:xfrm>
          <a:prstGeom prst="rect">
            <a:avLst/>
          </a:prstGeom>
          <a:noFill/>
        </p:spPr>
        <p:txBody>
          <a:bodyPr wrap="square" rtlCol="0">
            <a:spAutoFit/>
          </a:bodyPr>
          <a:lstStyle/>
          <a:p>
            <a:pPr algn="ctr"/>
            <a:r>
              <a:rPr lang="en-US" dirty="0">
                <a:solidFill>
                  <a:schemeClr val="tx1">
                    <a:lumMod val="65000"/>
                    <a:lumOff val="35000"/>
                  </a:schemeClr>
                </a:solidFill>
              </a:rPr>
              <a:t>PHOTO: Interior of Tiny House, Quixote Village</a:t>
            </a:r>
          </a:p>
        </p:txBody>
      </p:sp>
    </p:spTree>
    <p:extLst>
      <p:ext uri="{BB962C8B-B14F-4D97-AF65-F5344CB8AC3E}">
        <p14:creationId xmlns:p14="http://schemas.microsoft.com/office/powerpoint/2010/main" val="85657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Tiny Homes Foster Community</a:t>
            </a:r>
          </a:p>
        </p:txBody>
      </p:sp>
      <p:sp>
        <p:nvSpPr>
          <p:cNvPr id="3" name="Content Placeholder 2"/>
          <p:cNvSpPr>
            <a:spLocks noGrp="1"/>
          </p:cNvSpPr>
          <p:nvPr>
            <p:ph sz="quarter" idx="1"/>
          </p:nvPr>
        </p:nvSpPr>
        <p:spPr>
          <a:xfrm>
            <a:off x="914400" y="1371600"/>
            <a:ext cx="7772400" cy="4572000"/>
          </a:xfrm>
        </p:spPr>
        <p:txBody>
          <a:bodyPr/>
          <a:lstStyle/>
          <a:p>
            <a:pPr marL="0" indent="0">
              <a:buNone/>
            </a:pPr>
            <a:r>
              <a:rPr lang="en-US" dirty="0"/>
              <a:t>Small, individual units with shared kitchen and/or bathing facilities balance individual private space with shared community space, thereby fostering positive community engagement and encouraging residents to interact with peers, volunteers and staff.</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1" y="3429000"/>
            <a:ext cx="5029199" cy="32057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3980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1628</TotalTime>
  <Words>1388</Words>
  <Application>Microsoft Office PowerPoint</Application>
  <PresentationFormat>On-screen Show (4:3)</PresentationFormat>
  <Paragraphs>126</Paragraphs>
  <Slides>17</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Perpetua</vt:lpstr>
      <vt:lpstr>Wingdings</vt:lpstr>
      <vt:lpstr>Wingdings 2</vt:lpstr>
      <vt:lpstr>Equity</vt:lpstr>
      <vt:lpstr>Tiny houses: A Model for permanent supportive housing</vt:lpstr>
      <vt:lpstr>PowerPoint Presentation</vt:lpstr>
      <vt:lpstr>PowerPoint Presentation</vt:lpstr>
      <vt:lpstr>History</vt:lpstr>
      <vt:lpstr>Permanent Supportive Housing (PSH)</vt:lpstr>
      <vt:lpstr>Why Tiny Houses for PSH?</vt:lpstr>
      <vt:lpstr>How Does the Cost Compare?</vt:lpstr>
      <vt:lpstr>Decent Housing</vt:lpstr>
      <vt:lpstr>Tiny Homes Foster Community</vt:lpstr>
      <vt:lpstr>Community Success: Quixote Village</vt:lpstr>
      <vt:lpstr>PowerPoint Presentation</vt:lpstr>
      <vt:lpstr>What does Quixote Village offer? </vt:lpstr>
      <vt:lpstr>Quixote Village Successes</vt:lpstr>
      <vt:lpstr>Possible Public Funding Sources</vt:lpstr>
      <vt:lpstr>Recommendations: Public Jurisdictions</vt:lpstr>
      <vt:lpstr>Recommendations: Funders</vt:lpstr>
      <vt:lpstr>Recommendations: Owners/Sponsors </vt:lpstr>
    </vt:vector>
  </TitlesOfParts>
  <Company>Community Frameworks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hoUSES</dc:title>
  <dc:creator>Julie Gautier-Downes</dc:creator>
  <cp:lastModifiedBy>Kubiniec N Segel</cp:lastModifiedBy>
  <cp:revision>86</cp:revision>
  <cp:lastPrinted>2017-05-11T03:42:48Z</cp:lastPrinted>
  <dcterms:created xsi:type="dcterms:W3CDTF">2017-04-12T22:08:27Z</dcterms:created>
  <dcterms:modified xsi:type="dcterms:W3CDTF">2017-05-11T04:38:22Z</dcterms:modified>
</cp:coreProperties>
</file>