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309" r:id="rId2"/>
    <p:sldId id="288" r:id="rId3"/>
    <p:sldId id="296" r:id="rId4"/>
    <p:sldId id="291" r:id="rId5"/>
    <p:sldId id="294" r:id="rId6"/>
    <p:sldId id="300" r:id="rId7"/>
    <p:sldId id="290" r:id="rId8"/>
    <p:sldId id="292" r:id="rId9"/>
    <p:sldId id="350" r:id="rId10"/>
    <p:sldId id="333" r:id="rId11"/>
    <p:sldId id="303" r:id="rId12"/>
    <p:sldId id="334" r:id="rId13"/>
    <p:sldId id="311" r:id="rId14"/>
    <p:sldId id="305" r:id="rId15"/>
    <p:sldId id="314" r:id="rId16"/>
    <p:sldId id="326" r:id="rId17"/>
    <p:sldId id="327" r:id="rId18"/>
    <p:sldId id="330" r:id="rId19"/>
    <p:sldId id="354" r:id="rId20"/>
    <p:sldId id="351" r:id="rId21"/>
    <p:sldId id="355" r:id="rId22"/>
    <p:sldId id="353" r:id="rId23"/>
    <p:sldId id="352" r:id="rId24"/>
    <p:sldId id="356" r:id="rId25"/>
    <p:sldId id="357" r:id="rId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1402" y="-6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EFFBACF-A6AB-40BB-95FC-B6E0D026B6F8}" type="datetimeFigureOut">
              <a:rPr lang="en-US" smtClean="0"/>
              <a:pPr/>
              <a:t>5/5/2017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5AECDAC-5931-4FA8-8FAB-7269FB4F08BF}"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4D15A94-840B-4273-B7EC-6BE3F522B024}" type="datetimeFigureOut">
              <a:rPr lang="en-US" smtClean="0"/>
              <a:pPr/>
              <a:t>5/5/2017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6D3D30C-DB6E-4BD0-838C-E4C15F45AD3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B304B2-3997-427A-8389-E21AF9149FA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D3D30C-DB6E-4BD0-838C-E4C15F45AD3C}"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D3D30C-DB6E-4BD0-838C-E4C15F45AD3C}"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B304B2-3997-427A-8389-E21AF9149FA9}"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D3D30C-DB6E-4BD0-838C-E4C15F45AD3C}"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D3D30C-DB6E-4BD0-838C-E4C15F45AD3C}" type="slidenum">
              <a:rPr lang="en-US" smtClean="0"/>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D3D30C-DB6E-4BD0-838C-E4C15F45AD3C}" type="slidenum">
              <a:rPr lang="en-US" smtClean="0"/>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D3D30C-DB6E-4BD0-838C-E4C15F45AD3C}" type="slidenum">
              <a:rPr lang="en-US" smtClean="0"/>
              <a:pPr/>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D3D30C-DB6E-4BD0-838C-E4C15F45AD3C}" type="slidenum">
              <a:rPr lang="en-US" smtClean="0"/>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B304B2-3997-427A-8389-E21AF9149FA9}"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D3D30C-DB6E-4BD0-838C-E4C15F45AD3C}"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D3D30C-DB6E-4BD0-838C-E4C15F45AD3C}"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D3D30C-DB6E-4BD0-838C-E4C15F45AD3C}"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D3D30C-DB6E-4BD0-838C-E4C15F45AD3C}"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D3D30C-DB6E-4BD0-838C-E4C15F45AD3C}"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D3D30C-DB6E-4BD0-838C-E4C15F45AD3C}"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D3D30C-DB6E-4BD0-838C-E4C15F45AD3C}"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7C59C0-376A-405C-A21B-64586EEBF39D}" type="datetimeFigureOut">
              <a:rPr lang="en-US" smtClean="0"/>
              <a:pPr/>
              <a:t>5/5/2017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EB4917-B16D-4A5B-B27D-8F70ACF64E0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7C59C0-376A-405C-A21B-64586EEBF39D}" type="datetimeFigureOut">
              <a:rPr lang="en-US" smtClean="0"/>
              <a:pPr/>
              <a:t>5/5/2017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EB4917-B16D-4A5B-B27D-8F70ACF64E0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7C59C0-376A-405C-A21B-64586EEBF39D}" type="datetimeFigureOut">
              <a:rPr lang="en-US" smtClean="0"/>
              <a:pPr/>
              <a:t>5/5/2017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EB4917-B16D-4A5B-B27D-8F70ACF64E0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7C59C0-376A-405C-A21B-64586EEBF39D}" type="datetimeFigureOut">
              <a:rPr lang="en-US" smtClean="0"/>
              <a:pPr/>
              <a:t>5/5/2017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EB4917-B16D-4A5B-B27D-8F70ACF64E0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7C59C0-376A-405C-A21B-64586EEBF39D}" type="datetimeFigureOut">
              <a:rPr lang="en-US" smtClean="0"/>
              <a:pPr/>
              <a:t>5/5/2017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EB4917-B16D-4A5B-B27D-8F70ACF64E0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7C59C0-376A-405C-A21B-64586EEBF39D}" type="datetimeFigureOut">
              <a:rPr lang="en-US" smtClean="0"/>
              <a:pPr/>
              <a:t>5/5/2017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EB4917-B16D-4A5B-B27D-8F70ACF64E0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7C59C0-376A-405C-A21B-64586EEBF39D}" type="datetimeFigureOut">
              <a:rPr lang="en-US" smtClean="0"/>
              <a:pPr/>
              <a:t>5/5/2017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EB4917-B16D-4A5B-B27D-8F70ACF64E0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7C59C0-376A-405C-A21B-64586EEBF39D}" type="datetimeFigureOut">
              <a:rPr lang="en-US" smtClean="0"/>
              <a:pPr/>
              <a:t>5/5/2017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EB4917-B16D-4A5B-B27D-8F70ACF64E0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7C59C0-376A-405C-A21B-64586EEBF39D}" type="datetimeFigureOut">
              <a:rPr lang="en-US" smtClean="0"/>
              <a:pPr/>
              <a:t>5/5/2017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EB4917-B16D-4A5B-B27D-8F70ACF64E0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7C59C0-376A-405C-A21B-64586EEBF39D}" type="datetimeFigureOut">
              <a:rPr lang="en-US" smtClean="0"/>
              <a:pPr/>
              <a:t>5/5/2017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EB4917-B16D-4A5B-B27D-8F70ACF64E0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7C59C0-376A-405C-A21B-64586EEBF39D}" type="datetimeFigureOut">
              <a:rPr lang="en-US" smtClean="0"/>
              <a:pPr/>
              <a:t>5/5/2017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EB4917-B16D-4A5B-B27D-8F70ACF64E0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7C59C0-376A-405C-A21B-64586EEBF39D}" type="datetimeFigureOut">
              <a:rPr lang="en-US" smtClean="0"/>
              <a:pPr/>
              <a:t>5/5/2017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EB4917-B16D-4A5B-B27D-8F70ACF64E0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685800"/>
            <a:ext cx="7772400" cy="1470025"/>
          </a:xfrm>
        </p:spPr>
        <p:txBody>
          <a:bodyPr>
            <a:normAutofit/>
          </a:bodyPr>
          <a:lstStyle/>
          <a:p>
            <a:r>
              <a:rPr lang="en-US" sz="3600" dirty="0" smtClean="0"/>
              <a:t>Tiny House Villages and Encampments</a:t>
            </a:r>
            <a:endParaRPr lang="en-US" sz="3600" dirty="0"/>
          </a:p>
        </p:txBody>
      </p:sp>
      <p:pic>
        <p:nvPicPr>
          <p:cNvPr id="4" name="Picture 3" descr="Lihi Logo Teal.jpg"/>
          <p:cNvPicPr/>
          <p:nvPr/>
        </p:nvPicPr>
        <p:blipFill>
          <a:blip r:embed="rId3" cstate="print"/>
          <a:stretch>
            <a:fillRect/>
          </a:stretch>
        </p:blipFill>
        <p:spPr>
          <a:xfrm>
            <a:off x="3581400" y="2514600"/>
            <a:ext cx="1686694" cy="1905000"/>
          </a:xfrm>
          <a:prstGeom prst="rect">
            <a:avLst/>
          </a:prstGeom>
        </p:spPr>
      </p:pic>
      <p:sp>
        <p:nvSpPr>
          <p:cNvPr id="5" name="TextBox 4"/>
          <p:cNvSpPr txBox="1"/>
          <p:nvPr/>
        </p:nvSpPr>
        <p:spPr>
          <a:xfrm>
            <a:off x="3657600" y="6096000"/>
            <a:ext cx="1487330" cy="369332"/>
          </a:xfrm>
          <a:prstGeom prst="rect">
            <a:avLst/>
          </a:prstGeom>
          <a:noFill/>
        </p:spPr>
        <p:txBody>
          <a:bodyPr wrap="none" rtlCol="0">
            <a:spAutoFit/>
          </a:bodyPr>
          <a:lstStyle/>
          <a:p>
            <a:r>
              <a:rPr lang="en-US" b="1" dirty="0" smtClean="0"/>
              <a:t>www.LIHI.org</a:t>
            </a:r>
            <a:endParaRPr lang="en-US" b="1" dirty="0"/>
          </a:p>
        </p:txBody>
      </p:sp>
      <p:sp>
        <p:nvSpPr>
          <p:cNvPr id="6" name="Rectangle 5"/>
          <p:cNvSpPr>
            <a:spLocks noChangeArrowheads="1"/>
          </p:cNvSpPr>
          <p:nvPr/>
        </p:nvSpPr>
        <p:spPr bwMode="auto">
          <a:xfrm>
            <a:off x="381000" y="5105400"/>
            <a:ext cx="8229600" cy="788988"/>
          </a:xfrm>
          <a:prstGeom prst="rect">
            <a:avLst/>
          </a:prstGeom>
          <a:noFill/>
          <a:ln w="9525">
            <a:noFill/>
            <a:miter lim="800000"/>
            <a:headEnd/>
            <a:tailEnd/>
          </a:ln>
          <a:effectLst/>
        </p:spPr>
        <p:txBody>
          <a:bodyPr anchor="ctr" anchorCtr="1"/>
          <a:lstStyle/>
          <a:p>
            <a:pPr algn="ctr">
              <a:spcBef>
                <a:spcPct val="0"/>
              </a:spcBef>
              <a:buClrTx/>
              <a:buSzTx/>
              <a:buFontTx/>
              <a:buNone/>
              <a:defRPr/>
            </a:pPr>
            <a:r>
              <a:rPr lang="en-US" sz="2400" dirty="0">
                <a:latin typeface="+mj-lt"/>
                <a:ea typeface="+mj-ea"/>
                <a:cs typeface="+mj-cs"/>
              </a:rPr>
              <a:t>Presented by </a:t>
            </a:r>
            <a:r>
              <a:rPr lang="en-US" sz="2400" dirty="0" smtClean="0">
                <a:latin typeface="+mj-lt"/>
                <a:ea typeface="+mj-ea"/>
                <a:cs typeface="+mj-cs"/>
              </a:rPr>
              <a:t>Sharon Lee</a:t>
            </a:r>
          </a:p>
          <a:p>
            <a:pPr algn="ctr">
              <a:spcBef>
                <a:spcPct val="0"/>
              </a:spcBef>
              <a:buClrTx/>
              <a:buSzTx/>
              <a:buFontTx/>
              <a:buNone/>
              <a:defRPr/>
            </a:pPr>
            <a:r>
              <a:rPr lang="en-US" sz="2400" dirty="0" smtClean="0">
                <a:latin typeface="+mj-lt"/>
                <a:ea typeface="+mj-ea"/>
                <a:cs typeface="+mj-cs"/>
              </a:rPr>
              <a:t>Executive Director</a:t>
            </a:r>
            <a:r>
              <a:rPr lang="en-US" sz="2400" dirty="0">
                <a:latin typeface="+mj-lt"/>
                <a:ea typeface="+mj-ea"/>
                <a:cs typeface="+mj-cs"/>
              </a:rPr>
              <a:t/>
            </a:r>
            <a:br>
              <a:rPr lang="en-US" sz="2400" dirty="0">
                <a:latin typeface="+mj-lt"/>
                <a:ea typeface="+mj-ea"/>
                <a:cs typeface="+mj-cs"/>
              </a:rPr>
            </a:br>
            <a:r>
              <a:rPr lang="en-US" sz="2400" dirty="0" smtClean="0">
                <a:latin typeface="+mj-lt"/>
                <a:ea typeface="+mj-ea"/>
                <a:cs typeface="+mj-cs"/>
              </a:rPr>
              <a:t>Low </a:t>
            </a:r>
            <a:r>
              <a:rPr lang="en-US" sz="2400" dirty="0">
                <a:latin typeface="+mj-lt"/>
                <a:ea typeface="+mj-ea"/>
                <a:cs typeface="+mj-cs"/>
              </a:rPr>
              <a:t>Income Housing Institute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Tiny House Village</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304800" y="1261359"/>
            <a:ext cx="8458200" cy="5469905"/>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4419600"/>
            <a:ext cx="8229600" cy="1143000"/>
          </a:xfrm>
        </p:spPr>
        <p:txBody>
          <a:bodyPr>
            <a:normAutofit/>
          </a:bodyPr>
          <a:lstStyle/>
          <a:p>
            <a:r>
              <a:rPr lang="en-US" sz="2000" dirty="0" smtClean="0"/>
              <a:t>King County  Councilmember Larry Gossett </a:t>
            </a:r>
            <a:br>
              <a:rPr lang="en-US" sz="2000" dirty="0" smtClean="0"/>
            </a:br>
            <a:r>
              <a:rPr lang="en-US" sz="2000" dirty="0" smtClean="0"/>
              <a:t>visiting the site w/Sharon Lee</a:t>
            </a:r>
            <a:endParaRPr lang="en-US" sz="2000" dirty="0"/>
          </a:p>
        </p:txBody>
      </p:sp>
      <p:pic>
        <p:nvPicPr>
          <p:cNvPr id="1026" name="Picture 2" descr="S:\Shared Files\Properties &amp; Projects\Tiny Houses\22nd &amp; Union\Images\2016\FullSizeRender.jpg"/>
          <p:cNvPicPr>
            <a:picLocks noGrp="1" noChangeAspect="1" noChangeArrowheads="1"/>
          </p:cNvPicPr>
          <p:nvPr>
            <p:ph idx="1"/>
          </p:nvPr>
        </p:nvPicPr>
        <p:blipFill>
          <a:blip r:embed="rId3" cstate="print"/>
          <a:srcRect/>
          <a:stretch>
            <a:fillRect/>
          </a:stretch>
        </p:blipFill>
        <p:spPr bwMode="auto">
          <a:xfrm>
            <a:off x="3886200" y="457200"/>
            <a:ext cx="4915352" cy="3886200"/>
          </a:xfrm>
          <a:prstGeom prst="rect">
            <a:avLst/>
          </a:prstGeom>
          <a:noFill/>
        </p:spPr>
      </p:pic>
      <p:pic>
        <p:nvPicPr>
          <p:cNvPr id="1027" name="Picture 3" descr="S:\Shared Files\Properties &amp; Projects\Tiny Houses\22nd &amp; Union\Images\2016\IMG_2801.JPG"/>
          <p:cNvPicPr>
            <a:picLocks noChangeAspect="1" noChangeArrowheads="1"/>
          </p:cNvPicPr>
          <p:nvPr/>
        </p:nvPicPr>
        <p:blipFill>
          <a:blip r:embed="rId4" cstate="print"/>
          <a:srcRect/>
          <a:stretch>
            <a:fillRect/>
          </a:stretch>
        </p:blipFill>
        <p:spPr bwMode="auto">
          <a:xfrm>
            <a:off x="228600" y="914400"/>
            <a:ext cx="3429000" cy="4572000"/>
          </a:xfrm>
          <a:prstGeom prst="rect">
            <a:avLst/>
          </a:prstGeom>
          <a:noFill/>
        </p:spPr>
      </p:pic>
      <p:sp>
        <p:nvSpPr>
          <p:cNvPr id="6" name="TextBox 5"/>
          <p:cNvSpPr txBox="1"/>
          <p:nvPr/>
        </p:nvSpPr>
        <p:spPr>
          <a:xfrm>
            <a:off x="609600" y="5638800"/>
            <a:ext cx="2849883" cy="646331"/>
          </a:xfrm>
          <a:prstGeom prst="rect">
            <a:avLst/>
          </a:prstGeom>
          <a:noFill/>
        </p:spPr>
        <p:txBody>
          <a:bodyPr wrap="none" rtlCol="0">
            <a:spAutoFit/>
          </a:bodyPr>
          <a:lstStyle/>
          <a:p>
            <a:r>
              <a:rPr lang="en-US" dirty="0" smtClean="0"/>
              <a:t>Tiny House #12 is, of course,</a:t>
            </a:r>
            <a:br>
              <a:rPr lang="en-US" dirty="0" smtClean="0"/>
            </a:br>
            <a:r>
              <a:rPr lang="en-US" dirty="0" smtClean="0"/>
              <a:t>Seahawk themed</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t>Toilet and Shower Houses</a:t>
            </a:r>
            <a:br>
              <a:rPr lang="en-US" dirty="0" smtClean="0"/>
            </a:br>
            <a:r>
              <a:rPr lang="en-US" sz="2700" dirty="0" smtClean="0"/>
              <a:t>(Plumbed)</a:t>
            </a:r>
            <a:endParaRPr lang="en-US" sz="2700" dirty="0"/>
          </a:p>
        </p:txBody>
      </p:sp>
      <p:pic>
        <p:nvPicPr>
          <p:cNvPr id="4098" name="Picture 2" descr="S:\Shared Files\Properties &amp; Projects\Tiny Houses\22nd &amp; Union\Images\2016\IMG_2730.JPG"/>
          <p:cNvPicPr>
            <a:picLocks noChangeAspect="1" noChangeArrowheads="1"/>
          </p:cNvPicPr>
          <p:nvPr/>
        </p:nvPicPr>
        <p:blipFill>
          <a:blip r:embed="rId2" cstate="print"/>
          <a:srcRect/>
          <a:stretch>
            <a:fillRect/>
          </a:stretch>
        </p:blipFill>
        <p:spPr bwMode="auto">
          <a:xfrm rot="5400000">
            <a:off x="142875" y="1609725"/>
            <a:ext cx="2514600" cy="1885950"/>
          </a:xfrm>
          <a:prstGeom prst="rect">
            <a:avLst/>
          </a:prstGeom>
          <a:noFill/>
        </p:spPr>
      </p:pic>
      <p:pic>
        <p:nvPicPr>
          <p:cNvPr id="4099" name="Picture 3" descr="S:\Shared Files\Properties &amp; Projects\Tiny Houses\22nd &amp; Union\Images\2016\IMG_2779.JPG"/>
          <p:cNvPicPr>
            <a:picLocks noChangeAspect="1" noChangeArrowheads="1"/>
          </p:cNvPicPr>
          <p:nvPr/>
        </p:nvPicPr>
        <p:blipFill>
          <a:blip r:embed="rId3" cstate="print"/>
          <a:srcRect/>
          <a:stretch>
            <a:fillRect/>
          </a:stretch>
        </p:blipFill>
        <p:spPr bwMode="auto">
          <a:xfrm>
            <a:off x="3352800" y="1295400"/>
            <a:ext cx="2514600" cy="2514600"/>
          </a:xfrm>
          <a:prstGeom prst="rect">
            <a:avLst/>
          </a:prstGeom>
          <a:noFill/>
        </p:spPr>
      </p:pic>
      <p:pic>
        <p:nvPicPr>
          <p:cNvPr id="4100" name="Picture 4" descr="S:\Shared Files\Properties &amp; Projects\Tiny Houses\22nd &amp; Union\Images\2016\IMG_3501.JPG"/>
          <p:cNvPicPr>
            <a:picLocks noChangeAspect="1" noChangeArrowheads="1"/>
          </p:cNvPicPr>
          <p:nvPr/>
        </p:nvPicPr>
        <p:blipFill>
          <a:blip r:embed="rId4" cstate="print"/>
          <a:srcRect/>
          <a:stretch>
            <a:fillRect/>
          </a:stretch>
        </p:blipFill>
        <p:spPr bwMode="auto">
          <a:xfrm>
            <a:off x="5334000" y="4038600"/>
            <a:ext cx="1831086" cy="2441448"/>
          </a:xfrm>
          <a:prstGeom prst="rect">
            <a:avLst/>
          </a:prstGeom>
          <a:noFill/>
        </p:spPr>
      </p:pic>
      <p:pic>
        <p:nvPicPr>
          <p:cNvPr id="4101" name="Picture 5" descr="S:\Shared Files\Properties &amp; Projects\Tiny Houses\22nd &amp; Union\Images\2016\IMG_3506.JPG"/>
          <p:cNvPicPr>
            <a:picLocks noChangeAspect="1" noChangeArrowheads="1"/>
          </p:cNvPicPr>
          <p:nvPr/>
        </p:nvPicPr>
        <p:blipFill>
          <a:blip r:embed="rId5" cstate="print">
            <a:lum bright="10000"/>
          </a:blip>
          <a:srcRect/>
          <a:stretch>
            <a:fillRect/>
          </a:stretch>
        </p:blipFill>
        <p:spPr bwMode="auto">
          <a:xfrm>
            <a:off x="1295400" y="4038600"/>
            <a:ext cx="3251200" cy="2438400"/>
          </a:xfrm>
          <a:prstGeom prst="rect">
            <a:avLst/>
          </a:prstGeom>
          <a:noFill/>
        </p:spPr>
      </p:pic>
      <p:pic>
        <p:nvPicPr>
          <p:cNvPr id="4102" name="Picture 6" descr="S:\Shared Files\Properties &amp; Projects\Tiny Houses\22nd &amp; Union\Images\2016\Shower.jpg"/>
          <p:cNvPicPr>
            <a:picLocks noChangeAspect="1" noChangeArrowheads="1"/>
          </p:cNvPicPr>
          <p:nvPr/>
        </p:nvPicPr>
        <p:blipFill>
          <a:blip r:embed="rId6" cstate="print">
            <a:lum bright="10000" contrast="10000"/>
          </a:blip>
          <a:srcRect/>
          <a:stretch>
            <a:fillRect/>
          </a:stretch>
        </p:blipFill>
        <p:spPr bwMode="auto">
          <a:xfrm>
            <a:off x="6553200" y="1295399"/>
            <a:ext cx="1414462" cy="25146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7200"/>
            <a:ext cx="8229600" cy="1143000"/>
          </a:xfrm>
        </p:spPr>
        <p:txBody>
          <a:bodyPr>
            <a:normAutofit fontScale="90000"/>
          </a:bodyPr>
          <a:lstStyle/>
          <a:p>
            <a:r>
              <a:rPr lang="en-US" dirty="0" smtClean="0"/>
              <a:t>Othello Village</a:t>
            </a:r>
            <a:br>
              <a:rPr lang="en-US" dirty="0" smtClean="0"/>
            </a:br>
            <a:r>
              <a:rPr lang="en-US" sz="3600" dirty="0" smtClean="0"/>
              <a:t>March 2016, 28 Tiny Houses &amp; 14 Tents</a:t>
            </a:r>
            <a:r>
              <a:rPr lang="en-US" dirty="0" smtClean="0"/>
              <a:t/>
            </a:r>
            <a:br>
              <a:rPr lang="en-US" dirty="0" smtClean="0"/>
            </a:br>
            <a:endParaRPr lang="en-US" dirty="0"/>
          </a:p>
        </p:txBody>
      </p:sp>
      <p:pic>
        <p:nvPicPr>
          <p:cNvPr id="5" name="Picture 4" descr="IMG_5723.JPG"/>
          <p:cNvPicPr>
            <a:picLocks noChangeAspect="1"/>
          </p:cNvPicPr>
          <p:nvPr/>
        </p:nvPicPr>
        <p:blipFill>
          <a:blip r:embed="rId3" cstate="print"/>
          <a:stretch>
            <a:fillRect/>
          </a:stretch>
        </p:blipFill>
        <p:spPr>
          <a:xfrm>
            <a:off x="609600" y="4191000"/>
            <a:ext cx="3352800" cy="2514600"/>
          </a:xfrm>
          <a:prstGeom prst="rect">
            <a:avLst/>
          </a:prstGeom>
        </p:spPr>
      </p:pic>
      <p:pic>
        <p:nvPicPr>
          <p:cNvPr id="6" name="Picture 5" descr="Othello Village - Welcome Neighbors Sign.jpg"/>
          <p:cNvPicPr>
            <a:picLocks noChangeAspect="1"/>
          </p:cNvPicPr>
          <p:nvPr/>
        </p:nvPicPr>
        <p:blipFill>
          <a:blip r:embed="rId4" cstate="print">
            <a:lum bright="10000"/>
          </a:blip>
          <a:stretch>
            <a:fillRect/>
          </a:stretch>
        </p:blipFill>
        <p:spPr>
          <a:xfrm>
            <a:off x="609600" y="1524000"/>
            <a:ext cx="3352800" cy="2514600"/>
          </a:xfrm>
          <a:prstGeom prst="rect">
            <a:avLst/>
          </a:prstGeom>
        </p:spPr>
      </p:pic>
      <p:pic>
        <p:nvPicPr>
          <p:cNvPr id="6147" name="Picture 3" descr="S:\Shared Files\Properties &amp; Projects\Tiny Houses\Othello\Pictures\Othello Village - Tents on platforms.jpg"/>
          <p:cNvPicPr>
            <a:picLocks noChangeAspect="1" noChangeArrowheads="1"/>
          </p:cNvPicPr>
          <p:nvPr/>
        </p:nvPicPr>
        <p:blipFill>
          <a:blip r:embed="rId5" cstate="print"/>
          <a:srcRect/>
          <a:stretch>
            <a:fillRect/>
          </a:stretch>
        </p:blipFill>
        <p:spPr bwMode="auto">
          <a:xfrm>
            <a:off x="4114800" y="1524000"/>
            <a:ext cx="3349322" cy="2514600"/>
          </a:xfrm>
          <a:prstGeom prst="rect">
            <a:avLst/>
          </a:prstGeom>
          <a:noFill/>
        </p:spPr>
      </p:pic>
      <p:pic>
        <p:nvPicPr>
          <p:cNvPr id="9" name="Picture 5"/>
          <p:cNvPicPr>
            <a:picLocks noChangeAspect="1" noChangeArrowheads="1"/>
          </p:cNvPicPr>
          <p:nvPr/>
        </p:nvPicPr>
        <p:blipFill>
          <a:blip r:embed="rId6" cstate="print"/>
          <a:srcRect/>
          <a:stretch>
            <a:fillRect/>
          </a:stretch>
        </p:blipFill>
        <p:spPr bwMode="auto">
          <a:xfrm>
            <a:off x="4114801" y="4191000"/>
            <a:ext cx="3962400" cy="2228850"/>
          </a:xfrm>
          <a:prstGeom prst="rect">
            <a:avLst/>
          </a:prstGeom>
          <a:noFill/>
          <a:ln w="9525">
            <a:noFill/>
            <a:miter lim="800000"/>
            <a:headEnd/>
            <a:tailEnd/>
          </a:ln>
          <a:effectLst/>
        </p:spPr>
      </p:pic>
      <p:sp>
        <p:nvSpPr>
          <p:cNvPr id="10" name="Subtitle 2"/>
          <p:cNvSpPr txBox="1">
            <a:spLocks/>
          </p:cNvSpPr>
          <p:nvPr/>
        </p:nvSpPr>
        <p:spPr>
          <a:xfrm>
            <a:off x="5334000" y="6438900"/>
            <a:ext cx="2667000" cy="838200"/>
          </a:xfrm>
          <a:prstGeom prst="rect">
            <a:avLst/>
          </a:prstGeom>
        </p:spPr>
        <p:txBody>
          <a:bodyPr>
            <a:normAutofit/>
          </a:bodyPr>
          <a:lstStyle/>
          <a:p>
            <a:pPr marL="342900" marR="0" lvl="0" indent="-342900" algn="l"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Shower Trailer</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1" name="Subtitle 2"/>
          <p:cNvSpPr txBox="1">
            <a:spLocks/>
          </p:cNvSpPr>
          <p:nvPr/>
        </p:nvSpPr>
        <p:spPr>
          <a:xfrm>
            <a:off x="7467600" y="2514600"/>
            <a:ext cx="2667000" cy="838200"/>
          </a:xfrm>
          <a:prstGeom prst="rect">
            <a:avLst/>
          </a:prstGeom>
        </p:spPr>
        <p:txBody>
          <a:bodyPr>
            <a:normAutofit/>
          </a:bodyPr>
          <a:lstStyle/>
          <a:p>
            <a:pPr marL="342900" marR="0" lvl="0" indent="-34290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Platforms improve</a:t>
            </a:r>
            <a:r>
              <a:rPr kumimoji="0" lang="en-US" sz="1600" b="0" i="0" u="none" strike="noStrike" kern="1200" cap="none" spc="0" normalizeH="0" noProof="0" dirty="0" smtClean="0">
                <a:ln>
                  <a:noFill/>
                </a:ln>
                <a:solidFill>
                  <a:schemeClr val="tx1"/>
                </a:solidFill>
                <a:effectLst/>
                <a:uLnTx/>
                <a:uFillTx/>
                <a:latin typeface="+mn-lt"/>
                <a:ea typeface="+mn-ea"/>
                <a:cs typeface="+mn-cs"/>
              </a:rPr>
              <a:t> </a:t>
            </a:r>
          </a:p>
          <a:p>
            <a:pPr marL="342900" marR="0" lvl="0" indent="-34290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noProof="0" dirty="0" smtClean="0">
                <a:ln>
                  <a:noFill/>
                </a:ln>
                <a:solidFill>
                  <a:schemeClr val="tx1"/>
                </a:solidFill>
                <a:effectLst/>
                <a:uLnTx/>
                <a:uFillTx/>
                <a:latin typeface="+mn-lt"/>
                <a:ea typeface="+mn-ea"/>
                <a:cs typeface="+mn-cs"/>
              </a:rPr>
              <a:t>tent livability</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4000" dirty="0" smtClean="0"/>
              <a:t>Othello Village</a:t>
            </a:r>
            <a:endParaRPr lang="en-US" sz="4000" dirty="0"/>
          </a:p>
        </p:txBody>
      </p:sp>
      <p:sp>
        <p:nvSpPr>
          <p:cNvPr id="5" name="TextBox 4"/>
          <p:cNvSpPr txBox="1"/>
          <p:nvPr/>
        </p:nvSpPr>
        <p:spPr>
          <a:xfrm>
            <a:off x="762000" y="1524000"/>
            <a:ext cx="7696200" cy="369332"/>
          </a:xfrm>
          <a:prstGeom prst="rect">
            <a:avLst/>
          </a:prstGeom>
          <a:noFill/>
        </p:spPr>
        <p:txBody>
          <a:bodyPr wrap="square" rtlCol="0">
            <a:spAutoFit/>
          </a:bodyPr>
          <a:lstStyle/>
          <a:p>
            <a:r>
              <a:rPr lang="en-US" dirty="0" smtClean="0"/>
              <a:t>…</a:t>
            </a:r>
            <a:endParaRPr lang="en-US" dirty="0"/>
          </a:p>
        </p:txBody>
      </p:sp>
      <p:pic>
        <p:nvPicPr>
          <p:cNvPr id="28673" name="Picture 1"/>
          <p:cNvPicPr>
            <a:picLocks noChangeAspect="1" noChangeArrowheads="1"/>
          </p:cNvPicPr>
          <p:nvPr/>
        </p:nvPicPr>
        <p:blipFill>
          <a:blip r:embed="rId3" cstate="print"/>
          <a:srcRect/>
          <a:stretch>
            <a:fillRect/>
          </a:stretch>
        </p:blipFill>
        <p:spPr bwMode="auto">
          <a:xfrm>
            <a:off x="381000" y="838200"/>
            <a:ext cx="8380954" cy="54102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s://mail.google.com/mail/u/0/?ui=2&amp;ik=756b17e436&amp;view=fimg&amp;th=1532b8ba877592c9&amp;attid=0.1.2&amp;disp=emb&amp;attbid=ANGjdJ9PUIT6uVN_thb7L2W4jNf6sO8KVOkIz9IljweJ_UqU5Hc_b1CZ9mXI7sLMRymdy45csiM8y0-o8XuLCbP1HAtvA6KobTAVTXue65GX59gfzrJb4b5lhj1uRUU&amp;sz=s0-l75-ft&amp;ats=1456792199311&amp;rm=1532b8ba877592c9&amp;zw&amp;atsh=1"/>
          <p:cNvPicPr>
            <a:picLocks noChangeAspect="1" noChangeArrowheads="1"/>
          </p:cNvPicPr>
          <p:nvPr/>
        </p:nvPicPr>
        <p:blipFill>
          <a:blip r:embed="rId3" cstate="print"/>
          <a:srcRect/>
          <a:stretch>
            <a:fillRect/>
          </a:stretch>
        </p:blipFill>
        <p:spPr bwMode="auto">
          <a:xfrm>
            <a:off x="304800" y="304800"/>
            <a:ext cx="8572500" cy="57150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Shared Files\Properties &amp; Projects\Tiny Houses\Othello\Pictures\Othello 4-14-16\IMG_3907.JPG"/>
          <p:cNvPicPr>
            <a:picLocks noChangeAspect="1" noChangeArrowheads="1"/>
          </p:cNvPicPr>
          <p:nvPr/>
        </p:nvPicPr>
        <p:blipFill>
          <a:blip r:embed="rId2" cstate="print"/>
          <a:srcRect/>
          <a:stretch>
            <a:fillRect/>
          </a:stretch>
        </p:blipFill>
        <p:spPr bwMode="auto">
          <a:xfrm>
            <a:off x="533400" y="457200"/>
            <a:ext cx="7924800" cy="59436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Shared Files\Properties &amp; Projects\Tiny Houses\Othello\Pictures\New houses.jpg"/>
          <p:cNvPicPr>
            <a:picLocks noChangeAspect="1" noChangeArrowheads="1"/>
          </p:cNvPicPr>
          <p:nvPr/>
        </p:nvPicPr>
        <p:blipFill>
          <a:blip r:embed="rId2" cstate="print"/>
          <a:srcRect/>
          <a:stretch>
            <a:fillRect/>
          </a:stretch>
        </p:blipFill>
        <p:spPr bwMode="auto">
          <a:xfrm>
            <a:off x="304800" y="228600"/>
            <a:ext cx="8534400" cy="64008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Shared Files\Properties &amp; Projects\Tiny Houses\Othello\Pictures\Othello Village Celebration\IMG_4275.JPG"/>
          <p:cNvPicPr>
            <a:picLocks noChangeAspect="1" noChangeArrowheads="1"/>
          </p:cNvPicPr>
          <p:nvPr/>
        </p:nvPicPr>
        <p:blipFill>
          <a:blip r:embed="rId2" cstate="print"/>
          <a:srcRect/>
          <a:stretch>
            <a:fillRect/>
          </a:stretch>
        </p:blipFill>
        <p:spPr bwMode="auto">
          <a:xfrm>
            <a:off x="914400" y="457200"/>
            <a:ext cx="7239000" cy="5429250"/>
          </a:xfrm>
          <a:prstGeom prst="rect">
            <a:avLst/>
          </a:prstGeom>
          <a:noFill/>
        </p:spPr>
      </p:pic>
      <p:sp>
        <p:nvSpPr>
          <p:cNvPr id="3" name="TextBox 2"/>
          <p:cNvSpPr txBox="1"/>
          <p:nvPr/>
        </p:nvSpPr>
        <p:spPr>
          <a:xfrm>
            <a:off x="1524000" y="6019800"/>
            <a:ext cx="5591339" cy="369332"/>
          </a:xfrm>
          <a:prstGeom prst="rect">
            <a:avLst/>
          </a:prstGeom>
          <a:noFill/>
        </p:spPr>
        <p:txBody>
          <a:bodyPr wrap="none" rtlCol="0">
            <a:spAutoFit/>
          </a:bodyPr>
          <a:lstStyle/>
          <a:p>
            <a:r>
              <a:rPr lang="en-US" dirty="0" err="1" smtClean="0"/>
              <a:t>NeighborWorks</a:t>
            </a:r>
            <a:r>
              <a:rPr lang="en-US" dirty="0" smtClean="0"/>
              <a:t> Community Celebration at Othello Village</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52400"/>
            <a:ext cx="8305800" cy="6032421"/>
          </a:xfrm>
          <a:prstGeom prst="rect">
            <a:avLst/>
          </a:prstGeom>
          <a:noFill/>
        </p:spPr>
        <p:txBody>
          <a:bodyPr wrap="square" rtlCol="0">
            <a:spAutoFit/>
          </a:bodyPr>
          <a:lstStyle/>
          <a:p>
            <a:pPr algn="ctr"/>
            <a:r>
              <a:rPr lang="en-US" sz="4400" b="1" dirty="0" smtClean="0"/>
              <a:t>2016 Outcomes</a:t>
            </a:r>
          </a:p>
          <a:p>
            <a:r>
              <a:rPr lang="en-US" b="1" dirty="0" smtClean="0"/>
              <a:t> </a:t>
            </a:r>
            <a:endParaRPr lang="en-US" dirty="0" smtClean="0"/>
          </a:p>
          <a:p>
            <a:pPr lvl="0" fontAlgn="base"/>
            <a:r>
              <a:rPr lang="en-US" dirty="0" smtClean="0"/>
              <a:t>LIHI case managers have successfully moved </a:t>
            </a:r>
            <a:r>
              <a:rPr lang="en-US" b="1" dirty="0" smtClean="0"/>
              <a:t>161</a:t>
            </a:r>
            <a:r>
              <a:rPr lang="en-US" dirty="0" smtClean="0"/>
              <a:t> </a:t>
            </a:r>
            <a:r>
              <a:rPr lang="en-US" b="1" dirty="0" smtClean="0"/>
              <a:t>people from tiny houses</a:t>
            </a:r>
            <a:r>
              <a:rPr lang="en-US" dirty="0" smtClean="0"/>
              <a:t> into more permanent housing, helped </a:t>
            </a:r>
            <a:r>
              <a:rPr lang="en-US" b="1" dirty="0" smtClean="0"/>
              <a:t>106 people</a:t>
            </a:r>
            <a:r>
              <a:rPr lang="en-US" dirty="0" smtClean="0"/>
              <a:t> obtain employment and reunited </a:t>
            </a:r>
            <a:r>
              <a:rPr lang="en-US" b="1" dirty="0" smtClean="0"/>
              <a:t>34 individuals </a:t>
            </a:r>
            <a:r>
              <a:rPr lang="en-US" dirty="0" smtClean="0"/>
              <a:t>with family or friends.</a:t>
            </a:r>
          </a:p>
          <a:p>
            <a:pPr lvl="0" fontAlgn="base"/>
            <a:endParaRPr lang="en-US" dirty="0" smtClean="0"/>
          </a:p>
          <a:p>
            <a:pPr lvl="0" fontAlgn="base"/>
            <a:r>
              <a:rPr lang="en-US" dirty="0" smtClean="0"/>
              <a:t>At any one time more than 320 individuals are served by LIHI’s tiny house and encampment program, with thousands of others in permanent low-income housing at other LIHI buildings. </a:t>
            </a:r>
          </a:p>
          <a:p>
            <a:pPr lvl="0" fontAlgn="base"/>
            <a:endParaRPr lang="en-US" dirty="0" smtClean="0"/>
          </a:p>
          <a:p>
            <a:pPr lvl="0" fontAlgn="base"/>
            <a:r>
              <a:rPr lang="en-US" b="1" dirty="0" smtClean="0"/>
              <a:t>Two recent success stories</a:t>
            </a:r>
            <a:r>
              <a:rPr lang="en-US" dirty="0" smtClean="0"/>
              <a:t>:</a:t>
            </a:r>
          </a:p>
          <a:p>
            <a:pPr lvl="1" fontAlgn="base"/>
            <a:r>
              <a:rPr lang="en-US" dirty="0" smtClean="0"/>
              <a:t>An older homeless veteran lived in a tiny house at Othello Village and was able to move into permanent housing at LIHI's Frye Apartments with the help of a LIHI case manager. He lived at Othello Village for about 8 months, and now lives at the Frye and is able to pay 30% of his income for a permanent place to live in downtown Seattle. </a:t>
            </a:r>
          </a:p>
          <a:p>
            <a:pPr lvl="1" fontAlgn="base"/>
            <a:endParaRPr lang="en-US" dirty="0" smtClean="0"/>
          </a:p>
          <a:p>
            <a:pPr lvl="1" fontAlgn="base"/>
            <a:r>
              <a:rPr lang="en-US" dirty="0" smtClean="0"/>
              <a:t>A homeless mother with a twelve year old daughter lived in a tiny house at Othello Village for six </a:t>
            </a:r>
            <a:r>
              <a:rPr lang="en-US" dirty="0" smtClean="0"/>
              <a:t>months.  A </a:t>
            </a:r>
            <a:r>
              <a:rPr lang="en-US" dirty="0" smtClean="0"/>
              <a:t>LIHI case manager moved them into permanent affordable housing at LIHI's Denny Park Apartments in South Lake Union. </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dirty="0" smtClean="0"/>
              <a:t>Tiny House Construction</a:t>
            </a:r>
            <a:endParaRPr lang="en-US" sz="3600" dirty="0"/>
          </a:p>
        </p:txBody>
      </p:sp>
      <p:sp>
        <p:nvSpPr>
          <p:cNvPr id="5" name="TextBox 4"/>
          <p:cNvSpPr txBox="1"/>
          <p:nvPr/>
        </p:nvSpPr>
        <p:spPr>
          <a:xfrm>
            <a:off x="152400" y="762000"/>
            <a:ext cx="3124200" cy="2862322"/>
          </a:xfrm>
          <a:prstGeom prst="rect">
            <a:avLst/>
          </a:prstGeom>
          <a:noFill/>
        </p:spPr>
        <p:txBody>
          <a:bodyPr wrap="square" rtlCol="0">
            <a:spAutoFit/>
          </a:bodyPr>
          <a:lstStyle/>
          <a:p>
            <a:r>
              <a:rPr lang="en-US" dirty="0" smtClean="0"/>
              <a:t>We have worked with numerous schools, colleges and training programs, which have used the project as an education opportunity and provided volunteer the labor to build inexpensive, but quality, durable Tiny Houses, complete with electricity, insulation and heat.</a:t>
            </a:r>
            <a:endParaRPr lang="en-US" dirty="0"/>
          </a:p>
        </p:txBody>
      </p:sp>
      <p:pic>
        <p:nvPicPr>
          <p:cNvPr id="21505" name="Picture 1"/>
          <p:cNvPicPr>
            <a:picLocks noChangeAspect="1" noChangeArrowheads="1"/>
          </p:cNvPicPr>
          <p:nvPr/>
        </p:nvPicPr>
        <p:blipFill>
          <a:blip r:embed="rId3" cstate="print"/>
          <a:srcRect/>
          <a:stretch>
            <a:fillRect/>
          </a:stretch>
        </p:blipFill>
        <p:spPr bwMode="auto">
          <a:xfrm rot="5400000">
            <a:off x="3057525" y="1285875"/>
            <a:ext cx="3581400" cy="2686050"/>
          </a:xfrm>
          <a:prstGeom prst="rect">
            <a:avLst/>
          </a:prstGeom>
          <a:noFill/>
          <a:ln w="9525">
            <a:noFill/>
            <a:miter lim="800000"/>
            <a:headEnd/>
            <a:tailEnd/>
          </a:ln>
          <a:effectLst/>
        </p:spPr>
      </p:pic>
      <p:pic>
        <p:nvPicPr>
          <p:cNvPr id="21506" name="Picture 2"/>
          <p:cNvPicPr>
            <a:picLocks noChangeAspect="1" noChangeArrowheads="1"/>
          </p:cNvPicPr>
          <p:nvPr/>
        </p:nvPicPr>
        <p:blipFill>
          <a:blip r:embed="rId4" cstate="print"/>
          <a:srcRect/>
          <a:stretch>
            <a:fillRect/>
          </a:stretch>
        </p:blipFill>
        <p:spPr bwMode="auto">
          <a:xfrm rot="5400000">
            <a:off x="5857875" y="1285875"/>
            <a:ext cx="3581400" cy="2686050"/>
          </a:xfrm>
          <a:prstGeom prst="rect">
            <a:avLst/>
          </a:prstGeom>
          <a:noFill/>
          <a:ln w="9525">
            <a:noFill/>
            <a:miter lim="800000"/>
            <a:headEnd/>
            <a:tailEnd/>
          </a:ln>
          <a:effectLst/>
        </p:spPr>
      </p:pic>
      <p:pic>
        <p:nvPicPr>
          <p:cNvPr id="21507" name="Picture 3"/>
          <p:cNvPicPr>
            <a:picLocks noChangeAspect="1" noChangeArrowheads="1"/>
          </p:cNvPicPr>
          <p:nvPr/>
        </p:nvPicPr>
        <p:blipFill>
          <a:blip r:embed="rId5" cstate="print"/>
          <a:srcRect/>
          <a:stretch>
            <a:fillRect/>
          </a:stretch>
        </p:blipFill>
        <p:spPr bwMode="auto">
          <a:xfrm>
            <a:off x="6324600" y="4572000"/>
            <a:ext cx="2657856" cy="1993392"/>
          </a:xfrm>
          <a:prstGeom prst="rect">
            <a:avLst/>
          </a:prstGeom>
          <a:noFill/>
          <a:ln w="9525">
            <a:noFill/>
            <a:miter lim="800000"/>
            <a:headEnd/>
            <a:tailEnd/>
          </a:ln>
          <a:effectLst/>
        </p:spPr>
      </p:pic>
      <p:pic>
        <p:nvPicPr>
          <p:cNvPr id="21508" name="Picture 4"/>
          <p:cNvPicPr>
            <a:picLocks noChangeAspect="1" noChangeArrowheads="1"/>
          </p:cNvPicPr>
          <p:nvPr/>
        </p:nvPicPr>
        <p:blipFill>
          <a:blip r:embed="rId6" cstate="print">
            <a:lum bright="10000"/>
          </a:blip>
          <a:srcRect l="10246"/>
          <a:stretch>
            <a:fillRect/>
          </a:stretch>
        </p:blipFill>
        <p:spPr bwMode="auto">
          <a:xfrm>
            <a:off x="3505200" y="4572000"/>
            <a:ext cx="2688336" cy="1994877"/>
          </a:xfrm>
          <a:prstGeom prst="rect">
            <a:avLst/>
          </a:prstGeom>
          <a:noFill/>
          <a:ln w="9525">
            <a:noFill/>
            <a:miter lim="800000"/>
            <a:headEnd/>
            <a:tailEnd/>
          </a:ln>
          <a:effectLst/>
        </p:spPr>
      </p:pic>
      <p:pic>
        <p:nvPicPr>
          <p:cNvPr id="8" name="Picture 2" descr="S:\Shared Files\Properties &amp; Projects\Tiny Houses\22nd &amp; Union\Images\Tulalip\Slide6.JPG"/>
          <p:cNvPicPr>
            <a:picLocks noChangeAspect="1" noChangeArrowheads="1"/>
          </p:cNvPicPr>
          <p:nvPr/>
        </p:nvPicPr>
        <p:blipFill>
          <a:blip r:embed="rId7" cstate="print"/>
          <a:srcRect/>
          <a:stretch>
            <a:fillRect/>
          </a:stretch>
        </p:blipFill>
        <p:spPr bwMode="auto">
          <a:xfrm>
            <a:off x="152400" y="3657599"/>
            <a:ext cx="3200400" cy="2124343"/>
          </a:xfrm>
          <a:prstGeom prst="rect">
            <a:avLst/>
          </a:prstGeom>
          <a:noFill/>
        </p:spPr>
      </p:pic>
      <p:sp>
        <p:nvSpPr>
          <p:cNvPr id="9" name="TextBox 8"/>
          <p:cNvSpPr txBox="1"/>
          <p:nvPr/>
        </p:nvSpPr>
        <p:spPr>
          <a:xfrm>
            <a:off x="152400" y="5791200"/>
            <a:ext cx="3429000" cy="923330"/>
          </a:xfrm>
          <a:prstGeom prst="rect">
            <a:avLst/>
          </a:prstGeom>
          <a:noFill/>
        </p:spPr>
        <p:txBody>
          <a:bodyPr wrap="square" rtlCol="0">
            <a:spAutoFit/>
          </a:bodyPr>
          <a:lstStyle/>
          <a:p>
            <a:r>
              <a:rPr lang="en-US" dirty="0" smtClean="0"/>
              <a:t>Tulalip Tribes TERO program built two tiny houses with beautiful doors.</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1143000"/>
          </a:xfrm>
        </p:spPr>
        <p:txBody>
          <a:bodyPr>
            <a:normAutofit fontScale="90000"/>
          </a:bodyPr>
          <a:lstStyle/>
          <a:p>
            <a:r>
              <a:rPr lang="en-US" dirty="0" smtClean="0"/>
              <a:t>Georgetown Village</a:t>
            </a:r>
            <a:br>
              <a:rPr lang="en-US" dirty="0" smtClean="0"/>
            </a:br>
            <a:r>
              <a:rPr lang="en-US" sz="3600" dirty="0" smtClean="0"/>
              <a:t>March 2017, 37 Tiny Houses &amp; Overflow Tents</a:t>
            </a:r>
            <a:r>
              <a:rPr lang="en-US" dirty="0" smtClean="0"/>
              <a:t/>
            </a:r>
            <a:br>
              <a:rPr lang="en-US" dirty="0" smtClean="0"/>
            </a:br>
            <a:endParaRPr lang="en-US" dirty="0"/>
          </a:p>
        </p:txBody>
      </p:sp>
      <p:pic>
        <p:nvPicPr>
          <p:cNvPr id="2050" name="Picture 2" descr="S:\Shared Files\Properties &amp; Projects\Tiny Houses\Georgetown Village\Pictures\Volunteer Builds\March 25.jpg"/>
          <p:cNvPicPr>
            <a:picLocks noChangeAspect="1" noChangeArrowheads="1"/>
          </p:cNvPicPr>
          <p:nvPr/>
        </p:nvPicPr>
        <p:blipFill>
          <a:blip r:embed="rId3" cstate="print"/>
          <a:srcRect/>
          <a:stretch>
            <a:fillRect/>
          </a:stretch>
        </p:blipFill>
        <p:spPr bwMode="auto">
          <a:xfrm>
            <a:off x="4572000" y="3886200"/>
            <a:ext cx="3886200" cy="2914650"/>
          </a:xfrm>
          <a:prstGeom prst="rect">
            <a:avLst/>
          </a:prstGeom>
          <a:noFill/>
        </p:spPr>
      </p:pic>
      <p:pic>
        <p:nvPicPr>
          <p:cNvPr id="2052" name="Picture 4" descr="S:\Shared Files\Properties &amp; Projects\Tiny Houses\Georgetown Village\Pictures\FullSizeRender.jpg"/>
          <p:cNvPicPr>
            <a:picLocks noChangeAspect="1" noChangeArrowheads="1"/>
          </p:cNvPicPr>
          <p:nvPr/>
        </p:nvPicPr>
        <p:blipFill>
          <a:blip r:embed="rId4" cstate="print"/>
          <a:srcRect/>
          <a:stretch>
            <a:fillRect/>
          </a:stretch>
        </p:blipFill>
        <p:spPr bwMode="auto">
          <a:xfrm>
            <a:off x="4142918" y="1219199"/>
            <a:ext cx="4696282" cy="2578911"/>
          </a:xfrm>
          <a:prstGeom prst="rect">
            <a:avLst/>
          </a:prstGeom>
          <a:noFill/>
        </p:spPr>
      </p:pic>
      <p:pic>
        <p:nvPicPr>
          <p:cNvPr id="2" name="Picture 2" descr="S:\Shared Files\Properties &amp; Projects\Tiny Houses\Georgetown Village\Pictures\Shower Tower.jpg"/>
          <p:cNvPicPr>
            <a:picLocks noChangeAspect="1" noChangeArrowheads="1"/>
          </p:cNvPicPr>
          <p:nvPr/>
        </p:nvPicPr>
        <p:blipFill>
          <a:blip r:embed="rId5" cstate="print"/>
          <a:srcRect/>
          <a:stretch>
            <a:fillRect/>
          </a:stretch>
        </p:blipFill>
        <p:spPr bwMode="auto">
          <a:xfrm>
            <a:off x="152399" y="1371600"/>
            <a:ext cx="3754455" cy="4724400"/>
          </a:xfrm>
          <a:prstGeom prst="rect">
            <a:avLst/>
          </a:prstGeom>
          <a:noFill/>
        </p:spPr>
      </p:pic>
      <p:sp>
        <p:nvSpPr>
          <p:cNvPr id="8" name="TextBox 7"/>
          <p:cNvSpPr txBox="1"/>
          <p:nvPr/>
        </p:nvSpPr>
        <p:spPr>
          <a:xfrm>
            <a:off x="1219200" y="6248400"/>
            <a:ext cx="1676400" cy="369332"/>
          </a:xfrm>
          <a:prstGeom prst="rect">
            <a:avLst/>
          </a:prstGeom>
          <a:noFill/>
        </p:spPr>
        <p:txBody>
          <a:bodyPr wrap="square" rtlCol="0">
            <a:spAutoFit/>
          </a:bodyPr>
          <a:lstStyle/>
          <a:p>
            <a:r>
              <a:rPr lang="en-US" dirty="0" smtClean="0"/>
              <a:t>Shower Tower</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1143000"/>
          </a:xfrm>
        </p:spPr>
        <p:txBody>
          <a:bodyPr>
            <a:normAutofit fontScale="90000"/>
          </a:bodyPr>
          <a:lstStyle/>
          <a:p>
            <a:r>
              <a:rPr lang="en-US" dirty="0" smtClean="0"/>
              <a:t>Georgetown Village</a:t>
            </a:r>
            <a:br>
              <a:rPr lang="en-US" dirty="0" smtClean="0"/>
            </a:br>
            <a:endParaRPr lang="en-US" dirty="0"/>
          </a:p>
        </p:txBody>
      </p:sp>
      <p:pic>
        <p:nvPicPr>
          <p:cNvPr id="4098" name="Picture 2" descr="S:\Shared Files\Properties &amp; Projects\Tiny Houses\Georgetown Village\Site Plans\Full Site Snip.JPG"/>
          <p:cNvPicPr>
            <a:picLocks noChangeAspect="1" noChangeArrowheads="1"/>
          </p:cNvPicPr>
          <p:nvPr/>
        </p:nvPicPr>
        <p:blipFill>
          <a:blip r:embed="rId3" cstate="print"/>
          <a:srcRect/>
          <a:stretch>
            <a:fillRect/>
          </a:stretch>
        </p:blipFill>
        <p:spPr bwMode="auto">
          <a:xfrm>
            <a:off x="609600" y="1143000"/>
            <a:ext cx="7886700" cy="5101963"/>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7200"/>
            <a:ext cx="8229600" cy="1143000"/>
          </a:xfrm>
        </p:spPr>
        <p:txBody>
          <a:bodyPr>
            <a:normAutofit fontScale="90000"/>
          </a:bodyPr>
          <a:lstStyle/>
          <a:p>
            <a:r>
              <a:rPr lang="en-US" dirty="0" smtClean="0"/>
              <a:t>CTE Showplace of Skills</a:t>
            </a:r>
            <a:br>
              <a:rPr lang="en-US" dirty="0" smtClean="0"/>
            </a:br>
            <a:r>
              <a:rPr lang="en-US" sz="2700" dirty="0" smtClean="0"/>
              <a:t>Tiny House Competition on Capitol Grounds, March 2016</a:t>
            </a:r>
            <a:r>
              <a:rPr lang="en-US" sz="3600" dirty="0" smtClean="0"/>
              <a:t/>
            </a:r>
            <a:br>
              <a:rPr lang="en-US" sz="3600" dirty="0" smtClean="0"/>
            </a:br>
            <a:r>
              <a:rPr lang="en-US" sz="2000" dirty="0" smtClean="0"/>
              <a:t>After Competition houses were moved to </a:t>
            </a:r>
            <a:r>
              <a:rPr lang="en-US" sz="2000" dirty="0" err="1" smtClean="0"/>
              <a:t>Licton</a:t>
            </a:r>
            <a:r>
              <a:rPr lang="en-US" sz="2000" dirty="0" smtClean="0"/>
              <a:t> Springs Village</a:t>
            </a:r>
            <a:r>
              <a:rPr lang="en-US" dirty="0" smtClean="0"/>
              <a:t/>
            </a:r>
            <a:br>
              <a:rPr lang="en-US" dirty="0" smtClean="0"/>
            </a:br>
            <a:endParaRPr lang="en-US" dirty="0"/>
          </a:p>
        </p:txBody>
      </p:sp>
      <p:pic>
        <p:nvPicPr>
          <p:cNvPr id="4099" name="Picture 2" descr="page02.jpg"/>
          <p:cNvPicPr>
            <a:picLocks noChangeAspect="1" noChangeArrowheads="1"/>
          </p:cNvPicPr>
          <p:nvPr/>
        </p:nvPicPr>
        <p:blipFill>
          <a:blip r:embed="rId3" cstate="print"/>
          <a:srcRect/>
          <a:stretch>
            <a:fillRect/>
          </a:stretch>
        </p:blipFill>
        <p:spPr bwMode="auto">
          <a:xfrm>
            <a:off x="1600200" y="1600200"/>
            <a:ext cx="5929584" cy="49530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1143000"/>
          </a:xfrm>
        </p:spPr>
        <p:txBody>
          <a:bodyPr>
            <a:normAutofit fontScale="90000"/>
          </a:bodyPr>
          <a:lstStyle/>
          <a:p>
            <a:r>
              <a:rPr lang="en-US" dirty="0" err="1" smtClean="0"/>
              <a:t>Licton</a:t>
            </a:r>
            <a:r>
              <a:rPr lang="en-US" dirty="0" smtClean="0"/>
              <a:t> Springs Village</a:t>
            </a:r>
            <a:br>
              <a:rPr lang="en-US" dirty="0" smtClean="0"/>
            </a:br>
            <a:r>
              <a:rPr lang="en-US" sz="3600" dirty="0" smtClean="0"/>
              <a:t>April 2017, 27 Tiny Houses </a:t>
            </a:r>
            <a:r>
              <a:rPr lang="en-US" sz="3600" dirty="0" smtClean="0">
                <a:solidFill>
                  <a:prstClr val="black"/>
                </a:solidFill>
              </a:rPr>
              <a:t>&amp; Overflow Tents </a:t>
            </a:r>
            <a:r>
              <a:rPr lang="en-US" dirty="0" smtClean="0"/>
              <a:t/>
            </a:r>
            <a:br>
              <a:rPr lang="en-US" dirty="0" smtClean="0"/>
            </a:br>
            <a:endParaRPr lang="en-US" dirty="0"/>
          </a:p>
        </p:txBody>
      </p:sp>
      <p:pic>
        <p:nvPicPr>
          <p:cNvPr id="3074" name="Picture 2" descr="S:\Shared Files\Properties &amp; Projects\Tiny Houses\Nesbit Site\Photos\Tiny Houses Arrive March 2017\IMG_1465.JPG"/>
          <p:cNvPicPr>
            <a:picLocks noChangeAspect="1" noChangeArrowheads="1"/>
          </p:cNvPicPr>
          <p:nvPr/>
        </p:nvPicPr>
        <p:blipFill>
          <a:blip r:embed="rId3" cstate="print"/>
          <a:srcRect/>
          <a:stretch>
            <a:fillRect/>
          </a:stretch>
        </p:blipFill>
        <p:spPr bwMode="auto">
          <a:xfrm>
            <a:off x="609600" y="1219200"/>
            <a:ext cx="3048000" cy="2286000"/>
          </a:xfrm>
          <a:prstGeom prst="rect">
            <a:avLst/>
          </a:prstGeom>
          <a:noFill/>
        </p:spPr>
      </p:pic>
      <p:pic>
        <p:nvPicPr>
          <p:cNvPr id="1026" name="Picture 2" descr="S:\Shared Files\Properties &amp; Projects\Tiny Houses\Licton Springs\Photos\Wall St. Journal Photo.jpg"/>
          <p:cNvPicPr>
            <a:picLocks noChangeAspect="1" noChangeArrowheads="1"/>
          </p:cNvPicPr>
          <p:nvPr/>
        </p:nvPicPr>
        <p:blipFill>
          <a:blip r:embed="rId4" cstate="print"/>
          <a:srcRect/>
          <a:stretch>
            <a:fillRect/>
          </a:stretch>
        </p:blipFill>
        <p:spPr bwMode="auto">
          <a:xfrm>
            <a:off x="4495800" y="1219200"/>
            <a:ext cx="3430340" cy="2286000"/>
          </a:xfrm>
          <a:prstGeom prst="rect">
            <a:avLst/>
          </a:prstGeom>
          <a:noFill/>
        </p:spPr>
      </p:pic>
      <p:pic>
        <p:nvPicPr>
          <p:cNvPr id="1027" name="Picture 3" descr="S:\Shared Files\Properties &amp; Projects\Tiny Houses\Licton Springs\Photos\Opening Ceremony\Gerald and Julie Brooks, were camping at Greenlake.jpg"/>
          <p:cNvPicPr>
            <a:picLocks noChangeAspect="1" noChangeArrowheads="1"/>
          </p:cNvPicPr>
          <p:nvPr/>
        </p:nvPicPr>
        <p:blipFill>
          <a:blip r:embed="rId5" cstate="print"/>
          <a:srcRect/>
          <a:stretch>
            <a:fillRect/>
          </a:stretch>
        </p:blipFill>
        <p:spPr bwMode="auto">
          <a:xfrm>
            <a:off x="322906" y="3733800"/>
            <a:ext cx="2229604" cy="2971800"/>
          </a:xfrm>
          <a:prstGeom prst="rect">
            <a:avLst/>
          </a:prstGeom>
          <a:noFill/>
        </p:spPr>
      </p:pic>
      <p:pic>
        <p:nvPicPr>
          <p:cNvPr id="1028" name="Picture 4" descr="S:\Shared Files\Properties &amp; Projects\Tiny Houses\Licton Springs\Photos\Opening Ceremony\Houses.jpg"/>
          <p:cNvPicPr>
            <a:picLocks noChangeAspect="1" noChangeArrowheads="1"/>
          </p:cNvPicPr>
          <p:nvPr/>
        </p:nvPicPr>
        <p:blipFill>
          <a:blip r:embed="rId6" cstate="print"/>
          <a:srcRect/>
          <a:stretch>
            <a:fillRect/>
          </a:stretch>
        </p:blipFill>
        <p:spPr bwMode="auto">
          <a:xfrm>
            <a:off x="2564440" y="3733800"/>
            <a:ext cx="6457617" cy="29718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Shared Files\Properties &amp; Projects\Tiny Houses\Licton Springs\Site Maps\Snap - final map.JPG"/>
          <p:cNvPicPr>
            <a:picLocks noChangeAspect="1" noChangeArrowheads="1"/>
          </p:cNvPicPr>
          <p:nvPr/>
        </p:nvPicPr>
        <p:blipFill>
          <a:blip r:embed="rId2" cstate="print"/>
          <a:srcRect/>
          <a:stretch>
            <a:fillRect/>
          </a:stretch>
        </p:blipFill>
        <p:spPr bwMode="auto">
          <a:xfrm>
            <a:off x="152400" y="762000"/>
            <a:ext cx="8811585" cy="5638800"/>
          </a:xfrm>
          <a:prstGeom prst="rect">
            <a:avLst/>
          </a:prstGeom>
          <a:noFill/>
        </p:spPr>
      </p:pic>
      <p:sp>
        <p:nvSpPr>
          <p:cNvPr id="4" name="Title 2"/>
          <p:cNvSpPr>
            <a:spLocks noGrp="1"/>
          </p:cNvSpPr>
          <p:nvPr>
            <p:ph type="title"/>
          </p:nvPr>
        </p:nvSpPr>
        <p:spPr>
          <a:xfrm>
            <a:off x="457200" y="304800"/>
            <a:ext cx="8229600" cy="1143000"/>
          </a:xfrm>
        </p:spPr>
        <p:txBody>
          <a:bodyPr>
            <a:normAutofit fontScale="90000"/>
          </a:bodyPr>
          <a:lstStyle/>
          <a:p>
            <a:r>
              <a:rPr lang="en-US" dirty="0" smtClean="0"/>
              <a:t>Licton Springs Village</a:t>
            </a:r>
            <a:br>
              <a:rPr lang="en-US" dirty="0" smtClean="0"/>
            </a:b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Grp="1" noChangeAspect="1" noChangeArrowheads="1"/>
          </p:cNvPicPr>
          <p:nvPr>
            <p:ph idx="1"/>
          </p:nvPr>
        </p:nvPicPr>
        <p:blipFill>
          <a:blip r:embed="rId2" cstate="print"/>
          <a:srcRect/>
          <a:stretch>
            <a:fillRect/>
          </a:stretch>
        </p:blipFill>
        <p:spPr bwMode="auto">
          <a:xfrm>
            <a:off x="1524000" y="228600"/>
            <a:ext cx="5816551" cy="6243668"/>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Tulalip Tribe TERO</a:t>
            </a:r>
            <a:endParaRPr lang="en-US" dirty="0"/>
          </a:p>
        </p:txBody>
      </p:sp>
      <p:pic>
        <p:nvPicPr>
          <p:cNvPr id="7" name="Picture 6" descr="Tulalip 1.jpg"/>
          <p:cNvPicPr>
            <a:picLocks noChangeAspect="1"/>
          </p:cNvPicPr>
          <p:nvPr/>
        </p:nvPicPr>
        <p:blipFill>
          <a:blip r:embed="rId3" cstate="print"/>
          <a:stretch>
            <a:fillRect/>
          </a:stretch>
        </p:blipFill>
        <p:spPr>
          <a:xfrm>
            <a:off x="4572000" y="1066800"/>
            <a:ext cx="4041648" cy="2674041"/>
          </a:xfrm>
          <a:prstGeom prst="rect">
            <a:avLst/>
          </a:prstGeom>
        </p:spPr>
      </p:pic>
      <p:pic>
        <p:nvPicPr>
          <p:cNvPr id="1026" name="Picture 2" descr="S:\Shared Files\Properties &amp; Projects\Tiny Houses\Georgetown Village\Pictures\Press Event, 3.2.17\Ty Juvinel.JPG"/>
          <p:cNvPicPr>
            <a:picLocks noChangeAspect="1" noChangeArrowheads="1"/>
          </p:cNvPicPr>
          <p:nvPr/>
        </p:nvPicPr>
        <p:blipFill>
          <a:blip r:embed="rId4" cstate="print"/>
          <a:srcRect/>
          <a:stretch>
            <a:fillRect/>
          </a:stretch>
        </p:blipFill>
        <p:spPr bwMode="auto">
          <a:xfrm>
            <a:off x="381000" y="1066800"/>
            <a:ext cx="3924300" cy="5232400"/>
          </a:xfrm>
          <a:prstGeom prst="rect">
            <a:avLst/>
          </a:prstGeom>
          <a:noFill/>
        </p:spPr>
      </p:pic>
      <p:pic>
        <p:nvPicPr>
          <p:cNvPr id="3074" name="Picture 2" descr="S:\Shared Files\Properties &amp; Projects\Tiny Houses\Georgetown Village\Pictures\Press Event, 3.2.17\Kelly Welker.jpg"/>
          <p:cNvPicPr>
            <a:picLocks noChangeAspect="1" noChangeArrowheads="1"/>
          </p:cNvPicPr>
          <p:nvPr/>
        </p:nvPicPr>
        <p:blipFill>
          <a:blip r:embed="rId5" cstate="print"/>
          <a:srcRect/>
          <a:stretch>
            <a:fillRect/>
          </a:stretch>
        </p:blipFill>
        <p:spPr bwMode="auto">
          <a:xfrm>
            <a:off x="4572000" y="4038600"/>
            <a:ext cx="4038600" cy="2271713"/>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err="1" smtClean="0"/>
              <a:t>YouthBuild</a:t>
            </a:r>
            <a:r>
              <a:rPr lang="en-US" dirty="0" smtClean="0"/>
              <a:t>, a Program of </a:t>
            </a:r>
            <a:r>
              <a:rPr lang="en-US" dirty="0" err="1" smtClean="0"/>
              <a:t>YouthCare</a:t>
            </a:r>
            <a:endParaRPr lang="en-US" dirty="0"/>
          </a:p>
        </p:txBody>
      </p:sp>
      <p:pic>
        <p:nvPicPr>
          <p:cNvPr id="4" name="Picture 3" descr="IMG_2771.JPG"/>
          <p:cNvPicPr>
            <a:picLocks noChangeAspect="1"/>
          </p:cNvPicPr>
          <p:nvPr/>
        </p:nvPicPr>
        <p:blipFill>
          <a:blip r:embed="rId3" cstate="print"/>
          <a:srcRect l="30000"/>
          <a:stretch>
            <a:fillRect/>
          </a:stretch>
        </p:blipFill>
        <p:spPr>
          <a:xfrm>
            <a:off x="685800" y="3048000"/>
            <a:ext cx="3200400" cy="3429000"/>
          </a:xfrm>
          <a:prstGeom prst="rect">
            <a:avLst/>
          </a:prstGeom>
        </p:spPr>
      </p:pic>
      <p:pic>
        <p:nvPicPr>
          <p:cNvPr id="5" name="Picture 4" descr="IMG_2345.JPG"/>
          <p:cNvPicPr>
            <a:picLocks noChangeAspect="1"/>
          </p:cNvPicPr>
          <p:nvPr/>
        </p:nvPicPr>
        <p:blipFill>
          <a:blip r:embed="rId4" cstate="print"/>
          <a:stretch>
            <a:fillRect/>
          </a:stretch>
        </p:blipFill>
        <p:spPr>
          <a:xfrm>
            <a:off x="4343400" y="3124200"/>
            <a:ext cx="4343400" cy="3257550"/>
          </a:xfrm>
          <a:prstGeom prst="rect">
            <a:avLst/>
          </a:prstGeom>
        </p:spPr>
      </p:pic>
      <p:pic>
        <p:nvPicPr>
          <p:cNvPr id="6" name="Picture 5"/>
          <p:cNvPicPr>
            <a:picLocks noChangeAspect="1"/>
          </p:cNvPicPr>
          <p:nvPr/>
        </p:nvPicPr>
        <p:blipFill rotWithShape="1">
          <a:blip r:embed="rId5" cstate="print">
            <a:extLst>
              <a:ext uri="{28A0092B-C50C-407E-A947-70E740481C1C}">
                <a14:useLocalDpi xmlns="" xmlns:a14="http://schemas.microsoft.com/office/drawing/2010/main" val="0"/>
              </a:ext>
            </a:extLst>
          </a:blip>
          <a:srcRect l="22148" t="9145" r="13113" b="31991"/>
          <a:stretch/>
        </p:blipFill>
        <p:spPr>
          <a:xfrm>
            <a:off x="2819400" y="1253707"/>
            <a:ext cx="3276600" cy="164189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Sawhorse Revolution</a:t>
            </a:r>
            <a:endParaRPr lang="en-US" dirty="0"/>
          </a:p>
        </p:txBody>
      </p:sp>
      <p:pic>
        <p:nvPicPr>
          <p:cNvPr id="4" name="Picture 3" descr="Sawhorse.jpg"/>
          <p:cNvPicPr>
            <a:picLocks noChangeAspect="1"/>
          </p:cNvPicPr>
          <p:nvPr/>
        </p:nvPicPr>
        <p:blipFill>
          <a:blip r:embed="rId3" cstate="print"/>
          <a:stretch>
            <a:fillRect/>
          </a:stretch>
        </p:blipFill>
        <p:spPr>
          <a:xfrm>
            <a:off x="533400" y="1676400"/>
            <a:ext cx="2590800" cy="3883166"/>
          </a:xfrm>
          <a:prstGeom prst="rect">
            <a:avLst/>
          </a:prstGeom>
        </p:spPr>
      </p:pic>
      <p:pic>
        <p:nvPicPr>
          <p:cNvPr id="5" name="Picture 4" descr="FullSizeRender.jpg"/>
          <p:cNvPicPr>
            <a:picLocks noChangeAspect="1"/>
          </p:cNvPicPr>
          <p:nvPr/>
        </p:nvPicPr>
        <p:blipFill>
          <a:blip r:embed="rId4" cstate="print"/>
          <a:stretch>
            <a:fillRect/>
          </a:stretch>
        </p:blipFill>
        <p:spPr>
          <a:xfrm>
            <a:off x="3276600" y="1905000"/>
            <a:ext cx="2354818" cy="2362200"/>
          </a:xfrm>
          <a:prstGeom prst="rect">
            <a:avLst/>
          </a:prstGeom>
        </p:spPr>
      </p:pic>
      <p:pic>
        <p:nvPicPr>
          <p:cNvPr id="6" name="Picture 5" descr="Tiny House 2.jpg"/>
          <p:cNvPicPr>
            <a:picLocks noChangeAspect="1"/>
          </p:cNvPicPr>
          <p:nvPr/>
        </p:nvPicPr>
        <p:blipFill>
          <a:blip r:embed="rId5" cstate="print"/>
          <a:stretch>
            <a:fillRect/>
          </a:stretch>
        </p:blipFill>
        <p:spPr>
          <a:xfrm>
            <a:off x="3276600" y="4572000"/>
            <a:ext cx="2438400" cy="1828800"/>
          </a:xfrm>
          <a:prstGeom prst="rect">
            <a:avLst/>
          </a:prstGeom>
        </p:spPr>
      </p:pic>
      <p:pic>
        <p:nvPicPr>
          <p:cNvPr id="7" name="Picture 6" descr="IMG_2580.JPG"/>
          <p:cNvPicPr>
            <a:picLocks noChangeAspect="1"/>
          </p:cNvPicPr>
          <p:nvPr/>
        </p:nvPicPr>
        <p:blipFill>
          <a:blip r:embed="rId6" cstate="print"/>
          <a:srcRect r="39474" b="1754"/>
          <a:stretch>
            <a:fillRect/>
          </a:stretch>
        </p:blipFill>
        <p:spPr>
          <a:xfrm>
            <a:off x="5867400" y="1676400"/>
            <a:ext cx="3067050" cy="37338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Renton Technical College</a:t>
            </a:r>
            <a:endParaRPr lang="en-US" dirty="0"/>
          </a:p>
        </p:txBody>
      </p:sp>
      <p:pic>
        <p:nvPicPr>
          <p:cNvPr id="4" name="Picture 3" descr="IMG_2433.JPG"/>
          <p:cNvPicPr>
            <a:picLocks noChangeAspect="1"/>
          </p:cNvPicPr>
          <p:nvPr/>
        </p:nvPicPr>
        <p:blipFill>
          <a:blip r:embed="rId3" cstate="print"/>
          <a:stretch>
            <a:fillRect/>
          </a:stretch>
        </p:blipFill>
        <p:spPr>
          <a:xfrm rot="5400000">
            <a:off x="-50800" y="2108201"/>
            <a:ext cx="4673600" cy="3505200"/>
          </a:xfrm>
          <a:prstGeom prst="rect">
            <a:avLst/>
          </a:prstGeom>
        </p:spPr>
      </p:pic>
      <p:pic>
        <p:nvPicPr>
          <p:cNvPr id="5" name="Picture 4" descr="IMG_2429.JPG"/>
          <p:cNvPicPr>
            <a:picLocks noChangeAspect="1"/>
          </p:cNvPicPr>
          <p:nvPr/>
        </p:nvPicPr>
        <p:blipFill>
          <a:blip r:embed="rId4" cstate="print"/>
          <a:stretch>
            <a:fillRect/>
          </a:stretch>
        </p:blipFill>
        <p:spPr>
          <a:xfrm>
            <a:off x="4876800" y="1600200"/>
            <a:ext cx="2895600" cy="2171700"/>
          </a:xfrm>
          <a:prstGeom prst="rect">
            <a:avLst/>
          </a:prstGeom>
        </p:spPr>
      </p:pic>
      <p:pic>
        <p:nvPicPr>
          <p:cNvPr id="6" name="Picture 5" descr="IMG_2431.JPG"/>
          <p:cNvPicPr>
            <a:picLocks noChangeAspect="1"/>
          </p:cNvPicPr>
          <p:nvPr/>
        </p:nvPicPr>
        <p:blipFill>
          <a:blip r:embed="rId5" cstate="print"/>
          <a:stretch>
            <a:fillRect/>
          </a:stretch>
        </p:blipFill>
        <p:spPr>
          <a:xfrm>
            <a:off x="4953000" y="4038600"/>
            <a:ext cx="2819400" cy="211455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normAutofit fontScale="90000"/>
          </a:bodyPr>
          <a:lstStyle/>
          <a:p>
            <a:r>
              <a:rPr lang="en-US" sz="3600" dirty="0" smtClean="0"/>
              <a:t>Nickelsville Ballard </a:t>
            </a:r>
            <a:r>
              <a:rPr lang="en-US" sz="3600" dirty="0" smtClean="0"/>
              <a:t>Encampment</a:t>
            </a:r>
            <a:br>
              <a:rPr lang="en-US" sz="3600" dirty="0" smtClean="0"/>
            </a:br>
            <a:r>
              <a:rPr lang="en-US" sz="3600" dirty="0" smtClean="0"/>
              <a:t>November, 2015 - 5 Tiny Houses</a:t>
            </a:r>
            <a:endParaRPr lang="en-US" sz="3600" dirty="0"/>
          </a:p>
        </p:txBody>
      </p:sp>
      <p:pic>
        <p:nvPicPr>
          <p:cNvPr id="4098" name="Picture 2" descr="S:\Shared Files\Properties &amp; Projects\Tiny Houses\Ballard\Images\Volunteer builders.jpg"/>
          <p:cNvPicPr>
            <a:picLocks noChangeAspect="1" noChangeArrowheads="1"/>
          </p:cNvPicPr>
          <p:nvPr/>
        </p:nvPicPr>
        <p:blipFill>
          <a:blip r:embed="rId3" cstate="print"/>
          <a:srcRect/>
          <a:stretch>
            <a:fillRect/>
          </a:stretch>
        </p:blipFill>
        <p:spPr bwMode="auto">
          <a:xfrm>
            <a:off x="4419600" y="1219200"/>
            <a:ext cx="3775588" cy="2514600"/>
          </a:xfrm>
          <a:prstGeom prst="rect">
            <a:avLst/>
          </a:prstGeom>
          <a:noFill/>
        </p:spPr>
      </p:pic>
      <p:pic>
        <p:nvPicPr>
          <p:cNvPr id="4099" name="Picture 3" descr="S:\Shared Files\Properties &amp; Projects\Tiny Houses\Ballard\Images\IMG_2170.JPG"/>
          <p:cNvPicPr>
            <a:picLocks noChangeAspect="1" noChangeArrowheads="1"/>
          </p:cNvPicPr>
          <p:nvPr/>
        </p:nvPicPr>
        <p:blipFill>
          <a:blip r:embed="rId4" cstate="print"/>
          <a:srcRect/>
          <a:stretch>
            <a:fillRect/>
          </a:stretch>
        </p:blipFill>
        <p:spPr bwMode="auto">
          <a:xfrm>
            <a:off x="609600" y="1219200"/>
            <a:ext cx="3352800" cy="2514600"/>
          </a:xfrm>
          <a:prstGeom prst="rect">
            <a:avLst/>
          </a:prstGeom>
          <a:noFill/>
        </p:spPr>
      </p:pic>
      <p:pic>
        <p:nvPicPr>
          <p:cNvPr id="4100" name="Picture 4" descr="S:\Shared Files\Properties &amp; Projects\Tiny Houses\Ballard\Images\IMG_2274.JPG"/>
          <p:cNvPicPr>
            <a:picLocks noChangeAspect="1" noChangeArrowheads="1"/>
          </p:cNvPicPr>
          <p:nvPr/>
        </p:nvPicPr>
        <p:blipFill>
          <a:blip r:embed="rId5" cstate="print"/>
          <a:srcRect/>
          <a:stretch>
            <a:fillRect/>
          </a:stretch>
        </p:blipFill>
        <p:spPr bwMode="auto">
          <a:xfrm>
            <a:off x="609600" y="4114800"/>
            <a:ext cx="3352800" cy="2514600"/>
          </a:xfrm>
          <a:prstGeom prst="rect">
            <a:avLst/>
          </a:prstGeom>
          <a:noFill/>
        </p:spPr>
      </p:pic>
      <p:pic>
        <p:nvPicPr>
          <p:cNvPr id="4101" name="Picture 5" descr="S:\Shared Files\Properties &amp; Projects\Tiny Houses\Ballard\Images\signs.jpg"/>
          <p:cNvPicPr>
            <a:picLocks noChangeAspect="1" noChangeArrowheads="1"/>
          </p:cNvPicPr>
          <p:nvPr/>
        </p:nvPicPr>
        <p:blipFill>
          <a:blip r:embed="rId6" cstate="print"/>
          <a:srcRect/>
          <a:stretch>
            <a:fillRect/>
          </a:stretch>
        </p:blipFill>
        <p:spPr bwMode="auto">
          <a:xfrm>
            <a:off x="4419600" y="4114800"/>
            <a:ext cx="3810000" cy="2537520"/>
          </a:xfrm>
          <a:prstGeom prst="rect">
            <a:avLst/>
          </a:prstGeom>
          <a:noFill/>
        </p:spPr>
      </p:pic>
      <p:sp>
        <p:nvSpPr>
          <p:cNvPr id="7" name="TextBox 6"/>
          <p:cNvSpPr txBox="1"/>
          <p:nvPr/>
        </p:nvSpPr>
        <p:spPr>
          <a:xfrm>
            <a:off x="5410200" y="3733800"/>
            <a:ext cx="3048000" cy="369332"/>
          </a:xfrm>
          <a:prstGeom prst="rect">
            <a:avLst/>
          </a:prstGeom>
          <a:noFill/>
        </p:spPr>
        <p:txBody>
          <a:bodyPr wrap="square" rtlCol="0">
            <a:spAutoFit/>
          </a:bodyPr>
          <a:lstStyle/>
          <a:p>
            <a:r>
              <a:rPr lang="en-US" dirty="0" smtClean="0"/>
              <a:t>“Barn raising” day</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Ballard Encampment</a:t>
            </a:r>
            <a:endParaRPr lang="en-US" dirty="0"/>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3" cstate="print"/>
          <a:srcRect l="13125" t="8889" r="12500" b="5556"/>
          <a:stretch>
            <a:fillRect/>
          </a:stretch>
        </p:blipFill>
        <p:spPr bwMode="auto">
          <a:xfrm>
            <a:off x="76200" y="990600"/>
            <a:ext cx="9067800" cy="58674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229600" cy="1143000"/>
          </a:xfrm>
        </p:spPr>
        <p:txBody>
          <a:bodyPr>
            <a:normAutofit/>
          </a:bodyPr>
          <a:lstStyle/>
          <a:p>
            <a:r>
              <a:rPr lang="en-US" sz="3600" b="1" dirty="0" smtClean="0"/>
              <a:t>Good Shepherd </a:t>
            </a:r>
            <a:r>
              <a:rPr lang="en-US" sz="3600" b="1" dirty="0" smtClean="0"/>
              <a:t>Tiny House Village</a:t>
            </a:r>
            <a:r>
              <a:rPr lang="en-US" sz="2800" dirty="0" smtClean="0"/>
              <a:t/>
            </a:r>
            <a:br>
              <a:rPr lang="en-US" sz="2800" dirty="0" smtClean="0"/>
            </a:br>
            <a:r>
              <a:rPr lang="en-US" sz="2800" dirty="0" smtClean="0"/>
              <a:t>January, 2016 - 14 Tiny Houses</a:t>
            </a:r>
            <a:endParaRPr lang="en-US" sz="2800" dirty="0"/>
          </a:p>
        </p:txBody>
      </p:sp>
      <p:pic>
        <p:nvPicPr>
          <p:cNvPr id="5123" name="Picture 3" descr="S:\Shared Files\Properties &amp; Projects\Tiny Houses\22nd &amp; Union\Images\Jan 7 2016\IMG_2641.JPG"/>
          <p:cNvPicPr>
            <a:picLocks noChangeAspect="1" noChangeArrowheads="1"/>
          </p:cNvPicPr>
          <p:nvPr/>
        </p:nvPicPr>
        <p:blipFill>
          <a:blip r:embed="rId3" cstate="print"/>
          <a:srcRect/>
          <a:stretch>
            <a:fillRect/>
          </a:stretch>
        </p:blipFill>
        <p:spPr bwMode="auto">
          <a:xfrm>
            <a:off x="3962400" y="1066800"/>
            <a:ext cx="3657600" cy="2743200"/>
          </a:xfrm>
          <a:prstGeom prst="rect">
            <a:avLst/>
          </a:prstGeom>
          <a:noFill/>
        </p:spPr>
      </p:pic>
      <p:pic>
        <p:nvPicPr>
          <p:cNvPr id="5124" name="Picture 4" descr="S:\Shared Files\Properties &amp; Projects\Tiny Houses\22nd &amp; Union\Images\Jan 7 2016\Wood Tech stairs.jpeg"/>
          <p:cNvPicPr>
            <a:picLocks noChangeAspect="1" noChangeArrowheads="1"/>
          </p:cNvPicPr>
          <p:nvPr/>
        </p:nvPicPr>
        <p:blipFill>
          <a:blip r:embed="rId4" cstate="print"/>
          <a:srcRect/>
          <a:stretch>
            <a:fillRect/>
          </a:stretch>
        </p:blipFill>
        <p:spPr bwMode="auto">
          <a:xfrm>
            <a:off x="152400" y="3962400"/>
            <a:ext cx="3657600" cy="2743200"/>
          </a:xfrm>
          <a:prstGeom prst="rect">
            <a:avLst/>
          </a:prstGeom>
          <a:noFill/>
        </p:spPr>
      </p:pic>
      <p:pic>
        <p:nvPicPr>
          <p:cNvPr id="2050" name="Picture 2" descr="S:\Shared Files\Properties &amp; Projects\Tiny Houses\22nd &amp; Union\Images\2016\IMG_2811.JPG"/>
          <p:cNvPicPr>
            <a:picLocks noChangeAspect="1" noChangeArrowheads="1"/>
          </p:cNvPicPr>
          <p:nvPr/>
        </p:nvPicPr>
        <p:blipFill>
          <a:blip r:embed="rId5" cstate="print"/>
          <a:srcRect/>
          <a:stretch>
            <a:fillRect/>
          </a:stretch>
        </p:blipFill>
        <p:spPr bwMode="auto">
          <a:xfrm>
            <a:off x="152400" y="1066800"/>
            <a:ext cx="3657600" cy="2743200"/>
          </a:xfrm>
          <a:prstGeom prst="rect">
            <a:avLst/>
          </a:prstGeom>
          <a:noFill/>
        </p:spPr>
      </p:pic>
      <p:sp>
        <p:nvSpPr>
          <p:cNvPr id="8" name="TextBox 7"/>
          <p:cNvSpPr txBox="1"/>
          <p:nvPr/>
        </p:nvSpPr>
        <p:spPr>
          <a:xfrm>
            <a:off x="7620000" y="2057400"/>
            <a:ext cx="1524000" cy="584775"/>
          </a:xfrm>
          <a:prstGeom prst="rect">
            <a:avLst/>
          </a:prstGeom>
          <a:noFill/>
        </p:spPr>
        <p:txBody>
          <a:bodyPr wrap="square" rtlCol="0">
            <a:spAutoFit/>
          </a:bodyPr>
          <a:lstStyle/>
          <a:p>
            <a:r>
              <a:rPr lang="en-US" sz="1600" dirty="0" smtClean="0"/>
              <a:t>Electrical </a:t>
            </a:r>
          </a:p>
          <a:p>
            <a:r>
              <a:rPr lang="en-US" sz="1600" dirty="0" smtClean="0"/>
              <a:t>Cable Trench</a:t>
            </a:r>
            <a:endParaRPr lang="en-US" sz="1600" dirty="0"/>
          </a:p>
        </p:txBody>
      </p:sp>
      <p:sp>
        <p:nvSpPr>
          <p:cNvPr id="9" name="TextBox 8"/>
          <p:cNvSpPr txBox="1"/>
          <p:nvPr/>
        </p:nvSpPr>
        <p:spPr>
          <a:xfrm>
            <a:off x="7315200" y="4648200"/>
            <a:ext cx="1676400" cy="584775"/>
          </a:xfrm>
          <a:prstGeom prst="rect">
            <a:avLst/>
          </a:prstGeom>
          <a:noFill/>
        </p:spPr>
        <p:txBody>
          <a:bodyPr wrap="square" rtlCol="0">
            <a:spAutoFit/>
          </a:bodyPr>
          <a:lstStyle/>
          <a:p>
            <a:r>
              <a:rPr lang="en-US" sz="1600" dirty="0" smtClean="0"/>
              <a:t>Loft &amp; </a:t>
            </a:r>
          </a:p>
          <a:p>
            <a:r>
              <a:rPr lang="en-US" sz="1600" dirty="0" smtClean="0"/>
              <a:t>Dining Room</a:t>
            </a:r>
            <a:endParaRPr lang="en-US" sz="1600" dirty="0"/>
          </a:p>
        </p:txBody>
      </p:sp>
      <p:pic>
        <p:nvPicPr>
          <p:cNvPr id="5122" name="Picture 2" descr="S:\Shared Files\Properties &amp; Projects\Tiny Houses\22nd &amp; Union\Images\2016\Loft &amp; Dining Room.jpg"/>
          <p:cNvPicPr>
            <a:picLocks noChangeAspect="1" noChangeArrowheads="1"/>
          </p:cNvPicPr>
          <p:nvPr/>
        </p:nvPicPr>
        <p:blipFill>
          <a:blip r:embed="rId6" cstate="print"/>
          <a:srcRect/>
          <a:stretch>
            <a:fillRect/>
          </a:stretch>
        </p:blipFill>
        <p:spPr bwMode="auto">
          <a:xfrm>
            <a:off x="4953000" y="3962400"/>
            <a:ext cx="2066925" cy="2755900"/>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12175</TotalTime>
  <Words>181</Words>
  <Application>Microsoft Office PowerPoint</Application>
  <PresentationFormat>On-screen Show (4:3)</PresentationFormat>
  <Paragraphs>63</Paragraphs>
  <Slides>25</Slides>
  <Notes>17</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Tiny House Villages and Encampments</vt:lpstr>
      <vt:lpstr>Tiny House Construction</vt:lpstr>
      <vt:lpstr>Tulalip Tribe TERO</vt:lpstr>
      <vt:lpstr>YouthBuild, a Program of YouthCare</vt:lpstr>
      <vt:lpstr>Sawhorse Revolution</vt:lpstr>
      <vt:lpstr>Renton Technical College</vt:lpstr>
      <vt:lpstr>Nickelsville Ballard Encampment November, 2015 - 5 Tiny Houses</vt:lpstr>
      <vt:lpstr>Ballard Encampment</vt:lpstr>
      <vt:lpstr>Good Shepherd Tiny House Village January, 2016 - 14 Tiny Houses</vt:lpstr>
      <vt:lpstr>Tiny House Village</vt:lpstr>
      <vt:lpstr>King County  Councilmember Larry Gossett  visiting the site w/Sharon Lee</vt:lpstr>
      <vt:lpstr>Toilet and Shower Houses (Plumbed)</vt:lpstr>
      <vt:lpstr>Othello Village March 2016, 28 Tiny Houses &amp; 14 Tents </vt:lpstr>
      <vt:lpstr>Othello Village</vt:lpstr>
      <vt:lpstr>Slide 15</vt:lpstr>
      <vt:lpstr>Slide 16</vt:lpstr>
      <vt:lpstr>Slide 17</vt:lpstr>
      <vt:lpstr>Slide 18</vt:lpstr>
      <vt:lpstr>Slide 19</vt:lpstr>
      <vt:lpstr>Georgetown Village March 2017, 37 Tiny Houses &amp; Overflow Tents </vt:lpstr>
      <vt:lpstr>Georgetown Village </vt:lpstr>
      <vt:lpstr>CTE Showplace of Skills Tiny House Competition on Capitol Grounds, March 2016 After Competition houses were moved to Licton Springs Village </vt:lpstr>
      <vt:lpstr>Licton Springs Village April 2017, 27 Tiny Houses &amp; Overflow Tents  </vt:lpstr>
      <vt:lpstr>Licton Springs Village </vt:lpstr>
      <vt:lpstr>Slide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Othello Village</dc:title>
  <dc:creator>mjoe</dc:creator>
  <cp:lastModifiedBy>aaronl</cp:lastModifiedBy>
  <cp:revision>367</cp:revision>
  <dcterms:created xsi:type="dcterms:W3CDTF">2016-03-01T00:22:40Z</dcterms:created>
  <dcterms:modified xsi:type="dcterms:W3CDTF">2017-05-09T18:53:22Z</dcterms:modified>
</cp:coreProperties>
</file>