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handoutMasterIdLst>
    <p:handoutMasterId r:id="rId15"/>
  </p:handoutMasterIdLst>
  <p:sldIdLst>
    <p:sldId id="256" r:id="rId2"/>
    <p:sldId id="257" r:id="rId3"/>
    <p:sldId id="271" r:id="rId4"/>
    <p:sldId id="266" r:id="rId5"/>
    <p:sldId id="261" r:id="rId6"/>
    <p:sldId id="263" r:id="rId7"/>
    <p:sldId id="270" r:id="rId8"/>
    <p:sldId id="264" r:id="rId9"/>
    <p:sldId id="265" r:id="rId10"/>
    <p:sldId id="269" r:id="rId11"/>
    <p:sldId id="262" r:id="rId12"/>
    <p:sldId id="272"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3" d="100"/>
          <a:sy n="63" d="100"/>
        </p:scale>
        <p:origin x="84" y="20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16EEE18-7806-44EE-85FA-7C64BEE0F0A3}" type="datetimeFigureOut">
              <a:rPr lang="en-US" smtClean="0"/>
              <a:t>5/11/2017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C536A1A-C77E-4E1E-8419-16685F2796D8}" type="slidenum">
              <a:rPr lang="en-US" smtClean="0"/>
              <a:t>‹#›</a:t>
            </a:fld>
            <a:endParaRPr lang="en-US"/>
          </a:p>
        </p:txBody>
      </p:sp>
    </p:spTree>
    <p:extLst>
      <p:ext uri="{BB962C8B-B14F-4D97-AF65-F5344CB8AC3E}">
        <p14:creationId xmlns:p14="http://schemas.microsoft.com/office/powerpoint/2010/main" val="2509648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FDC2FB3-5939-479A-83F5-948679BFC456}" type="datetimeFigureOut">
              <a:rPr lang="en-US" smtClean="0"/>
              <a:t>5/11/2017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F71C1CD-52D2-4DED-B35D-C78AE979AA90}" type="slidenum">
              <a:rPr lang="en-US" smtClean="0"/>
              <a:t>‹#›</a:t>
            </a:fld>
            <a:endParaRPr lang="en-US"/>
          </a:p>
        </p:txBody>
      </p:sp>
    </p:spTree>
    <p:extLst>
      <p:ext uri="{BB962C8B-B14F-4D97-AF65-F5344CB8AC3E}">
        <p14:creationId xmlns:p14="http://schemas.microsoft.com/office/powerpoint/2010/main" val="2417836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71C1CD-52D2-4DED-B35D-C78AE979AA90}" type="slidenum">
              <a:rPr lang="en-US" smtClean="0"/>
              <a:t>1</a:t>
            </a:fld>
            <a:endParaRPr lang="en-US"/>
          </a:p>
        </p:txBody>
      </p:sp>
    </p:spTree>
    <p:extLst>
      <p:ext uri="{BB962C8B-B14F-4D97-AF65-F5344CB8AC3E}">
        <p14:creationId xmlns:p14="http://schemas.microsoft.com/office/powerpoint/2010/main" val="2304478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71C1CD-52D2-4DED-B35D-C78AE979AA90}" type="slidenum">
              <a:rPr lang="en-US" smtClean="0"/>
              <a:t>10</a:t>
            </a:fld>
            <a:endParaRPr lang="en-US"/>
          </a:p>
        </p:txBody>
      </p:sp>
    </p:spTree>
    <p:extLst>
      <p:ext uri="{BB962C8B-B14F-4D97-AF65-F5344CB8AC3E}">
        <p14:creationId xmlns:p14="http://schemas.microsoft.com/office/powerpoint/2010/main" val="1366948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71C1CD-52D2-4DED-B35D-C78AE979AA90}" type="slidenum">
              <a:rPr lang="en-US" smtClean="0"/>
              <a:t>11</a:t>
            </a:fld>
            <a:endParaRPr lang="en-US"/>
          </a:p>
        </p:txBody>
      </p:sp>
    </p:spTree>
    <p:extLst>
      <p:ext uri="{BB962C8B-B14F-4D97-AF65-F5344CB8AC3E}">
        <p14:creationId xmlns:p14="http://schemas.microsoft.com/office/powerpoint/2010/main" val="2742783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71C1CD-52D2-4DED-B35D-C78AE979AA90}" type="slidenum">
              <a:rPr lang="en-US" smtClean="0"/>
              <a:t>12</a:t>
            </a:fld>
            <a:endParaRPr lang="en-US"/>
          </a:p>
        </p:txBody>
      </p:sp>
    </p:spTree>
    <p:extLst>
      <p:ext uri="{BB962C8B-B14F-4D97-AF65-F5344CB8AC3E}">
        <p14:creationId xmlns:p14="http://schemas.microsoft.com/office/powerpoint/2010/main" val="2052002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71C1CD-52D2-4DED-B35D-C78AE979AA90}" type="slidenum">
              <a:rPr lang="en-US" smtClean="0"/>
              <a:t>2</a:t>
            </a:fld>
            <a:endParaRPr lang="en-US"/>
          </a:p>
        </p:txBody>
      </p:sp>
    </p:spTree>
    <p:extLst>
      <p:ext uri="{BB962C8B-B14F-4D97-AF65-F5344CB8AC3E}">
        <p14:creationId xmlns:p14="http://schemas.microsoft.com/office/powerpoint/2010/main" val="2209232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71C1CD-52D2-4DED-B35D-C78AE979AA90}" type="slidenum">
              <a:rPr lang="en-US" smtClean="0"/>
              <a:t>3</a:t>
            </a:fld>
            <a:endParaRPr lang="en-US"/>
          </a:p>
        </p:txBody>
      </p:sp>
    </p:spTree>
    <p:extLst>
      <p:ext uri="{BB962C8B-B14F-4D97-AF65-F5344CB8AC3E}">
        <p14:creationId xmlns:p14="http://schemas.microsoft.com/office/powerpoint/2010/main" val="3695991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71C1CD-52D2-4DED-B35D-C78AE979AA90}" type="slidenum">
              <a:rPr lang="en-US" smtClean="0"/>
              <a:t>4</a:t>
            </a:fld>
            <a:endParaRPr lang="en-US"/>
          </a:p>
        </p:txBody>
      </p:sp>
    </p:spTree>
    <p:extLst>
      <p:ext uri="{BB962C8B-B14F-4D97-AF65-F5344CB8AC3E}">
        <p14:creationId xmlns:p14="http://schemas.microsoft.com/office/powerpoint/2010/main" val="2706386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71C1CD-52D2-4DED-B35D-C78AE979AA90}" type="slidenum">
              <a:rPr lang="en-US" smtClean="0"/>
              <a:t>5</a:t>
            </a:fld>
            <a:endParaRPr lang="en-US"/>
          </a:p>
        </p:txBody>
      </p:sp>
    </p:spTree>
    <p:extLst>
      <p:ext uri="{BB962C8B-B14F-4D97-AF65-F5344CB8AC3E}">
        <p14:creationId xmlns:p14="http://schemas.microsoft.com/office/powerpoint/2010/main" val="2364785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71C1CD-52D2-4DED-B35D-C78AE979AA90}" type="slidenum">
              <a:rPr lang="en-US" smtClean="0"/>
              <a:t>6</a:t>
            </a:fld>
            <a:endParaRPr lang="en-US"/>
          </a:p>
        </p:txBody>
      </p:sp>
    </p:spTree>
    <p:extLst>
      <p:ext uri="{BB962C8B-B14F-4D97-AF65-F5344CB8AC3E}">
        <p14:creationId xmlns:p14="http://schemas.microsoft.com/office/powerpoint/2010/main" val="252674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71C1CD-52D2-4DED-B35D-C78AE979AA90}" type="slidenum">
              <a:rPr lang="en-US" smtClean="0"/>
              <a:t>7</a:t>
            </a:fld>
            <a:endParaRPr lang="en-US"/>
          </a:p>
        </p:txBody>
      </p:sp>
    </p:spTree>
    <p:extLst>
      <p:ext uri="{BB962C8B-B14F-4D97-AF65-F5344CB8AC3E}">
        <p14:creationId xmlns:p14="http://schemas.microsoft.com/office/powerpoint/2010/main" val="1523550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71C1CD-52D2-4DED-B35D-C78AE979AA90}" type="slidenum">
              <a:rPr lang="en-US" smtClean="0"/>
              <a:t>8</a:t>
            </a:fld>
            <a:endParaRPr lang="en-US"/>
          </a:p>
        </p:txBody>
      </p:sp>
    </p:spTree>
    <p:extLst>
      <p:ext uri="{BB962C8B-B14F-4D97-AF65-F5344CB8AC3E}">
        <p14:creationId xmlns:p14="http://schemas.microsoft.com/office/powerpoint/2010/main" val="2239447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71C1CD-52D2-4DED-B35D-C78AE979AA90}" type="slidenum">
              <a:rPr lang="en-US" smtClean="0"/>
              <a:t>9</a:t>
            </a:fld>
            <a:endParaRPr lang="en-US"/>
          </a:p>
        </p:txBody>
      </p:sp>
    </p:spTree>
    <p:extLst>
      <p:ext uri="{BB962C8B-B14F-4D97-AF65-F5344CB8AC3E}">
        <p14:creationId xmlns:p14="http://schemas.microsoft.com/office/powerpoint/2010/main" val="75105768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079D98-6673-4F31-9A8D-F053CB7B4933}" type="datetimeFigureOut">
              <a:rPr lang="en-US" smtClean="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B00C117-688E-4E43-B530-5BE4FFF32FB8}" type="slidenum">
              <a:rPr lang="en-US" smtClean="0"/>
              <a:t>‹#›</a:t>
            </a:fld>
            <a:endParaRPr lang="en-US" dirty="0"/>
          </a:p>
        </p:txBody>
      </p:sp>
    </p:spTree>
    <p:extLst>
      <p:ext uri="{BB962C8B-B14F-4D97-AF65-F5344CB8AC3E}">
        <p14:creationId xmlns:p14="http://schemas.microsoft.com/office/powerpoint/2010/main" val="330627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079D98-6673-4F31-9A8D-F053CB7B4933}" type="datetimeFigureOut">
              <a:rPr lang="en-US" smtClean="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00C117-688E-4E43-B530-5BE4FFF32FB8}" type="slidenum">
              <a:rPr lang="en-US" smtClean="0"/>
              <a:t>‹#›</a:t>
            </a:fld>
            <a:endParaRPr lang="en-US" dirty="0"/>
          </a:p>
        </p:txBody>
      </p:sp>
    </p:spTree>
    <p:extLst>
      <p:ext uri="{BB962C8B-B14F-4D97-AF65-F5344CB8AC3E}">
        <p14:creationId xmlns:p14="http://schemas.microsoft.com/office/powerpoint/2010/main" val="16681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079D98-6673-4F31-9A8D-F053CB7B4933}" type="datetimeFigureOut">
              <a:rPr lang="en-US" smtClean="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00C117-688E-4E43-B530-5BE4FFF32FB8}" type="slidenum">
              <a:rPr lang="en-US" smtClean="0"/>
              <a:t>‹#›</a:t>
            </a:fld>
            <a:endParaRPr lang="en-US" dirty="0"/>
          </a:p>
        </p:txBody>
      </p:sp>
    </p:spTree>
    <p:extLst>
      <p:ext uri="{BB962C8B-B14F-4D97-AF65-F5344CB8AC3E}">
        <p14:creationId xmlns:p14="http://schemas.microsoft.com/office/powerpoint/2010/main" val="106580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079D98-6673-4F31-9A8D-F053CB7B4933}" type="datetimeFigureOut">
              <a:rPr lang="en-US" smtClean="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00C117-688E-4E43-B530-5BE4FFF32FB8}" type="slidenum">
              <a:rPr lang="en-US" smtClean="0"/>
              <a:t>‹#›</a:t>
            </a:fld>
            <a:endParaRPr lang="en-US" dirty="0"/>
          </a:p>
        </p:txBody>
      </p:sp>
    </p:spTree>
    <p:extLst>
      <p:ext uri="{BB962C8B-B14F-4D97-AF65-F5344CB8AC3E}">
        <p14:creationId xmlns:p14="http://schemas.microsoft.com/office/powerpoint/2010/main" val="270431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08079D98-6673-4F31-9A8D-F053CB7B4933}" type="datetimeFigureOut">
              <a:rPr lang="en-US" smtClean="0"/>
              <a:t>5/11/2017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B00C117-688E-4E43-B530-5BE4FFF32FB8}" type="slidenum">
              <a:rPr lang="en-US" smtClean="0"/>
              <a:t>‹#›</a:t>
            </a:fld>
            <a:endParaRPr lang="en-US" dirty="0"/>
          </a:p>
        </p:txBody>
      </p:sp>
    </p:spTree>
    <p:extLst>
      <p:ext uri="{BB962C8B-B14F-4D97-AF65-F5344CB8AC3E}">
        <p14:creationId xmlns:p14="http://schemas.microsoft.com/office/powerpoint/2010/main" val="1559782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079D98-6673-4F31-9A8D-F053CB7B4933}" type="datetimeFigureOut">
              <a:rPr lang="en-US" smtClean="0"/>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00C117-688E-4E43-B530-5BE4FFF32FB8}" type="slidenum">
              <a:rPr lang="en-US" smtClean="0"/>
              <a:t>‹#›</a:t>
            </a:fld>
            <a:endParaRPr lang="en-US" dirty="0"/>
          </a:p>
        </p:txBody>
      </p:sp>
    </p:spTree>
    <p:extLst>
      <p:ext uri="{BB962C8B-B14F-4D97-AF65-F5344CB8AC3E}">
        <p14:creationId xmlns:p14="http://schemas.microsoft.com/office/powerpoint/2010/main" val="69581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079D98-6673-4F31-9A8D-F053CB7B4933}" type="datetimeFigureOut">
              <a:rPr lang="en-US" smtClean="0"/>
              <a:t>5/11/2017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00C117-688E-4E43-B530-5BE4FFF32FB8}" type="slidenum">
              <a:rPr lang="en-US" smtClean="0"/>
              <a:t>‹#›</a:t>
            </a:fld>
            <a:endParaRPr lang="en-US" dirty="0"/>
          </a:p>
        </p:txBody>
      </p:sp>
    </p:spTree>
    <p:extLst>
      <p:ext uri="{BB962C8B-B14F-4D97-AF65-F5344CB8AC3E}">
        <p14:creationId xmlns:p14="http://schemas.microsoft.com/office/powerpoint/2010/main" val="128684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079D98-6673-4F31-9A8D-F053CB7B4933}" type="datetimeFigureOut">
              <a:rPr lang="en-US" smtClean="0"/>
              <a:t>5/11/2017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00C117-688E-4E43-B530-5BE4FFF32FB8}" type="slidenum">
              <a:rPr lang="en-US" smtClean="0"/>
              <a:t>‹#›</a:t>
            </a:fld>
            <a:endParaRPr lang="en-US" dirty="0"/>
          </a:p>
        </p:txBody>
      </p:sp>
    </p:spTree>
    <p:extLst>
      <p:ext uri="{BB962C8B-B14F-4D97-AF65-F5344CB8AC3E}">
        <p14:creationId xmlns:p14="http://schemas.microsoft.com/office/powerpoint/2010/main" val="21322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79D98-6673-4F31-9A8D-F053CB7B4933}" type="datetimeFigureOut">
              <a:rPr lang="en-US" smtClean="0"/>
              <a:t>5/11/2017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00C117-688E-4E43-B530-5BE4FFF32FB8}" type="slidenum">
              <a:rPr lang="en-US" smtClean="0"/>
              <a:t>‹#›</a:t>
            </a:fld>
            <a:endParaRPr lang="en-US" dirty="0"/>
          </a:p>
        </p:txBody>
      </p:sp>
    </p:spTree>
    <p:extLst>
      <p:ext uri="{BB962C8B-B14F-4D97-AF65-F5344CB8AC3E}">
        <p14:creationId xmlns:p14="http://schemas.microsoft.com/office/powerpoint/2010/main" val="1227004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8079D98-6673-4F31-9A8D-F053CB7B4933}" type="datetimeFigureOut">
              <a:rPr lang="en-US" smtClean="0"/>
              <a:t>5/11/2017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B00C117-688E-4E43-B530-5BE4FFF32FB8}" type="slidenum">
              <a:rPr lang="en-US" smtClean="0"/>
              <a:t>‹#›</a:t>
            </a:fld>
            <a:endParaRPr lang="en-US" dirty="0"/>
          </a:p>
        </p:txBody>
      </p:sp>
    </p:spTree>
    <p:extLst>
      <p:ext uri="{BB962C8B-B14F-4D97-AF65-F5344CB8AC3E}">
        <p14:creationId xmlns:p14="http://schemas.microsoft.com/office/powerpoint/2010/main" val="101409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8079D98-6673-4F31-9A8D-F053CB7B4933}" type="datetimeFigureOut">
              <a:rPr lang="en-US" smtClean="0"/>
              <a:t>5/11/2017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B00C117-688E-4E43-B530-5BE4FFF32FB8}" type="slidenum">
              <a:rPr lang="en-US" smtClean="0"/>
              <a:t>‹#›</a:t>
            </a:fld>
            <a:endParaRPr lang="en-US" dirty="0"/>
          </a:p>
        </p:txBody>
      </p:sp>
    </p:spTree>
    <p:extLst>
      <p:ext uri="{BB962C8B-B14F-4D97-AF65-F5344CB8AC3E}">
        <p14:creationId xmlns:p14="http://schemas.microsoft.com/office/powerpoint/2010/main" val="1658785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8079D98-6673-4F31-9A8D-F053CB7B4933}" type="datetimeFigureOut">
              <a:rPr lang="en-US" smtClean="0"/>
              <a:t>5/11/2017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B00C117-688E-4E43-B530-5BE4FFF32FB8}" type="slidenum">
              <a:rPr lang="en-US" smtClean="0"/>
              <a:t>‹#›</a:t>
            </a:fld>
            <a:endParaRPr lang="en-US" dirty="0"/>
          </a:p>
        </p:txBody>
      </p:sp>
    </p:spTree>
    <p:extLst>
      <p:ext uri="{BB962C8B-B14F-4D97-AF65-F5344CB8AC3E}">
        <p14:creationId xmlns:p14="http://schemas.microsoft.com/office/powerpoint/2010/main" val="425544367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video" Target="https://www.youtube.com/embed/1Evwgu369Jw" TargetMode="Externa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ideo" Target="https://www.youtube.com/embed/RZWf2_2L2v8"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Shame and Resilience in Child Welfare</a:t>
            </a:r>
          </a:p>
        </p:txBody>
      </p:sp>
    </p:spTree>
    <p:extLst>
      <p:ext uri="{BB962C8B-B14F-4D97-AF65-F5344CB8AC3E}">
        <p14:creationId xmlns:p14="http://schemas.microsoft.com/office/powerpoint/2010/main" val="2384617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182" y="433633"/>
            <a:ext cx="6523348" cy="2206343"/>
          </a:xfrm>
        </p:spPr>
        <p:txBody>
          <a:bodyPr>
            <a:normAutofit/>
          </a:bodyPr>
          <a:lstStyle/>
          <a:p>
            <a:r>
              <a:rPr lang="en-US" sz="4400" dirty="0"/>
              <a:t>One of the ways to build shame resilience video</a:t>
            </a:r>
          </a:p>
        </p:txBody>
      </p:sp>
      <p:pic>
        <p:nvPicPr>
          <p:cNvPr id="3" name="1Evwgu369Jw">
            <a:hlinkClick r:id="" action="ppaction://media"/>
          </p:cNvPr>
          <p:cNvPicPr>
            <a:picLocks noRot="1" noChangeAspect="1"/>
          </p:cNvPicPr>
          <p:nvPr>
            <a:videoFile r:link="rId1"/>
          </p:nvPr>
        </p:nvPicPr>
        <p:blipFill>
          <a:blip r:embed="rId4"/>
          <a:stretch>
            <a:fillRect/>
          </a:stretch>
        </p:blipFill>
        <p:spPr>
          <a:xfrm>
            <a:off x="1493520" y="0"/>
            <a:ext cx="9144000" cy="6858000"/>
          </a:xfrm>
          <a:prstGeom prst="rect">
            <a:avLst/>
          </a:prstGeom>
        </p:spPr>
      </p:pic>
    </p:spTree>
    <p:extLst>
      <p:ext uri="{BB962C8B-B14F-4D97-AF65-F5344CB8AC3E}">
        <p14:creationId xmlns:p14="http://schemas.microsoft.com/office/powerpoint/2010/main" val="35153718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building Shame Resilience is key to our work:</a:t>
            </a:r>
          </a:p>
        </p:txBody>
      </p:sp>
      <p:sp>
        <p:nvSpPr>
          <p:cNvPr id="3" name="Content Placeholder 2"/>
          <p:cNvSpPr>
            <a:spLocks noGrp="1"/>
          </p:cNvSpPr>
          <p:nvPr>
            <p:ph idx="1"/>
          </p:nvPr>
        </p:nvSpPr>
        <p:spPr/>
        <p:txBody>
          <a:bodyPr>
            <a:normAutofit/>
          </a:bodyPr>
          <a:lstStyle/>
          <a:p>
            <a:r>
              <a:rPr lang="en-US" dirty="0"/>
              <a:t>Relatively new research into shame shows us that there are ways to identify, name and reduce the impact shame has on families and parents that CPS comes into contact with.  Working on building shame resilience allows families to talk about what gets in their way of getting the real work done to put their families back together again.  </a:t>
            </a:r>
          </a:p>
          <a:p>
            <a:r>
              <a:rPr lang="en-US" dirty="0"/>
              <a:t>The “How-to” will not work without talking about what gets in the way and this panel sums up the real (research-based) things that get in the way of progress and success from both families and the child protection/welfare workers.  Learn how to help families be more successful, engage families in real dialog and work toward common goals that protect children and preserve families.</a:t>
            </a:r>
          </a:p>
        </p:txBody>
      </p:sp>
    </p:spTree>
    <p:extLst>
      <p:ext uri="{BB962C8B-B14F-4D97-AF65-F5344CB8AC3E}">
        <p14:creationId xmlns:p14="http://schemas.microsoft.com/office/powerpoint/2010/main" val="750952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800" b="1" dirty="0"/>
              <a:t>“Only when we are brave enough to explore the darkness will we discover the infinite power of our light.” Brene Brown</a:t>
            </a:r>
            <a:endParaRPr lang="en-US" sz="4800" dirty="0"/>
          </a:p>
        </p:txBody>
      </p:sp>
      <p:sp>
        <p:nvSpPr>
          <p:cNvPr id="6" name="Subtitle 5"/>
          <p:cNvSpPr>
            <a:spLocks noGrp="1"/>
          </p:cNvSpPr>
          <p:nvPr>
            <p:ph type="subTitle" idx="1"/>
          </p:nvPr>
        </p:nvSpPr>
        <p:spPr>
          <a:xfrm>
            <a:off x="1051560" y="5388361"/>
            <a:ext cx="7536824" cy="644793"/>
          </a:xfrm>
        </p:spPr>
        <p:txBody>
          <a:bodyPr>
            <a:normAutofit/>
          </a:bodyPr>
          <a:lstStyle/>
          <a:p>
            <a:r>
              <a:rPr lang="en-US" sz="4000" b="1" dirty="0">
                <a:effectLst>
                  <a:outerShdw blurRad="38100" dist="38100" dir="2700000" algn="tl">
                    <a:srgbClr val="000000">
                      <a:alpha val="43137"/>
                    </a:srgbClr>
                  </a:outerShdw>
                </a:effectLst>
              </a:rPr>
              <a:t>Questions?????</a:t>
            </a: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7240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Who are we</a:t>
            </a:r>
          </a:p>
        </p:txBody>
      </p:sp>
      <p:sp>
        <p:nvSpPr>
          <p:cNvPr id="5" name="Content Placeholder 4"/>
          <p:cNvSpPr>
            <a:spLocks noGrp="1"/>
          </p:cNvSpPr>
          <p:nvPr>
            <p:ph idx="1"/>
          </p:nvPr>
        </p:nvSpPr>
        <p:spPr/>
        <p:txBody>
          <a:bodyPr>
            <a:normAutofit/>
          </a:bodyPr>
          <a:lstStyle/>
          <a:p>
            <a:r>
              <a:rPr lang="en-US" dirty="0">
                <a:effectLst>
                  <a:outerShdw blurRad="38100" dist="38100" dir="2700000" algn="tl">
                    <a:srgbClr val="000000">
                      <a:alpha val="43137"/>
                    </a:srgbClr>
                  </a:outerShdw>
                </a:effectLst>
              </a:rPr>
              <a:t>Heather Cantamessa-Parents for Parents Program Coordinator</a:t>
            </a:r>
          </a:p>
          <a:p>
            <a:pPr marL="0" indent="0">
              <a:buNone/>
            </a:pPr>
            <a:endParaRPr lang="en-US" dirty="0">
              <a:effectLst>
                <a:outerShdw blurRad="38100" dist="38100" dir="2700000" algn="tl">
                  <a:srgbClr val="000000">
                    <a:alpha val="43137"/>
                  </a:srgbClr>
                </a:outerShdw>
              </a:effectLst>
            </a:endParaRPr>
          </a:p>
          <a:p>
            <a:r>
              <a:rPr lang="en-US" dirty="0">
                <a:effectLst>
                  <a:outerShdw blurRad="38100" dist="38100" dir="2700000" algn="tl">
                    <a:srgbClr val="000000">
                      <a:alpha val="43137"/>
                    </a:srgbClr>
                  </a:outerShdw>
                </a:effectLst>
              </a:rPr>
              <a:t>Ambrosia Eberhardt-Parents for Parents Ally Lead</a:t>
            </a:r>
          </a:p>
          <a:p>
            <a:pPr marL="0" indent="0">
              <a:buNone/>
            </a:pPr>
            <a:endParaRPr lang="en-US" dirty="0">
              <a:effectLst>
                <a:outerShdw blurRad="38100" dist="38100" dir="2700000" algn="tl">
                  <a:srgbClr val="000000">
                    <a:alpha val="43137"/>
                  </a:srgbClr>
                </a:outerShdw>
              </a:effectLst>
            </a:endParaRPr>
          </a:p>
          <a:p>
            <a:r>
              <a:rPr lang="en-US" dirty="0">
                <a:effectLst>
                  <a:outerShdw blurRad="38100" dist="38100" dir="2700000" algn="tl">
                    <a:srgbClr val="000000">
                      <a:alpha val="43137"/>
                    </a:srgbClr>
                  </a:outerShdw>
                </a:effectLst>
              </a:rPr>
              <a:t>Vanessa Matthews-Division of Children and Families Services</a:t>
            </a:r>
          </a:p>
          <a:p>
            <a:pPr marL="0" indent="0">
              <a:buNone/>
            </a:pPr>
            <a:endParaRPr lang="en-US" dirty="0">
              <a:effectLst>
                <a:outerShdw blurRad="38100" dist="38100" dir="2700000" algn="tl">
                  <a:srgbClr val="000000">
                    <a:alpha val="43137"/>
                  </a:srgbClr>
                </a:outerShdw>
              </a:effectLst>
            </a:endParaRPr>
          </a:p>
          <a:p>
            <a:r>
              <a:rPr lang="en-US" dirty="0">
                <a:effectLst>
                  <a:outerShdw blurRad="38100" dist="38100" dir="2700000" algn="tl">
                    <a:srgbClr val="000000">
                      <a:alpha val="43137"/>
                    </a:srgbClr>
                  </a:outerShdw>
                </a:effectLst>
              </a:rPr>
              <a:t>Tarena Coleman-Office of Public Defense</a:t>
            </a:r>
          </a:p>
        </p:txBody>
      </p:sp>
    </p:spTree>
    <p:extLst>
      <p:ext uri="{BB962C8B-B14F-4D97-AF65-F5344CB8AC3E}">
        <p14:creationId xmlns:p14="http://schemas.microsoft.com/office/powerpoint/2010/main" val="19664723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6470" y="386311"/>
            <a:ext cx="9281160" cy="1225673"/>
          </a:xfrm>
        </p:spPr>
        <p:txBody>
          <a:bodyPr/>
          <a:lstStyle/>
          <a:p>
            <a:r>
              <a:rPr lang="en-US" dirty="0"/>
              <a:t>Presentation outline:</a:t>
            </a:r>
          </a:p>
        </p:txBody>
      </p:sp>
      <p:sp>
        <p:nvSpPr>
          <p:cNvPr id="5" name="Text Placeholder 4"/>
          <p:cNvSpPr>
            <a:spLocks noGrp="1"/>
          </p:cNvSpPr>
          <p:nvPr>
            <p:ph type="body" idx="1"/>
          </p:nvPr>
        </p:nvSpPr>
        <p:spPr>
          <a:xfrm>
            <a:off x="2158737" y="1432874"/>
            <a:ext cx="8201757" cy="4894083"/>
          </a:xfrm>
        </p:spPr>
        <p:txBody>
          <a:bodyPr>
            <a:normAutofit/>
          </a:bodyPr>
          <a:lstStyle/>
          <a:p>
            <a:pPr marL="342900" indent="-342900">
              <a:lnSpc>
                <a:spcPct val="100000"/>
              </a:lnSpc>
              <a:spcBef>
                <a:spcPts val="0"/>
              </a:spcBef>
              <a:buFont typeface="Wingdings" panose="05000000000000000000" pitchFamily="2" charset="2"/>
              <a:buChar char="§"/>
            </a:pPr>
            <a:r>
              <a:rPr lang="en-US" dirty="0"/>
              <a:t>Identify shame</a:t>
            </a:r>
          </a:p>
          <a:p>
            <a:pPr marL="800100" lvl="2" indent="-342900">
              <a:lnSpc>
                <a:spcPct val="100000"/>
              </a:lnSpc>
              <a:spcBef>
                <a:spcPts val="0"/>
              </a:spcBef>
              <a:buFont typeface="Wingdings" panose="05000000000000000000" pitchFamily="2" charset="2"/>
              <a:buChar char="§"/>
            </a:pPr>
            <a:r>
              <a:rPr lang="en-US" sz="1800" dirty="0"/>
              <a:t>Reflection</a:t>
            </a:r>
          </a:p>
          <a:p>
            <a:pPr marL="342900" indent="-342900">
              <a:lnSpc>
                <a:spcPct val="100000"/>
              </a:lnSpc>
              <a:spcBef>
                <a:spcPts val="0"/>
              </a:spcBef>
              <a:buFont typeface="Wingdings" panose="05000000000000000000" pitchFamily="2" charset="2"/>
              <a:buChar char="§"/>
            </a:pPr>
            <a:r>
              <a:rPr lang="en-US" dirty="0"/>
              <a:t>What shame looks like</a:t>
            </a:r>
          </a:p>
          <a:p>
            <a:pPr marL="800100" lvl="2" indent="-342900">
              <a:lnSpc>
                <a:spcPct val="100000"/>
              </a:lnSpc>
              <a:spcBef>
                <a:spcPts val="0"/>
              </a:spcBef>
              <a:buFont typeface="Wingdings" panose="05000000000000000000" pitchFamily="2" charset="2"/>
              <a:buChar char="§"/>
            </a:pPr>
            <a:r>
              <a:rPr lang="en-US" sz="1800" dirty="0"/>
              <a:t>“I'm not good enough” reaction</a:t>
            </a:r>
          </a:p>
          <a:p>
            <a:pPr marL="342900" indent="-342900">
              <a:lnSpc>
                <a:spcPct val="100000"/>
              </a:lnSpc>
              <a:spcBef>
                <a:spcPts val="0"/>
              </a:spcBef>
              <a:buFont typeface="Wingdings" panose="05000000000000000000" pitchFamily="2" charset="2"/>
              <a:buChar char="§"/>
            </a:pPr>
            <a:r>
              <a:rPr lang="en-US" dirty="0"/>
              <a:t>What not to do(how to avoid shame and shaming interactions)</a:t>
            </a:r>
          </a:p>
          <a:p>
            <a:pPr marL="800100" lvl="2" indent="-342900">
              <a:lnSpc>
                <a:spcPct val="100000"/>
              </a:lnSpc>
              <a:spcBef>
                <a:spcPts val="0"/>
              </a:spcBef>
              <a:buFont typeface="Wingdings" panose="05000000000000000000" pitchFamily="2" charset="2"/>
              <a:buChar char="§"/>
            </a:pPr>
            <a:r>
              <a:rPr lang="en-US" sz="1800" dirty="0"/>
              <a:t>When I am not doing well </a:t>
            </a:r>
          </a:p>
          <a:p>
            <a:pPr marL="342900" indent="-342900">
              <a:lnSpc>
                <a:spcPct val="100000"/>
              </a:lnSpc>
              <a:spcBef>
                <a:spcPts val="0"/>
              </a:spcBef>
              <a:buFont typeface="Wingdings" panose="05000000000000000000" pitchFamily="2" charset="2"/>
              <a:buChar char="§"/>
            </a:pPr>
            <a:r>
              <a:rPr lang="en-US" dirty="0"/>
              <a:t>What you need to build shame resilience</a:t>
            </a:r>
          </a:p>
          <a:p>
            <a:pPr marL="800100" lvl="2" indent="-342900">
              <a:lnSpc>
                <a:spcPct val="100000"/>
              </a:lnSpc>
              <a:spcBef>
                <a:spcPts val="0"/>
              </a:spcBef>
              <a:buFont typeface="Wingdings" panose="05000000000000000000" pitchFamily="2" charset="2"/>
              <a:buChar char="§"/>
            </a:pPr>
            <a:r>
              <a:rPr lang="en-US" sz="1800" dirty="0"/>
              <a:t>I can stop self-defeating (shaming) thoughts/actions and do better, what we need to hear</a:t>
            </a:r>
          </a:p>
          <a:p>
            <a:pPr marL="342900" indent="-342900">
              <a:lnSpc>
                <a:spcPct val="100000"/>
              </a:lnSpc>
              <a:spcBef>
                <a:spcPts val="0"/>
              </a:spcBef>
              <a:buFont typeface="Wingdings" panose="05000000000000000000" pitchFamily="2" charset="2"/>
              <a:buChar char="§"/>
            </a:pPr>
            <a:r>
              <a:rPr lang="en-US" dirty="0"/>
              <a:t>Questions</a:t>
            </a:r>
          </a:p>
          <a:p>
            <a:endParaRPr lang="en-US" dirty="0"/>
          </a:p>
        </p:txBody>
      </p:sp>
    </p:spTree>
    <p:extLst>
      <p:ext uri="{BB962C8B-B14F-4D97-AF65-F5344CB8AC3E}">
        <p14:creationId xmlns:p14="http://schemas.microsoft.com/office/powerpoint/2010/main" val="666226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Some of the things to identify shame</a:t>
            </a:r>
          </a:p>
        </p:txBody>
      </p:sp>
      <p:sp>
        <p:nvSpPr>
          <p:cNvPr id="3" name="Content Placeholder 2"/>
          <p:cNvSpPr>
            <a:spLocks noGrp="1"/>
          </p:cNvSpPr>
          <p:nvPr>
            <p:ph sz="half" idx="1"/>
          </p:nvPr>
        </p:nvSpPr>
        <p:spPr/>
        <p:txBody>
          <a:bodyPr/>
          <a:lstStyle/>
          <a:p>
            <a:r>
              <a:rPr lang="en-US" dirty="0"/>
              <a:t>We all have it.  </a:t>
            </a:r>
          </a:p>
          <a:p>
            <a:pPr marL="0" indent="0">
              <a:buNone/>
            </a:pPr>
            <a:endParaRPr lang="en-US" dirty="0"/>
          </a:p>
          <a:p>
            <a:r>
              <a:rPr lang="en-US" dirty="0"/>
              <a:t>Shame is universal and one of the most primitive human emotions that we experience.  </a:t>
            </a:r>
          </a:p>
          <a:p>
            <a:endParaRPr lang="en-US" dirty="0"/>
          </a:p>
          <a:p>
            <a:r>
              <a:rPr lang="en-US" dirty="0"/>
              <a:t>The only people who don’t experience shame lack the capacity for empathy and human connection.</a:t>
            </a:r>
          </a:p>
        </p:txBody>
      </p:sp>
      <p:sp>
        <p:nvSpPr>
          <p:cNvPr id="4" name="Content Placeholder 3"/>
          <p:cNvSpPr>
            <a:spLocks noGrp="1"/>
          </p:cNvSpPr>
          <p:nvPr>
            <p:ph sz="half" idx="2"/>
          </p:nvPr>
        </p:nvSpPr>
        <p:spPr/>
        <p:txBody>
          <a:bodyPr/>
          <a:lstStyle/>
          <a:p>
            <a:r>
              <a:rPr lang="en-US" dirty="0"/>
              <a:t>We’re all afraid to talk about shame.</a:t>
            </a:r>
          </a:p>
          <a:p>
            <a:endParaRPr lang="en-US" dirty="0"/>
          </a:p>
          <a:p>
            <a:endParaRPr lang="en-US" dirty="0"/>
          </a:p>
          <a:p>
            <a:pPr marL="0" indent="0">
              <a:buNone/>
            </a:pPr>
            <a:endParaRPr lang="en-US" dirty="0"/>
          </a:p>
          <a:p>
            <a:r>
              <a:rPr lang="en-US" dirty="0"/>
              <a:t>The less we talk about shame, the more control it has over our lives.</a:t>
            </a:r>
          </a:p>
          <a:p>
            <a:endParaRPr lang="en-US" dirty="0"/>
          </a:p>
        </p:txBody>
      </p:sp>
    </p:spTree>
    <p:extLst>
      <p:ext uri="{BB962C8B-B14F-4D97-AF65-F5344CB8AC3E}">
        <p14:creationId xmlns:p14="http://schemas.microsoft.com/office/powerpoint/2010/main" val="14147090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a:t>
            </a:r>
          </a:p>
        </p:txBody>
      </p:sp>
      <p:sp>
        <p:nvSpPr>
          <p:cNvPr id="3" name="Text Placeholder 2"/>
          <p:cNvSpPr>
            <a:spLocks noGrp="1"/>
          </p:cNvSpPr>
          <p:nvPr>
            <p:ph type="body" idx="1"/>
          </p:nvPr>
        </p:nvSpPr>
        <p:spPr/>
        <p:txBody>
          <a:bodyPr/>
          <a:lstStyle/>
          <a:p>
            <a:endParaRPr lang="en-US" dirty="0"/>
          </a:p>
        </p:txBody>
      </p:sp>
      <p:pic>
        <p:nvPicPr>
          <p:cNvPr id="4" name="RZWf2_2L2v8">
            <a:hlinkClick r:id="" action="ppaction://media"/>
          </p:cNvPr>
          <p:cNvPicPr>
            <a:picLocks noRot="1" noChangeAspect="1"/>
          </p:cNvPicPr>
          <p:nvPr>
            <a:videoFile r:link="rId1"/>
          </p:nvPr>
        </p:nvPicPr>
        <p:blipFill>
          <a:blip r:embed="rId4"/>
          <a:stretch>
            <a:fillRect/>
          </a:stretch>
        </p:blipFill>
        <p:spPr>
          <a:xfrm>
            <a:off x="1615440" y="0"/>
            <a:ext cx="9159240" cy="6869430"/>
          </a:xfrm>
          <a:prstGeom prst="rect">
            <a:avLst/>
          </a:prstGeom>
        </p:spPr>
      </p:pic>
    </p:spTree>
    <p:extLst>
      <p:ext uri="{BB962C8B-B14F-4D97-AF65-F5344CB8AC3E}">
        <p14:creationId xmlns:p14="http://schemas.microsoft.com/office/powerpoint/2010/main" val="275075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shame looks like</a:t>
            </a:r>
          </a:p>
        </p:txBody>
      </p:sp>
      <p:sp>
        <p:nvSpPr>
          <p:cNvPr id="3" name="Content Placeholder 2"/>
          <p:cNvSpPr>
            <a:spLocks noGrp="1"/>
          </p:cNvSpPr>
          <p:nvPr>
            <p:ph idx="1"/>
          </p:nvPr>
        </p:nvSpPr>
        <p:spPr/>
        <p:txBody>
          <a:bodyPr>
            <a:normAutofit lnSpcReduction="10000"/>
          </a:bodyPr>
          <a:lstStyle/>
          <a:p>
            <a:r>
              <a:rPr lang="en-US" dirty="0"/>
              <a:t>Shame loses power when it is spoken</a:t>
            </a:r>
          </a:p>
          <a:p>
            <a:pPr lvl="4"/>
            <a:r>
              <a:rPr lang="en-US" sz="2800" dirty="0"/>
              <a:t>How your shameful thoughts turn to action/inaction (aggressive/disappearing/power and control, etc.)</a:t>
            </a:r>
          </a:p>
          <a:p>
            <a:pPr marL="1828800" lvl="4" indent="0">
              <a:buNone/>
            </a:pPr>
            <a:endParaRPr lang="en-US" sz="2800" dirty="0"/>
          </a:p>
          <a:p>
            <a:r>
              <a:rPr lang="en-US" dirty="0"/>
              <a:t>Shame is the intensely painful feeling or experience of believing that we are flawed and therefore unworthy of love and belonging</a:t>
            </a:r>
          </a:p>
          <a:p>
            <a:pPr lvl="4"/>
            <a:r>
              <a:rPr lang="en-US" sz="2800" dirty="0"/>
              <a:t>The “I’m not good enough” reaction – what does it look like in you?  In others?</a:t>
            </a:r>
          </a:p>
          <a:p>
            <a:pPr marL="0" indent="0">
              <a:buNone/>
            </a:pPr>
            <a:endParaRPr lang="en-US" dirty="0"/>
          </a:p>
          <a:p>
            <a:r>
              <a:rPr lang="en-US" dirty="0"/>
              <a:t>Shame is all about fear</a:t>
            </a:r>
          </a:p>
        </p:txBody>
      </p:sp>
    </p:spTree>
    <p:extLst>
      <p:ext uri="{BB962C8B-B14F-4D97-AF65-F5344CB8AC3E}">
        <p14:creationId xmlns:p14="http://schemas.microsoft.com/office/powerpoint/2010/main" val="2402713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Shame needs three things to grow out of control in our lives</a:t>
            </a:r>
          </a:p>
        </p:txBody>
      </p:sp>
      <p:sp>
        <p:nvSpPr>
          <p:cNvPr id="3" name="Content Placeholder 2"/>
          <p:cNvSpPr>
            <a:spLocks noGrp="1"/>
          </p:cNvSpPr>
          <p:nvPr>
            <p:ph idx="1"/>
          </p:nvPr>
        </p:nvSpPr>
        <p:spPr/>
        <p:txBody>
          <a:bodyPr/>
          <a:lstStyle/>
          <a:p>
            <a:r>
              <a:rPr lang="en-US" dirty="0"/>
              <a:t>Silence</a:t>
            </a:r>
          </a:p>
          <a:p>
            <a:pPr lvl="3"/>
            <a:r>
              <a:rPr lang="en-US" dirty="0"/>
              <a:t>Shame loses power when its spoken</a:t>
            </a:r>
          </a:p>
          <a:p>
            <a:r>
              <a:rPr lang="en-US" dirty="0"/>
              <a:t>Secrecy</a:t>
            </a:r>
          </a:p>
          <a:p>
            <a:pPr lvl="3"/>
            <a:r>
              <a:rPr lang="en-US" dirty="0"/>
              <a:t>Don’t talk, don’t tell. </a:t>
            </a:r>
          </a:p>
          <a:p>
            <a:r>
              <a:rPr lang="en-US" dirty="0"/>
              <a:t>Judgement</a:t>
            </a:r>
          </a:p>
          <a:p>
            <a:pPr lvl="3"/>
            <a:r>
              <a:rPr lang="en-US" dirty="0"/>
              <a:t>We live in a blame culture we want to know whose fault it is and how they are going to pay</a:t>
            </a:r>
          </a:p>
          <a:p>
            <a:endParaRPr lang="en-US" dirty="0"/>
          </a:p>
        </p:txBody>
      </p:sp>
    </p:spTree>
    <p:extLst>
      <p:ext uri="{BB962C8B-B14F-4D97-AF65-F5344CB8AC3E}">
        <p14:creationId xmlns:p14="http://schemas.microsoft.com/office/powerpoint/2010/main" val="4251677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363" y="432981"/>
            <a:ext cx="9966960" cy="943332"/>
          </a:xfrm>
        </p:spPr>
        <p:txBody>
          <a:bodyPr>
            <a:normAutofit fontScale="90000"/>
          </a:bodyPr>
          <a:lstStyle/>
          <a:p>
            <a:r>
              <a:rPr lang="en-US" dirty="0"/>
              <a:t>			avoiding shame</a:t>
            </a:r>
          </a:p>
        </p:txBody>
      </p:sp>
      <p:sp>
        <p:nvSpPr>
          <p:cNvPr id="3" name="Content Placeholder 2"/>
          <p:cNvSpPr>
            <a:spLocks noGrp="1"/>
          </p:cNvSpPr>
          <p:nvPr>
            <p:ph type="subTitle" idx="1"/>
          </p:nvPr>
        </p:nvSpPr>
        <p:spPr>
          <a:xfrm>
            <a:off x="1098128" y="1527142"/>
            <a:ext cx="9280783" cy="2988296"/>
          </a:xfrm>
        </p:spPr>
        <p:txBody>
          <a:bodyPr>
            <a:normAutofit fontScale="77500" lnSpcReduction="20000"/>
          </a:bodyPr>
          <a:lstStyle/>
          <a:p>
            <a:r>
              <a:rPr lang="en-US" sz="2300" dirty="0"/>
              <a:t>We live in a blame culture – we want to know whose fault it is and how they’re going to pay. </a:t>
            </a:r>
          </a:p>
          <a:p>
            <a:pPr lvl="1"/>
            <a:r>
              <a:rPr lang="en-US" sz="4000" dirty="0"/>
              <a:t>-When I’m not (past or present) doing well, this is what it looks/ed like (who I am, who I was, who others were being that did not help, etc.)</a:t>
            </a:r>
          </a:p>
          <a:p>
            <a:r>
              <a:rPr lang="en-US" sz="2600" dirty="0"/>
              <a:t>The key is to separate people from their behaviors – to address what they’re doing, not who they are </a:t>
            </a:r>
          </a:p>
          <a:p>
            <a:pPr lvl="1"/>
            <a:r>
              <a:rPr lang="en-US" sz="2800" dirty="0"/>
              <a:t>-</a:t>
            </a:r>
            <a:r>
              <a:rPr lang="en-US" sz="3600" dirty="0"/>
              <a:t>I realized I wouldn’t do my part well if I continued with this behavior/thoughts, etc…</a:t>
            </a:r>
          </a:p>
        </p:txBody>
      </p:sp>
    </p:spTree>
    <p:extLst>
      <p:ext uri="{BB962C8B-B14F-4D97-AF65-F5344CB8AC3E}">
        <p14:creationId xmlns:p14="http://schemas.microsoft.com/office/powerpoint/2010/main" val="152440686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Shame Resilience </a:t>
            </a:r>
          </a:p>
        </p:txBody>
      </p:sp>
      <p:sp>
        <p:nvSpPr>
          <p:cNvPr id="3" name="Content Placeholder 2"/>
          <p:cNvSpPr>
            <a:spLocks noGrp="1"/>
          </p:cNvSpPr>
          <p:nvPr>
            <p:ph idx="1"/>
          </p:nvPr>
        </p:nvSpPr>
        <p:spPr/>
        <p:txBody>
          <a:bodyPr>
            <a:normAutofit/>
          </a:bodyPr>
          <a:lstStyle/>
          <a:p>
            <a:r>
              <a:rPr lang="en-US" dirty="0"/>
              <a:t>If we want to fully experience love and belonging, we must believe that we are worthy of love and belonging </a:t>
            </a:r>
          </a:p>
          <a:p>
            <a:pPr lvl="5"/>
            <a:r>
              <a:rPr lang="en-US" sz="2800" dirty="0"/>
              <a:t>I began to do well when I began to think/feel/act with these thought processes</a:t>
            </a:r>
          </a:p>
          <a:p>
            <a:pPr lvl="5"/>
            <a:r>
              <a:rPr lang="en-US" sz="2800" dirty="0"/>
              <a:t>Others helped me feel like I could do it by…</a:t>
            </a:r>
          </a:p>
          <a:p>
            <a:r>
              <a:rPr lang="en-US" dirty="0"/>
              <a:t>The greatest challenge for most of us is believing that we are worthy now, right this minute </a:t>
            </a:r>
          </a:p>
          <a:p>
            <a:pPr lvl="5"/>
            <a:r>
              <a:rPr lang="en-US" sz="2800" dirty="0"/>
              <a:t>How you/I can stop self-defeating (shaming) thoughts/actions and do better, what we need to hear.</a:t>
            </a:r>
          </a:p>
        </p:txBody>
      </p:sp>
    </p:spTree>
    <p:extLst>
      <p:ext uri="{BB962C8B-B14F-4D97-AF65-F5344CB8AC3E}">
        <p14:creationId xmlns:p14="http://schemas.microsoft.com/office/powerpoint/2010/main" val="38028909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6212</TotalTime>
  <Words>651</Words>
  <Application>Microsoft Office PowerPoint</Application>
  <PresentationFormat>Widescreen</PresentationFormat>
  <Paragraphs>75</Paragraphs>
  <Slides>12</Slides>
  <Notes>12</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Rockwell</vt:lpstr>
      <vt:lpstr>Rockwell Condensed</vt:lpstr>
      <vt:lpstr>Wingdings</vt:lpstr>
      <vt:lpstr>Wood Type</vt:lpstr>
      <vt:lpstr>Shame and Resilience in Child Welfare</vt:lpstr>
      <vt:lpstr>Who are we</vt:lpstr>
      <vt:lpstr>Presentation outline:</vt:lpstr>
      <vt:lpstr>Some of the things to identify shame</vt:lpstr>
      <vt:lpstr>Video…..</vt:lpstr>
      <vt:lpstr>What shame looks like</vt:lpstr>
      <vt:lpstr>Shame needs three things to grow out of control in our lives</vt:lpstr>
      <vt:lpstr>   avoiding shame</vt:lpstr>
      <vt:lpstr>Building Shame Resilience </vt:lpstr>
      <vt:lpstr>One of the ways to build shame resilience video</vt:lpstr>
      <vt:lpstr>Why building Shame Resilience is key to our work:</vt:lpstr>
      <vt:lpstr>“Only when we are brave enough to explore the darkness will we discover the infinite power of our light.” Brene Brown</vt:lpstr>
    </vt:vector>
  </TitlesOfParts>
  <Company>Children's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Shame and Resilience in Child Welfare</dc:title>
  <dc:creator>Matthews, Vanessa R (DSHS/CA)</dc:creator>
  <cp:lastModifiedBy>C5</cp:lastModifiedBy>
  <cp:revision>29</cp:revision>
  <cp:lastPrinted>2017-05-11T05:38:59Z</cp:lastPrinted>
  <dcterms:created xsi:type="dcterms:W3CDTF">2016-09-19T16:57:09Z</dcterms:created>
  <dcterms:modified xsi:type="dcterms:W3CDTF">2017-05-11T17:41:33Z</dcterms:modified>
</cp:coreProperties>
</file>