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8" r:id="rId3"/>
    <p:sldId id="268" r:id="rId4"/>
    <p:sldId id="257" r:id="rId5"/>
    <p:sldId id="266" r:id="rId6"/>
    <p:sldId id="271" r:id="rId7"/>
    <p:sldId id="259" r:id="rId8"/>
    <p:sldId id="265" r:id="rId9"/>
    <p:sldId id="267" r:id="rId10"/>
    <p:sldId id="272" r:id="rId11"/>
    <p:sldId id="260" r:id="rId12"/>
    <p:sldId id="261" r:id="rId13"/>
    <p:sldId id="262" r:id="rId14"/>
    <p:sldId id="263" r:id="rId15"/>
    <p:sldId id="264" r:id="rId16"/>
    <p:sldId id="273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F77E-AC67-4EA8-B351-470BB28825F3}" type="datetimeFigureOut">
              <a:rPr lang="en-US" smtClean="0"/>
              <a:t>5/9/2017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72C561-8689-47DE-95A2-BAA49939337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F77E-AC67-4EA8-B351-470BB28825F3}" type="datetimeFigureOut">
              <a:rPr lang="en-US" smtClean="0"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2C561-8689-47DE-95A2-BAA49939337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F77E-AC67-4EA8-B351-470BB28825F3}" type="datetimeFigureOut">
              <a:rPr lang="en-US" smtClean="0"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2C561-8689-47DE-95A2-BAA49939337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F77E-AC67-4EA8-B351-470BB28825F3}" type="datetimeFigureOut">
              <a:rPr lang="en-US" smtClean="0"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2C561-8689-47DE-95A2-BAA49939337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F77E-AC67-4EA8-B351-470BB28825F3}" type="datetimeFigureOut">
              <a:rPr lang="en-US" smtClean="0"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2C561-8689-47DE-95A2-BAA49939337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F77E-AC67-4EA8-B351-470BB28825F3}" type="datetimeFigureOut">
              <a:rPr lang="en-US" smtClean="0"/>
              <a:t>5/9/2017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2C561-8689-47DE-95A2-BAA49939337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F77E-AC67-4EA8-B351-470BB28825F3}" type="datetimeFigureOut">
              <a:rPr lang="en-US" smtClean="0"/>
              <a:t>5/9/2017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2C561-8689-47DE-95A2-BAA49939337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F77E-AC67-4EA8-B351-470BB28825F3}" type="datetimeFigureOut">
              <a:rPr lang="en-US" smtClean="0"/>
              <a:t>5/9/2017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2C561-8689-47DE-95A2-BAA49939337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F77E-AC67-4EA8-B351-470BB28825F3}" type="datetimeFigureOut">
              <a:rPr lang="en-US" smtClean="0"/>
              <a:t>5/9/2017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2C561-8689-47DE-95A2-BAA49939337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F77E-AC67-4EA8-B351-470BB28825F3}" type="datetimeFigureOut">
              <a:rPr lang="en-US" smtClean="0"/>
              <a:t>5/9/2017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2C561-8689-47DE-95A2-BAA49939337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F77E-AC67-4EA8-B351-470BB28825F3}" type="datetimeFigureOut">
              <a:rPr lang="en-US" smtClean="0"/>
              <a:t>5/9/2017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2C561-8689-47DE-95A2-BAA49939337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E57F77E-AC67-4EA8-B351-470BB28825F3}" type="datetimeFigureOut">
              <a:rPr lang="en-US" smtClean="0"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972C561-8689-47DE-95A2-BAA49939337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nw.org/soar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sstraub@csnw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42672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Clark County </a:t>
            </a:r>
            <a:br>
              <a:rPr lang="en-US" dirty="0" smtClean="0"/>
            </a:br>
            <a:r>
              <a:rPr lang="en-US" dirty="0" smtClean="0"/>
              <a:t>SOAR Initiative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4572000"/>
            <a:ext cx="5481681" cy="1828800"/>
          </a:xfrm>
          <a:prstGeom prst="rect">
            <a:avLst/>
          </a:prstGeom>
          <a:solidFill>
            <a:schemeClr val="bg2">
              <a:lumMod val="75000"/>
              <a:alpha val="87000"/>
            </a:schemeClr>
          </a:solidFill>
          <a:extLst/>
        </p:spPr>
      </p:pic>
    </p:spTree>
    <p:extLst>
      <p:ext uri="{BB962C8B-B14F-4D97-AF65-F5344CB8AC3E}">
        <p14:creationId xmlns:p14="http://schemas.microsoft.com/office/powerpoint/2010/main" val="337015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Helpful Documents Created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Flyer detail SOAR program criteria</a:t>
            </a:r>
          </a:p>
          <a:p>
            <a:r>
              <a:rPr lang="en-US" dirty="0" smtClean="0"/>
              <a:t>What to Send document-SOAR training material broken down into four packets to detail the step-by-step process for submitting paperwork per agreement with our local SSA</a:t>
            </a:r>
          </a:p>
          <a:p>
            <a:r>
              <a:rPr lang="en-US" dirty="0" smtClean="0"/>
              <a:t>Application tracking spreadsheet-useful when tracking data in OAT</a:t>
            </a:r>
          </a:p>
          <a:p>
            <a:r>
              <a:rPr lang="en-US" dirty="0" smtClean="0"/>
              <a:t>Master list of all local (and some state) medical facilities for the Disability Report</a:t>
            </a:r>
          </a:p>
          <a:p>
            <a:r>
              <a:rPr lang="en-US" dirty="0"/>
              <a:t>Referral form to agencies who don’t have SOAR trained staff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149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SOAR Coordinator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Referral screening process established</a:t>
            </a:r>
          </a:p>
          <a:p>
            <a:pPr lvl="1"/>
            <a:r>
              <a:rPr lang="en-US" sz="2000" dirty="0" smtClean="0"/>
              <a:t>Referral forms created</a:t>
            </a:r>
          </a:p>
          <a:p>
            <a:pPr lvl="2"/>
            <a:r>
              <a:rPr lang="en-US" sz="2000" dirty="0" smtClean="0"/>
              <a:t>Referral for therapists-scored to determine likelihood of approval</a:t>
            </a:r>
          </a:p>
          <a:p>
            <a:pPr lvl="2"/>
            <a:r>
              <a:rPr lang="en-US" sz="2000" dirty="0" smtClean="0"/>
              <a:t>Referral for inpatient mental health-medical records</a:t>
            </a:r>
          </a:p>
          <a:p>
            <a:pPr lvl="2"/>
            <a:r>
              <a:rPr lang="en-US" sz="2000" dirty="0" smtClean="0"/>
              <a:t>Referral for all other providers-basic referral</a:t>
            </a:r>
          </a:p>
          <a:p>
            <a:pPr lvl="1"/>
            <a:r>
              <a:rPr lang="en-US" sz="2000" dirty="0" smtClean="0"/>
              <a:t>Referral form reviewed or scored depending on referral source</a:t>
            </a:r>
          </a:p>
          <a:p>
            <a:pPr lvl="1"/>
            <a:r>
              <a:rPr lang="en-US" sz="2000" dirty="0" smtClean="0"/>
              <a:t>Contact is made with individual </a:t>
            </a:r>
          </a:p>
          <a:p>
            <a:pPr lvl="1"/>
            <a:r>
              <a:rPr lang="en-US" sz="2000" dirty="0" smtClean="0"/>
              <a:t>Appointment scheduled if individual meets the criteria for SOAR</a:t>
            </a:r>
          </a:p>
          <a:p>
            <a:pPr lvl="1"/>
            <a:r>
              <a:rPr lang="en-US" sz="2000" dirty="0" smtClean="0"/>
              <a:t>Ability to meet client where they are at</a:t>
            </a:r>
          </a:p>
          <a:p>
            <a:pPr lvl="1"/>
            <a:r>
              <a:rPr lang="en-US" sz="2000" dirty="0" smtClean="0"/>
              <a:t>Most often already obtained medical records from referent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8275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SOAR Coordinator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2016-2017 Annual requirements</a:t>
            </a:r>
          </a:p>
          <a:p>
            <a:pPr lvl="1"/>
            <a:r>
              <a:rPr lang="en-US" sz="2000" dirty="0" smtClean="0"/>
              <a:t>20 SOAR applications completed by coordinator</a:t>
            </a:r>
          </a:p>
          <a:p>
            <a:pPr lvl="1"/>
            <a:r>
              <a:rPr lang="en-US" sz="2000" dirty="0" smtClean="0"/>
              <a:t>30 applications submitted by other community partners</a:t>
            </a:r>
          </a:p>
          <a:p>
            <a:pPr lvl="1"/>
            <a:r>
              <a:rPr lang="en-US" sz="2000" dirty="0" smtClean="0"/>
              <a:t>4 Collaborative Meetings </a:t>
            </a:r>
          </a:p>
          <a:p>
            <a:pPr lvl="1"/>
            <a:r>
              <a:rPr lang="en-US" sz="2000" dirty="0" smtClean="0"/>
              <a:t>20 individuals increase income</a:t>
            </a:r>
          </a:p>
          <a:p>
            <a:pPr lvl="1"/>
            <a:r>
              <a:rPr lang="en-US" sz="2000" dirty="0" smtClean="0"/>
              <a:t>20 individuals assisted with accessing housing</a:t>
            </a:r>
          </a:p>
          <a:p>
            <a:pPr lvl="1"/>
            <a:r>
              <a:rPr lang="en-US" sz="2000" dirty="0" smtClean="0"/>
              <a:t>10 individuals provided with transportation (bus passes)</a:t>
            </a:r>
          </a:p>
          <a:p>
            <a:pPr lvl="1"/>
            <a:r>
              <a:rPr lang="en-US" sz="2000" dirty="0" smtClean="0"/>
              <a:t>Provide assistance to SOAR advocates with questions about the process, application assistance, etc.</a:t>
            </a:r>
          </a:p>
          <a:p>
            <a:pPr lvl="1"/>
            <a:r>
              <a:rPr lang="en-US" sz="2000" dirty="0" smtClean="0"/>
              <a:t>Quarterly reports submitted to county</a:t>
            </a:r>
          </a:p>
          <a:p>
            <a:pPr lvl="1"/>
            <a:r>
              <a:rPr lang="en-US" sz="2000" dirty="0" smtClean="0"/>
              <a:t>Annual report and narrative submitted at year-end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04579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SOAR Coordinator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Additional duties not required by contract:</a:t>
            </a:r>
          </a:p>
          <a:p>
            <a:pPr lvl="1"/>
            <a:r>
              <a:rPr lang="en-US" sz="2000" dirty="0" smtClean="0"/>
              <a:t>Monthly newsletter</a:t>
            </a:r>
          </a:p>
          <a:p>
            <a:pPr lvl="1"/>
            <a:r>
              <a:rPr lang="en-US" sz="2000" dirty="0" smtClean="0"/>
              <a:t>Maintain Clark County SOAR webpage </a:t>
            </a:r>
            <a:r>
              <a:rPr lang="en-US" sz="2000" dirty="0" smtClean="0">
                <a:hlinkClick r:id="rId2"/>
              </a:rPr>
              <a:t>www.csnw.org/soar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Created “packets” to simplify the process for our advocates</a:t>
            </a:r>
          </a:p>
          <a:p>
            <a:pPr lvl="1"/>
            <a:r>
              <a:rPr lang="en-US" sz="2000" dirty="0" smtClean="0"/>
              <a:t>Steering Committee meetings quarterly</a:t>
            </a:r>
          </a:p>
          <a:p>
            <a:pPr lvl="1"/>
            <a:r>
              <a:rPr lang="en-US" sz="2000" dirty="0" smtClean="0"/>
              <a:t>Twice a year in-person SOAR training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521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Clark County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Since 2013</a:t>
            </a:r>
          </a:p>
          <a:p>
            <a:pPr lvl="1"/>
            <a:r>
              <a:rPr lang="en-US" sz="2000" dirty="0" smtClean="0"/>
              <a:t>138 applications submitted</a:t>
            </a:r>
          </a:p>
          <a:p>
            <a:pPr lvl="1"/>
            <a:r>
              <a:rPr lang="en-US" sz="2000" dirty="0" smtClean="0"/>
              <a:t>62 approvals (that we were able to track)</a:t>
            </a:r>
          </a:p>
          <a:p>
            <a:pPr lvl="1"/>
            <a:r>
              <a:rPr lang="en-US" sz="2000" dirty="0" smtClean="0"/>
              <a:t>47 individuals housed</a:t>
            </a:r>
          </a:p>
          <a:p>
            <a:pPr lvl="1"/>
            <a:r>
              <a:rPr lang="en-US" sz="2000" dirty="0" smtClean="0"/>
              <a:t>$309,394 awarded in retro-active payments</a:t>
            </a:r>
          </a:p>
          <a:p>
            <a:pPr lvl="1"/>
            <a:r>
              <a:rPr lang="en-US" sz="2000" dirty="0" smtClean="0"/>
              <a:t>21 SOAR Advocates at different agencies</a:t>
            </a:r>
          </a:p>
          <a:p>
            <a:pPr lvl="1"/>
            <a:r>
              <a:rPr lang="en-US" sz="2000" dirty="0" smtClean="0"/>
              <a:t>4 in-person SOAR trainings (material provided by TA Center)</a:t>
            </a:r>
          </a:p>
          <a:p>
            <a:pPr lvl="1"/>
            <a:r>
              <a:rPr lang="en-US" sz="2000" dirty="0" smtClean="0"/>
              <a:t>21 SOAR Collaboration Meetings</a:t>
            </a:r>
          </a:p>
          <a:p>
            <a:pPr lvl="1"/>
            <a:r>
              <a:rPr lang="en-US" sz="2000" dirty="0" smtClean="0"/>
              <a:t>48 newsletters sent out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8992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SOAR and other programs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SOAR has been written  into other programs as a contract requirement</a:t>
            </a:r>
          </a:p>
          <a:p>
            <a:pPr lvl="1"/>
            <a:r>
              <a:rPr lang="en-US" sz="2000" dirty="0" smtClean="0"/>
              <a:t>PATH/Outreach</a:t>
            </a:r>
          </a:p>
          <a:p>
            <a:pPr lvl="1"/>
            <a:r>
              <a:rPr lang="en-US" sz="2000" dirty="0" smtClean="0"/>
              <a:t>Housing (SOAR applications written into housing contracts)</a:t>
            </a:r>
          </a:p>
          <a:p>
            <a:pPr lvl="1"/>
            <a:r>
              <a:rPr lang="en-US" sz="2000" dirty="0" smtClean="0"/>
              <a:t>Share shelters</a:t>
            </a:r>
          </a:p>
          <a:p>
            <a:pPr lvl="1"/>
            <a:r>
              <a:rPr lang="en-US" sz="2000" dirty="0" smtClean="0"/>
              <a:t>YWCA</a:t>
            </a:r>
          </a:p>
          <a:p>
            <a:pPr lvl="1"/>
            <a:r>
              <a:rPr lang="en-US" sz="2000" dirty="0" smtClean="0"/>
              <a:t>Val Ogden Center</a:t>
            </a:r>
          </a:p>
          <a:p>
            <a:r>
              <a:rPr lang="en-US" sz="2800" dirty="0" smtClean="0"/>
              <a:t>SOAR Referral Sources</a:t>
            </a:r>
          </a:p>
          <a:p>
            <a:pPr lvl="1"/>
            <a:r>
              <a:rPr lang="en-US" sz="2000" dirty="0" smtClean="0"/>
              <a:t>Re-Entry program through Clark County Jail</a:t>
            </a:r>
          </a:p>
          <a:p>
            <a:pPr lvl="1"/>
            <a:r>
              <a:rPr lang="en-US" sz="2000" dirty="0" smtClean="0"/>
              <a:t>Coordinated Entry (Housing Solution Center)</a:t>
            </a:r>
          </a:p>
          <a:p>
            <a:pPr lvl="1"/>
            <a:r>
              <a:rPr lang="en-US" sz="2000" dirty="0" smtClean="0"/>
              <a:t>Inpatient mental health unit at local hospital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47964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would like more information about the Clark County SOAR Initiative please contact:</a:t>
            </a:r>
          </a:p>
          <a:p>
            <a:pPr marL="800100" lvl="2" indent="0">
              <a:buNone/>
            </a:pPr>
            <a:endParaRPr lang="en-US" sz="2000" dirty="0" smtClean="0"/>
          </a:p>
          <a:p>
            <a:pPr marL="1257300" lvl="3" indent="0">
              <a:buNone/>
            </a:pPr>
            <a:r>
              <a:rPr lang="en-US" sz="2000" dirty="0" smtClean="0"/>
              <a:t>Suzanne Straub-Community Services NW</a:t>
            </a:r>
          </a:p>
          <a:p>
            <a:pPr marL="1257300" lvl="3" indent="0">
              <a:buNone/>
            </a:pPr>
            <a:r>
              <a:rPr lang="en-US" sz="2000" dirty="0" smtClean="0">
                <a:hlinkClick r:id="rId2"/>
              </a:rPr>
              <a:t>sstraub@csnw.org</a:t>
            </a:r>
            <a:endParaRPr lang="en-US" sz="2000" dirty="0" smtClean="0"/>
          </a:p>
          <a:p>
            <a:pPr marL="1257300" lvl="3" indent="0">
              <a:buNone/>
            </a:pPr>
            <a:r>
              <a:rPr lang="en-US" sz="2000" dirty="0" smtClean="0"/>
              <a:t>360-449-2557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25415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Before Application for Funds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PATH program started up at Community Services NW in 2011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PATH Case Manager attended 2-day SOAR training</a:t>
            </a:r>
          </a:p>
          <a:p>
            <a:endParaRPr lang="en-US" dirty="0" smtClean="0"/>
          </a:p>
          <a:p>
            <a:r>
              <a:rPr lang="en-US" dirty="0" smtClean="0"/>
              <a:t>Completed 3 applications right away</a:t>
            </a:r>
          </a:p>
          <a:p>
            <a:endParaRPr lang="en-US" dirty="0"/>
          </a:p>
          <a:p>
            <a:r>
              <a:rPr lang="en-US" dirty="0" smtClean="0"/>
              <a:t>PATH Case Manager successfully used SOAR model to assist clients with obtaining disability benefits (2/3 approved on first try)</a:t>
            </a:r>
          </a:p>
        </p:txBody>
      </p:sp>
    </p:spTree>
    <p:extLst>
      <p:ext uri="{BB962C8B-B14F-4D97-AF65-F5344CB8AC3E}">
        <p14:creationId xmlns:p14="http://schemas.microsoft.com/office/powerpoint/2010/main" val="387870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Before Application for Funds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less than a year, eligible PATH clients obtained nearly $17,000 in back payments and an average of $698 a month in disability </a:t>
            </a:r>
            <a:r>
              <a:rPr lang="en-US" dirty="0" smtClean="0"/>
              <a:t>benefits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 12 months a total of 26 people were assisted with applying for disability using SOAR model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Total amount in back payments awarded was $51,914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932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Request for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9248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In 2012, Clark County put out a request for application (for the distribution of funds that came from document recording fees) called Community Funds</a:t>
            </a:r>
          </a:p>
          <a:p>
            <a:endParaRPr lang="en-US" dirty="0" smtClean="0"/>
          </a:p>
          <a:p>
            <a:r>
              <a:rPr lang="en-US" dirty="0" smtClean="0"/>
              <a:t>Funds to be allocated to innovative programs that would affect homeless population</a:t>
            </a:r>
          </a:p>
          <a:p>
            <a:endParaRPr lang="en-US" dirty="0" smtClean="0"/>
          </a:p>
          <a:p>
            <a:r>
              <a:rPr lang="en-US" dirty="0" smtClean="0"/>
              <a:t>Community Services NW (CSNW) applied for funds to start SOAR Initiative and fund a full-time SOAR Coordinator</a:t>
            </a:r>
          </a:p>
        </p:txBody>
      </p:sp>
    </p:spTree>
    <p:extLst>
      <p:ext uri="{BB962C8B-B14F-4D97-AF65-F5344CB8AC3E}">
        <p14:creationId xmlns:p14="http://schemas.microsoft.com/office/powerpoint/2010/main" val="357679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 for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Community board members reviewed </a:t>
            </a:r>
            <a:r>
              <a:rPr lang="en-US" dirty="0" smtClean="0"/>
              <a:t>application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Program strengths:</a:t>
            </a:r>
          </a:p>
          <a:p>
            <a:pPr lvl="1"/>
            <a:r>
              <a:rPr lang="en-US" sz="1800" dirty="0"/>
              <a:t>An </a:t>
            </a:r>
            <a:r>
              <a:rPr lang="en-US" sz="1800" dirty="0" smtClean="0"/>
              <a:t>increase in income that leads </a:t>
            </a:r>
            <a:r>
              <a:rPr lang="en-US" sz="1800" dirty="0"/>
              <a:t>to </a:t>
            </a:r>
            <a:r>
              <a:rPr lang="en-US" sz="1800" dirty="0" smtClean="0"/>
              <a:t>stable housing</a:t>
            </a:r>
            <a:endParaRPr lang="en-US" sz="1800" dirty="0"/>
          </a:p>
          <a:p>
            <a:pPr lvl="1"/>
            <a:r>
              <a:rPr lang="en-US" sz="1800" dirty="0"/>
              <a:t>Increased income in the community is good for the economy</a:t>
            </a:r>
          </a:p>
          <a:p>
            <a:pPr lvl="1"/>
            <a:r>
              <a:rPr lang="en-US" sz="1800" dirty="0"/>
              <a:t>Social Security Disability (SSI/SSDI) is a federal benefits </a:t>
            </a:r>
            <a:r>
              <a:rPr lang="en-US" sz="1800" dirty="0" smtClean="0"/>
              <a:t>program and </a:t>
            </a:r>
            <a:r>
              <a:rPr lang="en-US" sz="1800" dirty="0"/>
              <a:t>relieves local and state programs from supporting the </a:t>
            </a:r>
            <a:r>
              <a:rPr lang="en-US" sz="1800" dirty="0" smtClean="0"/>
              <a:t>individual </a:t>
            </a:r>
            <a:endParaRPr lang="en-US" sz="1800" dirty="0"/>
          </a:p>
          <a:p>
            <a:pPr lvl="1"/>
            <a:r>
              <a:rPr lang="en-US" sz="1800" dirty="0"/>
              <a:t>Receiving SSI/SSDI is a step in the individual's </a:t>
            </a:r>
            <a:r>
              <a:rPr lang="en-US" sz="1800" dirty="0" smtClean="0"/>
              <a:t>recovery</a:t>
            </a:r>
          </a:p>
          <a:p>
            <a:pPr lvl="1"/>
            <a:endParaRPr lang="en-US" dirty="0"/>
          </a:p>
          <a:p>
            <a:r>
              <a:rPr lang="en-US" dirty="0"/>
              <a:t>Application </a:t>
            </a:r>
            <a:r>
              <a:rPr lang="en-US" dirty="0" smtClean="0"/>
              <a:t>funded for 2013 and 2014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660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 of Grant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2015, the grant funds for SOAR were sole sourced during the Request for Application (RFA)</a:t>
            </a:r>
          </a:p>
          <a:p>
            <a:endParaRPr lang="en-US" dirty="0"/>
          </a:p>
          <a:p>
            <a:r>
              <a:rPr lang="en-US" dirty="0" smtClean="0"/>
              <a:t>The contract was extended again in until 2018 with the possibility of extension until 2019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07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SOAR Coordinator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Position designed to increase coordination among service providers by continued expansion of community partnerships</a:t>
            </a:r>
          </a:p>
          <a:p>
            <a:r>
              <a:rPr lang="en-US" dirty="0" smtClean="0"/>
              <a:t>This was done by follow-up with existing SOAR trained advocates</a:t>
            </a:r>
          </a:p>
          <a:p>
            <a:r>
              <a:rPr lang="en-US" dirty="0" smtClean="0"/>
              <a:t>Creating a steering committee</a:t>
            </a:r>
          </a:p>
          <a:p>
            <a:r>
              <a:rPr lang="en-US" dirty="0" smtClean="0"/>
              <a:t>Designing mini follow-up trainings for SOAR advocates</a:t>
            </a:r>
          </a:p>
          <a:p>
            <a:r>
              <a:rPr lang="en-US" dirty="0" smtClean="0"/>
              <a:t>Get buy-in from Social Security Administration</a:t>
            </a:r>
          </a:p>
          <a:p>
            <a:r>
              <a:rPr lang="en-US" dirty="0" smtClean="0"/>
              <a:t>Asking community partners to send new staff to SOAR trainings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802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SOAR Coordinator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Coordinator reached out to all local medical facilities (hospitals and medical clinics) </a:t>
            </a:r>
          </a:p>
          <a:p>
            <a:pPr lvl="1"/>
            <a:r>
              <a:rPr lang="en-US" sz="2000" dirty="0"/>
              <a:t>Informed clinics about SOAR</a:t>
            </a:r>
          </a:p>
          <a:p>
            <a:pPr lvl="1"/>
            <a:r>
              <a:rPr lang="en-US" sz="2000" dirty="0"/>
              <a:t>Informed clinics of low-no income individuals needing assistance with applying or disability</a:t>
            </a:r>
          </a:p>
          <a:p>
            <a:pPr lvl="1"/>
            <a:r>
              <a:rPr lang="en-US" sz="2000" dirty="0"/>
              <a:t>Requested waiver of medical records </a:t>
            </a:r>
            <a:r>
              <a:rPr lang="en-US" sz="2000" dirty="0" smtClean="0"/>
              <a:t>fees</a:t>
            </a:r>
          </a:p>
          <a:p>
            <a:pPr lvl="2"/>
            <a:r>
              <a:rPr lang="en-US" sz="2000" dirty="0" smtClean="0"/>
              <a:t>Medical records fees can add up and be a deterrent for individuals with no income AND agencies (non-profits) working with these individuals</a:t>
            </a:r>
            <a:endParaRPr lang="en-US" sz="2000" dirty="0"/>
          </a:p>
          <a:p>
            <a:pPr lvl="1"/>
            <a:r>
              <a:rPr lang="en-US" sz="2000" dirty="0"/>
              <a:t>All have granted this </a:t>
            </a:r>
            <a:r>
              <a:rPr lang="en-US" sz="2000" dirty="0" smtClean="0"/>
              <a:t>fee waiver</a:t>
            </a:r>
            <a:endParaRPr lang="en-US" sz="2000" dirty="0"/>
          </a:p>
          <a:p>
            <a:pPr lvl="1"/>
            <a:r>
              <a:rPr lang="en-US" sz="2000" dirty="0"/>
              <a:t>Kaiser recognizes SOAR nationally and will never charge for medical records if SOAR is identified on medical records request</a:t>
            </a:r>
          </a:p>
        </p:txBody>
      </p:sp>
    </p:spTree>
    <p:extLst>
      <p:ext uri="{BB962C8B-B14F-4D97-AF65-F5344CB8AC3E}">
        <p14:creationId xmlns:p14="http://schemas.microsoft.com/office/powerpoint/2010/main" val="3538610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SOAR Coordinator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This was done by partnering with community agencies such as: </a:t>
            </a:r>
          </a:p>
          <a:p>
            <a:pPr lvl="1"/>
            <a:r>
              <a:rPr lang="en-US" sz="2000" dirty="0"/>
              <a:t>Clark County Jail</a:t>
            </a:r>
          </a:p>
          <a:p>
            <a:pPr lvl="1"/>
            <a:r>
              <a:rPr lang="en-US" sz="2000" dirty="0"/>
              <a:t>Peace Health </a:t>
            </a:r>
            <a:r>
              <a:rPr lang="en-US" sz="2000" dirty="0" smtClean="0"/>
              <a:t>SW-local hospital</a:t>
            </a:r>
            <a:endParaRPr lang="en-US" sz="2000" dirty="0"/>
          </a:p>
          <a:p>
            <a:pPr lvl="1"/>
            <a:r>
              <a:rPr lang="en-US" sz="2000" dirty="0"/>
              <a:t>Coordinated Entry (Housing Solution Center)</a:t>
            </a:r>
          </a:p>
          <a:p>
            <a:pPr lvl="1"/>
            <a:r>
              <a:rPr lang="en-US" sz="2000" dirty="0"/>
              <a:t>Mental health agencies</a:t>
            </a:r>
          </a:p>
          <a:p>
            <a:pPr lvl="1"/>
            <a:r>
              <a:rPr lang="en-US" sz="2000" dirty="0"/>
              <a:t>Inpatient facilities</a:t>
            </a:r>
          </a:p>
          <a:p>
            <a:pPr lvl="1"/>
            <a:r>
              <a:rPr lang="en-US" sz="2000" dirty="0"/>
              <a:t>Local shelters</a:t>
            </a:r>
          </a:p>
          <a:p>
            <a:pPr lvl="1"/>
            <a:r>
              <a:rPr lang="en-US" sz="2000" dirty="0"/>
              <a:t>Vancouver Police Department</a:t>
            </a:r>
          </a:p>
          <a:p>
            <a:pPr lvl="1"/>
            <a:r>
              <a:rPr lang="en-US" sz="2000" dirty="0"/>
              <a:t>SSI Facilitators at </a:t>
            </a:r>
            <a:r>
              <a:rPr lang="en-US" sz="2000" dirty="0" smtClean="0"/>
              <a:t>DSHS</a:t>
            </a:r>
          </a:p>
          <a:p>
            <a:pPr lvl="1"/>
            <a:r>
              <a:rPr lang="en-US" sz="2000" dirty="0" smtClean="0"/>
              <a:t>Inter-agency referrals</a:t>
            </a:r>
            <a:endParaRPr lang="en-US" sz="2000" dirty="0"/>
          </a:p>
          <a:p>
            <a:r>
              <a:rPr lang="en-US" dirty="0" smtClean="0"/>
              <a:t>Each of these agencies is a referral source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884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39332</TotalTime>
  <Words>832</Words>
  <Application>Microsoft Office PowerPoint</Application>
  <PresentationFormat>On-screen Show (4:3)</PresentationFormat>
  <Paragraphs>124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Executive</vt:lpstr>
      <vt:lpstr>Clark County  SOAR Initiative</vt:lpstr>
      <vt:lpstr>Before Application for Funds </vt:lpstr>
      <vt:lpstr>Before Application for Funds</vt:lpstr>
      <vt:lpstr>Request for Application</vt:lpstr>
      <vt:lpstr>Request for Application</vt:lpstr>
      <vt:lpstr>Extension of Grant</vt:lpstr>
      <vt:lpstr>SOAR Coordinator</vt:lpstr>
      <vt:lpstr>SOAR Coordinator</vt:lpstr>
      <vt:lpstr>SOAR Coordinator</vt:lpstr>
      <vt:lpstr>Helpful Documents Created</vt:lpstr>
      <vt:lpstr>SOAR Coordinator</vt:lpstr>
      <vt:lpstr>SOAR Coordinator</vt:lpstr>
      <vt:lpstr>SOAR Coordinator</vt:lpstr>
      <vt:lpstr>Clark County Outcomes</vt:lpstr>
      <vt:lpstr>SOAR and other programs</vt:lpstr>
      <vt:lpstr>For more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Clark County SOAR Initiative</dc:title>
  <dc:creator>Suzanne Straub</dc:creator>
  <cp:lastModifiedBy>Suzanne Straub</cp:lastModifiedBy>
  <cp:revision>54</cp:revision>
  <cp:lastPrinted>2017-05-02T14:43:27Z</cp:lastPrinted>
  <dcterms:created xsi:type="dcterms:W3CDTF">2014-09-29T15:20:03Z</dcterms:created>
  <dcterms:modified xsi:type="dcterms:W3CDTF">2017-05-10T15:00:20Z</dcterms:modified>
</cp:coreProperties>
</file>