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82" r:id="rId4"/>
    <p:sldId id="270" r:id="rId5"/>
    <p:sldId id="269" r:id="rId6"/>
    <p:sldId id="268" r:id="rId7"/>
    <p:sldId id="273" r:id="rId8"/>
    <p:sldId id="276" r:id="rId9"/>
    <p:sldId id="274" r:id="rId10"/>
    <p:sldId id="259" r:id="rId11"/>
    <p:sldId id="262" r:id="rId12"/>
    <p:sldId id="264" r:id="rId13"/>
    <p:sldId id="263" r:id="rId14"/>
    <p:sldId id="260" r:id="rId15"/>
    <p:sldId id="261" r:id="rId16"/>
    <p:sldId id="279" r:id="rId17"/>
    <p:sldId id="284" r:id="rId18"/>
    <p:sldId id="266" r:id="rId19"/>
    <p:sldId id="280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74" autoAdjust="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74B8E-0904-41C9-9543-128958CC702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8C31C-BCF4-45CD-9F87-806FEDACA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6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206.367.4081  |  info@cairseattle.org  |  www.cair.com  |  www.cairseattle.org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F2014-0AC4-4641-8797-09FB952B6FB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 of pregnant women about to get discharged from her</a:t>
            </a:r>
            <a:r>
              <a:rPr lang="en-US" baseline="0" dirty="0"/>
              <a:t>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7187-B097-49C9-985C-3BBC50990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7187-B097-49C9-985C-3BBC50990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47187-B097-49C9-985C-3BBC50990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206.367.4081  |  info@cairseattle.org  |  www.cair.com  |  www.cairseattle.org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F2014-0AC4-4641-8797-09FB952B6F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4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206.367.4081  |  info@cairseattle.org  |  www.cair.com  |  www.cairseattle.org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7F2014-0AC4-4641-8797-09FB952B6F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89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3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9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6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ACA6-AF49-42F9-8CEB-F1D0A37AE76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177C-4603-4F81-B58C-92BBE5070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4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uslimHous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muslim-housing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komonews.com/news/local/Suit-Seattle-police-say-force-policies-unconstitutional-261017151.html&amp;ei=albmVLCfFsisogT7_4LwDw&amp;bvm=bv.86475890,d.cGU&amp;psig=AFQjCNG9yI6QBCT3bCUaeBhdGg78STEnWA&amp;ust=14244678277048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592" y="1600886"/>
            <a:ext cx="8979108" cy="3249227"/>
          </a:xfrm>
        </p:spPr>
        <p:txBody>
          <a:bodyPr>
            <a:normAutofit fontScale="90000"/>
          </a:bodyPr>
          <a:lstStyle/>
          <a:p>
            <a:br>
              <a:rPr lang="en-US" sz="3000" dirty="0">
                <a:latin typeface="Times New Roman"/>
                <a:cs typeface="Times New Roman"/>
              </a:rPr>
            </a:br>
            <a:br>
              <a:rPr lang="en-US" sz="3000" dirty="0">
                <a:latin typeface="Times New Roman"/>
                <a:cs typeface="Times New Roman"/>
              </a:rPr>
            </a:br>
            <a:br>
              <a:rPr lang="en-US" sz="3000" dirty="0">
                <a:latin typeface="Times New Roman"/>
                <a:cs typeface="Times New Roman"/>
              </a:rPr>
            </a:br>
            <a:br>
              <a:rPr lang="en-US" sz="3000" dirty="0">
                <a:latin typeface="Times New Roman"/>
                <a:cs typeface="Times New Roman"/>
              </a:rPr>
            </a:br>
            <a:br>
              <a:rPr lang="en-US" sz="3000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Housing Immigrants and Refugees</a:t>
            </a:r>
            <a:br>
              <a:rPr lang="en-US" sz="3000" dirty="0">
                <a:latin typeface="Times New Roman"/>
                <a:cs typeface="Times New Roman"/>
              </a:rPr>
            </a:b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3100" dirty="0">
                <a:latin typeface="Times New Roman"/>
                <a:cs typeface="Times New Roman"/>
              </a:rPr>
              <a:t>Muslim Housing Services</a:t>
            </a:r>
            <a:br>
              <a:rPr lang="en-US" sz="3000" dirty="0">
                <a:latin typeface="Times New Roman"/>
                <a:cs typeface="Times New Roman"/>
              </a:rPr>
            </a:br>
            <a:r>
              <a:rPr lang="en-US" sz="1300" i="1" dirty="0">
                <a:latin typeface="Times New Roman"/>
                <a:cs typeface="Times New Roman"/>
              </a:rPr>
              <a:t>Housing the Homeless Since 1999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592" y="4385568"/>
            <a:ext cx="9114408" cy="208804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Mr. Rizwan Rizwi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Executive Director</a:t>
            </a:r>
          </a:p>
          <a:p>
            <a:r>
              <a:rPr lang="en-US" dirty="0">
                <a:latin typeface="Times New Roman"/>
                <a:cs typeface="Times New Roman"/>
              </a:rPr>
              <a:t>&amp;</a:t>
            </a:r>
          </a:p>
          <a:p>
            <a:r>
              <a:rPr lang="en-US" dirty="0">
                <a:latin typeface="Times New Roman"/>
                <a:cs typeface="Times New Roman"/>
              </a:rPr>
              <a:t>Mr. Roble Abdinoor</a:t>
            </a:r>
          </a:p>
          <a:p>
            <a:r>
              <a:rPr lang="en-US" i="1" dirty="0">
                <a:latin typeface="Times New Roman"/>
                <a:cs typeface="Times New Roman"/>
              </a:rPr>
              <a:t>Senior Case Manager</a:t>
            </a:r>
          </a:p>
          <a:p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4" y="124287"/>
            <a:ext cx="2476870" cy="14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75426" y="1855432"/>
            <a:ext cx="9144000" cy="8200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Our Clients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1" y="3142694"/>
            <a:ext cx="9144000" cy="16572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our clients are either from war-torn or poverty stricken countries.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63" y="0"/>
            <a:ext cx="2827075" cy="1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0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1380903"/>
            <a:ext cx="9144000" cy="11715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Refugees &amp; Immigrants</a:t>
            </a:r>
            <a:endParaRPr lang="en-US" sz="4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88717" y="3018344"/>
            <a:ext cx="8030423" cy="2663365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We are the first place where many refugees/immigrant families come to for assistance</a:t>
            </a:r>
          </a:p>
          <a:p>
            <a:pPr algn="l"/>
            <a:endParaRPr lang="en-US" dirty="0">
              <a:latin typeface="Times New Roman"/>
              <a:cs typeface="Times New Roman"/>
            </a:endParaRP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Some families come from as far away as the Snohomish &amp; Pierce County by public transportation just to get help and meet with our Case Managers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54" y="0"/>
            <a:ext cx="2827075" cy="1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89875" y="1651519"/>
            <a:ext cx="9144000" cy="89732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Integrating into their adopted country: </a:t>
            </a:r>
            <a:endParaRPr lang="en-US" sz="4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74203" y="2799398"/>
            <a:ext cx="7360467" cy="2882311"/>
          </a:xfrm>
        </p:spPr>
        <p:txBody>
          <a:bodyPr/>
          <a:lstStyle/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Learning the language of the land </a:t>
            </a: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Becoming contributors (Taxpayers)</a:t>
            </a: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Knowing your civic duties </a:t>
            </a: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Balancing between two cultures </a:t>
            </a: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Always working towards bettering their future (education, career and overall quality of life)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37" y="0"/>
            <a:ext cx="2827075" cy="14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5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2778" y="1284777"/>
            <a:ext cx="9144000" cy="1388173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As an Agency we make sure 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our clients get help with:</a:t>
            </a:r>
            <a:endParaRPr lang="en-US" sz="44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24001" y="2983358"/>
            <a:ext cx="8682273" cy="2618452"/>
          </a:xfrm>
        </p:spPr>
        <p:txBody>
          <a:bodyPr>
            <a:normAutofit/>
          </a:bodyPr>
          <a:lstStyle/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Job readiness; employment, education and training; limited English proficiency; life skills, health/mental health needs, legal issues, family unification, childcare and domestic violence intervention and immigration </a:t>
            </a:r>
          </a:p>
          <a:p>
            <a:pPr marL="742950" lvl="1" algn="l"/>
            <a:endParaRPr lang="en-US" sz="2400" dirty="0">
              <a:latin typeface="Times New Roman"/>
              <a:cs typeface="Times New Roman"/>
            </a:endParaRP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How to successfully to adjust into their newly adopted country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63" y="0"/>
            <a:ext cx="2827075" cy="1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0112" y="1594390"/>
            <a:ext cx="9721049" cy="1171575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Hurdles Faced by Immigrant </a:t>
            </a:r>
            <a:br>
              <a:rPr lang="en-US" sz="4400" dirty="0">
                <a:latin typeface="Times New Roman"/>
                <a:cs typeface="Times New Roman"/>
              </a:rPr>
            </a:br>
            <a:r>
              <a:rPr lang="en-US" sz="4400" dirty="0">
                <a:latin typeface="Times New Roman"/>
                <a:cs typeface="Times New Roman"/>
              </a:rPr>
              <a:t>&amp; Refugee Families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67161" y="3040069"/>
            <a:ext cx="9144000" cy="2934603"/>
          </a:xfrm>
        </p:spPr>
        <p:txBody>
          <a:bodyPr/>
          <a:lstStyle/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Not understanding the system (not knowing how to seek the right resources)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Cultural shock (cultural challenges)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Attaining employment 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Language Barriers</a:t>
            </a:r>
          </a:p>
          <a:p>
            <a:pPr marL="108585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Housing Issues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62" y="0"/>
            <a:ext cx="2827075" cy="1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0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4288" y="778013"/>
            <a:ext cx="5726097" cy="836393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Times New Roman"/>
                <a:cs typeface="Times New Roman"/>
              </a:rPr>
              <a:t>Housing Issues</a:t>
            </a:r>
            <a:r>
              <a:rPr lang="en-US" dirty="0">
                <a:latin typeface="Times New Roman"/>
                <a:cs typeface="Times New Roman"/>
              </a:rPr>
              <a:t>	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35223" y="1837678"/>
            <a:ext cx="9928194" cy="4498241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Mistreatment by Landlords</a:t>
            </a:r>
          </a:p>
          <a:p>
            <a:pPr marL="342900" indent="-342900" algn="l">
              <a:buFontTx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Financial struggles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Relief agencies only pay first three months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No job and no other means of paying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Eviction and families become homeless </a:t>
            </a:r>
          </a:p>
          <a:p>
            <a:pPr lvl="1"/>
            <a:endParaRPr lang="en-US" sz="2400" dirty="0">
              <a:latin typeface="Times New Roman"/>
              <a:cs typeface="Times New Roman"/>
            </a:endParaRPr>
          </a:p>
          <a:p>
            <a:pPr marL="342900" indent="-342900" algn="l">
              <a:buFontTx/>
              <a:buChar char="•"/>
            </a:pPr>
            <a:r>
              <a:rPr lang="en-US" dirty="0">
                <a:latin typeface="Times New Roman"/>
                <a:cs typeface="Times New Roman"/>
              </a:rPr>
              <a:t>Unhealthy environment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Large families (seven to ten family members): One or two bedroom units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/>
                <a:cs typeface="Times New Roman"/>
              </a:rPr>
              <a:t>Relief agencies who brings them places the new arrivals in unbearable living situations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62" y="51287"/>
            <a:ext cx="2827075" cy="1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26" y="596969"/>
            <a:ext cx="8820489" cy="106287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TANF Recipients by family size: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81425" y="1930473"/>
            <a:ext cx="3063240" cy="576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327400" y="3048000"/>
            <a:ext cx="4991100" cy="32131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06500" y="1727199"/>
          <a:ext cx="9994900" cy="4537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3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4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</a:rPr>
                        <a:t>Family Size:</a:t>
                      </a:r>
                      <a:endParaRPr lang="en-US" sz="1800" b="1" i="0" u="sng" strike="noStrike" dirty="0">
                        <a:solidFill>
                          <a:srgbClr val="833C0C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</a:rPr>
                        <a:t>Amount (TANF):</a:t>
                      </a:r>
                      <a:endParaRPr lang="en-US" sz="1800" b="1" i="0" u="sng" strike="noStrike" dirty="0">
                        <a:solidFill>
                          <a:srgbClr val="833C0C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$332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$420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$521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$613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$706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$802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$927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1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$1,026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280" y="0"/>
            <a:ext cx="2043681" cy="10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02" y="651683"/>
            <a:ext cx="670781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for Assistances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63805"/>
            <a:ext cx="10515600" cy="39131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State residents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care of children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Citizenship/ alien status requirements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the work first program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all requested reviews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in all required job search and work preparation activates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08" y="18467"/>
            <a:ext cx="3289955" cy="16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24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122"/>
            <a:ext cx="6086383" cy="1010914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Refugees and Immigrants  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2181139"/>
            <a:ext cx="5997607" cy="418415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Assistance for Needy Families (TANF) provides temporary cash for families with children.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Medicaid (Apple Health)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Nutrition Assistance Program (SNAP)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Women, Infants and Children (WIC) Supplemental nutrition program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Refugee Cash Assistance for refugees without children for first 8 months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Refugee Medical Assistance (RMA) provides medical services for up to eight months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388092" y="1681163"/>
            <a:ext cx="2618913" cy="499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Refugee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345010" y="1681163"/>
            <a:ext cx="3846990" cy="82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008813" y="2181139"/>
            <a:ext cx="5100329" cy="4008524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Food Assistance Program (FAP)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Women, Infants and Children (WIC) Supplemental nutrition program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72" y="0"/>
            <a:ext cx="3289955" cy="16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0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9222" y="753228"/>
            <a:ext cx="6441792" cy="10809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48370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/>
                <a:cs typeface="Times New Roman"/>
              </a:rPr>
              <a:t>Before MHS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Relief agency only paid 3 months of the rent</a:t>
            </a:r>
          </a:p>
          <a:p>
            <a:pPr marL="285750" indent="-285750">
              <a:buFontTx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bedroom unit for SEVEN people</a:t>
            </a:r>
          </a:p>
          <a:p>
            <a:pPr marL="285750" indent="-285750">
              <a:buFontTx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income (DSHS) </a:t>
            </a:r>
          </a:p>
          <a:p>
            <a:pPr marL="285750" indent="-285750">
              <a:buFontTx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Received a notice of eviction (were not able to pay rent)</a:t>
            </a:r>
          </a:p>
          <a:p>
            <a:pPr marL="285750" indent="-285750">
              <a:buFontTx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barrier and struggling to attain a job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48370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/>
                <a:cs typeface="Times New Roman"/>
              </a:rPr>
              <a:t>During their time with MHS: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218329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Tx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of MHS through the community and decided to come and applied for assistance </a:t>
            </a:r>
          </a:p>
          <a:p>
            <a:pPr marL="285750" indent="-285750">
              <a:buFontTx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Arabic speaking Case Managers were able to assist the family</a:t>
            </a:r>
          </a:p>
          <a:p>
            <a:pPr marL="285750" indent="-285750">
              <a:buFontTx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MHS was able to clear their outstanding rent, help them get a larger unit.</a:t>
            </a:r>
          </a:p>
          <a:p>
            <a:pPr marL="285750" indent="-285750">
              <a:buFontTx/>
              <a:buChar char="•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the family with applying low-income housing, job search and started taking ESL classes</a:t>
            </a:r>
          </a:p>
          <a:p>
            <a:pPr marL="285750" indent="-285750">
              <a:buFontTx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•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buFontTx/>
              <a:buChar char="•"/>
            </a:pP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48370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/>
                <a:cs typeface="Times New Roman"/>
              </a:rPr>
              <a:t>Current situation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350711" y="3022673"/>
            <a:ext cx="2840854" cy="2913513"/>
          </a:xfrm>
        </p:spPr>
        <p:txBody>
          <a:bodyPr/>
          <a:lstStyle/>
          <a:p>
            <a:pPr marL="285750" indent="-285750"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The family are now living permanent housing </a:t>
            </a:r>
          </a:p>
          <a:p>
            <a:pPr marL="285750" indent="-285750">
              <a:buFontTx/>
              <a:buChar char="•"/>
            </a:pPr>
            <a:r>
              <a:rPr lang="en-US" sz="1800" dirty="0">
                <a:latin typeface="Times New Roman"/>
                <a:cs typeface="Times New Roman"/>
              </a:rPr>
              <a:t>Own a successful small business </a:t>
            </a:r>
          </a:p>
          <a:p>
            <a:pPr marL="285750" indent="-285750">
              <a:buFontTx/>
              <a:buChar char="•"/>
            </a:pPr>
            <a:endParaRPr lang="en-US" sz="1900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61" y="0"/>
            <a:ext cx="3036125" cy="1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7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MHS was Founded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in 1999 to help alleviate hardships faced by homeless and needy families in the greater Seattle area, King/Pierce County homeless families who are primarily refugees and second migration immigrants from East Africa, Eastern Europe, the Middle East and other parts of Africa.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 number of homeless families: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refugees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parents from war torn countries with young children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with very limited English language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with little applicable skills for working in the 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families and families with disabilities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68" y="0"/>
            <a:ext cx="2725117" cy="14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3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2183907"/>
            <a:ext cx="9144000" cy="4145872"/>
          </a:xfrm>
        </p:spPr>
        <p:txBody>
          <a:bodyPr>
            <a:normAutofit fontScale="92500" lnSpcReduction="20000"/>
          </a:bodyPr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Garamond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Muslim Housing Services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6727 Rainier Ave 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Seattle, WA 98118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Tel# 206-723-1712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info@Muslim-Housing.org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www.facebook.com/MuslimHousing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www.muslim-housing.org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632"/>
            <a:ext cx="2574524" cy="1328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102" y="1365040"/>
            <a:ext cx="6681795" cy="10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MHS was Founded cont.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345"/>
            <a:ext cx="10515600" cy="413961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time most of the Existing Transitional Housing Programs were inadequate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had 2-4 week duration caps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trouble meeting needs of refugees, single parents with young children, large families, those without language and vocational skills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 on Housing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need in the US: protection from the elements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way to raise a family on the streets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much greater efficiency for other critical needs (like food)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42" y="18467"/>
            <a:ext cx="3289955" cy="18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families become self-sufficient and achieve permanent 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Removed hard timelines, we wanted to get our families self-sufficient and have flexible timelines to customize help to particular families situation.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 orientation for refugee families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ESL and vocational training along with help in finding employment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Accommodate large families (some with 11 family members)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Leniency in dealing with families with very young children, disabilities, or other issues preventing them from working or become self-sufficient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030" y="0"/>
            <a:ext cx="3289955" cy="18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1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248" y="1116730"/>
            <a:ext cx="6909785" cy="836357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900" dirty="0">
                <a:latin typeface="Times New Roman"/>
                <a:cs typeface="Times New Roman"/>
              </a:rPr>
              <a:t>MHS and Our Services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100" y="2528281"/>
            <a:ext cx="9144000" cy="3783724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6 Fulltime Staff that speak 8 different languages in addition to English.			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Provide housing for approximately One hundred families every month.			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Provide many other services for the families.			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All families below federal poverty line to enter program.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3" y="0"/>
            <a:ext cx="3289955" cy="18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4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97" y="1216755"/>
            <a:ext cx="5042516" cy="80918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/>
                <a:cs typeface="Times New Roman"/>
              </a:rPr>
              <a:t>Programs we Operate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8082" y="2556769"/>
            <a:ext cx="7785716" cy="308942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Homelessness Prevention		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Transitional Housing		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 Case Management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Rental Assistance  		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Youth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92" y="218785"/>
            <a:ext cx="3289955" cy="18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2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474" y="1126006"/>
            <a:ext cx="6804642" cy="791572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Handwriting"/>
                <a:cs typeface="Lucida Handwriting"/>
              </a:rPr>
              <a:t>Youth Program:</a:t>
            </a:r>
            <a:endParaRPr lang="en-US" sz="4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173" y="2272683"/>
            <a:ext cx="9904021" cy="406597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school program (benefits)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environment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skills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Staying Active (Soccer Program)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Mentoring </a:t>
            </a:r>
          </a:p>
          <a:p>
            <a:pPr lvl="1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aims to install/maintain a positive outlook in our participants and those learned skills can be applied in their daily lives.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Lucida Calligraphy" panose="03010101010101010101" pitchFamily="66" charset="0"/>
            </a:endParaRP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91" y="0"/>
            <a:ext cx="3702146" cy="1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5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8850177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Lucida Calligraphy" panose="03010101010101010101" pitchFamily="66" charset="0"/>
              </a:rPr>
              <a:t>Youth Soccer Team</a:t>
            </a:r>
            <a:br>
              <a:rPr lang="en-US" sz="4800" dirty="0">
                <a:latin typeface="Lucida Calligraphy" panose="03010101010101010101" pitchFamily="66" charset="0"/>
              </a:rPr>
            </a:br>
            <a:r>
              <a:rPr lang="en-US" sz="4800" dirty="0">
                <a:latin typeface="Lucida Calligraphy" panose="03010101010101010101" pitchFamily="66" charset="0"/>
              </a:rPr>
              <a:t>Keeping them Active: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5" y="4297503"/>
            <a:ext cx="3079204" cy="25604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59" y="4297501"/>
            <a:ext cx="3129389" cy="25604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9" y="57337"/>
            <a:ext cx="2443929" cy="13917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0" y="4297501"/>
            <a:ext cx="3411169" cy="2536891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>
          <a:xfrm>
            <a:off x="680318" y="2336870"/>
            <a:ext cx="3049705" cy="1773013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9" b="16839"/>
          <a:stretch>
            <a:fillRect/>
          </a:stretch>
        </p:blipFill>
        <p:spPr>
          <a:xfrm>
            <a:off x="3755589" y="2336873"/>
            <a:ext cx="3411169" cy="1937020"/>
          </a:xfrm>
        </p:spPr>
      </p:pic>
    </p:spTree>
    <p:extLst>
      <p:ext uri="{BB962C8B-B14F-4D97-AF65-F5344CB8AC3E}">
        <p14:creationId xmlns:p14="http://schemas.microsoft.com/office/powerpoint/2010/main" val="165921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Reaching out to the community: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the youth the Opportunities to interact:</a:t>
            </a:r>
          </a:p>
        </p:txBody>
      </p:sp>
      <p:sp>
        <p:nvSpPr>
          <p:cNvPr id="9" name="AutoShape 6" descr="data:image/jpeg;base64,/9j/4AAQSkZJRgABAQAAAQABAAD/2wCEAAkGBxQSEhQUEhQVFhUUFRQXFhcUGBsYFxcUGBgYFhcXFhgYHCggGBwlHRQXITEhJSkrLi4uFx8zODMsNygtLisBCgoKDg0OGhAQGiwkICQsLCwsLCwsLCwsLCwsLCwsLCwsLCwsLCwsLCwsLCwsLCwsLCwsLCwsLCwsLCwsLCwsLP/AABEIALgBEgMBEQACEQEDEQH/xAAbAAABBQEBAAAAAAAAAAAAAAABAgMEBQYAB//EAEoQAAIBAwICBQcHCwIFAwUAAAECAwAEERIhBTEGE0FRYSIyUnFygZEHI0JTobHRFBUzQ2KCkqKywdLC0xYkJXOjg+LwF1Rj4fH/xAAbAQACAwEBAQAAAAAAAAAAAAAAAQIDBAUGB//EADwRAAEDAQYBCwMDBAEEAwAAAAEAAhEDBBIhMUFREwUUImFxgZGhsdHwIzLBQlLhBhVi8SQzgqLSY3KS/9oADAMBAAIRAxEAPwCBwlkKLlU81eweiKtWBxMqv6eWKm11KoyrqdgBzOk/fScMFZRPSXnIgY9h+776gtUqdZ8NJ3bA/wDnhQiVaSW6KuFILerYfGmowVXDhmd2b4CkpJwWEY5/2FNCUI4h2A/E0kQnQy9ifygfbii8ApBrjouL/sr7yP7ZqPEapCk5DPeVHqXP4UuJ1KXBO6WkBbkkjeyv/tNK+dk+G0ZlO/kRHOJR/wBxwD8Gf+1EuSimE6khTzXto/ZRcj3rGT9tOHIvM2TEs6OfKneQ9ypn4Zb+1Apk9aRqADJPwcNL+Za3L+0AgPv0D76tbZnnQqp1qYNQrG36K3LebZxp/wB19X2am+6rRZH/AAqk2xm/krC26FXfa9rF/wBtM/6V++rBYzqVWbYNAVMi+Twn9LcsT29XGq/eTVgsjdSqza3aBS4Pk7tB55lf2n0/0AVMWansqzaah/0p8HQ6xTlbofby/wDWTUxRYP0hQNd5zcrGDhlugwkMQH7Ma/hU7oGirLydSnfyROyJP4V/Ci6EXikyW0YGSkY/dH4UQNkpduqTiU8C+eEHcuBk+4DNSaycgpta45SkQJE66kVCPBR8DtsaRbBxCZvDApZtk9Bf4R+FKBslJSDbJ6C/wiiBsnJSDbJ6C/wj8KIGyJKaa1TPmr/CKIGyclNtAnoL/CKUBOSmXgT0V+ApQE5KjyQr6K/AUiApAlQbpVUZ0r4bDnUboUpWbmQ6jt2ns8apLcVaHYJ1L2QAfOsNhyIXs8BmsclX8NuybebPnMze0Wb7zSkKYaNAgr9yn3bfdUb4Uwx2yVh/R+P/AO6jxWqXCcnY7WVuWfcP/wC0cTYJ8MalLPDXHnFV9p8fhRecdEQwapBtYx50yD1At9u9EOReYMggskHIPI57kUfiD9lApkoNWFIitS3mWk7eLagPtUD7atbZXn9JVLrWwZuHipsPA7pvNtYk8ZGDfYWb7quFhft5ql1vp7+AU6HozdnnNFH/ANtc/cq/fVosJ1IVDuUG6AqUvQst+lupW9kY/qLVaLE3UlVG3u0aFLh6E2o84SP7Tkf0YqwWWkNPNVG2VTr5Kyt+jlqm6wR57yoY/Fs1YKTBkAqjWqOzcVaQW6rsoCjwAH3VOYUM1MTA5AmolTGGSVk93xNCclEA+FGCMVEbiC6tCFpZDySFdbfZyq0UHRedgNzgpNY5xwTM09xHvLaShDuGXLADxIGn7RVjaVF+DKgnw/n1Vhs7gMQmo+kVv2kqe4r+BNM2KtoJUOGUv/iKDkpZj3Kpz9tLmVXUR3oukpTX87Y6q0mOeRlHVr7idj8arcylT++oOwYlWNoPKizcMnkObicRjGergBLY9o7j17isptLB/wBNs9ZWllna3NN2FvZ5IRUcLnWS3WNvtqbs0bnJXIBIJxioVH2iJcSNtB/vt7pVou6Ku4pwSS2PW2xLJzZfOIH+pfHmPtq2laRU6NTPdQfTBCXw/iayjbZu1SftHeKm5hasjmFqlGoqCQ1CE01CaaahNR5JADg0lJJEJY4AyTShEwpVvwYZ1SeURyX6I9feamGrO+qTkqu8Hzj+033mqXZlWtyCy8FxDgaQWOB5i53rkCkXbrt8UN2UyJZG/R2sp9Y0/eP71a2xvP6Sq3Wxg/UFLj4ZdtyhjT23z9xNWtsDtgFQ63s3Kkp0duTznjT2Ez9vk1eLDufJUO5QGgKkDolq/SXEzeogD7c1aLEwZkqk29+gClQ9EbYc1ZvadvuBAq0WWkNPVUm2VTr5KfBwG2XdYIs95UE/E71YKbBk0eCrNaoc3HxVhHEB5oA9QxU1WZKcC0JJQWkmlAUISgKEJWw3OwHMnlijPJNK4day3QJgGiFc6rhx5O3MRL+sPjyqdQ06H/Uxdo0fk6eq1UbM5+JwCn/8E3SDVbXSSA7kSd/aMgMOfdiq/wC40HYVacdnwflajZB+lJ/MPEx9C3P7x/GjnFi3coc0cnY+jPEDvJJbRDvGWI9xGPtqBtdkH2tcfJSFk3KfPRa3jXXeXTyju1CKH7+fqb3VEW2q43aFMDuk/O5TFCm3EqNc9M7a2Ux2UK+tBoUnlksRqf4fvVczkyvWN6u7xxPhkPHuSdXa0QwfhNWXyi6QA0TAAAAKyuMDuBVT/ManU5GnFrh3gj8n0SbatwpR+UC3bdkJ9cCn7euqr+0VhkR/+j/6qfOW/P8AaiXXynRxgiOI57PJWP8A1v8AdUXclOH3O8yfwExXnILI8S6eTSknYE9pJY/y6VI8CtWM5Pptz+evqg1CqNrqa5bQNch56FHkjx0LhR68Vfdp0hOA6/5zUcSrGHo7eJiRFCuu4AcawfDG3uzWd1roO6Jy7MFK45WvAukGo6HAV8+byVj26M7I/wCydj2YOazWizRiMR8z3HXn2qTXLuM8AEnztv5L5yVHkgsOePQf/wCbc6jRtJb0KmXzxCHMBVbw/iuT1c3kuDjJ2ye4jsNanN1GSyPpRiFZNVcquE21EohNmhNKisesOTsB2/h30KJddVlGqoMKMd57T66kAs7nkolqajCzF4w6x/bb7zWd2ZWpo6IVtYxgImAB5K8vUK1NyCodmVJFNRlKAoSSgKaSUBQklAUISwKSEQKE0oChCUKEJQFCaZurpY8ZyWY4RFGXduwKo3JqynSdUyyGZ0Ham1pcYCubHo35PX8SYJGvlC3DYUAcjO30vZG3ZuTiqH2uDw7KJccL2v8A2jTtz7F0qVmbTF56peknT0zfNWp6qJdgV8liBsNAG8Y/m9ncVvsnJPD6dYS7xHfv6dqVS0XsG5KstumF0v6zrP8AuRqx/ixq+2tD+TaDv0x2GPLLySFVw1U4dPbvuj+D/wC5iqf7RZ9z5eyZtDlDuul9236wJ7Kop/ixqHxq5nJtnb+mfE+WSgaz91Fg4ddXR1rHLKT9PDOD++2321a6tZ6AukhvVgPIKIY92IEqzg6CXzc4gvtOg+5iazu5Vso/VPcfZT5vUKk//Ti874ffIf7JVf8AerNsfAe6Ysr+r53Kt4p0MuodtMbE9iyD7dQFH94s5GE949pQLM/WFm73hU8W8kLjvIXUPey5AqAtVOocHBWXCNE5wHhZuMuzaIU8+THM+inPLbjv5jmcA02m0Cl0Ri46e6kwTjotnGiwxMQfyaJRk6QGkI75GIYZPLSATuN+wckvNR4H3Hy7vgV0QNlV2HSuFUkeSZ28ttEbAlgo2XG3NuZycDONsb3VLK8kNa0ZYn5soh4Cy3DZhLJNO4BWJXnZdiCxJZU9Rbn4DxrbVNxrWDWB/KrAnFaax4sp0mHfrVR448892WSM9yoUzq7M45YFc+ow5P0wJ9D37a+atHUqDpXea7hYyVMgXy9C7KDggEndyBvk45jYVosxDaZOmk/MFCphiVJTimkADcAADPh370SsiS3Fv2ftpJJ6zuHkPIBe0/2G9Sa2VFz4VqJ8e6rYWY45odfRCSHXGiELOXTnW/tN99ZnZla25Baa08xPZX7hWpuQWR2ZT4FNRSgKEJYFCEoUkJVCEoUIRBoTSs0JI6qE1G/KHklFvbL1k7cx9CNfTlbsHh+Izc2m1rOLVMN8z1BW0qTqhgLT29pBwuOSeTVcXKpqllCglFOwVASBGCdgM5PM7DFYnValtc2kyGsJwG53O5XTYxlFuCjdC5hxZpbi6AZIpAsUB3RW0huscfrGw2ASMDDYA5C63t5gG0qRguEl2pxyGw+FFL6nSd4K7DvPDrWC1ljDyIYGGlh1btG2iQlkbdDjIUHbzaxdGk+C9zTAN7PMAiRgRnjie9WYuEwFiek/R6Mos1gGJdzG1s2etVwcMFBOfJyNQJIAOoHTXZsducHGnadBIdpHX26azgRKy1KUwWeCk8D+TmRsNeShB9XFhm/edsqPUAfXVVp5bYMKDZ6zgO4Z/MlNlmP6itpw3gllalRHFGHbOkudUhIGW0l8nYbnHKuPWtlprglzjHVgPL8rQ2mxuQVlecQZdARNZdsbtpVQFJLMcE42A2BOWFZ2NaZLjEd89QUyToqDg3Sqa6E5jijXqJzCQzs2rSRrZSFGNjkZ57cq2WiyU6BZecTebeyiJy18VWx5dKV0q6SvZxTTlUMcSrpDEh5JCRsCNlXylGcE5DeFU0KTKjmskyfIKTiRis3b8YmlMbSRBeti6wkPqKnyPIYFRv5fZ6JqFRjWzDpgxl55pgpmLjcbyvCrfOR41Lg7ZAIORt2jtpOpPDQ8jApyJhIu7FHOrGl8g608lsjkTjZ8c8MCPChtVwEabH56IuhZ/pfDcPavHgyjKMGQYfyWBOuPt2HNO36I51psr6Yqh2XzQ+/iouBheXs2xrsKlbJrWO0mliDE29yOoZj50UhUOuT2jEgOfE+ic86+6qwOjpNx7Rl+PkqyIVxwGD8ktGeZcPCJgfUHLYU9zHT69qz13caqGtOBj0/CkBAWR4ZqcvM+7yMST78n7fuFbHwIaMgslV2MKfiq1SpVlaFz4Dmf7CpNbKg511XiKAAAMAVdCzkylUIXE0JJOaEKguvPf2m++szsytbcgtPaN5Ceyv3CtDcgsrhiU+HpqMI9ZQiF3XChEI9fQnCH5TQlCBuqE4QN3RCIQN3ThEIflVEIhSvk21o13FDJpmVhIA4UpNEdgGYgsrA/SBIBkyVbGKs5Ue17KVR46MRhmCPLu6swunZTLcFK6Q8VLLdxEMqpw6WSVSRkTzvGII2xnLKigczkse0kmqy0QDTeMSagA7Gg3j2E+itdkR1LzCR57Z3j1SRPssio5U8shW0HfzuR5ZNelHCrtD4DhpInwlZjLcF6Z8kbyi1lWMYDTk62B0IoRF8kbdYxIIwNhp3PIHznLtw12l2jchmcT4D4Nxps4N1a9763tpFQsDcXBAwSDNKQObHYBQBtyUcgOQrkhlaswujoN8B87zvurZAMaqbZzSkv1ojAyNHVsWGMYKsWAywYHfAGCO41S8Mwuz1ypCdVkflGR/m7mGQLLZFZEQkDrNZPWrjmxCohwOalx211OS3NxpPEtqYE7Rl5k98FVVdxotTwPiiXUMc8fmyAHHarcmU+III91c20UHUKjqbsx8B71a1wcJCy3yXv8zdt3305/lj/ABrpcsffSH/xt/KqoZHtVP8AKneGaOGAcp7iOMeyDuf4ilZ+TxD3P/a0lTfoFZ390sMbu3mxqWPqUbAfdWJjS9waMypHBZ7oNat1L3En6S6dpCf2cnSPVksR4MK1214vim3JohRYMJU/pNxUW1u8mfK5IO9zyBHdsSfAHtqmz0uLUDdNU3GAusuIkrH16dS8gGFJyCxGdIbbDY+icHnjOCaT6UE3DICYO6x3S/hyTX0cMWlZJEbWewvhmTVjtOnc9zDnXQstRzKBe7IHD8qtwl0KsvYm1L+UF0SYxxT8sxzxAJqOdt1w2e1Xbuq5pEG5iRJHWD/OHaAketab5RbkrbpGOcsgHrVBq/q0VhsLZeXHQevwqb8oVFDHpUKOwAfCtEziueTJlS7S1LnwHM1JrZUHOhXUaBQABsKthZyZSxQkjQhChCS1CFQXQ8tvab76zOOJWpuQVvaSMVX2V+4VoBEBUluJUs7ec2PDtovTki7CbMo7AffTxShJ66mku100LtVNJENSRCOaaF2aSEdVCErg931HELWXkJGMD+Ik2X+bB91WubxbLUp7dId2fktVkdD4Wi6QBbe6LsATcTJLg/TkjVILSDx+cLynu6usllLq1G6P0gjsBJc93hDe9bnYO+dyyNtYx3/GJVdiIpJpm22Mixk4VT46eY7Acb11nVn2Tk9paMQB3Tv2SqA0PqGV6v1rIoS1iTRGVTdtChVIDrGADqYDI3wNXbsceWwcS6q4ycdz1E/CY0yWudlRfKZasbVbiL9LaSpMvqBAbPh5rH2K28kVGisab/teC0/j271CqMJGisbDiGiFJA5lFzJG8Y0+UFmZS4Cr9FAzNnsGc5xk56tKahZEXQQf+2Yz1OXopAwO1WNorapWZApZ/JOQxKBVUasch5JOMnzjyrO8iGgHTzlSChcA4BHZxvHE0ml2LkFsAE/V6caBgAbdw3q602t9ocHPiQI/3uk1gaICaktYrZDHAgjDnUwXO52BJydycDfwqqrXqVTNQymABkqW84fFIyu6BmQ5RskFTscqQduQ+FDKr2AhpwOaICh9IeFflUJi6xowcZ0gHODkagRkjIB2I5VKhW4T70SgiU3omXq4wiLCoAZ0c5CKNlVNIIzgDOTgZ7cGnLDLiSSdI360sVmJy3ELl5E3htAeqBGVknG4BG2QSBnwC8tVbABZ6Yafudn1BR+4rUtHojEk7BjEGkZuwNpIYqOwAFgPtyd6wzeddZrgp9q8vsuLE3yXMm2ZlZv2UJ049QU491dp1H6Jpt2+eapDulK1UCC6gurSQf8AMQ5UE+c6xk9U+e3np9TD0qwuPCeyq37T+c1MY4KH05U9bZRtzVMnxOUB/oNTsn2VCPnyVGqYCTbW5c/eamBK57nQrmJAoAHKrgIVBM5pdCS4GmhEmkhDNCSSaEKguvPb2m++szsytbcgl8N44Qo1qCMAal3xt2iqWWj9yvdZ9lZrNq8oHOe2tjXAjBZXNIOKUDUpUYRpylCOaJShHNOUQuzRKUI5olEI5oRCINCFX8eYiEsvnRsjr4EEYrVY44oacjI8lOkYcCtv0gt2urrrS4SG2tFdHbzUln1Zl7jojXUB3qnfXNsz20aNyJc58EbhsYd5w7JXUcJM7LGdJrpLW7s3tlKLBb2zKp5kFnkIbxZX39o12LGx1ehVFUyXOcD4AeRGHYqXm64ELbHo9cT5MPEJEtJi0yJGoEgWZjKQJAQdOXOPXyrjc7pUsH0QXt6JJOGGGXcrrhOuCsOCcIKRXNs00k0ROhWmIdxqTEqZOzAE+oEkY2NUWi0Bz2VQ0NdnAwGBwKYbgQp9laW9jDhdMcaDBeRt8ZJ8p2PeSccsnYVRUq1rTUk4k6AfgKQAaFlONfKhChK20bTH028iP3ZGpvgPXXUoch1XY1Td6sz7eqqdXAyWPv8A5Q76TlIkQ7okUfa+o/bXUZyRZKYkgntPtCq4rys5c9IrqRtTXM5PhIw+xSBWc0KM4MHgFK8d0IekN0vK4m/ect9jZqDrPRdmweHsneduri06bXcYRpVWRG1aSy6S2k4bSyYGxI5qawGhZqtR1JhhzYnqnJWS4AE5FbHhXSNJY0kdWhD5AZ8GMkHSQJBsNxjDaSewGsVWzOY4tBmPHw9pUw6VNubI+UYX6p23JChlZsYy6HYnluMHYbkDFVtqDAOEj5qnCzXT+96m2WAMxaU+USfKKLgsTjbdiowMDGQNhitlhZfqF8YD8qDzAhY7hnAZLmJ3hwzRsA0fJipGQy52PJtvDbNdGpaG03AOwnVVhs5LScFV5XhuFBFxbskN0jZDPEfIEhB3yF559DwGcdYhodTP2uktOx2UxuldN4S17bDvQf1tTsDS6i+PmShXMDuU2GMKMCrwIXLJlOA0JLs00kQaSECaEIE0IQJoQqC5Plt7TffWZ2ZWpuQWdtrkjBGQR9h8a5gK6cLU8PmU6dOwdAxHotsCB7w3u0jsrXZXdK6stpbhKsAa3rGiDQkiDTQiDQkjqppQuzQhHNCS7NCFE4ufmZPZq+zH6ze1Nua2PGYHubewtFOmOWGOW5flpgiSPYnxLbeKjsBrHZ3soVa1c4kEho/yJPoF1HCYHisP0ntnlEl+wKRTTLHbqRu8aoQrb8lCRD1kn39qx1G0y2yjFwBLjsZy7ZPcqHgnpLX/ACa3Ud1biGXd7RiU3IzFICADjzlByCvLyUrk8r03UKvEZk8Y9o+Z9qupG8IOi2k1yExFCgL6RhB5KInIM5A8ldjgDc4OBsSOOG3um84b6k9W59NVdOgXlfylSNLdRW6O0sqjDdi9dIRpRI86UwMb7nyt2OK9Dya9lnsz7Q+GtznqGZJzMnTqwCzvaXPDRiUniXRW3km6m1uI0uFVA8EmrTqCjWUkxuQAWIwe3lXm+T/6lttns/GtdFz6RLiKgzxJgEZZ4DKOtbalkpuddYYOyyfFeGSRzPBgs0Z3IBQY7D84FwD2HtxkZG9d4cv2etZWVSbt7SQT/wCM+41WXmzg8jZMpwaY4GjcjONQz4bA88kD1kVjPLllGp8PmmPYFPmz1b8O4KiWpupo3LJqYRswCuNWldS6QwAO5Gd8dxxXFtPK9evbBZKDwGugSBiNcDqSPDzWllBrafEcMQpHVHiFrkBBPCW0LHlVCbeQQThS2Djf6I7M1l4n9nt8AuNN0Xicz1jeFO7zil1hOdCOkCw6ra5IVCzaS/mq3J0fOwBIJzyznvr0topcdra9LGR4jQhYmm6bpWvMDW41weVCBkxFtgOeYWJwvsE6e7T24rwqGH57+/vn2qWWS806V8WFzcM6kmMALHnbyR24PLJJPvFdizUeFTAOeqqcZKk9EZGP5RDGcSSxBoyOfWwt1iAevyqVqA6L3ZA49hwKG7K4n6Q62gvIxhoh1d3GBv1ZIwfFc6sHsYqKqpWMkuoHXFp6/nkpF+qu/lLthHNYuvIl1Ld/lRn7mNWckY0qzDt+Cq7RkFFoXLRzQhdmhCK0ISc0IXE0IQzQhUFy3lt7TffWV2ZWluQWfLPO5aOM5IXOO8KFJ8M4zXOa1zsgukXBua0fBbAxKS5Go9g5Ad2e+t9npXBJzWKvVvYDJWea0KhHNNJHNCEc00l2aEI5ppI5oSXZpoUPjT4gk9X9xV9lE1mqTRitpxO5DNaWRIRDapLePnGLWJcCMt2KzZB8D4msVFhAqWiJN4hg/wAic+4ZLpuzDfFZ/wCVDi4lS0RBgFGm04wQjeTDkdmUDHHZmt3I1nLHVHO/+veMXeaqrOmFlejvGXs51mTsDKwIyCjDfbIzg4YDI3UbiuparM20UjTd294+Qq2OLTK29/8AKLDFEVs0keV92lmAHlkbuwHntsNtlAAA2AFcWlyPUe+axAA0G2w2Hn3q41gB0Vnvk+vV/LszAPJKH0SOSWEmGZsdmXGRk8vfWD+sbPWNgmk6GNIvNA0nAznA279FfYHN4kEYqatlcpdXt4uY5YUMgS4COGiZGXJkifSrgRkgY7skgkngOttldYbPYD0mOcLzmEgh0zAa4SR0sTOeQGS08N4qOqajfbtVHfX97Pr1I9wVbDHqzGilMoQphZHl3ZhvywdueImlYaTgaZ4YOUuvEzBxvAhuQOHjuTVcMRPl6ZpMkhzGohUsyBmAMhbXnytLFyQQUBBHaoNZiSC43zAOGUR14Ddday2SlUo334H0U5erYqlzL81rUeVI27BHd0kkJy4B6sknbOAMVXTNcF1Szt6QBOAGAkCQNMJyxiSVTaaVJjWNdvrqOtNNGtra3EbzIJZFkzAHUopc4+bGNWdGMAmrml9stdKoKbiwFvTgyY30zzWKBTpuE444LH4r6AuWhjbHZ3dlCF1JCsuGW866biBGbq385Bq0sN8OF3AI7TsQTvUXGm76bjmjEYrZMkcg/ONhjrYxqu7Zsbof0hA+khGQdsHnswIqNJjqR5raMnYNf16dhGnhlimSD0m960nyqQdZYxypyjljYH9iRSo+1krJyM65aSx2oI7xj+CpVhLZWcgl1KrD6Sg/EZq5zbpLdly3CCU5mkorqEIqaEIZoQhmhCTQhUVz57e0fvrK7MrS3IJroxHiM+JH3VVZhAKvtByVzWpZkc0IRFNJHNCF2aEkc00Ig00kaEl2aaFX8dBaLQObsqj1k7VqsWFW8dASp0/uC13TGIXN0bfaO3t443vZgMEoMskRYbnY5C975x5IrJYHcGjxc3uJDG9ep9zsI1XQeJMaBZDpJbSzK9/IBFHM6rbo3nNGBhNIHmqEXOTzPLnmutZKjKZFlbiQCXHQHXtM4eqpeCekVnDXQVaFCE7ZXbxSJJEcOhyuwbfBHmkbnesPKFmp2qg6lVJDTnBjAY5q2k4scC3NbC7u7qexuEu5HR1uYIxyRiJNOpHVMBgAwYA93hXz8ssFk5Qp1LE0Pbw3uxxALZggnIyIldOaj6RFQwZAVDw9Gmhmf8nkdWd2ANx1cYBf0dQBI3ztuQd96prubRqsbxACAB9l45bx+e5NgLmk3fOEq4vGiEelVVurIyfKZfKkUgMe7v8ACs5pte50mRPZOAOS7vJ9MOoCd1ChmWNNcmWUzRYHijCRn9YXK/8AqGtlno1K1UspmCGO8CIjvOPcqeVqrGsa0jVSekXC89ddq46t3Ro+3rFkxkqc5BBJ8kjYDntWvkblItNKwluIBB/xiTjpjvK4loozeqT/ACs5Xq1hXUIRFMIWy+TLif5PeKrHyLj5tvBv1Z9eryf3zUbfYr1mLv1Nx7tR4Y9yKb+lC18XDeuvhPbFIbi2maO7jOQJIdWBKAo31x+4kjfbJxmtw7Nw6oLmOEsOxjLuPzFTuy6QtR0h4cJbOaFQN4mCAcgyjMYHvVa5tlrcOu2od8fyrHCWwvK+j8+qFf2SR7uY+wiu/bGXax68fnguVVGKsayKpdQhHNCEnWO8U0JQUnkCfUM1EkKQBKWLOQ8o3PqRvwqJqM3Hinw3bHwVHdWkutvIk85vonv9VZnPZJxC1NY6BgUrhkemNfEA/YB/ap0xASqGSpdWKtEUIRppI0IXCmkjQkV1NJGhCNCEi2h6y7s4++dXPqTyj9gNaGOuUar/APGPHBXWcS9bXprwzWqs7KlojtPdAZ6yZhpCIMDys4C7n0e4Vz+T610kNBLyLrNhuerfxW548FkflU4hrnhh2HUxAso5LJJgkY8FVfjXV5FpXabqn7j5D+VTWdjCxGK7KpQIohNcjFWDLsykMD3EHIO/iKpr0RVpupuycCD2FSa66ZC1V3xYcSaFCernjWSTkBC9xrj0McHO6gg5GRkYJ7fnlp5Nq8itqPAvU3kNBzeGQ6R4wcM11GVRaCBkRj1SoSxRkH5qCPESyaWQvhyBkHOrbx7itc19SqHfe44xMxh5fJXXs9kpPpNeWZpmS6kea0iTq1Eka50xRHHzsobTlDjZeXKrKdKmKNWrUklpObnftbGvWs1qc+jX4VMwMMAnLdCbh4rpg4glUoAoUElZNIOhRsSI87Y27qmXBlAVLMLpe0g46SJzJyEwsslz4qGYKea2t542aSd2SDV5SIEVA7Ftsr85I5xsNh7hmdOpbLHVa2lSDXVIwJkugRv0Wt11PpEinUbLjgO7/ZKyIr3OC5i6hCehTtNbKFIDpFQcVIV8EEHBBBBB3BG4I8RitfRIgqGK9ENw18qX1kQl9AoWeMfrF7wpPlA9g7RtzUVwIbZSbNXE0nYtO3z+ciVoku6Tc1sei3SRLyLWAEkQ6ZYznKP798HBx6iOYNcm2WQ2d93MHI7hXMdIWH6PxW8F7ewXI8lX1R+fy1E8k55V0591dW2PqVbPSqU84g/D1grKW0wTf+eC0wuuHDlHn91z/Ua5t207+YSvWcaeRXfnewHK3z/6Sf3alwrQf1eaOLQH6fJH/iK1Hm238kY+40c2rHN3mUc4pDJvkED0wjHmw/zAfctHM3nMp87aMgkN02PZEPfJ/wC2jmX+XklzzYeaabphIeUS/Fj92KOatGbkc6do354LLXnGpjI56sbux81u8+NVmkyfuVgqv/ajacKnZVxDKfJX9W2OXqrUKjAMwqCxxOSmJ0euT+of34H3mlxqe6fCfspEfRa6P6rHrdP8qXOKe6fAfsn06HXJ7Ix63/AGlzlnWnzd6fToTOebxD3sf9NLnTNinzZ26eHQd/pTIP3SfvIqPOxsnzU7pX/ByDz7pR+6B970c7OjUc2GpXHo5aL514v8UY/uafOKhyb6pcCmM3eiI4Rw8c7on1On9lo41f8Ab5FHCo/u8wuNrwxecjH3uf6VpX7QdPRFygNfVV/B44G4uv5OCY4bZmydR+cYlD5242kHwrY9z22A383OjuGP4U6TWX5YnuL8TNzeMHOmy4ewkmbG0k67qnidRwF8D3iihT4NCWialTBvUDmf5/lTJl2OQXm/Fr9riaWZucjs2O4HzR7gAPdXoqFPg020xoI+d6zOMmVFKNjVg4zjPZnnjPfgjarbxmEkg0YoQNRxUlp5uI/8pA0KxKUbqWVkGVkZcmSNxuQRklTnZiDtXz60cnOdypVo2h7jeF9pBwuz9rhpGQIjIEYrptqxRDmgYYd/Uo0Gk77AmMI6htQWPAAcMCchV0KT2czjVWC22V9nqXTiJkGIk7RpJn0GS6tjtt6jd1bjHV/CjSROk9kVHlgNHuDgHrpMEgEHkzHGRkUqRa6hWDjhn29Eew7Fntrw+0Ne3UBOS6meZ3TdnwAA2p0jLKCdOoKza9IIUAMVON63cm0GvcxrT0WiTlAJjDSYicScAQsVZ0Ak6ruFWMxLKsQe2kw0gOUjOnm8THDdmVI7CM8tr+VrTYwQ/iRWbg2MSOpwy7Qcc1GzsqREdE5ys22MnSSVycE8yudifdXo6RcWNLxBgT2xj5rI6JwTkSd9bKNIHEqBK0NtwL/kJrthjEkaRePl6ZG8RuFHiG7qHWlotTaI2JPhh7+CA3oyqWtoVZWpsOB3cEUN9aHWNOo6PPQglZEdP1iZUg4+AxmudVtVnqPdZqwjHXI7EHQ/JVoaR0mrddF54ruVb6EBHZGhuoxyLYV0f9rdRg8yG71NcW2NfZ2GzPxEy0+RHzXtVzYcbw71TdJ7ZU4xbtIB1dwqK25GW3i5jB59VWmzOL+T3tGbTP591W9oLxOq2SdHrYfqh72c/e1cjj1P3KfBp7J0cFt/qY/4c/fS4tT9x8U+Ez9o8EteGQjlDF/Av4VG+7cqQY0aBOraxjkiD1KPwpSU4CXpA5AfCkmuLUIWH4ifnZPbf+o0IU6yHEjGmDEo0LjzeWBjsNXjg9ap+r1J8WXEjzuIx6sf2jp3qP7T870rtXcI/ma+PnXePZLf2Ao4lL9qLlT9y7/hm4PnXsn8/wDuUcZn7B87kcJ/7j871w6HsfOupD7j/dzRzgaNCOAdXFEdCIvpSyH3L/cGnzp2gCXN26kpxehNuPpSn3r/AI0c6qI5sxPL0Pth2OfW/wCAqPOam6fN6eydHRS1H6sn1u/+VLnFTf0UuBT2Tq9HLUfqV95Y/e1LjVN0+CzZZ/opCo4lxEooVU6mNQOQ2Or7VrfayeaUQdbxSpgBzoVXxexFzK1uH6izt5QJX+lPeSnJC+k/lY7cZ5csaaFU0WCrF6o4YDRrB6DD+c1Ei8Y0HqsLx2FI7mZIxhEkdFBJOyHTuTzO2ffXcsz3Oosc44kA+OKzuiTC1fQHhUd5aXdvJsRJHIrAZKMVZVYd/mEEdoJrl8p132evTqt2IPXjl5q+mLzSFkuOcHltJTHMuDzVh5rr6SHtH2jtrpWe0067L7D7jtVTmkYFV9XJK6tLy0eOJLgyoYQwUJurtIzFm5bHBUb45V4zlGhylRtlSrZg1wqRic2hoAAzGEyetdCm6i6mGvkQlX0Ks5EJfcAq5yuhmLbK6kp5TOcBdIy+DjJp0HVa9Ii0ht5pyGIIjUZjAYzjgHDRRcGtcLkwVa2F4pj1sCXQL1oU5yyqerYDGfK7MEecOeMDy9oszxVuM+1x6M7E4g4xhrgcpG53NdAxzGfcqqW2CBTKVAJ1OcIcFhr1LnOdSs7LjzsaSAUBPprKS+g9lLB0YZ5RDcuwA7GTqslWmWOa52R9de8HyhSuJa5k0JfIw0EsuCoKqp1s7DkCQdjsM47K5lDhWWoKlSxFmIAM3sZwgHM9Yx1VrrzxAqSskid+2OeezHMGvb0GCqA4ZFc12GC3HQ7oO9yVlnBjg5gcnlHcvaqftcz2d4ptvKTKIuU8XeQ9z1eOybKc4laz5TGSLh4jUBQ0kKIqjAAXL4AHIAJXN5JDn2q8ccCT6flWVcGrySvUrIt10Vu5XsGW2Yrc2chlQDfrIXyXQj6WTq271TkcGuLbGU2WkOqiWPEHqIyPVp5rQwktwzC1XQXjFvcpI0UaRTMQ06JyY8hIvep+wk5znJ5vKNnq0XNDnFzcmk+nz+BOm4O7VV/KtHpjtpx50UpHxGsfbCPjV/IxvOqUjk4fx+Uq2hW8jk1AEdoB+O9cbJXI5oQuoQhQhJzQhJJoQsRxH9LJ7b/1GhC2nDv0UfsJ/SKEKSDQhKBoQjmhC4UIRoQuFCEc0IXGhCFCFj+hRzccSPabth8C3410rfhSoD/FVU83dqp7C8N/xFpnP/K2Op19HUuQrnvJKs+ewIB69VRgstkDB99TA7wdPx2lRBvOnQLzu6lLu0hBHWO7b95OojxxqHxFd9gDGhmwA/CznHFa35K78R3bRk7TxkD208sfy665nLFO/QDx+k+Rw9ldRMGF6J0oa16nF4AY2YBQQS2s9qadwQM7jGK4Fk43E+jn8zV7rsYrxfj9nHDcSRxM7IpwOsUo4ON1YEA5ByM4Ga9bZqj30g54EnYyO1ZHAA4J/ou2mSQoF60KvV6wSu+pTnHZqaMZ7M15b+qmksph03CTejPCCPK8t1izMZ6KV1rSTxNcgrrCqSCMMCsoxHhckZdCApPed+WWnTossFSnYDJxwOc4TMxBgHQdXXMPfx2uqd23V5qZcCMs2CWLZZchgckSOnZyIaPwxkdmK4bRaHEFw2n7eqfzHdC2VKZxn5GH+07xIp1ahBIXypXQdxCxmMZw5wo0s27DYN4itnJ7rRSr8Su4Bl3WMT1RiccQAq7QLzYzMn54RimURII+smwxCqpxj511yepXbZckMTjkR3LmVWpW5UtIpUMBJiZ6IObz16AT1ZkxUA2iwl3++pU/Ry9jjulkmSNgWPn5EaOxyJGAByq5J047u6vc1LOW2bg0iRAA6yAMp3O65wdLpK9Z4XxefUDcogikfRFKgdCWONHWRuWKBzkKSck6QQNQrz1ahSj6RMgSQYPbBETGuHfgVeCdVlflZvNT28C7lQ8jAbnLYRNh4K/xro8jMuh9Q9Q/J/CrrHIKm6PdBbidgZVaGLYlnGHI7kQ7g+LAAePKtdp5UpUgQw3ndWXefZQbSJzTY4gvD+JSNAD1UcjRlQckx7B1yeZBXI8VFT4RtVkDamZEz16Hw8kpuPwV7xeFbK8t763YG3uHw+nzRr3cDwIy4HYyHuFYqDjaLO+zVB02jDuy8MuwqxwuuDhkrr5UUzYnwlj/ANQ/vWPkgxae4qVb7VpODvm3hPfDEfii1z6oh7h1n1VgyUuoJrs0IQoQkmhCSaELFcR/Sye2/wDUaELZ8P8A0UfsJ/SKEKSKEJQNCEc0IXA0IRoQuFCF2aEIk0IQzQhYfo9N1b8XI5pPK/8AK7D7q6lqF9tn6wB5hUtwDlSWXCp/zdDbW2jrLlTPMC6q5iOAihSc4I0AnlsR21sfXpc7dVqzDeiMJE6/n4ErpuwFI+Tu3iliubS4RXKSCTS2G5gRsVZTsQUG6n6Q3qPKj3sfTr0yRIifPznVFIAgtKuIfk8tklWWOS4QowZQrqQCDkYLIWx6yayO5WrOYWODTIjI+8KYpAGVe2aiV3mOCuGiiB3Bjz84+COTsMdxWND2msTzcaGDPM9ug7h5k7KQxxWR6SfJyrkvZkITuYmPkH2G5p6jkequpZeV3N6NbEb69+/r2qt1LZeecS4dPauOtR4mB8liNs/ssPJb3E11KnAtdMtEOBzHuM1W0uYZUy36TsBh41blnSdIODndcEZ5jux2V5Wt/TbS+aVQjtEkd+f561tbbMIIRHHlyUIdEbAJjcEBDhioVl7G1YZcYDHmNqP7ZVbTvNM4d+HvnnImFooWymHdMDwwy6vPCDmm7bj7hfKUM2onyjgb6OwdmI1GkFeWx320v/p7jvBLoECTE5aDLckGDGUZLMbWBN0amE/Z8Ju79wyozDGA7eTEq9yk7Y8Fye05O9dmkyx8m07jcN9XE7n+YA0gLK5z6pkr0Hox0FitiJJiJZRgjb5tD3qp84/tH3AVzLXym+sLrOi3zPb7DzU20gM1pLoxS6rd2Us8ZLR6vL6vIGrAORuRhu/lWBl9kVWjI56Tt/CsMHBN8Jun8qKUkyxYy31sZzolGO8Ahh2MrDljMqzG4PbkfI6j26oQDojxria20LzPyQbD0mOyqPWcClQourVBTbr8JQ50CV41wTi6wz9bNEkwZiz6xqIJJLPHnbVk53B7ts5r1los5qUrjHFsZR6Hq+YrI10GStt0x4qAstrMqdTPA0ttMnk4dV1qrjl5wA1DGzrkbkjj2GgZbWYTea6HA7ZGO7TqKue7Q5KX8o0n/TlJ+k8PxwW/tVfJY/5fiir9i0/B1xbwjuiiHwQVzahl7j1n1VoyUuoJoUIQNCEDQhJzQhYriH6WT23/AKjQhbPh5+aj9hP6RQhSQaEIg0IRoQiKELs0IXA0IRJoQuzQhDNCFi+GQ/8AUeJwnlNHG49TIVJ+L106zv8Ai0Xj9JI85VQ+5wVDFfFbK+uBlXZobRewoiIkZUd3nv7xWw0w60UqRxGLz1ySfwFGeiSqDgkdzbKL6NMRxkLljhZAzBCgHMjJAyBgEd4rfaHUax5u44nyjGVW2R0l6XadI4ryNUt2xJJ5LKdniTnI5HcBkBhsWZa89Usj7O+agwGuh2HuNpWgODhgonHJ2e+s7S3YxiMGWQx7FYgNITuwQuMHbykq2zta2z1K1QTOAnff51pOJvABWvA+M9c9zEcFraTQXGwZTnBPYCCrA9nk52zgZ69n4bWP/cJjb5gQpNdMjZS4OIQT5VJYpM5yqsrg457A74ql1KpTxc0juITkFVl50NspPOt4wT6GY/6CKtbbK7cnHvx9UroUNfk+sc7xMfDrZP8AOp8/r7+Q9kXGq0s+jdpEQY7eIEcmK6mH7zZNVvtdd4hzz4+yAxo0U25v442CM3lEZCKrO+kbatCAtp7M4xVTaTnC8BhvkPE4JkgKo45fzSWkktiwDL1gOpDrPVsVcIG81vJJGQc7cs5rVQpU2VwyuMDGuGOU9XeouJLZao/R7jdtKLbSqLJKsh23dZkADBmPlHUC5BY+UF7anabNWYXzMCOyD1ZYYZZJNcDCueJ25bTJFgyxE6R6SnBeJj2BgBjuIQ9lZKTwJa77T8B7vSQpncLyjpn0ma7kxpZIYidMbbNqGzNIOxuYx2b95r0tgsYoNmZcdfbq9VmqOvFXXSzoOkUbS2hY9WMyRMdRCekp57DfB7AccsHJY+U3PcGVtcjljspPpQJCa4ham64RZkefHL1I9lnaAD4iL4VKnUFC3VAciJ8g73QRLArb5VT/AMvBEDu8u3iFQr98i1k5IwqPqHQfmfwpVcgFuIk0qB3AD4DFcmZVyXQhDNCECaEJJoQkmhCxfED87J7b/wBRoQtlw8/NR+wn9IoQpINCEQaEI5oQjmkhdmmhcDQhdSQjmmhA0kLH8c/5filrP9CdGt3PZqzlfiSv8NdKh9WyVKerTeH5VZweDvgldJuj2q0ukh5yzLOB3PlNePXpZv3jSslru16bn6C73Yx6oezokBR+MkSx3tjGo02ttAYwOZdQZPhhYx7zVlHoOpWhxxc4z2Ze6TsQW7Jn5LLJBBJMGVpJG0nB3RV81T3EklvEFe6p8sVHGoGEYAT2z7ZeKVECJVjwXgbme7mulGuVwE0McLEBtocYZTyU8j5Hcaz17S3h02UjgBjO/WMj55qTWYklVnTLhqWlkILVerFzcIjnUzE6lY4LMSSMqBjljPea02Gs6vaOJVM3Wkj53qNQQ2BqrnpXAsHD3VPI6hY+qK7FHV1CFfHPxye+sljc6pagXY3iZ6wc1N+DVXdK+MyjhkV1G7RyOsDHSdvnE1MMHYjPhV9js9M2x1FwkC8PApPJDQQtiFwMb+85PxrlyrFleCXT/nK8hkkdlRY2iVmJCqQpbA5H9Koyd9q6NoY3mlOo0AEkg4dseiraemQUjobc67riWv8ASCcDfn1SmREA8Bp+2pW5l2jRu5R5mCUmGSVrFUAkgbk5PicAZPjgAe4VzCVasRZQNY38kKRPJb3K9aiRgHq5FOe0gKAdskgbpvtXXqPbabMHucA9uBJ1B9f97qoC66NFq+HQSK0ryMMyuGCLuIwEVMavpEhQScDflXNqOaQ0NGQz3xnuVgC8x6dpbtfDqjkuVFxjzQ+oKcHv0+d4jvzXoOTjVFn6en27x7be0LNUi9gtZf3zQ8YiX9XcwKjDs1K02k+4gD1Oa5tKmKlgcdWunyE/OpXEw8BXfCuDRwRCEAFVkeRR2DMjSIP3cr/DWOtaHVH3znAHlB8VINgQsv0gxc8WtYButuA7+B2lIPuWIfvVvofRsL36uwHp7+CgcagC3lclWoZoQhQhA0IQzQhJJoQsXxD9LJ7b/wBRoQthw8/NR+wn9IoQpINJCUDQhEUIRFCF2aELhQhGhC6hC6hCpul3B/yq2dF2kXDxHkRIu4wezO4z41qsdfgVQ45ZHsKg9t4JPRbjP5Xbq52kXyJV5FZF57dmefv8KLXZ+DUujI4jsTY68JUK1synE7hseTcWysD3shWNh7tj+9Vr6gdY2DVrj5yVECHnrXlfB+JS2jh4m0sBpYHdWA+i69o+0dmK9LXo067YeMPmSzNcQZXqPRzpnDdAKSIpj9Bj5LH/APG3b6jv6+debtfJ1WhiMW77do+BamVA5XPGOGLcxGN8qcqysOaSKcqwHgeztGRWWhWNJ94f7BzCk4SFV9IuFXF4iwsY44iytK6szO2k5CopUBd99ycEDnjfTZa9KzuNQSToNB2mVF7S7BQ/lGtv+nmKJScGJURQSdK7YAHYBirOTH/8q+47yT1qNQdGFdtxuLXFGkitJK2AqkEgBS7FsctlI37SKyCzPuucRAHvAU7wmFR3TCPjMbjcSWxRyBnS2WI1483OhBvWxnSsBbs6R19niVA4VFOv+AOt0Lu1dUkI0ypID1cq7DcrurbDfB80HvzTTtbTR4NUSNCMwpFuN4K0hikZleUqunOEjJZdRBBZnIUtsSAuABkk5ONOZzmAEM11Ptj34/zITqnbu5jiVpJGVFGNTMQB4Ant57Cosa55DWiTsmSBivNulnT8yAxWpKRnYyHyXfwQc0Hj53q7e7Y+TAzp1cTtoO3f07VQ+pssQWwCR2Db3cq7AxOKpXrXH7UycUsSB5qyu3gqHP3sB768zZqgbZKs6wPFaXCXhaHil+lvE8snmoufEnsUeJOB76w0qTqrwxuZUyYErLfJ3ZO5mvZfPuGYL7GrLEeBYADwQV0OUqjRdoMyb6/PMqumP1HVbWuYrUDSQhmmhA0ISTSQkmhCxnEP0sntv/UaaFobHjVuI4x1yeYnb+yKlcdsVG+3dSPz3b/XR/Gi47Yovt3Shxy3+uj+NFx2xRfbuEfz5b/XJ8aOG7Yovt3CI45b/XJ8aOG/Yovt3XDjlv8AXJ8aOG7Yovt3Xfny3+uT40cN2xRfbuEfz5b/AFyfGjhv2KL7dwu/Plv9cn2/hRw37FF9u4Q/Ptv9cn2/hRw37FF9u4XHj1v9avwb8KOG/YpcRm4WR4lxGK0vBdQOGinwtzGoOQ3ZKoI9/rz6W3Sog2ijwX4Obi0/j5+FWXAOkFbeKRHCupDAjKsN/JbB2PccD4VyzLSWlXrzuPo2v53KSLmI67gA8mU76T4CRuXcvjXdNtPMZaelg3s+BZwz6kFUvSmJZyLyFcRSsUddvm5U2AYDYBkCMPfWqxuNP6DziMR1g+xkKL8ekF3Bult3b4UP1iD6EvlYH7LZ1D448Kdew2eriRB3HtkhtRwWx4Z8oUD4EyPEe8fOJ8V8r+WuVV5LqNxYQfI+3mrRVBzWitePW0nmTxE92sA/A4NYX2aq37mnwVgcDkVOWcHkwI9eapiNE03LeIo8qRVH7TAD7TUgxxyCJVTedLbOMbzq3hHlz/LkfE1pZYa7v0x24KBqN3WY4p8ox3FtDj9qb/BT/q91b6PJQzqO7h7n2UDV2CxPFeITXDa5nZyOWcYX2VGy+4V1aVKnSbDBCqLic1pOiUgsrWa8kQP1jJDGhx5aBsy4z34b3xVhtn/IrNoNMRJJ2OnzrU29EXinOK9GEF/brCMQ3BEgHYqph5FHcunGPbx3UqNuPNnl/wBzcO2cB3+yHM6YhelaRq1Y8rGM+Gc4+NcCTELRC866S8UW/uUtxJpto2y7jJ1EbFlwD3lV8STyxXZs7OaUTUIl5yG3zM+CzvcHGDktlb8btUVURwFUBVAR8AAYAHk1yjTqEyQZVnFZunP+Ibb63+V/8aXCfsjis3QPSG3+s/lb/GjhP2RxWbo/n+3+tHwb8KOE/ZPiM3QPHrf60fBvwo4T9kcRm6SePW/1o+DfhRwn7I4jN0k8et/rR8G/Clw37I4jN1kr7isJkkIcbu3Ye8+FFx2yd9u6lWl3Y6EzbvnSud+3A/bq+7V3VBNPZPflNh/9vJ8T/uURV3RNLZKFzYfUSfE/7lEVd0TS2SxcWH1EnxP+5RFbdE0tkevsPqJPif8AcpxW3RNLZHrrD6mT4t/uURW3R9LZcJbD6mX4t/uURW3R9HZHXYfUy/xN/uUfW39Evo7eqOvh/wBVL/E3+5R9bf0R9Hb1XdZw/wCql+Lf7lH19/RH0dvVHXw/6qX4v/nR9ff0R9H5KDfm4ggxSEHmMvy/jpg1xiD6I+j8lVPDON/m+QoNclmzZUsPLiJ5jnuM/HmN8g7KjBa2yYFQeDvnzDKTKgaYGS3NpPDOEmTS+AwV13wGxqXw5DIPaB3Vy3h9OWOw3C0CDivNLm2bh00kcqF7WfKlex485Uqfoyp/bxBHfZVba6bXNMPb5H8grNFwwclUcV4KYgJI2623Y+RKvL2ZB+rcciD7u4aqNrvm44Q7UfkbhRc2MdFWaK0cTqUYXdXRxEQk/k69w+FPilEIiId3wFHEShHTSv8AUnCGmlfRCtOBcF68lnbq7ePeaU7AD0FPa57B2Zz3A57RahTENEuOQ/PYpNZKl8YvWv5ooLdNESfNwRj6K7AyMPUM+AHfnNFANsrHVKmLjiT+B8zUndMwF6tHAiaDgZijKKx7E8nV6s9WufVXnTUc6RuZ78fdaYWG6U9KzcE21ofIO0ko+kOR0kbhO88z2ePUs1mbQHFrDHQfNfTVUVKk4BS+F8O4fFGFLOzY8psONR9QGAO4VRWrWio+8R3YYKH0TmfVSxHw/vf/AMn4VVNf5CLtH5K7quH+k/8A5PwovV/kIu0fkrup4f6Tf+T/ABpXq/yEXaPyUDDw/wBNv/J/jRerfITu0fkpJg4f6bfz/wCNF6sldo7ofk1h9Y3xf/Gi/W2TuUd0Da2H1jfFv8aL9bZFyjuszeW9r1j4c41Njc8snwqBdUUw1i6281fZH3VpGSzHNOimhKoQiKEJVCEaaSNCEaEl1NCNCEaELqEIFcjB5HsNEoUW3hkgcvayGMnmvNG8CDsfePVitHGbUF2s2RvqpteWq6j6aZUpe22VOxKAMh9aPt/NVPMWk3qFTHY4Hx/hXisDgQjw664aHLQTvBq2dG1dU49F1lBQj1EY7CKlVZbIio0O2Oo7CIKkCzQpy/6E21wNdpKqnnhTriPqwSU9xIHdUafKNakbtZs9uB/lBpA/asXxfgM9sfnYyF9NfKQ/vDl6jg11aNqpVvsOO2vzsVLmluarcVoUV2KE1K4fwyWc4hjZ8c9I2HrY4Ue81XVrU6Yl7gPnimGk5LX8K+T/AANd24A9BDj3NIeX7vxrl1uVJ6NEd59vfwVraW6Vxa0t3ws99DHDH5lvagEJ4k7lm8SvfyyaVF9VuLKRLjm52vph3oIGpSLbpLY2akWkLu7DBdvJLdwLtlseAXFD7JaK5ms4AbfMPNAe1uSreI8Su73aQ9XEfoKMA+sZy37xx4VOmKFnxYJdv8/Hiqn1ZS7S1WMYUesnmfWapfUc8y5UEkp7NQSXE0ISS1CECaEJJNCECaE0nNJCBNCFSXDeW3tH76qOauGStLeZdK+UvmjtHdTBEJEFOidfSX4inIRCUJ19JfiKchEFKE6+kvxFEpQiJ09JfiKJCLpRE6+kvxFEhEI9evpL8RTkJQu69fSX4iiQiCj16+kvxFEhEFcZkP0l+Ip3gldR69fSX4iiQnCPXr6S/EUpCIK7r19JfiKchEFHr19JfiKLwSgoGZPSX4iiQi6mJIoW59X8QD8RU21XNyd5p4qKbCNTqilMbdhV9x7wc/bVwtjoh0EdaYJCtLTpbcwbTGO4j5HJAfHrHP8AeBz31W6jZqv2m4fL54K9tU6pUnDbC+Ba0lWCUDJichV7Po52HihI35VIWqvZjFXpN3Hz18U7jXfbgu4ZwG1to+uv5UJBIWJXDDPYCFOZCcZxyA5+BVt1Ss65Z/H5l67IFMAS5JvOmk0vkWipBGNgTp1Y/pX1AH10m2ahTxrOvO+fMSOxJ1Q6YKoktOtOqe4LnxbVj1Fifuq3nYZhTaAPm0KkuJTqWEA7QfW/4Gqzaqh/V6KMlSIREvm6B4gjPxqp1QuzMpEFO9evpL8RUZCUFDr19JfiKJCLqBnX0l+IokIulDr19JfiKJCLpQ69fSX4ii8EXSgZ19JfiKJCLpQ69fSX4ilITulJM6+kvxFEhEFJM6+kvxFEhEJJnX0l+IokIgqmnkGptxzPb41UTirQMF//2Q==">
            <a:hlinkClick r:id="rId3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 Outreach – Seattle Police Department: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Officer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Jojo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582334"/>
            <a:ext cx="4855464" cy="337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7601" y="2775932"/>
            <a:ext cx="3406775" cy="3128587"/>
          </a:xfrm>
        </p:spPr>
      </p:pic>
    </p:spTree>
    <p:extLst>
      <p:ext uri="{BB962C8B-B14F-4D97-AF65-F5344CB8AC3E}">
        <p14:creationId xmlns:p14="http://schemas.microsoft.com/office/powerpoint/2010/main" val="89982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17232</TotalTime>
  <Words>988</Words>
  <Application>Microsoft Office PowerPoint</Application>
  <PresentationFormat>Widescreen</PresentationFormat>
  <Paragraphs>168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Bradley Hand ITC</vt:lpstr>
      <vt:lpstr>Calibri</vt:lpstr>
      <vt:lpstr>Calibri Light</vt:lpstr>
      <vt:lpstr>Courier New</vt:lpstr>
      <vt:lpstr>Garamond</vt:lpstr>
      <vt:lpstr>Lucida Calligraphy</vt:lpstr>
      <vt:lpstr>Lucida Handwriting</vt:lpstr>
      <vt:lpstr>Times New Roman</vt:lpstr>
      <vt:lpstr>Office Theme</vt:lpstr>
      <vt:lpstr>     Housing Immigrants and Refugees  Muslim Housing Services Housing the Homeless Since 1999 </vt:lpstr>
      <vt:lpstr>Why MHS was Founded</vt:lpstr>
      <vt:lpstr>Why MHS was Founded cont.                 </vt:lpstr>
      <vt:lpstr>Goals</vt:lpstr>
      <vt:lpstr>                                                                    MHS and Our Services </vt:lpstr>
      <vt:lpstr>Programs we Operate           </vt:lpstr>
      <vt:lpstr>Youth Program:</vt:lpstr>
      <vt:lpstr>Youth Soccer Team Keeping them Active:</vt:lpstr>
      <vt:lpstr>Youth Outreach – Seattle Police Department: Officer Jojo   </vt:lpstr>
      <vt:lpstr>Our Clients</vt:lpstr>
      <vt:lpstr>Refugees &amp; Immigrants</vt:lpstr>
      <vt:lpstr>Integrating into their adopted country: </vt:lpstr>
      <vt:lpstr>As an Agency we make sure  our clients get help with:</vt:lpstr>
      <vt:lpstr>Hurdles Faced by Immigrant  &amp; Refugee Families</vt:lpstr>
      <vt:lpstr>Housing Issues </vt:lpstr>
      <vt:lpstr>TANF Recipients by family size:</vt:lpstr>
      <vt:lpstr>Eligible for Assistances             </vt:lpstr>
      <vt:lpstr>Refugees and Immigrants    </vt:lpstr>
      <vt:lpstr>Case Study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Immigrants and Refugees  Muslim Housing Services:  Serving the Community Since 1999</dc:title>
  <dc:creator>Rizwan Rizwi</dc:creator>
  <cp:lastModifiedBy>Rizwan Rizwi</cp:lastModifiedBy>
  <cp:revision>36</cp:revision>
  <dcterms:created xsi:type="dcterms:W3CDTF">2017-03-29T19:19:42Z</dcterms:created>
  <dcterms:modified xsi:type="dcterms:W3CDTF">2017-05-11T05:26:37Z</dcterms:modified>
</cp:coreProperties>
</file>