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65" r:id="rId2"/>
    <p:sldId id="286" r:id="rId3"/>
    <p:sldId id="266" r:id="rId4"/>
    <p:sldId id="313" r:id="rId5"/>
    <p:sldId id="301" r:id="rId6"/>
    <p:sldId id="351" r:id="rId7"/>
    <p:sldId id="336" r:id="rId8"/>
    <p:sldId id="337" r:id="rId9"/>
    <p:sldId id="338" r:id="rId10"/>
    <p:sldId id="339" r:id="rId11"/>
    <p:sldId id="340" r:id="rId12"/>
    <p:sldId id="294" r:id="rId13"/>
    <p:sldId id="352" r:id="rId14"/>
    <p:sldId id="295" r:id="rId15"/>
    <p:sldId id="263" r:id="rId16"/>
    <p:sldId id="335" r:id="rId17"/>
    <p:sldId id="305" r:id="rId18"/>
    <p:sldId id="341" r:id="rId19"/>
    <p:sldId id="347" r:id="rId20"/>
    <p:sldId id="348" r:id="rId21"/>
    <p:sldId id="353" r:id="rId22"/>
    <p:sldId id="354" r:id="rId23"/>
    <p:sldId id="342" r:id="rId24"/>
    <p:sldId id="343" r:id="rId25"/>
    <p:sldId id="344" r:id="rId26"/>
    <p:sldId id="345" r:id="rId27"/>
    <p:sldId id="346" r:id="rId28"/>
    <p:sldId id="300" r:id="rId29"/>
    <p:sldId id="303" r:id="rId30"/>
    <p:sldId id="304" r:id="rId31"/>
    <p:sldId id="308" r:id="rId32"/>
    <p:sldId id="315" r:id="rId33"/>
    <p:sldId id="311" r:id="rId34"/>
    <p:sldId id="302" r:id="rId35"/>
    <p:sldId id="332" r:id="rId36"/>
    <p:sldId id="333" r:id="rId37"/>
    <p:sldId id="316" r:id="rId38"/>
    <p:sldId id="355" r:id="rId39"/>
    <p:sldId id="350" r:id="rId40"/>
    <p:sldId id="317" r:id="rId41"/>
    <p:sldId id="318" r:id="rId42"/>
    <p:sldId id="319" r:id="rId43"/>
    <p:sldId id="320" r:id="rId44"/>
    <p:sldId id="322" r:id="rId45"/>
    <p:sldId id="323" r:id="rId46"/>
    <p:sldId id="324" r:id="rId47"/>
    <p:sldId id="356" r:id="rId48"/>
    <p:sldId id="334" r:id="rId49"/>
    <p:sldId id="33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92" autoAdjust="0"/>
  </p:normalViewPr>
  <p:slideViewPr>
    <p:cSldViewPr snapToGrid="0" snapToObjects="1">
      <p:cViewPr>
        <p:scale>
          <a:sx n="100" d="100"/>
          <a:sy n="100" d="100"/>
        </p:scale>
        <p:origin x="-111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om.wa.lcl\divisions\ch\HAU\analysis%20of%20housing\dashboard\dashboard_2016-09.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1506236394"/>
          <c:y val="0.0823704578543505"/>
          <c:w val="0.856656186955399"/>
          <c:h val="0.892146502228614"/>
        </c:manualLayout>
      </c:layout>
      <c:lineChart>
        <c:grouping val="standard"/>
        <c:varyColors val="0"/>
        <c:ser>
          <c:idx val="0"/>
          <c:order val="0"/>
          <c:tx>
            <c:strRef>
              <c:f>dashboard!$C$49</c:f>
              <c:strCache>
                <c:ptCount val="1"/>
                <c:pt idx="0">
                  <c:v>% change in incidence of homelessness</c:v>
                </c:pt>
              </c:strCache>
            </c:strRef>
          </c:tx>
          <c:spPr>
            <a:ln w="127000">
              <a:solidFill>
                <a:schemeClr val="accent1">
                  <a:lumMod val="75000"/>
                </a:schemeClr>
              </a:solidFill>
            </a:ln>
          </c:spPr>
          <c:marker>
            <c:symbol val="none"/>
          </c:marker>
          <c:dLbls>
            <c:dLbl>
              <c:idx val="8"/>
              <c:layout>
                <c:manualLayout>
                  <c:x val="-0.0162091736000746"/>
                  <c:y val="-0.0263904525816035"/>
                </c:manualLayout>
              </c:layout>
              <c:tx>
                <c:rich>
                  <a:bodyPr/>
                  <a:lstStyle/>
                  <a:p>
                    <a:pPr>
                      <a:defRPr sz="2000" baseline="0"/>
                    </a:pPr>
                    <a:r>
                      <a:rPr lang="en-US" sz="1600" dirty="0">
                        <a:latin typeface="Avenir Book"/>
                      </a:rPr>
                      <a:t>-23.8%</a:t>
                    </a:r>
                  </a:p>
                </c:rich>
              </c:tx>
              <c:spPr/>
              <c:showLegendKey val="0"/>
              <c:showVal val="1"/>
              <c:showCatName val="0"/>
              <c:showSerName val="0"/>
              <c:showPercent val="0"/>
              <c:showBubbleSize val="0"/>
            </c:dLbl>
            <c:dLbl>
              <c:idx val="9"/>
              <c:layout>
                <c:manualLayout>
                  <c:x val="-0.00274196224533891"/>
                  <c:y val="0.0283655966558078"/>
                </c:manualLayout>
              </c:layout>
              <c:tx>
                <c:rich>
                  <a:bodyPr/>
                  <a:lstStyle/>
                  <a:p>
                    <a:r>
                      <a:rPr lang="en-US" sz="1400" dirty="0">
                        <a:latin typeface="Avenir Book"/>
                      </a:rPr>
                      <a:t>-23.9%</a:t>
                    </a:r>
                  </a:p>
                </c:rich>
              </c:tx>
              <c:showLegendKey val="0"/>
              <c:showVal val="1"/>
              <c:showCatName val="0"/>
              <c:showSerName val="0"/>
              <c:showPercent val="0"/>
              <c:showBubbleSize val="0"/>
            </c:dLbl>
            <c:dLbl>
              <c:idx val="10"/>
              <c:layout>
                <c:manualLayout>
                  <c:x val="0.0"/>
                  <c:y val="-0.0357238823702715"/>
                </c:manualLayout>
              </c:layout>
              <c:tx>
                <c:rich>
                  <a:bodyPr/>
                  <a:lstStyle/>
                  <a:p>
                    <a:pPr>
                      <a:defRPr sz="2400" baseline="0"/>
                    </a:pPr>
                    <a:r>
                      <a:rPr lang="en-US" dirty="0">
                        <a:latin typeface="Avenir Book"/>
                      </a:rPr>
                      <a:t>-18.1%</a:t>
                    </a:r>
                  </a:p>
                </c:rich>
              </c:tx>
              <c:spPr/>
              <c:showLegendKey val="0"/>
              <c:showVal val="1"/>
              <c:showCatName val="0"/>
              <c:showSerName val="0"/>
              <c:showPercent val="0"/>
              <c:showBubbleSize val="0"/>
            </c:dLbl>
            <c:txPr>
              <a:bodyPr/>
              <a:lstStyle/>
              <a:p>
                <a:pPr>
                  <a:defRPr sz="1400" baseline="0"/>
                </a:pPr>
                <a:endParaRPr lang="en-US"/>
              </a:p>
            </c:txPr>
            <c:showLegendKey val="0"/>
            <c:showVal val="1"/>
            <c:showCatName val="0"/>
            <c:showSerName val="0"/>
            <c:showPercent val="0"/>
            <c:showBubbleSize val="0"/>
            <c:showLeaderLines val="0"/>
          </c:dLbls>
          <c:cat>
            <c:numRef>
              <c:f>dashboard!$T$3:$AD$3</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dashboard!$T$49:$AD$49</c:f>
              <c:numCache>
                <c:formatCode>0.0%</c:formatCode>
                <c:ptCount val="11"/>
                <c:pt idx="0" formatCode="_(* #,##0_);_(* \(#,##0\);_(* &quot;-&quot;??_);_(@_)">
                  <c:v>0.0</c:v>
                </c:pt>
                <c:pt idx="1">
                  <c:v>-0.0083496450684474</c:v>
                </c:pt>
                <c:pt idx="2">
                  <c:v>-0.0251261292262852</c:v>
                </c:pt>
                <c:pt idx="3">
                  <c:v>-0.00351188197433552</c:v>
                </c:pt>
                <c:pt idx="4">
                  <c:v>-0.0423004426898949</c:v>
                </c:pt>
                <c:pt idx="5">
                  <c:v>-0.15074806308127</c:v>
                </c:pt>
                <c:pt idx="6">
                  <c:v>-0.159408145202019</c:v>
                </c:pt>
                <c:pt idx="7">
                  <c:v>-0.273721460742525</c:v>
                </c:pt>
                <c:pt idx="8">
                  <c:v>-0.239429172675155</c:v>
                </c:pt>
                <c:pt idx="9">
                  <c:v>-0.227951280477401</c:v>
                </c:pt>
                <c:pt idx="10">
                  <c:v>-0.18078496605007</c:v>
                </c:pt>
              </c:numCache>
            </c:numRef>
          </c:val>
          <c:smooth val="1"/>
        </c:ser>
        <c:dLbls>
          <c:showLegendKey val="0"/>
          <c:showVal val="0"/>
          <c:showCatName val="0"/>
          <c:showSerName val="0"/>
          <c:showPercent val="0"/>
          <c:showBubbleSize val="0"/>
        </c:dLbls>
        <c:marker val="1"/>
        <c:smooth val="0"/>
        <c:axId val="2046892696"/>
        <c:axId val="2046895736"/>
      </c:lineChart>
      <c:catAx>
        <c:axId val="2046892696"/>
        <c:scaling>
          <c:orientation val="minMax"/>
        </c:scaling>
        <c:delete val="0"/>
        <c:axPos val="b"/>
        <c:numFmt formatCode="General" sourceLinked="1"/>
        <c:majorTickMark val="none"/>
        <c:minorTickMark val="none"/>
        <c:tickLblPos val="nextTo"/>
        <c:txPr>
          <a:bodyPr/>
          <a:lstStyle/>
          <a:p>
            <a:pPr>
              <a:defRPr sz="1400" baseline="0"/>
            </a:pPr>
            <a:endParaRPr lang="en-US"/>
          </a:p>
        </c:txPr>
        <c:crossAx val="2046895736"/>
        <c:crosses val="autoZero"/>
        <c:auto val="1"/>
        <c:lblAlgn val="ctr"/>
        <c:lblOffset val="100"/>
        <c:noMultiLvlLbl val="0"/>
      </c:catAx>
      <c:valAx>
        <c:axId val="2046895736"/>
        <c:scaling>
          <c:orientation val="minMax"/>
          <c:min val="-0.3"/>
        </c:scaling>
        <c:delete val="0"/>
        <c:axPos val="l"/>
        <c:majorGridlines/>
        <c:numFmt formatCode="0.00%" sourceLinked="0"/>
        <c:majorTickMark val="none"/>
        <c:minorTickMark val="none"/>
        <c:tickLblPos val="nextTo"/>
        <c:txPr>
          <a:bodyPr/>
          <a:lstStyle/>
          <a:p>
            <a:pPr>
              <a:defRPr sz="1400" baseline="0"/>
            </a:pPr>
            <a:endParaRPr lang="en-US"/>
          </a:p>
        </c:txPr>
        <c:crossAx val="2046892696"/>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cdr:x>
      <cdr:y>0.06729</cdr:y>
    </cdr:from>
    <cdr:to>
      <cdr:x>0.05213</cdr:x>
      <cdr:y>0.94336</cdr:y>
    </cdr:to>
    <cdr:sp macro="" textlink="">
      <cdr:nvSpPr>
        <cdr:cNvPr id="2" name="TextBox 1"/>
        <cdr:cNvSpPr txBox="1"/>
      </cdr:nvSpPr>
      <cdr:spPr>
        <a:xfrm xmlns:a="http://schemas.openxmlformats.org/drawingml/2006/main">
          <a:off x="-620889" y="226311"/>
          <a:ext cx="415586" cy="2946399"/>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baseline="0" dirty="0" smtClean="0">
              <a:solidFill>
                <a:schemeClr val="accent1">
                  <a:lumMod val="75000"/>
                </a:schemeClr>
              </a:solidFill>
              <a:latin typeface="Avenir Book"/>
            </a:rPr>
            <a:t>Change in prevalence of homelessness</a:t>
          </a:r>
          <a:endParaRPr lang="en-US" sz="1400" dirty="0">
            <a:solidFill>
              <a:schemeClr val="accent1">
                <a:lumMod val="75000"/>
              </a:schemeClr>
            </a:solidFill>
            <a:latin typeface="Avenir Book"/>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venir Book"/>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8ECF63-26E4-D34E-88DE-A1892C612FD6}" type="datetimeFigureOut">
              <a:rPr lang="en-US" smtClean="0">
                <a:latin typeface="Avenir Book"/>
              </a:rPr>
              <a:t>5/11/17</a:t>
            </a:fld>
            <a:endParaRPr lang="en-US" dirty="0">
              <a:latin typeface="Avenir Book"/>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venir Book"/>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AAC958-E18F-E944-B8BC-2713670F4050}" type="slidenum">
              <a:rPr lang="en-US" smtClean="0">
                <a:latin typeface="Avenir Book"/>
              </a:rPr>
              <a:t>‹#›</a:t>
            </a:fld>
            <a:endParaRPr lang="en-US" dirty="0">
              <a:latin typeface="Avenir Book"/>
            </a:endParaRPr>
          </a:p>
        </p:txBody>
      </p:sp>
    </p:spTree>
    <p:extLst>
      <p:ext uri="{BB962C8B-B14F-4D97-AF65-F5344CB8AC3E}">
        <p14:creationId xmlns:p14="http://schemas.microsoft.com/office/powerpoint/2010/main" val="29172087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venir Book"/>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venir Book"/>
              </a:defRPr>
            </a:lvl1pPr>
          </a:lstStyle>
          <a:p>
            <a:fld id="{1DC9C2AB-C16C-074C-BF01-6EEA5CCABF41}" type="datetimeFigureOut">
              <a:rPr lang="en-US" smtClean="0"/>
              <a:pPr/>
              <a:t>5/11/17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venir Book"/>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venir Book"/>
              </a:defRPr>
            </a:lvl1pPr>
          </a:lstStyle>
          <a:p>
            <a:fld id="{0148DDAC-76C1-D142-97B6-47788A6ACA8D}" type="slidenum">
              <a:rPr lang="en-US" smtClean="0"/>
              <a:pPr/>
              <a:t>‹#›</a:t>
            </a:fld>
            <a:endParaRPr lang="en-US" dirty="0"/>
          </a:p>
        </p:txBody>
      </p:sp>
    </p:spTree>
    <p:extLst>
      <p:ext uri="{BB962C8B-B14F-4D97-AF65-F5344CB8AC3E}">
        <p14:creationId xmlns:p14="http://schemas.microsoft.com/office/powerpoint/2010/main" val="2746520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venir Book"/>
        <a:ea typeface="+mn-ea"/>
        <a:cs typeface="+mn-cs"/>
      </a:defRPr>
    </a:lvl1pPr>
    <a:lvl2pPr marL="457200" algn="l" defTabSz="457200" rtl="0" eaLnBrk="1" latinLnBrk="0" hangingPunct="1">
      <a:defRPr sz="1200" kern="1200">
        <a:solidFill>
          <a:schemeClr val="tx1"/>
        </a:solidFill>
        <a:latin typeface="Avenir Book"/>
        <a:ea typeface="+mn-ea"/>
        <a:cs typeface="+mn-cs"/>
      </a:defRPr>
    </a:lvl2pPr>
    <a:lvl3pPr marL="914400" algn="l" defTabSz="457200" rtl="0" eaLnBrk="1" latinLnBrk="0" hangingPunct="1">
      <a:defRPr sz="1200" kern="1200">
        <a:solidFill>
          <a:schemeClr val="tx1"/>
        </a:solidFill>
        <a:latin typeface="Avenir Book"/>
        <a:ea typeface="+mn-ea"/>
        <a:cs typeface="+mn-cs"/>
      </a:defRPr>
    </a:lvl3pPr>
    <a:lvl4pPr marL="1371600" algn="l" defTabSz="457200" rtl="0" eaLnBrk="1" latinLnBrk="0" hangingPunct="1">
      <a:defRPr sz="1200" kern="1200">
        <a:solidFill>
          <a:schemeClr val="tx1"/>
        </a:solidFill>
        <a:latin typeface="Avenir Book"/>
        <a:ea typeface="+mn-ea"/>
        <a:cs typeface="+mn-cs"/>
      </a:defRPr>
    </a:lvl4pPr>
    <a:lvl5pPr marL="1828800" algn="l" defTabSz="457200" rtl="0" eaLnBrk="1" latinLnBrk="0" hangingPunct="1">
      <a:defRPr sz="1200" kern="1200">
        <a:solidFill>
          <a:schemeClr val="tx1"/>
        </a:solidFill>
        <a:latin typeface="Avenir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1 min 2:20 – 2:21(for this slide and for slide 11)</a:t>
            </a:r>
          </a:p>
          <a:p>
            <a:r>
              <a:rPr lang="en-US" baseline="0" dirty="0" smtClean="0"/>
              <a:t> </a:t>
            </a:r>
          </a:p>
        </p:txBody>
      </p:sp>
      <p:sp>
        <p:nvSpPr>
          <p:cNvPr id="4" name="Slide Number Placeholder 3"/>
          <p:cNvSpPr>
            <a:spLocks noGrp="1"/>
          </p:cNvSpPr>
          <p:nvPr>
            <p:ph type="sldNum" sz="quarter" idx="10"/>
          </p:nvPr>
        </p:nvSpPr>
        <p:spPr/>
        <p:txBody>
          <a:bodyPr/>
          <a:lstStyle/>
          <a:p>
            <a:fld id="{D299F66A-2F5B-0A44-AB88-C9C62CF4FDB8}" type="slidenum">
              <a:rPr lang="en-US" smtClean="0"/>
              <a:t>10</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venir Book"/>
                <a:ea typeface="+mn-ea"/>
                <a:cs typeface="+mn-cs"/>
              </a:rPr>
              <a:t>KB 1 min,</a:t>
            </a:r>
            <a:r>
              <a:rPr lang="en-US" sz="1200" kern="1200" baseline="0" dirty="0" smtClean="0">
                <a:solidFill>
                  <a:schemeClr val="tx1"/>
                </a:solidFill>
                <a:latin typeface="Avenir Book"/>
                <a:ea typeface="+mn-ea"/>
                <a:cs typeface="+mn-cs"/>
              </a:rPr>
              <a:t> </a:t>
            </a:r>
            <a:r>
              <a:rPr lang="en-US" sz="1200" kern="1200" dirty="0" smtClean="0">
                <a:solidFill>
                  <a:schemeClr val="tx1"/>
                </a:solidFill>
                <a:effectLst/>
                <a:latin typeface="Avenir Book"/>
                <a:ea typeface="+mn-ea"/>
                <a:cs typeface="+mn-cs"/>
              </a:rPr>
              <a:t>2:20 – 2:21</a:t>
            </a:r>
            <a:r>
              <a:rPr lang="en-US" dirty="0" smtClean="0">
                <a:effectLst/>
              </a:rPr>
              <a:t> (this 1 min is shared</a:t>
            </a:r>
            <a:r>
              <a:rPr lang="en-US" baseline="0" dirty="0" smtClean="0">
                <a:effectLst/>
              </a:rPr>
              <a:t> with the prior slide)</a:t>
            </a:r>
            <a:endParaRPr lang="en-US" sz="1200" kern="1200" dirty="0" smtClean="0">
              <a:solidFill>
                <a:schemeClr val="tx1"/>
              </a:solidFill>
              <a:latin typeface="Avenir Book"/>
              <a:ea typeface="+mn-ea"/>
              <a:cs typeface="+mn-cs"/>
            </a:endParaRPr>
          </a:p>
          <a:p>
            <a:r>
              <a:rPr lang="sk-SK" sz="1200" kern="1200" dirty="0" smtClean="0">
                <a:solidFill>
                  <a:schemeClr val="tx1"/>
                </a:solidFill>
                <a:latin typeface="Avenir Book"/>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5 min total for all SOID slides 12- 16, </a:t>
            </a:r>
            <a:r>
              <a:rPr lang="en-US" sz="1200" kern="1200" dirty="0" smtClean="0">
                <a:solidFill>
                  <a:schemeClr val="tx1"/>
                </a:solidFill>
                <a:effectLst/>
                <a:latin typeface="Avenir Book"/>
                <a:ea typeface="+mn-ea"/>
                <a:cs typeface="+mn-cs"/>
              </a:rPr>
              <a:t>2:21</a:t>
            </a:r>
            <a:r>
              <a:rPr lang="en-US" dirty="0" smtClean="0">
                <a:effectLst/>
              </a:rPr>
              <a:t> – 2:26</a:t>
            </a:r>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12</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5 min total for all SOID slides 12- 16, </a:t>
            </a:r>
            <a:r>
              <a:rPr lang="en-US" sz="1200" kern="1200" dirty="0" smtClean="0">
                <a:solidFill>
                  <a:schemeClr val="tx1"/>
                </a:solidFill>
                <a:effectLst/>
                <a:latin typeface="Avenir Book"/>
                <a:ea typeface="+mn-ea"/>
                <a:cs typeface="+mn-cs"/>
              </a:rPr>
              <a:t>2:21</a:t>
            </a:r>
            <a:r>
              <a:rPr lang="en-US" dirty="0" smtClean="0">
                <a:effectLst/>
              </a:rPr>
              <a:t> – 2:26</a:t>
            </a:r>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13</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5 min total for all SOID slides 12- 16, </a:t>
            </a:r>
            <a:r>
              <a:rPr lang="en-US" sz="1200" kern="1200" dirty="0" smtClean="0">
                <a:solidFill>
                  <a:schemeClr val="tx1"/>
                </a:solidFill>
                <a:effectLst/>
                <a:latin typeface="Avenir Book"/>
                <a:ea typeface="+mn-ea"/>
                <a:cs typeface="+mn-cs"/>
              </a:rPr>
              <a:t>2:21</a:t>
            </a:r>
            <a:r>
              <a:rPr lang="en-US" dirty="0" smtClean="0">
                <a:effectLst/>
              </a:rPr>
              <a:t> – 2:26</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5 min total for all SOID slides 12- 16, </a:t>
            </a:r>
            <a:r>
              <a:rPr lang="en-US" sz="1200" kern="1200" dirty="0" smtClean="0">
                <a:solidFill>
                  <a:schemeClr val="tx1"/>
                </a:solidFill>
                <a:effectLst/>
                <a:latin typeface="Avenir Book"/>
                <a:ea typeface="+mn-ea"/>
                <a:cs typeface="+mn-cs"/>
              </a:rPr>
              <a:t>2:21</a:t>
            </a:r>
            <a:r>
              <a:rPr lang="en-US" dirty="0" smtClean="0">
                <a:effectLst/>
              </a:rPr>
              <a:t> – 2:26</a:t>
            </a:r>
            <a:endParaRPr lang="en-US" dirty="0" smtClean="0"/>
          </a:p>
          <a:p>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15</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5 min total for all SOID slides 12- 16, </a:t>
            </a:r>
            <a:r>
              <a:rPr lang="en-US" sz="1200" kern="1200" dirty="0" smtClean="0">
                <a:solidFill>
                  <a:schemeClr val="tx1"/>
                </a:solidFill>
                <a:effectLst/>
                <a:latin typeface="Avenir Book"/>
                <a:ea typeface="+mn-ea"/>
                <a:cs typeface="+mn-cs"/>
              </a:rPr>
              <a:t>2:21</a:t>
            </a:r>
            <a:r>
              <a:rPr lang="en-US" dirty="0" smtClean="0">
                <a:effectLst/>
              </a:rPr>
              <a:t> – 2:26</a:t>
            </a:r>
            <a:endParaRPr lang="en-US"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16</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 transition slide to Housing Alliance Budget priorities </a:t>
            </a:r>
          </a:p>
        </p:txBody>
      </p:sp>
      <p:sp>
        <p:nvSpPr>
          <p:cNvPr id="4" name="Slide Number Placeholder 3"/>
          <p:cNvSpPr>
            <a:spLocks noGrp="1"/>
          </p:cNvSpPr>
          <p:nvPr>
            <p:ph type="sldNum" sz="quarter" idx="10"/>
          </p:nvPr>
        </p:nvSpPr>
        <p:spPr/>
        <p:txBody>
          <a:bodyPr/>
          <a:lstStyle/>
          <a:p>
            <a:fld id="{D299F66A-2F5B-0A44-AB88-C9C62CF4FDB8}" type="slidenum">
              <a:rPr lang="en-US" smtClean="0"/>
              <a:t>17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3 min total for HTF 2:26 – 2:29</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venir Book"/>
                <a:ea typeface="+mn-ea"/>
                <a:cs typeface="+mn-cs"/>
              </a:rPr>
              <a:t>MT, 3 min total for HTF </a:t>
            </a:r>
          </a:p>
          <a:p>
            <a:r>
              <a:rPr lang="en-US" sz="1200" kern="1200" dirty="0" smtClean="0">
                <a:solidFill>
                  <a:schemeClr val="tx1"/>
                </a:solidFill>
                <a:effectLst/>
                <a:latin typeface="Avenir Book"/>
                <a:ea typeface="+mn-ea"/>
                <a:cs typeface="+mn-cs"/>
              </a:rPr>
              <a:t>2:26 – 2:29</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19</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 2 min, 2:02</a:t>
            </a:r>
            <a:r>
              <a:rPr lang="en-US" baseline="0" dirty="0" smtClean="0"/>
              <a:t> – 2:04</a:t>
            </a:r>
          </a:p>
          <a:p>
            <a:r>
              <a:rPr lang="en-US" baseline="0" dirty="0" smtClean="0"/>
              <a:t>*Factored in a 2 min late start time</a:t>
            </a:r>
          </a:p>
          <a:p>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venir Book"/>
                <a:ea typeface="+mn-ea"/>
                <a:cs typeface="+mn-cs"/>
              </a:rPr>
              <a:t>MT, 3 min total for HTF </a:t>
            </a:r>
          </a:p>
          <a:p>
            <a:r>
              <a:rPr lang="en-US" sz="1200" kern="1200" dirty="0" smtClean="0">
                <a:solidFill>
                  <a:schemeClr val="tx1"/>
                </a:solidFill>
                <a:effectLst/>
                <a:latin typeface="Avenir Book"/>
                <a:ea typeface="+mn-ea"/>
                <a:cs typeface="+mn-cs"/>
              </a:rPr>
              <a:t>2:26 – 2:29</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20</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venir Book"/>
                <a:ea typeface="+mn-ea"/>
                <a:cs typeface="+mn-cs"/>
              </a:rPr>
              <a:t>MT, 3 min total for HTF </a:t>
            </a:r>
          </a:p>
          <a:p>
            <a:r>
              <a:rPr lang="en-US" sz="1200" kern="1200" dirty="0" smtClean="0">
                <a:solidFill>
                  <a:schemeClr val="tx1"/>
                </a:solidFill>
                <a:effectLst/>
                <a:latin typeface="Avenir Book"/>
                <a:ea typeface="+mn-ea"/>
                <a:cs typeface="+mn-cs"/>
              </a:rPr>
              <a:t>2:26 – 2:29</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project was funded with HTF dollars</a:t>
            </a:r>
          </a:p>
        </p:txBody>
      </p:sp>
      <p:sp>
        <p:nvSpPr>
          <p:cNvPr id="4" name="Slide Number Placeholder 3"/>
          <p:cNvSpPr>
            <a:spLocks noGrp="1"/>
          </p:cNvSpPr>
          <p:nvPr>
            <p:ph type="sldNum" sz="quarter" idx="10"/>
          </p:nvPr>
        </p:nvSpPr>
        <p:spPr/>
        <p:txBody>
          <a:bodyPr/>
          <a:lstStyle/>
          <a:p>
            <a:fld id="{D299F66A-2F5B-0A44-AB88-C9C62CF4FDB8}" type="slidenum">
              <a:rPr lang="en-US" smtClean="0"/>
              <a:t>22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6 min total for slides 23 – 27,  2:29 – 2:35</a:t>
            </a:r>
          </a:p>
        </p:txBody>
      </p:sp>
      <p:sp>
        <p:nvSpPr>
          <p:cNvPr id="4" name="Slide Number Placeholder 3"/>
          <p:cNvSpPr>
            <a:spLocks noGrp="1"/>
          </p:cNvSpPr>
          <p:nvPr>
            <p:ph type="sldNum" sz="quarter" idx="10"/>
          </p:nvPr>
        </p:nvSpPr>
        <p:spPr/>
        <p:txBody>
          <a:bodyPr/>
          <a:lstStyle/>
          <a:p>
            <a:fld id="{D299F66A-2F5B-0A44-AB88-C9C62CF4FDB8}" type="slidenum">
              <a:rPr lang="en-US" smtClean="0"/>
              <a:t>23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6 min total for slides 23 – 27,  2:29 – 2:35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6 min total for slides 23 – 27,  2:29 – 2:35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25</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6 min total for slides 23 – 27,  2:29 – 2:35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26</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6 min total for slides 23 – 27,  2:29 – 2:35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5 min total for slides 28 – 30, 2:35 – 2:40</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5 min total for slides 28 – 30, 2:35 – 2:40</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29</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3 min, 2:04 – 2:09</a:t>
            </a:r>
          </a:p>
        </p:txBody>
      </p:sp>
      <p:sp>
        <p:nvSpPr>
          <p:cNvPr id="4" name="Slide Number Placeholder 3"/>
          <p:cNvSpPr>
            <a:spLocks noGrp="1"/>
          </p:cNvSpPr>
          <p:nvPr>
            <p:ph type="sldNum" sz="quarter" idx="10"/>
          </p:nvPr>
        </p:nvSpPr>
        <p:spPr/>
        <p:txBody>
          <a:bodyPr/>
          <a:lstStyle/>
          <a:p>
            <a:fld id="{D299F66A-2F5B-0A44-AB88-C9C62CF4FDB8}" type="slidenum">
              <a:rPr lang="en-US" smtClean="0"/>
              <a:t>3</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KB, 5 min total for slides 28 – 30, 2:35 – 2:40</a:t>
            </a:r>
          </a:p>
        </p:txBody>
      </p:sp>
      <p:sp>
        <p:nvSpPr>
          <p:cNvPr id="4" name="Slide Number Placeholder 3"/>
          <p:cNvSpPr>
            <a:spLocks noGrp="1"/>
          </p:cNvSpPr>
          <p:nvPr>
            <p:ph type="sldNum" sz="quarter" idx="10"/>
          </p:nvPr>
        </p:nvSpPr>
        <p:spPr/>
        <p:txBody>
          <a:bodyPr/>
          <a:lstStyle/>
          <a:p>
            <a:fld id="{D299F66A-2F5B-0A44-AB88-C9C62CF4FDB8}" type="slidenum">
              <a:rPr lang="en-US" smtClean="0"/>
              <a:t>30</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1 min, 2:40 – 2:41</a:t>
            </a:r>
          </a:p>
        </p:txBody>
      </p:sp>
      <p:sp>
        <p:nvSpPr>
          <p:cNvPr id="4" name="Slide Number Placeholder 3"/>
          <p:cNvSpPr>
            <a:spLocks noGrp="1"/>
          </p:cNvSpPr>
          <p:nvPr>
            <p:ph type="sldNum" sz="quarter" idx="10"/>
          </p:nvPr>
        </p:nvSpPr>
        <p:spPr/>
        <p:txBody>
          <a:bodyPr/>
          <a:lstStyle/>
          <a:p>
            <a:fld id="{D299F66A-2F5B-0A44-AB88-C9C62CF4FDB8}" type="slidenum">
              <a:rPr lang="en-US" smtClean="0"/>
              <a:t>31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3 min, 2:41 – 2:44</a:t>
            </a:r>
          </a:p>
        </p:txBody>
      </p:sp>
      <p:sp>
        <p:nvSpPr>
          <p:cNvPr id="4" name="Slide Number Placeholder 3"/>
          <p:cNvSpPr>
            <a:spLocks noGrp="1"/>
          </p:cNvSpPr>
          <p:nvPr>
            <p:ph type="sldNum" sz="quarter" idx="10"/>
          </p:nvPr>
        </p:nvSpPr>
        <p:spPr/>
        <p:txBody>
          <a:bodyPr/>
          <a:lstStyle/>
          <a:p>
            <a:fld id="{D299F66A-2F5B-0A44-AB88-C9C62CF4FDB8}" type="slidenum">
              <a:rPr lang="en-US" smtClean="0"/>
              <a:t>32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venir Book"/>
                <a:ea typeface="+mn-ea"/>
                <a:cs typeface="+mn-cs"/>
              </a:rPr>
              <a:t>MT 1 min, 2:44 - 2:45</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33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2  min, for slides 34 and 35, 2:45 – 2:47</a:t>
            </a:r>
          </a:p>
        </p:txBody>
      </p:sp>
      <p:sp>
        <p:nvSpPr>
          <p:cNvPr id="4" name="Slide Number Placeholder 3"/>
          <p:cNvSpPr>
            <a:spLocks noGrp="1"/>
          </p:cNvSpPr>
          <p:nvPr>
            <p:ph type="sldNum" sz="quarter" idx="10"/>
          </p:nvPr>
        </p:nvSpPr>
        <p:spPr/>
        <p:txBody>
          <a:bodyPr/>
          <a:lstStyle/>
          <a:p>
            <a:fld id="{D299F66A-2F5B-0A44-AB88-C9C62CF4FDB8}" type="slidenum">
              <a:rPr lang="en-US" smtClean="0"/>
              <a:t>34</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2  min, for slides 34 and 35, 2:45 – 2:47</a:t>
            </a:r>
          </a:p>
        </p:txBody>
      </p:sp>
      <p:sp>
        <p:nvSpPr>
          <p:cNvPr id="4" name="Slide Number Placeholder 3"/>
          <p:cNvSpPr>
            <a:spLocks noGrp="1"/>
          </p:cNvSpPr>
          <p:nvPr>
            <p:ph type="sldNum" sz="quarter" idx="10"/>
          </p:nvPr>
        </p:nvSpPr>
        <p:spPr/>
        <p:txBody>
          <a:bodyPr/>
          <a:lstStyle/>
          <a:p>
            <a:fld id="{D299F66A-2F5B-0A44-AB88-C9C62CF4FDB8}" type="slidenum">
              <a:rPr lang="en-US" smtClean="0"/>
              <a:t>35</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venir Book"/>
                <a:ea typeface="+mn-ea"/>
                <a:cs typeface="+mn-cs"/>
              </a:rPr>
              <a:t>MT &amp; KB, 3 min</a:t>
            </a:r>
            <a:r>
              <a:rPr lang="en-US" sz="1200" kern="1200" baseline="0" dirty="0" smtClean="0">
                <a:solidFill>
                  <a:schemeClr val="tx1"/>
                </a:solidFill>
                <a:effectLst/>
                <a:latin typeface="Avenir Book"/>
                <a:ea typeface="+mn-ea"/>
                <a:cs typeface="+mn-cs"/>
              </a:rPr>
              <a:t> </a:t>
            </a:r>
            <a:r>
              <a:rPr lang="en-US" sz="1200" kern="1200" dirty="0" smtClean="0">
                <a:solidFill>
                  <a:schemeClr val="tx1"/>
                </a:solidFill>
                <a:effectLst/>
                <a:latin typeface="Avenir Book"/>
                <a:ea typeface="+mn-ea"/>
                <a:cs typeface="+mn-cs"/>
              </a:rPr>
              <a:t>2:47 - 2:50</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36</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2 min, 2:50 – 2:52</a:t>
            </a:r>
          </a:p>
          <a:p>
            <a:pPr marL="228600" indent="-228600">
              <a:buFont typeface="+mj-lt"/>
              <a:buAutoNum type="arabicPeriod"/>
            </a:pPr>
            <a:r>
              <a:rPr lang="en-US" sz="1200" kern="1200" dirty="0" smtClean="0">
                <a:solidFill>
                  <a:schemeClr val="tx1"/>
                </a:solidFill>
                <a:effectLst/>
                <a:ea typeface="+mn-ea"/>
                <a:cs typeface="+mn-cs"/>
              </a:rPr>
              <a:t>What is advocacy? Point out that it can be a meeting, a tour, inviting a lawmaker to an opening, use example of Mercy Housing summer reading with lawmakers.</a:t>
            </a:r>
          </a:p>
          <a:p>
            <a:pPr marL="228600" indent="-228600">
              <a:buFont typeface="+mj-lt"/>
              <a:buAutoNum type="arabicPeriod"/>
            </a:pPr>
            <a:r>
              <a:rPr lang="en-US" sz="1200" kern="1200" dirty="0" smtClean="0">
                <a:solidFill>
                  <a:schemeClr val="tx1"/>
                </a:solidFill>
                <a:effectLst/>
                <a:ea typeface="+mn-ea"/>
                <a:cs typeface="+mn-cs"/>
              </a:rPr>
              <a:t>It is critical:</a:t>
            </a:r>
            <a:r>
              <a:rPr lang="en-US" sz="1200" kern="1200" baseline="0" dirty="0" smtClean="0">
                <a:solidFill>
                  <a:schemeClr val="tx1"/>
                </a:solidFill>
                <a:effectLst/>
                <a:ea typeface="+mn-ea"/>
                <a:cs typeface="+mn-cs"/>
              </a:rPr>
              <a:t> </a:t>
            </a:r>
            <a:r>
              <a:rPr lang="en-US" sz="1200" kern="1200" dirty="0" smtClean="0">
                <a:solidFill>
                  <a:schemeClr val="tx1"/>
                </a:solidFill>
                <a:effectLst/>
                <a:ea typeface="+mn-ea"/>
                <a:cs typeface="+mn-cs"/>
              </a:rPr>
              <a:t>Our ability</a:t>
            </a:r>
            <a:r>
              <a:rPr lang="en-US" sz="1200" kern="1200" baseline="0" dirty="0" smtClean="0">
                <a:solidFill>
                  <a:schemeClr val="tx1"/>
                </a:solidFill>
                <a:effectLst/>
                <a:ea typeface="+mn-ea"/>
                <a:cs typeface="+mn-cs"/>
              </a:rPr>
              <a:t> to advance policies and budgets issues that impact affordable housing and homelessness are dependent on stakeholders being engaged. </a:t>
            </a:r>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37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2 min, 2:52 – 2:54</a:t>
            </a:r>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38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2 min, 2:54 – 2:56</a:t>
            </a:r>
          </a:p>
        </p:txBody>
      </p:sp>
      <p:sp>
        <p:nvSpPr>
          <p:cNvPr id="4" name="Slide Number Placeholder 3"/>
          <p:cNvSpPr>
            <a:spLocks noGrp="1"/>
          </p:cNvSpPr>
          <p:nvPr>
            <p:ph type="sldNum" sz="quarter" idx="10"/>
          </p:nvPr>
        </p:nvSpPr>
        <p:spPr/>
        <p:txBody>
          <a:bodyPr/>
          <a:lstStyle/>
          <a:p>
            <a:fld id="{D299F66A-2F5B-0A44-AB88-C9C62CF4FDB8}" type="slidenum">
              <a:rPr lang="en-US" smtClean="0"/>
              <a:t>39</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2 Min 2:09 – 2:11</a:t>
            </a:r>
          </a:p>
        </p:txBody>
      </p:sp>
      <p:sp>
        <p:nvSpPr>
          <p:cNvPr id="4" name="Slide Number Placeholder 3"/>
          <p:cNvSpPr>
            <a:spLocks noGrp="1"/>
          </p:cNvSpPr>
          <p:nvPr>
            <p:ph type="sldNum" sz="quarter" idx="10"/>
          </p:nvPr>
        </p:nvSpPr>
        <p:spPr/>
        <p:txBody>
          <a:bodyPr/>
          <a:lstStyle/>
          <a:p>
            <a:fld id="{D299F66A-2F5B-0A44-AB88-C9C62CF4FDB8}" type="slidenum">
              <a:rPr lang="en-US" smtClean="0"/>
              <a:t>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2 min, 2:56 – 2:58</a:t>
            </a:r>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40</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4 min, 2:58 – 3:02</a:t>
            </a:r>
          </a:p>
          <a:p>
            <a:r>
              <a:rPr lang="en-US" baseline="0" dirty="0" smtClean="0"/>
              <a:t>Use this slide to transition to the next one, the next one has a screenshot of </a:t>
            </a:r>
            <a:r>
              <a:rPr lang="en-US" baseline="0" dirty="0" err="1" smtClean="0"/>
              <a:t>www.leg.wa.gov</a:t>
            </a:r>
            <a:r>
              <a:rPr lang="en-US" baseline="0" dirty="0" smtClean="0"/>
              <a:t> </a:t>
            </a:r>
          </a:p>
        </p:txBody>
      </p:sp>
      <p:sp>
        <p:nvSpPr>
          <p:cNvPr id="4" name="Slide Number Placeholder 3"/>
          <p:cNvSpPr>
            <a:spLocks noGrp="1"/>
          </p:cNvSpPr>
          <p:nvPr>
            <p:ph type="sldNum" sz="quarter" idx="10"/>
          </p:nvPr>
        </p:nvSpPr>
        <p:spPr/>
        <p:txBody>
          <a:bodyPr/>
          <a:lstStyle/>
          <a:p>
            <a:fld id="{D299F66A-2F5B-0A44-AB88-C9C62CF4FDB8}" type="slidenum">
              <a:rPr lang="en-US" smtClean="0"/>
              <a:t>41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venir Book"/>
                <a:ea typeface="+mn-ea"/>
                <a:cs typeface="+mn-cs"/>
              </a:rPr>
              <a:t>KB, 2 min, </a:t>
            </a:r>
            <a:r>
              <a:rPr lang="en-US" sz="1200" kern="1200" baseline="0" dirty="0" smtClean="0">
                <a:solidFill>
                  <a:schemeClr val="tx1"/>
                </a:solidFill>
                <a:effectLst/>
                <a:latin typeface="Avenir Book"/>
                <a:ea typeface="+mn-ea"/>
                <a:cs typeface="+mn-cs"/>
              </a:rPr>
              <a:t> </a:t>
            </a:r>
            <a:r>
              <a:rPr lang="en-US" sz="1200" kern="1200" dirty="0" smtClean="0">
                <a:solidFill>
                  <a:schemeClr val="tx1"/>
                </a:solidFill>
                <a:effectLst/>
                <a:latin typeface="Avenir Book"/>
                <a:ea typeface="+mn-ea"/>
                <a:cs typeface="+mn-cs"/>
              </a:rPr>
              <a:t>3:02 – 3:04 (MT will probably chime in here too)</a:t>
            </a:r>
            <a:endParaRPr lang="en-US" sz="1200" kern="1200" dirty="0">
              <a:solidFill>
                <a:schemeClr val="tx1"/>
              </a:solidFill>
              <a:effectLst/>
              <a:latin typeface="Avenir Book"/>
              <a:ea typeface="+mn-ea"/>
              <a:cs typeface="+mn-cs"/>
            </a:endParaRPr>
          </a:p>
        </p:txBody>
      </p:sp>
      <p:sp>
        <p:nvSpPr>
          <p:cNvPr id="4" name="Slide Number Placeholder 3"/>
          <p:cNvSpPr>
            <a:spLocks noGrp="1"/>
          </p:cNvSpPr>
          <p:nvPr>
            <p:ph type="sldNum" sz="quarter" idx="10"/>
          </p:nvPr>
        </p:nvSpPr>
        <p:spPr/>
        <p:txBody>
          <a:bodyPr/>
          <a:lstStyle/>
          <a:p>
            <a:fld id="{D299F66A-2F5B-0A44-AB88-C9C62CF4FDB8}" type="slidenum">
              <a:rPr lang="en-US" smtClean="0"/>
              <a:t>42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venir Book"/>
                <a:ea typeface="+mn-ea"/>
                <a:cs typeface="+mn-cs"/>
              </a:rPr>
              <a:t>KB, 3 min, 3:04 – 3:09</a:t>
            </a:r>
            <a:endParaRPr lang="en-US" sz="1200" kern="1200" dirty="0">
              <a:solidFill>
                <a:schemeClr val="tx1"/>
              </a:solidFill>
              <a:effectLst/>
              <a:latin typeface="Avenir Book"/>
              <a:ea typeface="+mn-ea"/>
              <a:cs typeface="+mn-cs"/>
            </a:endParaRPr>
          </a:p>
        </p:txBody>
      </p:sp>
      <p:sp>
        <p:nvSpPr>
          <p:cNvPr id="4" name="Slide Number Placeholder 3"/>
          <p:cNvSpPr>
            <a:spLocks noGrp="1"/>
          </p:cNvSpPr>
          <p:nvPr>
            <p:ph type="sldNum" sz="quarter" idx="10"/>
          </p:nvPr>
        </p:nvSpPr>
        <p:spPr/>
        <p:txBody>
          <a:bodyPr/>
          <a:lstStyle/>
          <a:p>
            <a:fld id="{D299F66A-2F5B-0A44-AB88-C9C62CF4FDB8}" type="slidenum">
              <a:rPr lang="en-US" smtClean="0"/>
              <a:t>43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3 min total, 3:09 – 3:11</a:t>
            </a:r>
          </a:p>
        </p:txBody>
      </p:sp>
      <p:sp>
        <p:nvSpPr>
          <p:cNvPr id="4" name="Slide Number Placeholder 3"/>
          <p:cNvSpPr>
            <a:spLocks noGrp="1"/>
          </p:cNvSpPr>
          <p:nvPr>
            <p:ph type="sldNum" sz="quarter" idx="10"/>
          </p:nvPr>
        </p:nvSpPr>
        <p:spPr/>
        <p:txBody>
          <a:bodyPr/>
          <a:lstStyle/>
          <a:p>
            <a:fld id="{D299F66A-2F5B-0A44-AB88-C9C62CF4FDB8}" type="slidenum">
              <a:rPr lang="en-US" smtClean="0"/>
              <a:t>44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3 min total 3:11 – 3:14</a:t>
            </a:r>
          </a:p>
        </p:txBody>
      </p:sp>
      <p:sp>
        <p:nvSpPr>
          <p:cNvPr id="4" name="Slide Number Placeholder 3"/>
          <p:cNvSpPr>
            <a:spLocks noGrp="1"/>
          </p:cNvSpPr>
          <p:nvPr>
            <p:ph type="sldNum" sz="quarter" idx="10"/>
          </p:nvPr>
        </p:nvSpPr>
        <p:spPr/>
        <p:txBody>
          <a:bodyPr/>
          <a:lstStyle/>
          <a:p>
            <a:fld id="{D299F66A-2F5B-0A44-AB88-C9C62CF4FDB8}" type="slidenum">
              <a:rPr lang="en-US" smtClean="0"/>
              <a:t>45</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MT, 2  min total 3:14 – 3:16</a:t>
            </a:r>
          </a:p>
        </p:txBody>
      </p:sp>
      <p:sp>
        <p:nvSpPr>
          <p:cNvPr id="4" name="Slide Number Placeholder 3"/>
          <p:cNvSpPr>
            <a:spLocks noGrp="1"/>
          </p:cNvSpPr>
          <p:nvPr>
            <p:ph type="sldNum" sz="quarter" idx="10"/>
          </p:nvPr>
        </p:nvSpPr>
        <p:spPr/>
        <p:txBody>
          <a:bodyPr/>
          <a:lstStyle/>
          <a:p>
            <a:fld id="{D299F66A-2F5B-0A44-AB88-C9C62CF4FDB8}" type="slidenum">
              <a:rPr lang="en-US" smtClean="0"/>
              <a:t>46</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Avenir Book"/>
                <a:ea typeface="+mn-ea"/>
                <a:cs typeface="+mn-cs"/>
              </a:rPr>
              <a:t>MT, 2  min total 3:16 – 3:18</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47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MT &amp; KB 10 min to end 3:18 – 3:30</a:t>
            </a:r>
          </a:p>
        </p:txBody>
      </p:sp>
      <p:sp>
        <p:nvSpPr>
          <p:cNvPr id="4" name="Slide Number Placeholder 3"/>
          <p:cNvSpPr>
            <a:spLocks noGrp="1"/>
          </p:cNvSpPr>
          <p:nvPr>
            <p:ph type="sldNum" sz="quarter" idx="10"/>
          </p:nvPr>
        </p:nvSpPr>
        <p:spPr/>
        <p:txBody>
          <a:bodyPr/>
          <a:lstStyle/>
          <a:p>
            <a:fld id="{D299F66A-2F5B-0A44-AB88-C9C62CF4FDB8}" type="slidenum">
              <a:rPr lang="en-US" smtClean="0"/>
              <a:t>48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a:t>
            </a:r>
          </a:p>
        </p:txBody>
      </p:sp>
      <p:sp>
        <p:nvSpPr>
          <p:cNvPr id="4" name="Slide Number Placeholder 3"/>
          <p:cNvSpPr>
            <a:spLocks noGrp="1"/>
          </p:cNvSpPr>
          <p:nvPr>
            <p:ph type="sldNum" sz="quarter" idx="10"/>
          </p:nvPr>
        </p:nvSpPr>
        <p:spPr/>
        <p:txBody>
          <a:bodyPr/>
          <a:lstStyle/>
          <a:p>
            <a:fld id="{D299F66A-2F5B-0A44-AB88-C9C62CF4FDB8}" type="slidenum">
              <a:rPr lang="en-US" smtClean="0"/>
              <a:t>49</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2 min 2:11- 2:13</a:t>
            </a:r>
          </a:p>
        </p:txBody>
      </p:sp>
      <p:sp>
        <p:nvSpPr>
          <p:cNvPr id="4" name="Slide Number Placeholder 3"/>
          <p:cNvSpPr>
            <a:spLocks noGrp="1"/>
          </p:cNvSpPr>
          <p:nvPr>
            <p:ph type="sldNum" sz="quarter" idx="10"/>
          </p:nvPr>
        </p:nvSpPr>
        <p:spPr/>
        <p:txBody>
          <a:bodyPr/>
          <a:lstStyle/>
          <a:p>
            <a:fld id="{D299F66A-2F5B-0A44-AB88-C9C62CF4FDB8}" type="slidenum">
              <a:rPr lang="en-US" smtClean="0"/>
              <a:t>5</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6</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4 min, 2:13 – 2:17</a:t>
            </a:r>
          </a:p>
        </p:txBody>
      </p:sp>
      <p:sp>
        <p:nvSpPr>
          <p:cNvPr id="4" name="Slide Number Placeholder 3"/>
          <p:cNvSpPr>
            <a:spLocks noGrp="1"/>
          </p:cNvSpPr>
          <p:nvPr>
            <p:ph type="sldNum" sz="quarter" idx="10"/>
          </p:nvPr>
        </p:nvSpPr>
        <p:spPr/>
        <p:txBody>
          <a:bodyPr/>
          <a:lstStyle/>
          <a:p>
            <a:fld id="{D299F66A-2F5B-0A44-AB88-C9C62CF4FDB8}" type="slidenum">
              <a:rPr lang="en-US" smtClean="0"/>
              <a:t>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1 min 2:17 – 2:18</a:t>
            </a:r>
          </a:p>
        </p:txBody>
      </p:sp>
      <p:sp>
        <p:nvSpPr>
          <p:cNvPr id="4" name="Slide Number Placeholder 3"/>
          <p:cNvSpPr>
            <a:spLocks noGrp="1"/>
          </p:cNvSpPr>
          <p:nvPr>
            <p:ph type="sldNum" sz="quarter" idx="10"/>
          </p:nvPr>
        </p:nvSpPr>
        <p:spPr/>
        <p:txBody>
          <a:bodyPr/>
          <a:lstStyle/>
          <a:p>
            <a:fld id="{D299F66A-2F5B-0A44-AB88-C9C62CF4FDB8}" type="slidenum">
              <a:rPr lang="en-US" smtClean="0"/>
              <a:t>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KB 2:18 – 2:20 </a:t>
            </a:r>
          </a:p>
        </p:txBody>
      </p:sp>
      <p:sp>
        <p:nvSpPr>
          <p:cNvPr id="4" name="Slide Number Placeholder 3"/>
          <p:cNvSpPr>
            <a:spLocks noGrp="1"/>
          </p:cNvSpPr>
          <p:nvPr>
            <p:ph type="sldNum" sz="quarter" idx="10"/>
          </p:nvPr>
        </p:nvSpPr>
        <p:spPr/>
        <p:txBody>
          <a:bodyPr/>
          <a:lstStyle/>
          <a:p>
            <a:fld id="{D299F66A-2F5B-0A44-AB88-C9C62CF4FDB8}" type="slidenum">
              <a:rPr lang="en-US" smtClean="0"/>
              <a:t>9</a:t>
            </a:fld>
            <a:endParaRPr lang="en-US" dirty="0"/>
          </a:p>
        </p:txBody>
      </p:sp>
    </p:spTree>
    <p:extLst>
      <p:ext uri="{BB962C8B-B14F-4D97-AF65-F5344CB8AC3E}">
        <p14:creationId xmlns:p14="http://schemas.microsoft.com/office/powerpoint/2010/main" val="347075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139BC-035C-FB42-A4F6-64A9B5CC966F}" type="datetime1">
              <a:rPr lang="en-US" smtClean="0"/>
              <a:t>5/11/17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255811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8B977-4F72-F145-B327-629A42F075DB}" type="datetime1">
              <a:rPr lang="en-US" smtClean="0"/>
              <a:t>5/11/17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156723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1562D-9B52-E94C-82A5-1C4C9284EB6A}" type="datetime1">
              <a:rPr lang="en-US" smtClean="0"/>
              <a:t>5/11/17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209763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7BDED-7068-7E4E-9309-CA2817C19AE6}" type="datetime1">
              <a:rPr lang="en-US" smtClean="0"/>
              <a:t>5/11/17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292860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4EA4B-51C4-EC4F-BA8B-3849D098AB72}" type="datetime1">
              <a:rPr lang="en-US" smtClean="0"/>
              <a:t>5/11/17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389242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0476B-0A05-2B4B-98DF-CC47860FE288}" type="datetime1">
              <a:rPr lang="en-US" smtClean="0"/>
              <a:t>5/11/17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92217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6B376C-D82C-5142-BD1F-F659A64DC7DC}" type="datetime1">
              <a:rPr lang="en-US" smtClean="0"/>
              <a:t>5/11/17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190560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D7F30-AFDA-0D4F-9340-976F78D9F72D}" type="datetime1">
              <a:rPr lang="en-US" smtClean="0"/>
              <a:t>5/11/17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159213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17E13-BF42-F54E-A902-742EFA8C82EF}" type="datetime1">
              <a:rPr lang="en-US" smtClean="0"/>
              <a:t>5/11/17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310626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D5202-1D1A-F540-8DEE-A04ADEEB6704}" type="datetime1">
              <a:rPr lang="en-US" smtClean="0"/>
              <a:t>5/11/17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347640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29557-5652-F64A-8C0E-1F5F7C1DFA0A}" type="datetime1">
              <a:rPr lang="en-US" smtClean="0"/>
              <a:t>5/11/17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2F695-9E5C-2A46-B9FF-B19EAE0BC431}" type="slidenum">
              <a:rPr lang="en-US" smtClean="0"/>
              <a:t>‹#›</a:t>
            </a:fld>
            <a:endParaRPr lang="en-US" dirty="0"/>
          </a:p>
        </p:txBody>
      </p:sp>
    </p:spTree>
    <p:extLst>
      <p:ext uri="{BB962C8B-B14F-4D97-AF65-F5344CB8AC3E}">
        <p14:creationId xmlns:p14="http://schemas.microsoft.com/office/powerpoint/2010/main" val="1800595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venir Book"/>
              </a:defRPr>
            </a:lvl1pPr>
          </a:lstStyle>
          <a:p>
            <a:fld id="{5CFCD322-08CF-2347-B931-D145F52CFD88}" type="datetime1">
              <a:rPr lang="en-US" smtClean="0"/>
              <a:pPr/>
              <a:t>5/11/17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venir Book"/>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venir Book"/>
              </a:defRPr>
            </a:lvl1pPr>
          </a:lstStyle>
          <a:p>
            <a:fld id="{EF72F695-9E5C-2A46-B9FF-B19EAE0BC431}" type="slidenum">
              <a:rPr lang="en-US" smtClean="0"/>
              <a:pPr/>
              <a:t>‹#›</a:t>
            </a:fld>
            <a:endParaRPr lang="en-US" dirty="0"/>
          </a:p>
        </p:txBody>
      </p:sp>
    </p:spTree>
    <p:extLst>
      <p:ext uri="{BB962C8B-B14F-4D97-AF65-F5344CB8AC3E}">
        <p14:creationId xmlns:p14="http://schemas.microsoft.com/office/powerpoint/2010/main" val="337043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Avenir 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2.emf"/><Relationship Id="rId7"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3.emf"/><Relationship Id="rId7"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3.bin"/><Relationship Id="rId5" Type="http://schemas.openxmlformats.org/officeDocument/2006/relationships/package" Target="../embeddings/Microsoft_Word_Document3.docx"/><Relationship Id="rId6" Type="http://schemas.openxmlformats.org/officeDocument/2006/relationships/image" Target="../media/image14.emf"/><Relationship Id="rId7"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tiff"/><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www.leg.wa.gov" TargetMode="External"/><Relationship Id="rId4" Type="http://schemas.openxmlformats.org/officeDocument/2006/relationships/image" Target="../media/image16.tiff"/><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emf"/><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hyperlink" Target="http://www.wliha.org"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hyperlink" Target="mailto:michele@wliha.org" TargetMode="External"/><Relationship Id="rId4" Type="http://schemas.openxmlformats.org/officeDocument/2006/relationships/hyperlink" Target="mailto:Kateb@wliha.org" TargetMode="Externa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420" y="165176"/>
            <a:ext cx="6200422" cy="1227664"/>
          </a:xfrm>
        </p:spPr>
        <p:txBody>
          <a:bodyPr>
            <a:normAutofit/>
          </a:bodyPr>
          <a:lstStyle/>
          <a:p>
            <a:r>
              <a:rPr lang="en-US" sz="3200" b="1" dirty="0" smtClean="0">
                <a:latin typeface="Avenir Book"/>
                <a:cs typeface="Avenir Book"/>
              </a:rPr>
              <a:t> </a:t>
            </a:r>
            <a:r>
              <a:rPr lang="en-US" sz="2800" b="1" dirty="0" smtClean="0">
                <a:latin typeface="Avenir Book"/>
                <a:cs typeface="Avenir Book"/>
              </a:rPr>
              <a:t>Dispatch from Under the Dome</a:t>
            </a:r>
            <a:br>
              <a:rPr lang="en-US" sz="2800" b="1" dirty="0" smtClean="0">
                <a:latin typeface="Avenir Book"/>
                <a:cs typeface="Avenir Book"/>
              </a:rPr>
            </a:br>
            <a:endParaRPr lang="en-US" sz="2000" dirty="0">
              <a:latin typeface="Avenir Book"/>
              <a:cs typeface="Avenir Book"/>
            </a:endParaRPr>
          </a:p>
        </p:txBody>
      </p:sp>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endParaRPr lang="en-US" sz="2800" b="1" dirty="0">
              <a:solidFill>
                <a:schemeClr val="dk1"/>
              </a:solidFill>
              <a:latin typeface="Avenir Book"/>
              <a:cs typeface="Avenir Book"/>
            </a:endParaRPr>
          </a:p>
          <a:p>
            <a:r>
              <a:rPr lang="en-US" sz="2800" b="1" dirty="0">
                <a:solidFill>
                  <a:prstClr val="black"/>
                </a:solidFill>
                <a:latin typeface="Avenir Book"/>
                <a:ea typeface="+mj-ea"/>
                <a:cs typeface="Avenir Book"/>
              </a:rPr>
              <a:t>Dispatch from Under the </a:t>
            </a:r>
            <a:r>
              <a:rPr lang="en-US" sz="2800" b="1" dirty="0" smtClean="0">
                <a:solidFill>
                  <a:prstClr val="black"/>
                </a:solidFill>
                <a:latin typeface="Avenir Book"/>
                <a:ea typeface="+mj-ea"/>
                <a:cs typeface="Avenir Book"/>
              </a:rPr>
              <a:t>Dome</a:t>
            </a:r>
            <a:r>
              <a:rPr lang="en-US" sz="2800" b="1" i="1" dirty="0" smtClean="0">
                <a:solidFill>
                  <a:prstClr val="black"/>
                </a:solidFill>
                <a:latin typeface="Avenir Book"/>
                <a:ea typeface="+mj-ea"/>
                <a:cs typeface="Avenir Book"/>
              </a:rPr>
              <a:t/>
            </a:r>
            <a:br>
              <a:rPr lang="en-US" sz="2800" b="1" i="1" dirty="0" smtClean="0">
                <a:solidFill>
                  <a:prstClr val="black"/>
                </a:solidFill>
                <a:latin typeface="Avenir Book"/>
                <a:ea typeface="+mj-ea"/>
                <a:cs typeface="Avenir Book"/>
              </a:rPr>
            </a:br>
            <a:r>
              <a:rPr lang="en-US" sz="2000" dirty="0" smtClean="0">
                <a:solidFill>
                  <a:prstClr val="black"/>
                </a:solidFill>
                <a:latin typeface="Avenir Book"/>
                <a:ea typeface="+mj-ea"/>
                <a:cs typeface="Avenir Book"/>
              </a:rPr>
              <a:t>May 11</a:t>
            </a:r>
            <a:r>
              <a:rPr lang="en-US" sz="2000" baseline="30000" dirty="0" smtClean="0">
                <a:solidFill>
                  <a:prstClr val="black"/>
                </a:solidFill>
                <a:latin typeface="Avenir Book"/>
                <a:ea typeface="+mj-ea"/>
                <a:cs typeface="Avenir Book"/>
              </a:rPr>
              <a:t>th</a:t>
            </a:r>
            <a:r>
              <a:rPr lang="en-US" sz="2000" dirty="0" smtClean="0">
                <a:solidFill>
                  <a:prstClr val="black"/>
                </a:solidFill>
                <a:latin typeface="Avenir Book"/>
                <a:ea typeface="+mj-ea"/>
                <a:cs typeface="Avenir Book"/>
              </a:rPr>
              <a:t>, 2:00 – 3:30</a:t>
            </a:r>
            <a:r>
              <a:rPr lang="en-US" sz="2000" i="1" dirty="0" smtClean="0">
                <a:solidFill>
                  <a:schemeClr val="dk1"/>
                </a:solidFill>
                <a:latin typeface="Avenir Book"/>
                <a:cs typeface="Avenir Book"/>
              </a:rPr>
              <a:t/>
            </a:r>
            <a:br>
              <a:rPr lang="en-US" sz="2000" i="1" dirty="0" smtClean="0">
                <a:solidFill>
                  <a:schemeClr val="dk1"/>
                </a:solidFill>
                <a:latin typeface="Avenir Book"/>
                <a:cs typeface="Avenir Book"/>
              </a:rPr>
            </a:br>
            <a:endParaRPr lang="en-US" sz="2000" i="1" dirty="0" smtClean="0">
              <a:solidFill>
                <a:schemeClr val="dk1"/>
              </a:solidFill>
              <a:latin typeface="Avenir Book"/>
              <a:cs typeface="Avenir Book"/>
            </a:endParaRPr>
          </a:p>
          <a:p>
            <a:r>
              <a:rPr lang="en-US" sz="2400" b="1" dirty="0">
                <a:solidFill>
                  <a:schemeClr val="dk1"/>
                </a:solidFill>
                <a:latin typeface="Avenir Book"/>
                <a:cs typeface="Avenir Book"/>
              </a:rPr>
              <a:t>Washington Low Income Housing </a:t>
            </a:r>
            <a:r>
              <a:rPr lang="en-US" sz="2400" b="1" dirty="0" smtClean="0">
                <a:solidFill>
                  <a:schemeClr val="dk1"/>
                </a:solidFill>
                <a:latin typeface="Avenir Book"/>
                <a:cs typeface="Avenir Book"/>
              </a:rPr>
              <a:t>Alliance</a:t>
            </a:r>
          </a:p>
          <a:p>
            <a:endParaRPr lang="en-US" sz="2000" dirty="0">
              <a:solidFill>
                <a:schemeClr val="dk1"/>
              </a:solidFill>
              <a:latin typeface="Avenir Book"/>
              <a:cs typeface="Avenir Book"/>
            </a:endParaRPr>
          </a:p>
          <a:p>
            <a:r>
              <a:rPr lang="en-US" sz="2000" b="1" dirty="0">
                <a:solidFill>
                  <a:schemeClr val="dk1"/>
                </a:solidFill>
                <a:latin typeface="Avenir Book"/>
                <a:cs typeface="Avenir Book"/>
              </a:rPr>
              <a:t>Michele Thomas</a:t>
            </a:r>
            <a:r>
              <a:rPr lang="en-US" sz="2000" b="1" dirty="0" smtClean="0">
                <a:solidFill>
                  <a:schemeClr val="dk1"/>
                </a:solidFill>
                <a:latin typeface="Avenir Book"/>
                <a:cs typeface="Avenir Book"/>
              </a:rPr>
              <a:t>, Director of Policy &amp; Advocacy </a:t>
            </a:r>
          </a:p>
          <a:p>
            <a:r>
              <a:rPr lang="en-US" sz="2000" b="1" dirty="0" smtClean="0">
                <a:solidFill>
                  <a:schemeClr val="dk1"/>
                </a:solidFill>
                <a:latin typeface="Avenir Book"/>
                <a:cs typeface="Avenir Book"/>
              </a:rPr>
              <a:t>Kate Baber, Homelessness Policy &amp; Advocacy Specialist</a:t>
            </a:r>
          </a:p>
          <a:p>
            <a:endParaRPr lang="en-US" sz="2800" dirty="0">
              <a:solidFill>
                <a:schemeClr val="dk1"/>
              </a:solidFill>
              <a:latin typeface="Helvetica"/>
              <a:cs typeface="Helvetica"/>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
        <p:nvSpPr>
          <p:cNvPr id="4" name="Slide Number Placeholder 3"/>
          <p:cNvSpPr>
            <a:spLocks noGrp="1"/>
          </p:cNvSpPr>
          <p:nvPr>
            <p:ph type="sldNum" sz="quarter" idx="12"/>
          </p:nvPr>
        </p:nvSpPr>
        <p:spPr/>
        <p:txBody>
          <a:bodyPr/>
          <a:lstStyle/>
          <a:p>
            <a:fld id="{EF72F695-9E5C-2A46-B9FF-B19EAE0BC431}" type="slidenum">
              <a:rPr lang="en-US" smtClean="0"/>
              <a:t>1</a:t>
            </a:fld>
            <a:endParaRPr lang="en-US" dirty="0"/>
          </a:p>
        </p:txBody>
      </p:sp>
    </p:spTree>
    <p:extLst>
      <p:ext uri="{BB962C8B-B14F-4D97-AF65-F5344CB8AC3E}">
        <p14:creationId xmlns:p14="http://schemas.microsoft.com/office/powerpoint/2010/main" val="1111656699"/>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marL="457200" indent="-457200" algn="l">
              <a:buFont typeface="Arial"/>
              <a:buChar char="•"/>
            </a:pPr>
            <a:endParaRPr lang="en-US" sz="2800" dirty="0" smtClean="0">
              <a:solidFill>
                <a:schemeClr val="dk1"/>
              </a:solidFill>
              <a:latin typeface="Helvetica Neue Light"/>
              <a:cs typeface="Helvetica Neue Light"/>
            </a:endParaRPr>
          </a:p>
          <a:p>
            <a:pPr marL="457200" indent="-457200" algn="l">
              <a:buFont typeface="Arial"/>
              <a:buChar char="•"/>
            </a:pPr>
            <a:endParaRPr lang="en-US" sz="2800" dirty="0">
              <a:solidFill>
                <a:schemeClr val="dk1"/>
              </a:solidFill>
              <a:latin typeface="Helvetica Neue Light"/>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10</a:t>
            </a:fld>
            <a:endParaRPr lang="en-US"/>
          </a:p>
        </p:txBody>
      </p:sp>
      <p:sp>
        <p:nvSpPr>
          <p:cNvPr id="8" name="TextBox 7"/>
          <p:cNvSpPr txBox="1"/>
          <p:nvPr/>
        </p:nvSpPr>
        <p:spPr>
          <a:xfrm>
            <a:off x="3174999" y="584199"/>
            <a:ext cx="5418667" cy="1384995"/>
          </a:xfrm>
          <a:prstGeom prst="rect">
            <a:avLst/>
          </a:prstGeom>
          <a:noFill/>
        </p:spPr>
        <p:txBody>
          <a:bodyPr wrap="square" rtlCol="0">
            <a:spAutoFit/>
          </a:bodyPr>
          <a:lstStyle/>
          <a:p>
            <a:pPr algn="ctr"/>
            <a:r>
              <a:rPr lang="en-US" sz="2800" b="1" dirty="0">
                <a:latin typeface="Avenir Book"/>
                <a:cs typeface="Avenir Book"/>
              </a:rPr>
              <a:t>Dispatch from Under the Dome</a:t>
            </a:r>
            <a:r>
              <a:rPr lang="en-US" sz="3600" b="1" dirty="0">
                <a:latin typeface="Avenir Book"/>
                <a:cs typeface="Avenir Book"/>
              </a:rPr>
              <a:t/>
            </a:r>
            <a:br>
              <a:rPr lang="en-US" sz="3600" b="1" dirty="0">
                <a:latin typeface="Avenir Book"/>
                <a:cs typeface="Avenir Book"/>
              </a:rPr>
            </a:br>
            <a:r>
              <a:rPr lang="en-US" sz="2000" dirty="0">
                <a:latin typeface="Avenir Book"/>
                <a:cs typeface="Avenir Book"/>
              </a:rPr>
              <a:t>State Policy &amp; Advocacy Update</a:t>
            </a:r>
            <a:r>
              <a:rPr lang="en-US" sz="2800" b="1" dirty="0">
                <a:latin typeface="Avenir Book"/>
                <a:cs typeface="Avenir Book"/>
              </a:rPr>
              <a:t/>
            </a:r>
            <a:br>
              <a:rPr lang="en-US" sz="2800" b="1" dirty="0">
                <a:latin typeface="Avenir Book"/>
                <a:cs typeface="Avenir Book"/>
              </a:rPr>
            </a:br>
            <a:endParaRPr lang="en-US" sz="2800" b="1" dirty="0">
              <a:latin typeface="Avenir Book"/>
              <a:cs typeface="Avenir Book"/>
            </a:endParaRPr>
          </a:p>
        </p:txBody>
      </p:sp>
      <p:sp>
        <p:nvSpPr>
          <p:cNvPr id="7" name="Subtitle 2"/>
          <p:cNvSpPr txBox="1">
            <a:spLocks/>
          </p:cNvSpPr>
          <p:nvPr/>
        </p:nvSpPr>
        <p:spPr>
          <a:xfrm>
            <a:off x="620889" y="1919111"/>
            <a:ext cx="8074378" cy="4413956"/>
          </a:xfrm>
          <a:prstGeom prst="rect">
            <a:avLst/>
          </a:prstGeom>
          <a:gradFill flip="none" rotWithShape="1">
            <a:gsLst>
              <a:gs pos="0">
                <a:schemeClr val="bg1">
                  <a:lumMod val="50000"/>
                </a:schemeClr>
              </a:gs>
              <a:gs pos="100000">
                <a:schemeClr val="bg1"/>
              </a:gs>
            </a:gsLst>
            <a:lin ang="16200000" scaled="0"/>
            <a:tileRect/>
          </a:gra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5100" dirty="0">
              <a:solidFill>
                <a:schemeClr val="dk1"/>
              </a:solidFill>
              <a:latin typeface="Avenir Book"/>
              <a:cs typeface="Helvetica Neue Light"/>
            </a:endParaRPr>
          </a:p>
          <a:p>
            <a:pPr algn="l"/>
            <a:endParaRPr lang="en-US" sz="2800" dirty="0" smtClean="0">
              <a:solidFill>
                <a:schemeClr val="dk1"/>
              </a:solidFill>
              <a:latin typeface="Avenir Book"/>
              <a:cs typeface="Helvetica Neue Light"/>
            </a:endParaRPr>
          </a:p>
        </p:txBody>
      </p:sp>
      <p:graphicFrame>
        <p:nvGraphicFramePr>
          <p:cNvPr id="2" name="Table 1"/>
          <p:cNvGraphicFramePr>
            <a:graphicFrameLocks noGrp="1"/>
          </p:cNvGraphicFramePr>
          <p:nvPr>
            <p:extLst>
              <p:ext uri="{D42A27DB-BD31-4B8C-83A1-F6EECF244321}">
                <p14:modId xmlns:p14="http://schemas.microsoft.com/office/powerpoint/2010/main" val="3119856355"/>
              </p:ext>
            </p:extLst>
          </p:nvPr>
        </p:nvGraphicFramePr>
        <p:xfrm>
          <a:off x="506589" y="1788417"/>
          <a:ext cx="8256410" cy="4754880"/>
        </p:xfrm>
        <a:graphic>
          <a:graphicData uri="http://schemas.openxmlformats.org/drawingml/2006/table">
            <a:tbl>
              <a:tblPr firstRow="1" bandRow="1">
                <a:tableStyleId>{073A0DAA-6AF3-43AB-8588-CEC1D06C72B9}</a:tableStyleId>
              </a:tblPr>
              <a:tblGrid>
                <a:gridCol w="4128205"/>
                <a:gridCol w="4128205"/>
              </a:tblGrid>
              <a:tr h="366021">
                <a:tc>
                  <a:txBody>
                    <a:bodyPr/>
                    <a:lstStyle/>
                    <a:p>
                      <a:r>
                        <a:rPr lang="en-US" sz="2000" dirty="0" smtClean="0">
                          <a:latin typeface="Abadi MT Condensed Light"/>
                          <a:cs typeface="Abadi MT Condensed Light"/>
                        </a:rPr>
                        <a:t>County </a:t>
                      </a:r>
                      <a:endParaRPr lang="en-US" sz="2000" dirty="0">
                        <a:latin typeface="Abadi MT Condensed Light"/>
                        <a:cs typeface="Abadi MT Condensed Light"/>
                      </a:endParaRPr>
                    </a:p>
                  </a:txBody>
                  <a:tcPr/>
                </a:tc>
                <a:tc>
                  <a:txBody>
                    <a:bodyPr/>
                    <a:lstStyle/>
                    <a:p>
                      <a:r>
                        <a:rPr lang="en-US" sz="2000" dirty="0" smtClean="0">
                          <a:latin typeface="Abadi MT Condensed Light"/>
                          <a:cs typeface="Abadi MT Condensed Light"/>
                        </a:rPr>
                        <a:t>Loss of Funds</a:t>
                      </a:r>
                      <a:endParaRPr lang="en-US" sz="2000" dirty="0">
                        <a:latin typeface="Abadi MT Condensed Light"/>
                        <a:cs typeface="Abadi MT Condensed Light"/>
                      </a:endParaRPr>
                    </a:p>
                  </a:txBody>
                  <a:tcPr/>
                </a:tc>
              </a:tr>
              <a:tr h="366021">
                <a:tc>
                  <a:txBody>
                    <a:bodyPr/>
                    <a:lstStyle/>
                    <a:p>
                      <a:r>
                        <a:rPr lang="en-US" sz="2000" b="0" i="0" dirty="0" smtClean="0">
                          <a:latin typeface="Avenir Book"/>
                          <a:cs typeface="Avenir Book"/>
                        </a:rPr>
                        <a:t>Whatcom County</a:t>
                      </a:r>
                      <a:r>
                        <a:rPr lang="en-US" sz="2000" b="0" i="0" baseline="0" dirty="0" smtClean="0">
                          <a:latin typeface="Avenir Book"/>
                          <a:cs typeface="Avenir Book"/>
                        </a:rPr>
                        <a:t>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2,257,046 </a:t>
                      </a:r>
                      <a:endParaRPr lang="en-US" sz="2000" b="0" i="0" dirty="0" smtClean="0">
                        <a:latin typeface="Avenir Book"/>
                        <a:cs typeface="Avenir Book"/>
                      </a:endParaRPr>
                    </a:p>
                  </a:txBody>
                  <a:tcPr/>
                </a:tc>
              </a:tr>
              <a:tr h="366021">
                <a:tc>
                  <a:txBody>
                    <a:bodyPr/>
                    <a:lstStyle/>
                    <a:p>
                      <a:r>
                        <a:rPr lang="en-US" sz="2000" b="0" i="0" dirty="0" smtClean="0">
                          <a:latin typeface="Avenir Book"/>
                          <a:cs typeface="Avenir Book"/>
                        </a:rPr>
                        <a:t>Spokane County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a:t>
                      </a:r>
                      <a:r>
                        <a:rPr lang="en-U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4,642,674 </a:t>
                      </a:r>
                      <a:r>
                        <a:rPr lang="en-US" sz="2000" b="0" i="0" kern="1200" dirty="0" smtClean="0">
                          <a:solidFill>
                            <a:schemeClr val="dk1"/>
                          </a:solidFill>
                          <a:effectLst/>
                          <a:latin typeface="Avenir Book"/>
                          <a:ea typeface="+mn-ea"/>
                          <a:cs typeface="Avenir Book"/>
                        </a:rPr>
                        <a:t> </a:t>
                      </a:r>
                      <a:endParaRPr lang="en-US" sz="2000" b="0" i="0" dirty="0" smtClean="0">
                        <a:latin typeface="Avenir Book"/>
                        <a:cs typeface="Avenir Book"/>
                      </a:endParaRPr>
                    </a:p>
                  </a:txBody>
                  <a:tcPr/>
                </a:tc>
              </a:tr>
              <a:tr h="366021">
                <a:tc>
                  <a:txBody>
                    <a:bodyPr/>
                    <a:lstStyle/>
                    <a:p>
                      <a:r>
                        <a:rPr lang="en-US" sz="2000" b="0" i="0" dirty="0" smtClean="0">
                          <a:latin typeface="Avenir Book"/>
                          <a:cs typeface="Avenir Book"/>
                        </a:rPr>
                        <a:t>King County</a:t>
                      </a:r>
                      <a:r>
                        <a:rPr lang="en-US" sz="2000" b="0" i="0" baseline="0" dirty="0" smtClean="0">
                          <a:latin typeface="Avenir Book"/>
                          <a:cs typeface="Avenir Book"/>
                        </a:rPr>
                        <a:t>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a:t>
                      </a:r>
                      <a:r>
                        <a:rPr lang="en-U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21,986,392 </a:t>
                      </a:r>
                      <a:r>
                        <a:rPr lang="en-US" sz="2000" b="0" i="0" kern="1200" dirty="0" smtClean="0">
                          <a:solidFill>
                            <a:schemeClr val="dk1"/>
                          </a:solidFill>
                          <a:effectLst/>
                          <a:latin typeface="Avenir Book"/>
                          <a:ea typeface="+mn-ea"/>
                          <a:cs typeface="Avenir Book"/>
                        </a:rPr>
                        <a:t> </a:t>
                      </a:r>
                      <a:endParaRPr lang="en-US" sz="2000" b="0" i="0" dirty="0" smtClean="0">
                        <a:latin typeface="Avenir Book"/>
                        <a:cs typeface="Avenir Book"/>
                      </a:endParaRPr>
                    </a:p>
                  </a:txBody>
                  <a:tcPr/>
                </a:tc>
              </a:tr>
              <a:tr h="366021">
                <a:tc>
                  <a:txBody>
                    <a:bodyPr/>
                    <a:lstStyle/>
                    <a:p>
                      <a:r>
                        <a:rPr lang="en-US" sz="2000" b="0" i="0" dirty="0" smtClean="0">
                          <a:latin typeface="Avenir Book"/>
                          <a:cs typeface="Avenir Book"/>
                        </a:rPr>
                        <a:t>Clark County</a:t>
                      </a:r>
                      <a:r>
                        <a:rPr lang="en-US" sz="2000" b="0" i="0" baseline="0" dirty="0" smtClean="0">
                          <a:latin typeface="Avenir Book"/>
                          <a:cs typeface="Avenir Book"/>
                        </a:rPr>
                        <a:t>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a:t>
                      </a:r>
                      <a:r>
                        <a:rPr lang="en-US" sz="1800" b="0" i="0" kern="1200" dirty="0" smtClean="0">
                          <a:solidFill>
                            <a:schemeClr val="dk1"/>
                          </a:solidFill>
                          <a:effectLst/>
                          <a:latin typeface="Avenir Book"/>
                          <a:ea typeface="+mn-ea"/>
                          <a:cs typeface="Avenir Book"/>
                        </a:rPr>
                        <a:t>5,503,819 </a:t>
                      </a:r>
                      <a:r>
                        <a:rPr lang="cs-CZ" sz="2000" b="0" i="0" kern="1200" dirty="0" smtClean="0">
                          <a:solidFill>
                            <a:schemeClr val="dk1"/>
                          </a:solidFill>
                          <a:effectLst/>
                          <a:latin typeface="Avenir Book"/>
                          <a:ea typeface="+mn-ea"/>
                          <a:cs typeface="Avenir Book"/>
                        </a:rPr>
                        <a:t> </a:t>
                      </a:r>
                      <a:endParaRPr lang="cs-CZ" sz="2000" b="0" i="0" dirty="0" smtClean="0">
                        <a:latin typeface="Avenir Book"/>
                        <a:cs typeface="Avenir Book"/>
                      </a:endParaRPr>
                    </a:p>
                  </a:txBody>
                  <a:tcPr/>
                </a:tc>
              </a:tr>
              <a:tr h="366021">
                <a:tc>
                  <a:txBody>
                    <a:bodyPr/>
                    <a:lstStyle/>
                    <a:p>
                      <a:r>
                        <a:rPr lang="en-US" sz="2000" b="0" i="0" dirty="0" smtClean="0">
                          <a:latin typeface="Avenir Book"/>
                          <a:cs typeface="Avenir Book"/>
                        </a:rPr>
                        <a:t>Yakima County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a:t>
                      </a:r>
                      <a:r>
                        <a:rPr lang="en-U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1,654,086 </a:t>
                      </a:r>
                      <a:r>
                        <a:rPr lang="en-US" sz="2000" b="0" i="0" kern="1200" dirty="0" smtClean="0">
                          <a:solidFill>
                            <a:schemeClr val="dk1"/>
                          </a:solidFill>
                          <a:effectLst/>
                          <a:latin typeface="Avenir Book"/>
                          <a:ea typeface="+mn-ea"/>
                          <a:cs typeface="Avenir Book"/>
                        </a:rPr>
                        <a:t> </a:t>
                      </a:r>
                      <a:endParaRPr lang="en-US" sz="2000" b="0" i="0" dirty="0" smtClean="0">
                        <a:latin typeface="Avenir Book"/>
                        <a:cs typeface="Avenir Book"/>
                      </a:endParaRPr>
                    </a:p>
                  </a:txBody>
                  <a:tcPr/>
                </a:tc>
              </a:tr>
              <a:tr h="366021">
                <a:tc>
                  <a:txBody>
                    <a:bodyPr/>
                    <a:lstStyle/>
                    <a:p>
                      <a:r>
                        <a:rPr lang="en-US" sz="2000" b="0" i="0" dirty="0" smtClean="0">
                          <a:latin typeface="Avenir Book"/>
                          <a:cs typeface="Avenir Book"/>
                        </a:rPr>
                        <a:t>Snohomish County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a:t>
                      </a:r>
                      <a:r>
                        <a:rPr lang="en-U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8,513,313 </a:t>
                      </a:r>
                      <a:r>
                        <a:rPr lang="en-US" sz="2000" b="0" i="0" kern="1200" dirty="0" smtClean="0">
                          <a:solidFill>
                            <a:schemeClr val="dk1"/>
                          </a:solidFill>
                          <a:effectLst/>
                          <a:latin typeface="Avenir Book"/>
                          <a:ea typeface="+mn-ea"/>
                          <a:cs typeface="Avenir Book"/>
                        </a:rPr>
                        <a:t> </a:t>
                      </a:r>
                      <a:endParaRPr lang="en-US" sz="2000" b="0" i="0" dirty="0" smtClean="0">
                        <a:latin typeface="Avenir Book"/>
                        <a:cs typeface="Avenir Book"/>
                      </a:endParaRPr>
                    </a:p>
                  </a:txBody>
                  <a:tcPr/>
                </a:tc>
              </a:tr>
              <a:tr h="366021">
                <a:tc>
                  <a:txBody>
                    <a:bodyPr/>
                    <a:lstStyle/>
                    <a:p>
                      <a:r>
                        <a:rPr lang="en-US" sz="2000" b="0" i="0" dirty="0" smtClean="0">
                          <a:latin typeface="Avenir Book"/>
                          <a:cs typeface="Avenir Book"/>
                        </a:rPr>
                        <a:t>Walla Walla County</a:t>
                      </a:r>
                      <a:r>
                        <a:rPr lang="en-US" sz="2000" b="0" i="0" baseline="0" dirty="0" smtClean="0">
                          <a:latin typeface="Avenir Book"/>
                          <a:cs typeface="Avenir Book"/>
                        </a:rPr>
                        <a:t>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a:t>
                      </a:r>
                      <a:r>
                        <a:rPr lang="en-U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508,600 </a:t>
                      </a:r>
                      <a:endParaRPr lang="en-US" sz="2000" b="0" i="0" dirty="0" smtClean="0">
                        <a:latin typeface="Avenir Book"/>
                        <a:cs typeface="Avenir Book"/>
                      </a:endParaRPr>
                    </a:p>
                  </a:txBody>
                  <a:tcPr/>
                </a:tc>
              </a:tr>
              <a:tr h="366021">
                <a:tc>
                  <a:txBody>
                    <a:bodyPr/>
                    <a:lstStyle/>
                    <a:p>
                      <a:r>
                        <a:rPr lang="en-US" sz="2000" b="0" i="0" dirty="0" smtClean="0">
                          <a:latin typeface="Avenir Book"/>
                          <a:cs typeface="Avenir Book"/>
                        </a:rPr>
                        <a:t>Grays Harbor County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a:t>
                      </a:r>
                      <a:r>
                        <a:rPr lang="en-U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750,443 </a:t>
                      </a:r>
                      <a:r>
                        <a:rPr lang="en-US" sz="2000" b="0" i="0" kern="1200" dirty="0" smtClean="0">
                          <a:solidFill>
                            <a:schemeClr val="dk1"/>
                          </a:solidFill>
                          <a:effectLst/>
                          <a:latin typeface="Avenir Book"/>
                          <a:ea typeface="+mn-ea"/>
                          <a:cs typeface="Avenir Book"/>
                        </a:rPr>
                        <a:t> </a:t>
                      </a:r>
                      <a:endParaRPr lang="en-US" sz="2000" b="0" i="0" dirty="0" smtClean="0">
                        <a:latin typeface="Avenir Book"/>
                        <a:cs typeface="Avenir Book"/>
                      </a:endParaRPr>
                    </a:p>
                  </a:txBody>
                  <a:tcPr/>
                </a:tc>
              </a:tr>
              <a:tr h="366021">
                <a:tc>
                  <a:txBody>
                    <a:bodyPr/>
                    <a:lstStyle/>
                    <a:p>
                      <a:r>
                        <a:rPr lang="en-US" sz="2000" b="0" i="0" dirty="0" smtClean="0">
                          <a:latin typeface="Avenir Book"/>
                          <a:cs typeface="Avenir Book"/>
                        </a:rPr>
                        <a:t>Skagit County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000" b="0" i="0" kern="1200" dirty="0" smtClean="0">
                          <a:solidFill>
                            <a:schemeClr val="dk1"/>
                          </a:solidFill>
                          <a:effectLst/>
                          <a:latin typeface="Avenir Book"/>
                          <a:ea typeface="+mn-ea"/>
                          <a:cs typeface="Avenir Book"/>
                        </a:rPr>
                        <a:t>-$</a:t>
                      </a:r>
                      <a:r>
                        <a:rPr lang="en-US" sz="1800" b="0" i="0" kern="1200" dirty="0" smtClean="0">
                          <a:solidFill>
                            <a:schemeClr val="dk1"/>
                          </a:solidFill>
                          <a:effectLst/>
                          <a:latin typeface="Avenir Book"/>
                          <a:ea typeface="+mn-ea"/>
                          <a:cs typeface="Avenir Book"/>
                        </a:rPr>
                        <a:t>1,440,805 </a:t>
                      </a:r>
                      <a:endParaRPr lang="is-IS" sz="2000" b="0" i="0" dirty="0" smtClean="0">
                        <a:latin typeface="Avenir Book"/>
                        <a:cs typeface="Avenir Book"/>
                      </a:endParaRPr>
                    </a:p>
                  </a:txBody>
                  <a:tcPr/>
                </a:tc>
              </a:tr>
              <a:tr h="366021">
                <a:tc>
                  <a:txBody>
                    <a:bodyPr/>
                    <a:lstStyle/>
                    <a:p>
                      <a:r>
                        <a:rPr lang="en-US" sz="2000" b="0" i="0" dirty="0" smtClean="0">
                          <a:latin typeface="Avenir Book"/>
                          <a:cs typeface="Avenir Book"/>
                        </a:rPr>
                        <a:t>Pierce County </a:t>
                      </a:r>
                      <a:r>
                        <a:rPr lang="en-US" sz="2000" b="0" i="0" baseline="0" dirty="0" smtClean="0">
                          <a:latin typeface="Avenir Book"/>
                          <a:cs typeface="Avenir Book"/>
                        </a:rPr>
                        <a:t>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000" b="0" i="0" dirty="0" smtClean="0">
                          <a:latin typeface="Avenir Book"/>
                          <a:cs typeface="Avenir Book"/>
                        </a:rPr>
                        <a:t>-$</a:t>
                      </a:r>
                      <a:r>
                        <a:rPr lang="en-US" sz="1800" b="0" i="0" kern="1200" dirty="0" smtClean="0">
                          <a:solidFill>
                            <a:schemeClr val="dk1"/>
                          </a:solidFill>
                          <a:effectLst/>
                          <a:latin typeface="Avenir Book"/>
                          <a:ea typeface="+mn-ea"/>
                          <a:cs typeface="Avenir Book"/>
                        </a:rPr>
                        <a:t>8,986,609 </a:t>
                      </a:r>
                      <a:r>
                        <a:rPr lang="is-IS" sz="2000" b="0" i="0" kern="1200" dirty="0" smtClean="0">
                          <a:solidFill>
                            <a:schemeClr val="dk1"/>
                          </a:solidFill>
                          <a:effectLst/>
                          <a:latin typeface="Avenir Book"/>
                          <a:ea typeface="+mn-ea"/>
                          <a:cs typeface="Avenir Book"/>
                        </a:rPr>
                        <a:t> </a:t>
                      </a:r>
                      <a:endParaRPr lang="is-IS" sz="2000" b="0" i="0" dirty="0" smtClean="0">
                        <a:latin typeface="Avenir Book"/>
                        <a:cs typeface="Avenir Book"/>
                      </a:endParaRPr>
                    </a:p>
                  </a:txBody>
                  <a:tcPr/>
                </a:tc>
              </a:tr>
              <a:tr h="366021">
                <a:tc>
                  <a:txBody>
                    <a:bodyPr/>
                    <a:lstStyle/>
                    <a:p>
                      <a:r>
                        <a:rPr lang="en-US" sz="2000" b="0" i="0" dirty="0" smtClean="0">
                          <a:latin typeface="Avenir Book"/>
                          <a:cs typeface="Avenir Book"/>
                        </a:rPr>
                        <a:t>State</a:t>
                      </a:r>
                      <a:r>
                        <a:rPr lang="en-US" sz="2000" b="0" i="0" baseline="0" dirty="0" smtClean="0">
                          <a:latin typeface="Avenir Book"/>
                          <a:cs typeface="Avenir Book"/>
                        </a:rPr>
                        <a:t> Total</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000" b="0" i="0" dirty="0" smtClean="0">
                          <a:latin typeface="Avenir Book"/>
                          <a:cs typeface="Avenir Book"/>
                        </a:rPr>
                        <a:t>-$</a:t>
                      </a:r>
                      <a:r>
                        <a:rPr lang="en-US" sz="1800" b="0" i="0" kern="1200" dirty="0" smtClean="0">
                          <a:solidFill>
                            <a:schemeClr val="dk1"/>
                          </a:solidFill>
                          <a:effectLst/>
                          <a:latin typeface="Avenir Book"/>
                          <a:ea typeface="+mn-ea"/>
                          <a:cs typeface="Avenir Book"/>
                        </a:rPr>
                        <a:t>74,862,116 </a:t>
                      </a:r>
                      <a:endParaRPr lang="uk-UA" sz="2000" b="0" i="0" dirty="0" smtClean="0">
                        <a:latin typeface="Avenir Book"/>
                        <a:cs typeface="Avenir Book"/>
                      </a:endParaRPr>
                    </a:p>
                  </a:txBody>
                  <a:tcPr/>
                </a:tc>
              </a:tr>
            </a:tbl>
          </a:graphicData>
        </a:graphic>
      </p:graphicFrame>
    </p:spTree>
    <p:extLst>
      <p:ext uri="{BB962C8B-B14F-4D97-AF65-F5344CB8AC3E}">
        <p14:creationId xmlns:p14="http://schemas.microsoft.com/office/powerpoint/2010/main" val="255967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marL="457200" indent="-457200" algn="l">
              <a:buFont typeface="Arial"/>
              <a:buChar char="•"/>
            </a:pPr>
            <a:endParaRPr lang="en-US" sz="2800" dirty="0" smtClean="0">
              <a:solidFill>
                <a:schemeClr val="dk1"/>
              </a:solidFill>
              <a:latin typeface="Helvetica Neue Light"/>
              <a:cs typeface="Helvetica Neue Light"/>
            </a:endParaRPr>
          </a:p>
          <a:p>
            <a:pPr marL="457200" indent="-457200" algn="l">
              <a:buFont typeface="Arial"/>
              <a:buChar char="•"/>
            </a:pPr>
            <a:endParaRPr lang="en-US" sz="2800" dirty="0">
              <a:solidFill>
                <a:schemeClr val="dk1"/>
              </a:solidFill>
              <a:latin typeface="Helvetica Neue Light"/>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11</a:t>
            </a:fld>
            <a:endParaRPr lang="en-US"/>
          </a:p>
        </p:txBody>
      </p:sp>
      <p:sp>
        <p:nvSpPr>
          <p:cNvPr id="8" name="TextBox 7"/>
          <p:cNvSpPr txBox="1"/>
          <p:nvPr/>
        </p:nvSpPr>
        <p:spPr>
          <a:xfrm>
            <a:off x="3174999" y="584199"/>
            <a:ext cx="5418667" cy="1384995"/>
          </a:xfrm>
          <a:prstGeom prst="rect">
            <a:avLst/>
          </a:prstGeom>
          <a:noFill/>
        </p:spPr>
        <p:txBody>
          <a:bodyPr wrap="square" rtlCol="0">
            <a:spAutoFit/>
          </a:bodyPr>
          <a:lstStyle/>
          <a:p>
            <a:pPr algn="ctr"/>
            <a:r>
              <a:rPr lang="en-US" sz="2800" b="1" dirty="0">
                <a:latin typeface="Avenir Book"/>
                <a:cs typeface="Avenir Book"/>
              </a:rPr>
              <a:t>Dispatch from Under the Dome</a:t>
            </a:r>
            <a:r>
              <a:rPr lang="en-US" sz="3600" b="1" dirty="0">
                <a:latin typeface="Avenir Book"/>
                <a:cs typeface="Avenir Book"/>
              </a:rPr>
              <a:t/>
            </a:r>
            <a:br>
              <a:rPr lang="en-US" sz="3600" b="1" dirty="0">
                <a:latin typeface="Avenir Book"/>
                <a:cs typeface="Avenir Book"/>
              </a:rPr>
            </a:br>
            <a:r>
              <a:rPr lang="en-US" sz="2000" dirty="0">
                <a:latin typeface="Avenir Book"/>
                <a:cs typeface="Avenir Book"/>
              </a:rPr>
              <a:t>State Policy &amp; Advocacy Update</a:t>
            </a:r>
            <a:r>
              <a:rPr lang="en-US" sz="2800" b="1" dirty="0">
                <a:latin typeface="Avenir Book"/>
                <a:cs typeface="Avenir Book"/>
              </a:rPr>
              <a:t/>
            </a:r>
            <a:br>
              <a:rPr lang="en-US" sz="2800" b="1" dirty="0">
                <a:latin typeface="Avenir Book"/>
                <a:cs typeface="Avenir Book"/>
              </a:rPr>
            </a:br>
            <a:endParaRPr lang="en-US" sz="2800" b="1" dirty="0">
              <a:latin typeface="Avenir Book"/>
              <a:cs typeface="Avenir Book"/>
            </a:endParaRPr>
          </a:p>
        </p:txBody>
      </p:sp>
      <p:sp>
        <p:nvSpPr>
          <p:cNvPr id="7" name="Subtitle 2"/>
          <p:cNvSpPr txBox="1">
            <a:spLocks/>
          </p:cNvSpPr>
          <p:nvPr/>
        </p:nvSpPr>
        <p:spPr>
          <a:xfrm>
            <a:off x="620889" y="1919111"/>
            <a:ext cx="8074378" cy="4413956"/>
          </a:xfrm>
          <a:prstGeom prst="rect">
            <a:avLst/>
          </a:prstGeom>
          <a:gradFill flip="none" rotWithShape="1">
            <a:gsLst>
              <a:gs pos="0">
                <a:schemeClr val="bg1">
                  <a:lumMod val="50000"/>
                </a:schemeClr>
              </a:gs>
              <a:gs pos="100000">
                <a:schemeClr val="bg1"/>
              </a:gs>
            </a:gsLst>
            <a:lin ang="16200000" scaled="0"/>
            <a:tileRect/>
          </a:gra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5100" dirty="0">
              <a:solidFill>
                <a:schemeClr val="dk1"/>
              </a:solidFill>
              <a:latin typeface="Avenir Book"/>
              <a:cs typeface="Helvetica Neue Light"/>
            </a:endParaRPr>
          </a:p>
          <a:p>
            <a:pPr algn="l"/>
            <a:r>
              <a:rPr lang="en-US" sz="2800" dirty="0" smtClean="0">
                <a:solidFill>
                  <a:schemeClr val="dk1"/>
                </a:solidFill>
                <a:latin typeface="Avenir Book"/>
                <a:cs typeface="Helvetica Neue Light"/>
              </a:rPr>
              <a:t>H</a:t>
            </a:r>
          </a:p>
        </p:txBody>
      </p:sp>
      <p:graphicFrame>
        <p:nvGraphicFramePr>
          <p:cNvPr id="6" name="Table 5"/>
          <p:cNvGraphicFramePr>
            <a:graphicFrameLocks noGrp="1"/>
          </p:cNvGraphicFramePr>
          <p:nvPr>
            <p:extLst>
              <p:ext uri="{D42A27DB-BD31-4B8C-83A1-F6EECF244321}">
                <p14:modId xmlns:p14="http://schemas.microsoft.com/office/powerpoint/2010/main" val="3890045327"/>
              </p:ext>
            </p:extLst>
          </p:nvPr>
        </p:nvGraphicFramePr>
        <p:xfrm>
          <a:off x="709789" y="2552698"/>
          <a:ext cx="7921977" cy="3664850"/>
        </p:xfrm>
        <a:graphic>
          <a:graphicData uri="http://schemas.openxmlformats.org/drawingml/2006/table">
            <a:tbl>
              <a:tblPr firstRow="1" bandRow="1">
                <a:tableStyleId>{073A0DAA-6AF3-43AB-8588-CEC1D06C72B9}</a:tableStyleId>
              </a:tblPr>
              <a:tblGrid>
                <a:gridCol w="2640659"/>
                <a:gridCol w="2640659"/>
                <a:gridCol w="2640659"/>
              </a:tblGrid>
              <a:tr h="825502">
                <a:tc>
                  <a:txBody>
                    <a:bodyPr/>
                    <a:lstStyle/>
                    <a:p>
                      <a:r>
                        <a:rPr lang="en-US" sz="2000" b="0" i="0" dirty="0" smtClean="0">
                          <a:latin typeface="Avenir Book"/>
                          <a:cs typeface="Avenir Book"/>
                        </a:rPr>
                        <a:t>County </a:t>
                      </a:r>
                      <a:endParaRPr lang="en-US" sz="2000" b="0" i="0" dirty="0">
                        <a:latin typeface="Avenir Book"/>
                        <a:cs typeface="Avenir Book"/>
                      </a:endParaRPr>
                    </a:p>
                  </a:txBody>
                  <a:tcPr/>
                </a:tc>
                <a:tc>
                  <a:txBody>
                    <a:bodyPr/>
                    <a:lstStyle/>
                    <a:p>
                      <a:r>
                        <a:rPr lang="en-US" sz="2000" b="0" i="0" dirty="0" smtClean="0">
                          <a:latin typeface="Avenir Book"/>
                          <a:cs typeface="Avenir Book"/>
                        </a:rPr>
                        <a:t>People impacted</a:t>
                      </a:r>
                      <a:r>
                        <a:rPr lang="en-US" sz="2000" b="0" i="0" baseline="0" dirty="0" smtClean="0">
                          <a:latin typeface="Avenir Book"/>
                          <a:cs typeface="Avenir Book"/>
                        </a:rPr>
                        <a:t> each year by loss of funds</a:t>
                      </a:r>
                      <a:endParaRPr lang="en-US" sz="2000" b="0" i="0" dirty="0">
                        <a:latin typeface="Avenir Book"/>
                        <a:cs typeface="Avenir Book"/>
                      </a:endParaRPr>
                    </a:p>
                  </a:txBody>
                  <a:tcPr/>
                </a:tc>
                <a:tc>
                  <a:txBody>
                    <a:bodyPr/>
                    <a:lstStyle/>
                    <a:p>
                      <a:r>
                        <a:rPr lang="en-US" sz="2000" b="0" i="0" dirty="0" smtClean="0">
                          <a:latin typeface="Avenir Book"/>
                          <a:cs typeface="Avenir Book"/>
                        </a:rPr>
                        <a:t>2016</a:t>
                      </a:r>
                      <a:r>
                        <a:rPr lang="en-US" sz="2000" b="0" i="0" baseline="0" dirty="0" smtClean="0">
                          <a:latin typeface="Avenir Book"/>
                          <a:cs typeface="Avenir Book"/>
                        </a:rPr>
                        <a:t> Point in Time, people unsheltered </a:t>
                      </a:r>
                      <a:endParaRPr lang="en-US" sz="2000" b="0" i="0" dirty="0">
                        <a:latin typeface="Avenir Book"/>
                        <a:cs typeface="Avenir Book"/>
                      </a:endParaRPr>
                    </a:p>
                  </a:txBody>
                  <a:tcPr/>
                </a:tc>
              </a:tr>
              <a:tr h="531802">
                <a:tc>
                  <a:txBody>
                    <a:bodyPr/>
                    <a:lstStyle/>
                    <a:p>
                      <a:r>
                        <a:rPr lang="en-US" sz="2000" b="0" i="0" dirty="0" smtClean="0">
                          <a:latin typeface="Avenir Book"/>
                          <a:cs typeface="Avenir Book"/>
                        </a:rPr>
                        <a:t>Spokane County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Avenir Book"/>
                          <a:ea typeface="+mn-ea"/>
                          <a:cs typeface="Avenir Book"/>
                        </a:rPr>
                        <a:t>2,334 </a:t>
                      </a:r>
                      <a:endParaRPr lang="is-IS" sz="2000" b="0" i="0" dirty="0" smtClean="0">
                        <a:latin typeface="Avenir Book"/>
                        <a:cs typeface="Avenir Book"/>
                      </a:endParaRPr>
                    </a:p>
                  </a:txBody>
                  <a:tcPr/>
                </a:tc>
                <a:tc>
                  <a:txBody>
                    <a:bodyPr/>
                    <a:lstStyle/>
                    <a:p>
                      <a:r>
                        <a:rPr lang="en-US" sz="2000" b="0" i="0" dirty="0" smtClean="0">
                          <a:latin typeface="Avenir Book"/>
                          <a:cs typeface="Avenir Book"/>
                        </a:rPr>
                        <a:t>981</a:t>
                      </a:r>
                      <a:endParaRPr lang="en-US" sz="2000" b="0" i="0" dirty="0">
                        <a:latin typeface="Avenir Book"/>
                        <a:cs typeface="Avenir Book"/>
                      </a:endParaRPr>
                    </a:p>
                  </a:txBody>
                  <a:tcPr/>
                </a:tc>
              </a:tr>
              <a:tr h="531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King County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Avenir Book"/>
                          <a:ea typeface="+mn-ea"/>
                          <a:cs typeface="Avenir Book"/>
                        </a:rPr>
                        <a:t>11,053 </a:t>
                      </a:r>
                      <a:endParaRPr lang="is-IS" sz="2000" b="0" i="0" dirty="0" smtClean="0">
                        <a:latin typeface="Avenir Book"/>
                        <a:cs typeface="Avenir Book"/>
                      </a:endParaRPr>
                    </a:p>
                  </a:txBody>
                  <a:tcPr/>
                </a:tc>
                <a:tc>
                  <a:txBody>
                    <a:bodyPr/>
                    <a:lstStyle/>
                    <a:p>
                      <a:r>
                        <a:rPr lang="en-US" sz="2000" b="0" i="0" dirty="0" smtClean="0">
                          <a:latin typeface="Avenir Book"/>
                          <a:cs typeface="Avenir Book"/>
                        </a:rPr>
                        <a:t>4,505</a:t>
                      </a:r>
                      <a:endParaRPr lang="en-US" sz="2000" b="0" i="0" dirty="0">
                        <a:latin typeface="Avenir Book"/>
                        <a:cs typeface="Avenir Book"/>
                      </a:endParaRPr>
                    </a:p>
                  </a:txBody>
                  <a:tcPr/>
                </a:tc>
              </a:tr>
              <a:tr h="531802">
                <a:tc>
                  <a:txBody>
                    <a:bodyPr/>
                    <a:lstStyle/>
                    <a:p>
                      <a:r>
                        <a:rPr lang="en-US" sz="2000" b="0" i="0" dirty="0" smtClean="0">
                          <a:latin typeface="Avenir Book"/>
                          <a:cs typeface="Avenir Book"/>
                        </a:rPr>
                        <a:t>Clark County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Avenir Book"/>
                          <a:ea typeface="+mn-ea"/>
                          <a:cs typeface="Avenir Book"/>
                        </a:rPr>
                        <a:t>2,767 </a:t>
                      </a:r>
                      <a:endParaRPr lang="fi-FI" sz="2000" b="0" i="0" dirty="0" smtClean="0">
                        <a:latin typeface="Avenir Book"/>
                        <a:cs typeface="Avenir Book"/>
                      </a:endParaRPr>
                    </a:p>
                  </a:txBody>
                  <a:tcPr/>
                </a:tc>
                <a:tc>
                  <a:txBody>
                    <a:bodyPr/>
                    <a:lstStyle/>
                    <a:p>
                      <a:r>
                        <a:rPr lang="en-US" sz="2000" b="0" i="0" dirty="0" smtClean="0">
                          <a:latin typeface="Avenir Book"/>
                          <a:cs typeface="Avenir Book"/>
                        </a:rPr>
                        <a:t>231</a:t>
                      </a:r>
                      <a:endParaRPr lang="en-US" sz="2000" b="0" i="0" dirty="0">
                        <a:latin typeface="Avenir Book"/>
                        <a:cs typeface="Avenir Book"/>
                      </a:endParaRPr>
                    </a:p>
                  </a:txBody>
                  <a:tcPr/>
                </a:tc>
              </a:tr>
              <a:tr h="531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Avenir Book"/>
                          <a:cs typeface="Avenir Book"/>
                        </a:rPr>
                        <a:t>Snohomish County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Avenir Book"/>
                          <a:ea typeface="+mn-ea"/>
                          <a:cs typeface="Avenir Book"/>
                        </a:rPr>
                        <a:t>4,280 </a:t>
                      </a:r>
                      <a:endParaRPr lang="fi-FI" sz="2000" b="0" i="0" dirty="0" smtClean="0">
                        <a:latin typeface="Avenir Book"/>
                        <a:cs typeface="Avenir Book"/>
                      </a:endParaRPr>
                    </a:p>
                  </a:txBody>
                  <a:tcPr/>
                </a:tc>
                <a:tc>
                  <a:txBody>
                    <a:bodyPr/>
                    <a:lstStyle/>
                    <a:p>
                      <a:r>
                        <a:rPr lang="en-US" sz="2000" b="0" i="0" dirty="0" smtClean="0">
                          <a:latin typeface="Avenir Book"/>
                          <a:cs typeface="Avenir Book"/>
                        </a:rPr>
                        <a:t>481</a:t>
                      </a:r>
                      <a:endParaRPr lang="en-US" sz="2000" b="0" i="0" dirty="0">
                        <a:latin typeface="Avenir Book"/>
                        <a:cs typeface="Avenir Book"/>
                      </a:endParaRPr>
                    </a:p>
                  </a:txBody>
                  <a:tcPr/>
                </a:tc>
              </a:tr>
              <a:tr h="531802">
                <a:tc>
                  <a:txBody>
                    <a:bodyPr/>
                    <a:lstStyle/>
                    <a:p>
                      <a:r>
                        <a:rPr lang="en-US" sz="2000" b="0" i="0" dirty="0" smtClean="0">
                          <a:latin typeface="Avenir Book"/>
                          <a:cs typeface="Avenir Book"/>
                        </a:rPr>
                        <a:t>Pierce County</a:t>
                      </a:r>
                      <a:r>
                        <a:rPr lang="en-US" sz="2000" b="0" i="0" baseline="0" dirty="0" smtClean="0">
                          <a:latin typeface="Avenir Book"/>
                          <a:cs typeface="Avenir Book"/>
                        </a:rPr>
                        <a:t> </a:t>
                      </a:r>
                      <a:endParaRPr lang="en-US" sz="2000" b="0" i="0" dirty="0">
                        <a:latin typeface="Avenir Book"/>
                        <a:cs typeface="Avenir Book"/>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Avenir Book"/>
                          <a:ea typeface="+mn-ea"/>
                          <a:cs typeface="Avenir Book"/>
                        </a:rPr>
                        <a:t>4,518 </a:t>
                      </a:r>
                      <a:endParaRPr lang="is-IS" sz="2000" b="0" i="0" dirty="0" smtClean="0">
                        <a:latin typeface="Avenir Book"/>
                        <a:cs typeface="Avenir Book"/>
                      </a:endParaRPr>
                    </a:p>
                  </a:txBody>
                  <a:tcPr/>
                </a:tc>
                <a:tc>
                  <a:txBody>
                    <a:bodyPr/>
                    <a:lstStyle/>
                    <a:p>
                      <a:r>
                        <a:rPr lang="en-US" sz="2000" b="0" i="0" dirty="0" smtClean="0">
                          <a:latin typeface="Avenir Book"/>
                          <a:cs typeface="Avenir Book"/>
                        </a:rPr>
                        <a:t>1,762</a:t>
                      </a:r>
                      <a:endParaRPr lang="en-US" sz="2000" b="0" i="0" dirty="0">
                        <a:latin typeface="Avenir Book"/>
                        <a:cs typeface="Avenir Book"/>
                      </a:endParaRPr>
                    </a:p>
                  </a:txBody>
                  <a:tcPr/>
                </a:tc>
              </a:tr>
            </a:tbl>
          </a:graphicData>
        </a:graphic>
      </p:graphicFrame>
      <p:sp>
        <p:nvSpPr>
          <p:cNvPr id="9" name="TextBox 8"/>
          <p:cNvSpPr txBox="1"/>
          <p:nvPr/>
        </p:nvSpPr>
        <p:spPr>
          <a:xfrm>
            <a:off x="773290" y="1917700"/>
            <a:ext cx="7684910" cy="400110"/>
          </a:xfrm>
          <a:prstGeom prst="rect">
            <a:avLst/>
          </a:prstGeom>
          <a:noFill/>
        </p:spPr>
        <p:txBody>
          <a:bodyPr wrap="square" rtlCol="0">
            <a:spAutoFit/>
          </a:bodyPr>
          <a:lstStyle/>
          <a:p>
            <a:r>
              <a:rPr lang="en-US" sz="2000" dirty="0" smtClean="0">
                <a:latin typeface="Avenir Book"/>
              </a:rPr>
              <a:t>Homelessness will increase and people will suffer. </a:t>
            </a:r>
            <a:endParaRPr lang="en-US" sz="2000" dirty="0">
              <a:latin typeface="Avenir Book"/>
            </a:endParaRPr>
          </a:p>
        </p:txBody>
      </p:sp>
    </p:spTree>
    <p:extLst>
      <p:ext uri="{BB962C8B-B14F-4D97-AF65-F5344CB8AC3E}">
        <p14:creationId xmlns:p14="http://schemas.microsoft.com/office/powerpoint/2010/main" val="248828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456" y="1710264"/>
            <a:ext cx="7882128" cy="4910667"/>
          </a:xfrm>
          <a:gradFill flip="none" rotWithShape="1">
            <a:gsLst>
              <a:gs pos="0">
                <a:schemeClr val="bg1">
                  <a:lumMod val="50000"/>
                </a:schemeClr>
              </a:gs>
              <a:gs pos="100000">
                <a:schemeClr val="bg1"/>
              </a:gs>
            </a:gsLst>
            <a:lin ang="16200000" scaled="0"/>
            <a:tileRect/>
          </a:gradFill>
        </p:spPr>
        <p:txBody>
          <a:bodyPr>
            <a:normAutofit/>
          </a:bodyPr>
          <a:lstStyle/>
          <a:p>
            <a:pPr algn="l"/>
            <a:endParaRPr lang="en-US" sz="1800" b="1" dirty="0" smtClean="0">
              <a:solidFill>
                <a:schemeClr val="dk1"/>
              </a:solidFill>
              <a:latin typeface="Avenir Book"/>
              <a:cs typeface="Avenir Book"/>
            </a:endParaRPr>
          </a:p>
          <a:p>
            <a:r>
              <a:rPr lang="en-US" sz="4000" b="1" dirty="0" smtClean="0">
                <a:solidFill>
                  <a:schemeClr val="dk1"/>
                </a:solidFill>
                <a:latin typeface="Avenir Book"/>
                <a:cs typeface="Avenir Book"/>
              </a:rPr>
              <a:t>Outlaw Discrimination</a:t>
            </a:r>
            <a:br>
              <a:rPr lang="en-US" sz="4000" b="1" dirty="0" smtClean="0">
                <a:solidFill>
                  <a:schemeClr val="dk1"/>
                </a:solidFill>
                <a:latin typeface="Avenir Book"/>
                <a:cs typeface="Avenir Book"/>
              </a:rPr>
            </a:br>
            <a:r>
              <a:rPr lang="en-US" sz="1200" b="1" dirty="0" smtClean="0">
                <a:solidFill>
                  <a:schemeClr val="dk1"/>
                </a:solidFill>
                <a:latin typeface="Avenir Book"/>
                <a:cs typeface="Avenir Book"/>
              </a:rPr>
              <a:t> </a:t>
            </a:r>
            <a:br>
              <a:rPr lang="en-US" sz="1200" b="1" dirty="0" smtClean="0">
                <a:solidFill>
                  <a:schemeClr val="dk1"/>
                </a:solidFill>
                <a:latin typeface="Avenir Book"/>
                <a:cs typeface="Avenir Book"/>
              </a:rPr>
            </a:br>
            <a:r>
              <a:rPr lang="en-US" dirty="0">
                <a:solidFill>
                  <a:schemeClr val="dk1"/>
                </a:solidFill>
                <a:latin typeface="Avenir Book"/>
                <a:cs typeface="Avenir Book"/>
              </a:rPr>
              <a:t>Everyone Should Have Equal Opportunity </a:t>
            </a:r>
            <a:br>
              <a:rPr lang="en-US" dirty="0">
                <a:solidFill>
                  <a:schemeClr val="dk1"/>
                </a:solidFill>
                <a:latin typeface="Avenir Book"/>
                <a:cs typeface="Avenir Book"/>
              </a:rPr>
            </a:br>
            <a:r>
              <a:rPr lang="en-US" dirty="0">
                <a:solidFill>
                  <a:schemeClr val="dk1"/>
                </a:solidFill>
                <a:latin typeface="Avenir Book"/>
                <a:cs typeface="Avenir Book"/>
              </a:rPr>
              <a:t>to Apply for Housing</a:t>
            </a:r>
            <a:br>
              <a:rPr lang="en-US" dirty="0">
                <a:solidFill>
                  <a:schemeClr val="dk1"/>
                </a:solidFill>
                <a:latin typeface="Avenir Book"/>
                <a:cs typeface="Avenir Book"/>
              </a:rPr>
            </a:br>
            <a:endParaRPr lang="en-US" dirty="0">
              <a:solidFill>
                <a:schemeClr val="dk1"/>
              </a:solidFill>
              <a:latin typeface="Avenir Book"/>
              <a:cs typeface="Avenir Book"/>
            </a:endParaRPr>
          </a:p>
          <a:p>
            <a:r>
              <a:rPr lang="en-US" dirty="0" smtClean="0">
                <a:solidFill>
                  <a:schemeClr val="dk1"/>
                </a:solidFill>
                <a:latin typeface="Avenir Book"/>
                <a:cs typeface="Avenir Book"/>
              </a:rPr>
              <a:t>HB </a:t>
            </a:r>
            <a:r>
              <a:rPr lang="en-US" dirty="0">
                <a:solidFill>
                  <a:schemeClr val="dk1"/>
                </a:solidFill>
                <a:latin typeface="Avenir Book"/>
                <a:cs typeface="Avenir Book"/>
              </a:rPr>
              <a:t>1633/</a:t>
            </a:r>
            <a:r>
              <a:rPr lang="en-US" dirty="0" err="1">
                <a:solidFill>
                  <a:schemeClr val="dk1"/>
                </a:solidFill>
                <a:latin typeface="Avenir Book"/>
                <a:cs typeface="Avenir Book"/>
              </a:rPr>
              <a:t>Riccelli</a:t>
            </a:r>
            <a:r>
              <a:rPr lang="en-US" dirty="0">
                <a:solidFill>
                  <a:schemeClr val="dk1"/>
                </a:solidFill>
                <a:latin typeface="Avenir Book"/>
                <a:cs typeface="Avenir Book"/>
              </a:rPr>
              <a:t> &amp; SB 5407/</a:t>
            </a:r>
            <a:r>
              <a:rPr lang="en-US" dirty="0" err="1">
                <a:solidFill>
                  <a:schemeClr val="dk1"/>
                </a:solidFill>
                <a:latin typeface="Avenir Book"/>
                <a:cs typeface="Avenir Book"/>
              </a:rPr>
              <a:t>Frockt</a:t>
            </a:r>
            <a:endParaRPr lang="en-US" sz="2000" dirty="0" smtClean="0">
              <a:solidFill>
                <a:schemeClr val="dk1"/>
              </a:solidFill>
              <a:latin typeface="Avenir Book"/>
              <a:cs typeface="Avenir Book"/>
            </a:endParaRPr>
          </a:p>
        </p:txBody>
      </p:sp>
      <p:sp>
        <p:nvSpPr>
          <p:cNvPr id="6" name="Title 1"/>
          <p:cNvSpPr txBox="1">
            <a:spLocks/>
          </p:cNvSpPr>
          <p:nvPr/>
        </p:nvSpPr>
        <p:spPr>
          <a:xfrm>
            <a:off x="2184420" y="14992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venir Book"/>
                <a:cs typeface="Avenir Book"/>
              </a:rPr>
              <a:t> </a:t>
            </a:r>
            <a:r>
              <a:rPr lang="en-US" sz="2800" b="1" dirty="0">
                <a:latin typeface="Avenir Book"/>
                <a:cs typeface="Avenir Book"/>
              </a:rPr>
              <a:t>Dispatch from Under the Dome</a:t>
            </a:r>
            <a:r>
              <a:rPr lang="en-US" sz="4000" b="1" dirty="0">
                <a:latin typeface="Avenir Book"/>
                <a:cs typeface="Avenir Book"/>
              </a:rPr>
              <a:t/>
            </a:r>
            <a:br>
              <a:rPr lang="en-US" sz="4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12</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107943993"/>
      </p:ext>
    </p:extLst>
  </p:cSld>
  <p:clrMapOvr>
    <a:masterClrMapping/>
  </p:clrMapOvr>
  <mc:AlternateContent xmlns:mc="http://schemas.openxmlformats.org/markup-compatibility/2006" xmlns:p14="http://schemas.microsoft.com/office/powerpoint/2010/main">
    <mc:Choice Requires="p14">
      <p:transition spd="slow" p14:dur="2000" advTm="2213"/>
    </mc:Choice>
    <mc:Fallback xmlns="">
      <p:transition xmlns:p14="http://schemas.microsoft.com/office/powerpoint/2010/main" spd="slow" advTm="221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84420" y="14992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venir Book"/>
                <a:cs typeface="Avenir Book"/>
              </a:rPr>
              <a:t> </a:t>
            </a:r>
            <a:r>
              <a:rPr lang="en-US" sz="2800" b="1" dirty="0">
                <a:latin typeface="Avenir Book"/>
                <a:cs typeface="Avenir Book"/>
              </a:rPr>
              <a:t>Dispatch from Under the Dome</a:t>
            </a:r>
            <a:r>
              <a:rPr lang="en-US" sz="4000" b="1" dirty="0">
                <a:latin typeface="Avenir Book"/>
                <a:cs typeface="Avenir Book"/>
              </a:rPr>
              <a:t/>
            </a:r>
            <a:br>
              <a:rPr lang="en-US" sz="4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13</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4" name="Picture 3" descr="image of Judiciary Cmte 201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2374900"/>
            <a:ext cx="8273924" cy="3632200"/>
          </a:xfrm>
          <a:prstGeom prst="rect">
            <a:avLst/>
          </a:prstGeom>
        </p:spPr>
      </p:pic>
      <p:sp>
        <p:nvSpPr>
          <p:cNvPr id="5" name="TextBox 4"/>
          <p:cNvSpPr txBox="1"/>
          <p:nvPr/>
        </p:nvSpPr>
        <p:spPr>
          <a:xfrm>
            <a:off x="482600" y="1841500"/>
            <a:ext cx="7905460" cy="369332"/>
          </a:xfrm>
          <a:prstGeom prst="rect">
            <a:avLst/>
          </a:prstGeom>
          <a:noFill/>
        </p:spPr>
        <p:txBody>
          <a:bodyPr wrap="none" rtlCol="0">
            <a:spAutoFit/>
          </a:bodyPr>
          <a:lstStyle/>
          <a:p>
            <a:r>
              <a:rPr lang="en-US" b="1" dirty="0" smtClean="0">
                <a:latin typeface="Avenir Book"/>
                <a:cs typeface="Avenir Book"/>
              </a:rPr>
              <a:t>House Judiciary Committee hearing on HB 1633/</a:t>
            </a:r>
            <a:r>
              <a:rPr lang="en-US" b="1" dirty="0" err="1" smtClean="0">
                <a:latin typeface="Avenir Book"/>
                <a:cs typeface="Avenir Book"/>
              </a:rPr>
              <a:t>Riccelli</a:t>
            </a:r>
            <a:r>
              <a:rPr lang="en-US" b="1" dirty="0" smtClean="0">
                <a:latin typeface="Avenir Book"/>
                <a:cs typeface="Avenir Book"/>
              </a:rPr>
              <a:t> February 7</a:t>
            </a:r>
            <a:r>
              <a:rPr lang="en-US" b="1" baseline="30000" dirty="0" smtClean="0">
                <a:latin typeface="Avenir Book"/>
                <a:cs typeface="Avenir Book"/>
              </a:rPr>
              <a:t>th</a:t>
            </a:r>
            <a:r>
              <a:rPr lang="en-US" b="1" dirty="0" smtClean="0">
                <a:latin typeface="Avenir Book"/>
                <a:cs typeface="Avenir Book"/>
              </a:rPr>
              <a:t>, 2017</a:t>
            </a:r>
            <a:endParaRPr lang="en-US" b="1" dirty="0">
              <a:latin typeface="Avenir Book"/>
              <a:cs typeface="Avenir Book"/>
            </a:endParaRPr>
          </a:p>
        </p:txBody>
      </p:sp>
    </p:spTree>
    <p:extLst>
      <p:ext uri="{BB962C8B-B14F-4D97-AF65-F5344CB8AC3E}">
        <p14:creationId xmlns:p14="http://schemas.microsoft.com/office/powerpoint/2010/main" val="799285016"/>
      </p:ext>
    </p:extLst>
  </p:cSld>
  <p:clrMapOvr>
    <a:masterClrMapping/>
  </p:clrMapOvr>
  <mc:AlternateContent xmlns:mc="http://schemas.openxmlformats.org/markup-compatibility/2006" xmlns:p14="http://schemas.microsoft.com/office/powerpoint/2010/main">
    <mc:Choice Requires="p14">
      <p:transition spd="slow" p14:dur="2000" advTm="2213"/>
    </mc:Choice>
    <mc:Fallback xmlns="">
      <p:transition xmlns:p14="http://schemas.microsoft.com/office/powerpoint/2010/main" spd="slow" advTm="2213"/>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pPr algn="l"/>
            <a:r>
              <a:rPr lang="en-US" sz="2800" dirty="0" smtClean="0">
                <a:solidFill>
                  <a:schemeClr val="dk1"/>
                </a:solidFill>
                <a:latin typeface="Avenir Book"/>
                <a:cs typeface="Avenir Book"/>
              </a:rPr>
              <a:t>Key Points</a:t>
            </a:r>
            <a:r>
              <a:rPr lang="en-US" sz="2800" dirty="0">
                <a:solidFill>
                  <a:schemeClr val="dk1"/>
                </a:solidFill>
                <a:latin typeface="Avenir Book"/>
                <a:cs typeface="Avenir Book"/>
              </a:rPr>
              <a:t> </a:t>
            </a:r>
            <a:r>
              <a:rPr lang="en-US" sz="2800" dirty="0" smtClean="0">
                <a:solidFill>
                  <a:schemeClr val="dk1"/>
                </a:solidFill>
                <a:latin typeface="Avenir Book"/>
                <a:cs typeface="Avenir Book"/>
              </a:rPr>
              <a:t/>
            </a:r>
            <a:br>
              <a:rPr lang="en-US" sz="2800" dirty="0" smtClean="0">
                <a:solidFill>
                  <a:schemeClr val="dk1"/>
                </a:solidFill>
                <a:latin typeface="Avenir Book"/>
                <a:cs typeface="Avenir Book"/>
              </a:rPr>
            </a:br>
            <a:endParaRPr lang="en-US" sz="2800" dirty="0" smtClean="0">
              <a:solidFill>
                <a:schemeClr val="dk1"/>
              </a:solidFill>
              <a:latin typeface="Avenir Book"/>
              <a:cs typeface="Avenir Book"/>
            </a:endParaRPr>
          </a:p>
          <a:p>
            <a:pPr marL="457200" indent="-457200" algn="l">
              <a:buFont typeface="Arial"/>
              <a:buChar char="•"/>
            </a:pPr>
            <a:r>
              <a:rPr lang="en-US" sz="1800" dirty="0" smtClean="0">
                <a:solidFill>
                  <a:schemeClr val="dk1"/>
                </a:solidFill>
                <a:latin typeface="Avenir Book"/>
                <a:cs typeface="Avenir Book"/>
              </a:rPr>
              <a:t>An otherwise eligible tenant cannot be denied tenancy based on their source of income.</a:t>
            </a:r>
            <a:br>
              <a:rPr lang="en-US" sz="1800" dirty="0" smtClean="0">
                <a:solidFill>
                  <a:schemeClr val="dk1"/>
                </a:solidFill>
                <a:latin typeface="Avenir Book"/>
                <a:cs typeface="Avenir Book"/>
              </a:rPr>
            </a:br>
            <a:endParaRPr lang="en-US" sz="1800" dirty="0" smtClean="0">
              <a:solidFill>
                <a:schemeClr val="dk1"/>
              </a:solidFill>
              <a:latin typeface="Avenir Book"/>
              <a:cs typeface="Avenir Book"/>
            </a:endParaRPr>
          </a:p>
          <a:p>
            <a:pPr marL="457200" indent="-457200" algn="l">
              <a:buFont typeface="Arial"/>
              <a:buChar char="•"/>
            </a:pPr>
            <a:r>
              <a:rPr lang="en-US" sz="1800" dirty="0" smtClean="0">
                <a:solidFill>
                  <a:schemeClr val="dk1"/>
                </a:solidFill>
                <a:latin typeface="Avenir Book"/>
                <a:cs typeface="Avenir Book"/>
              </a:rPr>
              <a:t>This bill addresses the disparate impact that source of income discrimination has on communities known to be at high risk of housing discrimination.</a:t>
            </a:r>
            <a:br>
              <a:rPr lang="en-US" sz="1800" dirty="0" smtClean="0">
                <a:solidFill>
                  <a:schemeClr val="dk1"/>
                </a:solidFill>
                <a:latin typeface="Avenir Book"/>
                <a:cs typeface="Avenir Book"/>
              </a:rPr>
            </a:br>
            <a:endParaRPr lang="en-US" sz="1800" dirty="0" smtClean="0">
              <a:solidFill>
                <a:schemeClr val="dk1"/>
              </a:solidFill>
              <a:latin typeface="Avenir Book"/>
              <a:cs typeface="Avenir Book"/>
            </a:endParaRPr>
          </a:p>
          <a:p>
            <a:pPr marL="457200" indent="-457200" algn="l">
              <a:buFont typeface="Arial"/>
              <a:buChar char="•"/>
            </a:pPr>
            <a:r>
              <a:rPr lang="en-US" sz="1800" dirty="0" smtClean="0">
                <a:solidFill>
                  <a:srgbClr val="000000"/>
                </a:solidFill>
                <a:latin typeface="Avenir Book"/>
                <a:cs typeface="Avenir Book"/>
              </a:rPr>
              <a:t>The 2017 bill covered all legal sources of income and included a “Housing Access Income </a:t>
            </a:r>
            <a:r>
              <a:rPr lang="en-US" sz="1800" dirty="0" smtClean="0">
                <a:solidFill>
                  <a:srgbClr val="000000"/>
                </a:solidFill>
                <a:cs typeface="Avenir Book"/>
              </a:rPr>
              <a:t>C</a:t>
            </a:r>
            <a:r>
              <a:rPr lang="en-US" sz="1800" dirty="0" smtClean="0">
                <a:solidFill>
                  <a:srgbClr val="000000"/>
                </a:solidFill>
                <a:latin typeface="Avenir Book"/>
                <a:cs typeface="Avenir Book"/>
              </a:rPr>
              <a:t>alculator” to ensure landlords don’t use an income multiplier in a way that disqualifies eligible tenants who can afford the rent. </a:t>
            </a:r>
            <a:br>
              <a:rPr lang="en-US" sz="1800" dirty="0" smtClean="0">
                <a:solidFill>
                  <a:srgbClr val="000000"/>
                </a:solidFill>
                <a:latin typeface="Avenir Book"/>
                <a:cs typeface="Avenir Book"/>
              </a:rPr>
            </a:br>
            <a:endParaRPr lang="en-US" sz="1800" dirty="0" smtClean="0">
              <a:solidFill>
                <a:srgbClr val="000000"/>
              </a:solidFill>
              <a:latin typeface="Avenir Book"/>
              <a:cs typeface="Avenir Book"/>
            </a:endParaRPr>
          </a:p>
          <a:p>
            <a:pPr marL="457200" indent="-457200" algn="l">
              <a:buFont typeface="Arial"/>
              <a:buChar char="•"/>
            </a:pPr>
            <a:r>
              <a:rPr lang="en-US" sz="1800" dirty="0" smtClean="0">
                <a:solidFill>
                  <a:srgbClr val="000000"/>
                </a:solidFill>
                <a:latin typeface="Avenir Book"/>
                <a:cs typeface="Avenir Book"/>
              </a:rPr>
              <a:t>Next steps. </a:t>
            </a:r>
          </a:p>
          <a:p>
            <a:pPr marL="457200" indent="-457200" algn="l">
              <a:buFont typeface="Arial"/>
              <a:buChar char="•"/>
            </a:pPr>
            <a:endParaRPr lang="en-US" sz="2800" dirty="0" smtClean="0">
              <a:solidFill>
                <a:schemeClr val="dk1"/>
              </a:solidFill>
              <a:latin typeface="Avenir Book"/>
              <a:cs typeface="Avenir Book"/>
            </a:endParaRPr>
          </a:p>
          <a:p>
            <a:pPr marL="457200" indent="-457200" algn="l">
              <a:buFont typeface="Arial"/>
              <a:buChar char="•"/>
            </a:pPr>
            <a:endParaRPr lang="en-US" sz="2800" dirty="0" smtClean="0">
              <a:solidFill>
                <a:schemeClr val="dk1"/>
              </a:solidFill>
              <a:latin typeface="Avenir Book"/>
              <a:cs typeface="Avenir Book"/>
            </a:endParaRPr>
          </a:p>
          <a:p>
            <a:pPr marL="457200" indent="-457200" algn="l">
              <a:buFont typeface="Arial"/>
              <a:buChar char="•"/>
            </a:pPr>
            <a:endParaRPr lang="en-US" sz="2800" dirty="0" smtClean="0">
              <a:solidFill>
                <a:schemeClr val="dk1"/>
              </a:solidFill>
              <a:latin typeface="Avenir Book"/>
              <a:cs typeface="Avenir Book"/>
            </a:endParaRPr>
          </a:p>
          <a:p>
            <a:pPr marL="457200" indent="-457200" algn="l">
              <a:buFont typeface="Arial"/>
              <a:buChar char="•"/>
            </a:pPr>
            <a:endParaRPr lang="en-US" sz="2800" dirty="0">
              <a:solidFill>
                <a:schemeClr val="dk1"/>
              </a:solidFill>
              <a:latin typeface="Avenir Book"/>
              <a:cs typeface="Avenir Book"/>
            </a:endParaRPr>
          </a:p>
        </p:txBody>
      </p:sp>
      <p:sp>
        <p:nvSpPr>
          <p:cNvPr id="6" name="Title 1"/>
          <p:cNvSpPr txBox="1">
            <a:spLocks/>
          </p:cNvSpPr>
          <p:nvPr/>
        </p:nvSpPr>
        <p:spPr>
          <a:xfrm>
            <a:off x="1955820" y="23646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14</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321971554"/>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11230"/>
            <a:ext cx="9144000" cy="5046770"/>
          </a:xfrm>
          <a:prstGeom prst="rect">
            <a:avLst/>
          </a:prstGeom>
        </p:spPr>
      </p:pic>
      <p:sp>
        <p:nvSpPr>
          <p:cNvPr id="6" name="Title 1"/>
          <p:cNvSpPr txBox="1">
            <a:spLocks/>
          </p:cNvSpPr>
          <p:nvPr/>
        </p:nvSpPr>
        <p:spPr>
          <a:xfrm>
            <a:off x="1968520" y="92009"/>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latin typeface="Avenir Book"/>
                <a:cs typeface="Avenir Book"/>
              </a:rPr>
              <a:t> </a:t>
            </a:r>
            <a:r>
              <a:rPr lang="en-US" sz="2800" b="1" dirty="0">
                <a:latin typeface="Avenir Book"/>
                <a:cs typeface="Avenir Book"/>
              </a:rPr>
              <a:t>Dispatch from Under the Dome</a:t>
            </a:r>
            <a:r>
              <a:rPr lang="en-US" sz="3300" b="1" dirty="0">
                <a:latin typeface="Avenir Book"/>
                <a:cs typeface="Avenir Book"/>
              </a:rPr>
              <a:t/>
            </a:r>
            <a:br>
              <a:rPr lang="en-US" sz="3300" b="1" dirty="0">
                <a:latin typeface="Avenir Book"/>
                <a:cs typeface="Avenir Book"/>
              </a:rPr>
            </a:br>
            <a:r>
              <a:rPr lang="en-US" sz="2000" b="1" dirty="0" smtClean="0">
                <a:latin typeface="Avenir Book"/>
                <a:cs typeface="Avenir Book"/>
              </a:rPr>
              <a:t>2017 </a:t>
            </a:r>
            <a:r>
              <a:rPr lang="en-US" sz="2000" b="1"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15</a:t>
            </a:fld>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994633673"/>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lvl="0" algn="l"/>
            <a:endParaRPr lang="en-US" sz="2800" dirty="0">
              <a:solidFill>
                <a:schemeClr val="dk1"/>
              </a:solidFill>
              <a:latin typeface="Helvetica Neue Light"/>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16</a:t>
            </a:fld>
            <a:endParaRPr lang="en-US"/>
          </a:p>
        </p:txBody>
      </p:sp>
      <p:sp>
        <p:nvSpPr>
          <p:cNvPr id="8" name="TextBox 7"/>
          <p:cNvSpPr txBox="1"/>
          <p:nvPr/>
        </p:nvSpPr>
        <p:spPr>
          <a:xfrm>
            <a:off x="3174999" y="584199"/>
            <a:ext cx="5418667" cy="830997"/>
          </a:xfrm>
          <a:prstGeom prst="rect">
            <a:avLst/>
          </a:prstGeom>
          <a:noFill/>
        </p:spPr>
        <p:txBody>
          <a:bodyPr wrap="square" rtlCol="0">
            <a:spAutoFit/>
          </a:bodyPr>
          <a:lstStyle/>
          <a:p>
            <a:pPr algn="ctr"/>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a:latin typeface="Avenir Book"/>
                <a:cs typeface="Avenir Book"/>
              </a:rPr>
              <a:t>2017 State Legislative Session Debrief</a:t>
            </a:r>
          </a:p>
        </p:txBody>
      </p:sp>
      <p:pic>
        <p:nvPicPr>
          <p:cNvPr id="2" name="Picture 1" descr="Image of 1:4:17 Stranger Article on SOI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 y="1661417"/>
            <a:ext cx="3644900" cy="4951355"/>
          </a:xfrm>
          <a:prstGeom prst="rect">
            <a:avLst/>
          </a:prstGeom>
        </p:spPr>
      </p:pic>
      <p:sp>
        <p:nvSpPr>
          <p:cNvPr id="6" name="TextBox 5"/>
          <p:cNvSpPr txBox="1"/>
          <p:nvPr/>
        </p:nvSpPr>
        <p:spPr>
          <a:xfrm>
            <a:off x="4254500" y="1919111"/>
            <a:ext cx="4339166" cy="4031873"/>
          </a:xfrm>
          <a:prstGeom prst="rect">
            <a:avLst/>
          </a:prstGeom>
          <a:noFill/>
        </p:spPr>
        <p:txBody>
          <a:bodyPr wrap="square" rtlCol="0">
            <a:spAutoFit/>
          </a:bodyPr>
          <a:lstStyle/>
          <a:p>
            <a:r>
              <a:rPr lang="en-US" sz="1600" dirty="0">
                <a:latin typeface="Avenir Book"/>
              </a:rPr>
              <a:t>"All I kept thinking was, 'You're </a:t>
            </a:r>
            <a:r>
              <a:rPr lang="en-US" sz="1600" dirty="0" err="1">
                <a:latin typeface="Avenir Book"/>
              </a:rPr>
              <a:t>gonna</a:t>
            </a:r>
            <a:r>
              <a:rPr lang="en-US" sz="1600" dirty="0">
                <a:latin typeface="Avenir Book"/>
              </a:rPr>
              <a:t> be out there in the freezing air [homeless] with these kids.'" Thomas began searching frantically for a new place to live, a search that "became like an addiction" keeping her up at night. She says she made a portfolio with photos of her kids in their church clothes to show to potential landlords. She was constantly making calls and scanning Craigslist, only to be told by multiple landlords they didn't take Section 8</a:t>
            </a:r>
            <a:r>
              <a:rPr lang="en-US" sz="1600" dirty="0" smtClean="0">
                <a:latin typeface="Avenir Book"/>
              </a:rPr>
              <a:t>.</a:t>
            </a:r>
            <a:br>
              <a:rPr lang="en-US" sz="1600" dirty="0" smtClean="0">
                <a:latin typeface="Avenir Book"/>
              </a:rPr>
            </a:br>
            <a:endParaRPr lang="en-US" sz="1600" dirty="0">
              <a:latin typeface="Avenir Book"/>
            </a:endParaRPr>
          </a:p>
          <a:p>
            <a:r>
              <a:rPr lang="en-US" sz="1600" dirty="0">
                <a:latin typeface="Avenir Book"/>
              </a:rPr>
              <a:t>"That's what you're going through all day," Thomas says. "You're selling yourself... and you're still being turned down. There are no words to express or articulate that feeling."</a:t>
            </a:r>
          </a:p>
        </p:txBody>
      </p:sp>
    </p:spTree>
    <p:extLst>
      <p:ext uri="{BB962C8B-B14F-4D97-AF65-F5344CB8AC3E}">
        <p14:creationId xmlns:p14="http://schemas.microsoft.com/office/powerpoint/2010/main" val="237661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800" b="1" dirty="0" smtClean="0">
                <a:solidFill>
                  <a:schemeClr val="dk1"/>
                </a:solidFill>
                <a:latin typeface="Avenir Book"/>
                <a:cs typeface="Avenir Book"/>
              </a:rPr>
              <a:t>Housing Alliance Budget Priorities </a:t>
            </a:r>
          </a:p>
          <a:p>
            <a:pPr marL="457200" indent="-457200" algn="l">
              <a:buFont typeface="Arial"/>
              <a:buChar char="•"/>
            </a:pPr>
            <a:endParaRPr lang="en-US" sz="2800" b="1" dirty="0" smtClean="0">
              <a:solidFill>
                <a:schemeClr val="dk1"/>
              </a:solidFill>
              <a:latin typeface="Avenir Book"/>
              <a:cs typeface="Avenir Book"/>
            </a:endParaRPr>
          </a:p>
          <a:p>
            <a:pPr marL="457200" indent="-457200" algn="l">
              <a:buFont typeface="Arial"/>
              <a:buChar char="•"/>
            </a:pPr>
            <a:r>
              <a:rPr lang="en-US" sz="2800" b="1" dirty="0" smtClean="0">
                <a:solidFill>
                  <a:schemeClr val="dk1"/>
                </a:solidFill>
                <a:latin typeface="Avenir Book"/>
                <a:cs typeface="Avenir Book"/>
              </a:rPr>
              <a:t>Housing Trust Fund</a:t>
            </a:r>
            <a:br>
              <a:rPr lang="en-US" sz="2800" b="1" dirty="0" smtClean="0">
                <a:solidFill>
                  <a:schemeClr val="dk1"/>
                </a:solidFill>
                <a:latin typeface="Avenir Book"/>
                <a:cs typeface="Avenir Book"/>
              </a:rPr>
            </a:br>
            <a:endParaRPr lang="en-US" sz="2800" b="1" dirty="0" smtClean="0">
              <a:solidFill>
                <a:schemeClr val="dk1"/>
              </a:solidFill>
              <a:latin typeface="Avenir Book"/>
              <a:cs typeface="Avenir Book"/>
            </a:endParaRPr>
          </a:p>
          <a:p>
            <a:pPr marL="457200" indent="-457200" algn="l">
              <a:buFont typeface="Arial"/>
              <a:buChar char="•"/>
            </a:pPr>
            <a:r>
              <a:rPr lang="en-US" sz="2800" b="1" dirty="0" smtClean="0">
                <a:solidFill>
                  <a:schemeClr val="dk1"/>
                </a:solidFill>
                <a:latin typeface="Avenir Book"/>
                <a:cs typeface="Avenir Book"/>
              </a:rPr>
              <a:t>HEN/ABD, Medical Care Services and SSI Facilitation Services</a:t>
            </a:r>
            <a:br>
              <a:rPr lang="en-US" sz="2800" b="1" dirty="0" smtClean="0">
                <a:solidFill>
                  <a:schemeClr val="dk1"/>
                </a:solidFill>
                <a:latin typeface="Avenir Book"/>
                <a:cs typeface="Avenir Book"/>
              </a:rPr>
            </a:br>
            <a:endParaRPr lang="en-US" sz="2800" b="1" dirty="0" smtClean="0">
              <a:solidFill>
                <a:schemeClr val="dk1"/>
              </a:solidFill>
              <a:latin typeface="Avenir Book"/>
              <a:cs typeface="Avenir Book"/>
            </a:endParaRPr>
          </a:p>
          <a:p>
            <a:pPr marL="457200" indent="-457200" algn="l">
              <a:buFont typeface="Arial"/>
              <a:buChar char="•"/>
            </a:pPr>
            <a:r>
              <a:rPr lang="en-US" sz="2800" b="1" dirty="0">
                <a:solidFill>
                  <a:schemeClr val="dk1"/>
                </a:solidFill>
                <a:latin typeface="Avenir Book"/>
                <a:cs typeface="Avenir Book"/>
              </a:rPr>
              <a:t>Medicaid Benefit for </a:t>
            </a:r>
            <a:r>
              <a:rPr lang="en-US" sz="2800" b="1" dirty="0" smtClean="0">
                <a:solidFill>
                  <a:schemeClr val="dk1"/>
                </a:solidFill>
                <a:latin typeface="Avenir Book"/>
                <a:cs typeface="Avenir Book"/>
              </a:rPr>
              <a:t>Permanent Supportive Housing </a:t>
            </a:r>
            <a:endParaRPr lang="en-US" sz="2800" b="1" dirty="0">
              <a:solidFill>
                <a:schemeClr val="dk1"/>
              </a:solidFill>
              <a:latin typeface="Avenir Book"/>
              <a:cs typeface="Avenir Book"/>
            </a:endParaRPr>
          </a:p>
          <a:p>
            <a:pPr marL="457200" indent="-457200" algn="l">
              <a:buFont typeface="Arial"/>
              <a:buChar char="•"/>
            </a:pPr>
            <a:endParaRPr lang="en-US" sz="2800" b="1" dirty="0" smtClean="0">
              <a:solidFill>
                <a:schemeClr val="dk1"/>
              </a:solidFill>
              <a:latin typeface="Avenir Book"/>
              <a:cs typeface="Avenir Book"/>
            </a:endParaRPr>
          </a:p>
          <a:p>
            <a:pPr marL="457200" indent="-457200" algn="l">
              <a:buFont typeface="Arial"/>
              <a:buChar char="•"/>
            </a:pPr>
            <a:endParaRPr lang="en-US" sz="28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17</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427141644"/>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8650" y="1465922"/>
            <a:ext cx="3528849" cy="4985678"/>
          </a:xfrm>
          <a:gradFill flip="none" rotWithShape="1">
            <a:gsLst>
              <a:gs pos="0">
                <a:schemeClr val="bg1">
                  <a:lumMod val="50000"/>
                </a:schemeClr>
              </a:gs>
              <a:gs pos="100000">
                <a:schemeClr val="bg1"/>
              </a:gs>
            </a:gsLst>
            <a:lin ang="16200000" scaled="0"/>
            <a:tileRect/>
          </a:gradFill>
        </p:spPr>
        <p:txBody>
          <a:bodyPr>
            <a:normAutofit lnSpcReduction="10000"/>
          </a:bodyPr>
          <a:lstStyle/>
          <a:p>
            <a:pPr marL="285750" indent="-285750" algn="l">
              <a:buFont typeface="Arial"/>
              <a:buChar char="•"/>
            </a:pPr>
            <a:endParaRPr lang="en-US" sz="1600" b="1" dirty="0" smtClean="0">
              <a:solidFill>
                <a:srgbClr val="000000"/>
              </a:solidFill>
              <a:cs typeface="Avenir Book"/>
            </a:endParaRPr>
          </a:p>
          <a:p>
            <a:pPr marL="285750" indent="-285750" algn="l">
              <a:buFont typeface="Arial"/>
              <a:buChar char="•"/>
            </a:pPr>
            <a:r>
              <a:rPr lang="en-US" sz="1600" b="1" dirty="0" smtClean="0">
                <a:solidFill>
                  <a:srgbClr val="000000"/>
                </a:solidFill>
                <a:cs typeface="Avenir Book"/>
              </a:rPr>
              <a:t>2017 ask = $200 Million investment over this biennium. </a:t>
            </a:r>
            <a:br>
              <a:rPr lang="en-US" sz="1600" b="1" dirty="0" smtClean="0">
                <a:solidFill>
                  <a:srgbClr val="000000"/>
                </a:solidFill>
                <a:cs typeface="Avenir Book"/>
              </a:rPr>
            </a:br>
            <a:endParaRPr lang="en-US" sz="1600" b="1" dirty="0" smtClean="0">
              <a:solidFill>
                <a:srgbClr val="000000"/>
              </a:solidFill>
              <a:cs typeface="Avenir Book"/>
            </a:endParaRPr>
          </a:p>
          <a:p>
            <a:pPr marL="285750" indent="-285750" algn="l">
              <a:buFont typeface="Arial"/>
              <a:buChar char="•"/>
            </a:pPr>
            <a:r>
              <a:rPr lang="en-US" sz="1600" b="1" dirty="0" smtClean="0">
                <a:solidFill>
                  <a:srgbClr val="000000"/>
                </a:solidFill>
                <a:cs typeface="Avenir Book"/>
              </a:rPr>
              <a:t>$</a:t>
            </a:r>
            <a:r>
              <a:rPr lang="en-US" sz="1600" b="1" dirty="0">
                <a:solidFill>
                  <a:srgbClr val="000000"/>
                </a:solidFill>
                <a:cs typeface="Avenir Book"/>
              </a:rPr>
              <a:t>200 million will build over 5,700 permanently affordable </a:t>
            </a:r>
            <a:r>
              <a:rPr lang="en-US" sz="1600" b="1" dirty="0" smtClean="0">
                <a:solidFill>
                  <a:srgbClr val="000000"/>
                </a:solidFill>
                <a:cs typeface="Avenir Book"/>
              </a:rPr>
              <a:t>homes.</a:t>
            </a:r>
            <a:br>
              <a:rPr lang="en-US" sz="1600" b="1" dirty="0" smtClean="0">
                <a:solidFill>
                  <a:srgbClr val="000000"/>
                </a:solidFill>
                <a:cs typeface="Avenir Book"/>
              </a:rPr>
            </a:br>
            <a:endParaRPr lang="en-US" sz="1600" b="1" dirty="0" smtClean="0">
              <a:solidFill>
                <a:srgbClr val="000000"/>
              </a:solidFill>
              <a:cs typeface="Avenir Book"/>
            </a:endParaRPr>
          </a:p>
          <a:p>
            <a:pPr marL="285750" indent="-285750" algn="l">
              <a:buFont typeface="Arial"/>
              <a:buChar char="•"/>
            </a:pPr>
            <a:r>
              <a:rPr lang="en-US" sz="1600" b="1" dirty="0" smtClean="0">
                <a:solidFill>
                  <a:srgbClr val="000000"/>
                </a:solidFill>
                <a:cs typeface="Avenir Book"/>
              </a:rPr>
              <a:t>The </a:t>
            </a:r>
            <a:r>
              <a:rPr lang="en-US" sz="1600" b="1" dirty="0">
                <a:solidFill>
                  <a:srgbClr val="000000"/>
                </a:solidFill>
                <a:cs typeface="Avenir Book"/>
              </a:rPr>
              <a:t>Housing Trust Fund invests state funds on a competitive basis to build affordable homes to people earning zero – 80% of the local area median income. </a:t>
            </a:r>
            <a:r>
              <a:rPr lang="en-US" sz="1600" b="1" dirty="0" smtClean="0">
                <a:solidFill>
                  <a:srgbClr val="000000"/>
                </a:solidFill>
                <a:cs typeface="Avenir Book"/>
              </a:rPr>
              <a:t/>
            </a:r>
            <a:br>
              <a:rPr lang="en-US" sz="1600" b="1" dirty="0" smtClean="0">
                <a:solidFill>
                  <a:srgbClr val="000000"/>
                </a:solidFill>
                <a:cs typeface="Avenir Book"/>
              </a:rPr>
            </a:br>
            <a:endParaRPr lang="en-US" sz="1600" b="1" dirty="0" smtClean="0">
              <a:solidFill>
                <a:srgbClr val="000000"/>
              </a:solidFill>
              <a:cs typeface="Avenir Book"/>
            </a:endParaRPr>
          </a:p>
          <a:p>
            <a:pPr marL="285750" lvl="0" indent="-285750" algn="l">
              <a:buFont typeface="Arial"/>
              <a:buChar char="•"/>
            </a:pPr>
            <a:r>
              <a:rPr lang="en-US" sz="1600" b="1" dirty="0">
                <a:solidFill>
                  <a:schemeClr val="dk1"/>
                </a:solidFill>
                <a:cs typeface="Avenir Book"/>
              </a:rPr>
              <a:t>There is a significant gap of affordable and available housing. For every 100 very low-income households, there are only 28 affordable and available homes.</a:t>
            </a:r>
            <a:r>
              <a:rPr lang="en-US" sz="1600" b="1" dirty="0">
                <a:solidFill>
                  <a:schemeClr val="dk1"/>
                </a:solidFill>
                <a:cs typeface="Helvetica Neue Light"/>
              </a:rPr>
              <a:t/>
            </a:r>
            <a:br>
              <a:rPr lang="en-US" sz="1600" b="1" dirty="0">
                <a:solidFill>
                  <a:schemeClr val="dk1"/>
                </a:solidFill>
                <a:cs typeface="Helvetica Neue Light"/>
              </a:rPr>
            </a:br>
            <a:endParaRPr lang="en-US" sz="1600" b="1" dirty="0">
              <a:solidFill>
                <a:schemeClr val="dk1"/>
              </a:solidFill>
              <a:cs typeface="Helvetica Neue Light"/>
            </a:endParaRPr>
          </a:p>
          <a:p>
            <a:pPr algn="l"/>
            <a:endParaRPr lang="en-US" sz="1600" b="1" dirty="0">
              <a:solidFill>
                <a:srgbClr val="000000"/>
              </a:solidFill>
              <a:cs typeface="Avenir Book"/>
            </a:endParaRPr>
          </a:p>
          <a:p>
            <a:pPr algn="l"/>
            <a:endParaRPr lang="en-US" sz="16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18</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
        <p:nvSpPr>
          <p:cNvPr id="4" name="TextBox 3"/>
          <p:cNvSpPr txBox="1"/>
          <p:nvPr/>
        </p:nvSpPr>
        <p:spPr>
          <a:xfrm>
            <a:off x="4927600" y="2247900"/>
            <a:ext cx="287258" cy="369332"/>
          </a:xfrm>
          <a:prstGeom prst="rect">
            <a:avLst/>
          </a:prstGeom>
          <a:noFill/>
        </p:spPr>
        <p:txBody>
          <a:bodyPr wrap="none" rtlCol="0">
            <a:spAutoFit/>
          </a:bodyPr>
          <a:lstStyle/>
          <a:p>
            <a:r>
              <a:rPr lang="en-US" dirty="0" smtClean="0"/>
              <a:t>x</a:t>
            </a:r>
            <a:endParaRPr lang="en-US" dirty="0"/>
          </a:p>
        </p:txBody>
      </p:sp>
      <p:pic>
        <p:nvPicPr>
          <p:cNvPr id="5" name="Picture 4" descr="image of HTF one pager for PP 201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650" y="1349375"/>
            <a:ext cx="3873302" cy="5102225"/>
          </a:xfrm>
          <a:prstGeom prst="rect">
            <a:avLst/>
          </a:prstGeom>
        </p:spPr>
      </p:pic>
    </p:spTree>
    <p:extLst>
      <p:ext uri="{BB962C8B-B14F-4D97-AF65-F5344CB8AC3E}">
        <p14:creationId xmlns:p14="http://schemas.microsoft.com/office/powerpoint/2010/main" val="261857754"/>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1728611" cy="920673"/>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marL="457200" indent="-457200" algn="l">
              <a:buFont typeface="Arial"/>
              <a:buChar char="•"/>
            </a:pPr>
            <a:endParaRPr lang="en-US" sz="2800" dirty="0" smtClean="0">
              <a:solidFill>
                <a:schemeClr val="dk1"/>
              </a:solidFill>
              <a:latin typeface="Helvetica Neue Light"/>
              <a:cs typeface="Helvetica Neue Light"/>
            </a:endParaRPr>
          </a:p>
          <a:p>
            <a:pPr marL="457200" indent="-457200" algn="l">
              <a:buFont typeface="Arial"/>
              <a:buChar char="•"/>
            </a:pPr>
            <a:endParaRPr lang="en-US" sz="2800" dirty="0">
              <a:solidFill>
                <a:schemeClr val="dk1"/>
              </a:solidFill>
              <a:latin typeface="Helvetica Neue Light"/>
              <a:cs typeface="Helvetica Neue Light"/>
            </a:endParaRPr>
          </a:p>
        </p:txBody>
      </p:sp>
      <p:sp>
        <p:nvSpPr>
          <p:cNvPr id="2" name="Rectangle 1"/>
          <p:cNvSpPr/>
          <p:nvPr/>
        </p:nvSpPr>
        <p:spPr>
          <a:xfrm>
            <a:off x="721895" y="1919111"/>
            <a:ext cx="7871772" cy="461665"/>
          </a:xfrm>
          <a:prstGeom prst="rect">
            <a:avLst/>
          </a:prstGeom>
        </p:spPr>
        <p:txBody>
          <a:bodyPr wrap="square">
            <a:spAutoFit/>
          </a:bodyPr>
          <a:lstStyle/>
          <a:p>
            <a:endParaRPr lang="en-US" sz="2400" dirty="0">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19</a:t>
            </a:fld>
            <a:endParaRPr lang="en-US"/>
          </a:p>
        </p:txBody>
      </p:sp>
      <p:sp>
        <p:nvSpPr>
          <p:cNvPr id="8" name="TextBox 7"/>
          <p:cNvSpPr txBox="1"/>
          <p:nvPr/>
        </p:nvSpPr>
        <p:spPr>
          <a:xfrm>
            <a:off x="2743199" y="393290"/>
            <a:ext cx="5418667" cy="1323439"/>
          </a:xfrm>
          <a:prstGeom prst="rect">
            <a:avLst/>
          </a:prstGeom>
          <a:noFill/>
        </p:spPr>
        <p:txBody>
          <a:bodyPr wrap="square" rtlCol="0">
            <a:spAutoFit/>
          </a:bodyPr>
          <a:lstStyle/>
          <a:p>
            <a:pPr algn="ctr"/>
            <a:r>
              <a:rPr lang="en-US" sz="2800" dirty="0">
                <a:latin typeface="Avenir Book"/>
                <a:cs typeface="Avenir Book"/>
              </a:rPr>
              <a:t>Dispatch from Under the Dome</a:t>
            </a:r>
            <a:br>
              <a:rPr lang="en-US" sz="2800" dirty="0">
                <a:latin typeface="Avenir Book"/>
                <a:cs typeface="Avenir Book"/>
              </a:rPr>
            </a:br>
            <a:r>
              <a:rPr lang="en-US" sz="2000" dirty="0">
                <a:latin typeface="Avenir Book"/>
                <a:cs typeface="Avenir Book"/>
              </a:rPr>
              <a:t>2017 State Legislative Session Debrief</a:t>
            </a:r>
          </a:p>
          <a:p>
            <a:pPr algn="ctr"/>
            <a:endParaRPr lang="en-US" sz="3200"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3" t="7866" r="2517" b="7866"/>
          <a:stretch/>
        </p:blipFill>
        <p:spPr bwMode="auto">
          <a:xfrm>
            <a:off x="520700" y="2266180"/>
            <a:ext cx="8166099" cy="442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0889" y="1625601"/>
            <a:ext cx="7862711" cy="646331"/>
          </a:xfrm>
          <a:prstGeom prst="rect">
            <a:avLst/>
          </a:prstGeom>
        </p:spPr>
        <p:txBody>
          <a:bodyPr wrap="square">
            <a:spAutoFit/>
          </a:bodyPr>
          <a:lstStyle/>
          <a:p>
            <a:r>
              <a:rPr lang="en-US" dirty="0">
                <a:cs typeface="Helvetica"/>
              </a:rPr>
              <a:t>The overwhelming bulk of Housing Trust Fund dollars </a:t>
            </a:r>
            <a:r>
              <a:rPr lang="en-US" dirty="0" smtClean="0">
                <a:cs typeface="Helvetica"/>
              </a:rPr>
              <a:t>support homes </a:t>
            </a:r>
            <a:r>
              <a:rPr lang="en-US" dirty="0">
                <a:cs typeface="Helvetica"/>
              </a:rPr>
              <a:t>for those with the lowest incomes</a:t>
            </a:r>
            <a:r>
              <a:rPr lang="en-US" dirty="0" smtClean="0">
                <a:cs typeface="Helvetica"/>
              </a:rPr>
              <a:t>, with </a:t>
            </a:r>
            <a:r>
              <a:rPr lang="en-US" dirty="0">
                <a:cs typeface="Helvetica"/>
              </a:rPr>
              <a:t>over 70% </a:t>
            </a:r>
            <a:r>
              <a:rPr lang="en-US" dirty="0" smtClean="0">
                <a:cs typeface="Helvetica"/>
              </a:rPr>
              <a:t>for extremely </a:t>
            </a:r>
            <a:r>
              <a:rPr lang="en-US" dirty="0">
                <a:cs typeface="Helvetica"/>
              </a:rPr>
              <a:t>low </a:t>
            </a:r>
            <a:r>
              <a:rPr lang="en-US" dirty="0" smtClean="0">
                <a:cs typeface="Helvetica"/>
              </a:rPr>
              <a:t>income households.</a:t>
            </a:r>
            <a:endParaRPr lang="en-US" dirty="0">
              <a:cs typeface="Helvetica"/>
            </a:endParaRPr>
          </a:p>
        </p:txBody>
      </p:sp>
    </p:spTree>
    <p:extLst>
      <p:ext uri="{BB962C8B-B14F-4D97-AF65-F5344CB8AC3E}">
        <p14:creationId xmlns:p14="http://schemas.microsoft.com/office/powerpoint/2010/main" val="131815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6897156"/>
          </a:xfrm>
          <a:prstGeom prst="rect">
            <a:avLst/>
          </a:prstGeom>
        </p:spPr>
      </p:pic>
      <p:sp>
        <p:nvSpPr>
          <p:cNvPr id="2" name="Title 1"/>
          <p:cNvSpPr>
            <a:spLocks noGrp="1"/>
          </p:cNvSpPr>
          <p:nvPr>
            <p:ph type="ctrTitle"/>
          </p:nvPr>
        </p:nvSpPr>
        <p:spPr>
          <a:xfrm>
            <a:off x="2257778" y="182562"/>
            <a:ext cx="6200422" cy="1972079"/>
          </a:xfrm>
        </p:spPr>
        <p:txBody>
          <a:bodyPr>
            <a:noAutofit/>
          </a:bodyPr>
          <a:lstStyle/>
          <a:p>
            <a:r>
              <a:rPr lang="en-US" sz="4000" dirty="0" smtClean="0">
                <a:latin typeface="Helvetica"/>
                <a:cs typeface="Helvetica"/>
              </a:rPr>
              <a:t/>
            </a:r>
            <a:br>
              <a:rPr lang="en-US" sz="4000" dirty="0" smtClean="0">
                <a:latin typeface="Helvetica"/>
                <a:cs typeface="Helvetica"/>
              </a:rPr>
            </a:br>
            <a:r>
              <a:rPr lang="en-US" sz="3200" b="1" dirty="0" smtClean="0"/>
              <a:t> </a:t>
            </a:r>
            <a:r>
              <a:rPr lang="en-US" sz="3200" dirty="0" smtClean="0">
                <a:effectLst/>
              </a:rPr>
              <a:t> </a:t>
            </a:r>
            <a:endParaRPr lang="en-US" sz="3200" i="1" dirty="0"/>
          </a:p>
        </p:txBody>
      </p:sp>
      <p:sp>
        <p:nvSpPr>
          <p:cNvPr id="3" name="Subtitle 2"/>
          <p:cNvSpPr>
            <a:spLocks noGrp="1"/>
          </p:cNvSpPr>
          <p:nvPr>
            <p:ph type="subTitle" idx="1"/>
          </p:nvPr>
        </p:nvSpPr>
        <p:spPr>
          <a:xfrm>
            <a:off x="620889" y="1919111"/>
            <a:ext cx="7972778" cy="4261556"/>
          </a:xfrm>
          <a:noFill/>
        </p:spPr>
        <p:txBody>
          <a:bodyPr>
            <a:normAutofit/>
          </a:bodyPr>
          <a:lstStyle/>
          <a:p>
            <a:endParaRPr lang="en-US" sz="2800" b="1" dirty="0" smtClean="0">
              <a:solidFill>
                <a:schemeClr val="dk1"/>
              </a:solidFill>
              <a:latin typeface="Helvetica"/>
              <a:cs typeface="Helvetica"/>
            </a:endParaRPr>
          </a:p>
          <a:p>
            <a:r>
              <a:rPr lang="en-US" sz="2800" b="1" dirty="0" smtClean="0">
                <a:solidFill>
                  <a:schemeClr val="tx1"/>
                </a:solidFill>
                <a:latin typeface="Helvetica"/>
                <a:cs typeface="Helvetica"/>
              </a:rPr>
              <a:t/>
            </a:r>
            <a:br>
              <a:rPr lang="en-US" sz="2800" b="1" dirty="0" smtClean="0">
                <a:solidFill>
                  <a:schemeClr val="tx1"/>
                </a:solidFill>
                <a:latin typeface="Helvetica"/>
                <a:cs typeface="Helvetica"/>
              </a:rPr>
            </a:br>
            <a:endParaRPr lang="en-US" sz="2800" i="1" dirty="0">
              <a:solidFill>
                <a:srgbClr val="000000"/>
              </a:solidFill>
              <a:latin typeface="Helvetica"/>
              <a:cs typeface="Helvetica"/>
            </a:endParaRPr>
          </a:p>
        </p:txBody>
      </p:sp>
      <p:sp>
        <p:nvSpPr>
          <p:cNvPr id="6" name="Rectangle 5"/>
          <p:cNvSpPr/>
          <p:nvPr/>
        </p:nvSpPr>
        <p:spPr>
          <a:xfrm>
            <a:off x="236353" y="5708808"/>
            <a:ext cx="6286500" cy="1200328"/>
          </a:xfrm>
          <a:prstGeom prst="rect">
            <a:avLst/>
          </a:prstGeom>
          <a:solidFill>
            <a:schemeClr val="bg1">
              <a:lumMod val="50000"/>
              <a:alpha val="60000"/>
            </a:schemeClr>
          </a:solidFill>
        </p:spPr>
        <p:txBody>
          <a:bodyPr wrap="square">
            <a:spAutoFit/>
          </a:bodyPr>
          <a:lstStyle/>
          <a:p>
            <a:pPr algn="ctr"/>
            <a:r>
              <a:rPr lang="en-US" sz="2400" dirty="0" smtClean="0">
                <a:solidFill>
                  <a:schemeClr val="bg1"/>
                </a:solidFill>
                <a:latin typeface="Avenir Book"/>
                <a:cs typeface="Avenir Book"/>
              </a:rPr>
              <a:t>Everyone </a:t>
            </a:r>
            <a:r>
              <a:rPr lang="en-US" sz="2400" dirty="0">
                <a:solidFill>
                  <a:schemeClr val="bg1"/>
                </a:solidFill>
                <a:latin typeface="Avenir Book"/>
                <a:cs typeface="Avenir Book"/>
              </a:rPr>
              <a:t>should have the opportunity to live in </a:t>
            </a:r>
            <a:r>
              <a:rPr lang="en-US" sz="2400" dirty="0" smtClean="0">
                <a:solidFill>
                  <a:schemeClr val="bg1"/>
                </a:solidFill>
                <a:latin typeface="Avenir Book"/>
                <a:cs typeface="Avenir Book"/>
              </a:rPr>
              <a:t>a </a:t>
            </a:r>
            <a:r>
              <a:rPr lang="en-US" sz="2400" dirty="0">
                <a:solidFill>
                  <a:schemeClr val="bg1"/>
                </a:solidFill>
                <a:latin typeface="Avenir Book"/>
                <a:cs typeface="Avenir Book"/>
              </a:rPr>
              <a:t>safe, healthy and affordable </a:t>
            </a:r>
            <a:r>
              <a:rPr lang="en-US" sz="2400" dirty="0" smtClean="0">
                <a:solidFill>
                  <a:schemeClr val="bg1"/>
                </a:solidFill>
                <a:latin typeface="Avenir Book"/>
                <a:cs typeface="Avenir Book"/>
              </a:rPr>
              <a:t>home.</a:t>
            </a:r>
          </a:p>
          <a:p>
            <a:pPr algn="ctr"/>
            <a:endParaRPr lang="en-US" sz="2400" dirty="0">
              <a:solidFill>
                <a:schemeClr val="bg1"/>
              </a:solidFill>
              <a:latin typeface="Avenir Book"/>
              <a:cs typeface="Avenir Book"/>
            </a:endParaRPr>
          </a:p>
        </p:txBody>
      </p:sp>
      <p:sp>
        <p:nvSpPr>
          <p:cNvPr id="8" name="Rectangle 7"/>
          <p:cNvSpPr/>
          <p:nvPr/>
        </p:nvSpPr>
        <p:spPr>
          <a:xfrm>
            <a:off x="210953" y="284162"/>
            <a:ext cx="5039785" cy="707886"/>
          </a:xfrm>
          <a:prstGeom prst="rect">
            <a:avLst/>
          </a:prstGeom>
          <a:solidFill>
            <a:schemeClr val="bg1">
              <a:lumMod val="50000"/>
              <a:alpha val="60000"/>
            </a:schemeClr>
          </a:solidFill>
        </p:spPr>
        <p:txBody>
          <a:bodyPr wrap="none">
            <a:spAutoFit/>
          </a:bodyPr>
          <a:lstStyle/>
          <a:p>
            <a:r>
              <a:rPr lang="en-US" sz="4000" b="1" dirty="0" smtClean="0">
                <a:solidFill>
                  <a:srgbClr val="FFFFFF"/>
                </a:solidFill>
                <a:latin typeface="Avenir Book"/>
                <a:cs typeface="Avenir Book"/>
              </a:rPr>
              <a:t>The </a:t>
            </a:r>
            <a:r>
              <a:rPr lang="en-US" sz="4000" b="1" dirty="0">
                <a:solidFill>
                  <a:srgbClr val="FFFFFF"/>
                </a:solidFill>
                <a:latin typeface="Avenir Book"/>
                <a:cs typeface="Avenir Book"/>
              </a:rPr>
              <a:t>Housing Alliance </a:t>
            </a:r>
            <a:endParaRPr lang="en-US" sz="4000" dirty="0">
              <a:solidFill>
                <a:srgbClr val="FFFFFF"/>
              </a:solidFill>
              <a:latin typeface="Avenir Book"/>
              <a:cs typeface="Avenir Book"/>
            </a:endParaRPr>
          </a:p>
        </p:txBody>
      </p:sp>
      <p:sp>
        <p:nvSpPr>
          <p:cNvPr id="5" name="Slide Number Placeholder 4"/>
          <p:cNvSpPr>
            <a:spLocks noGrp="1"/>
          </p:cNvSpPr>
          <p:nvPr>
            <p:ph type="sldNum" sz="quarter" idx="12"/>
          </p:nvPr>
        </p:nvSpPr>
        <p:spPr/>
        <p:txBody>
          <a:bodyPr/>
          <a:lstStyle/>
          <a:p>
            <a:fld id="{EF72F695-9E5C-2A46-B9FF-B19EAE0BC431}" type="slidenum">
              <a:rPr lang="en-US" smtClean="0"/>
              <a:t>2</a:t>
            </a:fld>
            <a:endParaRPr lang="en-US" dirty="0"/>
          </a:p>
        </p:txBody>
      </p:sp>
    </p:spTree>
    <p:extLst>
      <p:ext uri="{BB962C8B-B14F-4D97-AF65-F5344CB8AC3E}">
        <p14:creationId xmlns:p14="http://schemas.microsoft.com/office/powerpoint/2010/main" val="208244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1894834" cy="1009205"/>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marL="457200" indent="-457200" algn="l">
              <a:buFont typeface="Arial"/>
              <a:buChar char="•"/>
            </a:pPr>
            <a:endParaRPr lang="en-US" sz="2800" dirty="0" smtClean="0">
              <a:solidFill>
                <a:schemeClr val="dk1"/>
              </a:solidFill>
              <a:latin typeface="Helvetica Neue Light"/>
              <a:cs typeface="Helvetica Neue Light"/>
            </a:endParaRPr>
          </a:p>
          <a:p>
            <a:pPr marL="457200" indent="-457200" algn="l">
              <a:buFont typeface="Arial"/>
              <a:buChar char="•"/>
            </a:pPr>
            <a:endParaRPr lang="en-US" sz="2800" dirty="0">
              <a:solidFill>
                <a:schemeClr val="dk1"/>
              </a:solidFill>
              <a:latin typeface="Helvetica Neue Light"/>
              <a:cs typeface="Helvetica Neue Light"/>
            </a:endParaRPr>
          </a:p>
        </p:txBody>
      </p:sp>
      <p:sp>
        <p:nvSpPr>
          <p:cNvPr id="2" name="Rectangle 1"/>
          <p:cNvSpPr/>
          <p:nvPr/>
        </p:nvSpPr>
        <p:spPr>
          <a:xfrm>
            <a:off x="721895" y="1919111"/>
            <a:ext cx="7871772" cy="461665"/>
          </a:xfrm>
          <a:prstGeom prst="rect">
            <a:avLst/>
          </a:prstGeom>
        </p:spPr>
        <p:txBody>
          <a:bodyPr wrap="square">
            <a:spAutoFit/>
          </a:bodyPr>
          <a:lstStyle/>
          <a:p>
            <a:endParaRPr lang="en-US" sz="2400" dirty="0">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20</a:t>
            </a:fld>
            <a:endParaRPr lang="en-US" dirty="0"/>
          </a:p>
        </p:txBody>
      </p:sp>
      <p:sp>
        <p:nvSpPr>
          <p:cNvPr id="8" name="TextBox 7"/>
          <p:cNvSpPr txBox="1"/>
          <p:nvPr/>
        </p:nvSpPr>
        <p:spPr>
          <a:xfrm>
            <a:off x="2946399" y="596899"/>
            <a:ext cx="5418667" cy="830997"/>
          </a:xfrm>
          <a:prstGeom prst="rect">
            <a:avLst/>
          </a:prstGeom>
          <a:noFill/>
        </p:spPr>
        <p:txBody>
          <a:bodyPr wrap="square" rtlCol="0">
            <a:spAutoFit/>
          </a:bodyPr>
          <a:lstStyle/>
          <a:p>
            <a:pPr algn="ctr"/>
            <a:r>
              <a:rPr lang="en-US" sz="2800" dirty="0">
                <a:latin typeface="Avenir Book"/>
                <a:cs typeface="Avenir Book"/>
              </a:rPr>
              <a:t>Dispatch from Under the Dome</a:t>
            </a:r>
            <a:br>
              <a:rPr lang="en-US" sz="2800" dirty="0">
                <a:latin typeface="Avenir Book"/>
                <a:cs typeface="Avenir Book"/>
              </a:rPr>
            </a:br>
            <a:r>
              <a:rPr lang="en-US" sz="2000" dirty="0">
                <a:latin typeface="Avenir Book"/>
                <a:cs typeface="Avenir Book"/>
              </a:rPr>
              <a:t>2017 State Legislative Session Debrief</a:t>
            </a:r>
          </a:p>
        </p:txBody>
      </p:sp>
      <p:grpSp>
        <p:nvGrpSpPr>
          <p:cNvPr id="263" name="Group 262"/>
          <p:cNvGrpSpPr/>
          <p:nvPr/>
        </p:nvGrpSpPr>
        <p:grpSpPr>
          <a:xfrm>
            <a:off x="538697" y="1794117"/>
            <a:ext cx="7752566" cy="5063883"/>
            <a:chOff x="-524754" y="954088"/>
            <a:chExt cx="9530639" cy="5970360"/>
          </a:xfrm>
        </p:grpSpPr>
        <p:grpSp>
          <p:nvGrpSpPr>
            <p:cNvPr id="264" name="Group 6"/>
            <p:cNvGrpSpPr>
              <a:grpSpLocks/>
            </p:cNvGrpSpPr>
            <p:nvPr/>
          </p:nvGrpSpPr>
          <p:grpSpPr bwMode="auto">
            <a:xfrm>
              <a:off x="2362199" y="1533525"/>
              <a:ext cx="2332037" cy="614362"/>
              <a:chOff x="2518" y="1352"/>
              <a:chExt cx="1064" cy="273"/>
            </a:xfrm>
            <a:solidFill>
              <a:schemeClr val="accent1">
                <a:lumMod val="20000"/>
                <a:lumOff val="80000"/>
              </a:schemeClr>
            </a:solidFill>
          </p:grpSpPr>
          <p:sp>
            <p:nvSpPr>
              <p:cNvPr id="513" name="Freeform 7"/>
              <p:cNvSpPr>
                <a:spLocks/>
              </p:cNvSpPr>
              <p:nvPr/>
            </p:nvSpPr>
            <p:spPr bwMode="auto">
              <a:xfrm>
                <a:off x="2518" y="1352"/>
                <a:ext cx="1064" cy="273"/>
              </a:xfrm>
              <a:custGeom>
                <a:avLst/>
                <a:gdLst/>
                <a:ahLst/>
                <a:cxnLst>
                  <a:cxn ang="0">
                    <a:pos x="311" y="479"/>
                  </a:cxn>
                  <a:cxn ang="0">
                    <a:pos x="227" y="392"/>
                  </a:cxn>
                  <a:cxn ang="0">
                    <a:pos x="198" y="412"/>
                  </a:cxn>
                  <a:cxn ang="0">
                    <a:pos x="160" y="364"/>
                  </a:cxn>
                  <a:cxn ang="0">
                    <a:pos x="160" y="325"/>
                  </a:cxn>
                  <a:cxn ang="0">
                    <a:pos x="122" y="344"/>
                  </a:cxn>
                  <a:cxn ang="0">
                    <a:pos x="103" y="392"/>
                  </a:cxn>
                  <a:cxn ang="0">
                    <a:pos x="65" y="392"/>
                  </a:cxn>
                  <a:cxn ang="0">
                    <a:pos x="38" y="325"/>
                  </a:cxn>
                  <a:cxn ang="0">
                    <a:pos x="65" y="296"/>
                  </a:cxn>
                  <a:cxn ang="0">
                    <a:pos x="56" y="249"/>
                  </a:cxn>
                  <a:cxn ang="0">
                    <a:pos x="0" y="249"/>
                  </a:cxn>
                  <a:cxn ang="0">
                    <a:pos x="122" y="210"/>
                  </a:cxn>
                  <a:cxn ang="0">
                    <a:pos x="132" y="296"/>
                  </a:cxn>
                  <a:cxn ang="0">
                    <a:pos x="160" y="239"/>
                  </a:cxn>
                  <a:cxn ang="0">
                    <a:pos x="198" y="296"/>
                  </a:cxn>
                  <a:cxn ang="0">
                    <a:pos x="254" y="296"/>
                  </a:cxn>
                  <a:cxn ang="0">
                    <a:pos x="227" y="143"/>
                  </a:cxn>
                  <a:cxn ang="0">
                    <a:pos x="160" y="114"/>
                  </a:cxn>
                  <a:cxn ang="0">
                    <a:pos x="292" y="143"/>
                  </a:cxn>
                  <a:cxn ang="0">
                    <a:pos x="311" y="66"/>
                  </a:cxn>
                  <a:cxn ang="0">
                    <a:pos x="254" y="19"/>
                  </a:cxn>
                  <a:cxn ang="0">
                    <a:pos x="2052" y="0"/>
                  </a:cxn>
                  <a:cxn ang="0">
                    <a:pos x="2024" y="48"/>
                  </a:cxn>
                  <a:cxn ang="0">
                    <a:pos x="2024" y="66"/>
                  </a:cxn>
                  <a:cxn ang="0">
                    <a:pos x="2071" y="114"/>
                  </a:cxn>
                  <a:cxn ang="0">
                    <a:pos x="2090" y="96"/>
                  </a:cxn>
                  <a:cxn ang="0">
                    <a:pos x="2119" y="114"/>
                  </a:cxn>
                  <a:cxn ang="0">
                    <a:pos x="2127" y="143"/>
                  </a:cxn>
                  <a:cxn ang="0">
                    <a:pos x="2119" y="191"/>
                  </a:cxn>
                  <a:cxn ang="0">
                    <a:pos x="2024" y="239"/>
                  </a:cxn>
                  <a:cxn ang="0">
                    <a:pos x="1986" y="210"/>
                  </a:cxn>
                  <a:cxn ang="0">
                    <a:pos x="1986" y="162"/>
                  </a:cxn>
                  <a:cxn ang="0">
                    <a:pos x="1957" y="162"/>
                  </a:cxn>
                  <a:cxn ang="0">
                    <a:pos x="1938" y="191"/>
                  </a:cxn>
                  <a:cxn ang="0">
                    <a:pos x="1844" y="210"/>
                  </a:cxn>
                  <a:cxn ang="0">
                    <a:pos x="1863" y="239"/>
                  </a:cxn>
                  <a:cxn ang="0">
                    <a:pos x="1759" y="249"/>
                  </a:cxn>
                  <a:cxn ang="0">
                    <a:pos x="1740" y="296"/>
                  </a:cxn>
                  <a:cxn ang="0">
                    <a:pos x="1768" y="344"/>
                  </a:cxn>
                  <a:cxn ang="0">
                    <a:pos x="1740" y="392"/>
                  </a:cxn>
                  <a:cxn ang="0">
                    <a:pos x="1768" y="479"/>
                  </a:cxn>
                  <a:cxn ang="0">
                    <a:pos x="1740" y="479"/>
                  </a:cxn>
                  <a:cxn ang="0">
                    <a:pos x="1721" y="527"/>
                  </a:cxn>
                  <a:cxn ang="0">
                    <a:pos x="1797" y="546"/>
                  </a:cxn>
                  <a:cxn ang="0">
                    <a:pos x="359" y="546"/>
                  </a:cxn>
                  <a:cxn ang="0">
                    <a:pos x="311" y="479"/>
                  </a:cxn>
                </a:cxnLst>
                <a:rect l="0" t="0" r="r" b="b"/>
                <a:pathLst>
                  <a:path w="2127" h="546">
                    <a:moveTo>
                      <a:pt x="311" y="479"/>
                    </a:moveTo>
                    <a:lnTo>
                      <a:pt x="227" y="392"/>
                    </a:lnTo>
                    <a:lnTo>
                      <a:pt x="198" y="412"/>
                    </a:lnTo>
                    <a:lnTo>
                      <a:pt x="160" y="364"/>
                    </a:lnTo>
                    <a:lnTo>
                      <a:pt x="160" y="325"/>
                    </a:lnTo>
                    <a:lnTo>
                      <a:pt x="122" y="344"/>
                    </a:lnTo>
                    <a:lnTo>
                      <a:pt x="103" y="392"/>
                    </a:lnTo>
                    <a:lnTo>
                      <a:pt x="65" y="392"/>
                    </a:lnTo>
                    <a:lnTo>
                      <a:pt x="38" y="325"/>
                    </a:lnTo>
                    <a:lnTo>
                      <a:pt x="65" y="296"/>
                    </a:lnTo>
                    <a:lnTo>
                      <a:pt x="56" y="249"/>
                    </a:lnTo>
                    <a:lnTo>
                      <a:pt x="0" y="249"/>
                    </a:lnTo>
                    <a:lnTo>
                      <a:pt x="122" y="210"/>
                    </a:lnTo>
                    <a:lnTo>
                      <a:pt x="132" y="296"/>
                    </a:lnTo>
                    <a:lnTo>
                      <a:pt x="160" y="239"/>
                    </a:lnTo>
                    <a:lnTo>
                      <a:pt x="198" y="296"/>
                    </a:lnTo>
                    <a:lnTo>
                      <a:pt x="254" y="296"/>
                    </a:lnTo>
                    <a:lnTo>
                      <a:pt x="227" y="143"/>
                    </a:lnTo>
                    <a:lnTo>
                      <a:pt x="160" y="114"/>
                    </a:lnTo>
                    <a:lnTo>
                      <a:pt x="292" y="143"/>
                    </a:lnTo>
                    <a:lnTo>
                      <a:pt x="311" y="66"/>
                    </a:lnTo>
                    <a:lnTo>
                      <a:pt x="254" y="19"/>
                    </a:lnTo>
                    <a:lnTo>
                      <a:pt x="2052" y="0"/>
                    </a:lnTo>
                    <a:lnTo>
                      <a:pt x="2024" y="48"/>
                    </a:lnTo>
                    <a:lnTo>
                      <a:pt x="2024" y="66"/>
                    </a:lnTo>
                    <a:lnTo>
                      <a:pt x="2071" y="114"/>
                    </a:lnTo>
                    <a:lnTo>
                      <a:pt x="2090" y="96"/>
                    </a:lnTo>
                    <a:lnTo>
                      <a:pt x="2119" y="114"/>
                    </a:lnTo>
                    <a:lnTo>
                      <a:pt x="2127" y="143"/>
                    </a:lnTo>
                    <a:lnTo>
                      <a:pt x="2119" y="191"/>
                    </a:lnTo>
                    <a:lnTo>
                      <a:pt x="2024" y="239"/>
                    </a:lnTo>
                    <a:lnTo>
                      <a:pt x="1986" y="210"/>
                    </a:lnTo>
                    <a:lnTo>
                      <a:pt x="1986" y="162"/>
                    </a:lnTo>
                    <a:lnTo>
                      <a:pt x="1957" y="162"/>
                    </a:lnTo>
                    <a:lnTo>
                      <a:pt x="1938" y="191"/>
                    </a:lnTo>
                    <a:lnTo>
                      <a:pt x="1844" y="210"/>
                    </a:lnTo>
                    <a:lnTo>
                      <a:pt x="1863" y="239"/>
                    </a:lnTo>
                    <a:lnTo>
                      <a:pt x="1759" y="249"/>
                    </a:lnTo>
                    <a:lnTo>
                      <a:pt x="1740" y="296"/>
                    </a:lnTo>
                    <a:lnTo>
                      <a:pt x="1768" y="344"/>
                    </a:lnTo>
                    <a:lnTo>
                      <a:pt x="1740" y="392"/>
                    </a:lnTo>
                    <a:lnTo>
                      <a:pt x="1768" y="479"/>
                    </a:lnTo>
                    <a:lnTo>
                      <a:pt x="1740" y="479"/>
                    </a:lnTo>
                    <a:lnTo>
                      <a:pt x="1721" y="527"/>
                    </a:lnTo>
                    <a:lnTo>
                      <a:pt x="1797" y="546"/>
                    </a:lnTo>
                    <a:lnTo>
                      <a:pt x="359" y="546"/>
                    </a:lnTo>
                    <a:lnTo>
                      <a:pt x="311" y="479"/>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514" name="Group 8"/>
              <p:cNvGrpSpPr>
                <a:grpSpLocks/>
              </p:cNvGrpSpPr>
              <p:nvPr/>
            </p:nvGrpSpPr>
            <p:grpSpPr bwMode="auto">
              <a:xfrm>
                <a:off x="2518" y="1352"/>
                <a:ext cx="1064" cy="273"/>
                <a:chOff x="2518" y="1352"/>
                <a:chExt cx="1064" cy="273"/>
              </a:xfrm>
              <a:grpFill/>
            </p:grpSpPr>
            <p:sp>
              <p:nvSpPr>
                <p:cNvPr id="515" name="Freeform 9"/>
                <p:cNvSpPr>
                  <a:spLocks/>
                </p:cNvSpPr>
                <p:nvPr/>
              </p:nvSpPr>
              <p:spPr bwMode="auto">
                <a:xfrm>
                  <a:off x="2518" y="1352"/>
                  <a:ext cx="1064" cy="273"/>
                </a:xfrm>
                <a:custGeom>
                  <a:avLst/>
                  <a:gdLst/>
                  <a:ahLst/>
                  <a:cxnLst>
                    <a:cxn ang="0">
                      <a:pos x="311" y="479"/>
                    </a:cxn>
                    <a:cxn ang="0">
                      <a:pos x="227" y="392"/>
                    </a:cxn>
                    <a:cxn ang="0">
                      <a:pos x="198" y="412"/>
                    </a:cxn>
                    <a:cxn ang="0">
                      <a:pos x="160" y="364"/>
                    </a:cxn>
                    <a:cxn ang="0">
                      <a:pos x="160" y="325"/>
                    </a:cxn>
                    <a:cxn ang="0">
                      <a:pos x="122" y="344"/>
                    </a:cxn>
                    <a:cxn ang="0">
                      <a:pos x="103" y="392"/>
                    </a:cxn>
                    <a:cxn ang="0">
                      <a:pos x="65" y="392"/>
                    </a:cxn>
                    <a:cxn ang="0">
                      <a:pos x="38" y="325"/>
                    </a:cxn>
                    <a:cxn ang="0">
                      <a:pos x="65" y="296"/>
                    </a:cxn>
                    <a:cxn ang="0">
                      <a:pos x="56" y="249"/>
                    </a:cxn>
                    <a:cxn ang="0">
                      <a:pos x="0" y="249"/>
                    </a:cxn>
                    <a:cxn ang="0">
                      <a:pos x="122" y="210"/>
                    </a:cxn>
                    <a:cxn ang="0">
                      <a:pos x="132" y="296"/>
                    </a:cxn>
                    <a:cxn ang="0">
                      <a:pos x="160" y="239"/>
                    </a:cxn>
                    <a:cxn ang="0">
                      <a:pos x="198" y="296"/>
                    </a:cxn>
                    <a:cxn ang="0">
                      <a:pos x="254" y="296"/>
                    </a:cxn>
                    <a:cxn ang="0">
                      <a:pos x="227" y="143"/>
                    </a:cxn>
                    <a:cxn ang="0">
                      <a:pos x="160" y="114"/>
                    </a:cxn>
                    <a:cxn ang="0">
                      <a:pos x="292" y="143"/>
                    </a:cxn>
                    <a:cxn ang="0">
                      <a:pos x="311" y="66"/>
                    </a:cxn>
                    <a:cxn ang="0">
                      <a:pos x="254" y="19"/>
                    </a:cxn>
                    <a:cxn ang="0">
                      <a:pos x="2052" y="0"/>
                    </a:cxn>
                    <a:cxn ang="0">
                      <a:pos x="2024" y="48"/>
                    </a:cxn>
                    <a:cxn ang="0">
                      <a:pos x="2024" y="66"/>
                    </a:cxn>
                    <a:cxn ang="0">
                      <a:pos x="2071" y="114"/>
                    </a:cxn>
                    <a:cxn ang="0">
                      <a:pos x="2090" y="96"/>
                    </a:cxn>
                    <a:cxn ang="0">
                      <a:pos x="2119" y="114"/>
                    </a:cxn>
                    <a:cxn ang="0">
                      <a:pos x="2127" y="143"/>
                    </a:cxn>
                    <a:cxn ang="0">
                      <a:pos x="2119" y="191"/>
                    </a:cxn>
                    <a:cxn ang="0">
                      <a:pos x="2024" y="239"/>
                    </a:cxn>
                    <a:cxn ang="0">
                      <a:pos x="1986" y="210"/>
                    </a:cxn>
                    <a:cxn ang="0">
                      <a:pos x="1986" y="162"/>
                    </a:cxn>
                    <a:cxn ang="0">
                      <a:pos x="1957" y="162"/>
                    </a:cxn>
                    <a:cxn ang="0">
                      <a:pos x="1938" y="191"/>
                    </a:cxn>
                    <a:cxn ang="0">
                      <a:pos x="1844" y="210"/>
                    </a:cxn>
                    <a:cxn ang="0">
                      <a:pos x="1863" y="239"/>
                    </a:cxn>
                    <a:cxn ang="0">
                      <a:pos x="1759" y="249"/>
                    </a:cxn>
                    <a:cxn ang="0">
                      <a:pos x="1740" y="296"/>
                    </a:cxn>
                    <a:cxn ang="0">
                      <a:pos x="1768" y="344"/>
                    </a:cxn>
                    <a:cxn ang="0">
                      <a:pos x="1740" y="392"/>
                    </a:cxn>
                    <a:cxn ang="0">
                      <a:pos x="1768" y="479"/>
                    </a:cxn>
                    <a:cxn ang="0">
                      <a:pos x="1740" y="479"/>
                    </a:cxn>
                    <a:cxn ang="0">
                      <a:pos x="1721" y="527"/>
                    </a:cxn>
                    <a:cxn ang="0">
                      <a:pos x="1797" y="546"/>
                    </a:cxn>
                    <a:cxn ang="0">
                      <a:pos x="359" y="546"/>
                    </a:cxn>
                    <a:cxn ang="0">
                      <a:pos x="311" y="479"/>
                    </a:cxn>
                  </a:cxnLst>
                  <a:rect l="0" t="0" r="r" b="b"/>
                  <a:pathLst>
                    <a:path w="2127" h="546">
                      <a:moveTo>
                        <a:pt x="311" y="479"/>
                      </a:moveTo>
                      <a:lnTo>
                        <a:pt x="227" y="392"/>
                      </a:lnTo>
                      <a:lnTo>
                        <a:pt x="198" y="412"/>
                      </a:lnTo>
                      <a:lnTo>
                        <a:pt x="160" y="364"/>
                      </a:lnTo>
                      <a:lnTo>
                        <a:pt x="160" y="325"/>
                      </a:lnTo>
                      <a:lnTo>
                        <a:pt x="122" y="344"/>
                      </a:lnTo>
                      <a:lnTo>
                        <a:pt x="103" y="392"/>
                      </a:lnTo>
                      <a:lnTo>
                        <a:pt x="65" y="392"/>
                      </a:lnTo>
                      <a:lnTo>
                        <a:pt x="38" y="325"/>
                      </a:lnTo>
                      <a:lnTo>
                        <a:pt x="65" y="296"/>
                      </a:lnTo>
                      <a:lnTo>
                        <a:pt x="56" y="249"/>
                      </a:lnTo>
                      <a:lnTo>
                        <a:pt x="0" y="249"/>
                      </a:lnTo>
                      <a:lnTo>
                        <a:pt x="122" y="210"/>
                      </a:lnTo>
                      <a:lnTo>
                        <a:pt x="132" y="296"/>
                      </a:lnTo>
                      <a:lnTo>
                        <a:pt x="160" y="239"/>
                      </a:lnTo>
                      <a:lnTo>
                        <a:pt x="198" y="296"/>
                      </a:lnTo>
                      <a:lnTo>
                        <a:pt x="254" y="296"/>
                      </a:lnTo>
                      <a:lnTo>
                        <a:pt x="227" y="143"/>
                      </a:lnTo>
                      <a:lnTo>
                        <a:pt x="160" y="114"/>
                      </a:lnTo>
                      <a:lnTo>
                        <a:pt x="292" y="143"/>
                      </a:lnTo>
                      <a:lnTo>
                        <a:pt x="311" y="66"/>
                      </a:lnTo>
                      <a:lnTo>
                        <a:pt x="254" y="19"/>
                      </a:lnTo>
                      <a:lnTo>
                        <a:pt x="2052" y="0"/>
                      </a:lnTo>
                      <a:lnTo>
                        <a:pt x="2024" y="48"/>
                      </a:lnTo>
                      <a:lnTo>
                        <a:pt x="2024" y="66"/>
                      </a:lnTo>
                      <a:lnTo>
                        <a:pt x="2071" y="114"/>
                      </a:lnTo>
                      <a:lnTo>
                        <a:pt x="2090" y="96"/>
                      </a:lnTo>
                      <a:lnTo>
                        <a:pt x="2119" y="114"/>
                      </a:lnTo>
                      <a:lnTo>
                        <a:pt x="2127" y="143"/>
                      </a:lnTo>
                      <a:lnTo>
                        <a:pt x="2119" y="191"/>
                      </a:lnTo>
                      <a:lnTo>
                        <a:pt x="2024" y="239"/>
                      </a:lnTo>
                      <a:lnTo>
                        <a:pt x="1986" y="210"/>
                      </a:lnTo>
                      <a:lnTo>
                        <a:pt x="1986" y="162"/>
                      </a:lnTo>
                      <a:lnTo>
                        <a:pt x="1957" y="162"/>
                      </a:lnTo>
                      <a:lnTo>
                        <a:pt x="1938" y="191"/>
                      </a:lnTo>
                      <a:lnTo>
                        <a:pt x="1844" y="210"/>
                      </a:lnTo>
                      <a:lnTo>
                        <a:pt x="1863" y="239"/>
                      </a:lnTo>
                      <a:lnTo>
                        <a:pt x="1759" y="249"/>
                      </a:lnTo>
                      <a:lnTo>
                        <a:pt x="1740" y="296"/>
                      </a:lnTo>
                      <a:lnTo>
                        <a:pt x="1768" y="344"/>
                      </a:lnTo>
                      <a:lnTo>
                        <a:pt x="1740" y="392"/>
                      </a:lnTo>
                      <a:lnTo>
                        <a:pt x="1768" y="479"/>
                      </a:lnTo>
                      <a:lnTo>
                        <a:pt x="1740" y="479"/>
                      </a:lnTo>
                      <a:lnTo>
                        <a:pt x="1721" y="527"/>
                      </a:lnTo>
                      <a:lnTo>
                        <a:pt x="1797" y="546"/>
                      </a:lnTo>
                      <a:lnTo>
                        <a:pt x="359" y="546"/>
                      </a:lnTo>
                      <a:lnTo>
                        <a:pt x="311" y="479"/>
                      </a:lnTo>
                      <a:close/>
                    </a:path>
                  </a:pathLst>
                </a:custGeom>
                <a:grpFill/>
                <a:ln w="9525">
                  <a:solidFill>
                    <a:schemeClr val="accent1">
                      <a:lumMod val="60000"/>
                      <a:lumOff val="40000"/>
                    </a:schemeClr>
                  </a:solidFill>
                  <a:round/>
                  <a:headEnd/>
                  <a:tailEnd/>
                </a:ln>
              </p:spPr>
              <p:txBody>
                <a:bodyPr/>
                <a:lstStyle/>
                <a:p>
                  <a:endParaRPr lang="en-US" sz="800"/>
                </a:p>
              </p:txBody>
            </p:sp>
            <p:sp>
              <p:nvSpPr>
                <p:cNvPr id="516" name="Freeform 10"/>
                <p:cNvSpPr>
                  <a:spLocks/>
                </p:cNvSpPr>
                <p:nvPr/>
              </p:nvSpPr>
              <p:spPr bwMode="auto">
                <a:xfrm>
                  <a:off x="2518" y="1352"/>
                  <a:ext cx="1064" cy="273"/>
                </a:xfrm>
                <a:custGeom>
                  <a:avLst/>
                  <a:gdLst/>
                  <a:ahLst/>
                  <a:cxnLst>
                    <a:cxn ang="0">
                      <a:pos x="311" y="479"/>
                    </a:cxn>
                    <a:cxn ang="0">
                      <a:pos x="227" y="392"/>
                    </a:cxn>
                    <a:cxn ang="0">
                      <a:pos x="198" y="412"/>
                    </a:cxn>
                    <a:cxn ang="0">
                      <a:pos x="160" y="364"/>
                    </a:cxn>
                    <a:cxn ang="0">
                      <a:pos x="160" y="325"/>
                    </a:cxn>
                    <a:cxn ang="0">
                      <a:pos x="122" y="344"/>
                    </a:cxn>
                    <a:cxn ang="0">
                      <a:pos x="103" y="392"/>
                    </a:cxn>
                    <a:cxn ang="0">
                      <a:pos x="65" y="392"/>
                    </a:cxn>
                    <a:cxn ang="0">
                      <a:pos x="38" y="325"/>
                    </a:cxn>
                    <a:cxn ang="0">
                      <a:pos x="65" y="296"/>
                    </a:cxn>
                    <a:cxn ang="0">
                      <a:pos x="56" y="249"/>
                    </a:cxn>
                    <a:cxn ang="0">
                      <a:pos x="0" y="249"/>
                    </a:cxn>
                    <a:cxn ang="0">
                      <a:pos x="122" y="210"/>
                    </a:cxn>
                    <a:cxn ang="0">
                      <a:pos x="132" y="296"/>
                    </a:cxn>
                    <a:cxn ang="0">
                      <a:pos x="160" y="239"/>
                    </a:cxn>
                    <a:cxn ang="0">
                      <a:pos x="198" y="296"/>
                    </a:cxn>
                    <a:cxn ang="0">
                      <a:pos x="254" y="296"/>
                    </a:cxn>
                    <a:cxn ang="0">
                      <a:pos x="227" y="143"/>
                    </a:cxn>
                    <a:cxn ang="0">
                      <a:pos x="160" y="114"/>
                    </a:cxn>
                    <a:cxn ang="0">
                      <a:pos x="292" y="143"/>
                    </a:cxn>
                    <a:cxn ang="0">
                      <a:pos x="311" y="66"/>
                    </a:cxn>
                    <a:cxn ang="0">
                      <a:pos x="254" y="19"/>
                    </a:cxn>
                    <a:cxn ang="0">
                      <a:pos x="2052" y="0"/>
                    </a:cxn>
                    <a:cxn ang="0">
                      <a:pos x="2024" y="48"/>
                    </a:cxn>
                    <a:cxn ang="0">
                      <a:pos x="2024" y="66"/>
                    </a:cxn>
                    <a:cxn ang="0">
                      <a:pos x="2071" y="114"/>
                    </a:cxn>
                    <a:cxn ang="0">
                      <a:pos x="2090" y="96"/>
                    </a:cxn>
                    <a:cxn ang="0">
                      <a:pos x="2119" y="114"/>
                    </a:cxn>
                    <a:cxn ang="0">
                      <a:pos x="2127" y="143"/>
                    </a:cxn>
                    <a:cxn ang="0">
                      <a:pos x="2119" y="191"/>
                    </a:cxn>
                    <a:cxn ang="0">
                      <a:pos x="2024" y="239"/>
                    </a:cxn>
                    <a:cxn ang="0">
                      <a:pos x="1986" y="210"/>
                    </a:cxn>
                    <a:cxn ang="0">
                      <a:pos x="1986" y="162"/>
                    </a:cxn>
                    <a:cxn ang="0">
                      <a:pos x="1957" y="162"/>
                    </a:cxn>
                    <a:cxn ang="0">
                      <a:pos x="1938" y="191"/>
                    </a:cxn>
                    <a:cxn ang="0">
                      <a:pos x="1844" y="210"/>
                    </a:cxn>
                    <a:cxn ang="0">
                      <a:pos x="1863" y="239"/>
                    </a:cxn>
                    <a:cxn ang="0">
                      <a:pos x="1759" y="249"/>
                    </a:cxn>
                    <a:cxn ang="0">
                      <a:pos x="1740" y="296"/>
                    </a:cxn>
                    <a:cxn ang="0">
                      <a:pos x="1768" y="344"/>
                    </a:cxn>
                    <a:cxn ang="0">
                      <a:pos x="1740" y="392"/>
                    </a:cxn>
                    <a:cxn ang="0">
                      <a:pos x="1768" y="479"/>
                    </a:cxn>
                    <a:cxn ang="0">
                      <a:pos x="1740" y="479"/>
                    </a:cxn>
                    <a:cxn ang="0">
                      <a:pos x="1721" y="527"/>
                    </a:cxn>
                    <a:cxn ang="0">
                      <a:pos x="1797" y="546"/>
                    </a:cxn>
                    <a:cxn ang="0">
                      <a:pos x="359" y="546"/>
                    </a:cxn>
                    <a:cxn ang="0">
                      <a:pos x="311" y="479"/>
                    </a:cxn>
                  </a:cxnLst>
                  <a:rect l="0" t="0" r="r" b="b"/>
                  <a:pathLst>
                    <a:path w="2127" h="546">
                      <a:moveTo>
                        <a:pt x="311" y="479"/>
                      </a:moveTo>
                      <a:lnTo>
                        <a:pt x="227" y="392"/>
                      </a:lnTo>
                      <a:lnTo>
                        <a:pt x="198" y="412"/>
                      </a:lnTo>
                      <a:lnTo>
                        <a:pt x="160" y="364"/>
                      </a:lnTo>
                      <a:lnTo>
                        <a:pt x="160" y="325"/>
                      </a:lnTo>
                      <a:lnTo>
                        <a:pt x="122" y="344"/>
                      </a:lnTo>
                      <a:lnTo>
                        <a:pt x="103" y="392"/>
                      </a:lnTo>
                      <a:lnTo>
                        <a:pt x="65" y="392"/>
                      </a:lnTo>
                      <a:lnTo>
                        <a:pt x="38" y="325"/>
                      </a:lnTo>
                      <a:lnTo>
                        <a:pt x="65" y="296"/>
                      </a:lnTo>
                      <a:lnTo>
                        <a:pt x="56" y="249"/>
                      </a:lnTo>
                      <a:lnTo>
                        <a:pt x="0" y="249"/>
                      </a:lnTo>
                      <a:lnTo>
                        <a:pt x="122" y="210"/>
                      </a:lnTo>
                      <a:lnTo>
                        <a:pt x="132" y="296"/>
                      </a:lnTo>
                      <a:lnTo>
                        <a:pt x="160" y="239"/>
                      </a:lnTo>
                      <a:lnTo>
                        <a:pt x="198" y="296"/>
                      </a:lnTo>
                      <a:lnTo>
                        <a:pt x="254" y="296"/>
                      </a:lnTo>
                      <a:lnTo>
                        <a:pt x="227" y="143"/>
                      </a:lnTo>
                      <a:lnTo>
                        <a:pt x="160" y="114"/>
                      </a:lnTo>
                      <a:lnTo>
                        <a:pt x="292" y="143"/>
                      </a:lnTo>
                      <a:lnTo>
                        <a:pt x="311" y="66"/>
                      </a:lnTo>
                      <a:lnTo>
                        <a:pt x="254" y="19"/>
                      </a:lnTo>
                      <a:lnTo>
                        <a:pt x="2052" y="0"/>
                      </a:lnTo>
                      <a:lnTo>
                        <a:pt x="2024" y="48"/>
                      </a:lnTo>
                      <a:lnTo>
                        <a:pt x="2024" y="66"/>
                      </a:lnTo>
                      <a:lnTo>
                        <a:pt x="2071" y="114"/>
                      </a:lnTo>
                      <a:lnTo>
                        <a:pt x="2090" y="96"/>
                      </a:lnTo>
                      <a:lnTo>
                        <a:pt x="2119" y="114"/>
                      </a:lnTo>
                      <a:lnTo>
                        <a:pt x="2127" y="143"/>
                      </a:lnTo>
                      <a:lnTo>
                        <a:pt x="2119" y="191"/>
                      </a:lnTo>
                      <a:lnTo>
                        <a:pt x="2024" y="239"/>
                      </a:lnTo>
                      <a:lnTo>
                        <a:pt x="1986" y="210"/>
                      </a:lnTo>
                      <a:lnTo>
                        <a:pt x="1986" y="162"/>
                      </a:lnTo>
                      <a:lnTo>
                        <a:pt x="1957" y="162"/>
                      </a:lnTo>
                      <a:lnTo>
                        <a:pt x="1938" y="191"/>
                      </a:lnTo>
                      <a:lnTo>
                        <a:pt x="1844" y="210"/>
                      </a:lnTo>
                      <a:lnTo>
                        <a:pt x="1863" y="239"/>
                      </a:lnTo>
                      <a:lnTo>
                        <a:pt x="1759" y="249"/>
                      </a:lnTo>
                      <a:lnTo>
                        <a:pt x="1740" y="296"/>
                      </a:lnTo>
                      <a:lnTo>
                        <a:pt x="1768" y="344"/>
                      </a:lnTo>
                      <a:lnTo>
                        <a:pt x="1740" y="392"/>
                      </a:lnTo>
                      <a:lnTo>
                        <a:pt x="1768" y="479"/>
                      </a:lnTo>
                      <a:lnTo>
                        <a:pt x="1740" y="479"/>
                      </a:lnTo>
                      <a:lnTo>
                        <a:pt x="1721" y="527"/>
                      </a:lnTo>
                      <a:lnTo>
                        <a:pt x="1797" y="546"/>
                      </a:lnTo>
                      <a:lnTo>
                        <a:pt x="359" y="546"/>
                      </a:lnTo>
                      <a:lnTo>
                        <a:pt x="311" y="479"/>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65" name="Group 11"/>
            <p:cNvGrpSpPr>
              <a:grpSpLocks/>
            </p:cNvGrpSpPr>
            <p:nvPr/>
          </p:nvGrpSpPr>
          <p:grpSpPr bwMode="auto">
            <a:xfrm>
              <a:off x="2235199" y="954088"/>
              <a:ext cx="2501900" cy="601662"/>
              <a:chOff x="2460" y="1094"/>
              <a:chExt cx="1141" cy="268"/>
            </a:xfrm>
            <a:solidFill>
              <a:schemeClr val="accent1">
                <a:lumMod val="20000"/>
                <a:lumOff val="80000"/>
              </a:schemeClr>
            </a:solidFill>
          </p:grpSpPr>
          <p:sp>
            <p:nvSpPr>
              <p:cNvPr id="509" name="Freeform 12"/>
              <p:cNvSpPr>
                <a:spLocks/>
              </p:cNvSpPr>
              <p:nvPr/>
            </p:nvSpPr>
            <p:spPr bwMode="auto">
              <a:xfrm>
                <a:off x="2460" y="1094"/>
                <a:ext cx="1141" cy="268"/>
              </a:xfrm>
              <a:custGeom>
                <a:avLst/>
                <a:gdLst/>
                <a:ahLst/>
                <a:cxnLst>
                  <a:cxn ang="0">
                    <a:pos x="359" y="499"/>
                  </a:cxn>
                  <a:cxn ang="0">
                    <a:pos x="369" y="479"/>
                  </a:cxn>
                  <a:cxn ang="0">
                    <a:pos x="340" y="412"/>
                  </a:cxn>
                  <a:cxn ang="0">
                    <a:pos x="369" y="384"/>
                  </a:cxn>
                  <a:cxn ang="0">
                    <a:pos x="359" y="364"/>
                  </a:cxn>
                  <a:cxn ang="0">
                    <a:pos x="332" y="336"/>
                  </a:cxn>
                  <a:cxn ang="0">
                    <a:pos x="265" y="336"/>
                  </a:cxn>
                  <a:cxn ang="0">
                    <a:pos x="199" y="412"/>
                  </a:cxn>
                  <a:cxn ang="0">
                    <a:pos x="180" y="384"/>
                  </a:cxn>
                  <a:cxn ang="0">
                    <a:pos x="218" y="316"/>
                  </a:cxn>
                  <a:cxn ang="0">
                    <a:pos x="151" y="288"/>
                  </a:cxn>
                  <a:cxn ang="0">
                    <a:pos x="151" y="316"/>
                  </a:cxn>
                  <a:cxn ang="0">
                    <a:pos x="113" y="316"/>
                  </a:cxn>
                  <a:cxn ang="0">
                    <a:pos x="113" y="230"/>
                  </a:cxn>
                  <a:cxn ang="0">
                    <a:pos x="38" y="182"/>
                  </a:cxn>
                  <a:cxn ang="0">
                    <a:pos x="95" y="134"/>
                  </a:cxn>
                  <a:cxn ang="0">
                    <a:pos x="95" y="86"/>
                  </a:cxn>
                  <a:cxn ang="0">
                    <a:pos x="0" y="86"/>
                  </a:cxn>
                  <a:cxn ang="0">
                    <a:pos x="76" y="0"/>
                  </a:cxn>
                  <a:cxn ang="0">
                    <a:pos x="2073" y="0"/>
                  </a:cxn>
                  <a:cxn ang="0">
                    <a:pos x="2044" y="38"/>
                  </a:cxn>
                  <a:cxn ang="0">
                    <a:pos x="2082" y="86"/>
                  </a:cxn>
                  <a:cxn ang="0">
                    <a:pos x="2139" y="59"/>
                  </a:cxn>
                  <a:cxn ang="0">
                    <a:pos x="2168" y="86"/>
                  </a:cxn>
                  <a:cxn ang="0">
                    <a:pos x="2168" y="182"/>
                  </a:cxn>
                  <a:cxn ang="0">
                    <a:pos x="2206" y="230"/>
                  </a:cxn>
                  <a:cxn ang="0">
                    <a:pos x="2206" y="316"/>
                  </a:cxn>
                  <a:cxn ang="0">
                    <a:pos x="2281" y="412"/>
                  </a:cxn>
                  <a:cxn ang="0">
                    <a:pos x="2263" y="451"/>
                  </a:cxn>
                  <a:cxn ang="0">
                    <a:pos x="2234" y="451"/>
                  </a:cxn>
                  <a:cxn ang="0">
                    <a:pos x="2215" y="499"/>
                  </a:cxn>
                  <a:cxn ang="0">
                    <a:pos x="2168" y="518"/>
                  </a:cxn>
                  <a:cxn ang="0">
                    <a:pos x="369" y="537"/>
                  </a:cxn>
                  <a:cxn ang="0">
                    <a:pos x="359" y="499"/>
                  </a:cxn>
                </a:cxnLst>
                <a:rect l="0" t="0" r="r" b="b"/>
                <a:pathLst>
                  <a:path w="2281" h="537">
                    <a:moveTo>
                      <a:pt x="359" y="499"/>
                    </a:moveTo>
                    <a:lnTo>
                      <a:pt x="369" y="479"/>
                    </a:lnTo>
                    <a:lnTo>
                      <a:pt x="340" y="412"/>
                    </a:lnTo>
                    <a:lnTo>
                      <a:pt x="369" y="384"/>
                    </a:lnTo>
                    <a:lnTo>
                      <a:pt x="359" y="364"/>
                    </a:lnTo>
                    <a:lnTo>
                      <a:pt x="332" y="336"/>
                    </a:lnTo>
                    <a:lnTo>
                      <a:pt x="265" y="336"/>
                    </a:lnTo>
                    <a:lnTo>
                      <a:pt x="199" y="412"/>
                    </a:lnTo>
                    <a:lnTo>
                      <a:pt x="180" y="384"/>
                    </a:lnTo>
                    <a:lnTo>
                      <a:pt x="218" y="316"/>
                    </a:lnTo>
                    <a:lnTo>
                      <a:pt x="151" y="288"/>
                    </a:lnTo>
                    <a:lnTo>
                      <a:pt x="151" y="316"/>
                    </a:lnTo>
                    <a:lnTo>
                      <a:pt x="113" y="316"/>
                    </a:lnTo>
                    <a:lnTo>
                      <a:pt x="113" y="230"/>
                    </a:lnTo>
                    <a:lnTo>
                      <a:pt x="38" y="182"/>
                    </a:lnTo>
                    <a:lnTo>
                      <a:pt x="95" y="134"/>
                    </a:lnTo>
                    <a:lnTo>
                      <a:pt x="95" y="86"/>
                    </a:lnTo>
                    <a:lnTo>
                      <a:pt x="0" y="86"/>
                    </a:lnTo>
                    <a:lnTo>
                      <a:pt x="76" y="0"/>
                    </a:lnTo>
                    <a:lnTo>
                      <a:pt x="2073" y="0"/>
                    </a:lnTo>
                    <a:lnTo>
                      <a:pt x="2044" y="38"/>
                    </a:lnTo>
                    <a:lnTo>
                      <a:pt x="2082" y="86"/>
                    </a:lnTo>
                    <a:lnTo>
                      <a:pt x="2139" y="59"/>
                    </a:lnTo>
                    <a:lnTo>
                      <a:pt x="2168" y="86"/>
                    </a:lnTo>
                    <a:lnTo>
                      <a:pt x="2168" y="182"/>
                    </a:lnTo>
                    <a:lnTo>
                      <a:pt x="2206" y="230"/>
                    </a:lnTo>
                    <a:lnTo>
                      <a:pt x="2206" y="316"/>
                    </a:lnTo>
                    <a:lnTo>
                      <a:pt x="2281" y="412"/>
                    </a:lnTo>
                    <a:lnTo>
                      <a:pt x="2263" y="451"/>
                    </a:lnTo>
                    <a:lnTo>
                      <a:pt x="2234" y="451"/>
                    </a:lnTo>
                    <a:lnTo>
                      <a:pt x="2215" y="499"/>
                    </a:lnTo>
                    <a:lnTo>
                      <a:pt x="2168" y="518"/>
                    </a:lnTo>
                    <a:lnTo>
                      <a:pt x="369" y="537"/>
                    </a:lnTo>
                    <a:lnTo>
                      <a:pt x="359" y="499"/>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510" name="Group 13"/>
              <p:cNvGrpSpPr>
                <a:grpSpLocks/>
              </p:cNvGrpSpPr>
              <p:nvPr/>
            </p:nvGrpSpPr>
            <p:grpSpPr bwMode="auto">
              <a:xfrm>
                <a:off x="2460" y="1094"/>
                <a:ext cx="1141" cy="268"/>
                <a:chOff x="2460" y="1094"/>
                <a:chExt cx="1141" cy="268"/>
              </a:xfrm>
              <a:grpFill/>
            </p:grpSpPr>
            <p:sp>
              <p:nvSpPr>
                <p:cNvPr id="511" name="Freeform 14"/>
                <p:cNvSpPr>
                  <a:spLocks/>
                </p:cNvSpPr>
                <p:nvPr/>
              </p:nvSpPr>
              <p:spPr bwMode="auto">
                <a:xfrm>
                  <a:off x="2460" y="1094"/>
                  <a:ext cx="1141" cy="268"/>
                </a:xfrm>
                <a:custGeom>
                  <a:avLst/>
                  <a:gdLst/>
                  <a:ahLst/>
                  <a:cxnLst>
                    <a:cxn ang="0">
                      <a:pos x="359" y="499"/>
                    </a:cxn>
                    <a:cxn ang="0">
                      <a:pos x="369" y="479"/>
                    </a:cxn>
                    <a:cxn ang="0">
                      <a:pos x="340" y="412"/>
                    </a:cxn>
                    <a:cxn ang="0">
                      <a:pos x="369" y="384"/>
                    </a:cxn>
                    <a:cxn ang="0">
                      <a:pos x="359" y="364"/>
                    </a:cxn>
                    <a:cxn ang="0">
                      <a:pos x="332" y="336"/>
                    </a:cxn>
                    <a:cxn ang="0">
                      <a:pos x="265" y="336"/>
                    </a:cxn>
                    <a:cxn ang="0">
                      <a:pos x="199" y="412"/>
                    </a:cxn>
                    <a:cxn ang="0">
                      <a:pos x="180" y="384"/>
                    </a:cxn>
                    <a:cxn ang="0">
                      <a:pos x="218" y="316"/>
                    </a:cxn>
                    <a:cxn ang="0">
                      <a:pos x="151" y="288"/>
                    </a:cxn>
                    <a:cxn ang="0">
                      <a:pos x="151" y="316"/>
                    </a:cxn>
                    <a:cxn ang="0">
                      <a:pos x="113" y="316"/>
                    </a:cxn>
                    <a:cxn ang="0">
                      <a:pos x="113" y="230"/>
                    </a:cxn>
                    <a:cxn ang="0">
                      <a:pos x="38" y="182"/>
                    </a:cxn>
                    <a:cxn ang="0">
                      <a:pos x="95" y="134"/>
                    </a:cxn>
                    <a:cxn ang="0">
                      <a:pos x="95" y="86"/>
                    </a:cxn>
                    <a:cxn ang="0">
                      <a:pos x="0" y="86"/>
                    </a:cxn>
                    <a:cxn ang="0">
                      <a:pos x="76" y="0"/>
                    </a:cxn>
                    <a:cxn ang="0">
                      <a:pos x="2073" y="0"/>
                    </a:cxn>
                    <a:cxn ang="0">
                      <a:pos x="2044" y="38"/>
                    </a:cxn>
                    <a:cxn ang="0">
                      <a:pos x="2082" y="86"/>
                    </a:cxn>
                    <a:cxn ang="0">
                      <a:pos x="2139" y="59"/>
                    </a:cxn>
                    <a:cxn ang="0">
                      <a:pos x="2168" y="86"/>
                    </a:cxn>
                    <a:cxn ang="0">
                      <a:pos x="2168" y="182"/>
                    </a:cxn>
                    <a:cxn ang="0">
                      <a:pos x="2206" y="230"/>
                    </a:cxn>
                    <a:cxn ang="0">
                      <a:pos x="2206" y="316"/>
                    </a:cxn>
                    <a:cxn ang="0">
                      <a:pos x="2281" y="412"/>
                    </a:cxn>
                    <a:cxn ang="0">
                      <a:pos x="2263" y="451"/>
                    </a:cxn>
                    <a:cxn ang="0">
                      <a:pos x="2234" y="451"/>
                    </a:cxn>
                    <a:cxn ang="0">
                      <a:pos x="2215" y="499"/>
                    </a:cxn>
                    <a:cxn ang="0">
                      <a:pos x="2168" y="518"/>
                    </a:cxn>
                    <a:cxn ang="0">
                      <a:pos x="369" y="537"/>
                    </a:cxn>
                    <a:cxn ang="0">
                      <a:pos x="359" y="499"/>
                    </a:cxn>
                  </a:cxnLst>
                  <a:rect l="0" t="0" r="r" b="b"/>
                  <a:pathLst>
                    <a:path w="2281" h="537">
                      <a:moveTo>
                        <a:pt x="359" y="499"/>
                      </a:moveTo>
                      <a:lnTo>
                        <a:pt x="369" y="479"/>
                      </a:lnTo>
                      <a:lnTo>
                        <a:pt x="340" y="412"/>
                      </a:lnTo>
                      <a:lnTo>
                        <a:pt x="369" y="384"/>
                      </a:lnTo>
                      <a:lnTo>
                        <a:pt x="359" y="364"/>
                      </a:lnTo>
                      <a:lnTo>
                        <a:pt x="332" y="336"/>
                      </a:lnTo>
                      <a:lnTo>
                        <a:pt x="265" y="336"/>
                      </a:lnTo>
                      <a:lnTo>
                        <a:pt x="199" y="412"/>
                      </a:lnTo>
                      <a:lnTo>
                        <a:pt x="180" y="384"/>
                      </a:lnTo>
                      <a:lnTo>
                        <a:pt x="218" y="316"/>
                      </a:lnTo>
                      <a:lnTo>
                        <a:pt x="151" y="288"/>
                      </a:lnTo>
                      <a:lnTo>
                        <a:pt x="151" y="316"/>
                      </a:lnTo>
                      <a:lnTo>
                        <a:pt x="113" y="316"/>
                      </a:lnTo>
                      <a:lnTo>
                        <a:pt x="113" y="230"/>
                      </a:lnTo>
                      <a:lnTo>
                        <a:pt x="38" y="182"/>
                      </a:lnTo>
                      <a:lnTo>
                        <a:pt x="95" y="134"/>
                      </a:lnTo>
                      <a:lnTo>
                        <a:pt x="95" y="86"/>
                      </a:lnTo>
                      <a:lnTo>
                        <a:pt x="0" y="86"/>
                      </a:lnTo>
                      <a:lnTo>
                        <a:pt x="76" y="0"/>
                      </a:lnTo>
                      <a:lnTo>
                        <a:pt x="2073" y="0"/>
                      </a:lnTo>
                      <a:lnTo>
                        <a:pt x="2044" y="38"/>
                      </a:lnTo>
                      <a:lnTo>
                        <a:pt x="2082" y="86"/>
                      </a:lnTo>
                      <a:lnTo>
                        <a:pt x="2139" y="59"/>
                      </a:lnTo>
                      <a:lnTo>
                        <a:pt x="2168" y="86"/>
                      </a:lnTo>
                      <a:lnTo>
                        <a:pt x="2168" y="182"/>
                      </a:lnTo>
                      <a:lnTo>
                        <a:pt x="2206" y="230"/>
                      </a:lnTo>
                      <a:lnTo>
                        <a:pt x="2206" y="316"/>
                      </a:lnTo>
                      <a:lnTo>
                        <a:pt x="2281" y="412"/>
                      </a:lnTo>
                      <a:lnTo>
                        <a:pt x="2263" y="451"/>
                      </a:lnTo>
                      <a:lnTo>
                        <a:pt x="2234" y="451"/>
                      </a:lnTo>
                      <a:lnTo>
                        <a:pt x="2215" y="499"/>
                      </a:lnTo>
                      <a:lnTo>
                        <a:pt x="2168" y="518"/>
                      </a:lnTo>
                      <a:lnTo>
                        <a:pt x="369" y="537"/>
                      </a:lnTo>
                      <a:lnTo>
                        <a:pt x="359" y="499"/>
                      </a:lnTo>
                      <a:close/>
                    </a:path>
                  </a:pathLst>
                </a:custGeom>
                <a:grpFill/>
                <a:ln w="9525">
                  <a:solidFill>
                    <a:schemeClr val="accent1">
                      <a:lumMod val="60000"/>
                      <a:lumOff val="40000"/>
                    </a:schemeClr>
                  </a:solidFill>
                  <a:round/>
                  <a:headEnd/>
                  <a:tailEnd/>
                </a:ln>
              </p:spPr>
              <p:txBody>
                <a:bodyPr/>
                <a:lstStyle/>
                <a:p>
                  <a:endParaRPr lang="en-US" sz="800"/>
                </a:p>
              </p:txBody>
            </p:sp>
            <p:sp>
              <p:nvSpPr>
                <p:cNvPr id="512" name="Freeform 15"/>
                <p:cNvSpPr>
                  <a:spLocks/>
                </p:cNvSpPr>
                <p:nvPr/>
              </p:nvSpPr>
              <p:spPr bwMode="auto">
                <a:xfrm>
                  <a:off x="2460" y="1094"/>
                  <a:ext cx="1141" cy="268"/>
                </a:xfrm>
                <a:custGeom>
                  <a:avLst/>
                  <a:gdLst/>
                  <a:ahLst/>
                  <a:cxnLst>
                    <a:cxn ang="0">
                      <a:pos x="359" y="499"/>
                    </a:cxn>
                    <a:cxn ang="0">
                      <a:pos x="369" y="479"/>
                    </a:cxn>
                    <a:cxn ang="0">
                      <a:pos x="340" y="412"/>
                    </a:cxn>
                    <a:cxn ang="0">
                      <a:pos x="369" y="384"/>
                    </a:cxn>
                    <a:cxn ang="0">
                      <a:pos x="359" y="364"/>
                    </a:cxn>
                    <a:cxn ang="0">
                      <a:pos x="332" y="336"/>
                    </a:cxn>
                    <a:cxn ang="0">
                      <a:pos x="265" y="336"/>
                    </a:cxn>
                    <a:cxn ang="0">
                      <a:pos x="199" y="412"/>
                    </a:cxn>
                    <a:cxn ang="0">
                      <a:pos x="180" y="384"/>
                    </a:cxn>
                    <a:cxn ang="0">
                      <a:pos x="218" y="316"/>
                    </a:cxn>
                    <a:cxn ang="0">
                      <a:pos x="151" y="288"/>
                    </a:cxn>
                    <a:cxn ang="0">
                      <a:pos x="151" y="316"/>
                    </a:cxn>
                    <a:cxn ang="0">
                      <a:pos x="113" y="316"/>
                    </a:cxn>
                    <a:cxn ang="0">
                      <a:pos x="113" y="230"/>
                    </a:cxn>
                    <a:cxn ang="0">
                      <a:pos x="38" y="182"/>
                    </a:cxn>
                    <a:cxn ang="0">
                      <a:pos x="95" y="134"/>
                    </a:cxn>
                    <a:cxn ang="0">
                      <a:pos x="95" y="86"/>
                    </a:cxn>
                    <a:cxn ang="0">
                      <a:pos x="0" y="86"/>
                    </a:cxn>
                    <a:cxn ang="0">
                      <a:pos x="76" y="0"/>
                    </a:cxn>
                    <a:cxn ang="0">
                      <a:pos x="2073" y="0"/>
                    </a:cxn>
                    <a:cxn ang="0">
                      <a:pos x="2044" y="38"/>
                    </a:cxn>
                    <a:cxn ang="0">
                      <a:pos x="2082" y="86"/>
                    </a:cxn>
                    <a:cxn ang="0">
                      <a:pos x="2139" y="59"/>
                    </a:cxn>
                    <a:cxn ang="0">
                      <a:pos x="2168" y="86"/>
                    </a:cxn>
                    <a:cxn ang="0">
                      <a:pos x="2168" y="182"/>
                    </a:cxn>
                    <a:cxn ang="0">
                      <a:pos x="2206" y="230"/>
                    </a:cxn>
                    <a:cxn ang="0">
                      <a:pos x="2206" y="316"/>
                    </a:cxn>
                    <a:cxn ang="0">
                      <a:pos x="2281" y="412"/>
                    </a:cxn>
                    <a:cxn ang="0">
                      <a:pos x="2263" y="451"/>
                    </a:cxn>
                    <a:cxn ang="0">
                      <a:pos x="2234" y="451"/>
                    </a:cxn>
                    <a:cxn ang="0">
                      <a:pos x="2215" y="499"/>
                    </a:cxn>
                    <a:cxn ang="0">
                      <a:pos x="2168" y="518"/>
                    </a:cxn>
                    <a:cxn ang="0">
                      <a:pos x="369" y="537"/>
                    </a:cxn>
                    <a:cxn ang="0">
                      <a:pos x="359" y="499"/>
                    </a:cxn>
                  </a:cxnLst>
                  <a:rect l="0" t="0" r="r" b="b"/>
                  <a:pathLst>
                    <a:path w="2281" h="537">
                      <a:moveTo>
                        <a:pt x="359" y="499"/>
                      </a:moveTo>
                      <a:lnTo>
                        <a:pt x="369" y="479"/>
                      </a:lnTo>
                      <a:lnTo>
                        <a:pt x="340" y="412"/>
                      </a:lnTo>
                      <a:lnTo>
                        <a:pt x="369" y="384"/>
                      </a:lnTo>
                      <a:lnTo>
                        <a:pt x="359" y="364"/>
                      </a:lnTo>
                      <a:lnTo>
                        <a:pt x="332" y="336"/>
                      </a:lnTo>
                      <a:lnTo>
                        <a:pt x="265" y="336"/>
                      </a:lnTo>
                      <a:lnTo>
                        <a:pt x="199" y="412"/>
                      </a:lnTo>
                      <a:lnTo>
                        <a:pt x="180" y="384"/>
                      </a:lnTo>
                      <a:lnTo>
                        <a:pt x="218" y="316"/>
                      </a:lnTo>
                      <a:lnTo>
                        <a:pt x="151" y="288"/>
                      </a:lnTo>
                      <a:lnTo>
                        <a:pt x="151" y="316"/>
                      </a:lnTo>
                      <a:lnTo>
                        <a:pt x="113" y="316"/>
                      </a:lnTo>
                      <a:lnTo>
                        <a:pt x="113" y="230"/>
                      </a:lnTo>
                      <a:lnTo>
                        <a:pt x="38" y="182"/>
                      </a:lnTo>
                      <a:lnTo>
                        <a:pt x="95" y="134"/>
                      </a:lnTo>
                      <a:lnTo>
                        <a:pt x="95" y="86"/>
                      </a:lnTo>
                      <a:lnTo>
                        <a:pt x="0" y="86"/>
                      </a:lnTo>
                      <a:lnTo>
                        <a:pt x="76" y="0"/>
                      </a:lnTo>
                      <a:lnTo>
                        <a:pt x="2073" y="0"/>
                      </a:lnTo>
                      <a:lnTo>
                        <a:pt x="2044" y="38"/>
                      </a:lnTo>
                      <a:lnTo>
                        <a:pt x="2082" y="86"/>
                      </a:lnTo>
                      <a:lnTo>
                        <a:pt x="2139" y="59"/>
                      </a:lnTo>
                      <a:lnTo>
                        <a:pt x="2168" y="86"/>
                      </a:lnTo>
                      <a:lnTo>
                        <a:pt x="2168" y="182"/>
                      </a:lnTo>
                      <a:lnTo>
                        <a:pt x="2206" y="230"/>
                      </a:lnTo>
                      <a:lnTo>
                        <a:pt x="2206" y="316"/>
                      </a:lnTo>
                      <a:lnTo>
                        <a:pt x="2281" y="412"/>
                      </a:lnTo>
                      <a:lnTo>
                        <a:pt x="2263" y="451"/>
                      </a:lnTo>
                      <a:lnTo>
                        <a:pt x="2234" y="451"/>
                      </a:lnTo>
                      <a:lnTo>
                        <a:pt x="2215" y="499"/>
                      </a:lnTo>
                      <a:lnTo>
                        <a:pt x="2168" y="518"/>
                      </a:lnTo>
                      <a:lnTo>
                        <a:pt x="369" y="537"/>
                      </a:lnTo>
                      <a:lnTo>
                        <a:pt x="359" y="499"/>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66" name="Group 16"/>
            <p:cNvGrpSpPr>
              <a:grpSpLocks/>
            </p:cNvGrpSpPr>
            <p:nvPr/>
          </p:nvGrpSpPr>
          <p:grpSpPr bwMode="auto">
            <a:xfrm>
              <a:off x="8366122" y="5281612"/>
              <a:ext cx="639763" cy="798512"/>
              <a:chOff x="5257" y="3020"/>
              <a:chExt cx="292" cy="355"/>
            </a:xfrm>
            <a:solidFill>
              <a:schemeClr val="accent1">
                <a:lumMod val="20000"/>
                <a:lumOff val="80000"/>
              </a:schemeClr>
            </a:solidFill>
          </p:grpSpPr>
          <p:sp>
            <p:nvSpPr>
              <p:cNvPr id="505" name="Freeform 17"/>
              <p:cNvSpPr>
                <a:spLocks/>
              </p:cNvSpPr>
              <p:nvPr/>
            </p:nvSpPr>
            <p:spPr bwMode="auto">
              <a:xfrm>
                <a:off x="5257" y="3020"/>
                <a:ext cx="292" cy="355"/>
              </a:xfrm>
              <a:custGeom>
                <a:avLst/>
                <a:gdLst/>
                <a:ahLst/>
                <a:cxnLst>
                  <a:cxn ang="0">
                    <a:pos x="444" y="183"/>
                  </a:cxn>
                  <a:cxn ang="0">
                    <a:pos x="482" y="183"/>
                  </a:cxn>
                  <a:cxn ang="0">
                    <a:pos x="491" y="230"/>
                  </a:cxn>
                  <a:cxn ang="0">
                    <a:pos x="520" y="249"/>
                  </a:cxn>
                  <a:cxn ang="0">
                    <a:pos x="558" y="364"/>
                  </a:cxn>
                  <a:cxn ang="0">
                    <a:pos x="539" y="383"/>
                  </a:cxn>
                  <a:cxn ang="0">
                    <a:pos x="585" y="460"/>
                  </a:cxn>
                  <a:cxn ang="0">
                    <a:pos x="558" y="547"/>
                  </a:cxn>
                  <a:cxn ang="0">
                    <a:pos x="520" y="566"/>
                  </a:cxn>
                  <a:cxn ang="0">
                    <a:pos x="558" y="614"/>
                  </a:cxn>
                  <a:cxn ang="0">
                    <a:pos x="585" y="710"/>
                  </a:cxn>
                  <a:cxn ang="0">
                    <a:pos x="0" y="710"/>
                  </a:cxn>
                  <a:cxn ang="0">
                    <a:pos x="0" y="527"/>
                  </a:cxn>
                  <a:cxn ang="0">
                    <a:pos x="66" y="527"/>
                  </a:cxn>
                  <a:cxn ang="0">
                    <a:pos x="66" y="106"/>
                  </a:cxn>
                  <a:cxn ang="0">
                    <a:pos x="85" y="106"/>
                  </a:cxn>
                  <a:cxn ang="0">
                    <a:pos x="133" y="106"/>
                  </a:cxn>
                  <a:cxn ang="0">
                    <a:pos x="133" y="66"/>
                  </a:cxn>
                  <a:cxn ang="0">
                    <a:pos x="265" y="66"/>
                  </a:cxn>
                  <a:cxn ang="0">
                    <a:pos x="265" y="0"/>
                  </a:cxn>
                  <a:cxn ang="0">
                    <a:pos x="302" y="66"/>
                  </a:cxn>
                  <a:cxn ang="0">
                    <a:pos x="349" y="48"/>
                  </a:cxn>
                  <a:cxn ang="0">
                    <a:pos x="415" y="66"/>
                  </a:cxn>
                  <a:cxn ang="0">
                    <a:pos x="463" y="66"/>
                  </a:cxn>
                  <a:cxn ang="0">
                    <a:pos x="444" y="183"/>
                  </a:cxn>
                </a:cxnLst>
                <a:rect l="0" t="0" r="r" b="b"/>
                <a:pathLst>
                  <a:path w="585" h="710">
                    <a:moveTo>
                      <a:pt x="444" y="183"/>
                    </a:moveTo>
                    <a:lnTo>
                      <a:pt x="482" y="183"/>
                    </a:lnTo>
                    <a:lnTo>
                      <a:pt x="491" y="230"/>
                    </a:lnTo>
                    <a:lnTo>
                      <a:pt x="520" y="249"/>
                    </a:lnTo>
                    <a:lnTo>
                      <a:pt x="558" y="364"/>
                    </a:lnTo>
                    <a:lnTo>
                      <a:pt x="539" y="383"/>
                    </a:lnTo>
                    <a:lnTo>
                      <a:pt x="585" y="460"/>
                    </a:lnTo>
                    <a:lnTo>
                      <a:pt x="558" y="547"/>
                    </a:lnTo>
                    <a:lnTo>
                      <a:pt x="520" y="566"/>
                    </a:lnTo>
                    <a:lnTo>
                      <a:pt x="558" y="614"/>
                    </a:lnTo>
                    <a:lnTo>
                      <a:pt x="585" y="710"/>
                    </a:lnTo>
                    <a:lnTo>
                      <a:pt x="0" y="710"/>
                    </a:lnTo>
                    <a:lnTo>
                      <a:pt x="0" y="527"/>
                    </a:lnTo>
                    <a:lnTo>
                      <a:pt x="66" y="527"/>
                    </a:lnTo>
                    <a:lnTo>
                      <a:pt x="66" y="106"/>
                    </a:lnTo>
                    <a:lnTo>
                      <a:pt x="85" y="106"/>
                    </a:lnTo>
                    <a:lnTo>
                      <a:pt x="133" y="106"/>
                    </a:lnTo>
                    <a:lnTo>
                      <a:pt x="133" y="66"/>
                    </a:lnTo>
                    <a:lnTo>
                      <a:pt x="265" y="66"/>
                    </a:lnTo>
                    <a:lnTo>
                      <a:pt x="265" y="0"/>
                    </a:lnTo>
                    <a:lnTo>
                      <a:pt x="302" y="66"/>
                    </a:lnTo>
                    <a:lnTo>
                      <a:pt x="349" y="48"/>
                    </a:lnTo>
                    <a:lnTo>
                      <a:pt x="415" y="66"/>
                    </a:lnTo>
                    <a:lnTo>
                      <a:pt x="463" y="66"/>
                    </a:lnTo>
                    <a:lnTo>
                      <a:pt x="444" y="183"/>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506" name="Group 18"/>
              <p:cNvGrpSpPr>
                <a:grpSpLocks/>
              </p:cNvGrpSpPr>
              <p:nvPr/>
            </p:nvGrpSpPr>
            <p:grpSpPr bwMode="auto">
              <a:xfrm>
                <a:off x="5257" y="3020"/>
                <a:ext cx="292" cy="355"/>
                <a:chOff x="5257" y="3020"/>
                <a:chExt cx="292" cy="355"/>
              </a:xfrm>
              <a:grpFill/>
            </p:grpSpPr>
            <p:sp>
              <p:nvSpPr>
                <p:cNvPr id="507" name="Freeform 19"/>
                <p:cNvSpPr>
                  <a:spLocks/>
                </p:cNvSpPr>
                <p:nvPr/>
              </p:nvSpPr>
              <p:spPr bwMode="auto">
                <a:xfrm>
                  <a:off x="5257" y="3020"/>
                  <a:ext cx="292" cy="355"/>
                </a:xfrm>
                <a:custGeom>
                  <a:avLst/>
                  <a:gdLst/>
                  <a:ahLst/>
                  <a:cxnLst>
                    <a:cxn ang="0">
                      <a:pos x="444" y="183"/>
                    </a:cxn>
                    <a:cxn ang="0">
                      <a:pos x="482" y="183"/>
                    </a:cxn>
                    <a:cxn ang="0">
                      <a:pos x="491" y="230"/>
                    </a:cxn>
                    <a:cxn ang="0">
                      <a:pos x="520" y="249"/>
                    </a:cxn>
                    <a:cxn ang="0">
                      <a:pos x="558" y="364"/>
                    </a:cxn>
                    <a:cxn ang="0">
                      <a:pos x="539" y="383"/>
                    </a:cxn>
                    <a:cxn ang="0">
                      <a:pos x="585" y="460"/>
                    </a:cxn>
                    <a:cxn ang="0">
                      <a:pos x="558" y="547"/>
                    </a:cxn>
                    <a:cxn ang="0">
                      <a:pos x="520" y="566"/>
                    </a:cxn>
                    <a:cxn ang="0">
                      <a:pos x="558" y="614"/>
                    </a:cxn>
                    <a:cxn ang="0">
                      <a:pos x="585" y="710"/>
                    </a:cxn>
                    <a:cxn ang="0">
                      <a:pos x="0" y="710"/>
                    </a:cxn>
                    <a:cxn ang="0">
                      <a:pos x="0" y="527"/>
                    </a:cxn>
                    <a:cxn ang="0">
                      <a:pos x="66" y="527"/>
                    </a:cxn>
                    <a:cxn ang="0">
                      <a:pos x="66" y="106"/>
                    </a:cxn>
                    <a:cxn ang="0">
                      <a:pos x="85" y="106"/>
                    </a:cxn>
                    <a:cxn ang="0">
                      <a:pos x="133" y="106"/>
                    </a:cxn>
                    <a:cxn ang="0">
                      <a:pos x="133" y="66"/>
                    </a:cxn>
                    <a:cxn ang="0">
                      <a:pos x="265" y="66"/>
                    </a:cxn>
                    <a:cxn ang="0">
                      <a:pos x="265" y="0"/>
                    </a:cxn>
                    <a:cxn ang="0">
                      <a:pos x="302" y="66"/>
                    </a:cxn>
                    <a:cxn ang="0">
                      <a:pos x="349" y="48"/>
                    </a:cxn>
                    <a:cxn ang="0">
                      <a:pos x="415" y="66"/>
                    </a:cxn>
                    <a:cxn ang="0">
                      <a:pos x="463" y="66"/>
                    </a:cxn>
                    <a:cxn ang="0">
                      <a:pos x="444" y="183"/>
                    </a:cxn>
                  </a:cxnLst>
                  <a:rect l="0" t="0" r="r" b="b"/>
                  <a:pathLst>
                    <a:path w="585" h="710">
                      <a:moveTo>
                        <a:pt x="444" y="183"/>
                      </a:moveTo>
                      <a:lnTo>
                        <a:pt x="482" y="183"/>
                      </a:lnTo>
                      <a:lnTo>
                        <a:pt x="491" y="230"/>
                      </a:lnTo>
                      <a:lnTo>
                        <a:pt x="520" y="249"/>
                      </a:lnTo>
                      <a:lnTo>
                        <a:pt x="558" y="364"/>
                      </a:lnTo>
                      <a:lnTo>
                        <a:pt x="539" y="383"/>
                      </a:lnTo>
                      <a:lnTo>
                        <a:pt x="585" y="460"/>
                      </a:lnTo>
                      <a:lnTo>
                        <a:pt x="558" y="547"/>
                      </a:lnTo>
                      <a:lnTo>
                        <a:pt x="520" y="566"/>
                      </a:lnTo>
                      <a:lnTo>
                        <a:pt x="558" y="614"/>
                      </a:lnTo>
                      <a:lnTo>
                        <a:pt x="585" y="710"/>
                      </a:lnTo>
                      <a:lnTo>
                        <a:pt x="0" y="710"/>
                      </a:lnTo>
                      <a:lnTo>
                        <a:pt x="0" y="527"/>
                      </a:lnTo>
                      <a:lnTo>
                        <a:pt x="66" y="527"/>
                      </a:lnTo>
                      <a:lnTo>
                        <a:pt x="66" y="106"/>
                      </a:lnTo>
                      <a:lnTo>
                        <a:pt x="85" y="106"/>
                      </a:lnTo>
                      <a:lnTo>
                        <a:pt x="133" y="106"/>
                      </a:lnTo>
                      <a:lnTo>
                        <a:pt x="133" y="66"/>
                      </a:lnTo>
                      <a:lnTo>
                        <a:pt x="265" y="66"/>
                      </a:lnTo>
                      <a:lnTo>
                        <a:pt x="265" y="0"/>
                      </a:lnTo>
                      <a:lnTo>
                        <a:pt x="302" y="66"/>
                      </a:lnTo>
                      <a:lnTo>
                        <a:pt x="349" y="48"/>
                      </a:lnTo>
                      <a:lnTo>
                        <a:pt x="415" y="66"/>
                      </a:lnTo>
                      <a:lnTo>
                        <a:pt x="463" y="66"/>
                      </a:lnTo>
                      <a:lnTo>
                        <a:pt x="444" y="183"/>
                      </a:lnTo>
                      <a:close/>
                    </a:path>
                  </a:pathLst>
                </a:custGeom>
                <a:grpFill/>
                <a:ln w="9525">
                  <a:solidFill>
                    <a:schemeClr val="accent1">
                      <a:lumMod val="60000"/>
                      <a:lumOff val="40000"/>
                    </a:schemeClr>
                  </a:solidFill>
                  <a:round/>
                  <a:headEnd/>
                  <a:tailEnd/>
                </a:ln>
              </p:spPr>
              <p:txBody>
                <a:bodyPr/>
                <a:lstStyle/>
                <a:p>
                  <a:endParaRPr lang="en-US" sz="800"/>
                </a:p>
              </p:txBody>
            </p:sp>
            <p:sp>
              <p:nvSpPr>
                <p:cNvPr id="508" name="Freeform 20"/>
                <p:cNvSpPr>
                  <a:spLocks/>
                </p:cNvSpPr>
                <p:nvPr/>
              </p:nvSpPr>
              <p:spPr bwMode="auto">
                <a:xfrm>
                  <a:off x="5257" y="3020"/>
                  <a:ext cx="292" cy="355"/>
                </a:xfrm>
                <a:custGeom>
                  <a:avLst/>
                  <a:gdLst/>
                  <a:ahLst/>
                  <a:cxnLst>
                    <a:cxn ang="0">
                      <a:pos x="444" y="183"/>
                    </a:cxn>
                    <a:cxn ang="0">
                      <a:pos x="482" y="183"/>
                    </a:cxn>
                    <a:cxn ang="0">
                      <a:pos x="491" y="230"/>
                    </a:cxn>
                    <a:cxn ang="0">
                      <a:pos x="520" y="249"/>
                    </a:cxn>
                    <a:cxn ang="0">
                      <a:pos x="558" y="364"/>
                    </a:cxn>
                    <a:cxn ang="0">
                      <a:pos x="539" y="383"/>
                    </a:cxn>
                    <a:cxn ang="0">
                      <a:pos x="585" y="460"/>
                    </a:cxn>
                    <a:cxn ang="0">
                      <a:pos x="558" y="547"/>
                    </a:cxn>
                    <a:cxn ang="0">
                      <a:pos x="520" y="566"/>
                    </a:cxn>
                    <a:cxn ang="0">
                      <a:pos x="558" y="614"/>
                    </a:cxn>
                    <a:cxn ang="0">
                      <a:pos x="585" y="710"/>
                    </a:cxn>
                    <a:cxn ang="0">
                      <a:pos x="0" y="710"/>
                    </a:cxn>
                    <a:cxn ang="0">
                      <a:pos x="0" y="527"/>
                    </a:cxn>
                    <a:cxn ang="0">
                      <a:pos x="66" y="527"/>
                    </a:cxn>
                    <a:cxn ang="0">
                      <a:pos x="66" y="106"/>
                    </a:cxn>
                    <a:cxn ang="0">
                      <a:pos x="85" y="106"/>
                    </a:cxn>
                    <a:cxn ang="0">
                      <a:pos x="133" y="106"/>
                    </a:cxn>
                    <a:cxn ang="0">
                      <a:pos x="133" y="66"/>
                    </a:cxn>
                    <a:cxn ang="0">
                      <a:pos x="265" y="66"/>
                    </a:cxn>
                    <a:cxn ang="0">
                      <a:pos x="265" y="0"/>
                    </a:cxn>
                    <a:cxn ang="0">
                      <a:pos x="302" y="66"/>
                    </a:cxn>
                    <a:cxn ang="0">
                      <a:pos x="349" y="48"/>
                    </a:cxn>
                    <a:cxn ang="0">
                      <a:pos x="415" y="66"/>
                    </a:cxn>
                    <a:cxn ang="0">
                      <a:pos x="463" y="66"/>
                    </a:cxn>
                    <a:cxn ang="0">
                      <a:pos x="444" y="183"/>
                    </a:cxn>
                  </a:cxnLst>
                  <a:rect l="0" t="0" r="r" b="b"/>
                  <a:pathLst>
                    <a:path w="585" h="710">
                      <a:moveTo>
                        <a:pt x="444" y="183"/>
                      </a:moveTo>
                      <a:lnTo>
                        <a:pt x="482" y="183"/>
                      </a:lnTo>
                      <a:lnTo>
                        <a:pt x="491" y="230"/>
                      </a:lnTo>
                      <a:lnTo>
                        <a:pt x="520" y="249"/>
                      </a:lnTo>
                      <a:lnTo>
                        <a:pt x="558" y="364"/>
                      </a:lnTo>
                      <a:lnTo>
                        <a:pt x="539" y="383"/>
                      </a:lnTo>
                      <a:lnTo>
                        <a:pt x="585" y="460"/>
                      </a:lnTo>
                      <a:lnTo>
                        <a:pt x="558" y="547"/>
                      </a:lnTo>
                      <a:lnTo>
                        <a:pt x="520" y="566"/>
                      </a:lnTo>
                      <a:lnTo>
                        <a:pt x="558" y="614"/>
                      </a:lnTo>
                      <a:lnTo>
                        <a:pt x="585" y="710"/>
                      </a:lnTo>
                      <a:lnTo>
                        <a:pt x="0" y="710"/>
                      </a:lnTo>
                      <a:lnTo>
                        <a:pt x="0" y="527"/>
                      </a:lnTo>
                      <a:lnTo>
                        <a:pt x="66" y="527"/>
                      </a:lnTo>
                      <a:lnTo>
                        <a:pt x="66" y="106"/>
                      </a:lnTo>
                      <a:lnTo>
                        <a:pt x="85" y="106"/>
                      </a:lnTo>
                      <a:lnTo>
                        <a:pt x="133" y="106"/>
                      </a:lnTo>
                      <a:lnTo>
                        <a:pt x="133" y="66"/>
                      </a:lnTo>
                      <a:lnTo>
                        <a:pt x="265" y="66"/>
                      </a:lnTo>
                      <a:lnTo>
                        <a:pt x="265" y="0"/>
                      </a:lnTo>
                      <a:lnTo>
                        <a:pt x="302" y="66"/>
                      </a:lnTo>
                      <a:lnTo>
                        <a:pt x="349" y="48"/>
                      </a:lnTo>
                      <a:lnTo>
                        <a:pt x="415" y="66"/>
                      </a:lnTo>
                      <a:lnTo>
                        <a:pt x="463" y="66"/>
                      </a:lnTo>
                      <a:lnTo>
                        <a:pt x="444" y="183"/>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67" name="Group 21"/>
            <p:cNvGrpSpPr>
              <a:grpSpLocks/>
            </p:cNvGrpSpPr>
            <p:nvPr/>
          </p:nvGrpSpPr>
          <p:grpSpPr bwMode="auto">
            <a:xfrm>
              <a:off x="7492998" y="5003799"/>
              <a:ext cx="725488" cy="1076325"/>
              <a:chOff x="4859" y="2896"/>
              <a:chExt cx="331" cy="479"/>
            </a:xfrm>
            <a:solidFill>
              <a:schemeClr val="accent1">
                <a:lumMod val="20000"/>
                <a:lumOff val="80000"/>
              </a:schemeClr>
            </a:solidFill>
          </p:grpSpPr>
          <p:sp>
            <p:nvSpPr>
              <p:cNvPr id="501" name="Freeform 22"/>
              <p:cNvSpPr>
                <a:spLocks/>
              </p:cNvSpPr>
              <p:nvPr/>
            </p:nvSpPr>
            <p:spPr bwMode="auto">
              <a:xfrm>
                <a:off x="4859" y="2896"/>
                <a:ext cx="331" cy="479"/>
              </a:xfrm>
              <a:custGeom>
                <a:avLst/>
                <a:gdLst/>
                <a:ahLst/>
                <a:cxnLst>
                  <a:cxn ang="0">
                    <a:pos x="255" y="959"/>
                  </a:cxn>
                  <a:cxn ang="0">
                    <a:pos x="255" y="633"/>
                  </a:cxn>
                  <a:cxn ang="0">
                    <a:pos x="123" y="633"/>
                  </a:cxn>
                  <a:cxn ang="0">
                    <a:pos x="123" y="498"/>
                  </a:cxn>
                  <a:cxn ang="0">
                    <a:pos x="0" y="498"/>
                  </a:cxn>
                  <a:cxn ang="0">
                    <a:pos x="9" y="38"/>
                  </a:cxn>
                  <a:cxn ang="0">
                    <a:pos x="28" y="58"/>
                  </a:cxn>
                  <a:cxn ang="0">
                    <a:pos x="76" y="106"/>
                  </a:cxn>
                  <a:cxn ang="0">
                    <a:pos x="123" y="106"/>
                  </a:cxn>
                  <a:cxn ang="0">
                    <a:pos x="236" y="58"/>
                  </a:cxn>
                  <a:cxn ang="0">
                    <a:pos x="369" y="58"/>
                  </a:cxn>
                  <a:cxn ang="0">
                    <a:pos x="406" y="0"/>
                  </a:cxn>
                  <a:cxn ang="0">
                    <a:pos x="387" y="230"/>
                  </a:cxn>
                  <a:cxn ang="0">
                    <a:pos x="530" y="230"/>
                  </a:cxn>
                  <a:cxn ang="0">
                    <a:pos x="549" y="355"/>
                  </a:cxn>
                  <a:cxn ang="0">
                    <a:pos x="596" y="355"/>
                  </a:cxn>
                  <a:cxn ang="0">
                    <a:pos x="596" y="450"/>
                  </a:cxn>
                  <a:cxn ang="0">
                    <a:pos x="662" y="450"/>
                  </a:cxn>
                  <a:cxn ang="0">
                    <a:pos x="662" y="959"/>
                  </a:cxn>
                  <a:cxn ang="0">
                    <a:pos x="255" y="959"/>
                  </a:cxn>
                </a:cxnLst>
                <a:rect l="0" t="0" r="r" b="b"/>
                <a:pathLst>
                  <a:path w="662" h="959">
                    <a:moveTo>
                      <a:pt x="255" y="959"/>
                    </a:moveTo>
                    <a:lnTo>
                      <a:pt x="255" y="633"/>
                    </a:lnTo>
                    <a:lnTo>
                      <a:pt x="123" y="633"/>
                    </a:lnTo>
                    <a:lnTo>
                      <a:pt x="123" y="498"/>
                    </a:lnTo>
                    <a:lnTo>
                      <a:pt x="0" y="498"/>
                    </a:lnTo>
                    <a:lnTo>
                      <a:pt x="9" y="38"/>
                    </a:lnTo>
                    <a:lnTo>
                      <a:pt x="28" y="58"/>
                    </a:lnTo>
                    <a:lnTo>
                      <a:pt x="76" y="106"/>
                    </a:lnTo>
                    <a:lnTo>
                      <a:pt x="123" y="106"/>
                    </a:lnTo>
                    <a:lnTo>
                      <a:pt x="236" y="58"/>
                    </a:lnTo>
                    <a:lnTo>
                      <a:pt x="369" y="58"/>
                    </a:lnTo>
                    <a:lnTo>
                      <a:pt x="406" y="0"/>
                    </a:lnTo>
                    <a:lnTo>
                      <a:pt x="387" y="230"/>
                    </a:lnTo>
                    <a:lnTo>
                      <a:pt x="530" y="230"/>
                    </a:lnTo>
                    <a:lnTo>
                      <a:pt x="549" y="355"/>
                    </a:lnTo>
                    <a:lnTo>
                      <a:pt x="596" y="355"/>
                    </a:lnTo>
                    <a:lnTo>
                      <a:pt x="596" y="450"/>
                    </a:lnTo>
                    <a:lnTo>
                      <a:pt x="662" y="450"/>
                    </a:lnTo>
                    <a:lnTo>
                      <a:pt x="662" y="959"/>
                    </a:lnTo>
                    <a:lnTo>
                      <a:pt x="255" y="959"/>
                    </a:lnTo>
                    <a:close/>
                  </a:path>
                </a:pathLst>
              </a:custGeom>
              <a:grpFill/>
              <a:ln w="9525">
                <a:solidFill>
                  <a:schemeClr val="accent1">
                    <a:lumMod val="60000"/>
                    <a:lumOff val="40000"/>
                  </a:schemeClr>
                </a:solidFill>
                <a:round/>
                <a:headEnd/>
                <a:tailEnd/>
              </a:ln>
            </p:spPr>
            <p:txBody>
              <a:bodyPr/>
              <a:lstStyle/>
              <a:p>
                <a:endParaRPr lang="en-US" sz="800">
                  <a:solidFill>
                    <a:schemeClr val="bg1"/>
                  </a:solidFill>
                </a:endParaRPr>
              </a:p>
            </p:txBody>
          </p:sp>
          <p:grpSp>
            <p:nvGrpSpPr>
              <p:cNvPr id="502" name="Group 23"/>
              <p:cNvGrpSpPr>
                <a:grpSpLocks/>
              </p:cNvGrpSpPr>
              <p:nvPr/>
            </p:nvGrpSpPr>
            <p:grpSpPr bwMode="auto">
              <a:xfrm>
                <a:off x="4859" y="2896"/>
                <a:ext cx="331" cy="479"/>
                <a:chOff x="4859" y="2896"/>
                <a:chExt cx="331" cy="479"/>
              </a:xfrm>
              <a:grpFill/>
            </p:grpSpPr>
            <p:sp>
              <p:nvSpPr>
                <p:cNvPr id="503" name="Freeform 24"/>
                <p:cNvSpPr>
                  <a:spLocks/>
                </p:cNvSpPr>
                <p:nvPr/>
              </p:nvSpPr>
              <p:spPr bwMode="auto">
                <a:xfrm>
                  <a:off x="4859" y="2896"/>
                  <a:ext cx="331" cy="479"/>
                </a:xfrm>
                <a:custGeom>
                  <a:avLst/>
                  <a:gdLst/>
                  <a:ahLst/>
                  <a:cxnLst>
                    <a:cxn ang="0">
                      <a:pos x="255" y="959"/>
                    </a:cxn>
                    <a:cxn ang="0">
                      <a:pos x="255" y="633"/>
                    </a:cxn>
                    <a:cxn ang="0">
                      <a:pos x="123" y="633"/>
                    </a:cxn>
                    <a:cxn ang="0">
                      <a:pos x="123" y="498"/>
                    </a:cxn>
                    <a:cxn ang="0">
                      <a:pos x="0" y="498"/>
                    </a:cxn>
                    <a:cxn ang="0">
                      <a:pos x="9" y="38"/>
                    </a:cxn>
                    <a:cxn ang="0">
                      <a:pos x="28" y="58"/>
                    </a:cxn>
                    <a:cxn ang="0">
                      <a:pos x="76" y="106"/>
                    </a:cxn>
                    <a:cxn ang="0">
                      <a:pos x="123" y="106"/>
                    </a:cxn>
                    <a:cxn ang="0">
                      <a:pos x="236" y="58"/>
                    </a:cxn>
                    <a:cxn ang="0">
                      <a:pos x="369" y="58"/>
                    </a:cxn>
                    <a:cxn ang="0">
                      <a:pos x="406" y="0"/>
                    </a:cxn>
                    <a:cxn ang="0">
                      <a:pos x="387" y="230"/>
                    </a:cxn>
                    <a:cxn ang="0">
                      <a:pos x="530" y="230"/>
                    </a:cxn>
                    <a:cxn ang="0">
                      <a:pos x="549" y="355"/>
                    </a:cxn>
                    <a:cxn ang="0">
                      <a:pos x="596" y="355"/>
                    </a:cxn>
                    <a:cxn ang="0">
                      <a:pos x="596" y="450"/>
                    </a:cxn>
                    <a:cxn ang="0">
                      <a:pos x="662" y="450"/>
                    </a:cxn>
                    <a:cxn ang="0">
                      <a:pos x="662" y="959"/>
                    </a:cxn>
                    <a:cxn ang="0">
                      <a:pos x="255" y="959"/>
                    </a:cxn>
                  </a:cxnLst>
                  <a:rect l="0" t="0" r="r" b="b"/>
                  <a:pathLst>
                    <a:path w="662" h="959">
                      <a:moveTo>
                        <a:pt x="255" y="959"/>
                      </a:moveTo>
                      <a:lnTo>
                        <a:pt x="255" y="633"/>
                      </a:lnTo>
                      <a:lnTo>
                        <a:pt x="123" y="633"/>
                      </a:lnTo>
                      <a:lnTo>
                        <a:pt x="123" y="498"/>
                      </a:lnTo>
                      <a:lnTo>
                        <a:pt x="0" y="498"/>
                      </a:lnTo>
                      <a:lnTo>
                        <a:pt x="9" y="38"/>
                      </a:lnTo>
                      <a:lnTo>
                        <a:pt x="28" y="58"/>
                      </a:lnTo>
                      <a:lnTo>
                        <a:pt x="76" y="106"/>
                      </a:lnTo>
                      <a:lnTo>
                        <a:pt x="123" y="106"/>
                      </a:lnTo>
                      <a:lnTo>
                        <a:pt x="236" y="58"/>
                      </a:lnTo>
                      <a:lnTo>
                        <a:pt x="369" y="58"/>
                      </a:lnTo>
                      <a:lnTo>
                        <a:pt x="406" y="0"/>
                      </a:lnTo>
                      <a:lnTo>
                        <a:pt x="387" y="230"/>
                      </a:lnTo>
                      <a:lnTo>
                        <a:pt x="530" y="230"/>
                      </a:lnTo>
                      <a:lnTo>
                        <a:pt x="549" y="355"/>
                      </a:lnTo>
                      <a:lnTo>
                        <a:pt x="596" y="355"/>
                      </a:lnTo>
                      <a:lnTo>
                        <a:pt x="596" y="450"/>
                      </a:lnTo>
                      <a:lnTo>
                        <a:pt x="662" y="450"/>
                      </a:lnTo>
                      <a:lnTo>
                        <a:pt x="662" y="959"/>
                      </a:lnTo>
                      <a:lnTo>
                        <a:pt x="255" y="959"/>
                      </a:lnTo>
                      <a:close/>
                    </a:path>
                  </a:pathLst>
                </a:custGeom>
                <a:grpFill/>
                <a:ln w="9525">
                  <a:solidFill>
                    <a:schemeClr val="accent1">
                      <a:lumMod val="60000"/>
                      <a:lumOff val="40000"/>
                    </a:schemeClr>
                  </a:solidFill>
                  <a:round/>
                  <a:headEnd/>
                  <a:tailEnd/>
                </a:ln>
              </p:spPr>
              <p:txBody>
                <a:bodyPr/>
                <a:lstStyle/>
                <a:p>
                  <a:endParaRPr lang="en-US" sz="800">
                    <a:solidFill>
                      <a:schemeClr val="bg1"/>
                    </a:solidFill>
                  </a:endParaRPr>
                </a:p>
              </p:txBody>
            </p:sp>
            <p:sp>
              <p:nvSpPr>
                <p:cNvPr id="504" name="Freeform 25"/>
                <p:cNvSpPr>
                  <a:spLocks/>
                </p:cNvSpPr>
                <p:nvPr/>
              </p:nvSpPr>
              <p:spPr bwMode="auto">
                <a:xfrm>
                  <a:off x="4859" y="2896"/>
                  <a:ext cx="331" cy="479"/>
                </a:xfrm>
                <a:custGeom>
                  <a:avLst/>
                  <a:gdLst/>
                  <a:ahLst/>
                  <a:cxnLst>
                    <a:cxn ang="0">
                      <a:pos x="255" y="959"/>
                    </a:cxn>
                    <a:cxn ang="0">
                      <a:pos x="255" y="633"/>
                    </a:cxn>
                    <a:cxn ang="0">
                      <a:pos x="123" y="633"/>
                    </a:cxn>
                    <a:cxn ang="0">
                      <a:pos x="123" y="498"/>
                    </a:cxn>
                    <a:cxn ang="0">
                      <a:pos x="0" y="498"/>
                    </a:cxn>
                    <a:cxn ang="0">
                      <a:pos x="9" y="38"/>
                    </a:cxn>
                    <a:cxn ang="0">
                      <a:pos x="28" y="58"/>
                    </a:cxn>
                    <a:cxn ang="0">
                      <a:pos x="76" y="106"/>
                    </a:cxn>
                    <a:cxn ang="0">
                      <a:pos x="123" y="106"/>
                    </a:cxn>
                    <a:cxn ang="0">
                      <a:pos x="236" y="58"/>
                    </a:cxn>
                    <a:cxn ang="0">
                      <a:pos x="369" y="58"/>
                    </a:cxn>
                    <a:cxn ang="0">
                      <a:pos x="406" y="0"/>
                    </a:cxn>
                    <a:cxn ang="0">
                      <a:pos x="387" y="230"/>
                    </a:cxn>
                    <a:cxn ang="0">
                      <a:pos x="530" y="230"/>
                    </a:cxn>
                    <a:cxn ang="0">
                      <a:pos x="549" y="355"/>
                    </a:cxn>
                    <a:cxn ang="0">
                      <a:pos x="596" y="355"/>
                    </a:cxn>
                    <a:cxn ang="0">
                      <a:pos x="596" y="450"/>
                    </a:cxn>
                    <a:cxn ang="0">
                      <a:pos x="662" y="450"/>
                    </a:cxn>
                    <a:cxn ang="0">
                      <a:pos x="662" y="959"/>
                    </a:cxn>
                    <a:cxn ang="0">
                      <a:pos x="255" y="959"/>
                    </a:cxn>
                  </a:cxnLst>
                  <a:rect l="0" t="0" r="r" b="b"/>
                  <a:pathLst>
                    <a:path w="662" h="959">
                      <a:moveTo>
                        <a:pt x="255" y="959"/>
                      </a:moveTo>
                      <a:lnTo>
                        <a:pt x="255" y="633"/>
                      </a:lnTo>
                      <a:lnTo>
                        <a:pt x="123" y="633"/>
                      </a:lnTo>
                      <a:lnTo>
                        <a:pt x="123" y="498"/>
                      </a:lnTo>
                      <a:lnTo>
                        <a:pt x="0" y="498"/>
                      </a:lnTo>
                      <a:lnTo>
                        <a:pt x="9" y="38"/>
                      </a:lnTo>
                      <a:lnTo>
                        <a:pt x="28" y="58"/>
                      </a:lnTo>
                      <a:lnTo>
                        <a:pt x="76" y="106"/>
                      </a:lnTo>
                      <a:lnTo>
                        <a:pt x="123" y="106"/>
                      </a:lnTo>
                      <a:lnTo>
                        <a:pt x="236" y="58"/>
                      </a:lnTo>
                      <a:lnTo>
                        <a:pt x="369" y="58"/>
                      </a:lnTo>
                      <a:lnTo>
                        <a:pt x="406" y="0"/>
                      </a:lnTo>
                      <a:lnTo>
                        <a:pt x="387" y="230"/>
                      </a:lnTo>
                      <a:lnTo>
                        <a:pt x="530" y="230"/>
                      </a:lnTo>
                      <a:lnTo>
                        <a:pt x="549" y="355"/>
                      </a:lnTo>
                      <a:lnTo>
                        <a:pt x="596" y="355"/>
                      </a:lnTo>
                      <a:lnTo>
                        <a:pt x="596" y="450"/>
                      </a:lnTo>
                      <a:lnTo>
                        <a:pt x="662" y="450"/>
                      </a:lnTo>
                      <a:lnTo>
                        <a:pt x="662" y="959"/>
                      </a:lnTo>
                      <a:lnTo>
                        <a:pt x="255" y="959"/>
                      </a:lnTo>
                    </a:path>
                  </a:pathLst>
                </a:custGeom>
                <a:grpFill/>
                <a:ln w="6350">
                  <a:solidFill>
                    <a:schemeClr val="accent1">
                      <a:lumMod val="60000"/>
                      <a:lumOff val="40000"/>
                    </a:schemeClr>
                  </a:solidFill>
                  <a:prstDash val="solid"/>
                  <a:round/>
                  <a:headEnd/>
                  <a:tailEnd/>
                </a:ln>
              </p:spPr>
              <p:txBody>
                <a:bodyPr/>
                <a:lstStyle/>
                <a:p>
                  <a:endParaRPr lang="en-US" sz="800">
                    <a:solidFill>
                      <a:schemeClr val="bg1"/>
                    </a:solidFill>
                  </a:endParaRPr>
                </a:p>
              </p:txBody>
            </p:sp>
          </p:grpSp>
        </p:grpSp>
        <p:grpSp>
          <p:nvGrpSpPr>
            <p:cNvPr id="268" name="Group 26"/>
            <p:cNvGrpSpPr>
              <a:grpSpLocks/>
            </p:cNvGrpSpPr>
            <p:nvPr/>
          </p:nvGrpSpPr>
          <p:grpSpPr bwMode="auto">
            <a:xfrm>
              <a:off x="7918447" y="4873625"/>
              <a:ext cx="735013" cy="1206499"/>
              <a:chOff x="5053" y="2838"/>
              <a:chExt cx="335" cy="537"/>
            </a:xfrm>
            <a:solidFill>
              <a:schemeClr val="accent1">
                <a:lumMod val="20000"/>
                <a:lumOff val="80000"/>
              </a:schemeClr>
            </a:solidFill>
          </p:grpSpPr>
          <p:sp>
            <p:nvSpPr>
              <p:cNvPr id="497" name="Freeform 27"/>
              <p:cNvSpPr>
                <a:spLocks/>
              </p:cNvSpPr>
              <p:nvPr/>
            </p:nvSpPr>
            <p:spPr bwMode="auto">
              <a:xfrm>
                <a:off x="5053" y="2838"/>
                <a:ext cx="335" cy="537"/>
              </a:xfrm>
              <a:custGeom>
                <a:avLst/>
                <a:gdLst/>
                <a:ahLst/>
                <a:cxnLst>
                  <a:cxn ang="0">
                    <a:pos x="273" y="1074"/>
                  </a:cxn>
                  <a:cxn ang="0">
                    <a:pos x="273" y="565"/>
                  </a:cxn>
                  <a:cxn ang="0">
                    <a:pos x="208" y="565"/>
                  </a:cxn>
                  <a:cxn ang="0">
                    <a:pos x="208" y="470"/>
                  </a:cxn>
                  <a:cxn ang="0">
                    <a:pos x="160" y="470"/>
                  </a:cxn>
                  <a:cxn ang="0">
                    <a:pos x="141" y="346"/>
                  </a:cxn>
                  <a:cxn ang="0">
                    <a:pos x="0" y="346"/>
                  </a:cxn>
                  <a:cxn ang="0">
                    <a:pos x="19" y="115"/>
                  </a:cxn>
                  <a:cxn ang="0">
                    <a:pos x="75" y="115"/>
                  </a:cxn>
                  <a:cxn ang="0">
                    <a:pos x="132" y="19"/>
                  </a:cxn>
                  <a:cxn ang="0">
                    <a:pos x="227" y="0"/>
                  </a:cxn>
                  <a:cxn ang="0">
                    <a:pos x="273" y="38"/>
                  </a:cxn>
                  <a:cxn ang="0">
                    <a:pos x="378" y="38"/>
                  </a:cxn>
                  <a:cxn ang="0">
                    <a:pos x="425" y="19"/>
                  </a:cxn>
                  <a:cxn ang="0">
                    <a:pos x="463" y="67"/>
                  </a:cxn>
                  <a:cxn ang="0">
                    <a:pos x="500" y="67"/>
                  </a:cxn>
                  <a:cxn ang="0">
                    <a:pos x="500" y="134"/>
                  </a:cxn>
                  <a:cxn ang="0">
                    <a:pos x="557" y="173"/>
                  </a:cxn>
                  <a:cxn ang="0">
                    <a:pos x="586" y="202"/>
                  </a:cxn>
                  <a:cxn ang="0">
                    <a:pos x="643" y="250"/>
                  </a:cxn>
                  <a:cxn ang="0">
                    <a:pos x="671" y="365"/>
                  </a:cxn>
                  <a:cxn ang="0">
                    <a:pos x="671" y="432"/>
                  </a:cxn>
                  <a:cxn ang="0">
                    <a:pos x="538" y="432"/>
                  </a:cxn>
                  <a:cxn ang="0">
                    <a:pos x="538" y="470"/>
                  </a:cxn>
                  <a:cxn ang="0">
                    <a:pos x="492" y="470"/>
                  </a:cxn>
                  <a:cxn ang="0">
                    <a:pos x="473" y="470"/>
                  </a:cxn>
                  <a:cxn ang="0">
                    <a:pos x="473" y="892"/>
                  </a:cxn>
                  <a:cxn ang="0">
                    <a:pos x="406" y="892"/>
                  </a:cxn>
                  <a:cxn ang="0">
                    <a:pos x="406" y="1074"/>
                  </a:cxn>
                  <a:cxn ang="0">
                    <a:pos x="273" y="1074"/>
                  </a:cxn>
                </a:cxnLst>
                <a:rect l="0" t="0" r="r" b="b"/>
                <a:pathLst>
                  <a:path w="671" h="1074">
                    <a:moveTo>
                      <a:pt x="273" y="1074"/>
                    </a:moveTo>
                    <a:lnTo>
                      <a:pt x="273" y="565"/>
                    </a:lnTo>
                    <a:lnTo>
                      <a:pt x="208" y="565"/>
                    </a:lnTo>
                    <a:lnTo>
                      <a:pt x="208" y="470"/>
                    </a:lnTo>
                    <a:lnTo>
                      <a:pt x="160" y="470"/>
                    </a:lnTo>
                    <a:lnTo>
                      <a:pt x="141" y="346"/>
                    </a:lnTo>
                    <a:lnTo>
                      <a:pt x="0" y="346"/>
                    </a:lnTo>
                    <a:lnTo>
                      <a:pt x="19" y="115"/>
                    </a:lnTo>
                    <a:lnTo>
                      <a:pt x="75" y="115"/>
                    </a:lnTo>
                    <a:lnTo>
                      <a:pt x="132" y="19"/>
                    </a:lnTo>
                    <a:lnTo>
                      <a:pt x="227" y="0"/>
                    </a:lnTo>
                    <a:lnTo>
                      <a:pt x="273" y="38"/>
                    </a:lnTo>
                    <a:lnTo>
                      <a:pt x="378" y="38"/>
                    </a:lnTo>
                    <a:lnTo>
                      <a:pt x="425" y="19"/>
                    </a:lnTo>
                    <a:lnTo>
                      <a:pt x="463" y="67"/>
                    </a:lnTo>
                    <a:lnTo>
                      <a:pt x="500" y="67"/>
                    </a:lnTo>
                    <a:lnTo>
                      <a:pt x="500" y="134"/>
                    </a:lnTo>
                    <a:lnTo>
                      <a:pt x="557" y="173"/>
                    </a:lnTo>
                    <a:lnTo>
                      <a:pt x="586" y="202"/>
                    </a:lnTo>
                    <a:lnTo>
                      <a:pt x="643" y="250"/>
                    </a:lnTo>
                    <a:lnTo>
                      <a:pt x="671" y="365"/>
                    </a:lnTo>
                    <a:lnTo>
                      <a:pt x="671" y="432"/>
                    </a:lnTo>
                    <a:lnTo>
                      <a:pt x="538" y="432"/>
                    </a:lnTo>
                    <a:lnTo>
                      <a:pt x="538" y="470"/>
                    </a:lnTo>
                    <a:lnTo>
                      <a:pt x="492" y="470"/>
                    </a:lnTo>
                    <a:lnTo>
                      <a:pt x="473" y="470"/>
                    </a:lnTo>
                    <a:lnTo>
                      <a:pt x="473" y="892"/>
                    </a:lnTo>
                    <a:lnTo>
                      <a:pt x="406" y="892"/>
                    </a:lnTo>
                    <a:lnTo>
                      <a:pt x="406" y="1074"/>
                    </a:lnTo>
                    <a:lnTo>
                      <a:pt x="273" y="1074"/>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98" name="Group 28"/>
              <p:cNvGrpSpPr>
                <a:grpSpLocks/>
              </p:cNvGrpSpPr>
              <p:nvPr/>
            </p:nvGrpSpPr>
            <p:grpSpPr bwMode="auto">
              <a:xfrm>
                <a:off x="5053" y="2838"/>
                <a:ext cx="335" cy="537"/>
                <a:chOff x="5053" y="2838"/>
                <a:chExt cx="335" cy="537"/>
              </a:xfrm>
              <a:grpFill/>
            </p:grpSpPr>
            <p:sp>
              <p:nvSpPr>
                <p:cNvPr id="499" name="Freeform 29"/>
                <p:cNvSpPr>
                  <a:spLocks/>
                </p:cNvSpPr>
                <p:nvPr/>
              </p:nvSpPr>
              <p:spPr bwMode="auto">
                <a:xfrm>
                  <a:off x="5053" y="2838"/>
                  <a:ext cx="335" cy="537"/>
                </a:xfrm>
                <a:custGeom>
                  <a:avLst/>
                  <a:gdLst/>
                  <a:ahLst/>
                  <a:cxnLst>
                    <a:cxn ang="0">
                      <a:pos x="273" y="1074"/>
                    </a:cxn>
                    <a:cxn ang="0">
                      <a:pos x="273" y="565"/>
                    </a:cxn>
                    <a:cxn ang="0">
                      <a:pos x="208" y="565"/>
                    </a:cxn>
                    <a:cxn ang="0">
                      <a:pos x="208" y="470"/>
                    </a:cxn>
                    <a:cxn ang="0">
                      <a:pos x="160" y="470"/>
                    </a:cxn>
                    <a:cxn ang="0">
                      <a:pos x="141" y="346"/>
                    </a:cxn>
                    <a:cxn ang="0">
                      <a:pos x="0" y="346"/>
                    </a:cxn>
                    <a:cxn ang="0">
                      <a:pos x="19" y="115"/>
                    </a:cxn>
                    <a:cxn ang="0">
                      <a:pos x="75" y="115"/>
                    </a:cxn>
                    <a:cxn ang="0">
                      <a:pos x="132" y="19"/>
                    </a:cxn>
                    <a:cxn ang="0">
                      <a:pos x="227" y="0"/>
                    </a:cxn>
                    <a:cxn ang="0">
                      <a:pos x="273" y="38"/>
                    </a:cxn>
                    <a:cxn ang="0">
                      <a:pos x="378" y="38"/>
                    </a:cxn>
                    <a:cxn ang="0">
                      <a:pos x="425" y="19"/>
                    </a:cxn>
                    <a:cxn ang="0">
                      <a:pos x="463" y="67"/>
                    </a:cxn>
                    <a:cxn ang="0">
                      <a:pos x="500" y="67"/>
                    </a:cxn>
                    <a:cxn ang="0">
                      <a:pos x="500" y="134"/>
                    </a:cxn>
                    <a:cxn ang="0">
                      <a:pos x="557" y="173"/>
                    </a:cxn>
                    <a:cxn ang="0">
                      <a:pos x="586" y="202"/>
                    </a:cxn>
                    <a:cxn ang="0">
                      <a:pos x="643" y="250"/>
                    </a:cxn>
                    <a:cxn ang="0">
                      <a:pos x="671" y="365"/>
                    </a:cxn>
                    <a:cxn ang="0">
                      <a:pos x="671" y="432"/>
                    </a:cxn>
                    <a:cxn ang="0">
                      <a:pos x="538" y="432"/>
                    </a:cxn>
                    <a:cxn ang="0">
                      <a:pos x="538" y="470"/>
                    </a:cxn>
                    <a:cxn ang="0">
                      <a:pos x="492" y="470"/>
                    </a:cxn>
                    <a:cxn ang="0">
                      <a:pos x="473" y="470"/>
                    </a:cxn>
                    <a:cxn ang="0">
                      <a:pos x="473" y="892"/>
                    </a:cxn>
                    <a:cxn ang="0">
                      <a:pos x="406" y="892"/>
                    </a:cxn>
                    <a:cxn ang="0">
                      <a:pos x="406" y="1074"/>
                    </a:cxn>
                    <a:cxn ang="0">
                      <a:pos x="273" y="1074"/>
                    </a:cxn>
                  </a:cxnLst>
                  <a:rect l="0" t="0" r="r" b="b"/>
                  <a:pathLst>
                    <a:path w="671" h="1074">
                      <a:moveTo>
                        <a:pt x="273" y="1074"/>
                      </a:moveTo>
                      <a:lnTo>
                        <a:pt x="273" y="565"/>
                      </a:lnTo>
                      <a:lnTo>
                        <a:pt x="208" y="565"/>
                      </a:lnTo>
                      <a:lnTo>
                        <a:pt x="208" y="470"/>
                      </a:lnTo>
                      <a:lnTo>
                        <a:pt x="160" y="470"/>
                      </a:lnTo>
                      <a:lnTo>
                        <a:pt x="141" y="346"/>
                      </a:lnTo>
                      <a:lnTo>
                        <a:pt x="0" y="346"/>
                      </a:lnTo>
                      <a:lnTo>
                        <a:pt x="19" y="115"/>
                      </a:lnTo>
                      <a:lnTo>
                        <a:pt x="75" y="115"/>
                      </a:lnTo>
                      <a:lnTo>
                        <a:pt x="132" y="19"/>
                      </a:lnTo>
                      <a:lnTo>
                        <a:pt x="227" y="0"/>
                      </a:lnTo>
                      <a:lnTo>
                        <a:pt x="273" y="38"/>
                      </a:lnTo>
                      <a:lnTo>
                        <a:pt x="378" y="38"/>
                      </a:lnTo>
                      <a:lnTo>
                        <a:pt x="425" y="19"/>
                      </a:lnTo>
                      <a:lnTo>
                        <a:pt x="463" y="67"/>
                      </a:lnTo>
                      <a:lnTo>
                        <a:pt x="500" y="67"/>
                      </a:lnTo>
                      <a:lnTo>
                        <a:pt x="500" y="134"/>
                      </a:lnTo>
                      <a:lnTo>
                        <a:pt x="557" y="173"/>
                      </a:lnTo>
                      <a:lnTo>
                        <a:pt x="586" y="202"/>
                      </a:lnTo>
                      <a:lnTo>
                        <a:pt x="643" y="250"/>
                      </a:lnTo>
                      <a:lnTo>
                        <a:pt x="671" y="365"/>
                      </a:lnTo>
                      <a:lnTo>
                        <a:pt x="671" y="432"/>
                      </a:lnTo>
                      <a:lnTo>
                        <a:pt x="538" y="432"/>
                      </a:lnTo>
                      <a:lnTo>
                        <a:pt x="538" y="470"/>
                      </a:lnTo>
                      <a:lnTo>
                        <a:pt x="492" y="470"/>
                      </a:lnTo>
                      <a:lnTo>
                        <a:pt x="473" y="470"/>
                      </a:lnTo>
                      <a:lnTo>
                        <a:pt x="473" y="892"/>
                      </a:lnTo>
                      <a:lnTo>
                        <a:pt x="406" y="892"/>
                      </a:lnTo>
                      <a:lnTo>
                        <a:pt x="406" y="1074"/>
                      </a:lnTo>
                      <a:lnTo>
                        <a:pt x="273" y="1074"/>
                      </a:lnTo>
                      <a:close/>
                    </a:path>
                  </a:pathLst>
                </a:custGeom>
                <a:grpFill/>
                <a:ln w="9525">
                  <a:solidFill>
                    <a:schemeClr val="accent1">
                      <a:lumMod val="60000"/>
                      <a:lumOff val="40000"/>
                    </a:schemeClr>
                  </a:solidFill>
                  <a:round/>
                  <a:headEnd/>
                  <a:tailEnd/>
                </a:ln>
              </p:spPr>
              <p:txBody>
                <a:bodyPr/>
                <a:lstStyle/>
                <a:p>
                  <a:endParaRPr lang="en-US" sz="800"/>
                </a:p>
              </p:txBody>
            </p:sp>
            <p:sp>
              <p:nvSpPr>
                <p:cNvPr id="500" name="Freeform 30"/>
                <p:cNvSpPr>
                  <a:spLocks/>
                </p:cNvSpPr>
                <p:nvPr/>
              </p:nvSpPr>
              <p:spPr bwMode="auto">
                <a:xfrm>
                  <a:off x="5053" y="2838"/>
                  <a:ext cx="335" cy="537"/>
                </a:xfrm>
                <a:custGeom>
                  <a:avLst/>
                  <a:gdLst/>
                  <a:ahLst/>
                  <a:cxnLst>
                    <a:cxn ang="0">
                      <a:pos x="273" y="1074"/>
                    </a:cxn>
                    <a:cxn ang="0">
                      <a:pos x="273" y="565"/>
                    </a:cxn>
                    <a:cxn ang="0">
                      <a:pos x="208" y="565"/>
                    </a:cxn>
                    <a:cxn ang="0">
                      <a:pos x="208" y="470"/>
                    </a:cxn>
                    <a:cxn ang="0">
                      <a:pos x="160" y="470"/>
                    </a:cxn>
                    <a:cxn ang="0">
                      <a:pos x="141" y="346"/>
                    </a:cxn>
                    <a:cxn ang="0">
                      <a:pos x="0" y="346"/>
                    </a:cxn>
                    <a:cxn ang="0">
                      <a:pos x="19" y="115"/>
                    </a:cxn>
                    <a:cxn ang="0">
                      <a:pos x="75" y="115"/>
                    </a:cxn>
                    <a:cxn ang="0">
                      <a:pos x="132" y="19"/>
                    </a:cxn>
                    <a:cxn ang="0">
                      <a:pos x="227" y="0"/>
                    </a:cxn>
                    <a:cxn ang="0">
                      <a:pos x="273" y="38"/>
                    </a:cxn>
                    <a:cxn ang="0">
                      <a:pos x="378" y="38"/>
                    </a:cxn>
                    <a:cxn ang="0">
                      <a:pos x="425" y="19"/>
                    </a:cxn>
                    <a:cxn ang="0">
                      <a:pos x="463" y="67"/>
                    </a:cxn>
                    <a:cxn ang="0">
                      <a:pos x="500" y="67"/>
                    </a:cxn>
                    <a:cxn ang="0">
                      <a:pos x="500" y="134"/>
                    </a:cxn>
                    <a:cxn ang="0">
                      <a:pos x="557" y="173"/>
                    </a:cxn>
                    <a:cxn ang="0">
                      <a:pos x="586" y="202"/>
                    </a:cxn>
                    <a:cxn ang="0">
                      <a:pos x="643" y="250"/>
                    </a:cxn>
                    <a:cxn ang="0">
                      <a:pos x="671" y="365"/>
                    </a:cxn>
                    <a:cxn ang="0">
                      <a:pos x="671" y="432"/>
                    </a:cxn>
                    <a:cxn ang="0">
                      <a:pos x="538" y="432"/>
                    </a:cxn>
                    <a:cxn ang="0">
                      <a:pos x="538" y="470"/>
                    </a:cxn>
                    <a:cxn ang="0">
                      <a:pos x="492" y="470"/>
                    </a:cxn>
                    <a:cxn ang="0">
                      <a:pos x="473" y="470"/>
                    </a:cxn>
                    <a:cxn ang="0">
                      <a:pos x="473" y="892"/>
                    </a:cxn>
                    <a:cxn ang="0">
                      <a:pos x="406" y="892"/>
                    </a:cxn>
                    <a:cxn ang="0">
                      <a:pos x="406" y="1074"/>
                    </a:cxn>
                    <a:cxn ang="0">
                      <a:pos x="273" y="1074"/>
                    </a:cxn>
                  </a:cxnLst>
                  <a:rect l="0" t="0" r="r" b="b"/>
                  <a:pathLst>
                    <a:path w="671" h="1074">
                      <a:moveTo>
                        <a:pt x="273" y="1074"/>
                      </a:moveTo>
                      <a:lnTo>
                        <a:pt x="273" y="565"/>
                      </a:lnTo>
                      <a:lnTo>
                        <a:pt x="208" y="565"/>
                      </a:lnTo>
                      <a:lnTo>
                        <a:pt x="208" y="470"/>
                      </a:lnTo>
                      <a:lnTo>
                        <a:pt x="160" y="470"/>
                      </a:lnTo>
                      <a:lnTo>
                        <a:pt x="141" y="346"/>
                      </a:lnTo>
                      <a:lnTo>
                        <a:pt x="0" y="346"/>
                      </a:lnTo>
                      <a:lnTo>
                        <a:pt x="19" y="115"/>
                      </a:lnTo>
                      <a:lnTo>
                        <a:pt x="75" y="115"/>
                      </a:lnTo>
                      <a:lnTo>
                        <a:pt x="132" y="19"/>
                      </a:lnTo>
                      <a:lnTo>
                        <a:pt x="227" y="0"/>
                      </a:lnTo>
                      <a:lnTo>
                        <a:pt x="273" y="38"/>
                      </a:lnTo>
                      <a:lnTo>
                        <a:pt x="378" y="38"/>
                      </a:lnTo>
                      <a:lnTo>
                        <a:pt x="425" y="19"/>
                      </a:lnTo>
                      <a:lnTo>
                        <a:pt x="463" y="67"/>
                      </a:lnTo>
                      <a:lnTo>
                        <a:pt x="500" y="67"/>
                      </a:lnTo>
                      <a:lnTo>
                        <a:pt x="500" y="134"/>
                      </a:lnTo>
                      <a:lnTo>
                        <a:pt x="557" y="173"/>
                      </a:lnTo>
                      <a:lnTo>
                        <a:pt x="586" y="202"/>
                      </a:lnTo>
                      <a:lnTo>
                        <a:pt x="643" y="250"/>
                      </a:lnTo>
                      <a:lnTo>
                        <a:pt x="671" y="365"/>
                      </a:lnTo>
                      <a:lnTo>
                        <a:pt x="671" y="432"/>
                      </a:lnTo>
                      <a:lnTo>
                        <a:pt x="538" y="432"/>
                      </a:lnTo>
                      <a:lnTo>
                        <a:pt x="538" y="470"/>
                      </a:lnTo>
                      <a:lnTo>
                        <a:pt x="492" y="470"/>
                      </a:lnTo>
                      <a:lnTo>
                        <a:pt x="473" y="470"/>
                      </a:lnTo>
                      <a:lnTo>
                        <a:pt x="473" y="892"/>
                      </a:lnTo>
                      <a:lnTo>
                        <a:pt x="406" y="892"/>
                      </a:lnTo>
                      <a:lnTo>
                        <a:pt x="406" y="1074"/>
                      </a:lnTo>
                      <a:lnTo>
                        <a:pt x="273" y="1074"/>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69" name="Group 31"/>
            <p:cNvGrpSpPr>
              <a:grpSpLocks/>
            </p:cNvGrpSpPr>
            <p:nvPr/>
          </p:nvGrpSpPr>
          <p:grpSpPr bwMode="auto">
            <a:xfrm>
              <a:off x="7492998" y="3924300"/>
              <a:ext cx="1376363" cy="1433513"/>
              <a:chOff x="4859" y="2416"/>
              <a:chExt cx="628" cy="638"/>
            </a:xfrm>
            <a:solidFill>
              <a:schemeClr val="accent1">
                <a:lumMod val="20000"/>
                <a:lumOff val="80000"/>
              </a:schemeClr>
            </a:solidFill>
          </p:grpSpPr>
          <p:sp>
            <p:nvSpPr>
              <p:cNvPr id="493" name="Freeform 32"/>
              <p:cNvSpPr>
                <a:spLocks/>
              </p:cNvSpPr>
              <p:nvPr/>
            </p:nvSpPr>
            <p:spPr bwMode="auto">
              <a:xfrm>
                <a:off x="4859" y="2416"/>
                <a:ext cx="628" cy="638"/>
              </a:xfrm>
              <a:custGeom>
                <a:avLst/>
                <a:gdLst/>
                <a:ahLst/>
                <a:cxnLst>
                  <a:cxn ang="0">
                    <a:pos x="1258" y="1275"/>
                  </a:cxn>
                  <a:cxn ang="0">
                    <a:pos x="1211" y="1275"/>
                  </a:cxn>
                  <a:cxn ang="0">
                    <a:pos x="1144" y="1256"/>
                  </a:cxn>
                  <a:cxn ang="0">
                    <a:pos x="1098" y="1275"/>
                  </a:cxn>
                  <a:cxn ang="0">
                    <a:pos x="1060" y="1208"/>
                  </a:cxn>
                  <a:cxn ang="0">
                    <a:pos x="1031" y="1093"/>
                  </a:cxn>
                  <a:cxn ang="0">
                    <a:pos x="974" y="1045"/>
                  </a:cxn>
                  <a:cxn ang="0">
                    <a:pos x="946" y="1016"/>
                  </a:cxn>
                  <a:cxn ang="0">
                    <a:pos x="889" y="977"/>
                  </a:cxn>
                  <a:cxn ang="0">
                    <a:pos x="889" y="910"/>
                  </a:cxn>
                  <a:cxn ang="0">
                    <a:pos x="852" y="910"/>
                  </a:cxn>
                  <a:cxn ang="0">
                    <a:pos x="814" y="862"/>
                  </a:cxn>
                  <a:cxn ang="0">
                    <a:pos x="766" y="881"/>
                  </a:cxn>
                  <a:cxn ang="0">
                    <a:pos x="662" y="881"/>
                  </a:cxn>
                  <a:cxn ang="0">
                    <a:pos x="615" y="843"/>
                  </a:cxn>
                  <a:cxn ang="0">
                    <a:pos x="520" y="862"/>
                  </a:cxn>
                  <a:cxn ang="0">
                    <a:pos x="463" y="958"/>
                  </a:cxn>
                  <a:cxn ang="0">
                    <a:pos x="406" y="958"/>
                  </a:cxn>
                  <a:cxn ang="0">
                    <a:pos x="369" y="1016"/>
                  </a:cxn>
                  <a:cxn ang="0">
                    <a:pos x="236" y="1016"/>
                  </a:cxn>
                  <a:cxn ang="0">
                    <a:pos x="123" y="1064"/>
                  </a:cxn>
                  <a:cxn ang="0">
                    <a:pos x="76" y="1064"/>
                  </a:cxn>
                  <a:cxn ang="0">
                    <a:pos x="28" y="1016"/>
                  </a:cxn>
                  <a:cxn ang="0">
                    <a:pos x="38" y="977"/>
                  </a:cxn>
                  <a:cxn ang="0">
                    <a:pos x="9" y="929"/>
                  </a:cxn>
                  <a:cxn ang="0">
                    <a:pos x="28" y="862"/>
                  </a:cxn>
                  <a:cxn ang="0">
                    <a:pos x="0" y="795"/>
                  </a:cxn>
                  <a:cxn ang="0">
                    <a:pos x="28" y="795"/>
                  </a:cxn>
                  <a:cxn ang="0">
                    <a:pos x="152" y="729"/>
                  </a:cxn>
                  <a:cxn ang="0">
                    <a:pos x="198" y="747"/>
                  </a:cxn>
                  <a:cxn ang="0">
                    <a:pos x="236" y="729"/>
                  </a:cxn>
                  <a:cxn ang="0">
                    <a:pos x="236" y="681"/>
                  </a:cxn>
                  <a:cxn ang="0">
                    <a:pos x="255" y="633"/>
                  </a:cxn>
                  <a:cxn ang="0">
                    <a:pos x="284" y="585"/>
                  </a:cxn>
                  <a:cxn ang="0">
                    <a:pos x="293" y="0"/>
                  </a:cxn>
                  <a:cxn ang="0">
                    <a:pos x="435" y="0"/>
                  </a:cxn>
                  <a:cxn ang="0">
                    <a:pos x="1258" y="0"/>
                  </a:cxn>
                  <a:cxn ang="0">
                    <a:pos x="1258" y="1275"/>
                  </a:cxn>
                </a:cxnLst>
                <a:rect l="0" t="0" r="r" b="b"/>
                <a:pathLst>
                  <a:path w="1258" h="1275">
                    <a:moveTo>
                      <a:pt x="1258" y="1275"/>
                    </a:moveTo>
                    <a:lnTo>
                      <a:pt x="1211" y="1275"/>
                    </a:lnTo>
                    <a:lnTo>
                      <a:pt x="1144" y="1256"/>
                    </a:lnTo>
                    <a:lnTo>
                      <a:pt x="1098" y="1275"/>
                    </a:lnTo>
                    <a:lnTo>
                      <a:pt x="1060" y="1208"/>
                    </a:lnTo>
                    <a:lnTo>
                      <a:pt x="1031" y="1093"/>
                    </a:lnTo>
                    <a:lnTo>
                      <a:pt x="974" y="1045"/>
                    </a:lnTo>
                    <a:lnTo>
                      <a:pt x="946" y="1016"/>
                    </a:lnTo>
                    <a:lnTo>
                      <a:pt x="889" y="977"/>
                    </a:lnTo>
                    <a:lnTo>
                      <a:pt x="889" y="910"/>
                    </a:lnTo>
                    <a:lnTo>
                      <a:pt x="852" y="910"/>
                    </a:lnTo>
                    <a:lnTo>
                      <a:pt x="814" y="862"/>
                    </a:lnTo>
                    <a:lnTo>
                      <a:pt x="766" y="881"/>
                    </a:lnTo>
                    <a:lnTo>
                      <a:pt x="662" y="881"/>
                    </a:lnTo>
                    <a:lnTo>
                      <a:pt x="615" y="843"/>
                    </a:lnTo>
                    <a:lnTo>
                      <a:pt x="520" y="862"/>
                    </a:lnTo>
                    <a:lnTo>
                      <a:pt x="463" y="958"/>
                    </a:lnTo>
                    <a:lnTo>
                      <a:pt x="406" y="958"/>
                    </a:lnTo>
                    <a:lnTo>
                      <a:pt x="369" y="1016"/>
                    </a:lnTo>
                    <a:lnTo>
                      <a:pt x="236" y="1016"/>
                    </a:lnTo>
                    <a:lnTo>
                      <a:pt x="123" y="1064"/>
                    </a:lnTo>
                    <a:lnTo>
                      <a:pt x="76" y="1064"/>
                    </a:lnTo>
                    <a:lnTo>
                      <a:pt x="28" y="1016"/>
                    </a:lnTo>
                    <a:lnTo>
                      <a:pt x="38" y="977"/>
                    </a:lnTo>
                    <a:lnTo>
                      <a:pt x="9" y="929"/>
                    </a:lnTo>
                    <a:lnTo>
                      <a:pt x="28" y="862"/>
                    </a:lnTo>
                    <a:lnTo>
                      <a:pt x="0" y="795"/>
                    </a:lnTo>
                    <a:lnTo>
                      <a:pt x="28" y="795"/>
                    </a:lnTo>
                    <a:lnTo>
                      <a:pt x="152" y="729"/>
                    </a:lnTo>
                    <a:lnTo>
                      <a:pt x="198" y="747"/>
                    </a:lnTo>
                    <a:lnTo>
                      <a:pt x="236" y="729"/>
                    </a:lnTo>
                    <a:lnTo>
                      <a:pt x="236" y="681"/>
                    </a:lnTo>
                    <a:lnTo>
                      <a:pt x="255" y="633"/>
                    </a:lnTo>
                    <a:lnTo>
                      <a:pt x="284" y="585"/>
                    </a:lnTo>
                    <a:lnTo>
                      <a:pt x="293" y="0"/>
                    </a:lnTo>
                    <a:lnTo>
                      <a:pt x="435" y="0"/>
                    </a:lnTo>
                    <a:lnTo>
                      <a:pt x="1258" y="0"/>
                    </a:lnTo>
                    <a:lnTo>
                      <a:pt x="1258" y="1275"/>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94" name="Group 33"/>
              <p:cNvGrpSpPr>
                <a:grpSpLocks/>
              </p:cNvGrpSpPr>
              <p:nvPr/>
            </p:nvGrpSpPr>
            <p:grpSpPr bwMode="auto">
              <a:xfrm>
                <a:off x="4859" y="2416"/>
                <a:ext cx="628" cy="638"/>
                <a:chOff x="4859" y="2416"/>
                <a:chExt cx="628" cy="638"/>
              </a:xfrm>
              <a:grpFill/>
            </p:grpSpPr>
            <p:sp>
              <p:nvSpPr>
                <p:cNvPr id="495" name="Freeform 34"/>
                <p:cNvSpPr>
                  <a:spLocks/>
                </p:cNvSpPr>
                <p:nvPr/>
              </p:nvSpPr>
              <p:spPr bwMode="auto">
                <a:xfrm>
                  <a:off x="4859" y="2416"/>
                  <a:ext cx="628" cy="638"/>
                </a:xfrm>
                <a:custGeom>
                  <a:avLst/>
                  <a:gdLst/>
                  <a:ahLst/>
                  <a:cxnLst>
                    <a:cxn ang="0">
                      <a:pos x="1258" y="1275"/>
                    </a:cxn>
                    <a:cxn ang="0">
                      <a:pos x="1211" y="1275"/>
                    </a:cxn>
                    <a:cxn ang="0">
                      <a:pos x="1144" y="1256"/>
                    </a:cxn>
                    <a:cxn ang="0">
                      <a:pos x="1098" y="1275"/>
                    </a:cxn>
                    <a:cxn ang="0">
                      <a:pos x="1060" y="1208"/>
                    </a:cxn>
                    <a:cxn ang="0">
                      <a:pos x="1031" y="1093"/>
                    </a:cxn>
                    <a:cxn ang="0">
                      <a:pos x="974" y="1045"/>
                    </a:cxn>
                    <a:cxn ang="0">
                      <a:pos x="946" y="1016"/>
                    </a:cxn>
                    <a:cxn ang="0">
                      <a:pos x="889" y="977"/>
                    </a:cxn>
                    <a:cxn ang="0">
                      <a:pos x="889" y="910"/>
                    </a:cxn>
                    <a:cxn ang="0">
                      <a:pos x="852" y="910"/>
                    </a:cxn>
                    <a:cxn ang="0">
                      <a:pos x="814" y="862"/>
                    </a:cxn>
                    <a:cxn ang="0">
                      <a:pos x="766" y="881"/>
                    </a:cxn>
                    <a:cxn ang="0">
                      <a:pos x="662" y="881"/>
                    </a:cxn>
                    <a:cxn ang="0">
                      <a:pos x="615" y="843"/>
                    </a:cxn>
                    <a:cxn ang="0">
                      <a:pos x="520" y="862"/>
                    </a:cxn>
                    <a:cxn ang="0">
                      <a:pos x="463" y="958"/>
                    </a:cxn>
                    <a:cxn ang="0">
                      <a:pos x="406" y="958"/>
                    </a:cxn>
                    <a:cxn ang="0">
                      <a:pos x="369" y="1016"/>
                    </a:cxn>
                    <a:cxn ang="0">
                      <a:pos x="236" y="1016"/>
                    </a:cxn>
                    <a:cxn ang="0">
                      <a:pos x="123" y="1064"/>
                    </a:cxn>
                    <a:cxn ang="0">
                      <a:pos x="76" y="1064"/>
                    </a:cxn>
                    <a:cxn ang="0">
                      <a:pos x="28" y="1016"/>
                    </a:cxn>
                    <a:cxn ang="0">
                      <a:pos x="38" y="977"/>
                    </a:cxn>
                    <a:cxn ang="0">
                      <a:pos x="9" y="929"/>
                    </a:cxn>
                    <a:cxn ang="0">
                      <a:pos x="28" y="862"/>
                    </a:cxn>
                    <a:cxn ang="0">
                      <a:pos x="0" y="795"/>
                    </a:cxn>
                    <a:cxn ang="0">
                      <a:pos x="28" y="795"/>
                    </a:cxn>
                    <a:cxn ang="0">
                      <a:pos x="152" y="729"/>
                    </a:cxn>
                    <a:cxn ang="0">
                      <a:pos x="198" y="747"/>
                    </a:cxn>
                    <a:cxn ang="0">
                      <a:pos x="236" y="729"/>
                    </a:cxn>
                    <a:cxn ang="0">
                      <a:pos x="236" y="681"/>
                    </a:cxn>
                    <a:cxn ang="0">
                      <a:pos x="255" y="633"/>
                    </a:cxn>
                    <a:cxn ang="0">
                      <a:pos x="284" y="585"/>
                    </a:cxn>
                    <a:cxn ang="0">
                      <a:pos x="293" y="0"/>
                    </a:cxn>
                    <a:cxn ang="0">
                      <a:pos x="435" y="0"/>
                    </a:cxn>
                    <a:cxn ang="0">
                      <a:pos x="1258" y="0"/>
                    </a:cxn>
                    <a:cxn ang="0">
                      <a:pos x="1258" y="1275"/>
                    </a:cxn>
                  </a:cxnLst>
                  <a:rect l="0" t="0" r="r" b="b"/>
                  <a:pathLst>
                    <a:path w="1258" h="1275">
                      <a:moveTo>
                        <a:pt x="1258" y="1275"/>
                      </a:moveTo>
                      <a:lnTo>
                        <a:pt x="1211" y="1275"/>
                      </a:lnTo>
                      <a:lnTo>
                        <a:pt x="1144" y="1256"/>
                      </a:lnTo>
                      <a:lnTo>
                        <a:pt x="1098" y="1275"/>
                      </a:lnTo>
                      <a:lnTo>
                        <a:pt x="1060" y="1208"/>
                      </a:lnTo>
                      <a:lnTo>
                        <a:pt x="1031" y="1093"/>
                      </a:lnTo>
                      <a:lnTo>
                        <a:pt x="974" y="1045"/>
                      </a:lnTo>
                      <a:lnTo>
                        <a:pt x="946" y="1016"/>
                      </a:lnTo>
                      <a:lnTo>
                        <a:pt x="889" y="977"/>
                      </a:lnTo>
                      <a:lnTo>
                        <a:pt x="889" y="910"/>
                      </a:lnTo>
                      <a:lnTo>
                        <a:pt x="852" y="910"/>
                      </a:lnTo>
                      <a:lnTo>
                        <a:pt x="814" y="862"/>
                      </a:lnTo>
                      <a:lnTo>
                        <a:pt x="766" y="881"/>
                      </a:lnTo>
                      <a:lnTo>
                        <a:pt x="662" y="881"/>
                      </a:lnTo>
                      <a:lnTo>
                        <a:pt x="615" y="843"/>
                      </a:lnTo>
                      <a:lnTo>
                        <a:pt x="520" y="862"/>
                      </a:lnTo>
                      <a:lnTo>
                        <a:pt x="463" y="958"/>
                      </a:lnTo>
                      <a:lnTo>
                        <a:pt x="406" y="958"/>
                      </a:lnTo>
                      <a:lnTo>
                        <a:pt x="369" y="1016"/>
                      </a:lnTo>
                      <a:lnTo>
                        <a:pt x="236" y="1016"/>
                      </a:lnTo>
                      <a:lnTo>
                        <a:pt x="123" y="1064"/>
                      </a:lnTo>
                      <a:lnTo>
                        <a:pt x="76" y="1064"/>
                      </a:lnTo>
                      <a:lnTo>
                        <a:pt x="28" y="1016"/>
                      </a:lnTo>
                      <a:lnTo>
                        <a:pt x="38" y="977"/>
                      </a:lnTo>
                      <a:lnTo>
                        <a:pt x="9" y="929"/>
                      </a:lnTo>
                      <a:lnTo>
                        <a:pt x="28" y="862"/>
                      </a:lnTo>
                      <a:lnTo>
                        <a:pt x="0" y="795"/>
                      </a:lnTo>
                      <a:lnTo>
                        <a:pt x="28" y="795"/>
                      </a:lnTo>
                      <a:lnTo>
                        <a:pt x="152" y="729"/>
                      </a:lnTo>
                      <a:lnTo>
                        <a:pt x="198" y="747"/>
                      </a:lnTo>
                      <a:lnTo>
                        <a:pt x="236" y="729"/>
                      </a:lnTo>
                      <a:lnTo>
                        <a:pt x="236" y="681"/>
                      </a:lnTo>
                      <a:lnTo>
                        <a:pt x="255" y="633"/>
                      </a:lnTo>
                      <a:lnTo>
                        <a:pt x="284" y="585"/>
                      </a:lnTo>
                      <a:lnTo>
                        <a:pt x="293" y="0"/>
                      </a:lnTo>
                      <a:lnTo>
                        <a:pt x="435" y="0"/>
                      </a:lnTo>
                      <a:lnTo>
                        <a:pt x="1258" y="0"/>
                      </a:lnTo>
                      <a:lnTo>
                        <a:pt x="1258" y="1275"/>
                      </a:lnTo>
                      <a:close/>
                    </a:path>
                  </a:pathLst>
                </a:custGeom>
                <a:grpFill/>
                <a:ln w="9525">
                  <a:solidFill>
                    <a:schemeClr val="accent1">
                      <a:lumMod val="60000"/>
                      <a:lumOff val="40000"/>
                    </a:schemeClr>
                  </a:solidFill>
                  <a:round/>
                  <a:headEnd/>
                  <a:tailEnd/>
                </a:ln>
              </p:spPr>
              <p:txBody>
                <a:bodyPr/>
                <a:lstStyle/>
                <a:p>
                  <a:endParaRPr lang="en-US" sz="800"/>
                </a:p>
              </p:txBody>
            </p:sp>
            <p:sp>
              <p:nvSpPr>
                <p:cNvPr id="496" name="Freeform 35"/>
                <p:cNvSpPr>
                  <a:spLocks/>
                </p:cNvSpPr>
                <p:nvPr/>
              </p:nvSpPr>
              <p:spPr bwMode="auto">
                <a:xfrm>
                  <a:off x="4859" y="2416"/>
                  <a:ext cx="628" cy="638"/>
                </a:xfrm>
                <a:custGeom>
                  <a:avLst/>
                  <a:gdLst/>
                  <a:ahLst/>
                  <a:cxnLst>
                    <a:cxn ang="0">
                      <a:pos x="1258" y="1275"/>
                    </a:cxn>
                    <a:cxn ang="0">
                      <a:pos x="1211" y="1275"/>
                    </a:cxn>
                    <a:cxn ang="0">
                      <a:pos x="1144" y="1256"/>
                    </a:cxn>
                    <a:cxn ang="0">
                      <a:pos x="1098" y="1275"/>
                    </a:cxn>
                    <a:cxn ang="0">
                      <a:pos x="1060" y="1208"/>
                    </a:cxn>
                    <a:cxn ang="0">
                      <a:pos x="1031" y="1093"/>
                    </a:cxn>
                    <a:cxn ang="0">
                      <a:pos x="974" y="1045"/>
                    </a:cxn>
                    <a:cxn ang="0">
                      <a:pos x="946" y="1016"/>
                    </a:cxn>
                    <a:cxn ang="0">
                      <a:pos x="889" y="977"/>
                    </a:cxn>
                    <a:cxn ang="0">
                      <a:pos x="889" y="910"/>
                    </a:cxn>
                    <a:cxn ang="0">
                      <a:pos x="852" y="910"/>
                    </a:cxn>
                    <a:cxn ang="0">
                      <a:pos x="814" y="862"/>
                    </a:cxn>
                    <a:cxn ang="0">
                      <a:pos x="766" y="881"/>
                    </a:cxn>
                    <a:cxn ang="0">
                      <a:pos x="662" y="881"/>
                    </a:cxn>
                    <a:cxn ang="0">
                      <a:pos x="615" y="843"/>
                    </a:cxn>
                    <a:cxn ang="0">
                      <a:pos x="520" y="862"/>
                    </a:cxn>
                    <a:cxn ang="0">
                      <a:pos x="463" y="958"/>
                    </a:cxn>
                    <a:cxn ang="0">
                      <a:pos x="406" y="958"/>
                    </a:cxn>
                    <a:cxn ang="0">
                      <a:pos x="369" y="1016"/>
                    </a:cxn>
                    <a:cxn ang="0">
                      <a:pos x="236" y="1016"/>
                    </a:cxn>
                    <a:cxn ang="0">
                      <a:pos x="123" y="1064"/>
                    </a:cxn>
                    <a:cxn ang="0">
                      <a:pos x="76" y="1064"/>
                    </a:cxn>
                    <a:cxn ang="0">
                      <a:pos x="28" y="1016"/>
                    </a:cxn>
                    <a:cxn ang="0">
                      <a:pos x="38" y="977"/>
                    </a:cxn>
                    <a:cxn ang="0">
                      <a:pos x="9" y="929"/>
                    </a:cxn>
                    <a:cxn ang="0">
                      <a:pos x="28" y="862"/>
                    </a:cxn>
                    <a:cxn ang="0">
                      <a:pos x="0" y="795"/>
                    </a:cxn>
                    <a:cxn ang="0">
                      <a:pos x="28" y="795"/>
                    </a:cxn>
                    <a:cxn ang="0">
                      <a:pos x="152" y="729"/>
                    </a:cxn>
                    <a:cxn ang="0">
                      <a:pos x="198" y="747"/>
                    </a:cxn>
                    <a:cxn ang="0">
                      <a:pos x="236" y="729"/>
                    </a:cxn>
                    <a:cxn ang="0">
                      <a:pos x="236" y="681"/>
                    </a:cxn>
                    <a:cxn ang="0">
                      <a:pos x="255" y="633"/>
                    </a:cxn>
                    <a:cxn ang="0">
                      <a:pos x="284" y="585"/>
                    </a:cxn>
                    <a:cxn ang="0">
                      <a:pos x="293" y="0"/>
                    </a:cxn>
                    <a:cxn ang="0">
                      <a:pos x="435" y="0"/>
                    </a:cxn>
                    <a:cxn ang="0">
                      <a:pos x="1258" y="0"/>
                    </a:cxn>
                    <a:cxn ang="0">
                      <a:pos x="1258" y="1275"/>
                    </a:cxn>
                  </a:cxnLst>
                  <a:rect l="0" t="0" r="r" b="b"/>
                  <a:pathLst>
                    <a:path w="1258" h="1275">
                      <a:moveTo>
                        <a:pt x="1258" y="1275"/>
                      </a:moveTo>
                      <a:lnTo>
                        <a:pt x="1211" y="1275"/>
                      </a:lnTo>
                      <a:lnTo>
                        <a:pt x="1144" y="1256"/>
                      </a:lnTo>
                      <a:lnTo>
                        <a:pt x="1098" y="1275"/>
                      </a:lnTo>
                      <a:lnTo>
                        <a:pt x="1060" y="1208"/>
                      </a:lnTo>
                      <a:lnTo>
                        <a:pt x="1031" y="1093"/>
                      </a:lnTo>
                      <a:lnTo>
                        <a:pt x="974" y="1045"/>
                      </a:lnTo>
                      <a:lnTo>
                        <a:pt x="946" y="1016"/>
                      </a:lnTo>
                      <a:lnTo>
                        <a:pt x="889" y="977"/>
                      </a:lnTo>
                      <a:lnTo>
                        <a:pt x="889" y="910"/>
                      </a:lnTo>
                      <a:lnTo>
                        <a:pt x="852" y="910"/>
                      </a:lnTo>
                      <a:lnTo>
                        <a:pt x="814" y="862"/>
                      </a:lnTo>
                      <a:lnTo>
                        <a:pt x="766" y="881"/>
                      </a:lnTo>
                      <a:lnTo>
                        <a:pt x="662" y="881"/>
                      </a:lnTo>
                      <a:lnTo>
                        <a:pt x="615" y="843"/>
                      </a:lnTo>
                      <a:lnTo>
                        <a:pt x="520" y="862"/>
                      </a:lnTo>
                      <a:lnTo>
                        <a:pt x="463" y="958"/>
                      </a:lnTo>
                      <a:lnTo>
                        <a:pt x="406" y="958"/>
                      </a:lnTo>
                      <a:lnTo>
                        <a:pt x="369" y="1016"/>
                      </a:lnTo>
                      <a:lnTo>
                        <a:pt x="236" y="1016"/>
                      </a:lnTo>
                      <a:lnTo>
                        <a:pt x="123" y="1064"/>
                      </a:lnTo>
                      <a:lnTo>
                        <a:pt x="76" y="1064"/>
                      </a:lnTo>
                      <a:lnTo>
                        <a:pt x="28" y="1016"/>
                      </a:lnTo>
                      <a:lnTo>
                        <a:pt x="38" y="977"/>
                      </a:lnTo>
                      <a:lnTo>
                        <a:pt x="9" y="929"/>
                      </a:lnTo>
                      <a:lnTo>
                        <a:pt x="28" y="862"/>
                      </a:lnTo>
                      <a:lnTo>
                        <a:pt x="0" y="795"/>
                      </a:lnTo>
                      <a:lnTo>
                        <a:pt x="28" y="795"/>
                      </a:lnTo>
                      <a:lnTo>
                        <a:pt x="152" y="729"/>
                      </a:lnTo>
                      <a:lnTo>
                        <a:pt x="198" y="747"/>
                      </a:lnTo>
                      <a:lnTo>
                        <a:pt x="236" y="729"/>
                      </a:lnTo>
                      <a:lnTo>
                        <a:pt x="236" y="681"/>
                      </a:lnTo>
                      <a:lnTo>
                        <a:pt x="255" y="633"/>
                      </a:lnTo>
                      <a:lnTo>
                        <a:pt x="284" y="585"/>
                      </a:lnTo>
                      <a:lnTo>
                        <a:pt x="293" y="0"/>
                      </a:lnTo>
                      <a:lnTo>
                        <a:pt x="435" y="0"/>
                      </a:lnTo>
                      <a:lnTo>
                        <a:pt x="1258" y="0"/>
                      </a:lnTo>
                      <a:lnTo>
                        <a:pt x="1258" y="1275"/>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70" name="Group 36"/>
            <p:cNvGrpSpPr>
              <a:grpSpLocks/>
            </p:cNvGrpSpPr>
            <p:nvPr/>
          </p:nvGrpSpPr>
          <p:grpSpPr bwMode="auto">
            <a:xfrm>
              <a:off x="7969248" y="2590799"/>
              <a:ext cx="900113" cy="1333500"/>
              <a:chOff x="5076" y="1822"/>
              <a:chExt cx="411" cy="594"/>
            </a:xfrm>
            <a:solidFill>
              <a:schemeClr val="accent1">
                <a:lumMod val="20000"/>
                <a:lumOff val="80000"/>
              </a:schemeClr>
            </a:solidFill>
          </p:grpSpPr>
          <p:sp>
            <p:nvSpPr>
              <p:cNvPr id="489" name="Freeform 37"/>
              <p:cNvSpPr>
                <a:spLocks/>
              </p:cNvSpPr>
              <p:nvPr/>
            </p:nvSpPr>
            <p:spPr bwMode="auto">
              <a:xfrm>
                <a:off x="5076" y="1822"/>
                <a:ext cx="411" cy="594"/>
              </a:xfrm>
              <a:custGeom>
                <a:avLst/>
                <a:gdLst/>
                <a:ahLst/>
                <a:cxnLst>
                  <a:cxn ang="0">
                    <a:pos x="823" y="1190"/>
                  </a:cxn>
                  <a:cxn ang="0">
                    <a:pos x="0" y="1190"/>
                  </a:cxn>
                  <a:cxn ang="0">
                    <a:pos x="0" y="317"/>
                  </a:cxn>
                  <a:cxn ang="0">
                    <a:pos x="28" y="336"/>
                  </a:cxn>
                  <a:cxn ang="0">
                    <a:pos x="47" y="317"/>
                  </a:cxn>
                  <a:cxn ang="0">
                    <a:pos x="85" y="317"/>
                  </a:cxn>
                  <a:cxn ang="0">
                    <a:pos x="161" y="231"/>
                  </a:cxn>
                  <a:cxn ang="0">
                    <a:pos x="180" y="317"/>
                  </a:cxn>
                  <a:cxn ang="0">
                    <a:pos x="255" y="365"/>
                  </a:cxn>
                  <a:cxn ang="0">
                    <a:pos x="303" y="365"/>
                  </a:cxn>
                  <a:cxn ang="0">
                    <a:pos x="303" y="0"/>
                  </a:cxn>
                  <a:cxn ang="0">
                    <a:pos x="417" y="0"/>
                  </a:cxn>
                  <a:cxn ang="0">
                    <a:pos x="823" y="0"/>
                  </a:cxn>
                  <a:cxn ang="0">
                    <a:pos x="823" y="1190"/>
                  </a:cxn>
                </a:cxnLst>
                <a:rect l="0" t="0" r="r" b="b"/>
                <a:pathLst>
                  <a:path w="823" h="1190">
                    <a:moveTo>
                      <a:pt x="823" y="1190"/>
                    </a:moveTo>
                    <a:lnTo>
                      <a:pt x="0" y="1190"/>
                    </a:lnTo>
                    <a:lnTo>
                      <a:pt x="0" y="317"/>
                    </a:lnTo>
                    <a:lnTo>
                      <a:pt x="28" y="336"/>
                    </a:lnTo>
                    <a:lnTo>
                      <a:pt x="47" y="317"/>
                    </a:lnTo>
                    <a:lnTo>
                      <a:pt x="85" y="317"/>
                    </a:lnTo>
                    <a:lnTo>
                      <a:pt x="161" y="231"/>
                    </a:lnTo>
                    <a:lnTo>
                      <a:pt x="180" y="317"/>
                    </a:lnTo>
                    <a:lnTo>
                      <a:pt x="255" y="365"/>
                    </a:lnTo>
                    <a:lnTo>
                      <a:pt x="303" y="365"/>
                    </a:lnTo>
                    <a:lnTo>
                      <a:pt x="303" y="0"/>
                    </a:lnTo>
                    <a:lnTo>
                      <a:pt x="417" y="0"/>
                    </a:lnTo>
                    <a:lnTo>
                      <a:pt x="823" y="0"/>
                    </a:lnTo>
                    <a:lnTo>
                      <a:pt x="823" y="119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90" name="Group 38"/>
              <p:cNvGrpSpPr>
                <a:grpSpLocks/>
              </p:cNvGrpSpPr>
              <p:nvPr/>
            </p:nvGrpSpPr>
            <p:grpSpPr bwMode="auto">
              <a:xfrm>
                <a:off x="5076" y="1822"/>
                <a:ext cx="411" cy="594"/>
                <a:chOff x="5076" y="1822"/>
                <a:chExt cx="411" cy="594"/>
              </a:xfrm>
              <a:grpFill/>
            </p:grpSpPr>
            <p:sp>
              <p:nvSpPr>
                <p:cNvPr id="491" name="Freeform 39"/>
                <p:cNvSpPr>
                  <a:spLocks/>
                </p:cNvSpPr>
                <p:nvPr/>
              </p:nvSpPr>
              <p:spPr bwMode="auto">
                <a:xfrm>
                  <a:off x="5076" y="1822"/>
                  <a:ext cx="411" cy="594"/>
                </a:xfrm>
                <a:custGeom>
                  <a:avLst/>
                  <a:gdLst/>
                  <a:ahLst/>
                  <a:cxnLst>
                    <a:cxn ang="0">
                      <a:pos x="823" y="1190"/>
                    </a:cxn>
                    <a:cxn ang="0">
                      <a:pos x="0" y="1190"/>
                    </a:cxn>
                    <a:cxn ang="0">
                      <a:pos x="0" y="317"/>
                    </a:cxn>
                    <a:cxn ang="0">
                      <a:pos x="28" y="336"/>
                    </a:cxn>
                    <a:cxn ang="0">
                      <a:pos x="47" y="317"/>
                    </a:cxn>
                    <a:cxn ang="0">
                      <a:pos x="85" y="317"/>
                    </a:cxn>
                    <a:cxn ang="0">
                      <a:pos x="161" y="231"/>
                    </a:cxn>
                    <a:cxn ang="0">
                      <a:pos x="180" y="317"/>
                    </a:cxn>
                    <a:cxn ang="0">
                      <a:pos x="255" y="365"/>
                    </a:cxn>
                    <a:cxn ang="0">
                      <a:pos x="303" y="365"/>
                    </a:cxn>
                    <a:cxn ang="0">
                      <a:pos x="303" y="0"/>
                    </a:cxn>
                    <a:cxn ang="0">
                      <a:pos x="417" y="0"/>
                    </a:cxn>
                    <a:cxn ang="0">
                      <a:pos x="823" y="0"/>
                    </a:cxn>
                    <a:cxn ang="0">
                      <a:pos x="823" y="1190"/>
                    </a:cxn>
                  </a:cxnLst>
                  <a:rect l="0" t="0" r="r" b="b"/>
                  <a:pathLst>
                    <a:path w="823" h="1190">
                      <a:moveTo>
                        <a:pt x="823" y="1190"/>
                      </a:moveTo>
                      <a:lnTo>
                        <a:pt x="0" y="1190"/>
                      </a:lnTo>
                      <a:lnTo>
                        <a:pt x="0" y="317"/>
                      </a:lnTo>
                      <a:lnTo>
                        <a:pt x="28" y="336"/>
                      </a:lnTo>
                      <a:lnTo>
                        <a:pt x="47" y="317"/>
                      </a:lnTo>
                      <a:lnTo>
                        <a:pt x="85" y="317"/>
                      </a:lnTo>
                      <a:lnTo>
                        <a:pt x="161" y="231"/>
                      </a:lnTo>
                      <a:lnTo>
                        <a:pt x="180" y="317"/>
                      </a:lnTo>
                      <a:lnTo>
                        <a:pt x="255" y="365"/>
                      </a:lnTo>
                      <a:lnTo>
                        <a:pt x="303" y="365"/>
                      </a:lnTo>
                      <a:lnTo>
                        <a:pt x="303" y="0"/>
                      </a:lnTo>
                      <a:lnTo>
                        <a:pt x="417" y="0"/>
                      </a:lnTo>
                      <a:lnTo>
                        <a:pt x="823" y="0"/>
                      </a:lnTo>
                      <a:lnTo>
                        <a:pt x="823" y="1190"/>
                      </a:lnTo>
                      <a:close/>
                    </a:path>
                  </a:pathLst>
                </a:custGeom>
                <a:grpFill/>
                <a:ln w="9525">
                  <a:solidFill>
                    <a:schemeClr val="accent1">
                      <a:lumMod val="60000"/>
                      <a:lumOff val="40000"/>
                    </a:schemeClr>
                  </a:solidFill>
                  <a:round/>
                  <a:headEnd/>
                  <a:tailEnd/>
                </a:ln>
              </p:spPr>
              <p:txBody>
                <a:bodyPr/>
                <a:lstStyle/>
                <a:p>
                  <a:endParaRPr lang="en-US" sz="800"/>
                </a:p>
              </p:txBody>
            </p:sp>
            <p:sp>
              <p:nvSpPr>
                <p:cNvPr id="492" name="Freeform 40"/>
                <p:cNvSpPr>
                  <a:spLocks/>
                </p:cNvSpPr>
                <p:nvPr/>
              </p:nvSpPr>
              <p:spPr bwMode="auto">
                <a:xfrm>
                  <a:off x="5076" y="1822"/>
                  <a:ext cx="411" cy="594"/>
                </a:xfrm>
                <a:custGeom>
                  <a:avLst/>
                  <a:gdLst/>
                  <a:ahLst/>
                  <a:cxnLst>
                    <a:cxn ang="0">
                      <a:pos x="823" y="1190"/>
                    </a:cxn>
                    <a:cxn ang="0">
                      <a:pos x="0" y="1190"/>
                    </a:cxn>
                    <a:cxn ang="0">
                      <a:pos x="0" y="317"/>
                    </a:cxn>
                    <a:cxn ang="0">
                      <a:pos x="28" y="336"/>
                    </a:cxn>
                    <a:cxn ang="0">
                      <a:pos x="47" y="317"/>
                    </a:cxn>
                    <a:cxn ang="0">
                      <a:pos x="85" y="317"/>
                    </a:cxn>
                    <a:cxn ang="0">
                      <a:pos x="161" y="231"/>
                    </a:cxn>
                    <a:cxn ang="0">
                      <a:pos x="180" y="317"/>
                    </a:cxn>
                    <a:cxn ang="0">
                      <a:pos x="255" y="365"/>
                    </a:cxn>
                    <a:cxn ang="0">
                      <a:pos x="303" y="365"/>
                    </a:cxn>
                    <a:cxn ang="0">
                      <a:pos x="303" y="0"/>
                    </a:cxn>
                    <a:cxn ang="0">
                      <a:pos x="417" y="0"/>
                    </a:cxn>
                    <a:cxn ang="0">
                      <a:pos x="823" y="0"/>
                    </a:cxn>
                    <a:cxn ang="0">
                      <a:pos x="823" y="1190"/>
                    </a:cxn>
                  </a:cxnLst>
                  <a:rect l="0" t="0" r="r" b="b"/>
                  <a:pathLst>
                    <a:path w="823" h="1190">
                      <a:moveTo>
                        <a:pt x="823" y="1190"/>
                      </a:moveTo>
                      <a:lnTo>
                        <a:pt x="0" y="1190"/>
                      </a:lnTo>
                      <a:lnTo>
                        <a:pt x="0" y="317"/>
                      </a:lnTo>
                      <a:lnTo>
                        <a:pt x="28" y="336"/>
                      </a:lnTo>
                      <a:lnTo>
                        <a:pt x="47" y="317"/>
                      </a:lnTo>
                      <a:lnTo>
                        <a:pt x="85" y="317"/>
                      </a:lnTo>
                      <a:lnTo>
                        <a:pt x="161" y="231"/>
                      </a:lnTo>
                      <a:lnTo>
                        <a:pt x="180" y="317"/>
                      </a:lnTo>
                      <a:lnTo>
                        <a:pt x="255" y="365"/>
                      </a:lnTo>
                      <a:lnTo>
                        <a:pt x="303" y="365"/>
                      </a:lnTo>
                      <a:lnTo>
                        <a:pt x="303" y="0"/>
                      </a:lnTo>
                      <a:lnTo>
                        <a:pt x="417" y="0"/>
                      </a:lnTo>
                      <a:lnTo>
                        <a:pt x="823" y="0"/>
                      </a:lnTo>
                      <a:lnTo>
                        <a:pt x="823" y="119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71" name="Group 41"/>
            <p:cNvGrpSpPr>
              <a:grpSpLocks/>
            </p:cNvGrpSpPr>
            <p:nvPr/>
          </p:nvGrpSpPr>
          <p:grpSpPr bwMode="auto">
            <a:xfrm>
              <a:off x="2890837" y="5400674"/>
              <a:ext cx="850899" cy="1443038"/>
              <a:chOff x="2759" y="3073"/>
              <a:chExt cx="388" cy="642"/>
            </a:xfrm>
            <a:solidFill>
              <a:schemeClr val="accent1">
                <a:lumMod val="20000"/>
                <a:lumOff val="80000"/>
              </a:schemeClr>
            </a:solidFill>
          </p:grpSpPr>
          <p:sp>
            <p:nvSpPr>
              <p:cNvPr id="487" name="Freeform 42"/>
              <p:cNvSpPr>
                <a:spLocks/>
              </p:cNvSpPr>
              <p:nvPr/>
            </p:nvSpPr>
            <p:spPr bwMode="auto">
              <a:xfrm>
                <a:off x="2759" y="3073"/>
                <a:ext cx="388" cy="642"/>
              </a:xfrm>
              <a:custGeom>
                <a:avLst/>
                <a:gdLst/>
                <a:ahLst/>
                <a:cxnLst>
                  <a:cxn ang="0">
                    <a:pos x="568" y="1054"/>
                  </a:cxn>
                  <a:cxn ang="0">
                    <a:pos x="455" y="1054"/>
                  </a:cxn>
                  <a:cxn ang="0">
                    <a:pos x="388" y="1054"/>
                  </a:cxn>
                  <a:cxn ang="0">
                    <a:pos x="360" y="1130"/>
                  </a:cxn>
                  <a:cxn ang="0">
                    <a:pos x="284" y="1169"/>
                  </a:cxn>
                  <a:cxn ang="0">
                    <a:pos x="142" y="1236"/>
                  </a:cxn>
                  <a:cxn ang="0">
                    <a:pos x="66" y="1236"/>
                  </a:cxn>
                  <a:cxn ang="0">
                    <a:pos x="0" y="1284"/>
                  </a:cxn>
                  <a:cxn ang="0">
                    <a:pos x="0" y="508"/>
                  </a:cxn>
                  <a:cxn ang="0">
                    <a:pos x="19" y="0"/>
                  </a:cxn>
                  <a:cxn ang="0">
                    <a:pos x="776" y="0"/>
                  </a:cxn>
                  <a:cxn ang="0">
                    <a:pos x="776" y="527"/>
                  </a:cxn>
                  <a:cxn ang="0">
                    <a:pos x="653" y="527"/>
                  </a:cxn>
                  <a:cxn ang="0">
                    <a:pos x="671" y="919"/>
                  </a:cxn>
                  <a:cxn ang="0">
                    <a:pos x="776" y="919"/>
                  </a:cxn>
                  <a:cxn ang="0">
                    <a:pos x="738" y="958"/>
                  </a:cxn>
                  <a:cxn ang="0">
                    <a:pos x="757" y="1006"/>
                  </a:cxn>
                  <a:cxn ang="0">
                    <a:pos x="568" y="1054"/>
                  </a:cxn>
                </a:cxnLst>
                <a:rect l="0" t="0" r="r" b="b"/>
                <a:pathLst>
                  <a:path w="776" h="1284">
                    <a:moveTo>
                      <a:pt x="568" y="1054"/>
                    </a:moveTo>
                    <a:lnTo>
                      <a:pt x="455" y="1054"/>
                    </a:lnTo>
                    <a:lnTo>
                      <a:pt x="388" y="1054"/>
                    </a:lnTo>
                    <a:lnTo>
                      <a:pt x="360" y="1130"/>
                    </a:lnTo>
                    <a:lnTo>
                      <a:pt x="284" y="1169"/>
                    </a:lnTo>
                    <a:lnTo>
                      <a:pt x="142" y="1236"/>
                    </a:lnTo>
                    <a:lnTo>
                      <a:pt x="66" y="1236"/>
                    </a:lnTo>
                    <a:lnTo>
                      <a:pt x="0" y="1284"/>
                    </a:lnTo>
                    <a:lnTo>
                      <a:pt x="0" y="508"/>
                    </a:lnTo>
                    <a:lnTo>
                      <a:pt x="19" y="0"/>
                    </a:lnTo>
                    <a:lnTo>
                      <a:pt x="776" y="0"/>
                    </a:lnTo>
                    <a:lnTo>
                      <a:pt x="776" y="527"/>
                    </a:lnTo>
                    <a:lnTo>
                      <a:pt x="653" y="527"/>
                    </a:lnTo>
                    <a:lnTo>
                      <a:pt x="671" y="919"/>
                    </a:lnTo>
                    <a:lnTo>
                      <a:pt x="776" y="919"/>
                    </a:lnTo>
                    <a:lnTo>
                      <a:pt x="738" y="958"/>
                    </a:lnTo>
                    <a:lnTo>
                      <a:pt x="757" y="1006"/>
                    </a:lnTo>
                    <a:lnTo>
                      <a:pt x="568" y="1054"/>
                    </a:lnTo>
                    <a:close/>
                  </a:path>
                </a:pathLst>
              </a:custGeom>
              <a:grpFill/>
              <a:ln w="9525">
                <a:solidFill>
                  <a:schemeClr val="accent1">
                    <a:lumMod val="60000"/>
                    <a:lumOff val="40000"/>
                  </a:schemeClr>
                </a:solidFill>
                <a:round/>
                <a:headEnd/>
                <a:tailEnd/>
              </a:ln>
            </p:spPr>
            <p:txBody>
              <a:bodyPr/>
              <a:lstStyle/>
              <a:p>
                <a:endParaRPr lang="en-US" sz="800"/>
              </a:p>
            </p:txBody>
          </p:sp>
          <p:sp>
            <p:nvSpPr>
              <p:cNvPr id="488" name="Freeform 43"/>
              <p:cNvSpPr>
                <a:spLocks/>
              </p:cNvSpPr>
              <p:nvPr/>
            </p:nvSpPr>
            <p:spPr bwMode="auto">
              <a:xfrm>
                <a:off x="2759" y="3073"/>
                <a:ext cx="388" cy="642"/>
              </a:xfrm>
              <a:custGeom>
                <a:avLst/>
                <a:gdLst/>
                <a:ahLst/>
                <a:cxnLst>
                  <a:cxn ang="0">
                    <a:pos x="568" y="1054"/>
                  </a:cxn>
                  <a:cxn ang="0">
                    <a:pos x="455" y="1054"/>
                  </a:cxn>
                  <a:cxn ang="0">
                    <a:pos x="388" y="1054"/>
                  </a:cxn>
                  <a:cxn ang="0">
                    <a:pos x="360" y="1130"/>
                  </a:cxn>
                  <a:cxn ang="0">
                    <a:pos x="284" y="1169"/>
                  </a:cxn>
                  <a:cxn ang="0">
                    <a:pos x="142" y="1236"/>
                  </a:cxn>
                  <a:cxn ang="0">
                    <a:pos x="66" y="1236"/>
                  </a:cxn>
                  <a:cxn ang="0">
                    <a:pos x="0" y="1284"/>
                  </a:cxn>
                  <a:cxn ang="0">
                    <a:pos x="0" y="508"/>
                  </a:cxn>
                  <a:cxn ang="0">
                    <a:pos x="19" y="0"/>
                  </a:cxn>
                  <a:cxn ang="0">
                    <a:pos x="776" y="0"/>
                  </a:cxn>
                  <a:cxn ang="0">
                    <a:pos x="776" y="527"/>
                  </a:cxn>
                  <a:cxn ang="0">
                    <a:pos x="653" y="527"/>
                  </a:cxn>
                  <a:cxn ang="0">
                    <a:pos x="671" y="919"/>
                  </a:cxn>
                  <a:cxn ang="0">
                    <a:pos x="776" y="919"/>
                  </a:cxn>
                  <a:cxn ang="0">
                    <a:pos x="738" y="958"/>
                  </a:cxn>
                  <a:cxn ang="0">
                    <a:pos x="757" y="1006"/>
                  </a:cxn>
                  <a:cxn ang="0">
                    <a:pos x="568" y="1054"/>
                  </a:cxn>
                </a:cxnLst>
                <a:rect l="0" t="0" r="r" b="b"/>
                <a:pathLst>
                  <a:path w="776" h="1284">
                    <a:moveTo>
                      <a:pt x="568" y="1054"/>
                    </a:moveTo>
                    <a:lnTo>
                      <a:pt x="455" y="1054"/>
                    </a:lnTo>
                    <a:lnTo>
                      <a:pt x="388" y="1054"/>
                    </a:lnTo>
                    <a:lnTo>
                      <a:pt x="360" y="1130"/>
                    </a:lnTo>
                    <a:lnTo>
                      <a:pt x="284" y="1169"/>
                    </a:lnTo>
                    <a:lnTo>
                      <a:pt x="142" y="1236"/>
                    </a:lnTo>
                    <a:lnTo>
                      <a:pt x="66" y="1236"/>
                    </a:lnTo>
                    <a:lnTo>
                      <a:pt x="0" y="1284"/>
                    </a:lnTo>
                    <a:lnTo>
                      <a:pt x="0" y="508"/>
                    </a:lnTo>
                    <a:lnTo>
                      <a:pt x="19" y="0"/>
                    </a:lnTo>
                    <a:lnTo>
                      <a:pt x="776" y="0"/>
                    </a:lnTo>
                    <a:lnTo>
                      <a:pt x="776" y="527"/>
                    </a:lnTo>
                    <a:lnTo>
                      <a:pt x="653" y="527"/>
                    </a:lnTo>
                    <a:lnTo>
                      <a:pt x="671" y="919"/>
                    </a:lnTo>
                    <a:lnTo>
                      <a:pt x="776" y="919"/>
                    </a:lnTo>
                    <a:lnTo>
                      <a:pt x="738" y="958"/>
                    </a:lnTo>
                    <a:lnTo>
                      <a:pt x="757" y="1006"/>
                    </a:lnTo>
                    <a:lnTo>
                      <a:pt x="568" y="1054"/>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272" name="Group 44"/>
            <p:cNvGrpSpPr>
              <a:grpSpLocks/>
            </p:cNvGrpSpPr>
            <p:nvPr/>
          </p:nvGrpSpPr>
          <p:grpSpPr bwMode="auto">
            <a:xfrm>
              <a:off x="2259012" y="5972174"/>
              <a:ext cx="631825" cy="871538"/>
              <a:chOff x="2471" y="3327"/>
              <a:chExt cx="288" cy="388"/>
            </a:xfrm>
            <a:solidFill>
              <a:schemeClr val="accent1">
                <a:lumMod val="20000"/>
                <a:lumOff val="80000"/>
              </a:schemeClr>
            </a:solidFill>
          </p:grpSpPr>
          <p:sp>
            <p:nvSpPr>
              <p:cNvPr id="485" name="Freeform 45"/>
              <p:cNvSpPr>
                <a:spLocks/>
              </p:cNvSpPr>
              <p:nvPr/>
            </p:nvSpPr>
            <p:spPr bwMode="auto">
              <a:xfrm>
                <a:off x="2471" y="3327"/>
                <a:ext cx="288" cy="388"/>
              </a:xfrm>
              <a:custGeom>
                <a:avLst/>
                <a:gdLst/>
                <a:ahLst/>
                <a:cxnLst>
                  <a:cxn ang="0">
                    <a:pos x="482" y="776"/>
                  </a:cxn>
                  <a:cxn ang="0">
                    <a:pos x="435" y="728"/>
                  </a:cxn>
                  <a:cxn ang="0">
                    <a:pos x="368" y="757"/>
                  </a:cxn>
                  <a:cxn ang="0">
                    <a:pos x="114" y="680"/>
                  </a:cxn>
                  <a:cxn ang="0">
                    <a:pos x="28" y="623"/>
                  </a:cxn>
                  <a:cxn ang="0">
                    <a:pos x="38" y="450"/>
                  </a:cxn>
                  <a:cxn ang="0">
                    <a:pos x="0" y="364"/>
                  </a:cxn>
                  <a:cxn ang="0">
                    <a:pos x="9" y="325"/>
                  </a:cxn>
                  <a:cxn ang="0">
                    <a:pos x="76" y="296"/>
                  </a:cxn>
                  <a:cxn ang="0">
                    <a:pos x="57" y="248"/>
                  </a:cxn>
                  <a:cxn ang="0">
                    <a:pos x="85" y="182"/>
                  </a:cxn>
                  <a:cxn ang="0">
                    <a:pos x="179" y="182"/>
                  </a:cxn>
                  <a:cxn ang="0">
                    <a:pos x="246" y="163"/>
                  </a:cxn>
                  <a:cxn ang="0">
                    <a:pos x="274" y="115"/>
                  </a:cxn>
                  <a:cxn ang="0">
                    <a:pos x="341" y="115"/>
                  </a:cxn>
                  <a:cxn ang="0">
                    <a:pos x="463" y="163"/>
                  </a:cxn>
                  <a:cxn ang="0">
                    <a:pos x="530" y="19"/>
                  </a:cxn>
                  <a:cxn ang="0">
                    <a:pos x="576" y="0"/>
                  </a:cxn>
                  <a:cxn ang="0">
                    <a:pos x="576" y="776"/>
                  </a:cxn>
                  <a:cxn ang="0">
                    <a:pos x="482" y="776"/>
                  </a:cxn>
                </a:cxnLst>
                <a:rect l="0" t="0" r="r" b="b"/>
                <a:pathLst>
                  <a:path w="576" h="776">
                    <a:moveTo>
                      <a:pt x="482" y="776"/>
                    </a:moveTo>
                    <a:lnTo>
                      <a:pt x="435" y="728"/>
                    </a:lnTo>
                    <a:lnTo>
                      <a:pt x="368" y="757"/>
                    </a:lnTo>
                    <a:lnTo>
                      <a:pt x="114" y="680"/>
                    </a:lnTo>
                    <a:lnTo>
                      <a:pt x="28" y="623"/>
                    </a:lnTo>
                    <a:lnTo>
                      <a:pt x="38" y="450"/>
                    </a:lnTo>
                    <a:lnTo>
                      <a:pt x="0" y="364"/>
                    </a:lnTo>
                    <a:lnTo>
                      <a:pt x="9" y="325"/>
                    </a:lnTo>
                    <a:lnTo>
                      <a:pt x="76" y="296"/>
                    </a:lnTo>
                    <a:lnTo>
                      <a:pt x="57" y="248"/>
                    </a:lnTo>
                    <a:lnTo>
                      <a:pt x="85" y="182"/>
                    </a:lnTo>
                    <a:lnTo>
                      <a:pt x="179" y="182"/>
                    </a:lnTo>
                    <a:lnTo>
                      <a:pt x="246" y="163"/>
                    </a:lnTo>
                    <a:lnTo>
                      <a:pt x="274" y="115"/>
                    </a:lnTo>
                    <a:lnTo>
                      <a:pt x="341" y="115"/>
                    </a:lnTo>
                    <a:lnTo>
                      <a:pt x="463" y="163"/>
                    </a:lnTo>
                    <a:lnTo>
                      <a:pt x="530" y="19"/>
                    </a:lnTo>
                    <a:lnTo>
                      <a:pt x="576" y="0"/>
                    </a:lnTo>
                    <a:lnTo>
                      <a:pt x="576" y="776"/>
                    </a:lnTo>
                    <a:lnTo>
                      <a:pt x="482" y="776"/>
                    </a:lnTo>
                    <a:close/>
                  </a:path>
                </a:pathLst>
              </a:custGeom>
              <a:grpFill/>
              <a:ln w="9525">
                <a:solidFill>
                  <a:schemeClr val="accent1">
                    <a:lumMod val="60000"/>
                    <a:lumOff val="40000"/>
                  </a:schemeClr>
                </a:solidFill>
                <a:round/>
                <a:headEnd/>
                <a:tailEnd/>
              </a:ln>
            </p:spPr>
            <p:txBody>
              <a:bodyPr/>
              <a:lstStyle/>
              <a:p>
                <a:endParaRPr lang="en-US" sz="800"/>
              </a:p>
            </p:txBody>
          </p:sp>
          <p:sp>
            <p:nvSpPr>
              <p:cNvPr id="486" name="Freeform 46"/>
              <p:cNvSpPr>
                <a:spLocks/>
              </p:cNvSpPr>
              <p:nvPr/>
            </p:nvSpPr>
            <p:spPr bwMode="auto">
              <a:xfrm>
                <a:off x="2471" y="3327"/>
                <a:ext cx="288" cy="388"/>
              </a:xfrm>
              <a:custGeom>
                <a:avLst/>
                <a:gdLst/>
                <a:ahLst/>
                <a:cxnLst>
                  <a:cxn ang="0">
                    <a:pos x="482" y="776"/>
                  </a:cxn>
                  <a:cxn ang="0">
                    <a:pos x="435" y="728"/>
                  </a:cxn>
                  <a:cxn ang="0">
                    <a:pos x="368" y="757"/>
                  </a:cxn>
                  <a:cxn ang="0">
                    <a:pos x="114" y="680"/>
                  </a:cxn>
                  <a:cxn ang="0">
                    <a:pos x="28" y="623"/>
                  </a:cxn>
                  <a:cxn ang="0">
                    <a:pos x="38" y="450"/>
                  </a:cxn>
                  <a:cxn ang="0">
                    <a:pos x="0" y="364"/>
                  </a:cxn>
                  <a:cxn ang="0">
                    <a:pos x="9" y="325"/>
                  </a:cxn>
                  <a:cxn ang="0">
                    <a:pos x="76" y="296"/>
                  </a:cxn>
                  <a:cxn ang="0">
                    <a:pos x="57" y="248"/>
                  </a:cxn>
                  <a:cxn ang="0">
                    <a:pos x="85" y="182"/>
                  </a:cxn>
                  <a:cxn ang="0">
                    <a:pos x="179" y="182"/>
                  </a:cxn>
                  <a:cxn ang="0">
                    <a:pos x="246" y="163"/>
                  </a:cxn>
                  <a:cxn ang="0">
                    <a:pos x="274" y="115"/>
                  </a:cxn>
                  <a:cxn ang="0">
                    <a:pos x="341" y="115"/>
                  </a:cxn>
                  <a:cxn ang="0">
                    <a:pos x="463" y="163"/>
                  </a:cxn>
                  <a:cxn ang="0">
                    <a:pos x="530" y="19"/>
                  </a:cxn>
                  <a:cxn ang="0">
                    <a:pos x="576" y="0"/>
                  </a:cxn>
                  <a:cxn ang="0">
                    <a:pos x="576" y="776"/>
                  </a:cxn>
                  <a:cxn ang="0">
                    <a:pos x="482" y="776"/>
                  </a:cxn>
                </a:cxnLst>
                <a:rect l="0" t="0" r="r" b="b"/>
                <a:pathLst>
                  <a:path w="576" h="776">
                    <a:moveTo>
                      <a:pt x="482" y="776"/>
                    </a:moveTo>
                    <a:lnTo>
                      <a:pt x="435" y="728"/>
                    </a:lnTo>
                    <a:lnTo>
                      <a:pt x="368" y="757"/>
                    </a:lnTo>
                    <a:lnTo>
                      <a:pt x="114" y="680"/>
                    </a:lnTo>
                    <a:lnTo>
                      <a:pt x="28" y="623"/>
                    </a:lnTo>
                    <a:lnTo>
                      <a:pt x="38" y="450"/>
                    </a:lnTo>
                    <a:lnTo>
                      <a:pt x="0" y="364"/>
                    </a:lnTo>
                    <a:lnTo>
                      <a:pt x="9" y="325"/>
                    </a:lnTo>
                    <a:lnTo>
                      <a:pt x="76" y="296"/>
                    </a:lnTo>
                    <a:lnTo>
                      <a:pt x="57" y="248"/>
                    </a:lnTo>
                    <a:lnTo>
                      <a:pt x="85" y="182"/>
                    </a:lnTo>
                    <a:lnTo>
                      <a:pt x="179" y="182"/>
                    </a:lnTo>
                    <a:lnTo>
                      <a:pt x="246" y="163"/>
                    </a:lnTo>
                    <a:lnTo>
                      <a:pt x="274" y="115"/>
                    </a:lnTo>
                    <a:lnTo>
                      <a:pt x="341" y="115"/>
                    </a:lnTo>
                    <a:lnTo>
                      <a:pt x="463" y="163"/>
                    </a:lnTo>
                    <a:lnTo>
                      <a:pt x="530" y="19"/>
                    </a:lnTo>
                    <a:lnTo>
                      <a:pt x="576" y="0"/>
                    </a:lnTo>
                    <a:lnTo>
                      <a:pt x="576" y="776"/>
                    </a:lnTo>
                    <a:lnTo>
                      <a:pt x="482" y="776"/>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273" name="Group 47"/>
            <p:cNvGrpSpPr>
              <a:grpSpLocks/>
            </p:cNvGrpSpPr>
            <p:nvPr/>
          </p:nvGrpSpPr>
          <p:grpSpPr bwMode="auto">
            <a:xfrm>
              <a:off x="1771650" y="5400674"/>
              <a:ext cx="1138237" cy="938212"/>
              <a:chOff x="2248" y="3073"/>
              <a:chExt cx="520" cy="417"/>
            </a:xfrm>
            <a:solidFill>
              <a:schemeClr val="accent1">
                <a:lumMod val="20000"/>
                <a:lumOff val="80000"/>
              </a:schemeClr>
            </a:solidFill>
          </p:grpSpPr>
          <p:sp>
            <p:nvSpPr>
              <p:cNvPr id="483" name="Freeform 48"/>
              <p:cNvSpPr>
                <a:spLocks/>
              </p:cNvSpPr>
              <p:nvPr/>
            </p:nvSpPr>
            <p:spPr bwMode="auto">
              <a:xfrm>
                <a:off x="2248" y="3073"/>
                <a:ext cx="520" cy="417"/>
              </a:xfrm>
              <a:custGeom>
                <a:avLst/>
                <a:gdLst/>
                <a:ahLst/>
                <a:cxnLst>
                  <a:cxn ang="0">
                    <a:pos x="425" y="652"/>
                  </a:cxn>
                  <a:cxn ang="0">
                    <a:pos x="330" y="460"/>
                  </a:cxn>
                  <a:cxn ang="0">
                    <a:pos x="113" y="326"/>
                  </a:cxn>
                  <a:cxn ang="0">
                    <a:pos x="65" y="326"/>
                  </a:cxn>
                  <a:cxn ang="0">
                    <a:pos x="0" y="355"/>
                  </a:cxn>
                  <a:cxn ang="0">
                    <a:pos x="0" y="0"/>
                  </a:cxn>
                  <a:cxn ang="0">
                    <a:pos x="1040" y="0"/>
                  </a:cxn>
                  <a:cxn ang="0">
                    <a:pos x="1021" y="508"/>
                  </a:cxn>
                  <a:cxn ang="0">
                    <a:pos x="974" y="528"/>
                  </a:cxn>
                  <a:cxn ang="0">
                    <a:pos x="908" y="672"/>
                  </a:cxn>
                  <a:cxn ang="0">
                    <a:pos x="784" y="624"/>
                  </a:cxn>
                  <a:cxn ang="0">
                    <a:pos x="719" y="624"/>
                  </a:cxn>
                  <a:cxn ang="0">
                    <a:pos x="690" y="672"/>
                  </a:cxn>
                  <a:cxn ang="0">
                    <a:pos x="624" y="691"/>
                  </a:cxn>
                  <a:cxn ang="0">
                    <a:pos x="530" y="691"/>
                  </a:cxn>
                  <a:cxn ang="0">
                    <a:pos x="501" y="758"/>
                  </a:cxn>
                  <a:cxn ang="0">
                    <a:pos x="520" y="806"/>
                  </a:cxn>
                  <a:cxn ang="0">
                    <a:pos x="454" y="835"/>
                  </a:cxn>
                  <a:cxn ang="0">
                    <a:pos x="425" y="652"/>
                  </a:cxn>
                </a:cxnLst>
                <a:rect l="0" t="0" r="r" b="b"/>
                <a:pathLst>
                  <a:path w="1040" h="835">
                    <a:moveTo>
                      <a:pt x="425" y="652"/>
                    </a:moveTo>
                    <a:lnTo>
                      <a:pt x="330" y="460"/>
                    </a:lnTo>
                    <a:lnTo>
                      <a:pt x="113" y="326"/>
                    </a:lnTo>
                    <a:lnTo>
                      <a:pt x="65" y="326"/>
                    </a:lnTo>
                    <a:lnTo>
                      <a:pt x="0" y="355"/>
                    </a:lnTo>
                    <a:lnTo>
                      <a:pt x="0" y="0"/>
                    </a:lnTo>
                    <a:lnTo>
                      <a:pt x="1040" y="0"/>
                    </a:lnTo>
                    <a:lnTo>
                      <a:pt x="1021" y="508"/>
                    </a:lnTo>
                    <a:lnTo>
                      <a:pt x="974" y="528"/>
                    </a:lnTo>
                    <a:lnTo>
                      <a:pt x="908" y="672"/>
                    </a:lnTo>
                    <a:lnTo>
                      <a:pt x="784" y="624"/>
                    </a:lnTo>
                    <a:lnTo>
                      <a:pt x="719" y="624"/>
                    </a:lnTo>
                    <a:lnTo>
                      <a:pt x="690" y="672"/>
                    </a:lnTo>
                    <a:lnTo>
                      <a:pt x="624" y="691"/>
                    </a:lnTo>
                    <a:lnTo>
                      <a:pt x="530" y="691"/>
                    </a:lnTo>
                    <a:lnTo>
                      <a:pt x="501" y="758"/>
                    </a:lnTo>
                    <a:lnTo>
                      <a:pt x="520" y="806"/>
                    </a:lnTo>
                    <a:lnTo>
                      <a:pt x="454" y="835"/>
                    </a:lnTo>
                    <a:lnTo>
                      <a:pt x="425" y="652"/>
                    </a:lnTo>
                    <a:close/>
                  </a:path>
                </a:pathLst>
              </a:custGeom>
              <a:grpFill/>
              <a:ln w="9525">
                <a:solidFill>
                  <a:schemeClr val="accent1">
                    <a:lumMod val="60000"/>
                    <a:lumOff val="40000"/>
                  </a:schemeClr>
                </a:solidFill>
                <a:round/>
                <a:headEnd/>
                <a:tailEnd/>
              </a:ln>
            </p:spPr>
            <p:txBody>
              <a:bodyPr/>
              <a:lstStyle/>
              <a:p>
                <a:endParaRPr lang="en-US" sz="800"/>
              </a:p>
            </p:txBody>
          </p:sp>
          <p:sp>
            <p:nvSpPr>
              <p:cNvPr id="484" name="Freeform 49"/>
              <p:cNvSpPr>
                <a:spLocks/>
              </p:cNvSpPr>
              <p:nvPr/>
            </p:nvSpPr>
            <p:spPr bwMode="auto">
              <a:xfrm>
                <a:off x="2248" y="3073"/>
                <a:ext cx="520" cy="417"/>
              </a:xfrm>
              <a:custGeom>
                <a:avLst/>
                <a:gdLst/>
                <a:ahLst/>
                <a:cxnLst>
                  <a:cxn ang="0">
                    <a:pos x="425" y="652"/>
                  </a:cxn>
                  <a:cxn ang="0">
                    <a:pos x="330" y="460"/>
                  </a:cxn>
                  <a:cxn ang="0">
                    <a:pos x="113" y="326"/>
                  </a:cxn>
                  <a:cxn ang="0">
                    <a:pos x="65" y="326"/>
                  </a:cxn>
                  <a:cxn ang="0">
                    <a:pos x="0" y="355"/>
                  </a:cxn>
                  <a:cxn ang="0">
                    <a:pos x="0" y="0"/>
                  </a:cxn>
                  <a:cxn ang="0">
                    <a:pos x="1040" y="0"/>
                  </a:cxn>
                  <a:cxn ang="0">
                    <a:pos x="1021" y="508"/>
                  </a:cxn>
                  <a:cxn ang="0">
                    <a:pos x="974" y="528"/>
                  </a:cxn>
                  <a:cxn ang="0">
                    <a:pos x="908" y="672"/>
                  </a:cxn>
                  <a:cxn ang="0">
                    <a:pos x="784" y="624"/>
                  </a:cxn>
                  <a:cxn ang="0">
                    <a:pos x="719" y="624"/>
                  </a:cxn>
                  <a:cxn ang="0">
                    <a:pos x="690" y="672"/>
                  </a:cxn>
                  <a:cxn ang="0">
                    <a:pos x="624" y="691"/>
                  </a:cxn>
                  <a:cxn ang="0">
                    <a:pos x="530" y="691"/>
                  </a:cxn>
                  <a:cxn ang="0">
                    <a:pos x="501" y="758"/>
                  </a:cxn>
                  <a:cxn ang="0">
                    <a:pos x="520" y="806"/>
                  </a:cxn>
                  <a:cxn ang="0">
                    <a:pos x="454" y="835"/>
                  </a:cxn>
                  <a:cxn ang="0">
                    <a:pos x="425" y="652"/>
                  </a:cxn>
                </a:cxnLst>
                <a:rect l="0" t="0" r="r" b="b"/>
                <a:pathLst>
                  <a:path w="1040" h="835">
                    <a:moveTo>
                      <a:pt x="425" y="652"/>
                    </a:moveTo>
                    <a:lnTo>
                      <a:pt x="330" y="460"/>
                    </a:lnTo>
                    <a:lnTo>
                      <a:pt x="113" y="326"/>
                    </a:lnTo>
                    <a:lnTo>
                      <a:pt x="65" y="326"/>
                    </a:lnTo>
                    <a:lnTo>
                      <a:pt x="0" y="355"/>
                    </a:lnTo>
                    <a:lnTo>
                      <a:pt x="0" y="0"/>
                    </a:lnTo>
                    <a:lnTo>
                      <a:pt x="1040" y="0"/>
                    </a:lnTo>
                    <a:lnTo>
                      <a:pt x="1021" y="508"/>
                    </a:lnTo>
                    <a:lnTo>
                      <a:pt x="974" y="528"/>
                    </a:lnTo>
                    <a:lnTo>
                      <a:pt x="908" y="672"/>
                    </a:lnTo>
                    <a:lnTo>
                      <a:pt x="784" y="624"/>
                    </a:lnTo>
                    <a:lnTo>
                      <a:pt x="719" y="624"/>
                    </a:lnTo>
                    <a:lnTo>
                      <a:pt x="690" y="672"/>
                    </a:lnTo>
                    <a:lnTo>
                      <a:pt x="624" y="691"/>
                    </a:lnTo>
                    <a:lnTo>
                      <a:pt x="530" y="691"/>
                    </a:lnTo>
                    <a:lnTo>
                      <a:pt x="501" y="758"/>
                    </a:lnTo>
                    <a:lnTo>
                      <a:pt x="520" y="806"/>
                    </a:lnTo>
                    <a:lnTo>
                      <a:pt x="454" y="835"/>
                    </a:lnTo>
                    <a:lnTo>
                      <a:pt x="425" y="652"/>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274" name="Group 50"/>
            <p:cNvGrpSpPr>
              <a:grpSpLocks/>
            </p:cNvGrpSpPr>
            <p:nvPr/>
          </p:nvGrpSpPr>
          <p:grpSpPr bwMode="auto">
            <a:xfrm>
              <a:off x="1181099" y="5400674"/>
              <a:ext cx="590549" cy="419100"/>
              <a:chOff x="1979" y="3073"/>
              <a:chExt cx="269" cy="186"/>
            </a:xfrm>
            <a:solidFill>
              <a:schemeClr val="accent1">
                <a:lumMod val="20000"/>
                <a:lumOff val="80000"/>
              </a:schemeClr>
            </a:solidFill>
          </p:grpSpPr>
          <p:sp>
            <p:nvSpPr>
              <p:cNvPr id="481" name="Freeform 51"/>
              <p:cNvSpPr>
                <a:spLocks/>
              </p:cNvSpPr>
              <p:nvPr/>
            </p:nvSpPr>
            <p:spPr bwMode="auto">
              <a:xfrm>
                <a:off x="1979" y="3073"/>
                <a:ext cx="269" cy="186"/>
              </a:xfrm>
              <a:custGeom>
                <a:avLst/>
                <a:gdLst/>
                <a:ahLst/>
                <a:cxnLst>
                  <a:cxn ang="0">
                    <a:pos x="473" y="373"/>
                  </a:cxn>
                  <a:cxn ang="0">
                    <a:pos x="369" y="325"/>
                  </a:cxn>
                  <a:cxn ang="0">
                    <a:pos x="274" y="191"/>
                  </a:cxn>
                  <a:cxn ang="0">
                    <a:pos x="142" y="210"/>
                  </a:cxn>
                  <a:cxn ang="0">
                    <a:pos x="66" y="191"/>
                  </a:cxn>
                  <a:cxn ang="0">
                    <a:pos x="47" y="143"/>
                  </a:cxn>
                  <a:cxn ang="0">
                    <a:pos x="0" y="172"/>
                  </a:cxn>
                  <a:cxn ang="0">
                    <a:pos x="0" y="0"/>
                  </a:cxn>
                  <a:cxn ang="0">
                    <a:pos x="398" y="0"/>
                  </a:cxn>
                  <a:cxn ang="0">
                    <a:pos x="539" y="0"/>
                  </a:cxn>
                  <a:cxn ang="0">
                    <a:pos x="539" y="354"/>
                  </a:cxn>
                  <a:cxn ang="0">
                    <a:pos x="473" y="373"/>
                  </a:cxn>
                </a:cxnLst>
                <a:rect l="0" t="0" r="r" b="b"/>
                <a:pathLst>
                  <a:path w="539" h="373">
                    <a:moveTo>
                      <a:pt x="473" y="373"/>
                    </a:moveTo>
                    <a:lnTo>
                      <a:pt x="369" y="325"/>
                    </a:lnTo>
                    <a:lnTo>
                      <a:pt x="274" y="191"/>
                    </a:lnTo>
                    <a:lnTo>
                      <a:pt x="142" y="210"/>
                    </a:lnTo>
                    <a:lnTo>
                      <a:pt x="66" y="191"/>
                    </a:lnTo>
                    <a:lnTo>
                      <a:pt x="47" y="143"/>
                    </a:lnTo>
                    <a:lnTo>
                      <a:pt x="0" y="172"/>
                    </a:lnTo>
                    <a:lnTo>
                      <a:pt x="0" y="0"/>
                    </a:lnTo>
                    <a:lnTo>
                      <a:pt x="398" y="0"/>
                    </a:lnTo>
                    <a:lnTo>
                      <a:pt x="539" y="0"/>
                    </a:lnTo>
                    <a:lnTo>
                      <a:pt x="539" y="354"/>
                    </a:lnTo>
                    <a:lnTo>
                      <a:pt x="473" y="373"/>
                    </a:lnTo>
                    <a:close/>
                  </a:path>
                </a:pathLst>
              </a:custGeom>
              <a:grpFill/>
              <a:ln w="9525">
                <a:solidFill>
                  <a:schemeClr val="accent1">
                    <a:lumMod val="60000"/>
                    <a:lumOff val="40000"/>
                  </a:schemeClr>
                </a:solidFill>
                <a:round/>
                <a:headEnd/>
                <a:tailEnd/>
              </a:ln>
            </p:spPr>
            <p:txBody>
              <a:bodyPr/>
              <a:lstStyle/>
              <a:p>
                <a:endParaRPr lang="en-US" sz="800"/>
              </a:p>
            </p:txBody>
          </p:sp>
          <p:sp>
            <p:nvSpPr>
              <p:cNvPr id="482" name="Freeform 52"/>
              <p:cNvSpPr>
                <a:spLocks/>
              </p:cNvSpPr>
              <p:nvPr/>
            </p:nvSpPr>
            <p:spPr bwMode="auto">
              <a:xfrm>
                <a:off x="1979" y="3073"/>
                <a:ext cx="269" cy="186"/>
              </a:xfrm>
              <a:custGeom>
                <a:avLst/>
                <a:gdLst/>
                <a:ahLst/>
                <a:cxnLst>
                  <a:cxn ang="0">
                    <a:pos x="473" y="373"/>
                  </a:cxn>
                  <a:cxn ang="0">
                    <a:pos x="369" y="325"/>
                  </a:cxn>
                  <a:cxn ang="0">
                    <a:pos x="274" y="191"/>
                  </a:cxn>
                  <a:cxn ang="0">
                    <a:pos x="142" y="210"/>
                  </a:cxn>
                  <a:cxn ang="0">
                    <a:pos x="66" y="191"/>
                  </a:cxn>
                  <a:cxn ang="0">
                    <a:pos x="47" y="143"/>
                  </a:cxn>
                  <a:cxn ang="0">
                    <a:pos x="0" y="172"/>
                  </a:cxn>
                  <a:cxn ang="0">
                    <a:pos x="0" y="0"/>
                  </a:cxn>
                  <a:cxn ang="0">
                    <a:pos x="398" y="0"/>
                  </a:cxn>
                  <a:cxn ang="0">
                    <a:pos x="539" y="0"/>
                  </a:cxn>
                  <a:cxn ang="0">
                    <a:pos x="539" y="354"/>
                  </a:cxn>
                  <a:cxn ang="0">
                    <a:pos x="473" y="373"/>
                  </a:cxn>
                </a:cxnLst>
                <a:rect l="0" t="0" r="r" b="b"/>
                <a:pathLst>
                  <a:path w="539" h="373">
                    <a:moveTo>
                      <a:pt x="473" y="373"/>
                    </a:moveTo>
                    <a:lnTo>
                      <a:pt x="369" y="325"/>
                    </a:lnTo>
                    <a:lnTo>
                      <a:pt x="274" y="191"/>
                    </a:lnTo>
                    <a:lnTo>
                      <a:pt x="142" y="210"/>
                    </a:lnTo>
                    <a:lnTo>
                      <a:pt x="66" y="191"/>
                    </a:lnTo>
                    <a:lnTo>
                      <a:pt x="47" y="143"/>
                    </a:lnTo>
                    <a:lnTo>
                      <a:pt x="0" y="172"/>
                    </a:lnTo>
                    <a:lnTo>
                      <a:pt x="0" y="0"/>
                    </a:lnTo>
                    <a:lnTo>
                      <a:pt x="398" y="0"/>
                    </a:lnTo>
                    <a:lnTo>
                      <a:pt x="539" y="0"/>
                    </a:lnTo>
                    <a:lnTo>
                      <a:pt x="539" y="354"/>
                    </a:lnTo>
                    <a:lnTo>
                      <a:pt x="473" y="373"/>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275" name="Group 53"/>
            <p:cNvGrpSpPr>
              <a:grpSpLocks/>
            </p:cNvGrpSpPr>
            <p:nvPr/>
          </p:nvGrpSpPr>
          <p:grpSpPr bwMode="auto">
            <a:xfrm>
              <a:off x="1595437" y="4722813"/>
              <a:ext cx="2312986" cy="677861"/>
              <a:chOff x="2168" y="2771"/>
              <a:chExt cx="1055" cy="302"/>
            </a:xfrm>
            <a:solidFill>
              <a:schemeClr val="accent1">
                <a:lumMod val="20000"/>
                <a:lumOff val="80000"/>
              </a:schemeClr>
            </a:solidFill>
          </p:grpSpPr>
          <p:sp>
            <p:nvSpPr>
              <p:cNvPr id="477" name="Freeform 54"/>
              <p:cNvSpPr>
                <a:spLocks/>
              </p:cNvSpPr>
              <p:nvPr/>
            </p:nvSpPr>
            <p:spPr bwMode="auto">
              <a:xfrm>
                <a:off x="2168" y="2771"/>
                <a:ext cx="1055" cy="302"/>
              </a:xfrm>
              <a:custGeom>
                <a:avLst/>
                <a:gdLst/>
                <a:ahLst/>
                <a:cxnLst>
                  <a:cxn ang="0">
                    <a:pos x="161" y="603"/>
                  </a:cxn>
                  <a:cxn ang="0">
                    <a:pos x="19" y="603"/>
                  </a:cxn>
                  <a:cxn ang="0">
                    <a:pos x="0" y="0"/>
                  </a:cxn>
                  <a:cxn ang="0">
                    <a:pos x="227" y="0"/>
                  </a:cxn>
                  <a:cxn ang="0">
                    <a:pos x="227" y="37"/>
                  </a:cxn>
                  <a:cxn ang="0">
                    <a:pos x="1229" y="37"/>
                  </a:cxn>
                  <a:cxn ang="0">
                    <a:pos x="1400" y="58"/>
                  </a:cxn>
                  <a:cxn ang="0">
                    <a:pos x="1475" y="58"/>
                  </a:cxn>
                  <a:cxn ang="0">
                    <a:pos x="1608" y="104"/>
                  </a:cxn>
                  <a:cxn ang="0">
                    <a:pos x="1702" y="19"/>
                  </a:cxn>
                  <a:cxn ang="0">
                    <a:pos x="2015" y="19"/>
                  </a:cxn>
                  <a:cxn ang="0">
                    <a:pos x="2053" y="58"/>
                  </a:cxn>
                  <a:cxn ang="0">
                    <a:pos x="2053" y="85"/>
                  </a:cxn>
                  <a:cxn ang="0">
                    <a:pos x="2110" y="104"/>
                  </a:cxn>
                  <a:cxn ang="0">
                    <a:pos x="2091" y="152"/>
                  </a:cxn>
                  <a:cxn ang="0">
                    <a:pos x="2062" y="152"/>
                  </a:cxn>
                  <a:cxn ang="0">
                    <a:pos x="2053" y="200"/>
                  </a:cxn>
                  <a:cxn ang="0">
                    <a:pos x="2081" y="248"/>
                  </a:cxn>
                  <a:cxn ang="0">
                    <a:pos x="2081" y="267"/>
                  </a:cxn>
                  <a:cxn ang="0">
                    <a:pos x="2053" y="335"/>
                  </a:cxn>
                  <a:cxn ang="0">
                    <a:pos x="2053" y="382"/>
                  </a:cxn>
                  <a:cxn ang="0">
                    <a:pos x="2015" y="382"/>
                  </a:cxn>
                  <a:cxn ang="0">
                    <a:pos x="2015" y="430"/>
                  </a:cxn>
                  <a:cxn ang="0">
                    <a:pos x="2053" y="450"/>
                  </a:cxn>
                  <a:cxn ang="0">
                    <a:pos x="2034" y="478"/>
                  </a:cxn>
                  <a:cxn ang="0">
                    <a:pos x="2081" y="565"/>
                  </a:cxn>
                  <a:cxn ang="0">
                    <a:pos x="2081" y="603"/>
                  </a:cxn>
                  <a:cxn ang="0">
                    <a:pos x="1958" y="603"/>
                  </a:cxn>
                  <a:cxn ang="0">
                    <a:pos x="1202" y="603"/>
                  </a:cxn>
                  <a:cxn ang="0">
                    <a:pos x="161" y="603"/>
                  </a:cxn>
                </a:cxnLst>
                <a:rect l="0" t="0" r="r" b="b"/>
                <a:pathLst>
                  <a:path w="2110" h="603">
                    <a:moveTo>
                      <a:pt x="161" y="603"/>
                    </a:moveTo>
                    <a:lnTo>
                      <a:pt x="19" y="603"/>
                    </a:lnTo>
                    <a:lnTo>
                      <a:pt x="0" y="0"/>
                    </a:lnTo>
                    <a:lnTo>
                      <a:pt x="227" y="0"/>
                    </a:lnTo>
                    <a:lnTo>
                      <a:pt x="227" y="37"/>
                    </a:lnTo>
                    <a:lnTo>
                      <a:pt x="1229" y="37"/>
                    </a:lnTo>
                    <a:lnTo>
                      <a:pt x="1400" y="58"/>
                    </a:lnTo>
                    <a:lnTo>
                      <a:pt x="1475" y="58"/>
                    </a:lnTo>
                    <a:lnTo>
                      <a:pt x="1608" y="104"/>
                    </a:lnTo>
                    <a:lnTo>
                      <a:pt x="1702" y="19"/>
                    </a:lnTo>
                    <a:lnTo>
                      <a:pt x="2015" y="19"/>
                    </a:lnTo>
                    <a:lnTo>
                      <a:pt x="2053" y="58"/>
                    </a:lnTo>
                    <a:lnTo>
                      <a:pt x="2053" y="85"/>
                    </a:lnTo>
                    <a:lnTo>
                      <a:pt x="2110" y="104"/>
                    </a:lnTo>
                    <a:lnTo>
                      <a:pt x="2091" y="152"/>
                    </a:lnTo>
                    <a:lnTo>
                      <a:pt x="2062" y="152"/>
                    </a:lnTo>
                    <a:lnTo>
                      <a:pt x="2053" y="200"/>
                    </a:lnTo>
                    <a:lnTo>
                      <a:pt x="2081" y="248"/>
                    </a:lnTo>
                    <a:lnTo>
                      <a:pt x="2081" y="267"/>
                    </a:lnTo>
                    <a:lnTo>
                      <a:pt x="2053" y="335"/>
                    </a:lnTo>
                    <a:lnTo>
                      <a:pt x="2053" y="382"/>
                    </a:lnTo>
                    <a:lnTo>
                      <a:pt x="2015" y="382"/>
                    </a:lnTo>
                    <a:lnTo>
                      <a:pt x="2015" y="430"/>
                    </a:lnTo>
                    <a:lnTo>
                      <a:pt x="2053" y="450"/>
                    </a:lnTo>
                    <a:lnTo>
                      <a:pt x="2034" y="478"/>
                    </a:lnTo>
                    <a:lnTo>
                      <a:pt x="2081" y="565"/>
                    </a:lnTo>
                    <a:lnTo>
                      <a:pt x="2081" y="603"/>
                    </a:lnTo>
                    <a:lnTo>
                      <a:pt x="1958" y="603"/>
                    </a:lnTo>
                    <a:lnTo>
                      <a:pt x="1202" y="603"/>
                    </a:lnTo>
                    <a:lnTo>
                      <a:pt x="161" y="603"/>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78" name="Group 55"/>
              <p:cNvGrpSpPr>
                <a:grpSpLocks/>
              </p:cNvGrpSpPr>
              <p:nvPr/>
            </p:nvGrpSpPr>
            <p:grpSpPr bwMode="auto">
              <a:xfrm>
                <a:off x="2168" y="2771"/>
                <a:ext cx="1055" cy="302"/>
                <a:chOff x="2168" y="2771"/>
                <a:chExt cx="1055" cy="302"/>
              </a:xfrm>
              <a:grpFill/>
            </p:grpSpPr>
            <p:sp>
              <p:nvSpPr>
                <p:cNvPr id="479" name="Freeform 56"/>
                <p:cNvSpPr>
                  <a:spLocks/>
                </p:cNvSpPr>
                <p:nvPr/>
              </p:nvSpPr>
              <p:spPr bwMode="auto">
                <a:xfrm>
                  <a:off x="2168" y="2771"/>
                  <a:ext cx="1055" cy="302"/>
                </a:xfrm>
                <a:custGeom>
                  <a:avLst/>
                  <a:gdLst/>
                  <a:ahLst/>
                  <a:cxnLst>
                    <a:cxn ang="0">
                      <a:pos x="161" y="603"/>
                    </a:cxn>
                    <a:cxn ang="0">
                      <a:pos x="19" y="603"/>
                    </a:cxn>
                    <a:cxn ang="0">
                      <a:pos x="0" y="0"/>
                    </a:cxn>
                    <a:cxn ang="0">
                      <a:pos x="227" y="0"/>
                    </a:cxn>
                    <a:cxn ang="0">
                      <a:pos x="227" y="37"/>
                    </a:cxn>
                    <a:cxn ang="0">
                      <a:pos x="1229" y="37"/>
                    </a:cxn>
                    <a:cxn ang="0">
                      <a:pos x="1400" y="58"/>
                    </a:cxn>
                    <a:cxn ang="0">
                      <a:pos x="1475" y="58"/>
                    </a:cxn>
                    <a:cxn ang="0">
                      <a:pos x="1608" y="104"/>
                    </a:cxn>
                    <a:cxn ang="0">
                      <a:pos x="1702" y="19"/>
                    </a:cxn>
                    <a:cxn ang="0">
                      <a:pos x="2015" y="19"/>
                    </a:cxn>
                    <a:cxn ang="0">
                      <a:pos x="2053" y="58"/>
                    </a:cxn>
                    <a:cxn ang="0">
                      <a:pos x="2053" y="85"/>
                    </a:cxn>
                    <a:cxn ang="0">
                      <a:pos x="2110" y="104"/>
                    </a:cxn>
                    <a:cxn ang="0">
                      <a:pos x="2091" y="152"/>
                    </a:cxn>
                    <a:cxn ang="0">
                      <a:pos x="2062" y="152"/>
                    </a:cxn>
                    <a:cxn ang="0">
                      <a:pos x="2053" y="200"/>
                    </a:cxn>
                    <a:cxn ang="0">
                      <a:pos x="2081" y="248"/>
                    </a:cxn>
                    <a:cxn ang="0">
                      <a:pos x="2081" y="267"/>
                    </a:cxn>
                    <a:cxn ang="0">
                      <a:pos x="2053" y="335"/>
                    </a:cxn>
                    <a:cxn ang="0">
                      <a:pos x="2053" y="382"/>
                    </a:cxn>
                    <a:cxn ang="0">
                      <a:pos x="2015" y="382"/>
                    </a:cxn>
                    <a:cxn ang="0">
                      <a:pos x="2015" y="430"/>
                    </a:cxn>
                    <a:cxn ang="0">
                      <a:pos x="2053" y="450"/>
                    </a:cxn>
                    <a:cxn ang="0">
                      <a:pos x="2034" y="478"/>
                    </a:cxn>
                    <a:cxn ang="0">
                      <a:pos x="2081" y="565"/>
                    </a:cxn>
                    <a:cxn ang="0">
                      <a:pos x="2081" y="603"/>
                    </a:cxn>
                    <a:cxn ang="0">
                      <a:pos x="1958" y="603"/>
                    </a:cxn>
                    <a:cxn ang="0">
                      <a:pos x="1202" y="603"/>
                    </a:cxn>
                    <a:cxn ang="0">
                      <a:pos x="161" y="603"/>
                    </a:cxn>
                  </a:cxnLst>
                  <a:rect l="0" t="0" r="r" b="b"/>
                  <a:pathLst>
                    <a:path w="2110" h="603">
                      <a:moveTo>
                        <a:pt x="161" y="603"/>
                      </a:moveTo>
                      <a:lnTo>
                        <a:pt x="19" y="603"/>
                      </a:lnTo>
                      <a:lnTo>
                        <a:pt x="0" y="0"/>
                      </a:lnTo>
                      <a:lnTo>
                        <a:pt x="227" y="0"/>
                      </a:lnTo>
                      <a:lnTo>
                        <a:pt x="227" y="37"/>
                      </a:lnTo>
                      <a:lnTo>
                        <a:pt x="1229" y="37"/>
                      </a:lnTo>
                      <a:lnTo>
                        <a:pt x="1400" y="58"/>
                      </a:lnTo>
                      <a:lnTo>
                        <a:pt x="1475" y="58"/>
                      </a:lnTo>
                      <a:lnTo>
                        <a:pt x="1608" y="104"/>
                      </a:lnTo>
                      <a:lnTo>
                        <a:pt x="1702" y="19"/>
                      </a:lnTo>
                      <a:lnTo>
                        <a:pt x="2015" y="19"/>
                      </a:lnTo>
                      <a:lnTo>
                        <a:pt x="2053" y="58"/>
                      </a:lnTo>
                      <a:lnTo>
                        <a:pt x="2053" y="85"/>
                      </a:lnTo>
                      <a:lnTo>
                        <a:pt x="2110" y="104"/>
                      </a:lnTo>
                      <a:lnTo>
                        <a:pt x="2091" y="152"/>
                      </a:lnTo>
                      <a:lnTo>
                        <a:pt x="2062" y="152"/>
                      </a:lnTo>
                      <a:lnTo>
                        <a:pt x="2053" y="200"/>
                      </a:lnTo>
                      <a:lnTo>
                        <a:pt x="2081" y="248"/>
                      </a:lnTo>
                      <a:lnTo>
                        <a:pt x="2081" y="267"/>
                      </a:lnTo>
                      <a:lnTo>
                        <a:pt x="2053" y="335"/>
                      </a:lnTo>
                      <a:lnTo>
                        <a:pt x="2053" y="382"/>
                      </a:lnTo>
                      <a:lnTo>
                        <a:pt x="2015" y="382"/>
                      </a:lnTo>
                      <a:lnTo>
                        <a:pt x="2015" y="430"/>
                      </a:lnTo>
                      <a:lnTo>
                        <a:pt x="2053" y="450"/>
                      </a:lnTo>
                      <a:lnTo>
                        <a:pt x="2034" y="478"/>
                      </a:lnTo>
                      <a:lnTo>
                        <a:pt x="2081" y="565"/>
                      </a:lnTo>
                      <a:lnTo>
                        <a:pt x="2081" y="603"/>
                      </a:lnTo>
                      <a:lnTo>
                        <a:pt x="1958" y="603"/>
                      </a:lnTo>
                      <a:lnTo>
                        <a:pt x="1202" y="603"/>
                      </a:lnTo>
                      <a:lnTo>
                        <a:pt x="161" y="603"/>
                      </a:lnTo>
                      <a:close/>
                    </a:path>
                  </a:pathLst>
                </a:custGeom>
                <a:grpFill/>
                <a:ln w="9525">
                  <a:solidFill>
                    <a:schemeClr val="accent1">
                      <a:lumMod val="60000"/>
                      <a:lumOff val="40000"/>
                    </a:schemeClr>
                  </a:solidFill>
                  <a:round/>
                  <a:headEnd/>
                  <a:tailEnd/>
                </a:ln>
              </p:spPr>
              <p:txBody>
                <a:bodyPr/>
                <a:lstStyle/>
                <a:p>
                  <a:endParaRPr lang="en-US" sz="800"/>
                </a:p>
              </p:txBody>
            </p:sp>
            <p:sp>
              <p:nvSpPr>
                <p:cNvPr id="480" name="Freeform 57"/>
                <p:cNvSpPr>
                  <a:spLocks/>
                </p:cNvSpPr>
                <p:nvPr/>
              </p:nvSpPr>
              <p:spPr bwMode="auto">
                <a:xfrm>
                  <a:off x="2168" y="2771"/>
                  <a:ext cx="1055" cy="302"/>
                </a:xfrm>
                <a:custGeom>
                  <a:avLst/>
                  <a:gdLst/>
                  <a:ahLst/>
                  <a:cxnLst>
                    <a:cxn ang="0">
                      <a:pos x="161" y="603"/>
                    </a:cxn>
                    <a:cxn ang="0">
                      <a:pos x="19" y="603"/>
                    </a:cxn>
                    <a:cxn ang="0">
                      <a:pos x="0" y="0"/>
                    </a:cxn>
                    <a:cxn ang="0">
                      <a:pos x="227" y="0"/>
                    </a:cxn>
                    <a:cxn ang="0">
                      <a:pos x="227" y="37"/>
                    </a:cxn>
                    <a:cxn ang="0">
                      <a:pos x="1229" y="37"/>
                    </a:cxn>
                    <a:cxn ang="0">
                      <a:pos x="1400" y="58"/>
                    </a:cxn>
                    <a:cxn ang="0">
                      <a:pos x="1475" y="58"/>
                    </a:cxn>
                    <a:cxn ang="0">
                      <a:pos x="1608" y="104"/>
                    </a:cxn>
                    <a:cxn ang="0">
                      <a:pos x="1702" y="19"/>
                    </a:cxn>
                    <a:cxn ang="0">
                      <a:pos x="2015" y="19"/>
                    </a:cxn>
                    <a:cxn ang="0">
                      <a:pos x="2053" y="58"/>
                    </a:cxn>
                    <a:cxn ang="0">
                      <a:pos x="2053" y="85"/>
                    </a:cxn>
                    <a:cxn ang="0">
                      <a:pos x="2110" y="104"/>
                    </a:cxn>
                    <a:cxn ang="0">
                      <a:pos x="2091" y="152"/>
                    </a:cxn>
                    <a:cxn ang="0">
                      <a:pos x="2062" y="152"/>
                    </a:cxn>
                    <a:cxn ang="0">
                      <a:pos x="2053" y="200"/>
                    </a:cxn>
                    <a:cxn ang="0">
                      <a:pos x="2081" y="248"/>
                    </a:cxn>
                    <a:cxn ang="0">
                      <a:pos x="2081" y="267"/>
                    </a:cxn>
                    <a:cxn ang="0">
                      <a:pos x="2053" y="335"/>
                    </a:cxn>
                    <a:cxn ang="0">
                      <a:pos x="2053" y="382"/>
                    </a:cxn>
                    <a:cxn ang="0">
                      <a:pos x="2015" y="382"/>
                    </a:cxn>
                    <a:cxn ang="0">
                      <a:pos x="2015" y="430"/>
                    </a:cxn>
                    <a:cxn ang="0">
                      <a:pos x="2053" y="450"/>
                    </a:cxn>
                    <a:cxn ang="0">
                      <a:pos x="2034" y="478"/>
                    </a:cxn>
                    <a:cxn ang="0">
                      <a:pos x="2081" y="565"/>
                    </a:cxn>
                    <a:cxn ang="0">
                      <a:pos x="2081" y="603"/>
                    </a:cxn>
                    <a:cxn ang="0">
                      <a:pos x="1958" y="603"/>
                    </a:cxn>
                    <a:cxn ang="0">
                      <a:pos x="1202" y="603"/>
                    </a:cxn>
                    <a:cxn ang="0">
                      <a:pos x="161" y="603"/>
                    </a:cxn>
                  </a:cxnLst>
                  <a:rect l="0" t="0" r="r" b="b"/>
                  <a:pathLst>
                    <a:path w="2110" h="603">
                      <a:moveTo>
                        <a:pt x="161" y="603"/>
                      </a:moveTo>
                      <a:lnTo>
                        <a:pt x="19" y="603"/>
                      </a:lnTo>
                      <a:lnTo>
                        <a:pt x="0" y="0"/>
                      </a:lnTo>
                      <a:lnTo>
                        <a:pt x="227" y="0"/>
                      </a:lnTo>
                      <a:lnTo>
                        <a:pt x="227" y="37"/>
                      </a:lnTo>
                      <a:lnTo>
                        <a:pt x="1229" y="37"/>
                      </a:lnTo>
                      <a:lnTo>
                        <a:pt x="1400" y="58"/>
                      </a:lnTo>
                      <a:lnTo>
                        <a:pt x="1475" y="58"/>
                      </a:lnTo>
                      <a:lnTo>
                        <a:pt x="1608" y="104"/>
                      </a:lnTo>
                      <a:lnTo>
                        <a:pt x="1702" y="19"/>
                      </a:lnTo>
                      <a:lnTo>
                        <a:pt x="2015" y="19"/>
                      </a:lnTo>
                      <a:lnTo>
                        <a:pt x="2053" y="58"/>
                      </a:lnTo>
                      <a:lnTo>
                        <a:pt x="2053" y="85"/>
                      </a:lnTo>
                      <a:lnTo>
                        <a:pt x="2110" y="104"/>
                      </a:lnTo>
                      <a:lnTo>
                        <a:pt x="2091" y="152"/>
                      </a:lnTo>
                      <a:lnTo>
                        <a:pt x="2062" y="152"/>
                      </a:lnTo>
                      <a:lnTo>
                        <a:pt x="2053" y="200"/>
                      </a:lnTo>
                      <a:lnTo>
                        <a:pt x="2081" y="248"/>
                      </a:lnTo>
                      <a:lnTo>
                        <a:pt x="2081" y="267"/>
                      </a:lnTo>
                      <a:lnTo>
                        <a:pt x="2053" y="335"/>
                      </a:lnTo>
                      <a:lnTo>
                        <a:pt x="2053" y="382"/>
                      </a:lnTo>
                      <a:lnTo>
                        <a:pt x="2015" y="382"/>
                      </a:lnTo>
                      <a:lnTo>
                        <a:pt x="2015" y="430"/>
                      </a:lnTo>
                      <a:lnTo>
                        <a:pt x="2053" y="450"/>
                      </a:lnTo>
                      <a:lnTo>
                        <a:pt x="2034" y="478"/>
                      </a:lnTo>
                      <a:lnTo>
                        <a:pt x="2081" y="565"/>
                      </a:lnTo>
                      <a:lnTo>
                        <a:pt x="2081" y="603"/>
                      </a:lnTo>
                      <a:lnTo>
                        <a:pt x="1958" y="603"/>
                      </a:lnTo>
                      <a:lnTo>
                        <a:pt x="1202" y="603"/>
                      </a:lnTo>
                      <a:lnTo>
                        <a:pt x="161" y="603"/>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76" name="Group 58"/>
            <p:cNvGrpSpPr>
              <a:grpSpLocks/>
            </p:cNvGrpSpPr>
            <p:nvPr/>
          </p:nvGrpSpPr>
          <p:grpSpPr bwMode="auto">
            <a:xfrm>
              <a:off x="776288" y="4722813"/>
              <a:ext cx="839787" cy="936624"/>
              <a:chOff x="1794" y="2771"/>
              <a:chExt cx="383" cy="417"/>
            </a:xfrm>
            <a:solidFill>
              <a:schemeClr val="accent1">
                <a:lumMod val="20000"/>
                <a:lumOff val="80000"/>
              </a:schemeClr>
            </a:solidFill>
          </p:grpSpPr>
          <p:sp>
            <p:nvSpPr>
              <p:cNvPr id="475" name="Freeform 59"/>
              <p:cNvSpPr>
                <a:spLocks/>
              </p:cNvSpPr>
              <p:nvPr/>
            </p:nvSpPr>
            <p:spPr bwMode="auto">
              <a:xfrm>
                <a:off x="1794" y="2771"/>
                <a:ext cx="383" cy="417"/>
              </a:xfrm>
              <a:custGeom>
                <a:avLst/>
                <a:gdLst/>
                <a:ahLst/>
                <a:cxnLst>
                  <a:cxn ang="0">
                    <a:pos x="359" y="746"/>
                  </a:cxn>
                  <a:cxn ang="0">
                    <a:pos x="340" y="794"/>
                  </a:cxn>
                  <a:cxn ang="0">
                    <a:pos x="292" y="774"/>
                  </a:cxn>
                  <a:cxn ang="0">
                    <a:pos x="217" y="832"/>
                  </a:cxn>
                  <a:cxn ang="0">
                    <a:pos x="141" y="813"/>
                  </a:cxn>
                  <a:cxn ang="0">
                    <a:pos x="122" y="746"/>
                  </a:cxn>
                  <a:cxn ang="0">
                    <a:pos x="76" y="727"/>
                  </a:cxn>
                  <a:cxn ang="0">
                    <a:pos x="57" y="794"/>
                  </a:cxn>
                  <a:cxn ang="0">
                    <a:pos x="28" y="794"/>
                  </a:cxn>
                  <a:cxn ang="0">
                    <a:pos x="9" y="794"/>
                  </a:cxn>
                  <a:cxn ang="0">
                    <a:pos x="28" y="632"/>
                  </a:cxn>
                  <a:cxn ang="0">
                    <a:pos x="28" y="248"/>
                  </a:cxn>
                  <a:cxn ang="0">
                    <a:pos x="47" y="219"/>
                  </a:cxn>
                  <a:cxn ang="0">
                    <a:pos x="57" y="248"/>
                  </a:cxn>
                  <a:cxn ang="0">
                    <a:pos x="47" y="267"/>
                  </a:cxn>
                  <a:cxn ang="0">
                    <a:pos x="57" y="335"/>
                  </a:cxn>
                  <a:cxn ang="0">
                    <a:pos x="76" y="603"/>
                  </a:cxn>
                  <a:cxn ang="0">
                    <a:pos x="141" y="632"/>
                  </a:cxn>
                  <a:cxn ang="0">
                    <a:pos x="141" y="584"/>
                  </a:cxn>
                  <a:cxn ang="0">
                    <a:pos x="170" y="565"/>
                  </a:cxn>
                  <a:cxn ang="0">
                    <a:pos x="151" y="497"/>
                  </a:cxn>
                  <a:cxn ang="0">
                    <a:pos x="179" y="545"/>
                  </a:cxn>
                  <a:cxn ang="0">
                    <a:pos x="151" y="478"/>
                  </a:cxn>
                  <a:cxn ang="0">
                    <a:pos x="198" y="382"/>
                  </a:cxn>
                  <a:cxn ang="0">
                    <a:pos x="141" y="287"/>
                  </a:cxn>
                  <a:cxn ang="0">
                    <a:pos x="141" y="248"/>
                  </a:cxn>
                  <a:cxn ang="0">
                    <a:pos x="179" y="200"/>
                  </a:cxn>
                  <a:cxn ang="0">
                    <a:pos x="170" y="172"/>
                  </a:cxn>
                  <a:cxn ang="0">
                    <a:pos x="246" y="133"/>
                  </a:cxn>
                  <a:cxn ang="0">
                    <a:pos x="198" y="58"/>
                  </a:cxn>
                  <a:cxn ang="0">
                    <a:pos x="179" y="104"/>
                  </a:cxn>
                  <a:cxn ang="0">
                    <a:pos x="122" y="104"/>
                  </a:cxn>
                  <a:cxn ang="0">
                    <a:pos x="122" y="133"/>
                  </a:cxn>
                  <a:cxn ang="0">
                    <a:pos x="76" y="133"/>
                  </a:cxn>
                  <a:cxn ang="0">
                    <a:pos x="0" y="85"/>
                  </a:cxn>
                  <a:cxn ang="0">
                    <a:pos x="0" y="0"/>
                  </a:cxn>
                  <a:cxn ang="0">
                    <a:pos x="746" y="0"/>
                  </a:cxn>
                  <a:cxn ang="0">
                    <a:pos x="765" y="603"/>
                  </a:cxn>
                  <a:cxn ang="0">
                    <a:pos x="368" y="603"/>
                  </a:cxn>
                  <a:cxn ang="0">
                    <a:pos x="368" y="774"/>
                  </a:cxn>
                  <a:cxn ang="0">
                    <a:pos x="359" y="746"/>
                  </a:cxn>
                </a:cxnLst>
                <a:rect l="0" t="0" r="r" b="b"/>
                <a:pathLst>
                  <a:path w="765" h="832">
                    <a:moveTo>
                      <a:pt x="359" y="746"/>
                    </a:moveTo>
                    <a:lnTo>
                      <a:pt x="340" y="794"/>
                    </a:lnTo>
                    <a:lnTo>
                      <a:pt x="292" y="774"/>
                    </a:lnTo>
                    <a:lnTo>
                      <a:pt x="217" y="832"/>
                    </a:lnTo>
                    <a:lnTo>
                      <a:pt x="141" y="813"/>
                    </a:lnTo>
                    <a:lnTo>
                      <a:pt x="122" y="746"/>
                    </a:lnTo>
                    <a:lnTo>
                      <a:pt x="76" y="727"/>
                    </a:lnTo>
                    <a:lnTo>
                      <a:pt x="57" y="794"/>
                    </a:lnTo>
                    <a:lnTo>
                      <a:pt x="28" y="794"/>
                    </a:lnTo>
                    <a:lnTo>
                      <a:pt x="9" y="794"/>
                    </a:lnTo>
                    <a:lnTo>
                      <a:pt x="28" y="632"/>
                    </a:lnTo>
                    <a:lnTo>
                      <a:pt x="28" y="248"/>
                    </a:lnTo>
                    <a:lnTo>
                      <a:pt x="47" y="219"/>
                    </a:lnTo>
                    <a:lnTo>
                      <a:pt x="57" y="248"/>
                    </a:lnTo>
                    <a:lnTo>
                      <a:pt x="47" y="267"/>
                    </a:lnTo>
                    <a:lnTo>
                      <a:pt x="57" y="335"/>
                    </a:lnTo>
                    <a:lnTo>
                      <a:pt x="76" y="603"/>
                    </a:lnTo>
                    <a:lnTo>
                      <a:pt x="141" y="632"/>
                    </a:lnTo>
                    <a:lnTo>
                      <a:pt x="141" y="584"/>
                    </a:lnTo>
                    <a:lnTo>
                      <a:pt x="170" y="565"/>
                    </a:lnTo>
                    <a:lnTo>
                      <a:pt x="151" y="497"/>
                    </a:lnTo>
                    <a:lnTo>
                      <a:pt x="179" y="545"/>
                    </a:lnTo>
                    <a:lnTo>
                      <a:pt x="151" y="478"/>
                    </a:lnTo>
                    <a:lnTo>
                      <a:pt x="198" y="382"/>
                    </a:lnTo>
                    <a:lnTo>
                      <a:pt x="141" y="287"/>
                    </a:lnTo>
                    <a:lnTo>
                      <a:pt x="141" y="248"/>
                    </a:lnTo>
                    <a:lnTo>
                      <a:pt x="179" y="200"/>
                    </a:lnTo>
                    <a:lnTo>
                      <a:pt x="170" y="172"/>
                    </a:lnTo>
                    <a:lnTo>
                      <a:pt x="246" y="133"/>
                    </a:lnTo>
                    <a:lnTo>
                      <a:pt x="198" y="58"/>
                    </a:lnTo>
                    <a:lnTo>
                      <a:pt x="179" y="104"/>
                    </a:lnTo>
                    <a:lnTo>
                      <a:pt x="122" y="104"/>
                    </a:lnTo>
                    <a:lnTo>
                      <a:pt x="122" y="133"/>
                    </a:lnTo>
                    <a:lnTo>
                      <a:pt x="76" y="133"/>
                    </a:lnTo>
                    <a:lnTo>
                      <a:pt x="0" y="85"/>
                    </a:lnTo>
                    <a:lnTo>
                      <a:pt x="0" y="0"/>
                    </a:lnTo>
                    <a:lnTo>
                      <a:pt x="746" y="0"/>
                    </a:lnTo>
                    <a:lnTo>
                      <a:pt x="765" y="603"/>
                    </a:lnTo>
                    <a:lnTo>
                      <a:pt x="368" y="603"/>
                    </a:lnTo>
                    <a:lnTo>
                      <a:pt x="368" y="774"/>
                    </a:lnTo>
                    <a:lnTo>
                      <a:pt x="359" y="746"/>
                    </a:lnTo>
                    <a:close/>
                  </a:path>
                </a:pathLst>
              </a:custGeom>
              <a:grpFill/>
              <a:ln w="9525">
                <a:solidFill>
                  <a:schemeClr val="accent1">
                    <a:lumMod val="60000"/>
                    <a:lumOff val="40000"/>
                  </a:schemeClr>
                </a:solidFill>
                <a:round/>
                <a:headEnd/>
                <a:tailEnd/>
              </a:ln>
            </p:spPr>
            <p:txBody>
              <a:bodyPr/>
              <a:lstStyle/>
              <a:p>
                <a:endParaRPr lang="en-US" sz="800"/>
              </a:p>
            </p:txBody>
          </p:sp>
          <p:sp>
            <p:nvSpPr>
              <p:cNvPr id="476" name="Freeform 60"/>
              <p:cNvSpPr>
                <a:spLocks/>
              </p:cNvSpPr>
              <p:nvPr/>
            </p:nvSpPr>
            <p:spPr bwMode="auto">
              <a:xfrm>
                <a:off x="1794" y="2771"/>
                <a:ext cx="383" cy="417"/>
              </a:xfrm>
              <a:custGeom>
                <a:avLst/>
                <a:gdLst/>
                <a:ahLst/>
                <a:cxnLst>
                  <a:cxn ang="0">
                    <a:pos x="359" y="746"/>
                  </a:cxn>
                  <a:cxn ang="0">
                    <a:pos x="340" y="794"/>
                  </a:cxn>
                  <a:cxn ang="0">
                    <a:pos x="292" y="774"/>
                  </a:cxn>
                  <a:cxn ang="0">
                    <a:pos x="217" y="832"/>
                  </a:cxn>
                  <a:cxn ang="0">
                    <a:pos x="141" y="813"/>
                  </a:cxn>
                  <a:cxn ang="0">
                    <a:pos x="122" y="746"/>
                  </a:cxn>
                  <a:cxn ang="0">
                    <a:pos x="76" y="727"/>
                  </a:cxn>
                  <a:cxn ang="0">
                    <a:pos x="57" y="794"/>
                  </a:cxn>
                  <a:cxn ang="0">
                    <a:pos x="28" y="794"/>
                  </a:cxn>
                  <a:cxn ang="0">
                    <a:pos x="9" y="794"/>
                  </a:cxn>
                  <a:cxn ang="0">
                    <a:pos x="28" y="632"/>
                  </a:cxn>
                  <a:cxn ang="0">
                    <a:pos x="28" y="248"/>
                  </a:cxn>
                  <a:cxn ang="0">
                    <a:pos x="47" y="219"/>
                  </a:cxn>
                  <a:cxn ang="0">
                    <a:pos x="57" y="248"/>
                  </a:cxn>
                  <a:cxn ang="0">
                    <a:pos x="47" y="267"/>
                  </a:cxn>
                  <a:cxn ang="0">
                    <a:pos x="57" y="335"/>
                  </a:cxn>
                  <a:cxn ang="0">
                    <a:pos x="76" y="603"/>
                  </a:cxn>
                  <a:cxn ang="0">
                    <a:pos x="141" y="632"/>
                  </a:cxn>
                  <a:cxn ang="0">
                    <a:pos x="141" y="584"/>
                  </a:cxn>
                  <a:cxn ang="0">
                    <a:pos x="170" y="565"/>
                  </a:cxn>
                  <a:cxn ang="0">
                    <a:pos x="151" y="497"/>
                  </a:cxn>
                  <a:cxn ang="0">
                    <a:pos x="179" y="545"/>
                  </a:cxn>
                  <a:cxn ang="0">
                    <a:pos x="151" y="478"/>
                  </a:cxn>
                  <a:cxn ang="0">
                    <a:pos x="198" y="382"/>
                  </a:cxn>
                  <a:cxn ang="0">
                    <a:pos x="141" y="287"/>
                  </a:cxn>
                  <a:cxn ang="0">
                    <a:pos x="141" y="248"/>
                  </a:cxn>
                  <a:cxn ang="0">
                    <a:pos x="179" y="200"/>
                  </a:cxn>
                  <a:cxn ang="0">
                    <a:pos x="170" y="172"/>
                  </a:cxn>
                  <a:cxn ang="0">
                    <a:pos x="246" y="133"/>
                  </a:cxn>
                  <a:cxn ang="0">
                    <a:pos x="198" y="58"/>
                  </a:cxn>
                  <a:cxn ang="0">
                    <a:pos x="179" y="104"/>
                  </a:cxn>
                  <a:cxn ang="0">
                    <a:pos x="122" y="104"/>
                  </a:cxn>
                  <a:cxn ang="0">
                    <a:pos x="122" y="133"/>
                  </a:cxn>
                  <a:cxn ang="0">
                    <a:pos x="76" y="133"/>
                  </a:cxn>
                  <a:cxn ang="0">
                    <a:pos x="0" y="85"/>
                  </a:cxn>
                  <a:cxn ang="0">
                    <a:pos x="0" y="0"/>
                  </a:cxn>
                  <a:cxn ang="0">
                    <a:pos x="746" y="0"/>
                  </a:cxn>
                  <a:cxn ang="0">
                    <a:pos x="765" y="603"/>
                  </a:cxn>
                  <a:cxn ang="0">
                    <a:pos x="368" y="603"/>
                  </a:cxn>
                  <a:cxn ang="0">
                    <a:pos x="368" y="774"/>
                  </a:cxn>
                  <a:cxn ang="0">
                    <a:pos x="359" y="746"/>
                  </a:cxn>
                </a:cxnLst>
                <a:rect l="0" t="0" r="r" b="b"/>
                <a:pathLst>
                  <a:path w="765" h="832">
                    <a:moveTo>
                      <a:pt x="359" y="746"/>
                    </a:moveTo>
                    <a:lnTo>
                      <a:pt x="340" y="794"/>
                    </a:lnTo>
                    <a:lnTo>
                      <a:pt x="292" y="774"/>
                    </a:lnTo>
                    <a:lnTo>
                      <a:pt x="217" y="832"/>
                    </a:lnTo>
                    <a:lnTo>
                      <a:pt x="141" y="813"/>
                    </a:lnTo>
                    <a:lnTo>
                      <a:pt x="122" y="746"/>
                    </a:lnTo>
                    <a:lnTo>
                      <a:pt x="76" y="727"/>
                    </a:lnTo>
                    <a:lnTo>
                      <a:pt x="57" y="794"/>
                    </a:lnTo>
                    <a:lnTo>
                      <a:pt x="28" y="794"/>
                    </a:lnTo>
                    <a:lnTo>
                      <a:pt x="9" y="794"/>
                    </a:lnTo>
                    <a:lnTo>
                      <a:pt x="28" y="632"/>
                    </a:lnTo>
                    <a:lnTo>
                      <a:pt x="28" y="248"/>
                    </a:lnTo>
                    <a:lnTo>
                      <a:pt x="47" y="219"/>
                    </a:lnTo>
                    <a:lnTo>
                      <a:pt x="57" y="248"/>
                    </a:lnTo>
                    <a:lnTo>
                      <a:pt x="47" y="267"/>
                    </a:lnTo>
                    <a:lnTo>
                      <a:pt x="57" y="335"/>
                    </a:lnTo>
                    <a:lnTo>
                      <a:pt x="76" y="603"/>
                    </a:lnTo>
                    <a:lnTo>
                      <a:pt x="141" y="632"/>
                    </a:lnTo>
                    <a:lnTo>
                      <a:pt x="141" y="584"/>
                    </a:lnTo>
                    <a:lnTo>
                      <a:pt x="170" y="565"/>
                    </a:lnTo>
                    <a:lnTo>
                      <a:pt x="151" y="497"/>
                    </a:lnTo>
                    <a:lnTo>
                      <a:pt x="179" y="545"/>
                    </a:lnTo>
                    <a:lnTo>
                      <a:pt x="151" y="478"/>
                    </a:lnTo>
                    <a:lnTo>
                      <a:pt x="198" y="382"/>
                    </a:lnTo>
                    <a:lnTo>
                      <a:pt x="141" y="287"/>
                    </a:lnTo>
                    <a:lnTo>
                      <a:pt x="141" y="248"/>
                    </a:lnTo>
                    <a:lnTo>
                      <a:pt x="179" y="200"/>
                    </a:lnTo>
                    <a:lnTo>
                      <a:pt x="170" y="172"/>
                    </a:lnTo>
                    <a:lnTo>
                      <a:pt x="246" y="133"/>
                    </a:lnTo>
                    <a:lnTo>
                      <a:pt x="198" y="58"/>
                    </a:lnTo>
                    <a:lnTo>
                      <a:pt x="179" y="104"/>
                    </a:lnTo>
                    <a:lnTo>
                      <a:pt x="122" y="104"/>
                    </a:lnTo>
                    <a:lnTo>
                      <a:pt x="122" y="133"/>
                    </a:lnTo>
                    <a:lnTo>
                      <a:pt x="76" y="133"/>
                    </a:lnTo>
                    <a:lnTo>
                      <a:pt x="0" y="85"/>
                    </a:lnTo>
                    <a:lnTo>
                      <a:pt x="0" y="0"/>
                    </a:lnTo>
                    <a:lnTo>
                      <a:pt x="746" y="0"/>
                    </a:lnTo>
                    <a:lnTo>
                      <a:pt x="765" y="603"/>
                    </a:lnTo>
                    <a:lnTo>
                      <a:pt x="368" y="603"/>
                    </a:lnTo>
                    <a:lnTo>
                      <a:pt x="368" y="774"/>
                    </a:lnTo>
                    <a:lnTo>
                      <a:pt x="359" y="746"/>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277" name="Group 61"/>
            <p:cNvGrpSpPr>
              <a:grpSpLocks/>
            </p:cNvGrpSpPr>
            <p:nvPr/>
          </p:nvGrpSpPr>
          <p:grpSpPr bwMode="auto">
            <a:xfrm>
              <a:off x="1790700" y="4043362"/>
              <a:ext cx="1152525" cy="722312"/>
              <a:chOff x="2257" y="2469"/>
              <a:chExt cx="526" cy="321"/>
            </a:xfrm>
            <a:solidFill>
              <a:schemeClr val="accent1">
                <a:lumMod val="20000"/>
                <a:lumOff val="80000"/>
              </a:schemeClr>
            </a:solidFill>
          </p:grpSpPr>
          <p:sp>
            <p:nvSpPr>
              <p:cNvPr id="473" name="Freeform 62"/>
              <p:cNvSpPr>
                <a:spLocks/>
              </p:cNvSpPr>
              <p:nvPr/>
            </p:nvSpPr>
            <p:spPr bwMode="auto">
              <a:xfrm>
                <a:off x="2257" y="2469"/>
                <a:ext cx="526" cy="321"/>
              </a:xfrm>
              <a:custGeom>
                <a:avLst/>
                <a:gdLst/>
                <a:ahLst/>
                <a:cxnLst>
                  <a:cxn ang="0">
                    <a:pos x="199" y="125"/>
                  </a:cxn>
                  <a:cxn ang="0">
                    <a:pos x="218" y="77"/>
                  </a:cxn>
                  <a:cxn ang="0">
                    <a:pos x="265" y="29"/>
                  </a:cxn>
                  <a:cxn ang="0">
                    <a:pos x="275" y="0"/>
                  </a:cxn>
                  <a:cxn ang="0">
                    <a:pos x="294" y="29"/>
                  </a:cxn>
                  <a:cxn ang="0">
                    <a:pos x="199" y="173"/>
                  </a:cxn>
                  <a:cxn ang="0">
                    <a:pos x="275" y="125"/>
                  </a:cxn>
                  <a:cxn ang="0">
                    <a:pos x="294" y="77"/>
                  </a:cxn>
                  <a:cxn ang="0">
                    <a:pos x="275" y="173"/>
                  </a:cxn>
                  <a:cxn ang="0">
                    <a:pos x="313" y="211"/>
                  </a:cxn>
                  <a:cxn ang="0">
                    <a:pos x="332" y="125"/>
                  </a:cxn>
                  <a:cxn ang="0">
                    <a:pos x="313" y="77"/>
                  </a:cxn>
                  <a:cxn ang="0">
                    <a:pos x="369" y="29"/>
                  </a:cxn>
                  <a:cxn ang="0">
                    <a:pos x="388" y="125"/>
                  </a:cxn>
                  <a:cxn ang="0">
                    <a:pos x="407" y="29"/>
                  </a:cxn>
                  <a:cxn ang="0">
                    <a:pos x="454" y="96"/>
                  </a:cxn>
                  <a:cxn ang="0">
                    <a:pos x="530" y="144"/>
                  </a:cxn>
                  <a:cxn ang="0">
                    <a:pos x="511" y="173"/>
                  </a:cxn>
                  <a:cxn ang="0">
                    <a:pos x="540" y="260"/>
                  </a:cxn>
                  <a:cxn ang="0">
                    <a:pos x="596" y="308"/>
                  </a:cxn>
                  <a:cxn ang="0">
                    <a:pos x="605" y="327"/>
                  </a:cxn>
                  <a:cxn ang="0">
                    <a:pos x="653" y="327"/>
                  </a:cxn>
                  <a:cxn ang="0">
                    <a:pos x="672" y="394"/>
                  </a:cxn>
                  <a:cxn ang="0">
                    <a:pos x="738" y="433"/>
                  </a:cxn>
                  <a:cxn ang="0">
                    <a:pos x="738" y="481"/>
                  </a:cxn>
                  <a:cxn ang="0">
                    <a:pos x="832" y="529"/>
                  </a:cxn>
                  <a:cxn ang="0">
                    <a:pos x="927" y="529"/>
                  </a:cxn>
                  <a:cxn ang="0">
                    <a:pos x="937" y="556"/>
                  </a:cxn>
                  <a:cxn ang="0">
                    <a:pos x="937" y="606"/>
                  </a:cxn>
                  <a:cxn ang="0">
                    <a:pos x="956" y="625"/>
                  </a:cxn>
                  <a:cxn ang="0">
                    <a:pos x="1050" y="643"/>
                  </a:cxn>
                  <a:cxn ang="0">
                    <a:pos x="48" y="643"/>
                  </a:cxn>
                  <a:cxn ang="0">
                    <a:pos x="48" y="606"/>
                  </a:cxn>
                  <a:cxn ang="0">
                    <a:pos x="48" y="308"/>
                  </a:cxn>
                  <a:cxn ang="0">
                    <a:pos x="0" y="279"/>
                  </a:cxn>
                  <a:cxn ang="0">
                    <a:pos x="10" y="173"/>
                  </a:cxn>
                  <a:cxn ang="0">
                    <a:pos x="142" y="173"/>
                  </a:cxn>
                  <a:cxn ang="0">
                    <a:pos x="142" y="125"/>
                  </a:cxn>
                  <a:cxn ang="0">
                    <a:pos x="199" y="125"/>
                  </a:cxn>
                </a:cxnLst>
                <a:rect l="0" t="0" r="r" b="b"/>
                <a:pathLst>
                  <a:path w="1050" h="643">
                    <a:moveTo>
                      <a:pt x="199" y="125"/>
                    </a:moveTo>
                    <a:lnTo>
                      <a:pt x="218" y="77"/>
                    </a:lnTo>
                    <a:lnTo>
                      <a:pt x="265" y="29"/>
                    </a:lnTo>
                    <a:lnTo>
                      <a:pt x="275" y="0"/>
                    </a:lnTo>
                    <a:lnTo>
                      <a:pt x="294" y="29"/>
                    </a:lnTo>
                    <a:lnTo>
                      <a:pt x="199" y="173"/>
                    </a:lnTo>
                    <a:lnTo>
                      <a:pt x="275" y="125"/>
                    </a:lnTo>
                    <a:lnTo>
                      <a:pt x="294" y="77"/>
                    </a:lnTo>
                    <a:lnTo>
                      <a:pt x="275" y="173"/>
                    </a:lnTo>
                    <a:lnTo>
                      <a:pt x="313" y="211"/>
                    </a:lnTo>
                    <a:lnTo>
                      <a:pt x="332" y="125"/>
                    </a:lnTo>
                    <a:lnTo>
                      <a:pt x="313" y="77"/>
                    </a:lnTo>
                    <a:lnTo>
                      <a:pt x="369" y="29"/>
                    </a:lnTo>
                    <a:lnTo>
                      <a:pt x="388" y="125"/>
                    </a:lnTo>
                    <a:lnTo>
                      <a:pt x="407" y="29"/>
                    </a:lnTo>
                    <a:lnTo>
                      <a:pt x="454" y="96"/>
                    </a:lnTo>
                    <a:lnTo>
                      <a:pt x="530" y="144"/>
                    </a:lnTo>
                    <a:lnTo>
                      <a:pt x="511" y="173"/>
                    </a:lnTo>
                    <a:lnTo>
                      <a:pt x="540" y="260"/>
                    </a:lnTo>
                    <a:lnTo>
                      <a:pt x="596" y="308"/>
                    </a:lnTo>
                    <a:lnTo>
                      <a:pt x="605" y="327"/>
                    </a:lnTo>
                    <a:lnTo>
                      <a:pt x="653" y="327"/>
                    </a:lnTo>
                    <a:lnTo>
                      <a:pt x="672" y="394"/>
                    </a:lnTo>
                    <a:lnTo>
                      <a:pt x="738" y="433"/>
                    </a:lnTo>
                    <a:lnTo>
                      <a:pt x="738" y="481"/>
                    </a:lnTo>
                    <a:lnTo>
                      <a:pt x="832" y="529"/>
                    </a:lnTo>
                    <a:lnTo>
                      <a:pt x="927" y="529"/>
                    </a:lnTo>
                    <a:lnTo>
                      <a:pt x="937" y="556"/>
                    </a:lnTo>
                    <a:lnTo>
                      <a:pt x="937" y="606"/>
                    </a:lnTo>
                    <a:lnTo>
                      <a:pt x="956" y="625"/>
                    </a:lnTo>
                    <a:lnTo>
                      <a:pt x="1050" y="643"/>
                    </a:lnTo>
                    <a:lnTo>
                      <a:pt x="48" y="643"/>
                    </a:lnTo>
                    <a:lnTo>
                      <a:pt x="48" y="606"/>
                    </a:lnTo>
                    <a:lnTo>
                      <a:pt x="48" y="308"/>
                    </a:lnTo>
                    <a:lnTo>
                      <a:pt x="0" y="279"/>
                    </a:lnTo>
                    <a:lnTo>
                      <a:pt x="10" y="173"/>
                    </a:lnTo>
                    <a:lnTo>
                      <a:pt x="142" y="173"/>
                    </a:lnTo>
                    <a:lnTo>
                      <a:pt x="142" y="125"/>
                    </a:lnTo>
                    <a:lnTo>
                      <a:pt x="199" y="125"/>
                    </a:lnTo>
                    <a:close/>
                  </a:path>
                </a:pathLst>
              </a:custGeom>
              <a:grpFill/>
              <a:ln w="9525">
                <a:solidFill>
                  <a:schemeClr val="accent1">
                    <a:lumMod val="60000"/>
                    <a:lumOff val="40000"/>
                  </a:schemeClr>
                </a:solidFill>
                <a:round/>
                <a:headEnd/>
                <a:tailEnd/>
              </a:ln>
            </p:spPr>
            <p:txBody>
              <a:bodyPr/>
              <a:lstStyle/>
              <a:p>
                <a:endParaRPr lang="en-US" sz="800"/>
              </a:p>
            </p:txBody>
          </p:sp>
          <p:sp>
            <p:nvSpPr>
              <p:cNvPr id="474" name="Freeform 63"/>
              <p:cNvSpPr>
                <a:spLocks/>
              </p:cNvSpPr>
              <p:nvPr/>
            </p:nvSpPr>
            <p:spPr bwMode="auto">
              <a:xfrm>
                <a:off x="2257" y="2469"/>
                <a:ext cx="526" cy="321"/>
              </a:xfrm>
              <a:custGeom>
                <a:avLst/>
                <a:gdLst/>
                <a:ahLst/>
                <a:cxnLst>
                  <a:cxn ang="0">
                    <a:pos x="199" y="125"/>
                  </a:cxn>
                  <a:cxn ang="0">
                    <a:pos x="218" y="77"/>
                  </a:cxn>
                  <a:cxn ang="0">
                    <a:pos x="265" y="29"/>
                  </a:cxn>
                  <a:cxn ang="0">
                    <a:pos x="275" y="0"/>
                  </a:cxn>
                  <a:cxn ang="0">
                    <a:pos x="294" y="29"/>
                  </a:cxn>
                  <a:cxn ang="0">
                    <a:pos x="199" y="173"/>
                  </a:cxn>
                  <a:cxn ang="0">
                    <a:pos x="275" y="125"/>
                  </a:cxn>
                  <a:cxn ang="0">
                    <a:pos x="294" y="77"/>
                  </a:cxn>
                  <a:cxn ang="0">
                    <a:pos x="275" y="173"/>
                  </a:cxn>
                  <a:cxn ang="0">
                    <a:pos x="313" y="211"/>
                  </a:cxn>
                  <a:cxn ang="0">
                    <a:pos x="332" y="125"/>
                  </a:cxn>
                  <a:cxn ang="0">
                    <a:pos x="313" y="77"/>
                  </a:cxn>
                  <a:cxn ang="0">
                    <a:pos x="369" y="29"/>
                  </a:cxn>
                  <a:cxn ang="0">
                    <a:pos x="388" y="125"/>
                  </a:cxn>
                  <a:cxn ang="0">
                    <a:pos x="407" y="29"/>
                  </a:cxn>
                  <a:cxn ang="0">
                    <a:pos x="454" y="96"/>
                  </a:cxn>
                  <a:cxn ang="0">
                    <a:pos x="530" y="144"/>
                  </a:cxn>
                  <a:cxn ang="0">
                    <a:pos x="511" y="173"/>
                  </a:cxn>
                  <a:cxn ang="0">
                    <a:pos x="540" y="260"/>
                  </a:cxn>
                  <a:cxn ang="0">
                    <a:pos x="596" y="308"/>
                  </a:cxn>
                  <a:cxn ang="0">
                    <a:pos x="605" y="327"/>
                  </a:cxn>
                  <a:cxn ang="0">
                    <a:pos x="653" y="327"/>
                  </a:cxn>
                  <a:cxn ang="0">
                    <a:pos x="672" y="394"/>
                  </a:cxn>
                  <a:cxn ang="0">
                    <a:pos x="738" y="433"/>
                  </a:cxn>
                  <a:cxn ang="0">
                    <a:pos x="738" y="481"/>
                  </a:cxn>
                  <a:cxn ang="0">
                    <a:pos x="832" y="529"/>
                  </a:cxn>
                  <a:cxn ang="0">
                    <a:pos x="927" y="529"/>
                  </a:cxn>
                  <a:cxn ang="0">
                    <a:pos x="937" y="556"/>
                  </a:cxn>
                  <a:cxn ang="0">
                    <a:pos x="937" y="606"/>
                  </a:cxn>
                  <a:cxn ang="0">
                    <a:pos x="956" y="625"/>
                  </a:cxn>
                  <a:cxn ang="0">
                    <a:pos x="1050" y="643"/>
                  </a:cxn>
                  <a:cxn ang="0">
                    <a:pos x="48" y="643"/>
                  </a:cxn>
                  <a:cxn ang="0">
                    <a:pos x="48" y="606"/>
                  </a:cxn>
                  <a:cxn ang="0">
                    <a:pos x="48" y="308"/>
                  </a:cxn>
                  <a:cxn ang="0">
                    <a:pos x="0" y="279"/>
                  </a:cxn>
                  <a:cxn ang="0">
                    <a:pos x="10" y="173"/>
                  </a:cxn>
                  <a:cxn ang="0">
                    <a:pos x="142" y="173"/>
                  </a:cxn>
                  <a:cxn ang="0">
                    <a:pos x="142" y="125"/>
                  </a:cxn>
                  <a:cxn ang="0">
                    <a:pos x="199" y="125"/>
                  </a:cxn>
                </a:cxnLst>
                <a:rect l="0" t="0" r="r" b="b"/>
                <a:pathLst>
                  <a:path w="1050" h="643">
                    <a:moveTo>
                      <a:pt x="199" y="125"/>
                    </a:moveTo>
                    <a:lnTo>
                      <a:pt x="218" y="77"/>
                    </a:lnTo>
                    <a:lnTo>
                      <a:pt x="265" y="29"/>
                    </a:lnTo>
                    <a:lnTo>
                      <a:pt x="275" y="0"/>
                    </a:lnTo>
                    <a:lnTo>
                      <a:pt x="294" y="29"/>
                    </a:lnTo>
                    <a:lnTo>
                      <a:pt x="199" y="173"/>
                    </a:lnTo>
                    <a:lnTo>
                      <a:pt x="275" y="125"/>
                    </a:lnTo>
                    <a:lnTo>
                      <a:pt x="294" y="77"/>
                    </a:lnTo>
                    <a:lnTo>
                      <a:pt x="275" y="173"/>
                    </a:lnTo>
                    <a:lnTo>
                      <a:pt x="313" y="211"/>
                    </a:lnTo>
                    <a:lnTo>
                      <a:pt x="332" y="125"/>
                    </a:lnTo>
                    <a:lnTo>
                      <a:pt x="313" y="77"/>
                    </a:lnTo>
                    <a:lnTo>
                      <a:pt x="369" y="29"/>
                    </a:lnTo>
                    <a:lnTo>
                      <a:pt x="388" y="125"/>
                    </a:lnTo>
                    <a:lnTo>
                      <a:pt x="407" y="29"/>
                    </a:lnTo>
                    <a:lnTo>
                      <a:pt x="454" y="96"/>
                    </a:lnTo>
                    <a:lnTo>
                      <a:pt x="530" y="144"/>
                    </a:lnTo>
                    <a:lnTo>
                      <a:pt x="511" y="173"/>
                    </a:lnTo>
                    <a:lnTo>
                      <a:pt x="540" y="260"/>
                    </a:lnTo>
                    <a:lnTo>
                      <a:pt x="596" y="308"/>
                    </a:lnTo>
                    <a:lnTo>
                      <a:pt x="605" y="327"/>
                    </a:lnTo>
                    <a:lnTo>
                      <a:pt x="653" y="327"/>
                    </a:lnTo>
                    <a:lnTo>
                      <a:pt x="672" y="394"/>
                    </a:lnTo>
                    <a:lnTo>
                      <a:pt x="738" y="433"/>
                    </a:lnTo>
                    <a:lnTo>
                      <a:pt x="738" y="481"/>
                    </a:lnTo>
                    <a:lnTo>
                      <a:pt x="832" y="529"/>
                    </a:lnTo>
                    <a:lnTo>
                      <a:pt x="927" y="529"/>
                    </a:lnTo>
                    <a:lnTo>
                      <a:pt x="937" y="556"/>
                    </a:lnTo>
                    <a:lnTo>
                      <a:pt x="937" y="606"/>
                    </a:lnTo>
                    <a:lnTo>
                      <a:pt x="956" y="625"/>
                    </a:lnTo>
                    <a:lnTo>
                      <a:pt x="1050" y="643"/>
                    </a:lnTo>
                    <a:lnTo>
                      <a:pt x="48" y="643"/>
                    </a:lnTo>
                    <a:lnTo>
                      <a:pt x="48" y="606"/>
                    </a:lnTo>
                    <a:lnTo>
                      <a:pt x="48" y="308"/>
                    </a:lnTo>
                    <a:lnTo>
                      <a:pt x="0" y="279"/>
                    </a:lnTo>
                    <a:lnTo>
                      <a:pt x="10" y="173"/>
                    </a:lnTo>
                    <a:lnTo>
                      <a:pt x="142" y="173"/>
                    </a:lnTo>
                    <a:lnTo>
                      <a:pt x="142" y="125"/>
                    </a:lnTo>
                    <a:lnTo>
                      <a:pt x="199" y="125"/>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278" name="Group 67"/>
            <p:cNvGrpSpPr>
              <a:grpSpLocks/>
            </p:cNvGrpSpPr>
            <p:nvPr/>
          </p:nvGrpSpPr>
          <p:grpSpPr bwMode="auto">
            <a:xfrm>
              <a:off x="465137" y="3451224"/>
              <a:ext cx="1377950" cy="1271588"/>
              <a:chOff x="1652" y="2205"/>
              <a:chExt cx="629" cy="566"/>
            </a:xfrm>
            <a:solidFill>
              <a:schemeClr val="accent1">
                <a:lumMod val="20000"/>
                <a:lumOff val="80000"/>
              </a:schemeClr>
            </a:solidFill>
          </p:grpSpPr>
          <p:sp>
            <p:nvSpPr>
              <p:cNvPr id="471" name="Freeform 68"/>
              <p:cNvSpPr>
                <a:spLocks/>
              </p:cNvSpPr>
              <p:nvPr/>
            </p:nvSpPr>
            <p:spPr bwMode="auto">
              <a:xfrm>
                <a:off x="1652" y="2205"/>
                <a:ext cx="629" cy="566"/>
              </a:xfrm>
              <a:custGeom>
                <a:avLst/>
                <a:gdLst/>
                <a:ahLst/>
                <a:cxnLst>
                  <a:cxn ang="0">
                    <a:pos x="256" y="989"/>
                  </a:cxn>
                  <a:cxn ang="0">
                    <a:pos x="218" y="960"/>
                  </a:cxn>
                  <a:cxn ang="0">
                    <a:pos x="265" y="941"/>
                  </a:cxn>
                  <a:cxn ang="0">
                    <a:pos x="284" y="1008"/>
                  </a:cxn>
                  <a:cxn ang="0">
                    <a:pos x="313" y="1008"/>
                  </a:cxn>
                  <a:cxn ang="0">
                    <a:pos x="332" y="960"/>
                  </a:cxn>
                  <a:cxn ang="0">
                    <a:pos x="389" y="922"/>
                  </a:cxn>
                  <a:cxn ang="0">
                    <a:pos x="502" y="902"/>
                  </a:cxn>
                  <a:cxn ang="0">
                    <a:pos x="521" y="874"/>
                  </a:cxn>
                  <a:cxn ang="0">
                    <a:pos x="370" y="835"/>
                  </a:cxn>
                  <a:cxn ang="0">
                    <a:pos x="360" y="835"/>
                  </a:cxn>
                  <a:cxn ang="0">
                    <a:pos x="370" y="806"/>
                  </a:cxn>
                  <a:cxn ang="0">
                    <a:pos x="341" y="787"/>
                  </a:cxn>
                  <a:cxn ang="0">
                    <a:pos x="313" y="739"/>
                  </a:cxn>
                  <a:cxn ang="0">
                    <a:pos x="256" y="739"/>
                  </a:cxn>
                  <a:cxn ang="0">
                    <a:pos x="218" y="787"/>
                  </a:cxn>
                  <a:cxn ang="0">
                    <a:pos x="256" y="902"/>
                  </a:cxn>
                  <a:cxn ang="0">
                    <a:pos x="189" y="922"/>
                  </a:cxn>
                  <a:cxn ang="0">
                    <a:pos x="189" y="604"/>
                  </a:cxn>
                  <a:cxn ang="0">
                    <a:pos x="124" y="375"/>
                  </a:cxn>
                  <a:cxn ang="0">
                    <a:pos x="105" y="356"/>
                  </a:cxn>
                  <a:cxn ang="0">
                    <a:pos x="76" y="375"/>
                  </a:cxn>
                  <a:cxn ang="0">
                    <a:pos x="29" y="192"/>
                  </a:cxn>
                  <a:cxn ang="0">
                    <a:pos x="0" y="192"/>
                  </a:cxn>
                  <a:cxn ang="0">
                    <a:pos x="29" y="173"/>
                  </a:cxn>
                  <a:cxn ang="0">
                    <a:pos x="0" y="0"/>
                  </a:cxn>
                  <a:cxn ang="0">
                    <a:pos x="889" y="29"/>
                  </a:cxn>
                  <a:cxn ang="0">
                    <a:pos x="908" y="701"/>
                  </a:cxn>
                  <a:cxn ang="0">
                    <a:pos x="1221" y="701"/>
                  </a:cxn>
                  <a:cxn ang="0">
                    <a:pos x="1211" y="806"/>
                  </a:cxn>
                  <a:cxn ang="0">
                    <a:pos x="1259" y="835"/>
                  </a:cxn>
                  <a:cxn ang="0">
                    <a:pos x="1259" y="1133"/>
                  </a:cxn>
                  <a:cxn ang="0">
                    <a:pos x="1032" y="1133"/>
                  </a:cxn>
                  <a:cxn ang="0">
                    <a:pos x="284" y="1133"/>
                  </a:cxn>
                  <a:cxn ang="0">
                    <a:pos x="256" y="989"/>
                  </a:cxn>
                </a:cxnLst>
                <a:rect l="0" t="0" r="r" b="b"/>
                <a:pathLst>
                  <a:path w="1259" h="1133">
                    <a:moveTo>
                      <a:pt x="256" y="989"/>
                    </a:moveTo>
                    <a:lnTo>
                      <a:pt x="218" y="960"/>
                    </a:lnTo>
                    <a:lnTo>
                      <a:pt x="265" y="941"/>
                    </a:lnTo>
                    <a:lnTo>
                      <a:pt x="284" y="1008"/>
                    </a:lnTo>
                    <a:lnTo>
                      <a:pt x="313" y="1008"/>
                    </a:lnTo>
                    <a:lnTo>
                      <a:pt x="332" y="960"/>
                    </a:lnTo>
                    <a:lnTo>
                      <a:pt x="389" y="922"/>
                    </a:lnTo>
                    <a:lnTo>
                      <a:pt x="502" y="902"/>
                    </a:lnTo>
                    <a:lnTo>
                      <a:pt x="521" y="874"/>
                    </a:lnTo>
                    <a:lnTo>
                      <a:pt x="370" y="835"/>
                    </a:lnTo>
                    <a:lnTo>
                      <a:pt x="360" y="835"/>
                    </a:lnTo>
                    <a:lnTo>
                      <a:pt x="370" y="806"/>
                    </a:lnTo>
                    <a:lnTo>
                      <a:pt x="341" y="787"/>
                    </a:lnTo>
                    <a:lnTo>
                      <a:pt x="313" y="739"/>
                    </a:lnTo>
                    <a:lnTo>
                      <a:pt x="256" y="739"/>
                    </a:lnTo>
                    <a:lnTo>
                      <a:pt x="218" y="787"/>
                    </a:lnTo>
                    <a:lnTo>
                      <a:pt x="256" y="902"/>
                    </a:lnTo>
                    <a:lnTo>
                      <a:pt x="189" y="922"/>
                    </a:lnTo>
                    <a:lnTo>
                      <a:pt x="189" y="604"/>
                    </a:lnTo>
                    <a:lnTo>
                      <a:pt x="124" y="375"/>
                    </a:lnTo>
                    <a:lnTo>
                      <a:pt x="105" y="356"/>
                    </a:lnTo>
                    <a:lnTo>
                      <a:pt x="76" y="375"/>
                    </a:lnTo>
                    <a:lnTo>
                      <a:pt x="29" y="192"/>
                    </a:lnTo>
                    <a:lnTo>
                      <a:pt x="0" y="192"/>
                    </a:lnTo>
                    <a:lnTo>
                      <a:pt x="29" y="173"/>
                    </a:lnTo>
                    <a:lnTo>
                      <a:pt x="0" y="0"/>
                    </a:lnTo>
                    <a:lnTo>
                      <a:pt x="889" y="29"/>
                    </a:lnTo>
                    <a:lnTo>
                      <a:pt x="908" y="701"/>
                    </a:lnTo>
                    <a:lnTo>
                      <a:pt x="1221" y="701"/>
                    </a:lnTo>
                    <a:lnTo>
                      <a:pt x="1211" y="806"/>
                    </a:lnTo>
                    <a:lnTo>
                      <a:pt x="1259" y="835"/>
                    </a:lnTo>
                    <a:lnTo>
                      <a:pt x="1259" y="1133"/>
                    </a:lnTo>
                    <a:lnTo>
                      <a:pt x="1032" y="1133"/>
                    </a:lnTo>
                    <a:lnTo>
                      <a:pt x="284" y="1133"/>
                    </a:lnTo>
                    <a:lnTo>
                      <a:pt x="256" y="989"/>
                    </a:lnTo>
                    <a:close/>
                  </a:path>
                </a:pathLst>
              </a:custGeom>
              <a:grpFill/>
              <a:ln w="9525">
                <a:solidFill>
                  <a:schemeClr val="accent1">
                    <a:lumMod val="60000"/>
                    <a:lumOff val="40000"/>
                  </a:schemeClr>
                </a:solidFill>
                <a:round/>
                <a:headEnd/>
                <a:tailEnd/>
              </a:ln>
            </p:spPr>
            <p:txBody>
              <a:bodyPr/>
              <a:lstStyle/>
              <a:p>
                <a:endParaRPr lang="en-US" sz="800"/>
              </a:p>
            </p:txBody>
          </p:sp>
          <p:sp>
            <p:nvSpPr>
              <p:cNvPr id="472" name="Freeform 69"/>
              <p:cNvSpPr>
                <a:spLocks/>
              </p:cNvSpPr>
              <p:nvPr/>
            </p:nvSpPr>
            <p:spPr bwMode="auto">
              <a:xfrm>
                <a:off x="1652" y="2205"/>
                <a:ext cx="629" cy="566"/>
              </a:xfrm>
              <a:custGeom>
                <a:avLst/>
                <a:gdLst/>
                <a:ahLst/>
                <a:cxnLst>
                  <a:cxn ang="0">
                    <a:pos x="256" y="989"/>
                  </a:cxn>
                  <a:cxn ang="0">
                    <a:pos x="218" y="960"/>
                  </a:cxn>
                  <a:cxn ang="0">
                    <a:pos x="265" y="941"/>
                  </a:cxn>
                  <a:cxn ang="0">
                    <a:pos x="284" y="1008"/>
                  </a:cxn>
                  <a:cxn ang="0">
                    <a:pos x="313" y="1008"/>
                  </a:cxn>
                  <a:cxn ang="0">
                    <a:pos x="332" y="960"/>
                  </a:cxn>
                  <a:cxn ang="0">
                    <a:pos x="389" y="922"/>
                  </a:cxn>
                  <a:cxn ang="0">
                    <a:pos x="502" y="902"/>
                  </a:cxn>
                  <a:cxn ang="0">
                    <a:pos x="521" y="874"/>
                  </a:cxn>
                  <a:cxn ang="0">
                    <a:pos x="370" y="835"/>
                  </a:cxn>
                  <a:cxn ang="0">
                    <a:pos x="360" y="835"/>
                  </a:cxn>
                  <a:cxn ang="0">
                    <a:pos x="370" y="806"/>
                  </a:cxn>
                  <a:cxn ang="0">
                    <a:pos x="341" y="787"/>
                  </a:cxn>
                  <a:cxn ang="0">
                    <a:pos x="313" y="739"/>
                  </a:cxn>
                  <a:cxn ang="0">
                    <a:pos x="256" y="739"/>
                  </a:cxn>
                  <a:cxn ang="0">
                    <a:pos x="218" y="787"/>
                  </a:cxn>
                  <a:cxn ang="0">
                    <a:pos x="256" y="902"/>
                  </a:cxn>
                  <a:cxn ang="0">
                    <a:pos x="189" y="922"/>
                  </a:cxn>
                  <a:cxn ang="0">
                    <a:pos x="189" y="604"/>
                  </a:cxn>
                  <a:cxn ang="0">
                    <a:pos x="124" y="375"/>
                  </a:cxn>
                  <a:cxn ang="0">
                    <a:pos x="105" y="356"/>
                  </a:cxn>
                  <a:cxn ang="0">
                    <a:pos x="76" y="375"/>
                  </a:cxn>
                  <a:cxn ang="0">
                    <a:pos x="29" y="192"/>
                  </a:cxn>
                  <a:cxn ang="0">
                    <a:pos x="0" y="192"/>
                  </a:cxn>
                  <a:cxn ang="0">
                    <a:pos x="29" y="173"/>
                  </a:cxn>
                  <a:cxn ang="0">
                    <a:pos x="0" y="0"/>
                  </a:cxn>
                  <a:cxn ang="0">
                    <a:pos x="889" y="29"/>
                  </a:cxn>
                  <a:cxn ang="0">
                    <a:pos x="908" y="701"/>
                  </a:cxn>
                  <a:cxn ang="0">
                    <a:pos x="1221" y="701"/>
                  </a:cxn>
                  <a:cxn ang="0">
                    <a:pos x="1211" y="806"/>
                  </a:cxn>
                  <a:cxn ang="0">
                    <a:pos x="1259" y="835"/>
                  </a:cxn>
                  <a:cxn ang="0">
                    <a:pos x="1259" y="1133"/>
                  </a:cxn>
                  <a:cxn ang="0">
                    <a:pos x="1032" y="1133"/>
                  </a:cxn>
                  <a:cxn ang="0">
                    <a:pos x="284" y="1133"/>
                  </a:cxn>
                  <a:cxn ang="0">
                    <a:pos x="256" y="989"/>
                  </a:cxn>
                </a:cxnLst>
                <a:rect l="0" t="0" r="r" b="b"/>
                <a:pathLst>
                  <a:path w="1259" h="1133">
                    <a:moveTo>
                      <a:pt x="256" y="989"/>
                    </a:moveTo>
                    <a:lnTo>
                      <a:pt x="218" y="960"/>
                    </a:lnTo>
                    <a:lnTo>
                      <a:pt x="265" y="941"/>
                    </a:lnTo>
                    <a:lnTo>
                      <a:pt x="284" y="1008"/>
                    </a:lnTo>
                    <a:lnTo>
                      <a:pt x="313" y="1008"/>
                    </a:lnTo>
                    <a:lnTo>
                      <a:pt x="332" y="960"/>
                    </a:lnTo>
                    <a:lnTo>
                      <a:pt x="389" y="922"/>
                    </a:lnTo>
                    <a:lnTo>
                      <a:pt x="502" y="902"/>
                    </a:lnTo>
                    <a:lnTo>
                      <a:pt x="521" y="874"/>
                    </a:lnTo>
                    <a:lnTo>
                      <a:pt x="370" y="835"/>
                    </a:lnTo>
                    <a:lnTo>
                      <a:pt x="360" y="835"/>
                    </a:lnTo>
                    <a:lnTo>
                      <a:pt x="370" y="806"/>
                    </a:lnTo>
                    <a:lnTo>
                      <a:pt x="341" y="787"/>
                    </a:lnTo>
                    <a:lnTo>
                      <a:pt x="313" y="739"/>
                    </a:lnTo>
                    <a:lnTo>
                      <a:pt x="256" y="739"/>
                    </a:lnTo>
                    <a:lnTo>
                      <a:pt x="218" y="787"/>
                    </a:lnTo>
                    <a:lnTo>
                      <a:pt x="256" y="902"/>
                    </a:lnTo>
                    <a:lnTo>
                      <a:pt x="189" y="922"/>
                    </a:lnTo>
                    <a:lnTo>
                      <a:pt x="189" y="604"/>
                    </a:lnTo>
                    <a:lnTo>
                      <a:pt x="124" y="375"/>
                    </a:lnTo>
                    <a:lnTo>
                      <a:pt x="105" y="356"/>
                    </a:lnTo>
                    <a:lnTo>
                      <a:pt x="76" y="375"/>
                    </a:lnTo>
                    <a:lnTo>
                      <a:pt x="29" y="192"/>
                    </a:lnTo>
                    <a:lnTo>
                      <a:pt x="0" y="192"/>
                    </a:lnTo>
                    <a:lnTo>
                      <a:pt x="29" y="173"/>
                    </a:lnTo>
                    <a:lnTo>
                      <a:pt x="0" y="0"/>
                    </a:lnTo>
                    <a:lnTo>
                      <a:pt x="889" y="29"/>
                    </a:lnTo>
                    <a:lnTo>
                      <a:pt x="908" y="701"/>
                    </a:lnTo>
                    <a:lnTo>
                      <a:pt x="1221" y="701"/>
                    </a:lnTo>
                    <a:lnTo>
                      <a:pt x="1211" y="806"/>
                    </a:lnTo>
                    <a:lnTo>
                      <a:pt x="1259" y="835"/>
                    </a:lnTo>
                    <a:lnTo>
                      <a:pt x="1259" y="1133"/>
                    </a:lnTo>
                    <a:lnTo>
                      <a:pt x="1032" y="1133"/>
                    </a:lnTo>
                    <a:lnTo>
                      <a:pt x="284" y="1133"/>
                    </a:lnTo>
                    <a:lnTo>
                      <a:pt x="256" y="989"/>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279" name="Group 70"/>
            <p:cNvGrpSpPr>
              <a:grpSpLocks/>
            </p:cNvGrpSpPr>
            <p:nvPr/>
          </p:nvGrpSpPr>
          <p:grpSpPr bwMode="auto">
            <a:xfrm>
              <a:off x="1990724" y="2740025"/>
              <a:ext cx="641350" cy="927100"/>
              <a:chOff x="2348" y="1889"/>
              <a:chExt cx="293" cy="412"/>
            </a:xfrm>
            <a:solidFill>
              <a:schemeClr val="accent1">
                <a:lumMod val="20000"/>
                <a:lumOff val="80000"/>
              </a:schemeClr>
            </a:solidFill>
          </p:grpSpPr>
          <p:sp>
            <p:nvSpPr>
              <p:cNvPr id="467" name="Freeform 71"/>
              <p:cNvSpPr>
                <a:spLocks/>
              </p:cNvSpPr>
              <p:nvPr/>
            </p:nvSpPr>
            <p:spPr bwMode="auto">
              <a:xfrm>
                <a:off x="2348" y="1889"/>
                <a:ext cx="293" cy="412"/>
              </a:xfrm>
              <a:custGeom>
                <a:avLst/>
                <a:gdLst/>
                <a:ahLst/>
                <a:cxnLst>
                  <a:cxn ang="0">
                    <a:pos x="95" y="507"/>
                  </a:cxn>
                  <a:cxn ang="0">
                    <a:pos x="179" y="431"/>
                  </a:cxn>
                  <a:cxn ang="0">
                    <a:pos x="274" y="411"/>
                  </a:cxn>
                  <a:cxn ang="0">
                    <a:pos x="284" y="325"/>
                  </a:cxn>
                  <a:cxn ang="0">
                    <a:pos x="322" y="325"/>
                  </a:cxn>
                  <a:cxn ang="0">
                    <a:pos x="425" y="134"/>
                  </a:cxn>
                  <a:cxn ang="0">
                    <a:pos x="473" y="134"/>
                  </a:cxn>
                  <a:cxn ang="0">
                    <a:pos x="454" y="48"/>
                  </a:cxn>
                  <a:cxn ang="0">
                    <a:pos x="425" y="29"/>
                  </a:cxn>
                  <a:cxn ang="0">
                    <a:pos x="444" y="0"/>
                  </a:cxn>
                  <a:cxn ang="0">
                    <a:pos x="454" y="48"/>
                  </a:cxn>
                  <a:cxn ang="0">
                    <a:pos x="520" y="48"/>
                  </a:cxn>
                  <a:cxn ang="0">
                    <a:pos x="587" y="296"/>
                  </a:cxn>
                  <a:cxn ang="0">
                    <a:pos x="511" y="325"/>
                  </a:cxn>
                  <a:cxn ang="0">
                    <a:pos x="444" y="383"/>
                  </a:cxn>
                  <a:cxn ang="0">
                    <a:pos x="397" y="325"/>
                  </a:cxn>
                  <a:cxn ang="0">
                    <a:pos x="425" y="383"/>
                  </a:cxn>
                  <a:cxn ang="0">
                    <a:pos x="454" y="555"/>
                  </a:cxn>
                  <a:cxn ang="0">
                    <a:pos x="350" y="632"/>
                  </a:cxn>
                  <a:cxn ang="0">
                    <a:pos x="444" y="613"/>
                  </a:cxn>
                  <a:cxn ang="0">
                    <a:pos x="492" y="555"/>
                  </a:cxn>
                  <a:cxn ang="0">
                    <a:pos x="520" y="594"/>
                  </a:cxn>
                  <a:cxn ang="0">
                    <a:pos x="511" y="632"/>
                  </a:cxn>
                  <a:cxn ang="0">
                    <a:pos x="577" y="661"/>
                  </a:cxn>
                  <a:cxn ang="0">
                    <a:pos x="520" y="824"/>
                  </a:cxn>
                  <a:cxn ang="0">
                    <a:pos x="246" y="824"/>
                  </a:cxn>
                  <a:cxn ang="0">
                    <a:pos x="246" y="632"/>
                  </a:cxn>
                  <a:cxn ang="0">
                    <a:pos x="0" y="632"/>
                  </a:cxn>
                  <a:cxn ang="0">
                    <a:pos x="95" y="507"/>
                  </a:cxn>
                </a:cxnLst>
                <a:rect l="0" t="0" r="r" b="b"/>
                <a:pathLst>
                  <a:path w="587" h="824">
                    <a:moveTo>
                      <a:pt x="95" y="507"/>
                    </a:moveTo>
                    <a:lnTo>
                      <a:pt x="179" y="431"/>
                    </a:lnTo>
                    <a:lnTo>
                      <a:pt x="274" y="411"/>
                    </a:lnTo>
                    <a:lnTo>
                      <a:pt x="284" y="325"/>
                    </a:lnTo>
                    <a:lnTo>
                      <a:pt x="322" y="325"/>
                    </a:lnTo>
                    <a:lnTo>
                      <a:pt x="425" y="134"/>
                    </a:lnTo>
                    <a:lnTo>
                      <a:pt x="473" y="134"/>
                    </a:lnTo>
                    <a:lnTo>
                      <a:pt x="454" y="48"/>
                    </a:lnTo>
                    <a:lnTo>
                      <a:pt x="425" y="29"/>
                    </a:lnTo>
                    <a:lnTo>
                      <a:pt x="444" y="0"/>
                    </a:lnTo>
                    <a:lnTo>
                      <a:pt x="454" y="48"/>
                    </a:lnTo>
                    <a:lnTo>
                      <a:pt x="520" y="48"/>
                    </a:lnTo>
                    <a:lnTo>
                      <a:pt x="587" y="296"/>
                    </a:lnTo>
                    <a:lnTo>
                      <a:pt x="511" y="325"/>
                    </a:lnTo>
                    <a:lnTo>
                      <a:pt x="444" y="383"/>
                    </a:lnTo>
                    <a:lnTo>
                      <a:pt x="397" y="325"/>
                    </a:lnTo>
                    <a:lnTo>
                      <a:pt x="425" y="383"/>
                    </a:lnTo>
                    <a:lnTo>
                      <a:pt x="454" y="555"/>
                    </a:lnTo>
                    <a:lnTo>
                      <a:pt x="350" y="632"/>
                    </a:lnTo>
                    <a:lnTo>
                      <a:pt x="444" y="613"/>
                    </a:lnTo>
                    <a:lnTo>
                      <a:pt x="492" y="555"/>
                    </a:lnTo>
                    <a:lnTo>
                      <a:pt x="520" y="594"/>
                    </a:lnTo>
                    <a:lnTo>
                      <a:pt x="511" y="632"/>
                    </a:lnTo>
                    <a:lnTo>
                      <a:pt x="577" y="661"/>
                    </a:lnTo>
                    <a:lnTo>
                      <a:pt x="520" y="824"/>
                    </a:lnTo>
                    <a:lnTo>
                      <a:pt x="246" y="824"/>
                    </a:lnTo>
                    <a:lnTo>
                      <a:pt x="246" y="632"/>
                    </a:lnTo>
                    <a:lnTo>
                      <a:pt x="0" y="632"/>
                    </a:lnTo>
                    <a:lnTo>
                      <a:pt x="95" y="507"/>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68" name="Group 72"/>
              <p:cNvGrpSpPr>
                <a:grpSpLocks/>
              </p:cNvGrpSpPr>
              <p:nvPr/>
            </p:nvGrpSpPr>
            <p:grpSpPr bwMode="auto">
              <a:xfrm>
                <a:off x="2348" y="1889"/>
                <a:ext cx="293" cy="412"/>
                <a:chOff x="2348" y="1889"/>
                <a:chExt cx="293" cy="412"/>
              </a:xfrm>
              <a:grpFill/>
            </p:grpSpPr>
            <p:sp>
              <p:nvSpPr>
                <p:cNvPr id="469" name="Freeform 73"/>
                <p:cNvSpPr>
                  <a:spLocks/>
                </p:cNvSpPr>
                <p:nvPr/>
              </p:nvSpPr>
              <p:spPr bwMode="auto">
                <a:xfrm>
                  <a:off x="2348" y="1889"/>
                  <a:ext cx="293" cy="412"/>
                </a:xfrm>
                <a:custGeom>
                  <a:avLst/>
                  <a:gdLst/>
                  <a:ahLst/>
                  <a:cxnLst>
                    <a:cxn ang="0">
                      <a:pos x="95" y="507"/>
                    </a:cxn>
                    <a:cxn ang="0">
                      <a:pos x="179" y="431"/>
                    </a:cxn>
                    <a:cxn ang="0">
                      <a:pos x="274" y="411"/>
                    </a:cxn>
                    <a:cxn ang="0">
                      <a:pos x="284" y="325"/>
                    </a:cxn>
                    <a:cxn ang="0">
                      <a:pos x="322" y="325"/>
                    </a:cxn>
                    <a:cxn ang="0">
                      <a:pos x="425" y="134"/>
                    </a:cxn>
                    <a:cxn ang="0">
                      <a:pos x="473" y="134"/>
                    </a:cxn>
                    <a:cxn ang="0">
                      <a:pos x="454" y="48"/>
                    </a:cxn>
                    <a:cxn ang="0">
                      <a:pos x="425" y="29"/>
                    </a:cxn>
                    <a:cxn ang="0">
                      <a:pos x="444" y="0"/>
                    </a:cxn>
                    <a:cxn ang="0">
                      <a:pos x="454" y="48"/>
                    </a:cxn>
                    <a:cxn ang="0">
                      <a:pos x="520" y="48"/>
                    </a:cxn>
                    <a:cxn ang="0">
                      <a:pos x="587" y="296"/>
                    </a:cxn>
                    <a:cxn ang="0">
                      <a:pos x="511" y="325"/>
                    </a:cxn>
                    <a:cxn ang="0">
                      <a:pos x="444" y="383"/>
                    </a:cxn>
                    <a:cxn ang="0">
                      <a:pos x="397" y="325"/>
                    </a:cxn>
                    <a:cxn ang="0">
                      <a:pos x="425" y="383"/>
                    </a:cxn>
                    <a:cxn ang="0">
                      <a:pos x="454" y="555"/>
                    </a:cxn>
                    <a:cxn ang="0">
                      <a:pos x="350" y="632"/>
                    </a:cxn>
                    <a:cxn ang="0">
                      <a:pos x="444" y="613"/>
                    </a:cxn>
                    <a:cxn ang="0">
                      <a:pos x="492" y="555"/>
                    </a:cxn>
                    <a:cxn ang="0">
                      <a:pos x="520" y="594"/>
                    </a:cxn>
                    <a:cxn ang="0">
                      <a:pos x="511" y="632"/>
                    </a:cxn>
                    <a:cxn ang="0">
                      <a:pos x="577" y="661"/>
                    </a:cxn>
                    <a:cxn ang="0">
                      <a:pos x="520" y="824"/>
                    </a:cxn>
                    <a:cxn ang="0">
                      <a:pos x="246" y="824"/>
                    </a:cxn>
                    <a:cxn ang="0">
                      <a:pos x="246" y="632"/>
                    </a:cxn>
                    <a:cxn ang="0">
                      <a:pos x="0" y="632"/>
                    </a:cxn>
                    <a:cxn ang="0">
                      <a:pos x="95" y="507"/>
                    </a:cxn>
                  </a:cxnLst>
                  <a:rect l="0" t="0" r="r" b="b"/>
                  <a:pathLst>
                    <a:path w="587" h="824">
                      <a:moveTo>
                        <a:pt x="95" y="507"/>
                      </a:moveTo>
                      <a:lnTo>
                        <a:pt x="179" y="431"/>
                      </a:lnTo>
                      <a:lnTo>
                        <a:pt x="274" y="411"/>
                      </a:lnTo>
                      <a:lnTo>
                        <a:pt x="284" y="325"/>
                      </a:lnTo>
                      <a:lnTo>
                        <a:pt x="322" y="325"/>
                      </a:lnTo>
                      <a:lnTo>
                        <a:pt x="425" y="134"/>
                      </a:lnTo>
                      <a:lnTo>
                        <a:pt x="473" y="134"/>
                      </a:lnTo>
                      <a:lnTo>
                        <a:pt x="454" y="48"/>
                      </a:lnTo>
                      <a:lnTo>
                        <a:pt x="425" y="29"/>
                      </a:lnTo>
                      <a:lnTo>
                        <a:pt x="444" y="0"/>
                      </a:lnTo>
                      <a:lnTo>
                        <a:pt x="454" y="48"/>
                      </a:lnTo>
                      <a:lnTo>
                        <a:pt x="520" y="48"/>
                      </a:lnTo>
                      <a:lnTo>
                        <a:pt x="587" y="296"/>
                      </a:lnTo>
                      <a:lnTo>
                        <a:pt x="511" y="325"/>
                      </a:lnTo>
                      <a:lnTo>
                        <a:pt x="444" y="383"/>
                      </a:lnTo>
                      <a:lnTo>
                        <a:pt x="397" y="325"/>
                      </a:lnTo>
                      <a:lnTo>
                        <a:pt x="425" y="383"/>
                      </a:lnTo>
                      <a:lnTo>
                        <a:pt x="454" y="555"/>
                      </a:lnTo>
                      <a:lnTo>
                        <a:pt x="350" y="632"/>
                      </a:lnTo>
                      <a:lnTo>
                        <a:pt x="444" y="613"/>
                      </a:lnTo>
                      <a:lnTo>
                        <a:pt x="492" y="555"/>
                      </a:lnTo>
                      <a:lnTo>
                        <a:pt x="520" y="594"/>
                      </a:lnTo>
                      <a:lnTo>
                        <a:pt x="511" y="632"/>
                      </a:lnTo>
                      <a:lnTo>
                        <a:pt x="577" y="661"/>
                      </a:lnTo>
                      <a:lnTo>
                        <a:pt x="520" y="824"/>
                      </a:lnTo>
                      <a:lnTo>
                        <a:pt x="246" y="824"/>
                      </a:lnTo>
                      <a:lnTo>
                        <a:pt x="246" y="632"/>
                      </a:lnTo>
                      <a:lnTo>
                        <a:pt x="0" y="632"/>
                      </a:lnTo>
                      <a:lnTo>
                        <a:pt x="95" y="507"/>
                      </a:lnTo>
                      <a:close/>
                    </a:path>
                  </a:pathLst>
                </a:custGeom>
                <a:grpFill/>
                <a:ln w="9525">
                  <a:solidFill>
                    <a:schemeClr val="accent1">
                      <a:lumMod val="60000"/>
                      <a:lumOff val="40000"/>
                    </a:schemeClr>
                  </a:solidFill>
                  <a:round/>
                  <a:headEnd/>
                  <a:tailEnd/>
                </a:ln>
              </p:spPr>
              <p:txBody>
                <a:bodyPr/>
                <a:lstStyle/>
                <a:p>
                  <a:endParaRPr lang="en-US" sz="800"/>
                </a:p>
              </p:txBody>
            </p:sp>
            <p:sp>
              <p:nvSpPr>
                <p:cNvPr id="470" name="Freeform 74"/>
                <p:cNvSpPr>
                  <a:spLocks/>
                </p:cNvSpPr>
                <p:nvPr/>
              </p:nvSpPr>
              <p:spPr bwMode="auto">
                <a:xfrm>
                  <a:off x="2348" y="1889"/>
                  <a:ext cx="293" cy="412"/>
                </a:xfrm>
                <a:custGeom>
                  <a:avLst/>
                  <a:gdLst/>
                  <a:ahLst/>
                  <a:cxnLst>
                    <a:cxn ang="0">
                      <a:pos x="95" y="507"/>
                    </a:cxn>
                    <a:cxn ang="0">
                      <a:pos x="179" y="431"/>
                    </a:cxn>
                    <a:cxn ang="0">
                      <a:pos x="274" y="411"/>
                    </a:cxn>
                    <a:cxn ang="0">
                      <a:pos x="284" y="325"/>
                    </a:cxn>
                    <a:cxn ang="0">
                      <a:pos x="322" y="325"/>
                    </a:cxn>
                    <a:cxn ang="0">
                      <a:pos x="425" y="134"/>
                    </a:cxn>
                    <a:cxn ang="0">
                      <a:pos x="473" y="134"/>
                    </a:cxn>
                    <a:cxn ang="0">
                      <a:pos x="454" y="48"/>
                    </a:cxn>
                    <a:cxn ang="0">
                      <a:pos x="425" y="29"/>
                    </a:cxn>
                    <a:cxn ang="0">
                      <a:pos x="444" y="0"/>
                    </a:cxn>
                    <a:cxn ang="0">
                      <a:pos x="454" y="48"/>
                    </a:cxn>
                    <a:cxn ang="0">
                      <a:pos x="520" y="48"/>
                    </a:cxn>
                    <a:cxn ang="0">
                      <a:pos x="587" y="296"/>
                    </a:cxn>
                    <a:cxn ang="0">
                      <a:pos x="511" y="325"/>
                    </a:cxn>
                    <a:cxn ang="0">
                      <a:pos x="444" y="383"/>
                    </a:cxn>
                    <a:cxn ang="0">
                      <a:pos x="397" y="325"/>
                    </a:cxn>
                    <a:cxn ang="0">
                      <a:pos x="425" y="383"/>
                    </a:cxn>
                    <a:cxn ang="0">
                      <a:pos x="454" y="555"/>
                    </a:cxn>
                    <a:cxn ang="0">
                      <a:pos x="350" y="632"/>
                    </a:cxn>
                    <a:cxn ang="0">
                      <a:pos x="444" y="613"/>
                    </a:cxn>
                    <a:cxn ang="0">
                      <a:pos x="492" y="555"/>
                    </a:cxn>
                    <a:cxn ang="0">
                      <a:pos x="520" y="594"/>
                    </a:cxn>
                    <a:cxn ang="0">
                      <a:pos x="511" y="632"/>
                    </a:cxn>
                    <a:cxn ang="0">
                      <a:pos x="577" y="661"/>
                    </a:cxn>
                    <a:cxn ang="0">
                      <a:pos x="520" y="824"/>
                    </a:cxn>
                    <a:cxn ang="0">
                      <a:pos x="246" y="824"/>
                    </a:cxn>
                    <a:cxn ang="0">
                      <a:pos x="246" y="632"/>
                    </a:cxn>
                    <a:cxn ang="0">
                      <a:pos x="0" y="632"/>
                    </a:cxn>
                    <a:cxn ang="0">
                      <a:pos x="95" y="507"/>
                    </a:cxn>
                  </a:cxnLst>
                  <a:rect l="0" t="0" r="r" b="b"/>
                  <a:pathLst>
                    <a:path w="587" h="824">
                      <a:moveTo>
                        <a:pt x="95" y="507"/>
                      </a:moveTo>
                      <a:lnTo>
                        <a:pt x="179" y="431"/>
                      </a:lnTo>
                      <a:lnTo>
                        <a:pt x="274" y="411"/>
                      </a:lnTo>
                      <a:lnTo>
                        <a:pt x="284" y="325"/>
                      </a:lnTo>
                      <a:lnTo>
                        <a:pt x="322" y="325"/>
                      </a:lnTo>
                      <a:lnTo>
                        <a:pt x="425" y="134"/>
                      </a:lnTo>
                      <a:lnTo>
                        <a:pt x="473" y="134"/>
                      </a:lnTo>
                      <a:lnTo>
                        <a:pt x="454" y="48"/>
                      </a:lnTo>
                      <a:lnTo>
                        <a:pt x="425" y="29"/>
                      </a:lnTo>
                      <a:lnTo>
                        <a:pt x="444" y="0"/>
                      </a:lnTo>
                      <a:lnTo>
                        <a:pt x="454" y="48"/>
                      </a:lnTo>
                      <a:lnTo>
                        <a:pt x="520" y="48"/>
                      </a:lnTo>
                      <a:lnTo>
                        <a:pt x="587" y="296"/>
                      </a:lnTo>
                      <a:lnTo>
                        <a:pt x="511" y="325"/>
                      </a:lnTo>
                      <a:lnTo>
                        <a:pt x="444" y="383"/>
                      </a:lnTo>
                      <a:lnTo>
                        <a:pt x="397" y="325"/>
                      </a:lnTo>
                      <a:lnTo>
                        <a:pt x="425" y="383"/>
                      </a:lnTo>
                      <a:lnTo>
                        <a:pt x="454" y="555"/>
                      </a:lnTo>
                      <a:lnTo>
                        <a:pt x="350" y="632"/>
                      </a:lnTo>
                      <a:lnTo>
                        <a:pt x="444" y="613"/>
                      </a:lnTo>
                      <a:lnTo>
                        <a:pt x="492" y="555"/>
                      </a:lnTo>
                      <a:lnTo>
                        <a:pt x="520" y="594"/>
                      </a:lnTo>
                      <a:lnTo>
                        <a:pt x="511" y="632"/>
                      </a:lnTo>
                      <a:lnTo>
                        <a:pt x="577" y="661"/>
                      </a:lnTo>
                      <a:lnTo>
                        <a:pt x="520" y="824"/>
                      </a:lnTo>
                      <a:lnTo>
                        <a:pt x="246" y="824"/>
                      </a:lnTo>
                      <a:lnTo>
                        <a:pt x="246" y="632"/>
                      </a:lnTo>
                      <a:lnTo>
                        <a:pt x="0" y="632"/>
                      </a:lnTo>
                      <a:lnTo>
                        <a:pt x="95" y="507"/>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0" name="Group 75"/>
            <p:cNvGrpSpPr>
              <a:grpSpLocks/>
            </p:cNvGrpSpPr>
            <p:nvPr/>
          </p:nvGrpSpPr>
          <p:grpSpPr bwMode="auto">
            <a:xfrm>
              <a:off x="153988" y="2428875"/>
              <a:ext cx="2303461" cy="1055688"/>
              <a:chOff x="1510" y="1750"/>
              <a:chExt cx="1051" cy="470"/>
            </a:xfrm>
            <a:solidFill>
              <a:schemeClr val="accent1">
                <a:lumMod val="20000"/>
                <a:lumOff val="80000"/>
              </a:schemeClr>
            </a:solidFill>
          </p:grpSpPr>
          <p:sp>
            <p:nvSpPr>
              <p:cNvPr id="463" name="Freeform 76"/>
              <p:cNvSpPr>
                <a:spLocks/>
              </p:cNvSpPr>
              <p:nvPr/>
            </p:nvSpPr>
            <p:spPr bwMode="auto">
              <a:xfrm>
                <a:off x="1510" y="1750"/>
                <a:ext cx="1051" cy="470"/>
              </a:xfrm>
              <a:custGeom>
                <a:avLst/>
                <a:gdLst/>
                <a:ahLst/>
                <a:cxnLst>
                  <a:cxn ang="0">
                    <a:pos x="246" y="710"/>
                  </a:cxn>
                  <a:cxn ang="0">
                    <a:pos x="218" y="662"/>
                  </a:cxn>
                  <a:cxn ang="0">
                    <a:pos x="218" y="606"/>
                  </a:cxn>
                  <a:cxn ang="0">
                    <a:pos x="152" y="558"/>
                  </a:cxn>
                  <a:cxn ang="0">
                    <a:pos x="124" y="461"/>
                  </a:cxn>
                  <a:cxn ang="0">
                    <a:pos x="57" y="461"/>
                  </a:cxn>
                  <a:cxn ang="0">
                    <a:pos x="57" y="404"/>
                  </a:cxn>
                  <a:cxn ang="0">
                    <a:pos x="0" y="375"/>
                  </a:cxn>
                  <a:cxn ang="0">
                    <a:pos x="1761" y="413"/>
                  </a:cxn>
                  <a:cxn ang="0">
                    <a:pos x="1761" y="96"/>
                  </a:cxn>
                  <a:cxn ang="0">
                    <a:pos x="1789" y="96"/>
                  </a:cxn>
                  <a:cxn ang="0">
                    <a:pos x="1856" y="163"/>
                  </a:cxn>
                  <a:cxn ang="0">
                    <a:pos x="1856" y="183"/>
                  </a:cxn>
                  <a:cxn ang="0">
                    <a:pos x="1827" y="231"/>
                  </a:cxn>
                  <a:cxn ang="0">
                    <a:pos x="1864" y="231"/>
                  </a:cxn>
                  <a:cxn ang="0">
                    <a:pos x="1883" y="144"/>
                  </a:cxn>
                  <a:cxn ang="0">
                    <a:pos x="1827" y="125"/>
                  </a:cxn>
                  <a:cxn ang="0">
                    <a:pos x="1827" y="48"/>
                  </a:cxn>
                  <a:cxn ang="0">
                    <a:pos x="1883" y="29"/>
                  </a:cxn>
                  <a:cxn ang="0">
                    <a:pos x="1959" y="0"/>
                  </a:cxn>
                  <a:cxn ang="0">
                    <a:pos x="1978" y="48"/>
                  </a:cxn>
                  <a:cxn ang="0">
                    <a:pos x="1921" y="96"/>
                  </a:cxn>
                  <a:cxn ang="0">
                    <a:pos x="1997" y="183"/>
                  </a:cxn>
                  <a:cxn ang="0">
                    <a:pos x="2007" y="260"/>
                  </a:cxn>
                  <a:cxn ang="0">
                    <a:pos x="2035" y="260"/>
                  </a:cxn>
                  <a:cxn ang="0">
                    <a:pos x="2035" y="327"/>
                  </a:cxn>
                  <a:cxn ang="0">
                    <a:pos x="2072" y="327"/>
                  </a:cxn>
                  <a:cxn ang="0">
                    <a:pos x="2072" y="375"/>
                  </a:cxn>
                  <a:cxn ang="0">
                    <a:pos x="2101" y="375"/>
                  </a:cxn>
                  <a:cxn ang="0">
                    <a:pos x="2091" y="413"/>
                  </a:cxn>
                  <a:cxn ang="0">
                    <a:pos x="2035" y="413"/>
                  </a:cxn>
                  <a:cxn ang="0">
                    <a:pos x="2035" y="461"/>
                  </a:cxn>
                  <a:cxn ang="0">
                    <a:pos x="1978" y="509"/>
                  </a:cxn>
                  <a:cxn ang="0">
                    <a:pos x="1959" y="577"/>
                  </a:cxn>
                  <a:cxn ang="0">
                    <a:pos x="1950" y="606"/>
                  </a:cxn>
                  <a:cxn ang="0">
                    <a:pos x="1950" y="662"/>
                  </a:cxn>
                  <a:cxn ang="0">
                    <a:pos x="1921" y="691"/>
                  </a:cxn>
                  <a:cxn ang="0">
                    <a:pos x="1883" y="644"/>
                  </a:cxn>
                  <a:cxn ang="0">
                    <a:pos x="1931" y="509"/>
                  </a:cxn>
                  <a:cxn ang="0">
                    <a:pos x="1902" y="461"/>
                  </a:cxn>
                  <a:cxn ang="0">
                    <a:pos x="1902" y="509"/>
                  </a:cxn>
                  <a:cxn ang="0">
                    <a:pos x="1864" y="529"/>
                  </a:cxn>
                  <a:cxn ang="0">
                    <a:pos x="1864" y="481"/>
                  </a:cxn>
                  <a:cxn ang="0">
                    <a:pos x="1856" y="461"/>
                  </a:cxn>
                  <a:cxn ang="0">
                    <a:pos x="1864" y="606"/>
                  </a:cxn>
                  <a:cxn ang="0">
                    <a:pos x="1856" y="606"/>
                  </a:cxn>
                  <a:cxn ang="0">
                    <a:pos x="1827" y="739"/>
                  </a:cxn>
                  <a:cxn ang="0">
                    <a:pos x="1789" y="739"/>
                  </a:cxn>
                  <a:cxn ang="0">
                    <a:pos x="1732" y="806"/>
                  </a:cxn>
                  <a:cxn ang="0">
                    <a:pos x="1713" y="806"/>
                  </a:cxn>
                  <a:cxn ang="0">
                    <a:pos x="1174" y="806"/>
                  </a:cxn>
                  <a:cxn ang="0">
                    <a:pos x="1174" y="941"/>
                  </a:cxn>
                  <a:cxn ang="0">
                    <a:pos x="284" y="912"/>
                  </a:cxn>
                  <a:cxn ang="0">
                    <a:pos x="246" y="710"/>
                  </a:cxn>
                </a:cxnLst>
                <a:rect l="0" t="0" r="r" b="b"/>
                <a:pathLst>
                  <a:path w="2101" h="941">
                    <a:moveTo>
                      <a:pt x="246" y="710"/>
                    </a:moveTo>
                    <a:lnTo>
                      <a:pt x="218" y="662"/>
                    </a:lnTo>
                    <a:lnTo>
                      <a:pt x="218" y="606"/>
                    </a:lnTo>
                    <a:lnTo>
                      <a:pt x="152" y="558"/>
                    </a:lnTo>
                    <a:lnTo>
                      <a:pt x="124" y="461"/>
                    </a:lnTo>
                    <a:lnTo>
                      <a:pt x="57" y="461"/>
                    </a:lnTo>
                    <a:lnTo>
                      <a:pt x="57" y="404"/>
                    </a:lnTo>
                    <a:lnTo>
                      <a:pt x="0" y="375"/>
                    </a:lnTo>
                    <a:lnTo>
                      <a:pt x="1761" y="413"/>
                    </a:lnTo>
                    <a:lnTo>
                      <a:pt x="1761" y="96"/>
                    </a:lnTo>
                    <a:lnTo>
                      <a:pt x="1789" y="96"/>
                    </a:lnTo>
                    <a:lnTo>
                      <a:pt x="1856" y="163"/>
                    </a:lnTo>
                    <a:lnTo>
                      <a:pt x="1856" y="183"/>
                    </a:lnTo>
                    <a:lnTo>
                      <a:pt x="1827" y="231"/>
                    </a:lnTo>
                    <a:lnTo>
                      <a:pt x="1864" y="231"/>
                    </a:lnTo>
                    <a:lnTo>
                      <a:pt x="1883" y="144"/>
                    </a:lnTo>
                    <a:lnTo>
                      <a:pt x="1827" y="125"/>
                    </a:lnTo>
                    <a:lnTo>
                      <a:pt x="1827" y="48"/>
                    </a:lnTo>
                    <a:lnTo>
                      <a:pt x="1883" y="29"/>
                    </a:lnTo>
                    <a:lnTo>
                      <a:pt x="1959" y="0"/>
                    </a:lnTo>
                    <a:lnTo>
                      <a:pt x="1978" y="48"/>
                    </a:lnTo>
                    <a:lnTo>
                      <a:pt x="1921" y="96"/>
                    </a:lnTo>
                    <a:lnTo>
                      <a:pt x="1997" y="183"/>
                    </a:lnTo>
                    <a:lnTo>
                      <a:pt x="2007" y="260"/>
                    </a:lnTo>
                    <a:lnTo>
                      <a:pt x="2035" y="260"/>
                    </a:lnTo>
                    <a:lnTo>
                      <a:pt x="2035" y="327"/>
                    </a:lnTo>
                    <a:lnTo>
                      <a:pt x="2072" y="327"/>
                    </a:lnTo>
                    <a:lnTo>
                      <a:pt x="2072" y="375"/>
                    </a:lnTo>
                    <a:lnTo>
                      <a:pt x="2101" y="375"/>
                    </a:lnTo>
                    <a:lnTo>
                      <a:pt x="2091" y="413"/>
                    </a:lnTo>
                    <a:lnTo>
                      <a:pt x="2035" y="413"/>
                    </a:lnTo>
                    <a:lnTo>
                      <a:pt x="2035" y="461"/>
                    </a:lnTo>
                    <a:lnTo>
                      <a:pt x="1978" y="509"/>
                    </a:lnTo>
                    <a:lnTo>
                      <a:pt x="1959" y="577"/>
                    </a:lnTo>
                    <a:lnTo>
                      <a:pt x="1950" y="606"/>
                    </a:lnTo>
                    <a:lnTo>
                      <a:pt x="1950" y="662"/>
                    </a:lnTo>
                    <a:lnTo>
                      <a:pt x="1921" y="691"/>
                    </a:lnTo>
                    <a:lnTo>
                      <a:pt x="1883" y="644"/>
                    </a:lnTo>
                    <a:lnTo>
                      <a:pt x="1931" y="509"/>
                    </a:lnTo>
                    <a:lnTo>
                      <a:pt x="1902" y="461"/>
                    </a:lnTo>
                    <a:lnTo>
                      <a:pt x="1902" y="509"/>
                    </a:lnTo>
                    <a:lnTo>
                      <a:pt x="1864" y="529"/>
                    </a:lnTo>
                    <a:lnTo>
                      <a:pt x="1864" y="481"/>
                    </a:lnTo>
                    <a:lnTo>
                      <a:pt x="1856" y="461"/>
                    </a:lnTo>
                    <a:lnTo>
                      <a:pt x="1864" y="606"/>
                    </a:lnTo>
                    <a:lnTo>
                      <a:pt x="1856" y="606"/>
                    </a:lnTo>
                    <a:lnTo>
                      <a:pt x="1827" y="739"/>
                    </a:lnTo>
                    <a:lnTo>
                      <a:pt x="1789" y="739"/>
                    </a:lnTo>
                    <a:lnTo>
                      <a:pt x="1732" y="806"/>
                    </a:lnTo>
                    <a:lnTo>
                      <a:pt x="1713" y="806"/>
                    </a:lnTo>
                    <a:lnTo>
                      <a:pt x="1174" y="806"/>
                    </a:lnTo>
                    <a:lnTo>
                      <a:pt x="1174" y="941"/>
                    </a:lnTo>
                    <a:lnTo>
                      <a:pt x="284" y="912"/>
                    </a:lnTo>
                    <a:lnTo>
                      <a:pt x="246" y="71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64" name="Group 77"/>
              <p:cNvGrpSpPr>
                <a:grpSpLocks/>
              </p:cNvGrpSpPr>
              <p:nvPr/>
            </p:nvGrpSpPr>
            <p:grpSpPr bwMode="auto">
              <a:xfrm>
                <a:off x="1510" y="1750"/>
                <a:ext cx="1051" cy="470"/>
                <a:chOff x="1510" y="1750"/>
                <a:chExt cx="1051" cy="470"/>
              </a:xfrm>
              <a:grpFill/>
            </p:grpSpPr>
            <p:sp>
              <p:nvSpPr>
                <p:cNvPr id="465" name="Freeform 78"/>
                <p:cNvSpPr>
                  <a:spLocks/>
                </p:cNvSpPr>
                <p:nvPr/>
              </p:nvSpPr>
              <p:spPr bwMode="auto">
                <a:xfrm>
                  <a:off x="1510" y="1750"/>
                  <a:ext cx="1051" cy="470"/>
                </a:xfrm>
                <a:custGeom>
                  <a:avLst/>
                  <a:gdLst/>
                  <a:ahLst/>
                  <a:cxnLst>
                    <a:cxn ang="0">
                      <a:pos x="246" y="710"/>
                    </a:cxn>
                    <a:cxn ang="0">
                      <a:pos x="218" y="662"/>
                    </a:cxn>
                    <a:cxn ang="0">
                      <a:pos x="218" y="606"/>
                    </a:cxn>
                    <a:cxn ang="0">
                      <a:pos x="152" y="558"/>
                    </a:cxn>
                    <a:cxn ang="0">
                      <a:pos x="124" y="461"/>
                    </a:cxn>
                    <a:cxn ang="0">
                      <a:pos x="57" y="461"/>
                    </a:cxn>
                    <a:cxn ang="0">
                      <a:pos x="57" y="404"/>
                    </a:cxn>
                    <a:cxn ang="0">
                      <a:pos x="0" y="375"/>
                    </a:cxn>
                    <a:cxn ang="0">
                      <a:pos x="1761" y="413"/>
                    </a:cxn>
                    <a:cxn ang="0">
                      <a:pos x="1761" y="96"/>
                    </a:cxn>
                    <a:cxn ang="0">
                      <a:pos x="1789" y="96"/>
                    </a:cxn>
                    <a:cxn ang="0">
                      <a:pos x="1856" y="163"/>
                    </a:cxn>
                    <a:cxn ang="0">
                      <a:pos x="1856" y="183"/>
                    </a:cxn>
                    <a:cxn ang="0">
                      <a:pos x="1827" y="231"/>
                    </a:cxn>
                    <a:cxn ang="0">
                      <a:pos x="1864" y="231"/>
                    </a:cxn>
                    <a:cxn ang="0">
                      <a:pos x="1883" y="144"/>
                    </a:cxn>
                    <a:cxn ang="0">
                      <a:pos x="1827" y="125"/>
                    </a:cxn>
                    <a:cxn ang="0">
                      <a:pos x="1827" y="48"/>
                    </a:cxn>
                    <a:cxn ang="0">
                      <a:pos x="1883" y="29"/>
                    </a:cxn>
                    <a:cxn ang="0">
                      <a:pos x="1959" y="0"/>
                    </a:cxn>
                    <a:cxn ang="0">
                      <a:pos x="1978" y="48"/>
                    </a:cxn>
                    <a:cxn ang="0">
                      <a:pos x="1921" y="96"/>
                    </a:cxn>
                    <a:cxn ang="0">
                      <a:pos x="1997" y="183"/>
                    </a:cxn>
                    <a:cxn ang="0">
                      <a:pos x="2007" y="260"/>
                    </a:cxn>
                    <a:cxn ang="0">
                      <a:pos x="2035" y="260"/>
                    </a:cxn>
                    <a:cxn ang="0">
                      <a:pos x="2035" y="327"/>
                    </a:cxn>
                    <a:cxn ang="0">
                      <a:pos x="2072" y="327"/>
                    </a:cxn>
                    <a:cxn ang="0">
                      <a:pos x="2072" y="375"/>
                    </a:cxn>
                    <a:cxn ang="0">
                      <a:pos x="2101" y="375"/>
                    </a:cxn>
                    <a:cxn ang="0">
                      <a:pos x="2091" y="413"/>
                    </a:cxn>
                    <a:cxn ang="0">
                      <a:pos x="2035" y="413"/>
                    </a:cxn>
                    <a:cxn ang="0">
                      <a:pos x="2035" y="461"/>
                    </a:cxn>
                    <a:cxn ang="0">
                      <a:pos x="1978" y="509"/>
                    </a:cxn>
                    <a:cxn ang="0">
                      <a:pos x="1959" y="577"/>
                    </a:cxn>
                    <a:cxn ang="0">
                      <a:pos x="1950" y="606"/>
                    </a:cxn>
                    <a:cxn ang="0">
                      <a:pos x="1950" y="662"/>
                    </a:cxn>
                    <a:cxn ang="0">
                      <a:pos x="1921" y="691"/>
                    </a:cxn>
                    <a:cxn ang="0">
                      <a:pos x="1883" y="644"/>
                    </a:cxn>
                    <a:cxn ang="0">
                      <a:pos x="1931" y="509"/>
                    </a:cxn>
                    <a:cxn ang="0">
                      <a:pos x="1902" y="461"/>
                    </a:cxn>
                    <a:cxn ang="0">
                      <a:pos x="1902" y="509"/>
                    </a:cxn>
                    <a:cxn ang="0">
                      <a:pos x="1864" y="529"/>
                    </a:cxn>
                    <a:cxn ang="0">
                      <a:pos x="1864" y="481"/>
                    </a:cxn>
                    <a:cxn ang="0">
                      <a:pos x="1856" y="461"/>
                    </a:cxn>
                    <a:cxn ang="0">
                      <a:pos x="1864" y="606"/>
                    </a:cxn>
                    <a:cxn ang="0">
                      <a:pos x="1856" y="606"/>
                    </a:cxn>
                    <a:cxn ang="0">
                      <a:pos x="1827" y="739"/>
                    </a:cxn>
                    <a:cxn ang="0">
                      <a:pos x="1789" y="739"/>
                    </a:cxn>
                    <a:cxn ang="0">
                      <a:pos x="1732" y="806"/>
                    </a:cxn>
                    <a:cxn ang="0">
                      <a:pos x="1713" y="806"/>
                    </a:cxn>
                    <a:cxn ang="0">
                      <a:pos x="1174" y="806"/>
                    </a:cxn>
                    <a:cxn ang="0">
                      <a:pos x="1174" y="941"/>
                    </a:cxn>
                    <a:cxn ang="0">
                      <a:pos x="284" y="912"/>
                    </a:cxn>
                    <a:cxn ang="0">
                      <a:pos x="246" y="710"/>
                    </a:cxn>
                  </a:cxnLst>
                  <a:rect l="0" t="0" r="r" b="b"/>
                  <a:pathLst>
                    <a:path w="2101" h="941">
                      <a:moveTo>
                        <a:pt x="246" y="710"/>
                      </a:moveTo>
                      <a:lnTo>
                        <a:pt x="218" y="662"/>
                      </a:lnTo>
                      <a:lnTo>
                        <a:pt x="218" y="606"/>
                      </a:lnTo>
                      <a:lnTo>
                        <a:pt x="152" y="558"/>
                      </a:lnTo>
                      <a:lnTo>
                        <a:pt x="124" y="461"/>
                      </a:lnTo>
                      <a:lnTo>
                        <a:pt x="57" y="461"/>
                      </a:lnTo>
                      <a:lnTo>
                        <a:pt x="57" y="404"/>
                      </a:lnTo>
                      <a:lnTo>
                        <a:pt x="0" y="375"/>
                      </a:lnTo>
                      <a:lnTo>
                        <a:pt x="1761" y="413"/>
                      </a:lnTo>
                      <a:lnTo>
                        <a:pt x="1761" y="96"/>
                      </a:lnTo>
                      <a:lnTo>
                        <a:pt x="1789" y="96"/>
                      </a:lnTo>
                      <a:lnTo>
                        <a:pt x="1856" y="163"/>
                      </a:lnTo>
                      <a:lnTo>
                        <a:pt x="1856" y="183"/>
                      </a:lnTo>
                      <a:lnTo>
                        <a:pt x="1827" y="231"/>
                      </a:lnTo>
                      <a:lnTo>
                        <a:pt x="1864" y="231"/>
                      </a:lnTo>
                      <a:lnTo>
                        <a:pt x="1883" y="144"/>
                      </a:lnTo>
                      <a:lnTo>
                        <a:pt x="1827" y="125"/>
                      </a:lnTo>
                      <a:lnTo>
                        <a:pt x="1827" y="48"/>
                      </a:lnTo>
                      <a:lnTo>
                        <a:pt x="1883" y="29"/>
                      </a:lnTo>
                      <a:lnTo>
                        <a:pt x="1959" y="0"/>
                      </a:lnTo>
                      <a:lnTo>
                        <a:pt x="1978" y="48"/>
                      </a:lnTo>
                      <a:lnTo>
                        <a:pt x="1921" y="96"/>
                      </a:lnTo>
                      <a:lnTo>
                        <a:pt x="1997" y="183"/>
                      </a:lnTo>
                      <a:lnTo>
                        <a:pt x="2007" y="260"/>
                      </a:lnTo>
                      <a:lnTo>
                        <a:pt x="2035" y="260"/>
                      </a:lnTo>
                      <a:lnTo>
                        <a:pt x="2035" y="327"/>
                      </a:lnTo>
                      <a:lnTo>
                        <a:pt x="2072" y="327"/>
                      </a:lnTo>
                      <a:lnTo>
                        <a:pt x="2072" y="375"/>
                      </a:lnTo>
                      <a:lnTo>
                        <a:pt x="2101" y="375"/>
                      </a:lnTo>
                      <a:lnTo>
                        <a:pt x="2091" y="413"/>
                      </a:lnTo>
                      <a:lnTo>
                        <a:pt x="2035" y="413"/>
                      </a:lnTo>
                      <a:lnTo>
                        <a:pt x="2035" y="461"/>
                      </a:lnTo>
                      <a:lnTo>
                        <a:pt x="1978" y="509"/>
                      </a:lnTo>
                      <a:lnTo>
                        <a:pt x="1959" y="577"/>
                      </a:lnTo>
                      <a:lnTo>
                        <a:pt x="1950" y="606"/>
                      </a:lnTo>
                      <a:lnTo>
                        <a:pt x="1950" y="662"/>
                      </a:lnTo>
                      <a:lnTo>
                        <a:pt x="1921" y="691"/>
                      </a:lnTo>
                      <a:lnTo>
                        <a:pt x="1883" y="644"/>
                      </a:lnTo>
                      <a:lnTo>
                        <a:pt x="1931" y="509"/>
                      </a:lnTo>
                      <a:lnTo>
                        <a:pt x="1902" y="461"/>
                      </a:lnTo>
                      <a:lnTo>
                        <a:pt x="1902" y="509"/>
                      </a:lnTo>
                      <a:lnTo>
                        <a:pt x="1864" y="529"/>
                      </a:lnTo>
                      <a:lnTo>
                        <a:pt x="1864" y="481"/>
                      </a:lnTo>
                      <a:lnTo>
                        <a:pt x="1856" y="461"/>
                      </a:lnTo>
                      <a:lnTo>
                        <a:pt x="1864" y="606"/>
                      </a:lnTo>
                      <a:lnTo>
                        <a:pt x="1856" y="606"/>
                      </a:lnTo>
                      <a:lnTo>
                        <a:pt x="1827" y="739"/>
                      </a:lnTo>
                      <a:lnTo>
                        <a:pt x="1789" y="739"/>
                      </a:lnTo>
                      <a:lnTo>
                        <a:pt x="1732" y="806"/>
                      </a:lnTo>
                      <a:lnTo>
                        <a:pt x="1713" y="806"/>
                      </a:lnTo>
                      <a:lnTo>
                        <a:pt x="1174" y="806"/>
                      </a:lnTo>
                      <a:lnTo>
                        <a:pt x="1174" y="941"/>
                      </a:lnTo>
                      <a:lnTo>
                        <a:pt x="284" y="912"/>
                      </a:lnTo>
                      <a:lnTo>
                        <a:pt x="246" y="710"/>
                      </a:lnTo>
                      <a:close/>
                    </a:path>
                  </a:pathLst>
                </a:custGeom>
                <a:grpFill/>
                <a:ln w="9525">
                  <a:solidFill>
                    <a:schemeClr val="accent1">
                      <a:lumMod val="60000"/>
                      <a:lumOff val="40000"/>
                    </a:schemeClr>
                  </a:solidFill>
                  <a:round/>
                  <a:headEnd/>
                  <a:tailEnd/>
                </a:ln>
              </p:spPr>
              <p:txBody>
                <a:bodyPr/>
                <a:lstStyle/>
                <a:p>
                  <a:endParaRPr lang="en-US" sz="800"/>
                </a:p>
              </p:txBody>
            </p:sp>
            <p:sp>
              <p:nvSpPr>
                <p:cNvPr id="466" name="Freeform 79"/>
                <p:cNvSpPr>
                  <a:spLocks/>
                </p:cNvSpPr>
                <p:nvPr/>
              </p:nvSpPr>
              <p:spPr bwMode="auto">
                <a:xfrm>
                  <a:off x="1510" y="1750"/>
                  <a:ext cx="1051" cy="470"/>
                </a:xfrm>
                <a:custGeom>
                  <a:avLst/>
                  <a:gdLst/>
                  <a:ahLst/>
                  <a:cxnLst>
                    <a:cxn ang="0">
                      <a:pos x="246" y="710"/>
                    </a:cxn>
                    <a:cxn ang="0">
                      <a:pos x="218" y="662"/>
                    </a:cxn>
                    <a:cxn ang="0">
                      <a:pos x="218" y="606"/>
                    </a:cxn>
                    <a:cxn ang="0">
                      <a:pos x="152" y="558"/>
                    </a:cxn>
                    <a:cxn ang="0">
                      <a:pos x="124" y="461"/>
                    </a:cxn>
                    <a:cxn ang="0">
                      <a:pos x="57" y="461"/>
                    </a:cxn>
                    <a:cxn ang="0">
                      <a:pos x="57" y="404"/>
                    </a:cxn>
                    <a:cxn ang="0">
                      <a:pos x="0" y="375"/>
                    </a:cxn>
                    <a:cxn ang="0">
                      <a:pos x="1761" y="413"/>
                    </a:cxn>
                    <a:cxn ang="0">
                      <a:pos x="1761" y="96"/>
                    </a:cxn>
                    <a:cxn ang="0">
                      <a:pos x="1789" y="96"/>
                    </a:cxn>
                    <a:cxn ang="0">
                      <a:pos x="1856" y="163"/>
                    </a:cxn>
                    <a:cxn ang="0">
                      <a:pos x="1856" y="183"/>
                    </a:cxn>
                    <a:cxn ang="0">
                      <a:pos x="1827" y="231"/>
                    </a:cxn>
                    <a:cxn ang="0">
                      <a:pos x="1864" y="231"/>
                    </a:cxn>
                    <a:cxn ang="0">
                      <a:pos x="1883" y="144"/>
                    </a:cxn>
                    <a:cxn ang="0">
                      <a:pos x="1827" y="125"/>
                    </a:cxn>
                    <a:cxn ang="0">
                      <a:pos x="1827" y="48"/>
                    </a:cxn>
                    <a:cxn ang="0">
                      <a:pos x="1883" y="29"/>
                    </a:cxn>
                    <a:cxn ang="0">
                      <a:pos x="1959" y="0"/>
                    </a:cxn>
                    <a:cxn ang="0">
                      <a:pos x="1978" y="48"/>
                    </a:cxn>
                    <a:cxn ang="0">
                      <a:pos x="1921" y="96"/>
                    </a:cxn>
                    <a:cxn ang="0">
                      <a:pos x="1997" y="183"/>
                    </a:cxn>
                    <a:cxn ang="0">
                      <a:pos x="2007" y="260"/>
                    </a:cxn>
                    <a:cxn ang="0">
                      <a:pos x="2035" y="260"/>
                    </a:cxn>
                    <a:cxn ang="0">
                      <a:pos x="2035" y="327"/>
                    </a:cxn>
                    <a:cxn ang="0">
                      <a:pos x="2072" y="327"/>
                    </a:cxn>
                    <a:cxn ang="0">
                      <a:pos x="2072" y="375"/>
                    </a:cxn>
                    <a:cxn ang="0">
                      <a:pos x="2101" y="375"/>
                    </a:cxn>
                    <a:cxn ang="0">
                      <a:pos x="2091" y="413"/>
                    </a:cxn>
                    <a:cxn ang="0">
                      <a:pos x="2035" y="413"/>
                    </a:cxn>
                    <a:cxn ang="0">
                      <a:pos x="2035" y="461"/>
                    </a:cxn>
                    <a:cxn ang="0">
                      <a:pos x="1978" y="509"/>
                    </a:cxn>
                    <a:cxn ang="0">
                      <a:pos x="1959" y="577"/>
                    </a:cxn>
                    <a:cxn ang="0">
                      <a:pos x="1950" y="606"/>
                    </a:cxn>
                    <a:cxn ang="0">
                      <a:pos x="1950" y="662"/>
                    </a:cxn>
                    <a:cxn ang="0">
                      <a:pos x="1921" y="691"/>
                    </a:cxn>
                    <a:cxn ang="0">
                      <a:pos x="1883" y="644"/>
                    </a:cxn>
                    <a:cxn ang="0">
                      <a:pos x="1931" y="509"/>
                    </a:cxn>
                    <a:cxn ang="0">
                      <a:pos x="1902" y="461"/>
                    </a:cxn>
                    <a:cxn ang="0">
                      <a:pos x="1902" y="509"/>
                    </a:cxn>
                    <a:cxn ang="0">
                      <a:pos x="1864" y="529"/>
                    </a:cxn>
                    <a:cxn ang="0">
                      <a:pos x="1864" y="481"/>
                    </a:cxn>
                    <a:cxn ang="0">
                      <a:pos x="1856" y="461"/>
                    </a:cxn>
                    <a:cxn ang="0">
                      <a:pos x="1864" y="606"/>
                    </a:cxn>
                    <a:cxn ang="0">
                      <a:pos x="1856" y="606"/>
                    </a:cxn>
                    <a:cxn ang="0">
                      <a:pos x="1827" y="739"/>
                    </a:cxn>
                    <a:cxn ang="0">
                      <a:pos x="1789" y="739"/>
                    </a:cxn>
                    <a:cxn ang="0">
                      <a:pos x="1732" y="806"/>
                    </a:cxn>
                    <a:cxn ang="0">
                      <a:pos x="1713" y="806"/>
                    </a:cxn>
                    <a:cxn ang="0">
                      <a:pos x="1174" y="806"/>
                    </a:cxn>
                    <a:cxn ang="0">
                      <a:pos x="1174" y="941"/>
                    </a:cxn>
                    <a:cxn ang="0">
                      <a:pos x="284" y="912"/>
                    </a:cxn>
                    <a:cxn ang="0">
                      <a:pos x="246" y="710"/>
                    </a:cxn>
                  </a:cxnLst>
                  <a:rect l="0" t="0" r="r" b="b"/>
                  <a:pathLst>
                    <a:path w="2101" h="941">
                      <a:moveTo>
                        <a:pt x="246" y="710"/>
                      </a:moveTo>
                      <a:lnTo>
                        <a:pt x="218" y="662"/>
                      </a:lnTo>
                      <a:lnTo>
                        <a:pt x="218" y="606"/>
                      </a:lnTo>
                      <a:lnTo>
                        <a:pt x="152" y="558"/>
                      </a:lnTo>
                      <a:lnTo>
                        <a:pt x="124" y="461"/>
                      </a:lnTo>
                      <a:lnTo>
                        <a:pt x="57" y="461"/>
                      </a:lnTo>
                      <a:lnTo>
                        <a:pt x="57" y="404"/>
                      </a:lnTo>
                      <a:lnTo>
                        <a:pt x="0" y="375"/>
                      </a:lnTo>
                      <a:lnTo>
                        <a:pt x="1761" y="413"/>
                      </a:lnTo>
                      <a:lnTo>
                        <a:pt x="1761" y="96"/>
                      </a:lnTo>
                      <a:lnTo>
                        <a:pt x="1789" y="96"/>
                      </a:lnTo>
                      <a:lnTo>
                        <a:pt x="1856" y="163"/>
                      </a:lnTo>
                      <a:lnTo>
                        <a:pt x="1856" y="183"/>
                      </a:lnTo>
                      <a:lnTo>
                        <a:pt x="1827" y="231"/>
                      </a:lnTo>
                      <a:lnTo>
                        <a:pt x="1864" y="231"/>
                      </a:lnTo>
                      <a:lnTo>
                        <a:pt x="1883" y="144"/>
                      </a:lnTo>
                      <a:lnTo>
                        <a:pt x="1827" y="125"/>
                      </a:lnTo>
                      <a:lnTo>
                        <a:pt x="1827" y="48"/>
                      </a:lnTo>
                      <a:lnTo>
                        <a:pt x="1883" y="29"/>
                      </a:lnTo>
                      <a:lnTo>
                        <a:pt x="1959" y="0"/>
                      </a:lnTo>
                      <a:lnTo>
                        <a:pt x="1978" y="48"/>
                      </a:lnTo>
                      <a:lnTo>
                        <a:pt x="1921" y="96"/>
                      </a:lnTo>
                      <a:lnTo>
                        <a:pt x="1997" y="183"/>
                      </a:lnTo>
                      <a:lnTo>
                        <a:pt x="2007" y="260"/>
                      </a:lnTo>
                      <a:lnTo>
                        <a:pt x="2035" y="260"/>
                      </a:lnTo>
                      <a:lnTo>
                        <a:pt x="2035" y="327"/>
                      </a:lnTo>
                      <a:lnTo>
                        <a:pt x="2072" y="327"/>
                      </a:lnTo>
                      <a:lnTo>
                        <a:pt x="2072" y="375"/>
                      </a:lnTo>
                      <a:lnTo>
                        <a:pt x="2101" y="375"/>
                      </a:lnTo>
                      <a:lnTo>
                        <a:pt x="2091" y="413"/>
                      </a:lnTo>
                      <a:lnTo>
                        <a:pt x="2035" y="413"/>
                      </a:lnTo>
                      <a:lnTo>
                        <a:pt x="2035" y="461"/>
                      </a:lnTo>
                      <a:lnTo>
                        <a:pt x="1978" y="509"/>
                      </a:lnTo>
                      <a:lnTo>
                        <a:pt x="1959" y="577"/>
                      </a:lnTo>
                      <a:lnTo>
                        <a:pt x="1950" y="606"/>
                      </a:lnTo>
                      <a:lnTo>
                        <a:pt x="1950" y="662"/>
                      </a:lnTo>
                      <a:lnTo>
                        <a:pt x="1921" y="691"/>
                      </a:lnTo>
                      <a:lnTo>
                        <a:pt x="1883" y="644"/>
                      </a:lnTo>
                      <a:lnTo>
                        <a:pt x="1931" y="509"/>
                      </a:lnTo>
                      <a:lnTo>
                        <a:pt x="1902" y="461"/>
                      </a:lnTo>
                      <a:lnTo>
                        <a:pt x="1902" y="509"/>
                      </a:lnTo>
                      <a:lnTo>
                        <a:pt x="1864" y="529"/>
                      </a:lnTo>
                      <a:lnTo>
                        <a:pt x="1864" y="481"/>
                      </a:lnTo>
                      <a:lnTo>
                        <a:pt x="1856" y="461"/>
                      </a:lnTo>
                      <a:lnTo>
                        <a:pt x="1864" y="606"/>
                      </a:lnTo>
                      <a:lnTo>
                        <a:pt x="1856" y="606"/>
                      </a:lnTo>
                      <a:lnTo>
                        <a:pt x="1827" y="739"/>
                      </a:lnTo>
                      <a:lnTo>
                        <a:pt x="1789" y="739"/>
                      </a:lnTo>
                      <a:lnTo>
                        <a:pt x="1732" y="806"/>
                      </a:lnTo>
                      <a:lnTo>
                        <a:pt x="1713" y="806"/>
                      </a:lnTo>
                      <a:lnTo>
                        <a:pt x="1174" y="806"/>
                      </a:lnTo>
                      <a:lnTo>
                        <a:pt x="1174" y="941"/>
                      </a:lnTo>
                      <a:lnTo>
                        <a:pt x="284" y="912"/>
                      </a:lnTo>
                      <a:lnTo>
                        <a:pt x="246" y="71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1" name="Group 80"/>
            <p:cNvGrpSpPr>
              <a:grpSpLocks/>
            </p:cNvGrpSpPr>
            <p:nvPr/>
          </p:nvGrpSpPr>
          <p:grpSpPr bwMode="auto">
            <a:xfrm>
              <a:off x="-1" y="1976438"/>
              <a:ext cx="2112963" cy="914400"/>
              <a:chOff x="1440" y="1549"/>
              <a:chExt cx="964" cy="407"/>
            </a:xfrm>
            <a:solidFill>
              <a:schemeClr val="accent1">
                <a:lumMod val="20000"/>
                <a:lumOff val="80000"/>
              </a:schemeClr>
            </a:solidFill>
          </p:grpSpPr>
          <p:sp>
            <p:nvSpPr>
              <p:cNvPr id="459" name="Freeform 81"/>
              <p:cNvSpPr>
                <a:spLocks/>
              </p:cNvSpPr>
              <p:nvPr/>
            </p:nvSpPr>
            <p:spPr bwMode="auto">
              <a:xfrm>
                <a:off x="1440" y="1549"/>
                <a:ext cx="964" cy="407"/>
              </a:xfrm>
              <a:custGeom>
                <a:avLst/>
                <a:gdLst/>
                <a:ahLst/>
                <a:cxnLst>
                  <a:cxn ang="0">
                    <a:pos x="122" y="709"/>
                  </a:cxn>
                  <a:cxn ang="0">
                    <a:pos x="76" y="585"/>
                  </a:cxn>
                  <a:cxn ang="0">
                    <a:pos x="76" y="450"/>
                  </a:cxn>
                  <a:cxn ang="0">
                    <a:pos x="38" y="384"/>
                  </a:cxn>
                  <a:cxn ang="0">
                    <a:pos x="9" y="365"/>
                  </a:cxn>
                  <a:cxn ang="0">
                    <a:pos x="0" y="336"/>
                  </a:cxn>
                  <a:cxn ang="0">
                    <a:pos x="38" y="336"/>
                  </a:cxn>
                  <a:cxn ang="0">
                    <a:pos x="57" y="317"/>
                  </a:cxn>
                  <a:cxn ang="0">
                    <a:pos x="57" y="230"/>
                  </a:cxn>
                  <a:cxn ang="0">
                    <a:pos x="95" y="182"/>
                  </a:cxn>
                  <a:cxn ang="0">
                    <a:pos x="76" y="134"/>
                  </a:cxn>
                  <a:cxn ang="0">
                    <a:pos x="103" y="134"/>
                  </a:cxn>
                  <a:cxn ang="0">
                    <a:pos x="28" y="48"/>
                  </a:cxn>
                  <a:cxn ang="0">
                    <a:pos x="28" y="0"/>
                  </a:cxn>
                  <a:cxn ang="0">
                    <a:pos x="170" y="19"/>
                  </a:cxn>
                  <a:cxn ang="0">
                    <a:pos x="387" y="182"/>
                  </a:cxn>
                  <a:cxn ang="0">
                    <a:pos x="425" y="182"/>
                  </a:cxn>
                  <a:cxn ang="0">
                    <a:pos x="520" y="230"/>
                  </a:cxn>
                  <a:cxn ang="0">
                    <a:pos x="530" y="202"/>
                  </a:cxn>
                  <a:cxn ang="0">
                    <a:pos x="690" y="278"/>
                  </a:cxn>
                  <a:cxn ang="0">
                    <a:pos x="690" y="317"/>
                  </a:cxn>
                  <a:cxn ang="0">
                    <a:pos x="738" y="317"/>
                  </a:cxn>
                  <a:cxn ang="0">
                    <a:pos x="832" y="365"/>
                  </a:cxn>
                  <a:cxn ang="0">
                    <a:pos x="984" y="365"/>
                  </a:cxn>
                  <a:cxn ang="0">
                    <a:pos x="1116" y="365"/>
                  </a:cxn>
                  <a:cxn ang="0">
                    <a:pos x="1192" y="403"/>
                  </a:cxn>
                  <a:cxn ang="0">
                    <a:pos x="1239" y="403"/>
                  </a:cxn>
                  <a:cxn ang="0">
                    <a:pos x="1268" y="365"/>
                  </a:cxn>
                  <a:cxn ang="0">
                    <a:pos x="1305" y="403"/>
                  </a:cxn>
                  <a:cxn ang="0">
                    <a:pos x="1381" y="384"/>
                  </a:cxn>
                  <a:cxn ang="0">
                    <a:pos x="1409" y="432"/>
                  </a:cxn>
                  <a:cxn ang="0">
                    <a:pos x="1503" y="432"/>
                  </a:cxn>
                  <a:cxn ang="0">
                    <a:pos x="1608" y="432"/>
                  </a:cxn>
                  <a:cxn ang="0">
                    <a:pos x="1703" y="336"/>
                  </a:cxn>
                  <a:cxn ang="0">
                    <a:pos x="1741" y="317"/>
                  </a:cxn>
                  <a:cxn ang="0">
                    <a:pos x="1711" y="336"/>
                  </a:cxn>
                  <a:cxn ang="0">
                    <a:pos x="1778" y="432"/>
                  </a:cxn>
                  <a:cxn ang="0">
                    <a:pos x="1806" y="479"/>
                  </a:cxn>
                  <a:cxn ang="0">
                    <a:pos x="1930" y="450"/>
                  </a:cxn>
                  <a:cxn ang="0">
                    <a:pos x="1930" y="498"/>
                  </a:cxn>
                  <a:cxn ang="0">
                    <a:pos x="1901" y="498"/>
                  </a:cxn>
                  <a:cxn ang="0">
                    <a:pos x="1901" y="815"/>
                  </a:cxn>
                  <a:cxn ang="0">
                    <a:pos x="132" y="777"/>
                  </a:cxn>
                  <a:cxn ang="0">
                    <a:pos x="122" y="709"/>
                  </a:cxn>
                </a:cxnLst>
                <a:rect l="0" t="0" r="r" b="b"/>
                <a:pathLst>
                  <a:path w="1930" h="815">
                    <a:moveTo>
                      <a:pt x="122" y="709"/>
                    </a:moveTo>
                    <a:lnTo>
                      <a:pt x="76" y="585"/>
                    </a:lnTo>
                    <a:lnTo>
                      <a:pt x="76" y="450"/>
                    </a:lnTo>
                    <a:lnTo>
                      <a:pt x="38" y="384"/>
                    </a:lnTo>
                    <a:lnTo>
                      <a:pt x="9" y="365"/>
                    </a:lnTo>
                    <a:lnTo>
                      <a:pt x="0" y="336"/>
                    </a:lnTo>
                    <a:lnTo>
                      <a:pt x="38" y="336"/>
                    </a:lnTo>
                    <a:lnTo>
                      <a:pt x="57" y="317"/>
                    </a:lnTo>
                    <a:lnTo>
                      <a:pt x="57" y="230"/>
                    </a:lnTo>
                    <a:lnTo>
                      <a:pt x="95" y="182"/>
                    </a:lnTo>
                    <a:lnTo>
                      <a:pt x="76" y="134"/>
                    </a:lnTo>
                    <a:lnTo>
                      <a:pt x="103" y="134"/>
                    </a:lnTo>
                    <a:lnTo>
                      <a:pt x="28" y="48"/>
                    </a:lnTo>
                    <a:lnTo>
                      <a:pt x="28" y="0"/>
                    </a:lnTo>
                    <a:lnTo>
                      <a:pt x="170" y="19"/>
                    </a:lnTo>
                    <a:lnTo>
                      <a:pt x="387" y="182"/>
                    </a:lnTo>
                    <a:lnTo>
                      <a:pt x="425" y="182"/>
                    </a:lnTo>
                    <a:lnTo>
                      <a:pt x="520" y="230"/>
                    </a:lnTo>
                    <a:lnTo>
                      <a:pt x="530" y="202"/>
                    </a:lnTo>
                    <a:lnTo>
                      <a:pt x="690" y="278"/>
                    </a:lnTo>
                    <a:lnTo>
                      <a:pt x="690" y="317"/>
                    </a:lnTo>
                    <a:lnTo>
                      <a:pt x="738" y="317"/>
                    </a:lnTo>
                    <a:lnTo>
                      <a:pt x="832" y="365"/>
                    </a:lnTo>
                    <a:lnTo>
                      <a:pt x="984" y="365"/>
                    </a:lnTo>
                    <a:lnTo>
                      <a:pt x="1116" y="365"/>
                    </a:lnTo>
                    <a:lnTo>
                      <a:pt x="1192" y="403"/>
                    </a:lnTo>
                    <a:lnTo>
                      <a:pt x="1239" y="403"/>
                    </a:lnTo>
                    <a:lnTo>
                      <a:pt x="1268" y="365"/>
                    </a:lnTo>
                    <a:lnTo>
                      <a:pt x="1305" y="403"/>
                    </a:lnTo>
                    <a:lnTo>
                      <a:pt x="1381" y="384"/>
                    </a:lnTo>
                    <a:lnTo>
                      <a:pt x="1409" y="432"/>
                    </a:lnTo>
                    <a:lnTo>
                      <a:pt x="1503" y="432"/>
                    </a:lnTo>
                    <a:lnTo>
                      <a:pt x="1608" y="432"/>
                    </a:lnTo>
                    <a:lnTo>
                      <a:pt x="1703" y="336"/>
                    </a:lnTo>
                    <a:lnTo>
                      <a:pt x="1741" y="317"/>
                    </a:lnTo>
                    <a:lnTo>
                      <a:pt x="1711" y="336"/>
                    </a:lnTo>
                    <a:lnTo>
                      <a:pt x="1778" y="432"/>
                    </a:lnTo>
                    <a:lnTo>
                      <a:pt x="1806" y="479"/>
                    </a:lnTo>
                    <a:lnTo>
                      <a:pt x="1930" y="450"/>
                    </a:lnTo>
                    <a:lnTo>
                      <a:pt x="1930" y="498"/>
                    </a:lnTo>
                    <a:lnTo>
                      <a:pt x="1901" y="498"/>
                    </a:lnTo>
                    <a:lnTo>
                      <a:pt x="1901" y="815"/>
                    </a:lnTo>
                    <a:lnTo>
                      <a:pt x="132" y="777"/>
                    </a:lnTo>
                    <a:lnTo>
                      <a:pt x="122" y="709"/>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60" name="Group 82"/>
              <p:cNvGrpSpPr>
                <a:grpSpLocks/>
              </p:cNvGrpSpPr>
              <p:nvPr/>
            </p:nvGrpSpPr>
            <p:grpSpPr bwMode="auto">
              <a:xfrm>
                <a:off x="1440" y="1549"/>
                <a:ext cx="964" cy="407"/>
                <a:chOff x="1440" y="1549"/>
                <a:chExt cx="964" cy="407"/>
              </a:xfrm>
              <a:grpFill/>
            </p:grpSpPr>
            <p:sp>
              <p:nvSpPr>
                <p:cNvPr id="461" name="Freeform 83"/>
                <p:cNvSpPr>
                  <a:spLocks/>
                </p:cNvSpPr>
                <p:nvPr/>
              </p:nvSpPr>
              <p:spPr bwMode="auto">
                <a:xfrm>
                  <a:off x="1440" y="1549"/>
                  <a:ext cx="964" cy="407"/>
                </a:xfrm>
                <a:custGeom>
                  <a:avLst/>
                  <a:gdLst/>
                  <a:ahLst/>
                  <a:cxnLst>
                    <a:cxn ang="0">
                      <a:pos x="122" y="709"/>
                    </a:cxn>
                    <a:cxn ang="0">
                      <a:pos x="76" y="585"/>
                    </a:cxn>
                    <a:cxn ang="0">
                      <a:pos x="76" y="450"/>
                    </a:cxn>
                    <a:cxn ang="0">
                      <a:pos x="38" y="384"/>
                    </a:cxn>
                    <a:cxn ang="0">
                      <a:pos x="9" y="365"/>
                    </a:cxn>
                    <a:cxn ang="0">
                      <a:pos x="0" y="336"/>
                    </a:cxn>
                    <a:cxn ang="0">
                      <a:pos x="38" y="336"/>
                    </a:cxn>
                    <a:cxn ang="0">
                      <a:pos x="57" y="317"/>
                    </a:cxn>
                    <a:cxn ang="0">
                      <a:pos x="57" y="230"/>
                    </a:cxn>
                    <a:cxn ang="0">
                      <a:pos x="95" y="182"/>
                    </a:cxn>
                    <a:cxn ang="0">
                      <a:pos x="76" y="134"/>
                    </a:cxn>
                    <a:cxn ang="0">
                      <a:pos x="103" y="134"/>
                    </a:cxn>
                    <a:cxn ang="0">
                      <a:pos x="28" y="48"/>
                    </a:cxn>
                    <a:cxn ang="0">
                      <a:pos x="28" y="0"/>
                    </a:cxn>
                    <a:cxn ang="0">
                      <a:pos x="170" y="19"/>
                    </a:cxn>
                    <a:cxn ang="0">
                      <a:pos x="387" y="182"/>
                    </a:cxn>
                    <a:cxn ang="0">
                      <a:pos x="425" y="182"/>
                    </a:cxn>
                    <a:cxn ang="0">
                      <a:pos x="520" y="230"/>
                    </a:cxn>
                    <a:cxn ang="0">
                      <a:pos x="530" y="202"/>
                    </a:cxn>
                    <a:cxn ang="0">
                      <a:pos x="690" y="278"/>
                    </a:cxn>
                    <a:cxn ang="0">
                      <a:pos x="690" y="317"/>
                    </a:cxn>
                    <a:cxn ang="0">
                      <a:pos x="738" y="317"/>
                    </a:cxn>
                    <a:cxn ang="0">
                      <a:pos x="832" y="365"/>
                    </a:cxn>
                    <a:cxn ang="0">
                      <a:pos x="984" y="365"/>
                    </a:cxn>
                    <a:cxn ang="0">
                      <a:pos x="1116" y="365"/>
                    </a:cxn>
                    <a:cxn ang="0">
                      <a:pos x="1192" y="403"/>
                    </a:cxn>
                    <a:cxn ang="0">
                      <a:pos x="1239" y="403"/>
                    </a:cxn>
                    <a:cxn ang="0">
                      <a:pos x="1268" y="365"/>
                    </a:cxn>
                    <a:cxn ang="0">
                      <a:pos x="1305" y="403"/>
                    </a:cxn>
                    <a:cxn ang="0">
                      <a:pos x="1381" y="384"/>
                    </a:cxn>
                    <a:cxn ang="0">
                      <a:pos x="1409" y="432"/>
                    </a:cxn>
                    <a:cxn ang="0">
                      <a:pos x="1503" y="432"/>
                    </a:cxn>
                    <a:cxn ang="0">
                      <a:pos x="1608" y="432"/>
                    </a:cxn>
                    <a:cxn ang="0">
                      <a:pos x="1703" y="336"/>
                    </a:cxn>
                    <a:cxn ang="0">
                      <a:pos x="1741" y="317"/>
                    </a:cxn>
                    <a:cxn ang="0">
                      <a:pos x="1711" y="336"/>
                    </a:cxn>
                    <a:cxn ang="0">
                      <a:pos x="1778" y="432"/>
                    </a:cxn>
                    <a:cxn ang="0">
                      <a:pos x="1806" y="479"/>
                    </a:cxn>
                    <a:cxn ang="0">
                      <a:pos x="1930" y="450"/>
                    </a:cxn>
                    <a:cxn ang="0">
                      <a:pos x="1930" y="498"/>
                    </a:cxn>
                    <a:cxn ang="0">
                      <a:pos x="1901" y="498"/>
                    </a:cxn>
                    <a:cxn ang="0">
                      <a:pos x="1901" y="815"/>
                    </a:cxn>
                    <a:cxn ang="0">
                      <a:pos x="132" y="777"/>
                    </a:cxn>
                    <a:cxn ang="0">
                      <a:pos x="122" y="709"/>
                    </a:cxn>
                  </a:cxnLst>
                  <a:rect l="0" t="0" r="r" b="b"/>
                  <a:pathLst>
                    <a:path w="1930" h="815">
                      <a:moveTo>
                        <a:pt x="122" y="709"/>
                      </a:moveTo>
                      <a:lnTo>
                        <a:pt x="76" y="585"/>
                      </a:lnTo>
                      <a:lnTo>
                        <a:pt x="76" y="450"/>
                      </a:lnTo>
                      <a:lnTo>
                        <a:pt x="38" y="384"/>
                      </a:lnTo>
                      <a:lnTo>
                        <a:pt x="9" y="365"/>
                      </a:lnTo>
                      <a:lnTo>
                        <a:pt x="0" y="336"/>
                      </a:lnTo>
                      <a:lnTo>
                        <a:pt x="38" y="336"/>
                      </a:lnTo>
                      <a:lnTo>
                        <a:pt x="57" y="317"/>
                      </a:lnTo>
                      <a:lnTo>
                        <a:pt x="57" y="230"/>
                      </a:lnTo>
                      <a:lnTo>
                        <a:pt x="95" y="182"/>
                      </a:lnTo>
                      <a:lnTo>
                        <a:pt x="76" y="134"/>
                      </a:lnTo>
                      <a:lnTo>
                        <a:pt x="103" y="134"/>
                      </a:lnTo>
                      <a:lnTo>
                        <a:pt x="28" y="48"/>
                      </a:lnTo>
                      <a:lnTo>
                        <a:pt x="28" y="0"/>
                      </a:lnTo>
                      <a:lnTo>
                        <a:pt x="170" y="19"/>
                      </a:lnTo>
                      <a:lnTo>
                        <a:pt x="387" y="182"/>
                      </a:lnTo>
                      <a:lnTo>
                        <a:pt x="425" y="182"/>
                      </a:lnTo>
                      <a:lnTo>
                        <a:pt x="520" y="230"/>
                      </a:lnTo>
                      <a:lnTo>
                        <a:pt x="530" y="202"/>
                      </a:lnTo>
                      <a:lnTo>
                        <a:pt x="690" y="278"/>
                      </a:lnTo>
                      <a:lnTo>
                        <a:pt x="690" y="317"/>
                      </a:lnTo>
                      <a:lnTo>
                        <a:pt x="738" y="317"/>
                      </a:lnTo>
                      <a:lnTo>
                        <a:pt x="832" y="365"/>
                      </a:lnTo>
                      <a:lnTo>
                        <a:pt x="984" y="365"/>
                      </a:lnTo>
                      <a:lnTo>
                        <a:pt x="1116" y="365"/>
                      </a:lnTo>
                      <a:lnTo>
                        <a:pt x="1192" y="403"/>
                      </a:lnTo>
                      <a:lnTo>
                        <a:pt x="1239" y="403"/>
                      </a:lnTo>
                      <a:lnTo>
                        <a:pt x="1268" y="365"/>
                      </a:lnTo>
                      <a:lnTo>
                        <a:pt x="1305" y="403"/>
                      </a:lnTo>
                      <a:lnTo>
                        <a:pt x="1381" y="384"/>
                      </a:lnTo>
                      <a:lnTo>
                        <a:pt x="1409" y="432"/>
                      </a:lnTo>
                      <a:lnTo>
                        <a:pt x="1503" y="432"/>
                      </a:lnTo>
                      <a:lnTo>
                        <a:pt x="1608" y="432"/>
                      </a:lnTo>
                      <a:lnTo>
                        <a:pt x="1703" y="336"/>
                      </a:lnTo>
                      <a:lnTo>
                        <a:pt x="1741" y="317"/>
                      </a:lnTo>
                      <a:lnTo>
                        <a:pt x="1711" y="336"/>
                      </a:lnTo>
                      <a:lnTo>
                        <a:pt x="1778" y="432"/>
                      </a:lnTo>
                      <a:lnTo>
                        <a:pt x="1806" y="479"/>
                      </a:lnTo>
                      <a:lnTo>
                        <a:pt x="1930" y="450"/>
                      </a:lnTo>
                      <a:lnTo>
                        <a:pt x="1930" y="498"/>
                      </a:lnTo>
                      <a:lnTo>
                        <a:pt x="1901" y="498"/>
                      </a:lnTo>
                      <a:lnTo>
                        <a:pt x="1901" y="815"/>
                      </a:lnTo>
                      <a:lnTo>
                        <a:pt x="132" y="777"/>
                      </a:lnTo>
                      <a:lnTo>
                        <a:pt x="122" y="709"/>
                      </a:lnTo>
                      <a:close/>
                    </a:path>
                  </a:pathLst>
                </a:custGeom>
                <a:grpFill/>
                <a:ln w="9525">
                  <a:solidFill>
                    <a:schemeClr val="accent1">
                      <a:lumMod val="60000"/>
                      <a:lumOff val="40000"/>
                    </a:schemeClr>
                  </a:solidFill>
                  <a:round/>
                  <a:headEnd/>
                  <a:tailEnd/>
                </a:ln>
              </p:spPr>
              <p:txBody>
                <a:bodyPr/>
                <a:lstStyle/>
                <a:p>
                  <a:endParaRPr lang="en-US" sz="800"/>
                </a:p>
              </p:txBody>
            </p:sp>
            <p:sp>
              <p:nvSpPr>
                <p:cNvPr id="462" name="Freeform 84"/>
                <p:cNvSpPr>
                  <a:spLocks/>
                </p:cNvSpPr>
                <p:nvPr/>
              </p:nvSpPr>
              <p:spPr bwMode="auto">
                <a:xfrm>
                  <a:off x="1440" y="1549"/>
                  <a:ext cx="964" cy="407"/>
                </a:xfrm>
                <a:custGeom>
                  <a:avLst/>
                  <a:gdLst/>
                  <a:ahLst/>
                  <a:cxnLst>
                    <a:cxn ang="0">
                      <a:pos x="122" y="709"/>
                    </a:cxn>
                    <a:cxn ang="0">
                      <a:pos x="76" y="585"/>
                    </a:cxn>
                    <a:cxn ang="0">
                      <a:pos x="76" y="450"/>
                    </a:cxn>
                    <a:cxn ang="0">
                      <a:pos x="38" y="384"/>
                    </a:cxn>
                    <a:cxn ang="0">
                      <a:pos x="9" y="365"/>
                    </a:cxn>
                    <a:cxn ang="0">
                      <a:pos x="0" y="336"/>
                    </a:cxn>
                    <a:cxn ang="0">
                      <a:pos x="38" y="336"/>
                    </a:cxn>
                    <a:cxn ang="0">
                      <a:pos x="57" y="317"/>
                    </a:cxn>
                    <a:cxn ang="0">
                      <a:pos x="57" y="230"/>
                    </a:cxn>
                    <a:cxn ang="0">
                      <a:pos x="95" y="182"/>
                    </a:cxn>
                    <a:cxn ang="0">
                      <a:pos x="76" y="134"/>
                    </a:cxn>
                    <a:cxn ang="0">
                      <a:pos x="103" y="134"/>
                    </a:cxn>
                    <a:cxn ang="0">
                      <a:pos x="28" y="48"/>
                    </a:cxn>
                    <a:cxn ang="0">
                      <a:pos x="28" y="0"/>
                    </a:cxn>
                    <a:cxn ang="0">
                      <a:pos x="170" y="19"/>
                    </a:cxn>
                    <a:cxn ang="0">
                      <a:pos x="387" y="182"/>
                    </a:cxn>
                    <a:cxn ang="0">
                      <a:pos x="425" y="182"/>
                    </a:cxn>
                    <a:cxn ang="0">
                      <a:pos x="520" y="230"/>
                    </a:cxn>
                    <a:cxn ang="0">
                      <a:pos x="530" y="202"/>
                    </a:cxn>
                    <a:cxn ang="0">
                      <a:pos x="690" y="278"/>
                    </a:cxn>
                    <a:cxn ang="0">
                      <a:pos x="690" y="317"/>
                    </a:cxn>
                    <a:cxn ang="0">
                      <a:pos x="738" y="317"/>
                    </a:cxn>
                    <a:cxn ang="0">
                      <a:pos x="832" y="365"/>
                    </a:cxn>
                    <a:cxn ang="0">
                      <a:pos x="984" y="365"/>
                    </a:cxn>
                    <a:cxn ang="0">
                      <a:pos x="1116" y="365"/>
                    </a:cxn>
                    <a:cxn ang="0">
                      <a:pos x="1192" y="403"/>
                    </a:cxn>
                    <a:cxn ang="0">
                      <a:pos x="1239" y="403"/>
                    </a:cxn>
                    <a:cxn ang="0">
                      <a:pos x="1268" y="365"/>
                    </a:cxn>
                    <a:cxn ang="0">
                      <a:pos x="1305" y="403"/>
                    </a:cxn>
                    <a:cxn ang="0">
                      <a:pos x="1381" y="384"/>
                    </a:cxn>
                    <a:cxn ang="0">
                      <a:pos x="1409" y="432"/>
                    </a:cxn>
                    <a:cxn ang="0">
                      <a:pos x="1503" y="432"/>
                    </a:cxn>
                    <a:cxn ang="0">
                      <a:pos x="1608" y="432"/>
                    </a:cxn>
                    <a:cxn ang="0">
                      <a:pos x="1703" y="336"/>
                    </a:cxn>
                    <a:cxn ang="0">
                      <a:pos x="1741" y="317"/>
                    </a:cxn>
                    <a:cxn ang="0">
                      <a:pos x="1711" y="336"/>
                    </a:cxn>
                    <a:cxn ang="0">
                      <a:pos x="1778" y="432"/>
                    </a:cxn>
                    <a:cxn ang="0">
                      <a:pos x="1806" y="479"/>
                    </a:cxn>
                    <a:cxn ang="0">
                      <a:pos x="1930" y="450"/>
                    </a:cxn>
                    <a:cxn ang="0">
                      <a:pos x="1930" y="498"/>
                    </a:cxn>
                    <a:cxn ang="0">
                      <a:pos x="1901" y="498"/>
                    </a:cxn>
                    <a:cxn ang="0">
                      <a:pos x="1901" y="815"/>
                    </a:cxn>
                    <a:cxn ang="0">
                      <a:pos x="132" y="777"/>
                    </a:cxn>
                    <a:cxn ang="0">
                      <a:pos x="122" y="709"/>
                    </a:cxn>
                  </a:cxnLst>
                  <a:rect l="0" t="0" r="r" b="b"/>
                  <a:pathLst>
                    <a:path w="1930" h="815">
                      <a:moveTo>
                        <a:pt x="122" y="709"/>
                      </a:moveTo>
                      <a:lnTo>
                        <a:pt x="76" y="585"/>
                      </a:lnTo>
                      <a:lnTo>
                        <a:pt x="76" y="450"/>
                      </a:lnTo>
                      <a:lnTo>
                        <a:pt x="38" y="384"/>
                      </a:lnTo>
                      <a:lnTo>
                        <a:pt x="9" y="365"/>
                      </a:lnTo>
                      <a:lnTo>
                        <a:pt x="0" y="336"/>
                      </a:lnTo>
                      <a:lnTo>
                        <a:pt x="38" y="336"/>
                      </a:lnTo>
                      <a:lnTo>
                        <a:pt x="57" y="317"/>
                      </a:lnTo>
                      <a:lnTo>
                        <a:pt x="57" y="230"/>
                      </a:lnTo>
                      <a:lnTo>
                        <a:pt x="95" y="182"/>
                      </a:lnTo>
                      <a:lnTo>
                        <a:pt x="76" y="134"/>
                      </a:lnTo>
                      <a:lnTo>
                        <a:pt x="103" y="134"/>
                      </a:lnTo>
                      <a:lnTo>
                        <a:pt x="28" y="48"/>
                      </a:lnTo>
                      <a:lnTo>
                        <a:pt x="28" y="0"/>
                      </a:lnTo>
                      <a:lnTo>
                        <a:pt x="170" y="19"/>
                      </a:lnTo>
                      <a:lnTo>
                        <a:pt x="387" y="182"/>
                      </a:lnTo>
                      <a:lnTo>
                        <a:pt x="425" y="182"/>
                      </a:lnTo>
                      <a:lnTo>
                        <a:pt x="520" y="230"/>
                      </a:lnTo>
                      <a:lnTo>
                        <a:pt x="530" y="202"/>
                      </a:lnTo>
                      <a:lnTo>
                        <a:pt x="690" y="278"/>
                      </a:lnTo>
                      <a:lnTo>
                        <a:pt x="690" y="317"/>
                      </a:lnTo>
                      <a:lnTo>
                        <a:pt x="738" y="317"/>
                      </a:lnTo>
                      <a:lnTo>
                        <a:pt x="832" y="365"/>
                      </a:lnTo>
                      <a:lnTo>
                        <a:pt x="984" y="365"/>
                      </a:lnTo>
                      <a:lnTo>
                        <a:pt x="1116" y="365"/>
                      </a:lnTo>
                      <a:lnTo>
                        <a:pt x="1192" y="403"/>
                      </a:lnTo>
                      <a:lnTo>
                        <a:pt x="1239" y="403"/>
                      </a:lnTo>
                      <a:lnTo>
                        <a:pt x="1268" y="365"/>
                      </a:lnTo>
                      <a:lnTo>
                        <a:pt x="1305" y="403"/>
                      </a:lnTo>
                      <a:lnTo>
                        <a:pt x="1381" y="384"/>
                      </a:lnTo>
                      <a:lnTo>
                        <a:pt x="1409" y="432"/>
                      </a:lnTo>
                      <a:lnTo>
                        <a:pt x="1503" y="432"/>
                      </a:lnTo>
                      <a:lnTo>
                        <a:pt x="1608" y="432"/>
                      </a:lnTo>
                      <a:lnTo>
                        <a:pt x="1703" y="336"/>
                      </a:lnTo>
                      <a:lnTo>
                        <a:pt x="1741" y="317"/>
                      </a:lnTo>
                      <a:lnTo>
                        <a:pt x="1711" y="336"/>
                      </a:lnTo>
                      <a:lnTo>
                        <a:pt x="1778" y="432"/>
                      </a:lnTo>
                      <a:lnTo>
                        <a:pt x="1806" y="479"/>
                      </a:lnTo>
                      <a:lnTo>
                        <a:pt x="1930" y="450"/>
                      </a:lnTo>
                      <a:lnTo>
                        <a:pt x="1930" y="498"/>
                      </a:lnTo>
                      <a:lnTo>
                        <a:pt x="1901" y="498"/>
                      </a:lnTo>
                      <a:lnTo>
                        <a:pt x="1901" y="815"/>
                      </a:lnTo>
                      <a:lnTo>
                        <a:pt x="132" y="777"/>
                      </a:lnTo>
                      <a:lnTo>
                        <a:pt x="122" y="709"/>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2" name="Group 85"/>
            <p:cNvGrpSpPr>
              <a:grpSpLocks/>
            </p:cNvGrpSpPr>
            <p:nvPr/>
          </p:nvGrpSpPr>
          <p:grpSpPr bwMode="auto">
            <a:xfrm>
              <a:off x="8197847" y="954088"/>
              <a:ext cx="671513" cy="1636711"/>
              <a:chOff x="5180" y="1094"/>
              <a:chExt cx="307" cy="728"/>
            </a:xfrm>
            <a:solidFill>
              <a:schemeClr val="accent1">
                <a:lumMod val="20000"/>
                <a:lumOff val="80000"/>
              </a:schemeClr>
            </a:solidFill>
          </p:grpSpPr>
          <p:sp>
            <p:nvSpPr>
              <p:cNvPr id="455" name="Freeform 86"/>
              <p:cNvSpPr>
                <a:spLocks/>
              </p:cNvSpPr>
              <p:nvPr/>
            </p:nvSpPr>
            <p:spPr bwMode="auto">
              <a:xfrm>
                <a:off x="5180" y="1094"/>
                <a:ext cx="307" cy="728"/>
              </a:xfrm>
              <a:custGeom>
                <a:avLst/>
                <a:gdLst/>
                <a:ahLst/>
                <a:cxnLst>
                  <a:cxn ang="0">
                    <a:pos x="614" y="0"/>
                  </a:cxn>
                  <a:cxn ang="0">
                    <a:pos x="614" y="1456"/>
                  </a:cxn>
                  <a:cxn ang="0">
                    <a:pos x="208" y="1456"/>
                  </a:cxn>
                  <a:cxn ang="0">
                    <a:pos x="208" y="1312"/>
                  </a:cxn>
                  <a:cxn ang="0">
                    <a:pos x="122" y="1312"/>
                  </a:cxn>
                  <a:cxn ang="0">
                    <a:pos x="122" y="518"/>
                  </a:cxn>
                  <a:cxn ang="0">
                    <a:pos x="0" y="518"/>
                  </a:cxn>
                  <a:cxn ang="0">
                    <a:pos x="0" y="384"/>
                  </a:cxn>
                  <a:cxn ang="0">
                    <a:pos x="56" y="384"/>
                  </a:cxn>
                  <a:cxn ang="0">
                    <a:pos x="56" y="249"/>
                  </a:cxn>
                  <a:cxn ang="0">
                    <a:pos x="141" y="249"/>
                  </a:cxn>
                  <a:cxn ang="0">
                    <a:pos x="141" y="106"/>
                  </a:cxn>
                  <a:cxn ang="0">
                    <a:pos x="208" y="106"/>
                  </a:cxn>
                  <a:cxn ang="0">
                    <a:pos x="208" y="0"/>
                  </a:cxn>
                  <a:cxn ang="0">
                    <a:pos x="614" y="0"/>
                  </a:cxn>
                </a:cxnLst>
                <a:rect l="0" t="0" r="r" b="b"/>
                <a:pathLst>
                  <a:path w="614" h="1456">
                    <a:moveTo>
                      <a:pt x="614" y="0"/>
                    </a:moveTo>
                    <a:lnTo>
                      <a:pt x="614" y="1456"/>
                    </a:lnTo>
                    <a:lnTo>
                      <a:pt x="208" y="1456"/>
                    </a:lnTo>
                    <a:lnTo>
                      <a:pt x="208" y="1312"/>
                    </a:lnTo>
                    <a:lnTo>
                      <a:pt x="122" y="1312"/>
                    </a:lnTo>
                    <a:lnTo>
                      <a:pt x="122" y="518"/>
                    </a:lnTo>
                    <a:lnTo>
                      <a:pt x="0" y="518"/>
                    </a:lnTo>
                    <a:lnTo>
                      <a:pt x="0" y="384"/>
                    </a:lnTo>
                    <a:lnTo>
                      <a:pt x="56" y="384"/>
                    </a:lnTo>
                    <a:lnTo>
                      <a:pt x="56" y="249"/>
                    </a:lnTo>
                    <a:lnTo>
                      <a:pt x="141" y="249"/>
                    </a:lnTo>
                    <a:lnTo>
                      <a:pt x="141" y="106"/>
                    </a:lnTo>
                    <a:lnTo>
                      <a:pt x="208" y="106"/>
                    </a:lnTo>
                    <a:lnTo>
                      <a:pt x="208" y="0"/>
                    </a:lnTo>
                    <a:lnTo>
                      <a:pt x="614" y="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56" name="Group 87"/>
              <p:cNvGrpSpPr>
                <a:grpSpLocks/>
              </p:cNvGrpSpPr>
              <p:nvPr/>
            </p:nvGrpSpPr>
            <p:grpSpPr bwMode="auto">
              <a:xfrm>
                <a:off x="5180" y="1094"/>
                <a:ext cx="307" cy="728"/>
                <a:chOff x="5180" y="1094"/>
                <a:chExt cx="307" cy="728"/>
              </a:xfrm>
              <a:grpFill/>
            </p:grpSpPr>
            <p:sp>
              <p:nvSpPr>
                <p:cNvPr id="457" name="Freeform 88"/>
                <p:cNvSpPr>
                  <a:spLocks/>
                </p:cNvSpPr>
                <p:nvPr/>
              </p:nvSpPr>
              <p:spPr bwMode="auto">
                <a:xfrm>
                  <a:off x="5180" y="1094"/>
                  <a:ext cx="307" cy="728"/>
                </a:xfrm>
                <a:custGeom>
                  <a:avLst/>
                  <a:gdLst/>
                  <a:ahLst/>
                  <a:cxnLst>
                    <a:cxn ang="0">
                      <a:pos x="614" y="0"/>
                    </a:cxn>
                    <a:cxn ang="0">
                      <a:pos x="614" y="1456"/>
                    </a:cxn>
                    <a:cxn ang="0">
                      <a:pos x="208" y="1456"/>
                    </a:cxn>
                    <a:cxn ang="0">
                      <a:pos x="208" y="1312"/>
                    </a:cxn>
                    <a:cxn ang="0">
                      <a:pos x="122" y="1312"/>
                    </a:cxn>
                    <a:cxn ang="0">
                      <a:pos x="122" y="518"/>
                    </a:cxn>
                    <a:cxn ang="0">
                      <a:pos x="0" y="518"/>
                    </a:cxn>
                    <a:cxn ang="0">
                      <a:pos x="0" y="384"/>
                    </a:cxn>
                    <a:cxn ang="0">
                      <a:pos x="56" y="384"/>
                    </a:cxn>
                    <a:cxn ang="0">
                      <a:pos x="56" y="249"/>
                    </a:cxn>
                    <a:cxn ang="0">
                      <a:pos x="141" y="249"/>
                    </a:cxn>
                    <a:cxn ang="0">
                      <a:pos x="141" y="106"/>
                    </a:cxn>
                    <a:cxn ang="0">
                      <a:pos x="208" y="106"/>
                    </a:cxn>
                    <a:cxn ang="0">
                      <a:pos x="208" y="0"/>
                    </a:cxn>
                    <a:cxn ang="0">
                      <a:pos x="614" y="0"/>
                    </a:cxn>
                  </a:cxnLst>
                  <a:rect l="0" t="0" r="r" b="b"/>
                  <a:pathLst>
                    <a:path w="614" h="1456">
                      <a:moveTo>
                        <a:pt x="614" y="0"/>
                      </a:moveTo>
                      <a:lnTo>
                        <a:pt x="614" y="1456"/>
                      </a:lnTo>
                      <a:lnTo>
                        <a:pt x="208" y="1456"/>
                      </a:lnTo>
                      <a:lnTo>
                        <a:pt x="208" y="1312"/>
                      </a:lnTo>
                      <a:lnTo>
                        <a:pt x="122" y="1312"/>
                      </a:lnTo>
                      <a:lnTo>
                        <a:pt x="122" y="518"/>
                      </a:lnTo>
                      <a:lnTo>
                        <a:pt x="0" y="518"/>
                      </a:lnTo>
                      <a:lnTo>
                        <a:pt x="0" y="384"/>
                      </a:lnTo>
                      <a:lnTo>
                        <a:pt x="56" y="384"/>
                      </a:lnTo>
                      <a:lnTo>
                        <a:pt x="56" y="249"/>
                      </a:lnTo>
                      <a:lnTo>
                        <a:pt x="141" y="249"/>
                      </a:lnTo>
                      <a:lnTo>
                        <a:pt x="141" y="106"/>
                      </a:lnTo>
                      <a:lnTo>
                        <a:pt x="208" y="106"/>
                      </a:lnTo>
                      <a:lnTo>
                        <a:pt x="208" y="0"/>
                      </a:lnTo>
                      <a:lnTo>
                        <a:pt x="614" y="0"/>
                      </a:lnTo>
                      <a:close/>
                    </a:path>
                  </a:pathLst>
                </a:custGeom>
                <a:grpFill/>
                <a:ln w="9525">
                  <a:solidFill>
                    <a:schemeClr val="accent1">
                      <a:lumMod val="60000"/>
                      <a:lumOff val="40000"/>
                    </a:schemeClr>
                  </a:solidFill>
                  <a:round/>
                  <a:headEnd/>
                  <a:tailEnd/>
                </a:ln>
              </p:spPr>
              <p:txBody>
                <a:bodyPr/>
                <a:lstStyle/>
                <a:p>
                  <a:endParaRPr lang="en-US" sz="800"/>
                </a:p>
              </p:txBody>
            </p:sp>
            <p:sp>
              <p:nvSpPr>
                <p:cNvPr id="458" name="Freeform 89"/>
                <p:cNvSpPr>
                  <a:spLocks/>
                </p:cNvSpPr>
                <p:nvPr/>
              </p:nvSpPr>
              <p:spPr bwMode="auto">
                <a:xfrm>
                  <a:off x="5180" y="1094"/>
                  <a:ext cx="307" cy="728"/>
                </a:xfrm>
                <a:custGeom>
                  <a:avLst/>
                  <a:gdLst/>
                  <a:ahLst/>
                  <a:cxnLst>
                    <a:cxn ang="0">
                      <a:pos x="614" y="0"/>
                    </a:cxn>
                    <a:cxn ang="0">
                      <a:pos x="614" y="1456"/>
                    </a:cxn>
                    <a:cxn ang="0">
                      <a:pos x="208" y="1456"/>
                    </a:cxn>
                    <a:cxn ang="0">
                      <a:pos x="208" y="1312"/>
                    </a:cxn>
                    <a:cxn ang="0">
                      <a:pos x="122" y="1312"/>
                    </a:cxn>
                    <a:cxn ang="0">
                      <a:pos x="122" y="518"/>
                    </a:cxn>
                    <a:cxn ang="0">
                      <a:pos x="0" y="518"/>
                    </a:cxn>
                    <a:cxn ang="0">
                      <a:pos x="0" y="384"/>
                    </a:cxn>
                    <a:cxn ang="0">
                      <a:pos x="56" y="384"/>
                    </a:cxn>
                    <a:cxn ang="0">
                      <a:pos x="56" y="249"/>
                    </a:cxn>
                    <a:cxn ang="0">
                      <a:pos x="141" y="249"/>
                    </a:cxn>
                    <a:cxn ang="0">
                      <a:pos x="141" y="106"/>
                    </a:cxn>
                    <a:cxn ang="0">
                      <a:pos x="208" y="106"/>
                    </a:cxn>
                    <a:cxn ang="0">
                      <a:pos x="208" y="0"/>
                    </a:cxn>
                    <a:cxn ang="0">
                      <a:pos x="614" y="0"/>
                    </a:cxn>
                  </a:cxnLst>
                  <a:rect l="0" t="0" r="r" b="b"/>
                  <a:pathLst>
                    <a:path w="614" h="1456">
                      <a:moveTo>
                        <a:pt x="614" y="0"/>
                      </a:moveTo>
                      <a:lnTo>
                        <a:pt x="614" y="1456"/>
                      </a:lnTo>
                      <a:lnTo>
                        <a:pt x="208" y="1456"/>
                      </a:lnTo>
                      <a:lnTo>
                        <a:pt x="208" y="1312"/>
                      </a:lnTo>
                      <a:lnTo>
                        <a:pt x="122" y="1312"/>
                      </a:lnTo>
                      <a:lnTo>
                        <a:pt x="122" y="518"/>
                      </a:lnTo>
                      <a:lnTo>
                        <a:pt x="0" y="518"/>
                      </a:lnTo>
                      <a:lnTo>
                        <a:pt x="0" y="384"/>
                      </a:lnTo>
                      <a:lnTo>
                        <a:pt x="56" y="384"/>
                      </a:lnTo>
                      <a:lnTo>
                        <a:pt x="56" y="249"/>
                      </a:lnTo>
                      <a:lnTo>
                        <a:pt x="141" y="249"/>
                      </a:lnTo>
                      <a:lnTo>
                        <a:pt x="141" y="106"/>
                      </a:lnTo>
                      <a:lnTo>
                        <a:pt x="208" y="106"/>
                      </a:lnTo>
                      <a:lnTo>
                        <a:pt x="208" y="0"/>
                      </a:lnTo>
                      <a:lnTo>
                        <a:pt x="614"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3" name="Group 90"/>
            <p:cNvGrpSpPr>
              <a:grpSpLocks/>
            </p:cNvGrpSpPr>
            <p:nvPr/>
          </p:nvGrpSpPr>
          <p:grpSpPr bwMode="auto">
            <a:xfrm>
              <a:off x="6767511" y="954088"/>
              <a:ext cx="871536" cy="1990725"/>
              <a:chOff x="4528" y="1094"/>
              <a:chExt cx="397" cy="886"/>
            </a:xfrm>
            <a:solidFill>
              <a:schemeClr val="accent1">
                <a:lumMod val="20000"/>
                <a:lumOff val="80000"/>
              </a:schemeClr>
            </a:solidFill>
          </p:grpSpPr>
          <p:sp>
            <p:nvSpPr>
              <p:cNvPr id="451" name="Freeform 91"/>
              <p:cNvSpPr>
                <a:spLocks/>
              </p:cNvSpPr>
              <p:nvPr/>
            </p:nvSpPr>
            <p:spPr bwMode="auto">
              <a:xfrm>
                <a:off x="4528" y="1094"/>
                <a:ext cx="397" cy="886"/>
              </a:xfrm>
              <a:custGeom>
                <a:avLst/>
                <a:gdLst/>
                <a:ahLst/>
                <a:cxnLst>
                  <a:cxn ang="0">
                    <a:pos x="701" y="0"/>
                  </a:cxn>
                  <a:cxn ang="0">
                    <a:pos x="691" y="0"/>
                  </a:cxn>
                  <a:cxn ang="0">
                    <a:pos x="672" y="38"/>
                  </a:cxn>
                  <a:cxn ang="0">
                    <a:pos x="701" y="134"/>
                  </a:cxn>
                  <a:cxn ang="0">
                    <a:pos x="691" y="182"/>
                  </a:cxn>
                  <a:cxn ang="0">
                    <a:pos x="758" y="317"/>
                  </a:cxn>
                  <a:cxn ang="0">
                    <a:pos x="786" y="317"/>
                  </a:cxn>
                  <a:cxn ang="0">
                    <a:pos x="796" y="538"/>
                  </a:cxn>
                  <a:cxn ang="0">
                    <a:pos x="758" y="730"/>
                  </a:cxn>
                  <a:cxn ang="0">
                    <a:pos x="720" y="730"/>
                  </a:cxn>
                  <a:cxn ang="0">
                    <a:pos x="691" y="815"/>
                  </a:cxn>
                  <a:cxn ang="0">
                    <a:pos x="720" y="1045"/>
                  </a:cxn>
                  <a:cxn ang="0">
                    <a:pos x="767" y="1113"/>
                  </a:cxn>
                  <a:cxn ang="0">
                    <a:pos x="701" y="1189"/>
                  </a:cxn>
                  <a:cxn ang="0">
                    <a:pos x="701" y="1295"/>
                  </a:cxn>
                  <a:cxn ang="0">
                    <a:pos x="645" y="1314"/>
                  </a:cxn>
                  <a:cxn ang="0">
                    <a:pos x="672" y="1390"/>
                  </a:cxn>
                  <a:cxn ang="0">
                    <a:pos x="664" y="1438"/>
                  </a:cxn>
                  <a:cxn ang="0">
                    <a:pos x="626" y="1438"/>
                  </a:cxn>
                  <a:cxn ang="0">
                    <a:pos x="626" y="1457"/>
                  </a:cxn>
                  <a:cxn ang="0">
                    <a:pos x="531" y="1457"/>
                  </a:cxn>
                  <a:cxn ang="0">
                    <a:pos x="493" y="1476"/>
                  </a:cxn>
                  <a:cxn ang="0">
                    <a:pos x="531" y="1544"/>
                  </a:cxn>
                  <a:cxn ang="0">
                    <a:pos x="550" y="1688"/>
                  </a:cxn>
                  <a:cxn ang="0">
                    <a:pos x="531" y="1774"/>
                  </a:cxn>
                  <a:cxn ang="0">
                    <a:pos x="502" y="1774"/>
                  </a:cxn>
                  <a:cxn ang="0">
                    <a:pos x="437" y="1745"/>
                  </a:cxn>
                  <a:cxn ang="0">
                    <a:pos x="437" y="1688"/>
                  </a:cxn>
                  <a:cxn ang="0">
                    <a:pos x="341" y="1716"/>
                  </a:cxn>
                  <a:cxn ang="0">
                    <a:pos x="341" y="1640"/>
                  </a:cxn>
                  <a:cxn ang="0">
                    <a:pos x="313" y="1620"/>
                  </a:cxn>
                  <a:cxn ang="0">
                    <a:pos x="237" y="1640"/>
                  </a:cxn>
                  <a:cxn ang="0">
                    <a:pos x="189" y="1592"/>
                  </a:cxn>
                  <a:cxn ang="0">
                    <a:pos x="162" y="1668"/>
                  </a:cxn>
                  <a:cxn ang="0">
                    <a:pos x="143" y="1668"/>
                  </a:cxn>
                  <a:cxn ang="0">
                    <a:pos x="67" y="1640"/>
                  </a:cxn>
                  <a:cxn ang="0">
                    <a:pos x="10" y="1592"/>
                  </a:cxn>
                  <a:cxn ang="0">
                    <a:pos x="29" y="767"/>
                  </a:cxn>
                  <a:cxn ang="0">
                    <a:pos x="0" y="767"/>
                  </a:cxn>
                  <a:cxn ang="0">
                    <a:pos x="0" y="518"/>
                  </a:cxn>
                  <a:cxn ang="0">
                    <a:pos x="29" y="518"/>
                  </a:cxn>
                  <a:cxn ang="0">
                    <a:pos x="29" y="0"/>
                  </a:cxn>
                  <a:cxn ang="0">
                    <a:pos x="701" y="0"/>
                  </a:cxn>
                </a:cxnLst>
                <a:rect l="0" t="0" r="r" b="b"/>
                <a:pathLst>
                  <a:path w="796" h="1774">
                    <a:moveTo>
                      <a:pt x="701" y="0"/>
                    </a:moveTo>
                    <a:lnTo>
                      <a:pt x="691" y="0"/>
                    </a:lnTo>
                    <a:lnTo>
                      <a:pt x="672" y="38"/>
                    </a:lnTo>
                    <a:lnTo>
                      <a:pt x="701" y="134"/>
                    </a:lnTo>
                    <a:lnTo>
                      <a:pt x="691" y="182"/>
                    </a:lnTo>
                    <a:lnTo>
                      <a:pt x="758" y="317"/>
                    </a:lnTo>
                    <a:lnTo>
                      <a:pt x="786" y="317"/>
                    </a:lnTo>
                    <a:lnTo>
                      <a:pt x="796" y="538"/>
                    </a:lnTo>
                    <a:lnTo>
                      <a:pt x="758" y="730"/>
                    </a:lnTo>
                    <a:lnTo>
                      <a:pt x="720" y="730"/>
                    </a:lnTo>
                    <a:lnTo>
                      <a:pt x="691" y="815"/>
                    </a:lnTo>
                    <a:lnTo>
                      <a:pt x="720" y="1045"/>
                    </a:lnTo>
                    <a:lnTo>
                      <a:pt x="767" y="1113"/>
                    </a:lnTo>
                    <a:lnTo>
                      <a:pt x="701" y="1189"/>
                    </a:lnTo>
                    <a:lnTo>
                      <a:pt x="701" y="1295"/>
                    </a:lnTo>
                    <a:lnTo>
                      <a:pt x="645" y="1314"/>
                    </a:lnTo>
                    <a:lnTo>
                      <a:pt x="672" y="1390"/>
                    </a:lnTo>
                    <a:lnTo>
                      <a:pt x="664" y="1438"/>
                    </a:lnTo>
                    <a:lnTo>
                      <a:pt x="626" y="1438"/>
                    </a:lnTo>
                    <a:lnTo>
                      <a:pt x="626" y="1457"/>
                    </a:lnTo>
                    <a:lnTo>
                      <a:pt x="531" y="1457"/>
                    </a:lnTo>
                    <a:lnTo>
                      <a:pt x="493" y="1476"/>
                    </a:lnTo>
                    <a:lnTo>
                      <a:pt x="531" y="1544"/>
                    </a:lnTo>
                    <a:lnTo>
                      <a:pt x="550" y="1688"/>
                    </a:lnTo>
                    <a:lnTo>
                      <a:pt x="531" y="1774"/>
                    </a:lnTo>
                    <a:lnTo>
                      <a:pt x="502" y="1774"/>
                    </a:lnTo>
                    <a:lnTo>
                      <a:pt x="437" y="1745"/>
                    </a:lnTo>
                    <a:lnTo>
                      <a:pt x="437" y="1688"/>
                    </a:lnTo>
                    <a:lnTo>
                      <a:pt x="341" y="1716"/>
                    </a:lnTo>
                    <a:lnTo>
                      <a:pt x="341" y="1640"/>
                    </a:lnTo>
                    <a:lnTo>
                      <a:pt x="313" y="1620"/>
                    </a:lnTo>
                    <a:lnTo>
                      <a:pt x="237" y="1640"/>
                    </a:lnTo>
                    <a:lnTo>
                      <a:pt x="189" y="1592"/>
                    </a:lnTo>
                    <a:lnTo>
                      <a:pt x="162" y="1668"/>
                    </a:lnTo>
                    <a:lnTo>
                      <a:pt x="143" y="1668"/>
                    </a:lnTo>
                    <a:lnTo>
                      <a:pt x="67" y="1640"/>
                    </a:lnTo>
                    <a:lnTo>
                      <a:pt x="10" y="1592"/>
                    </a:lnTo>
                    <a:lnTo>
                      <a:pt x="29" y="767"/>
                    </a:lnTo>
                    <a:lnTo>
                      <a:pt x="0" y="767"/>
                    </a:lnTo>
                    <a:lnTo>
                      <a:pt x="0" y="518"/>
                    </a:lnTo>
                    <a:lnTo>
                      <a:pt x="29" y="518"/>
                    </a:lnTo>
                    <a:lnTo>
                      <a:pt x="29" y="0"/>
                    </a:lnTo>
                    <a:lnTo>
                      <a:pt x="701" y="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52" name="Group 92"/>
              <p:cNvGrpSpPr>
                <a:grpSpLocks/>
              </p:cNvGrpSpPr>
              <p:nvPr/>
            </p:nvGrpSpPr>
            <p:grpSpPr bwMode="auto">
              <a:xfrm>
                <a:off x="4528" y="1094"/>
                <a:ext cx="397" cy="886"/>
                <a:chOff x="4528" y="1094"/>
                <a:chExt cx="397" cy="886"/>
              </a:xfrm>
              <a:grpFill/>
            </p:grpSpPr>
            <p:sp>
              <p:nvSpPr>
                <p:cNvPr id="453" name="Freeform 93"/>
                <p:cNvSpPr>
                  <a:spLocks/>
                </p:cNvSpPr>
                <p:nvPr/>
              </p:nvSpPr>
              <p:spPr bwMode="auto">
                <a:xfrm>
                  <a:off x="4528" y="1094"/>
                  <a:ext cx="397" cy="886"/>
                </a:xfrm>
                <a:custGeom>
                  <a:avLst/>
                  <a:gdLst/>
                  <a:ahLst/>
                  <a:cxnLst>
                    <a:cxn ang="0">
                      <a:pos x="701" y="0"/>
                    </a:cxn>
                    <a:cxn ang="0">
                      <a:pos x="691" y="0"/>
                    </a:cxn>
                    <a:cxn ang="0">
                      <a:pos x="672" y="38"/>
                    </a:cxn>
                    <a:cxn ang="0">
                      <a:pos x="701" y="134"/>
                    </a:cxn>
                    <a:cxn ang="0">
                      <a:pos x="691" y="182"/>
                    </a:cxn>
                    <a:cxn ang="0">
                      <a:pos x="758" y="317"/>
                    </a:cxn>
                    <a:cxn ang="0">
                      <a:pos x="786" y="317"/>
                    </a:cxn>
                    <a:cxn ang="0">
                      <a:pos x="796" y="538"/>
                    </a:cxn>
                    <a:cxn ang="0">
                      <a:pos x="758" y="730"/>
                    </a:cxn>
                    <a:cxn ang="0">
                      <a:pos x="720" y="730"/>
                    </a:cxn>
                    <a:cxn ang="0">
                      <a:pos x="691" y="815"/>
                    </a:cxn>
                    <a:cxn ang="0">
                      <a:pos x="720" y="1045"/>
                    </a:cxn>
                    <a:cxn ang="0">
                      <a:pos x="767" y="1113"/>
                    </a:cxn>
                    <a:cxn ang="0">
                      <a:pos x="701" y="1189"/>
                    </a:cxn>
                    <a:cxn ang="0">
                      <a:pos x="701" y="1295"/>
                    </a:cxn>
                    <a:cxn ang="0">
                      <a:pos x="645" y="1314"/>
                    </a:cxn>
                    <a:cxn ang="0">
                      <a:pos x="672" y="1390"/>
                    </a:cxn>
                    <a:cxn ang="0">
                      <a:pos x="664" y="1438"/>
                    </a:cxn>
                    <a:cxn ang="0">
                      <a:pos x="626" y="1438"/>
                    </a:cxn>
                    <a:cxn ang="0">
                      <a:pos x="626" y="1457"/>
                    </a:cxn>
                    <a:cxn ang="0">
                      <a:pos x="531" y="1457"/>
                    </a:cxn>
                    <a:cxn ang="0">
                      <a:pos x="493" y="1476"/>
                    </a:cxn>
                    <a:cxn ang="0">
                      <a:pos x="531" y="1544"/>
                    </a:cxn>
                    <a:cxn ang="0">
                      <a:pos x="550" y="1688"/>
                    </a:cxn>
                    <a:cxn ang="0">
                      <a:pos x="531" y="1774"/>
                    </a:cxn>
                    <a:cxn ang="0">
                      <a:pos x="502" y="1774"/>
                    </a:cxn>
                    <a:cxn ang="0">
                      <a:pos x="437" y="1745"/>
                    </a:cxn>
                    <a:cxn ang="0">
                      <a:pos x="437" y="1688"/>
                    </a:cxn>
                    <a:cxn ang="0">
                      <a:pos x="341" y="1716"/>
                    </a:cxn>
                    <a:cxn ang="0">
                      <a:pos x="341" y="1640"/>
                    </a:cxn>
                    <a:cxn ang="0">
                      <a:pos x="313" y="1620"/>
                    </a:cxn>
                    <a:cxn ang="0">
                      <a:pos x="237" y="1640"/>
                    </a:cxn>
                    <a:cxn ang="0">
                      <a:pos x="189" y="1592"/>
                    </a:cxn>
                    <a:cxn ang="0">
                      <a:pos x="162" y="1668"/>
                    </a:cxn>
                    <a:cxn ang="0">
                      <a:pos x="143" y="1668"/>
                    </a:cxn>
                    <a:cxn ang="0">
                      <a:pos x="67" y="1640"/>
                    </a:cxn>
                    <a:cxn ang="0">
                      <a:pos x="10" y="1592"/>
                    </a:cxn>
                    <a:cxn ang="0">
                      <a:pos x="29" y="767"/>
                    </a:cxn>
                    <a:cxn ang="0">
                      <a:pos x="0" y="767"/>
                    </a:cxn>
                    <a:cxn ang="0">
                      <a:pos x="0" y="518"/>
                    </a:cxn>
                    <a:cxn ang="0">
                      <a:pos x="29" y="518"/>
                    </a:cxn>
                    <a:cxn ang="0">
                      <a:pos x="29" y="0"/>
                    </a:cxn>
                    <a:cxn ang="0">
                      <a:pos x="701" y="0"/>
                    </a:cxn>
                  </a:cxnLst>
                  <a:rect l="0" t="0" r="r" b="b"/>
                  <a:pathLst>
                    <a:path w="796" h="1774">
                      <a:moveTo>
                        <a:pt x="701" y="0"/>
                      </a:moveTo>
                      <a:lnTo>
                        <a:pt x="691" y="0"/>
                      </a:lnTo>
                      <a:lnTo>
                        <a:pt x="672" y="38"/>
                      </a:lnTo>
                      <a:lnTo>
                        <a:pt x="701" y="134"/>
                      </a:lnTo>
                      <a:lnTo>
                        <a:pt x="691" y="182"/>
                      </a:lnTo>
                      <a:lnTo>
                        <a:pt x="758" y="317"/>
                      </a:lnTo>
                      <a:lnTo>
                        <a:pt x="786" y="317"/>
                      </a:lnTo>
                      <a:lnTo>
                        <a:pt x="796" y="538"/>
                      </a:lnTo>
                      <a:lnTo>
                        <a:pt x="758" y="730"/>
                      </a:lnTo>
                      <a:lnTo>
                        <a:pt x="720" y="730"/>
                      </a:lnTo>
                      <a:lnTo>
                        <a:pt x="691" y="815"/>
                      </a:lnTo>
                      <a:lnTo>
                        <a:pt x="720" y="1045"/>
                      </a:lnTo>
                      <a:lnTo>
                        <a:pt x="767" y="1113"/>
                      </a:lnTo>
                      <a:lnTo>
                        <a:pt x="701" y="1189"/>
                      </a:lnTo>
                      <a:lnTo>
                        <a:pt x="701" y="1295"/>
                      </a:lnTo>
                      <a:lnTo>
                        <a:pt x="645" y="1314"/>
                      </a:lnTo>
                      <a:lnTo>
                        <a:pt x="672" y="1390"/>
                      </a:lnTo>
                      <a:lnTo>
                        <a:pt x="664" y="1438"/>
                      </a:lnTo>
                      <a:lnTo>
                        <a:pt x="626" y="1438"/>
                      </a:lnTo>
                      <a:lnTo>
                        <a:pt x="626" y="1457"/>
                      </a:lnTo>
                      <a:lnTo>
                        <a:pt x="531" y="1457"/>
                      </a:lnTo>
                      <a:lnTo>
                        <a:pt x="493" y="1476"/>
                      </a:lnTo>
                      <a:lnTo>
                        <a:pt x="531" y="1544"/>
                      </a:lnTo>
                      <a:lnTo>
                        <a:pt x="550" y="1688"/>
                      </a:lnTo>
                      <a:lnTo>
                        <a:pt x="531" y="1774"/>
                      </a:lnTo>
                      <a:lnTo>
                        <a:pt x="502" y="1774"/>
                      </a:lnTo>
                      <a:lnTo>
                        <a:pt x="437" y="1745"/>
                      </a:lnTo>
                      <a:lnTo>
                        <a:pt x="437" y="1688"/>
                      </a:lnTo>
                      <a:lnTo>
                        <a:pt x="341" y="1716"/>
                      </a:lnTo>
                      <a:lnTo>
                        <a:pt x="341" y="1640"/>
                      </a:lnTo>
                      <a:lnTo>
                        <a:pt x="313" y="1620"/>
                      </a:lnTo>
                      <a:lnTo>
                        <a:pt x="237" y="1640"/>
                      </a:lnTo>
                      <a:lnTo>
                        <a:pt x="189" y="1592"/>
                      </a:lnTo>
                      <a:lnTo>
                        <a:pt x="162" y="1668"/>
                      </a:lnTo>
                      <a:lnTo>
                        <a:pt x="143" y="1668"/>
                      </a:lnTo>
                      <a:lnTo>
                        <a:pt x="67" y="1640"/>
                      </a:lnTo>
                      <a:lnTo>
                        <a:pt x="10" y="1592"/>
                      </a:lnTo>
                      <a:lnTo>
                        <a:pt x="29" y="767"/>
                      </a:lnTo>
                      <a:lnTo>
                        <a:pt x="0" y="767"/>
                      </a:lnTo>
                      <a:lnTo>
                        <a:pt x="0" y="518"/>
                      </a:lnTo>
                      <a:lnTo>
                        <a:pt x="29" y="518"/>
                      </a:lnTo>
                      <a:lnTo>
                        <a:pt x="29" y="0"/>
                      </a:lnTo>
                      <a:lnTo>
                        <a:pt x="701" y="0"/>
                      </a:lnTo>
                      <a:close/>
                    </a:path>
                  </a:pathLst>
                </a:custGeom>
                <a:grpFill/>
                <a:ln w="9525">
                  <a:solidFill>
                    <a:schemeClr val="accent1">
                      <a:lumMod val="60000"/>
                      <a:lumOff val="40000"/>
                    </a:schemeClr>
                  </a:solidFill>
                  <a:round/>
                  <a:headEnd/>
                  <a:tailEnd/>
                </a:ln>
              </p:spPr>
              <p:txBody>
                <a:bodyPr/>
                <a:lstStyle/>
                <a:p>
                  <a:endParaRPr lang="en-US" sz="800"/>
                </a:p>
              </p:txBody>
            </p:sp>
            <p:sp>
              <p:nvSpPr>
                <p:cNvPr id="454" name="Freeform 94"/>
                <p:cNvSpPr>
                  <a:spLocks/>
                </p:cNvSpPr>
                <p:nvPr/>
              </p:nvSpPr>
              <p:spPr bwMode="auto">
                <a:xfrm>
                  <a:off x="4528" y="1094"/>
                  <a:ext cx="397" cy="886"/>
                </a:xfrm>
                <a:custGeom>
                  <a:avLst/>
                  <a:gdLst/>
                  <a:ahLst/>
                  <a:cxnLst>
                    <a:cxn ang="0">
                      <a:pos x="701" y="0"/>
                    </a:cxn>
                    <a:cxn ang="0">
                      <a:pos x="691" y="0"/>
                    </a:cxn>
                    <a:cxn ang="0">
                      <a:pos x="672" y="38"/>
                    </a:cxn>
                    <a:cxn ang="0">
                      <a:pos x="701" y="134"/>
                    </a:cxn>
                    <a:cxn ang="0">
                      <a:pos x="691" y="182"/>
                    </a:cxn>
                    <a:cxn ang="0">
                      <a:pos x="758" y="317"/>
                    </a:cxn>
                    <a:cxn ang="0">
                      <a:pos x="786" y="317"/>
                    </a:cxn>
                    <a:cxn ang="0">
                      <a:pos x="796" y="538"/>
                    </a:cxn>
                    <a:cxn ang="0">
                      <a:pos x="758" y="730"/>
                    </a:cxn>
                    <a:cxn ang="0">
                      <a:pos x="720" y="730"/>
                    </a:cxn>
                    <a:cxn ang="0">
                      <a:pos x="691" y="815"/>
                    </a:cxn>
                    <a:cxn ang="0">
                      <a:pos x="720" y="1045"/>
                    </a:cxn>
                    <a:cxn ang="0">
                      <a:pos x="767" y="1113"/>
                    </a:cxn>
                    <a:cxn ang="0">
                      <a:pos x="701" y="1189"/>
                    </a:cxn>
                    <a:cxn ang="0">
                      <a:pos x="701" y="1295"/>
                    </a:cxn>
                    <a:cxn ang="0">
                      <a:pos x="645" y="1314"/>
                    </a:cxn>
                    <a:cxn ang="0">
                      <a:pos x="672" y="1390"/>
                    </a:cxn>
                    <a:cxn ang="0">
                      <a:pos x="664" y="1438"/>
                    </a:cxn>
                    <a:cxn ang="0">
                      <a:pos x="626" y="1438"/>
                    </a:cxn>
                    <a:cxn ang="0">
                      <a:pos x="626" y="1457"/>
                    </a:cxn>
                    <a:cxn ang="0">
                      <a:pos x="531" y="1457"/>
                    </a:cxn>
                    <a:cxn ang="0">
                      <a:pos x="493" y="1476"/>
                    </a:cxn>
                    <a:cxn ang="0">
                      <a:pos x="531" y="1544"/>
                    </a:cxn>
                    <a:cxn ang="0">
                      <a:pos x="550" y="1688"/>
                    </a:cxn>
                    <a:cxn ang="0">
                      <a:pos x="531" y="1774"/>
                    </a:cxn>
                    <a:cxn ang="0">
                      <a:pos x="502" y="1774"/>
                    </a:cxn>
                    <a:cxn ang="0">
                      <a:pos x="437" y="1745"/>
                    </a:cxn>
                    <a:cxn ang="0">
                      <a:pos x="437" y="1688"/>
                    </a:cxn>
                    <a:cxn ang="0">
                      <a:pos x="341" y="1716"/>
                    </a:cxn>
                    <a:cxn ang="0">
                      <a:pos x="341" y="1640"/>
                    </a:cxn>
                    <a:cxn ang="0">
                      <a:pos x="313" y="1620"/>
                    </a:cxn>
                    <a:cxn ang="0">
                      <a:pos x="237" y="1640"/>
                    </a:cxn>
                    <a:cxn ang="0">
                      <a:pos x="189" y="1592"/>
                    </a:cxn>
                    <a:cxn ang="0">
                      <a:pos x="162" y="1668"/>
                    </a:cxn>
                    <a:cxn ang="0">
                      <a:pos x="143" y="1668"/>
                    </a:cxn>
                    <a:cxn ang="0">
                      <a:pos x="67" y="1640"/>
                    </a:cxn>
                    <a:cxn ang="0">
                      <a:pos x="10" y="1592"/>
                    </a:cxn>
                    <a:cxn ang="0">
                      <a:pos x="29" y="767"/>
                    </a:cxn>
                    <a:cxn ang="0">
                      <a:pos x="0" y="767"/>
                    </a:cxn>
                    <a:cxn ang="0">
                      <a:pos x="0" y="518"/>
                    </a:cxn>
                    <a:cxn ang="0">
                      <a:pos x="29" y="518"/>
                    </a:cxn>
                    <a:cxn ang="0">
                      <a:pos x="29" y="0"/>
                    </a:cxn>
                    <a:cxn ang="0">
                      <a:pos x="701" y="0"/>
                    </a:cxn>
                  </a:cxnLst>
                  <a:rect l="0" t="0" r="r" b="b"/>
                  <a:pathLst>
                    <a:path w="796" h="1774">
                      <a:moveTo>
                        <a:pt x="701" y="0"/>
                      </a:moveTo>
                      <a:lnTo>
                        <a:pt x="691" y="0"/>
                      </a:lnTo>
                      <a:lnTo>
                        <a:pt x="672" y="38"/>
                      </a:lnTo>
                      <a:lnTo>
                        <a:pt x="701" y="134"/>
                      </a:lnTo>
                      <a:lnTo>
                        <a:pt x="691" y="182"/>
                      </a:lnTo>
                      <a:lnTo>
                        <a:pt x="758" y="317"/>
                      </a:lnTo>
                      <a:lnTo>
                        <a:pt x="786" y="317"/>
                      </a:lnTo>
                      <a:lnTo>
                        <a:pt x="796" y="538"/>
                      </a:lnTo>
                      <a:lnTo>
                        <a:pt x="758" y="730"/>
                      </a:lnTo>
                      <a:lnTo>
                        <a:pt x="720" y="730"/>
                      </a:lnTo>
                      <a:lnTo>
                        <a:pt x="691" y="815"/>
                      </a:lnTo>
                      <a:lnTo>
                        <a:pt x="720" y="1045"/>
                      </a:lnTo>
                      <a:lnTo>
                        <a:pt x="767" y="1113"/>
                      </a:lnTo>
                      <a:lnTo>
                        <a:pt x="701" y="1189"/>
                      </a:lnTo>
                      <a:lnTo>
                        <a:pt x="701" y="1295"/>
                      </a:lnTo>
                      <a:lnTo>
                        <a:pt x="645" y="1314"/>
                      </a:lnTo>
                      <a:lnTo>
                        <a:pt x="672" y="1390"/>
                      </a:lnTo>
                      <a:lnTo>
                        <a:pt x="664" y="1438"/>
                      </a:lnTo>
                      <a:lnTo>
                        <a:pt x="626" y="1438"/>
                      </a:lnTo>
                      <a:lnTo>
                        <a:pt x="626" y="1457"/>
                      </a:lnTo>
                      <a:lnTo>
                        <a:pt x="531" y="1457"/>
                      </a:lnTo>
                      <a:lnTo>
                        <a:pt x="493" y="1476"/>
                      </a:lnTo>
                      <a:lnTo>
                        <a:pt x="531" y="1544"/>
                      </a:lnTo>
                      <a:lnTo>
                        <a:pt x="550" y="1688"/>
                      </a:lnTo>
                      <a:lnTo>
                        <a:pt x="531" y="1774"/>
                      </a:lnTo>
                      <a:lnTo>
                        <a:pt x="502" y="1774"/>
                      </a:lnTo>
                      <a:lnTo>
                        <a:pt x="437" y="1745"/>
                      </a:lnTo>
                      <a:lnTo>
                        <a:pt x="437" y="1688"/>
                      </a:lnTo>
                      <a:lnTo>
                        <a:pt x="341" y="1716"/>
                      </a:lnTo>
                      <a:lnTo>
                        <a:pt x="341" y="1640"/>
                      </a:lnTo>
                      <a:lnTo>
                        <a:pt x="313" y="1620"/>
                      </a:lnTo>
                      <a:lnTo>
                        <a:pt x="237" y="1640"/>
                      </a:lnTo>
                      <a:lnTo>
                        <a:pt x="189" y="1592"/>
                      </a:lnTo>
                      <a:lnTo>
                        <a:pt x="162" y="1668"/>
                      </a:lnTo>
                      <a:lnTo>
                        <a:pt x="143" y="1668"/>
                      </a:lnTo>
                      <a:lnTo>
                        <a:pt x="67" y="1640"/>
                      </a:lnTo>
                      <a:lnTo>
                        <a:pt x="10" y="1592"/>
                      </a:lnTo>
                      <a:lnTo>
                        <a:pt x="29" y="767"/>
                      </a:lnTo>
                      <a:lnTo>
                        <a:pt x="0" y="767"/>
                      </a:lnTo>
                      <a:lnTo>
                        <a:pt x="0" y="518"/>
                      </a:lnTo>
                      <a:lnTo>
                        <a:pt x="29" y="518"/>
                      </a:lnTo>
                      <a:lnTo>
                        <a:pt x="29" y="0"/>
                      </a:lnTo>
                      <a:lnTo>
                        <a:pt x="701"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4" name="Group 95"/>
            <p:cNvGrpSpPr>
              <a:grpSpLocks/>
            </p:cNvGrpSpPr>
            <p:nvPr/>
          </p:nvGrpSpPr>
          <p:grpSpPr bwMode="auto">
            <a:xfrm>
              <a:off x="6654798" y="2740025"/>
              <a:ext cx="1314450" cy="1184275"/>
              <a:chOff x="4476" y="1889"/>
              <a:chExt cx="600" cy="527"/>
            </a:xfrm>
            <a:solidFill>
              <a:schemeClr val="accent1">
                <a:lumMod val="20000"/>
                <a:lumOff val="80000"/>
              </a:schemeClr>
            </a:solidFill>
          </p:grpSpPr>
          <p:sp>
            <p:nvSpPr>
              <p:cNvPr id="447" name="Freeform 96"/>
              <p:cNvSpPr>
                <a:spLocks/>
              </p:cNvSpPr>
              <p:nvPr/>
            </p:nvSpPr>
            <p:spPr bwMode="auto">
              <a:xfrm>
                <a:off x="4476" y="1889"/>
                <a:ext cx="600" cy="527"/>
              </a:xfrm>
              <a:custGeom>
                <a:avLst/>
                <a:gdLst/>
                <a:ahLst/>
                <a:cxnLst>
                  <a:cxn ang="0">
                    <a:pos x="0" y="1055"/>
                  </a:cxn>
                  <a:cxn ang="0">
                    <a:pos x="0" y="0"/>
                  </a:cxn>
                  <a:cxn ang="0">
                    <a:pos x="113" y="0"/>
                  </a:cxn>
                  <a:cxn ang="0">
                    <a:pos x="170" y="48"/>
                  </a:cxn>
                  <a:cxn ang="0">
                    <a:pos x="246" y="77"/>
                  </a:cxn>
                  <a:cxn ang="0">
                    <a:pos x="265" y="77"/>
                  </a:cxn>
                  <a:cxn ang="0">
                    <a:pos x="292" y="0"/>
                  </a:cxn>
                  <a:cxn ang="0">
                    <a:pos x="340" y="48"/>
                  </a:cxn>
                  <a:cxn ang="0">
                    <a:pos x="416" y="29"/>
                  </a:cxn>
                  <a:cxn ang="0">
                    <a:pos x="444" y="48"/>
                  </a:cxn>
                  <a:cxn ang="0">
                    <a:pos x="444" y="125"/>
                  </a:cxn>
                  <a:cxn ang="0">
                    <a:pos x="538" y="96"/>
                  </a:cxn>
                  <a:cxn ang="0">
                    <a:pos x="538" y="154"/>
                  </a:cxn>
                  <a:cxn ang="0">
                    <a:pos x="605" y="182"/>
                  </a:cxn>
                  <a:cxn ang="0">
                    <a:pos x="633" y="182"/>
                  </a:cxn>
                  <a:cxn ang="0">
                    <a:pos x="652" y="96"/>
                  </a:cxn>
                  <a:cxn ang="0">
                    <a:pos x="746" y="0"/>
                  </a:cxn>
                  <a:cxn ang="0">
                    <a:pos x="794" y="0"/>
                  </a:cxn>
                  <a:cxn ang="0">
                    <a:pos x="954" y="230"/>
                  </a:cxn>
                  <a:cxn ang="0">
                    <a:pos x="1002" y="230"/>
                  </a:cxn>
                  <a:cxn ang="0">
                    <a:pos x="1021" y="182"/>
                  </a:cxn>
                  <a:cxn ang="0">
                    <a:pos x="1078" y="182"/>
                  </a:cxn>
                  <a:cxn ang="0">
                    <a:pos x="1135" y="154"/>
                  </a:cxn>
                  <a:cxn ang="0">
                    <a:pos x="1200" y="182"/>
                  </a:cxn>
                  <a:cxn ang="0">
                    <a:pos x="1200" y="1055"/>
                  </a:cxn>
                  <a:cxn ang="0">
                    <a:pos x="1059" y="1055"/>
                  </a:cxn>
                  <a:cxn ang="0">
                    <a:pos x="0" y="1055"/>
                  </a:cxn>
                </a:cxnLst>
                <a:rect l="0" t="0" r="r" b="b"/>
                <a:pathLst>
                  <a:path w="1200" h="1055">
                    <a:moveTo>
                      <a:pt x="0" y="1055"/>
                    </a:moveTo>
                    <a:lnTo>
                      <a:pt x="0" y="0"/>
                    </a:lnTo>
                    <a:lnTo>
                      <a:pt x="113" y="0"/>
                    </a:lnTo>
                    <a:lnTo>
                      <a:pt x="170" y="48"/>
                    </a:lnTo>
                    <a:lnTo>
                      <a:pt x="246" y="77"/>
                    </a:lnTo>
                    <a:lnTo>
                      <a:pt x="265" y="77"/>
                    </a:lnTo>
                    <a:lnTo>
                      <a:pt x="292" y="0"/>
                    </a:lnTo>
                    <a:lnTo>
                      <a:pt x="340" y="48"/>
                    </a:lnTo>
                    <a:lnTo>
                      <a:pt x="416" y="29"/>
                    </a:lnTo>
                    <a:lnTo>
                      <a:pt x="444" y="48"/>
                    </a:lnTo>
                    <a:lnTo>
                      <a:pt x="444" y="125"/>
                    </a:lnTo>
                    <a:lnTo>
                      <a:pt x="538" y="96"/>
                    </a:lnTo>
                    <a:lnTo>
                      <a:pt x="538" y="154"/>
                    </a:lnTo>
                    <a:lnTo>
                      <a:pt x="605" y="182"/>
                    </a:lnTo>
                    <a:lnTo>
                      <a:pt x="633" y="182"/>
                    </a:lnTo>
                    <a:lnTo>
                      <a:pt x="652" y="96"/>
                    </a:lnTo>
                    <a:lnTo>
                      <a:pt x="746" y="0"/>
                    </a:lnTo>
                    <a:lnTo>
                      <a:pt x="794" y="0"/>
                    </a:lnTo>
                    <a:lnTo>
                      <a:pt x="954" y="230"/>
                    </a:lnTo>
                    <a:lnTo>
                      <a:pt x="1002" y="230"/>
                    </a:lnTo>
                    <a:lnTo>
                      <a:pt x="1021" y="182"/>
                    </a:lnTo>
                    <a:lnTo>
                      <a:pt x="1078" y="182"/>
                    </a:lnTo>
                    <a:lnTo>
                      <a:pt x="1135" y="154"/>
                    </a:lnTo>
                    <a:lnTo>
                      <a:pt x="1200" y="182"/>
                    </a:lnTo>
                    <a:lnTo>
                      <a:pt x="1200" y="1055"/>
                    </a:lnTo>
                    <a:lnTo>
                      <a:pt x="1059" y="1055"/>
                    </a:lnTo>
                    <a:lnTo>
                      <a:pt x="0" y="1055"/>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48" name="Group 97"/>
              <p:cNvGrpSpPr>
                <a:grpSpLocks/>
              </p:cNvGrpSpPr>
              <p:nvPr/>
            </p:nvGrpSpPr>
            <p:grpSpPr bwMode="auto">
              <a:xfrm>
                <a:off x="4476" y="1889"/>
                <a:ext cx="600" cy="527"/>
                <a:chOff x="4476" y="1889"/>
                <a:chExt cx="600" cy="527"/>
              </a:xfrm>
              <a:grpFill/>
            </p:grpSpPr>
            <p:sp>
              <p:nvSpPr>
                <p:cNvPr id="449" name="Freeform 98"/>
                <p:cNvSpPr>
                  <a:spLocks/>
                </p:cNvSpPr>
                <p:nvPr/>
              </p:nvSpPr>
              <p:spPr bwMode="auto">
                <a:xfrm>
                  <a:off x="4476" y="1889"/>
                  <a:ext cx="600" cy="527"/>
                </a:xfrm>
                <a:custGeom>
                  <a:avLst/>
                  <a:gdLst/>
                  <a:ahLst/>
                  <a:cxnLst>
                    <a:cxn ang="0">
                      <a:pos x="0" y="1055"/>
                    </a:cxn>
                    <a:cxn ang="0">
                      <a:pos x="0" y="0"/>
                    </a:cxn>
                    <a:cxn ang="0">
                      <a:pos x="113" y="0"/>
                    </a:cxn>
                    <a:cxn ang="0">
                      <a:pos x="170" y="48"/>
                    </a:cxn>
                    <a:cxn ang="0">
                      <a:pos x="246" y="77"/>
                    </a:cxn>
                    <a:cxn ang="0">
                      <a:pos x="265" y="77"/>
                    </a:cxn>
                    <a:cxn ang="0">
                      <a:pos x="292" y="0"/>
                    </a:cxn>
                    <a:cxn ang="0">
                      <a:pos x="340" y="48"/>
                    </a:cxn>
                    <a:cxn ang="0">
                      <a:pos x="416" y="29"/>
                    </a:cxn>
                    <a:cxn ang="0">
                      <a:pos x="444" y="48"/>
                    </a:cxn>
                    <a:cxn ang="0">
                      <a:pos x="444" y="125"/>
                    </a:cxn>
                    <a:cxn ang="0">
                      <a:pos x="538" y="96"/>
                    </a:cxn>
                    <a:cxn ang="0">
                      <a:pos x="538" y="154"/>
                    </a:cxn>
                    <a:cxn ang="0">
                      <a:pos x="605" y="182"/>
                    </a:cxn>
                    <a:cxn ang="0">
                      <a:pos x="633" y="182"/>
                    </a:cxn>
                    <a:cxn ang="0">
                      <a:pos x="652" y="96"/>
                    </a:cxn>
                    <a:cxn ang="0">
                      <a:pos x="746" y="0"/>
                    </a:cxn>
                    <a:cxn ang="0">
                      <a:pos x="794" y="0"/>
                    </a:cxn>
                    <a:cxn ang="0">
                      <a:pos x="954" y="230"/>
                    </a:cxn>
                    <a:cxn ang="0">
                      <a:pos x="1002" y="230"/>
                    </a:cxn>
                    <a:cxn ang="0">
                      <a:pos x="1021" y="182"/>
                    </a:cxn>
                    <a:cxn ang="0">
                      <a:pos x="1078" y="182"/>
                    </a:cxn>
                    <a:cxn ang="0">
                      <a:pos x="1135" y="154"/>
                    </a:cxn>
                    <a:cxn ang="0">
                      <a:pos x="1200" y="182"/>
                    </a:cxn>
                    <a:cxn ang="0">
                      <a:pos x="1200" y="1055"/>
                    </a:cxn>
                    <a:cxn ang="0">
                      <a:pos x="1059" y="1055"/>
                    </a:cxn>
                    <a:cxn ang="0">
                      <a:pos x="0" y="1055"/>
                    </a:cxn>
                  </a:cxnLst>
                  <a:rect l="0" t="0" r="r" b="b"/>
                  <a:pathLst>
                    <a:path w="1200" h="1055">
                      <a:moveTo>
                        <a:pt x="0" y="1055"/>
                      </a:moveTo>
                      <a:lnTo>
                        <a:pt x="0" y="0"/>
                      </a:lnTo>
                      <a:lnTo>
                        <a:pt x="113" y="0"/>
                      </a:lnTo>
                      <a:lnTo>
                        <a:pt x="170" y="48"/>
                      </a:lnTo>
                      <a:lnTo>
                        <a:pt x="246" y="77"/>
                      </a:lnTo>
                      <a:lnTo>
                        <a:pt x="265" y="77"/>
                      </a:lnTo>
                      <a:lnTo>
                        <a:pt x="292" y="0"/>
                      </a:lnTo>
                      <a:lnTo>
                        <a:pt x="340" y="48"/>
                      </a:lnTo>
                      <a:lnTo>
                        <a:pt x="416" y="29"/>
                      </a:lnTo>
                      <a:lnTo>
                        <a:pt x="444" y="48"/>
                      </a:lnTo>
                      <a:lnTo>
                        <a:pt x="444" y="125"/>
                      </a:lnTo>
                      <a:lnTo>
                        <a:pt x="538" y="96"/>
                      </a:lnTo>
                      <a:lnTo>
                        <a:pt x="538" y="154"/>
                      </a:lnTo>
                      <a:lnTo>
                        <a:pt x="605" y="182"/>
                      </a:lnTo>
                      <a:lnTo>
                        <a:pt x="633" y="182"/>
                      </a:lnTo>
                      <a:lnTo>
                        <a:pt x="652" y="96"/>
                      </a:lnTo>
                      <a:lnTo>
                        <a:pt x="746" y="0"/>
                      </a:lnTo>
                      <a:lnTo>
                        <a:pt x="794" y="0"/>
                      </a:lnTo>
                      <a:lnTo>
                        <a:pt x="954" y="230"/>
                      </a:lnTo>
                      <a:lnTo>
                        <a:pt x="1002" y="230"/>
                      </a:lnTo>
                      <a:lnTo>
                        <a:pt x="1021" y="182"/>
                      </a:lnTo>
                      <a:lnTo>
                        <a:pt x="1078" y="182"/>
                      </a:lnTo>
                      <a:lnTo>
                        <a:pt x="1135" y="154"/>
                      </a:lnTo>
                      <a:lnTo>
                        <a:pt x="1200" y="182"/>
                      </a:lnTo>
                      <a:lnTo>
                        <a:pt x="1200" y="1055"/>
                      </a:lnTo>
                      <a:lnTo>
                        <a:pt x="1059" y="1055"/>
                      </a:lnTo>
                      <a:lnTo>
                        <a:pt x="0" y="1055"/>
                      </a:lnTo>
                      <a:close/>
                    </a:path>
                  </a:pathLst>
                </a:custGeom>
                <a:grpFill/>
                <a:ln w="9525">
                  <a:solidFill>
                    <a:schemeClr val="accent1">
                      <a:lumMod val="60000"/>
                      <a:lumOff val="40000"/>
                    </a:schemeClr>
                  </a:solidFill>
                  <a:round/>
                  <a:headEnd/>
                  <a:tailEnd/>
                </a:ln>
              </p:spPr>
              <p:txBody>
                <a:bodyPr/>
                <a:lstStyle/>
                <a:p>
                  <a:endParaRPr lang="en-US" sz="800"/>
                </a:p>
              </p:txBody>
            </p:sp>
            <p:sp>
              <p:nvSpPr>
                <p:cNvPr id="450" name="Freeform 99"/>
                <p:cNvSpPr>
                  <a:spLocks/>
                </p:cNvSpPr>
                <p:nvPr/>
              </p:nvSpPr>
              <p:spPr bwMode="auto">
                <a:xfrm>
                  <a:off x="4476" y="1889"/>
                  <a:ext cx="600" cy="527"/>
                </a:xfrm>
                <a:custGeom>
                  <a:avLst/>
                  <a:gdLst/>
                  <a:ahLst/>
                  <a:cxnLst>
                    <a:cxn ang="0">
                      <a:pos x="0" y="1055"/>
                    </a:cxn>
                    <a:cxn ang="0">
                      <a:pos x="0" y="0"/>
                    </a:cxn>
                    <a:cxn ang="0">
                      <a:pos x="113" y="0"/>
                    </a:cxn>
                    <a:cxn ang="0">
                      <a:pos x="170" y="48"/>
                    </a:cxn>
                    <a:cxn ang="0">
                      <a:pos x="246" y="77"/>
                    </a:cxn>
                    <a:cxn ang="0">
                      <a:pos x="265" y="77"/>
                    </a:cxn>
                    <a:cxn ang="0">
                      <a:pos x="292" y="0"/>
                    </a:cxn>
                    <a:cxn ang="0">
                      <a:pos x="340" y="48"/>
                    </a:cxn>
                    <a:cxn ang="0">
                      <a:pos x="416" y="29"/>
                    </a:cxn>
                    <a:cxn ang="0">
                      <a:pos x="444" y="48"/>
                    </a:cxn>
                    <a:cxn ang="0">
                      <a:pos x="444" y="125"/>
                    </a:cxn>
                    <a:cxn ang="0">
                      <a:pos x="538" y="96"/>
                    </a:cxn>
                    <a:cxn ang="0">
                      <a:pos x="538" y="154"/>
                    </a:cxn>
                    <a:cxn ang="0">
                      <a:pos x="605" y="182"/>
                    </a:cxn>
                    <a:cxn ang="0">
                      <a:pos x="633" y="182"/>
                    </a:cxn>
                    <a:cxn ang="0">
                      <a:pos x="652" y="96"/>
                    </a:cxn>
                    <a:cxn ang="0">
                      <a:pos x="746" y="0"/>
                    </a:cxn>
                    <a:cxn ang="0">
                      <a:pos x="794" y="0"/>
                    </a:cxn>
                    <a:cxn ang="0">
                      <a:pos x="954" y="230"/>
                    </a:cxn>
                    <a:cxn ang="0">
                      <a:pos x="1002" y="230"/>
                    </a:cxn>
                    <a:cxn ang="0">
                      <a:pos x="1021" y="182"/>
                    </a:cxn>
                    <a:cxn ang="0">
                      <a:pos x="1078" y="182"/>
                    </a:cxn>
                    <a:cxn ang="0">
                      <a:pos x="1135" y="154"/>
                    </a:cxn>
                    <a:cxn ang="0">
                      <a:pos x="1200" y="182"/>
                    </a:cxn>
                    <a:cxn ang="0">
                      <a:pos x="1200" y="1055"/>
                    </a:cxn>
                    <a:cxn ang="0">
                      <a:pos x="1059" y="1055"/>
                    </a:cxn>
                    <a:cxn ang="0">
                      <a:pos x="0" y="1055"/>
                    </a:cxn>
                  </a:cxnLst>
                  <a:rect l="0" t="0" r="r" b="b"/>
                  <a:pathLst>
                    <a:path w="1200" h="1055">
                      <a:moveTo>
                        <a:pt x="0" y="1055"/>
                      </a:moveTo>
                      <a:lnTo>
                        <a:pt x="0" y="0"/>
                      </a:lnTo>
                      <a:lnTo>
                        <a:pt x="113" y="0"/>
                      </a:lnTo>
                      <a:lnTo>
                        <a:pt x="170" y="48"/>
                      </a:lnTo>
                      <a:lnTo>
                        <a:pt x="246" y="77"/>
                      </a:lnTo>
                      <a:lnTo>
                        <a:pt x="265" y="77"/>
                      </a:lnTo>
                      <a:lnTo>
                        <a:pt x="292" y="0"/>
                      </a:lnTo>
                      <a:lnTo>
                        <a:pt x="340" y="48"/>
                      </a:lnTo>
                      <a:lnTo>
                        <a:pt x="416" y="29"/>
                      </a:lnTo>
                      <a:lnTo>
                        <a:pt x="444" y="48"/>
                      </a:lnTo>
                      <a:lnTo>
                        <a:pt x="444" y="125"/>
                      </a:lnTo>
                      <a:lnTo>
                        <a:pt x="538" y="96"/>
                      </a:lnTo>
                      <a:lnTo>
                        <a:pt x="538" y="154"/>
                      </a:lnTo>
                      <a:lnTo>
                        <a:pt x="605" y="182"/>
                      </a:lnTo>
                      <a:lnTo>
                        <a:pt x="633" y="182"/>
                      </a:lnTo>
                      <a:lnTo>
                        <a:pt x="652" y="96"/>
                      </a:lnTo>
                      <a:lnTo>
                        <a:pt x="746" y="0"/>
                      </a:lnTo>
                      <a:lnTo>
                        <a:pt x="794" y="0"/>
                      </a:lnTo>
                      <a:lnTo>
                        <a:pt x="954" y="230"/>
                      </a:lnTo>
                      <a:lnTo>
                        <a:pt x="1002" y="230"/>
                      </a:lnTo>
                      <a:lnTo>
                        <a:pt x="1021" y="182"/>
                      </a:lnTo>
                      <a:lnTo>
                        <a:pt x="1078" y="182"/>
                      </a:lnTo>
                      <a:lnTo>
                        <a:pt x="1135" y="154"/>
                      </a:lnTo>
                      <a:lnTo>
                        <a:pt x="1200" y="182"/>
                      </a:lnTo>
                      <a:lnTo>
                        <a:pt x="1200" y="1055"/>
                      </a:lnTo>
                      <a:lnTo>
                        <a:pt x="1059" y="1055"/>
                      </a:lnTo>
                      <a:lnTo>
                        <a:pt x="0" y="1055"/>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5" name="Group 100"/>
            <p:cNvGrpSpPr>
              <a:grpSpLocks/>
            </p:cNvGrpSpPr>
            <p:nvPr/>
          </p:nvGrpSpPr>
          <p:grpSpPr bwMode="auto">
            <a:xfrm>
              <a:off x="7307261" y="954088"/>
              <a:ext cx="1117600" cy="2044700"/>
              <a:chOff x="4774" y="1094"/>
              <a:chExt cx="510" cy="910"/>
            </a:xfrm>
            <a:solidFill>
              <a:schemeClr val="accent1">
                <a:lumMod val="20000"/>
                <a:lumOff val="80000"/>
              </a:schemeClr>
            </a:solidFill>
          </p:grpSpPr>
          <p:sp>
            <p:nvSpPr>
              <p:cNvPr id="443" name="Freeform 101"/>
              <p:cNvSpPr>
                <a:spLocks/>
              </p:cNvSpPr>
              <p:nvPr/>
            </p:nvSpPr>
            <p:spPr bwMode="auto">
              <a:xfrm>
                <a:off x="4774" y="1094"/>
                <a:ext cx="510" cy="910"/>
              </a:xfrm>
              <a:custGeom>
                <a:avLst/>
                <a:gdLst/>
                <a:ahLst/>
                <a:cxnLst>
                  <a:cxn ang="0">
                    <a:pos x="1022" y="0"/>
                  </a:cxn>
                  <a:cxn ang="0">
                    <a:pos x="1022" y="106"/>
                  </a:cxn>
                  <a:cxn ang="0">
                    <a:pos x="955" y="106"/>
                  </a:cxn>
                  <a:cxn ang="0">
                    <a:pos x="955" y="250"/>
                  </a:cxn>
                  <a:cxn ang="0">
                    <a:pos x="870" y="250"/>
                  </a:cxn>
                  <a:cxn ang="0">
                    <a:pos x="870" y="384"/>
                  </a:cxn>
                  <a:cxn ang="0">
                    <a:pos x="814" y="384"/>
                  </a:cxn>
                  <a:cxn ang="0">
                    <a:pos x="814" y="518"/>
                  </a:cxn>
                  <a:cxn ang="0">
                    <a:pos x="936" y="518"/>
                  </a:cxn>
                  <a:cxn ang="0">
                    <a:pos x="936" y="1314"/>
                  </a:cxn>
                  <a:cxn ang="0">
                    <a:pos x="1022" y="1314"/>
                  </a:cxn>
                  <a:cxn ang="0">
                    <a:pos x="1022" y="1457"/>
                  </a:cxn>
                  <a:cxn ang="0">
                    <a:pos x="908" y="1457"/>
                  </a:cxn>
                  <a:cxn ang="0">
                    <a:pos x="908" y="1822"/>
                  </a:cxn>
                  <a:cxn ang="0">
                    <a:pos x="860" y="1822"/>
                  </a:cxn>
                  <a:cxn ang="0">
                    <a:pos x="785" y="1774"/>
                  </a:cxn>
                  <a:cxn ang="0">
                    <a:pos x="766" y="1688"/>
                  </a:cxn>
                  <a:cxn ang="0">
                    <a:pos x="690" y="1774"/>
                  </a:cxn>
                  <a:cxn ang="0">
                    <a:pos x="652" y="1774"/>
                  </a:cxn>
                  <a:cxn ang="0">
                    <a:pos x="633" y="1793"/>
                  </a:cxn>
                  <a:cxn ang="0">
                    <a:pos x="605" y="1774"/>
                  </a:cxn>
                  <a:cxn ang="0">
                    <a:pos x="539" y="1745"/>
                  </a:cxn>
                  <a:cxn ang="0">
                    <a:pos x="482" y="1774"/>
                  </a:cxn>
                  <a:cxn ang="0">
                    <a:pos x="425" y="1774"/>
                  </a:cxn>
                  <a:cxn ang="0">
                    <a:pos x="406" y="1822"/>
                  </a:cxn>
                  <a:cxn ang="0">
                    <a:pos x="359" y="1822"/>
                  </a:cxn>
                  <a:cxn ang="0">
                    <a:pos x="198" y="1592"/>
                  </a:cxn>
                  <a:cxn ang="0">
                    <a:pos x="151" y="1592"/>
                  </a:cxn>
                  <a:cxn ang="0">
                    <a:pos x="57" y="1688"/>
                  </a:cxn>
                  <a:cxn ang="0">
                    <a:pos x="38" y="1544"/>
                  </a:cxn>
                  <a:cxn ang="0">
                    <a:pos x="0" y="1476"/>
                  </a:cxn>
                  <a:cxn ang="0">
                    <a:pos x="38" y="1457"/>
                  </a:cxn>
                  <a:cxn ang="0">
                    <a:pos x="132" y="1457"/>
                  </a:cxn>
                  <a:cxn ang="0">
                    <a:pos x="132" y="1438"/>
                  </a:cxn>
                  <a:cxn ang="0">
                    <a:pos x="170" y="1438"/>
                  </a:cxn>
                  <a:cxn ang="0">
                    <a:pos x="179" y="1390"/>
                  </a:cxn>
                  <a:cxn ang="0">
                    <a:pos x="151" y="1314"/>
                  </a:cxn>
                  <a:cxn ang="0">
                    <a:pos x="208" y="1295"/>
                  </a:cxn>
                  <a:cxn ang="0">
                    <a:pos x="208" y="1189"/>
                  </a:cxn>
                  <a:cxn ang="0">
                    <a:pos x="274" y="1113"/>
                  </a:cxn>
                  <a:cxn ang="0">
                    <a:pos x="227" y="1045"/>
                  </a:cxn>
                  <a:cxn ang="0">
                    <a:pos x="198" y="815"/>
                  </a:cxn>
                  <a:cxn ang="0">
                    <a:pos x="227" y="730"/>
                  </a:cxn>
                  <a:cxn ang="0">
                    <a:pos x="265" y="730"/>
                  </a:cxn>
                  <a:cxn ang="0">
                    <a:pos x="303" y="538"/>
                  </a:cxn>
                  <a:cxn ang="0">
                    <a:pos x="293" y="317"/>
                  </a:cxn>
                  <a:cxn ang="0">
                    <a:pos x="265" y="317"/>
                  </a:cxn>
                  <a:cxn ang="0">
                    <a:pos x="198" y="182"/>
                  </a:cxn>
                  <a:cxn ang="0">
                    <a:pos x="208" y="134"/>
                  </a:cxn>
                  <a:cxn ang="0">
                    <a:pos x="179" y="38"/>
                  </a:cxn>
                  <a:cxn ang="0">
                    <a:pos x="198" y="0"/>
                  </a:cxn>
                  <a:cxn ang="0">
                    <a:pos x="208" y="0"/>
                  </a:cxn>
                  <a:cxn ang="0">
                    <a:pos x="1022" y="0"/>
                  </a:cxn>
                </a:cxnLst>
                <a:rect l="0" t="0" r="r" b="b"/>
                <a:pathLst>
                  <a:path w="1022" h="1822">
                    <a:moveTo>
                      <a:pt x="1022" y="0"/>
                    </a:moveTo>
                    <a:lnTo>
                      <a:pt x="1022" y="106"/>
                    </a:lnTo>
                    <a:lnTo>
                      <a:pt x="955" y="106"/>
                    </a:lnTo>
                    <a:lnTo>
                      <a:pt x="955" y="250"/>
                    </a:lnTo>
                    <a:lnTo>
                      <a:pt x="870" y="250"/>
                    </a:lnTo>
                    <a:lnTo>
                      <a:pt x="870" y="384"/>
                    </a:lnTo>
                    <a:lnTo>
                      <a:pt x="814" y="384"/>
                    </a:lnTo>
                    <a:lnTo>
                      <a:pt x="814" y="518"/>
                    </a:lnTo>
                    <a:lnTo>
                      <a:pt x="936" y="518"/>
                    </a:lnTo>
                    <a:lnTo>
                      <a:pt x="936" y="1314"/>
                    </a:lnTo>
                    <a:lnTo>
                      <a:pt x="1022" y="1314"/>
                    </a:lnTo>
                    <a:lnTo>
                      <a:pt x="1022" y="1457"/>
                    </a:lnTo>
                    <a:lnTo>
                      <a:pt x="908" y="1457"/>
                    </a:lnTo>
                    <a:lnTo>
                      <a:pt x="908" y="1822"/>
                    </a:lnTo>
                    <a:lnTo>
                      <a:pt x="860" y="1822"/>
                    </a:lnTo>
                    <a:lnTo>
                      <a:pt x="785" y="1774"/>
                    </a:lnTo>
                    <a:lnTo>
                      <a:pt x="766" y="1688"/>
                    </a:lnTo>
                    <a:lnTo>
                      <a:pt x="690" y="1774"/>
                    </a:lnTo>
                    <a:lnTo>
                      <a:pt x="652" y="1774"/>
                    </a:lnTo>
                    <a:lnTo>
                      <a:pt x="633" y="1793"/>
                    </a:lnTo>
                    <a:lnTo>
                      <a:pt x="605" y="1774"/>
                    </a:lnTo>
                    <a:lnTo>
                      <a:pt x="539" y="1745"/>
                    </a:lnTo>
                    <a:lnTo>
                      <a:pt x="482" y="1774"/>
                    </a:lnTo>
                    <a:lnTo>
                      <a:pt x="425" y="1774"/>
                    </a:lnTo>
                    <a:lnTo>
                      <a:pt x="406" y="1822"/>
                    </a:lnTo>
                    <a:lnTo>
                      <a:pt x="359" y="1822"/>
                    </a:lnTo>
                    <a:lnTo>
                      <a:pt x="198" y="1592"/>
                    </a:lnTo>
                    <a:lnTo>
                      <a:pt x="151" y="1592"/>
                    </a:lnTo>
                    <a:lnTo>
                      <a:pt x="57" y="1688"/>
                    </a:lnTo>
                    <a:lnTo>
                      <a:pt x="38" y="1544"/>
                    </a:lnTo>
                    <a:lnTo>
                      <a:pt x="0" y="1476"/>
                    </a:lnTo>
                    <a:lnTo>
                      <a:pt x="38" y="1457"/>
                    </a:lnTo>
                    <a:lnTo>
                      <a:pt x="132" y="1457"/>
                    </a:lnTo>
                    <a:lnTo>
                      <a:pt x="132" y="1438"/>
                    </a:lnTo>
                    <a:lnTo>
                      <a:pt x="170" y="1438"/>
                    </a:lnTo>
                    <a:lnTo>
                      <a:pt x="179" y="1390"/>
                    </a:lnTo>
                    <a:lnTo>
                      <a:pt x="151" y="1314"/>
                    </a:lnTo>
                    <a:lnTo>
                      <a:pt x="208" y="1295"/>
                    </a:lnTo>
                    <a:lnTo>
                      <a:pt x="208" y="1189"/>
                    </a:lnTo>
                    <a:lnTo>
                      <a:pt x="274" y="1113"/>
                    </a:lnTo>
                    <a:lnTo>
                      <a:pt x="227" y="1045"/>
                    </a:lnTo>
                    <a:lnTo>
                      <a:pt x="198" y="815"/>
                    </a:lnTo>
                    <a:lnTo>
                      <a:pt x="227" y="730"/>
                    </a:lnTo>
                    <a:lnTo>
                      <a:pt x="265" y="730"/>
                    </a:lnTo>
                    <a:lnTo>
                      <a:pt x="303" y="538"/>
                    </a:lnTo>
                    <a:lnTo>
                      <a:pt x="293" y="317"/>
                    </a:lnTo>
                    <a:lnTo>
                      <a:pt x="265" y="317"/>
                    </a:lnTo>
                    <a:lnTo>
                      <a:pt x="198" y="182"/>
                    </a:lnTo>
                    <a:lnTo>
                      <a:pt x="208" y="134"/>
                    </a:lnTo>
                    <a:lnTo>
                      <a:pt x="179" y="38"/>
                    </a:lnTo>
                    <a:lnTo>
                      <a:pt x="198" y="0"/>
                    </a:lnTo>
                    <a:lnTo>
                      <a:pt x="208" y="0"/>
                    </a:lnTo>
                    <a:lnTo>
                      <a:pt x="1022" y="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44" name="Group 102"/>
              <p:cNvGrpSpPr>
                <a:grpSpLocks/>
              </p:cNvGrpSpPr>
              <p:nvPr/>
            </p:nvGrpSpPr>
            <p:grpSpPr bwMode="auto">
              <a:xfrm>
                <a:off x="4774" y="1094"/>
                <a:ext cx="510" cy="910"/>
                <a:chOff x="4774" y="1094"/>
                <a:chExt cx="510" cy="910"/>
              </a:xfrm>
              <a:grpFill/>
            </p:grpSpPr>
            <p:sp>
              <p:nvSpPr>
                <p:cNvPr id="445" name="Freeform 103"/>
                <p:cNvSpPr>
                  <a:spLocks/>
                </p:cNvSpPr>
                <p:nvPr/>
              </p:nvSpPr>
              <p:spPr bwMode="auto">
                <a:xfrm>
                  <a:off x="4774" y="1094"/>
                  <a:ext cx="510" cy="910"/>
                </a:xfrm>
                <a:custGeom>
                  <a:avLst/>
                  <a:gdLst/>
                  <a:ahLst/>
                  <a:cxnLst>
                    <a:cxn ang="0">
                      <a:pos x="1022" y="0"/>
                    </a:cxn>
                    <a:cxn ang="0">
                      <a:pos x="1022" y="106"/>
                    </a:cxn>
                    <a:cxn ang="0">
                      <a:pos x="955" y="106"/>
                    </a:cxn>
                    <a:cxn ang="0">
                      <a:pos x="955" y="250"/>
                    </a:cxn>
                    <a:cxn ang="0">
                      <a:pos x="870" y="250"/>
                    </a:cxn>
                    <a:cxn ang="0">
                      <a:pos x="870" y="384"/>
                    </a:cxn>
                    <a:cxn ang="0">
                      <a:pos x="814" y="384"/>
                    </a:cxn>
                    <a:cxn ang="0">
                      <a:pos x="814" y="518"/>
                    </a:cxn>
                    <a:cxn ang="0">
                      <a:pos x="936" y="518"/>
                    </a:cxn>
                    <a:cxn ang="0">
                      <a:pos x="936" y="1314"/>
                    </a:cxn>
                    <a:cxn ang="0">
                      <a:pos x="1022" y="1314"/>
                    </a:cxn>
                    <a:cxn ang="0">
                      <a:pos x="1022" y="1457"/>
                    </a:cxn>
                    <a:cxn ang="0">
                      <a:pos x="908" y="1457"/>
                    </a:cxn>
                    <a:cxn ang="0">
                      <a:pos x="908" y="1822"/>
                    </a:cxn>
                    <a:cxn ang="0">
                      <a:pos x="860" y="1822"/>
                    </a:cxn>
                    <a:cxn ang="0">
                      <a:pos x="785" y="1774"/>
                    </a:cxn>
                    <a:cxn ang="0">
                      <a:pos x="766" y="1688"/>
                    </a:cxn>
                    <a:cxn ang="0">
                      <a:pos x="690" y="1774"/>
                    </a:cxn>
                    <a:cxn ang="0">
                      <a:pos x="652" y="1774"/>
                    </a:cxn>
                    <a:cxn ang="0">
                      <a:pos x="633" y="1793"/>
                    </a:cxn>
                    <a:cxn ang="0">
                      <a:pos x="605" y="1774"/>
                    </a:cxn>
                    <a:cxn ang="0">
                      <a:pos x="539" y="1745"/>
                    </a:cxn>
                    <a:cxn ang="0">
                      <a:pos x="482" y="1774"/>
                    </a:cxn>
                    <a:cxn ang="0">
                      <a:pos x="425" y="1774"/>
                    </a:cxn>
                    <a:cxn ang="0">
                      <a:pos x="406" y="1822"/>
                    </a:cxn>
                    <a:cxn ang="0">
                      <a:pos x="359" y="1822"/>
                    </a:cxn>
                    <a:cxn ang="0">
                      <a:pos x="198" y="1592"/>
                    </a:cxn>
                    <a:cxn ang="0">
                      <a:pos x="151" y="1592"/>
                    </a:cxn>
                    <a:cxn ang="0">
                      <a:pos x="57" y="1688"/>
                    </a:cxn>
                    <a:cxn ang="0">
                      <a:pos x="38" y="1544"/>
                    </a:cxn>
                    <a:cxn ang="0">
                      <a:pos x="0" y="1476"/>
                    </a:cxn>
                    <a:cxn ang="0">
                      <a:pos x="38" y="1457"/>
                    </a:cxn>
                    <a:cxn ang="0">
                      <a:pos x="132" y="1457"/>
                    </a:cxn>
                    <a:cxn ang="0">
                      <a:pos x="132" y="1438"/>
                    </a:cxn>
                    <a:cxn ang="0">
                      <a:pos x="170" y="1438"/>
                    </a:cxn>
                    <a:cxn ang="0">
                      <a:pos x="179" y="1390"/>
                    </a:cxn>
                    <a:cxn ang="0">
                      <a:pos x="151" y="1314"/>
                    </a:cxn>
                    <a:cxn ang="0">
                      <a:pos x="208" y="1295"/>
                    </a:cxn>
                    <a:cxn ang="0">
                      <a:pos x="208" y="1189"/>
                    </a:cxn>
                    <a:cxn ang="0">
                      <a:pos x="274" y="1113"/>
                    </a:cxn>
                    <a:cxn ang="0">
                      <a:pos x="227" y="1045"/>
                    </a:cxn>
                    <a:cxn ang="0">
                      <a:pos x="198" y="815"/>
                    </a:cxn>
                    <a:cxn ang="0">
                      <a:pos x="227" y="730"/>
                    </a:cxn>
                    <a:cxn ang="0">
                      <a:pos x="265" y="730"/>
                    </a:cxn>
                    <a:cxn ang="0">
                      <a:pos x="303" y="538"/>
                    </a:cxn>
                    <a:cxn ang="0">
                      <a:pos x="293" y="317"/>
                    </a:cxn>
                    <a:cxn ang="0">
                      <a:pos x="265" y="317"/>
                    </a:cxn>
                    <a:cxn ang="0">
                      <a:pos x="198" y="182"/>
                    </a:cxn>
                    <a:cxn ang="0">
                      <a:pos x="208" y="134"/>
                    </a:cxn>
                    <a:cxn ang="0">
                      <a:pos x="179" y="38"/>
                    </a:cxn>
                    <a:cxn ang="0">
                      <a:pos x="198" y="0"/>
                    </a:cxn>
                    <a:cxn ang="0">
                      <a:pos x="208" y="0"/>
                    </a:cxn>
                    <a:cxn ang="0">
                      <a:pos x="1022" y="0"/>
                    </a:cxn>
                  </a:cxnLst>
                  <a:rect l="0" t="0" r="r" b="b"/>
                  <a:pathLst>
                    <a:path w="1022" h="1822">
                      <a:moveTo>
                        <a:pt x="1022" y="0"/>
                      </a:moveTo>
                      <a:lnTo>
                        <a:pt x="1022" y="106"/>
                      </a:lnTo>
                      <a:lnTo>
                        <a:pt x="955" y="106"/>
                      </a:lnTo>
                      <a:lnTo>
                        <a:pt x="955" y="250"/>
                      </a:lnTo>
                      <a:lnTo>
                        <a:pt x="870" y="250"/>
                      </a:lnTo>
                      <a:lnTo>
                        <a:pt x="870" y="384"/>
                      </a:lnTo>
                      <a:lnTo>
                        <a:pt x="814" y="384"/>
                      </a:lnTo>
                      <a:lnTo>
                        <a:pt x="814" y="518"/>
                      </a:lnTo>
                      <a:lnTo>
                        <a:pt x="936" y="518"/>
                      </a:lnTo>
                      <a:lnTo>
                        <a:pt x="936" y="1314"/>
                      </a:lnTo>
                      <a:lnTo>
                        <a:pt x="1022" y="1314"/>
                      </a:lnTo>
                      <a:lnTo>
                        <a:pt x="1022" y="1457"/>
                      </a:lnTo>
                      <a:lnTo>
                        <a:pt x="908" y="1457"/>
                      </a:lnTo>
                      <a:lnTo>
                        <a:pt x="908" y="1822"/>
                      </a:lnTo>
                      <a:lnTo>
                        <a:pt x="860" y="1822"/>
                      </a:lnTo>
                      <a:lnTo>
                        <a:pt x="785" y="1774"/>
                      </a:lnTo>
                      <a:lnTo>
                        <a:pt x="766" y="1688"/>
                      </a:lnTo>
                      <a:lnTo>
                        <a:pt x="690" y="1774"/>
                      </a:lnTo>
                      <a:lnTo>
                        <a:pt x="652" y="1774"/>
                      </a:lnTo>
                      <a:lnTo>
                        <a:pt x="633" y="1793"/>
                      </a:lnTo>
                      <a:lnTo>
                        <a:pt x="605" y="1774"/>
                      </a:lnTo>
                      <a:lnTo>
                        <a:pt x="539" y="1745"/>
                      </a:lnTo>
                      <a:lnTo>
                        <a:pt x="482" y="1774"/>
                      </a:lnTo>
                      <a:lnTo>
                        <a:pt x="425" y="1774"/>
                      </a:lnTo>
                      <a:lnTo>
                        <a:pt x="406" y="1822"/>
                      </a:lnTo>
                      <a:lnTo>
                        <a:pt x="359" y="1822"/>
                      </a:lnTo>
                      <a:lnTo>
                        <a:pt x="198" y="1592"/>
                      </a:lnTo>
                      <a:lnTo>
                        <a:pt x="151" y="1592"/>
                      </a:lnTo>
                      <a:lnTo>
                        <a:pt x="57" y="1688"/>
                      </a:lnTo>
                      <a:lnTo>
                        <a:pt x="38" y="1544"/>
                      </a:lnTo>
                      <a:lnTo>
                        <a:pt x="0" y="1476"/>
                      </a:lnTo>
                      <a:lnTo>
                        <a:pt x="38" y="1457"/>
                      </a:lnTo>
                      <a:lnTo>
                        <a:pt x="132" y="1457"/>
                      </a:lnTo>
                      <a:lnTo>
                        <a:pt x="132" y="1438"/>
                      </a:lnTo>
                      <a:lnTo>
                        <a:pt x="170" y="1438"/>
                      </a:lnTo>
                      <a:lnTo>
                        <a:pt x="179" y="1390"/>
                      </a:lnTo>
                      <a:lnTo>
                        <a:pt x="151" y="1314"/>
                      </a:lnTo>
                      <a:lnTo>
                        <a:pt x="208" y="1295"/>
                      </a:lnTo>
                      <a:lnTo>
                        <a:pt x="208" y="1189"/>
                      </a:lnTo>
                      <a:lnTo>
                        <a:pt x="274" y="1113"/>
                      </a:lnTo>
                      <a:lnTo>
                        <a:pt x="227" y="1045"/>
                      </a:lnTo>
                      <a:lnTo>
                        <a:pt x="198" y="815"/>
                      </a:lnTo>
                      <a:lnTo>
                        <a:pt x="227" y="730"/>
                      </a:lnTo>
                      <a:lnTo>
                        <a:pt x="265" y="730"/>
                      </a:lnTo>
                      <a:lnTo>
                        <a:pt x="303" y="538"/>
                      </a:lnTo>
                      <a:lnTo>
                        <a:pt x="293" y="317"/>
                      </a:lnTo>
                      <a:lnTo>
                        <a:pt x="265" y="317"/>
                      </a:lnTo>
                      <a:lnTo>
                        <a:pt x="198" y="182"/>
                      </a:lnTo>
                      <a:lnTo>
                        <a:pt x="208" y="134"/>
                      </a:lnTo>
                      <a:lnTo>
                        <a:pt x="179" y="38"/>
                      </a:lnTo>
                      <a:lnTo>
                        <a:pt x="198" y="0"/>
                      </a:lnTo>
                      <a:lnTo>
                        <a:pt x="208" y="0"/>
                      </a:lnTo>
                      <a:lnTo>
                        <a:pt x="1022" y="0"/>
                      </a:lnTo>
                      <a:close/>
                    </a:path>
                  </a:pathLst>
                </a:custGeom>
                <a:grpFill/>
                <a:ln w="9525">
                  <a:solidFill>
                    <a:schemeClr val="accent1">
                      <a:lumMod val="60000"/>
                      <a:lumOff val="40000"/>
                    </a:schemeClr>
                  </a:solidFill>
                  <a:round/>
                  <a:headEnd/>
                  <a:tailEnd/>
                </a:ln>
              </p:spPr>
              <p:txBody>
                <a:bodyPr/>
                <a:lstStyle/>
                <a:p>
                  <a:endParaRPr lang="en-US" sz="800"/>
                </a:p>
              </p:txBody>
            </p:sp>
            <p:sp>
              <p:nvSpPr>
                <p:cNvPr id="446" name="Freeform 104"/>
                <p:cNvSpPr>
                  <a:spLocks/>
                </p:cNvSpPr>
                <p:nvPr/>
              </p:nvSpPr>
              <p:spPr bwMode="auto">
                <a:xfrm>
                  <a:off x="4774" y="1094"/>
                  <a:ext cx="510" cy="910"/>
                </a:xfrm>
                <a:custGeom>
                  <a:avLst/>
                  <a:gdLst/>
                  <a:ahLst/>
                  <a:cxnLst>
                    <a:cxn ang="0">
                      <a:pos x="1022" y="0"/>
                    </a:cxn>
                    <a:cxn ang="0">
                      <a:pos x="1022" y="106"/>
                    </a:cxn>
                    <a:cxn ang="0">
                      <a:pos x="955" y="106"/>
                    </a:cxn>
                    <a:cxn ang="0">
                      <a:pos x="955" y="250"/>
                    </a:cxn>
                    <a:cxn ang="0">
                      <a:pos x="870" y="250"/>
                    </a:cxn>
                    <a:cxn ang="0">
                      <a:pos x="870" y="384"/>
                    </a:cxn>
                    <a:cxn ang="0">
                      <a:pos x="814" y="384"/>
                    </a:cxn>
                    <a:cxn ang="0">
                      <a:pos x="814" y="518"/>
                    </a:cxn>
                    <a:cxn ang="0">
                      <a:pos x="936" y="518"/>
                    </a:cxn>
                    <a:cxn ang="0">
                      <a:pos x="936" y="1314"/>
                    </a:cxn>
                    <a:cxn ang="0">
                      <a:pos x="1022" y="1314"/>
                    </a:cxn>
                    <a:cxn ang="0">
                      <a:pos x="1022" y="1457"/>
                    </a:cxn>
                    <a:cxn ang="0">
                      <a:pos x="908" y="1457"/>
                    </a:cxn>
                    <a:cxn ang="0">
                      <a:pos x="908" y="1822"/>
                    </a:cxn>
                    <a:cxn ang="0">
                      <a:pos x="860" y="1822"/>
                    </a:cxn>
                    <a:cxn ang="0">
                      <a:pos x="785" y="1774"/>
                    </a:cxn>
                    <a:cxn ang="0">
                      <a:pos x="766" y="1688"/>
                    </a:cxn>
                    <a:cxn ang="0">
                      <a:pos x="690" y="1774"/>
                    </a:cxn>
                    <a:cxn ang="0">
                      <a:pos x="652" y="1774"/>
                    </a:cxn>
                    <a:cxn ang="0">
                      <a:pos x="633" y="1793"/>
                    </a:cxn>
                    <a:cxn ang="0">
                      <a:pos x="605" y="1774"/>
                    </a:cxn>
                    <a:cxn ang="0">
                      <a:pos x="539" y="1745"/>
                    </a:cxn>
                    <a:cxn ang="0">
                      <a:pos x="482" y="1774"/>
                    </a:cxn>
                    <a:cxn ang="0">
                      <a:pos x="425" y="1774"/>
                    </a:cxn>
                    <a:cxn ang="0">
                      <a:pos x="406" y="1822"/>
                    </a:cxn>
                    <a:cxn ang="0">
                      <a:pos x="359" y="1822"/>
                    </a:cxn>
                    <a:cxn ang="0">
                      <a:pos x="198" y="1592"/>
                    </a:cxn>
                    <a:cxn ang="0">
                      <a:pos x="151" y="1592"/>
                    </a:cxn>
                    <a:cxn ang="0">
                      <a:pos x="57" y="1688"/>
                    </a:cxn>
                    <a:cxn ang="0">
                      <a:pos x="38" y="1544"/>
                    </a:cxn>
                    <a:cxn ang="0">
                      <a:pos x="0" y="1476"/>
                    </a:cxn>
                    <a:cxn ang="0">
                      <a:pos x="38" y="1457"/>
                    </a:cxn>
                    <a:cxn ang="0">
                      <a:pos x="132" y="1457"/>
                    </a:cxn>
                    <a:cxn ang="0">
                      <a:pos x="132" y="1438"/>
                    </a:cxn>
                    <a:cxn ang="0">
                      <a:pos x="170" y="1438"/>
                    </a:cxn>
                    <a:cxn ang="0">
                      <a:pos x="179" y="1390"/>
                    </a:cxn>
                    <a:cxn ang="0">
                      <a:pos x="151" y="1314"/>
                    </a:cxn>
                    <a:cxn ang="0">
                      <a:pos x="208" y="1295"/>
                    </a:cxn>
                    <a:cxn ang="0">
                      <a:pos x="208" y="1189"/>
                    </a:cxn>
                    <a:cxn ang="0">
                      <a:pos x="274" y="1113"/>
                    </a:cxn>
                    <a:cxn ang="0">
                      <a:pos x="227" y="1045"/>
                    </a:cxn>
                    <a:cxn ang="0">
                      <a:pos x="198" y="815"/>
                    </a:cxn>
                    <a:cxn ang="0">
                      <a:pos x="227" y="730"/>
                    </a:cxn>
                    <a:cxn ang="0">
                      <a:pos x="265" y="730"/>
                    </a:cxn>
                    <a:cxn ang="0">
                      <a:pos x="303" y="538"/>
                    </a:cxn>
                    <a:cxn ang="0">
                      <a:pos x="293" y="317"/>
                    </a:cxn>
                    <a:cxn ang="0">
                      <a:pos x="265" y="317"/>
                    </a:cxn>
                    <a:cxn ang="0">
                      <a:pos x="198" y="182"/>
                    </a:cxn>
                    <a:cxn ang="0">
                      <a:pos x="208" y="134"/>
                    </a:cxn>
                    <a:cxn ang="0">
                      <a:pos x="179" y="38"/>
                    </a:cxn>
                    <a:cxn ang="0">
                      <a:pos x="198" y="0"/>
                    </a:cxn>
                    <a:cxn ang="0">
                      <a:pos x="208" y="0"/>
                    </a:cxn>
                    <a:cxn ang="0">
                      <a:pos x="1022" y="0"/>
                    </a:cxn>
                  </a:cxnLst>
                  <a:rect l="0" t="0" r="r" b="b"/>
                  <a:pathLst>
                    <a:path w="1022" h="1822">
                      <a:moveTo>
                        <a:pt x="1022" y="0"/>
                      </a:moveTo>
                      <a:lnTo>
                        <a:pt x="1022" y="106"/>
                      </a:lnTo>
                      <a:lnTo>
                        <a:pt x="955" y="106"/>
                      </a:lnTo>
                      <a:lnTo>
                        <a:pt x="955" y="250"/>
                      </a:lnTo>
                      <a:lnTo>
                        <a:pt x="870" y="250"/>
                      </a:lnTo>
                      <a:lnTo>
                        <a:pt x="870" y="384"/>
                      </a:lnTo>
                      <a:lnTo>
                        <a:pt x="814" y="384"/>
                      </a:lnTo>
                      <a:lnTo>
                        <a:pt x="814" y="518"/>
                      </a:lnTo>
                      <a:lnTo>
                        <a:pt x="936" y="518"/>
                      </a:lnTo>
                      <a:lnTo>
                        <a:pt x="936" y="1314"/>
                      </a:lnTo>
                      <a:lnTo>
                        <a:pt x="1022" y="1314"/>
                      </a:lnTo>
                      <a:lnTo>
                        <a:pt x="1022" y="1457"/>
                      </a:lnTo>
                      <a:lnTo>
                        <a:pt x="908" y="1457"/>
                      </a:lnTo>
                      <a:lnTo>
                        <a:pt x="908" y="1822"/>
                      </a:lnTo>
                      <a:lnTo>
                        <a:pt x="860" y="1822"/>
                      </a:lnTo>
                      <a:lnTo>
                        <a:pt x="785" y="1774"/>
                      </a:lnTo>
                      <a:lnTo>
                        <a:pt x="766" y="1688"/>
                      </a:lnTo>
                      <a:lnTo>
                        <a:pt x="690" y="1774"/>
                      </a:lnTo>
                      <a:lnTo>
                        <a:pt x="652" y="1774"/>
                      </a:lnTo>
                      <a:lnTo>
                        <a:pt x="633" y="1793"/>
                      </a:lnTo>
                      <a:lnTo>
                        <a:pt x="605" y="1774"/>
                      </a:lnTo>
                      <a:lnTo>
                        <a:pt x="539" y="1745"/>
                      </a:lnTo>
                      <a:lnTo>
                        <a:pt x="482" y="1774"/>
                      </a:lnTo>
                      <a:lnTo>
                        <a:pt x="425" y="1774"/>
                      </a:lnTo>
                      <a:lnTo>
                        <a:pt x="406" y="1822"/>
                      </a:lnTo>
                      <a:lnTo>
                        <a:pt x="359" y="1822"/>
                      </a:lnTo>
                      <a:lnTo>
                        <a:pt x="198" y="1592"/>
                      </a:lnTo>
                      <a:lnTo>
                        <a:pt x="151" y="1592"/>
                      </a:lnTo>
                      <a:lnTo>
                        <a:pt x="57" y="1688"/>
                      </a:lnTo>
                      <a:lnTo>
                        <a:pt x="38" y="1544"/>
                      </a:lnTo>
                      <a:lnTo>
                        <a:pt x="0" y="1476"/>
                      </a:lnTo>
                      <a:lnTo>
                        <a:pt x="38" y="1457"/>
                      </a:lnTo>
                      <a:lnTo>
                        <a:pt x="132" y="1457"/>
                      </a:lnTo>
                      <a:lnTo>
                        <a:pt x="132" y="1438"/>
                      </a:lnTo>
                      <a:lnTo>
                        <a:pt x="170" y="1438"/>
                      </a:lnTo>
                      <a:lnTo>
                        <a:pt x="179" y="1390"/>
                      </a:lnTo>
                      <a:lnTo>
                        <a:pt x="151" y="1314"/>
                      </a:lnTo>
                      <a:lnTo>
                        <a:pt x="208" y="1295"/>
                      </a:lnTo>
                      <a:lnTo>
                        <a:pt x="208" y="1189"/>
                      </a:lnTo>
                      <a:lnTo>
                        <a:pt x="274" y="1113"/>
                      </a:lnTo>
                      <a:lnTo>
                        <a:pt x="227" y="1045"/>
                      </a:lnTo>
                      <a:lnTo>
                        <a:pt x="198" y="815"/>
                      </a:lnTo>
                      <a:lnTo>
                        <a:pt x="227" y="730"/>
                      </a:lnTo>
                      <a:lnTo>
                        <a:pt x="265" y="730"/>
                      </a:lnTo>
                      <a:lnTo>
                        <a:pt x="303" y="538"/>
                      </a:lnTo>
                      <a:lnTo>
                        <a:pt x="293" y="317"/>
                      </a:lnTo>
                      <a:lnTo>
                        <a:pt x="265" y="317"/>
                      </a:lnTo>
                      <a:lnTo>
                        <a:pt x="198" y="182"/>
                      </a:lnTo>
                      <a:lnTo>
                        <a:pt x="208" y="134"/>
                      </a:lnTo>
                      <a:lnTo>
                        <a:pt x="179" y="38"/>
                      </a:lnTo>
                      <a:lnTo>
                        <a:pt x="198" y="0"/>
                      </a:lnTo>
                      <a:lnTo>
                        <a:pt x="208" y="0"/>
                      </a:lnTo>
                      <a:lnTo>
                        <a:pt x="1022"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6" name="Group 110"/>
            <p:cNvGrpSpPr>
              <a:grpSpLocks/>
            </p:cNvGrpSpPr>
            <p:nvPr/>
          </p:nvGrpSpPr>
          <p:grpSpPr bwMode="auto">
            <a:xfrm>
              <a:off x="6559547" y="5046662"/>
              <a:ext cx="1214437" cy="1033462"/>
              <a:chOff x="4433" y="2915"/>
              <a:chExt cx="554" cy="460"/>
            </a:xfrm>
            <a:solidFill>
              <a:schemeClr val="accent1">
                <a:lumMod val="20000"/>
                <a:lumOff val="80000"/>
              </a:schemeClr>
            </a:solidFill>
          </p:grpSpPr>
          <p:sp>
            <p:nvSpPr>
              <p:cNvPr id="439" name="Freeform 111"/>
              <p:cNvSpPr>
                <a:spLocks/>
              </p:cNvSpPr>
              <p:nvPr/>
            </p:nvSpPr>
            <p:spPr bwMode="auto">
              <a:xfrm>
                <a:off x="4433" y="2915"/>
                <a:ext cx="554" cy="460"/>
              </a:xfrm>
              <a:custGeom>
                <a:avLst/>
                <a:gdLst/>
                <a:ahLst/>
                <a:cxnLst>
                  <a:cxn ang="0">
                    <a:pos x="57" y="920"/>
                  </a:cxn>
                  <a:cxn ang="0">
                    <a:pos x="105" y="872"/>
                  </a:cxn>
                  <a:cxn ang="0">
                    <a:pos x="105" y="795"/>
                  </a:cxn>
                  <a:cxn ang="0">
                    <a:pos x="86" y="719"/>
                  </a:cxn>
                  <a:cxn ang="0">
                    <a:pos x="0" y="623"/>
                  </a:cxn>
                  <a:cxn ang="0">
                    <a:pos x="86" y="546"/>
                  </a:cxn>
                  <a:cxn ang="0">
                    <a:pos x="189" y="527"/>
                  </a:cxn>
                  <a:cxn ang="0">
                    <a:pos x="237" y="488"/>
                  </a:cxn>
                  <a:cxn ang="0">
                    <a:pos x="284" y="459"/>
                  </a:cxn>
                  <a:cxn ang="0">
                    <a:pos x="322" y="365"/>
                  </a:cxn>
                  <a:cxn ang="0">
                    <a:pos x="378" y="365"/>
                  </a:cxn>
                  <a:cxn ang="0">
                    <a:pos x="445" y="278"/>
                  </a:cxn>
                  <a:cxn ang="0">
                    <a:pos x="454" y="144"/>
                  </a:cxn>
                  <a:cxn ang="0">
                    <a:pos x="597" y="0"/>
                  </a:cxn>
                  <a:cxn ang="0">
                    <a:pos x="691" y="19"/>
                  </a:cxn>
                  <a:cxn ang="0">
                    <a:pos x="757" y="0"/>
                  </a:cxn>
                  <a:cxn ang="0">
                    <a:pos x="861" y="0"/>
                  </a:cxn>
                  <a:cxn ang="0">
                    <a:pos x="851" y="459"/>
                  </a:cxn>
                  <a:cxn ang="0">
                    <a:pos x="975" y="459"/>
                  </a:cxn>
                  <a:cxn ang="0">
                    <a:pos x="975" y="594"/>
                  </a:cxn>
                  <a:cxn ang="0">
                    <a:pos x="1107" y="594"/>
                  </a:cxn>
                  <a:cxn ang="0">
                    <a:pos x="1107" y="920"/>
                  </a:cxn>
                  <a:cxn ang="0">
                    <a:pos x="57" y="920"/>
                  </a:cxn>
                </a:cxnLst>
                <a:rect l="0" t="0" r="r" b="b"/>
                <a:pathLst>
                  <a:path w="1107" h="920">
                    <a:moveTo>
                      <a:pt x="57" y="920"/>
                    </a:moveTo>
                    <a:lnTo>
                      <a:pt x="105" y="872"/>
                    </a:lnTo>
                    <a:lnTo>
                      <a:pt x="105" y="795"/>
                    </a:lnTo>
                    <a:lnTo>
                      <a:pt x="86" y="719"/>
                    </a:lnTo>
                    <a:lnTo>
                      <a:pt x="0" y="623"/>
                    </a:lnTo>
                    <a:lnTo>
                      <a:pt x="86" y="546"/>
                    </a:lnTo>
                    <a:lnTo>
                      <a:pt x="189" y="527"/>
                    </a:lnTo>
                    <a:lnTo>
                      <a:pt x="237" y="488"/>
                    </a:lnTo>
                    <a:lnTo>
                      <a:pt x="284" y="459"/>
                    </a:lnTo>
                    <a:lnTo>
                      <a:pt x="322" y="365"/>
                    </a:lnTo>
                    <a:lnTo>
                      <a:pt x="378" y="365"/>
                    </a:lnTo>
                    <a:lnTo>
                      <a:pt x="445" y="278"/>
                    </a:lnTo>
                    <a:lnTo>
                      <a:pt x="454" y="144"/>
                    </a:lnTo>
                    <a:lnTo>
                      <a:pt x="597" y="0"/>
                    </a:lnTo>
                    <a:lnTo>
                      <a:pt x="691" y="19"/>
                    </a:lnTo>
                    <a:lnTo>
                      <a:pt x="757" y="0"/>
                    </a:lnTo>
                    <a:lnTo>
                      <a:pt x="861" y="0"/>
                    </a:lnTo>
                    <a:lnTo>
                      <a:pt x="851" y="459"/>
                    </a:lnTo>
                    <a:lnTo>
                      <a:pt x="975" y="459"/>
                    </a:lnTo>
                    <a:lnTo>
                      <a:pt x="975" y="594"/>
                    </a:lnTo>
                    <a:lnTo>
                      <a:pt x="1107" y="594"/>
                    </a:lnTo>
                    <a:lnTo>
                      <a:pt x="1107" y="920"/>
                    </a:lnTo>
                    <a:lnTo>
                      <a:pt x="57" y="92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40" name="Group 112"/>
              <p:cNvGrpSpPr>
                <a:grpSpLocks/>
              </p:cNvGrpSpPr>
              <p:nvPr/>
            </p:nvGrpSpPr>
            <p:grpSpPr bwMode="auto">
              <a:xfrm>
                <a:off x="4433" y="2915"/>
                <a:ext cx="554" cy="460"/>
                <a:chOff x="4433" y="2915"/>
                <a:chExt cx="554" cy="460"/>
              </a:xfrm>
              <a:grpFill/>
            </p:grpSpPr>
            <p:sp>
              <p:nvSpPr>
                <p:cNvPr id="441" name="Freeform 113"/>
                <p:cNvSpPr>
                  <a:spLocks/>
                </p:cNvSpPr>
                <p:nvPr/>
              </p:nvSpPr>
              <p:spPr bwMode="auto">
                <a:xfrm>
                  <a:off x="4433" y="2915"/>
                  <a:ext cx="554" cy="460"/>
                </a:xfrm>
                <a:custGeom>
                  <a:avLst/>
                  <a:gdLst/>
                  <a:ahLst/>
                  <a:cxnLst>
                    <a:cxn ang="0">
                      <a:pos x="57" y="920"/>
                    </a:cxn>
                    <a:cxn ang="0">
                      <a:pos x="105" y="872"/>
                    </a:cxn>
                    <a:cxn ang="0">
                      <a:pos x="105" y="795"/>
                    </a:cxn>
                    <a:cxn ang="0">
                      <a:pos x="86" y="719"/>
                    </a:cxn>
                    <a:cxn ang="0">
                      <a:pos x="0" y="623"/>
                    </a:cxn>
                    <a:cxn ang="0">
                      <a:pos x="86" y="546"/>
                    </a:cxn>
                    <a:cxn ang="0">
                      <a:pos x="189" y="527"/>
                    </a:cxn>
                    <a:cxn ang="0">
                      <a:pos x="237" y="488"/>
                    </a:cxn>
                    <a:cxn ang="0">
                      <a:pos x="284" y="459"/>
                    </a:cxn>
                    <a:cxn ang="0">
                      <a:pos x="322" y="365"/>
                    </a:cxn>
                    <a:cxn ang="0">
                      <a:pos x="378" y="365"/>
                    </a:cxn>
                    <a:cxn ang="0">
                      <a:pos x="445" y="278"/>
                    </a:cxn>
                    <a:cxn ang="0">
                      <a:pos x="454" y="144"/>
                    </a:cxn>
                    <a:cxn ang="0">
                      <a:pos x="597" y="0"/>
                    </a:cxn>
                    <a:cxn ang="0">
                      <a:pos x="691" y="19"/>
                    </a:cxn>
                    <a:cxn ang="0">
                      <a:pos x="757" y="0"/>
                    </a:cxn>
                    <a:cxn ang="0">
                      <a:pos x="861" y="0"/>
                    </a:cxn>
                    <a:cxn ang="0">
                      <a:pos x="851" y="459"/>
                    </a:cxn>
                    <a:cxn ang="0">
                      <a:pos x="975" y="459"/>
                    </a:cxn>
                    <a:cxn ang="0">
                      <a:pos x="975" y="594"/>
                    </a:cxn>
                    <a:cxn ang="0">
                      <a:pos x="1107" y="594"/>
                    </a:cxn>
                    <a:cxn ang="0">
                      <a:pos x="1107" y="920"/>
                    </a:cxn>
                    <a:cxn ang="0">
                      <a:pos x="57" y="920"/>
                    </a:cxn>
                  </a:cxnLst>
                  <a:rect l="0" t="0" r="r" b="b"/>
                  <a:pathLst>
                    <a:path w="1107" h="920">
                      <a:moveTo>
                        <a:pt x="57" y="920"/>
                      </a:moveTo>
                      <a:lnTo>
                        <a:pt x="105" y="872"/>
                      </a:lnTo>
                      <a:lnTo>
                        <a:pt x="105" y="795"/>
                      </a:lnTo>
                      <a:lnTo>
                        <a:pt x="86" y="719"/>
                      </a:lnTo>
                      <a:lnTo>
                        <a:pt x="0" y="623"/>
                      </a:lnTo>
                      <a:lnTo>
                        <a:pt x="86" y="546"/>
                      </a:lnTo>
                      <a:lnTo>
                        <a:pt x="189" y="527"/>
                      </a:lnTo>
                      <a:lnTo>
                        <a:pt x="237" y="488"/>
                      </a:lnTo>
                      <a:lnTo>
                        <a:pt x="284" y="459"/>
                      </a:lnTo>
                      <a:lnTo>
                        <a:pt x="322" y="365"/>
                      </a:lnTo>
                      <a:lnTo>
                        <a:pt x="378" y="365"/>
                      </a:lnTo>
                      <a:lnTo>
                        <a:pt x="445" y="278"/>
                      </a:lnTo>
                      <a:lnTo>
                        <a:pt x="454" y="144"/>
                      </a:lnTo>
                      <a:lnTo>
                        <a:pt x="597" y="0"/>
                      </a:lnTo>
                      <a:lnTo>
                        <a:pt x="691" y="19"/>
                      </a:lnTo>
                      <a:lnTo>
                        <a:pt x="757" y="0"/>
                      </a:lnTo>
                      <a:lnTo>
                        <a:pt x="861" y="0"/>
                      </a:lnTo>
                      <a:lnTo>
                        <a:pt x="851" y="459"/>
                      </a:lnTo>
                      <a:lnTo>
                        <a:pt x="975" y="459"/>
                      </a:lnTo>
                      <a:lnTo>
                        <a:pt x="975" y="594"/>
                      </a:lnTo>
                      <a:lnTo>
                        <a:pt x="1107" y="594"/>
                      </a:lnTo>
                      <a:lnTo>
                        <a:pt x="1107" y="920"/>
                      </a:lnTo>
                      <a:lnTo>
                        <a:pt x="57" y="920"/>
                      </a:lnTo>
                      <a:close/>
                    </a:path>
                  </a:pathLst>
                </a:custGeom>
                <a:grpFill/>
                <a:ln w="9525">
                  <a:solidFill>
                    <a:schemeClr val="accent1">
                      <a:lumMod val="60000"/>
                      <a:lumOff val="40000"/>
                    </a:schemeClr>
                  </a:solidFill>
                  <a:round/>
                  <a:headEnd/>
                  <a:tailEnd/>
                </a:ln>
              </p:spPr>
              <p:txBody>
                <a:bodyPr/>
                <a:lstStyle/>
                <a:p>
                  <a:endParaRPr lang="en-US" sz="800"/>
                </a:p>
              </p:txBody>
            </p:sp>
            <p:sp>
              <p:nvSpPr>
                <p:cNvPr id="442" name="Freeform 114"/>
                <p:cNvSpPr>
                  <a:spLocks/>
                </p:cNvSpPr>
                <p:nvPr/>
              </p:nvSpPr>
              <p:spPr bwMode="auto">
                <a:xfrm>
                  <a:off x="4433" y="2915"/>
                  <a:ext cx="554" cy="460"/>
                </a:xfrm>
                <a:custGeom>
                  <a:avLst/>
                  <a:gdLst/>
                  <a:ahLst/>
                  <a:cxnLst>
                    <a:cxn ang="0">
                      <a:pos x="57" y="920"/>
                    </a:cxn>
                    <a:cxn ang="0">
                      <a:pos x="105" y="872"/>
                    </a:cxn>
                    <a:cxn ang="0">
                      <a:pos x="105" y="795"/>
                    </a:cxn>
                    <a:cxn ang="0">
                      <a:pos x="86" y="719"/>
                    </a:cxn>
                    <a:cxn ang="0">
                      <a:pos x="0" y="623"/>
                    </a:cxn>
                    <a:cxn ang="0">
                      <a:pos x="86" y="546"/>
                    </a:cxn>
                    <a:cxn ang="0">
                      <a:pos x="189" y="527"/>
                    </a:cxn>
                    <a:cxn ang="0">
                      <a:pos x="237" y="488"/>
                    </a:cxn>
                    <a:cxn ang="0">
                      <a:pos x="284" y="459"/>
                    </a:cxn>
                    <a:cxn ang="0">
                      <a:pos x="322" y="365"/>
                    </a:cxn>
                    <a:cxn ang="0">
                      <a:pos x="378" y="365"/>
                    </a:cxn>
                    <a:cxn ang="0">
                      <a:pos x="445" y="278"/>
                    </a:cxn>
                    <a:cxn ang="0">
                      <a:pos x="454" y="144"/>
                    </a:cxn>
                    <a:cxn ang="0">
                      <a:pos x="597" y="0"/>
                    </a:cxn>
                    <a:cxn ang="0">
                      <a:pos x="691" y="19"/>
                    </a:cxn>
                    <a:cxn ang="0">
                      <a:pos x="757" y="0"/>
                    </a:cxn>
                    <a:cxn ang="0">
                      <a:pos x="861" y="0"/>
                    </a:cxn>
                    <a:cxn ang="0">
                      <a:pos x="851" y="459"/>
                    </a:cxn>
                    <a:cxn ang="0">
                      <a:pos x="975" y="459"/>
                    </a:cxn>
                    <a:cxn ang="0">
                      <a:pos x="975" y="594"/>
                    </a:cxn>
                    <a:cxn ang="0">
                      <a:pos x="1107" y="594"/>
                    </a:cxn>
                    <a:cxn ang="0">
                      <a:pos x="1107" y="920"/>
                    </a:cxn>
                    <a:cxn ang="0">
                      <a:pos x="57" y="920"/>
                    </a:cxn>
                  </a:cxnLst>
                  <a:rect l="0" t="0" r="r" b="b"/>
                  <a:pathLst>
                    <a:path w="1107" h="920">
                      <a:moveTo>
                        <a:pt x="57" y="920"/>
                      </a:moveTo>
                      <a:lnTo>
                        <a:pt x="105" y="872"/>
                      </a:lnTo>
                      <a:lnTo>
                        <a:pt x="105" y="795"/>
                      </a:lnTo>
                      <a:lnTo>
                        <a:pt x="86" y="719"/>
                      </a:lnTo>
                      <a:lnTo>
                        <a:pt x="0" y="623"/>
                      </a:lnTo>
                      <a:lnTo>
                        <a:pt x="86" y="546"/>
                      </a:lnTo>
                      <a:lnTo>
                        <a:pt x="189" y="527"/>
                      </a:lnTo>
                      <a:lnTo>
                        <a:pt x="237" y="488"/>
                      </a:lnTo>
                      <a:lnTo>
                        <a:pt x="284" y="459"/>
                      </a:lnTo>
                      <a:lnTo>
                        <a:pt x="322" y="365"/>
                      </a:lnTo>
                      <a:lnTo>
                        <a:pt x="378" y="365"/>
                      </a:lnTo>
                      <a:lnTo>
                        <a:pt x="445" y="278"/>
                      </a:lnTo>
                      <a:lnTo>
                        <a:pt x="454" y="144"/>
                      </a:lnTo>
                      <a:lnTo>
                        <a:pt x="597" y="0"/>
                      </a:lnTo>
                      <a:lnTo>
                        <a:pt x="691" y="19"/>
                      </a:lnTo>
                      <a:lnTo>
                        <a:pt x="757" y="0"/>
                      </a:lnTo>
                      <a:lnTo>
                        <a:pt x="861" y="0"/>
                      </a:lnTo>
                      <a:lnTo>
                        <a:pt x="851" y="459"/>
                      </a:lnTo>
                      <a:lnTo>
                        <a:pt x="975" y="459"/>
                      </a:lnTo>
                      <a:lnTo>
                        <a:pt x="975" y="594"/>
                      </a:lnTo>
                      <a:lnTo>
                        <a:pt x="1107" y="594"/>
                      </a:lnTo>
                      <a:lnTo>
                        <a:pt x="1107" y="920"/>
                      </a:lnTo>
                      <a:lnTo>
                        <a:pt x="57" y="92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7" name="Group 115"/>
            <p:cNvGrpSpPr>
              <a:grpSpLocks/>
            </p:cNvGrpSpPr>
            <p:nvPr/>
          </p:nvGrpSpPr>
          <p:grpSpPr bwMode="auto">
            <a:xfrm>
              <a:off x="5618162" y="4841874"/>
              <a:ext cx="1055686" cy="1516063"/>
              <a:chOff x="4003" y="2824"/>
              <a:chExt cx="482" cy="675"/>
            </a:xfrm>
            <a:solidFill>
              <a:schemeClr val="accent1">
                <a:lumMod val="20000"/>
                <a:lumOff val="80000"/>
              </a:schemeClr>
            </a:solidFill>
          </p:grpSpPr>
          <p:sp>
            <p:nvSpPr>
              <p:cNvPr id="435" name="Freeform 116"/>
              <p:cNvSpPr>
                <a:spLocks/>
              </p:cNvSpPr>
              <p:nvPr/>
            </p:nvSpPr>
            <p:spPr bwMode="auto">
              <a:xfrm>
                <a:off x="4003" y="2824"/>
                <a:ext cx="482" cy="675"/>
              </a:xfrm>
              <a:custGeom>
                <a:avLst/>
                <a:gdLst/>
                <a:ahLst/>
                <a:cxnLst>
                  <a:cxn ang="0">
                    <a:pos x="889" y="1149"/>
                  </a:cxn>
                  <a:cxn ang="0">
                    <a:pos x="784" y="1189"/>
                  </a:cxn>
                  <a:cxn ang="0">
                    <a:pos x="700" y="1207"/>
                  </a:cxn>
                  <a:cxn ang="0">
                    <a:pos x="633" y="1189"/>
                  </a:cxn>
                  <a:cxn ang="0">
                    <a:pos x="406" y="1236"/>
                  </a:cxn>
                  <a:cxn ang="0">
                    <a:pos x="330" y="1207"/>
                  </a:cxn>
                  <a:cxn ang="0">
                    <a:pos x="265" y="1236"/>
                  </a:cxn>
                  <a:cxn ang="0">
                    <a:pos x="217" y="1332"/>
                  </a:cxn>
                  <a:cxn ang="0">
                    <a:pos x="9" y="1351"/>
                  </a:cxn>
                  <a:cxn ang="0">
                    <a:pos x="9" y="1026"/>
                  </a:cxn>
                  <a:cxn ang="0">
                    <a:pos x="0" y="144"/>
                  </a:cxn>
                  <a:cxn ang="0">
                    <a:pos x="170" y="115"/>
                  </a:cxn>
                  <a:cxn ang="0">
                    <a:pos x="265" y="115"/>
                  </a:cxn>
                  <a:cxn ang="0">
                    <a:pos x="368" y="0"/>
                  </a:cxn>
                  <a:cxn ang="0">
                    <a:pos x="435" y="67"/>
                  </a:cxn>
                  <a:cxn ang="0">
                    <a:pos x="482" y="96"/>
                  </a:cxn>
                  <a:cxn ang="0">
                    <a:pos x="501" y="182"/>
                  </a:cxn>
                  <a:cxn ang="0">
                    <a:pos x="633" y="297"/>
                  </a:cxn>
                  <a:cxn ang="0">
                    <a:pos x="633" y="546"/>
                  </a:cxn>
                  <a:cxn ang="0">
                    <a:pos x="652" y="594"/>
                  </a:cxn>
                  <a:cxn ang="0">
                    <a:pos x="633" y="690"/>
                  </a:cxn>
                  <a:cxn ang="0">
                    <a:pos x="700" y="728"/>
                  </a:cxn>
                  <a:cxn ang="0">
                    <a:pos x="794" y="757"/>
                  </a:cxn>
                  <a:cxn ang="0">
                    <a:pos x="860" y="805"/>
                  </a:cxn>
                  <a:cxn ang="0">
                    <a:pos x="946" y="901"/>
                  </a:cxn>
                  <a:cxn ang="0">
                    <a:pos x="965" y="978"/>
                  </a:cxn>
                  <a:cxn ang="0">
                    <a:pos x="965" y="1055"/>
                  </a:cxn>
                  <a:cxn ang="0">
                    <a:pos x="917" y="1103"/>
                  </a:cxn>
                  <a:cxn ang="0">
                    <a:pos x="889" y="1149"/>
                  </a:cxn>
                </a:cxnLst>
                <a:rect l="0" t="0" r="r" b="b"/>
                <a:pathLst>
                  <a:path w="965" h="1351">
                    <a:moveTo>
                      <a:pt x="889" y="1149"/>
                    </a:moveTo>
                    <a:lnTo>
                      <a:pt x="784" y="1189"/>
                    </a:lnTo>
                    <a:lnTo>
                      <a:pt x="700" y="1207"/>
                    </a:lnTo>
                    <a:lnTo>
                      <a:pt x="633" y="1189"/>
                    </a:lnTo>
                    <a:lnTo>
                      <a:pt x="406" y="1236"/>
                    </a:lnTo>
                    <a:lnTo>
                      <a:pt x="330" y="1207"/>
                    </a:lnTo>
                    <a:lnTo>
                      <a:pt x="265" y="1236"/>
                    </a:lnTo>
                    <a:lnTo>
                      <a:pt x="217" y="1332"/>
                    </a:lnTo>
                    <a:lnTo>
                      <a:pt x="9" y="1351"/>
                    </a:lnTo>
                    <a:lnTo>
                      <a:pt x="9" y="1026"/>
                    </a:lnTo>
                    <a:lnTo>
                      <a:pt x="0" y="144"/>
                    </a:lnTo>
                    <a:lnTo>
                      <a:pt x="170" y="115"/>
                    </a:lnTo>
                    <a:lnTo>
                      <a:pt x="265" y="115"/>
                    </a:lnTo>
                    <a:lnTo>
                      <a:pt x="368" y="0"/>
                    </a:lnTo>
                    <a:lnTo>
                      <a:pt x="435" y="67"/>
                    </a:lnTo>
                    <a:lnTo>
                      <a:pt x="482" y="96"/>
                    </a:lnTo>
                    <a:lnTo>
                      <a:pt x="501" y="182"/>
                    </a:lnTo>
                    <a:lnTo>
                      <a:pt x="633" y="297"/>
                    </a:lnTo>
                    <a:lnTo>
                      <a:pt x="633" y="546"/>
                    </a:lnTo>
                    <a:lnTo>
                      <a:pt x="652" y="594"/>
                    </a:lnTo>
                    <a:lnTo>
                      <a:pt x="633" y="690"/>
                    </a:lnTo>
                    <a:lnTo>
                      <a:pt x="700" y="728"/>
                    </a:lnTo>
                    <a:lnTo>
                      <a:pt x="794" y="757"/>
                    </a:lnTo>
                    <a:lnTo>
                      <a:pt x="860" y="805"/>
                    </a:lnTo>
                    <a:lnTo>
                      <a:pt x="946" y="901"/>
                    </a:lnTo>
                    <a:lnTo>
                      <a:pt x="965" y="978"/>
                    </a:lnTo>
                    <a:lnTo>
                      <a:pt x="965" y="1055"/>
                    </a:lnTo>
                    <a:lnTo>
                      <a:pt x="917" y="1103"/>
                    </a:lnTo>
                    <a:lnTo>
                      <a:pt x="889" y="1149"/>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36" name="Group 117"/>
              <p:cNvGrpSpPr>
                <a:grpSpLocks/>
              </p:cNvGrpSpPr>
              <p:nvPr/>
            </p:nvGrpSpPr>
            <p:grpSpPr bwMode="auto">
              <a:xfrm>
                <a:off x="4003" y="2824"/>
                <a:ext cx="482" cy="675"/>
                <a:chOff x="4003" y="2824"/>
                <a:chExt cx="482" cy="675"/>
              </a:xfrm>
              <a:grpFill/>
            </p:grpSpPr>
            <p:sp>
              <p:nvSpPr>
                <p:cNvPr id="437" name="Freeform 118"/>
                <p:cNvSpPr>
                  <a:spLocks/>
                </p:cNvSpPr>
                <p:nvPr/>
              </p:nvSpPr>
              <p:spPr bwMode="auto">
                <a:xfrm>
                  <a:off x="4003" y="2824"/>
                  <a:ext cx="482" cy="675"/>
                </a:xfrm>
                <a:custGeom>
                  <a:avLst/>
                  <a:gdLst/>
                  <a:ahLst/>
                  <a:cxnLst>
                    <a:cxn ang="0">
                      <a:pos x="889" y="1149"/>
                    </a:cxn>
                    <a:cxn ang="0">
                      <a:pos x="784" y="1189"/>
                    </a:cxn>
                    <a:cxn ang="0">
                      <a:pos x="700" y="1207"/>
                    </a:cxn>
                    <a:cxn ang="0">
                      <a:pos x="633" y="1189"/>
                    </a:cxn>
                    <a:cxn ang="0">
                      <a:pos x="406" y="1236"/>
                    </a:cxn>
                    <a:cxn ang="0">
                      <a:pos x="330" y="1207"/>
                    </a:cxn>
                    <a:cxn ang="0">
                      <a:pos x="265" y="1236"/>
                    </a:cxn>
                    <a:cxn ang="0">
                      <a:pos x="217" y="1332"/>
                    </a:cxn>
                    <a:cxn ang="0">
                      <a:pos x="9" y="1351"/>
                    </a:cxn>
                    <a:cxn ang="0">
                      <a:pos x="9" y="1026"/>
                    </a:cxn>
                    <a:cxn ang="0">
                      <a:pos x="0" y="144"/>
                    </a:cxn>
                    <a:cxn ang="0">
                      <a:pos x="170" y="115"/>
                    </a:cxn>
                    <a:cxn ang="0">
                      <a:pos x="265" y="115"/>
                    </a:cxn>
                    <a:cxn ang="0">
                      <a:pos x="368" y="0"/>
                    </a:cxn>
                    <a:cxn ang="0">
                      <a:pos x="435" y="67"/>
                    </a:cxn>
                    <a:cxn ang="0">
                      <a:pos x="482" y="96"/>
                    </a:cxn>
                    <a:cxn ang="0">
                      <a:pos x="501" y="182"/>
                    </a:cxn>
                    <a:cxn ang="0">
                      <a:pos x="633" y="297"/>
                    </a:cxn>
                    <a:cxn ang="0">
                      <a:pos x="633" y="546"/>
                    </a:cxn>
                    <a:cxn ang="0">
                      <a:pos x="652" y="594"/>
                    </a:cxn>
                    <a:cxn ang="0">
                      <a:pos x="633" y="690"/>
                    </a:cxn>
                    <a:cxn ang="0">
                      <a:pos x="700" y="728"/>
                    </a:cxn>
                    <a:cxn ang="0">
                      <a:pos x="794" y="757"/>
                    </a:cxn>
                    <a:cxn ang="0">
                      <a:pos x="860" y="805"/>
                    </a:cxn>
                    <a:cxn ang="0">
                      <a:pos x="946" y="901"/>
                    </a:cxn>
                    <a:cxn ang="0">
                      <a:pos x="965" y="978"/>
                    </a:cxn>
                    <a:cxn ang="0">
                      <a:pos x="965" y="1055"/>
                    </a:cxn>
                    <a:cxn ang="0">
                      <a:pos x="917" y="1103"/>
                    </a:cxn>
                    <a:cxn ang="0">
                      <a:pos x="889" y="1149"/>
                    </a:cxn>
                  </a:cxnLst>
                  <a:rect l="0" t="0" r="r" b="b"/>
                  <a:pathLst>
                    <a:path w="965" h="1351">
                      <a:moveTo>
                        <a:pt x="889" y="1149"/>
                      </a:moveTo>
                      <a:lnTo>
                        <a:pt x="784" y="1189"/>
                      </a:lnTo>
                      <a:lnTo>
                        <a:pt x="700" y="1207"/>
                      </a:lnTo>
                      <a:lnTo>
                        <a:pt x="633" y="1189"/>
                      </a:lnTo>
                      <a:lnTo>
                        <a:pt x="406" y="1236"/>
                      </a:lnTo>
                      <a:lnTo>
                        <a:pt x="330" y="1207"/>
                      </a:lnTo>
                      <a:lnTo>
                        <a:pt x="265" y="1236"/>
                      </a:lnTo>
                      <a:lnTo>
                        <a:pt x="217" y="1332"/>
                      </a:lnTo>
                      <a:lnTo>
                        <a:pt x="9" y="1351"/>
                      </a:lnTo>
                      <a:lnTo>
                        <a:pt x="9" y="1026"/>
                      </a:lnTo>
                      <a:lnTo>
                        <a:pt x="0" y="144"/>
                      </a:lnTo>
                      <a:lnTo>
                        <a:pt x="170" y="115"/>
                      </a:lnTo>
                      <a:lnTo>
                        <a:pt x="265" y="115"/>
                      </a:lnTo>
                      <a:lnTo>
                        <a:pt x="368" y="0"/>
                      </a:lnTo>
                      <a:lnTo>
                        <a:pt x="435" y="67"/>
                      </a:lnTo>
                      <a:lnTo>
                        <a:pt x="482" y="96"/>
                      </a:lnTo>
                      <a:lnTo>
                        <a:pt x="501" y="182"/>
                      </a:lnTo>
                      <a:lnTo>
                        <a:pt x="633" y="297"/>
                      </a:lnTo>
                      <a:lnTo>
                        <a:pt x="633" y="546"/>
                      </a:lnTo>
                      <a:lnTo>
                        <a:pt x="652" y="594"/>
                      </a:lnTo>
                      <a:lnTo>
                        <a:pt x="633" y="690"/>
                      </a:lnTo>
                      <a:lnTo>
                        <a:pt x="700" y="728"/>
                      </a:lnTo>
                      <a:lnTo>
                        <a:pt x="794" y="757"/>
                      </a:lnTo>
                      <a:lnTo>
                        <a:pt x="860" y="805"/>
                      </a:lnTo>
                      <a:lnTo>
                        <a:pt x="946" y="901"/>
                      </a:lnTo>
                      <a:lnTo>
                        <a:pt x="965" y="978"/>
                      </a:lnTo>
                      <a:lnTo>
                        <a:pt x="965" y="1055"/>
                      </a:lnTo>
                      <a:lnTo>
                        <a:pt x="917" y="1103"/>
                      </a:lnTo>
                      <a:lnTo>
                        <a:pt x="889" y="1149"/>
                      </a:lnTo>
                      <a:close/>
                    </a:path>
                  </a:pathLst>
                </a:custGeom>
                <a:grpFill/>
                <a:ln w="9525">
                  <a:solidFill>
                    <a:schemeClr val="accent1">
                      <a:lumMod val="60000"/>
                      <a:lumOff val="40000"/>
                    </a:schemeClr>
                  </a:solidFill>
                  <a:round/>
                  <a:headEnd/>
                  <a:tailEnd/>
                </a:ln>
              </p:spPr>
              <p:txBody>
                <a:bodyPr/>
                <a:lstStyle/>
                <a:p>
                  <a:endParaRPr lang="en-US" sz="800"/>
                </a:p>
              </p:txBody>
            </p:sp>
            <p:sp>
              <p:nvSpPr>
                <p:cNvPr id="438" name="Freeform 119"/>
                <p:cNvSpPr>
                  <a:spLocks/>
                </p:cNvSpPr>
                <p:nvPr/>
              </p:nvSpPr>
              <p:spPr bwMode="auto">
                <a:xfrm>
                  <a:off x="4003" y="2824"/>
                  <a:ext cx="482" cy="675"/>
                </a:xfrm>
                <a:custGeom>
                  <a:avLst/>
                  <a:gdLst/>
                  <a:ahLst/>
                  <a:cxnLst>
                    <a:cxn ang="0">
                      <a:pos x="889" y="1149"/>
                    </a:cxn>
                    <a:cxn ang="0">
                      <a:pos x="784" y="1189"/>
                    </a:cxn>
                    <a:cxn ang="0">
                      <a:pos x="700" y="1207"/>
                    </a:cxn>
                    <a:cxn ang="0">
                      <a:pos x="633" y="1189"/>
                    </a:cxn>
                    <a:cxn ang="0">
                      <a:pos x="406" y="1236"/>
                    </a:cxn>
                    <a:cxn ang="0">
                      <a:pos x="330" y="1207"/>
                    </a:cxn>
                    <a:cxn ang="0">
                      <a:pos x="265" y="1236"/>
                    </a:cxn>
                    <a:cxn ang="0">
                      <a:pos x="217" y="1332"/>
                    </a:cxn>
                    <a:cxn ang="0">
                      <a:pos x="9" y="1351"/>
                    </a:cxn>
                    <a:cxn ang="0">
                      <a:pos x="9" y="1026"/>
                    </a:cxn>
                    <a:cxn ang="0">
                      <a:pos x="0" y="144"/>
                    </a:cxn>
                    <a:cxn ang="0">
                      <a:pos x="170" y="115"/>
                    </a:cxn>
                    <a:cxn ang="0">
                      <a:pos x="265" y="115"/>
                    </a:cxn>
                    <a:cxn ang="0">
                      <a:pos x="368" y="0"/>
                    </a:cxn>
                    <a:cxn ang="0">
                      <a:pos x="435" y="67"/>
                    </a:cxn>
                    <a:cxn ang="0">
                      <a:pos x="482" y="96"/>
                    </a:cxn>
                    <a:cxn ang="0">
                      <a:pos x="501" y="182"/>
                    </a:cxn>
                    <a:cxn ang="0">
                      <a:pos x="633" y="297"/>
                    </a:cxn>
                    <a:cxn ang="0">
                      <a:pos x="633" y="546"/>
                    </a:cxn>
                    <a:cxn ang="0">
                      <a:pos x="652" y="594"/>
                    </a:cxn>
                    <a:cxn ang="0">
                      <a:pos x="633" y="690"/>
                    </a:cxn>
                    <a:cxn ang="0">
                      <a:pos x="700" y="728"/>
                    </a:cxn>
                    <a:cxn ang="0">
                      <a:pos x="794" y="757"/>
                    </a:cxn>
                    <a:cxn ang="0">
                      <a:pos x="860" y="805"/>
                    </a:cxn>
                    <a:cxn ang="0">
                      <a:pos x="946" y="901"/>
                    </a:cxn>
                    <a:cxn ang="0">
                      <a:pos x="965" y="978"/>
                    </a:cxn>
                    <a:cxn ang="0">
                      <a:pos x="965" y="1055"/>
                    </a:cxn>
                    <a:cxn ang="0">
                      <a:pos x="917" y="1103"/>
                    </a:cxn>
                    <a:cxn ang="0">
                      <a:pos x="889" y="1149"/>
                    </a:cxn>
                  </a:cxnLst>
                  <a:rect l="0" t="0" r="r" b="b"/>
                  <a:pathLst>
                    <a:path w="965" h="1351">
                      <a:moveTo>
                        <a:pt x="889" y="1149"/>
                      </a:moveTo>
                      <a:lnTo>
                        <a:pt x="784" y="1189"/>
                      </a:lnTo>
                      <a:lnTo>
                        <a:pt x="700" y="1207"/>
                      </a:lnTo>
                      <a:lnTo>
                        <a:pt x="633" y="1189"/>
                      </a:lnTo>
                      <a:lnTo>
                        <a:pt x="406" y="1236"/>
                      </a:lnTo>
                      <a:lnTo>
                        <a:pt x="330" y="1207"/>
                      </a:lnTo>
                      <a:lnTo>
                        <a:pt x="265" y="1236"/>
                      </a:lnTo>
                      <a:lnTo>
                        <a:pt x="217" y="1332"/>
                      </a:lnTo>
                      <a:lnTo>
                        <a:pt x="9" y="1351"/>
                      </a:lnTo>
                      <a:lnTo>
                        <a:pt x="9" y="1026"/>
                      </a:lnTo>
                      <a:lnTo>
                        <a:pt x="0" y="144"/>
                      </a:lnTo>
                      <a:lnTo>
                        <a:pt x="170" y="115"/>
                      </a:lnTo>
                      <a:lnTo>
                        <a:pt x="265" y="115"/>
                      </a:lnTo>
                      <a:lnTo>
                        <a:pt x="368" y="0"/>
                      </a:lnTo>
                      <a:lnTo>
                        <a:pt x="435" y="67"/>
                      </a:lnTo>
                      <a:lnTo>
                        <a:pt x="482" y="96"/>
                      </a:lnTo>
                      <a:lnTo>
                        <a:pt x="501" y="182"/>
                      </a:lnTo>
                      <a:lnTo>
                        <a:pt x="633" y="297"/>
                      </a:lnTo>
                      <a:lnTo>
                        <a:pt x="633" y="546"/>
                      </a:lnTo>
                      <a:lnTo>
                        <a:pt x="652" y="594"/>
                      </a:lnTo>
                      <a:lnTo>
                        <a:pt x="633" y="690"/>
                      </a:lnTo>
                      <a:lnTo>
                        <a:pt x="700" y="728"/>
                      </a:lnTo>
                      <a:lnTo>
                        <a:pt x="794" y="757"/>
                      </a:lnTo>
                      <a:lnTo>
                        <a:pt x="860" y="805"/>
                      </a:lnTo>
                      <a:lnTo>
                        <a:pt x="946" y="901"/>
                      </a:lnTo>
                      <a:lnTo>
                        <a:pt x="965" y="978"/>
                      </a:lnTo>
                      <a:lnTo>
                        <a:pt x="965" y="1055"/>
                      </a:lnTo>
                      <a:lnTo>
                        <a:pt x="917" y="1103"/>
                      </a:lnTo>
                      <a:lnTo>
                        <a:pt x="889" y="1149"/>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8" name="Group 120"/>
            <p:cNvGrpSpPr>
              <a:grpSpLocks/>
            </p:cNvGrpSpPr>
            <p:nvPr/>
          </p:nvGrpSpPr>
          <p:grpSpPr bwMode="auto">
            <a:xfrm>
              <a:off x="3605211" y="5992812"/>
              <a:ext cx="2020887" cy="742950"/>
              <a:chOff x="3085" y="3336"/>
              <a:chExt cx="922" cy="331"/>
            </a:xfrm>
            <a:solidFill>
              <a:schemeClr val="accent1">
                <a:lumMod val="20000"/>
                <a:lumOff val="80000"/>
              </a:schemeClr>
            </a:solidFill>
          </p:grpSpPr>
          <p:sp>
            <p:nvSpPr>
              <p:cNvPr id="431" name="Freeform 121"/>
              <p:cNvSpPr>
                <a:spLocks/>
              </p:cNvSpPr>
              <p:nvPr/>
            </p:nvSpPr>
            <p:spPr bwMode="auto">
              <a:xfrm>
                <a:off x="3085" y="3336"/>
                <a:ext cx="922" cy="331"/>
              </a:xfrm>
              <a:custGeom>
                <a:avLst/>
                <a:gdLst/>
                <a:ahLst/>
                <a:cxnLst>
                  <a:cxn ang="0">
                    <a:pos x="1730" y="344"/>
                  </a:cxn>
                  <a:cxn ang="0">
                    <a:pos x="1541" y="412"/>
                  </a:cxn>
                  <a:cxn ang="0">
                    <a:pos x="1484" y="479"/>
                  </a:cxn>
                  <a:cxn ang="0">
                    <a:pos x="1182" y="527"/>
                  </a:cxn>
                  <a:cxn ang="0">
                    <a:pos x="1125" y="479"/>
                  </a:cxn>
                  <a:cxn ang="0">
                    <a:pos x="1021" y="460"/>
                  </a:cxn>
                  <a:cxn ang="0">
                    <a:pos x="984" y="507"/>
                  </a:cxn>
                  <a:cxn ang="0">
                    <a:pos x="813" y="575"/>
                  </a:cxn>
                  <a:cxn ang="0">
                    <a:pos x="757" y="623"/>
                  </a:cxn>
                  <a:cxn ang="0">
                    <a:pos x="709" y="603"/>
                  </a:cxn>
                  <a:cxn ang="0">
                    <a:pos x="586" y="603"/>
                  </a:cxn>
                  <a:cxn ang="0">
                    <a:pos x="492" y="661"/>
                  </a:cxn>
                  <a:cxn ang="0">
                    <a:pos x="444" y="661"/>
                  </a:cxn>
                  <a:cxn ang="0">
                    <a:pos x="425" y="575"/>
                  </a:cxn>
                  <a:cxn ang="0">
                    <a:pos x="302" y="527"/>
                  </a:cxn>
                  <a:cxn ang="0">
                    <a:pos x="217" y="527"/>
                  </a:cxn>
                  <a:cxn ang="0">
                    <a:pos x="103" y="479"/>
                  </a:cxn>
                  <a:cxn ang="0">
                    <a:pos x="84" y="431"/>
                  </a:cxn>
                  <a:cxn ang="0">
                    <a:pos x="122" y="392"/>
                  </a:cxn>
                  <a:cxn ang="0">
                    <a:pos x="19" y="392"/>
                  </a:cxn>
                  <a:cxn ang="0">
                    <a:pos x="0" y="0"/>
                  </a:cxn>
                  <a:cxn ang="0">
                    <a:pos x="122" y="0"/>
                  </a:cxn>
                  <a:cxn ang="0">
                    <a:pos x="1844" y="0"/>
                  </a:cxn>
                  <a:cxn ang="0">
                    <a:pos x="1844" y="325"/>
                  </a:cxn>
                  <a:cxn ang="0">
                    <a:pos x="1730" y="344"/>
                  </a:cxn>
                </a:cxnLst>
                <a:rect l="0" t="0" r="r" b="b"/>
                <a:pathLst>
                  <a:path w="1844" h="661">
                    <a:moveTo>
                      <a:pt x="1730" y="344"/>
                    </a:moveTo>
                    <a:lnTo>
                      <a:pt x="1541" y="412"/>
                    </a:lnTo>
                    <a:lnTo>
                      <a:pt x="1484" y="479"/>
                    </a:lnTo>
                    <a:lnTo>
                      <a:pt x="1182" y="527"/>
                    </a:lnTo>
                    <a:lnTo>
                      <a:pt x="1125" y="479"/>
                    </a:lnTo>
                    <a:lnTo>
                      <a:pt x="1021" y="460"/>
                    </a:lnTo>
                    <a:lnTo>
                      <a:pt x="984" y="507"/>
                    </a:lnTo>
                    <a:lnTo>
                      <a:pt x="813" y="575"/>
                    </a:lnTo>
                    <a:lnTo>
                      <a:pt x="757" y="623"/>
                    </a:lnTo>
                    <a:lnTo>
                      <a:pt x="709" y="603"/>
                    </a:lnTo>
                    <a:lnTo>
                      <a:pt x="586" y="603"/>
                    </a:lnTo>
                    <a:lnTo>
                      <a:pt x="492" y="661"/>
                    </a:lnTo>
                    <a:lnTo>
                      <a:pt x="444" y="661"/>
                    </a:lnTo>
                    <a:lnTo>
                      <a:pt x="425" y="575"/>
                    </a:lnTo>
                    <a:lnTo>
                      <a:pt x="302" y="527"/>
                    </a:lnTo>
                    <a:lnTo>
                      <a:pt x="217" y="527"/>
                    </a:lnTo>
                    <a:lnTo>
                      <a:pt x="103" y="479"/>
                    </a:lnTo>
                    <a:lnTo>
                      <a:pt x="84" y="431"/>
                    </a:lnTo>
                    <a:lnTo>
                      <a:pt x="122" y="392"/>
                    </a:lnTo>
                    <a:lnTo>
                      <a:pt x="19" y="392"/>
                    </a:lnTo>
                    <a:lnTo>
                      <a:pt x="0" y="0"/>
                    </a:lnTo>
                    <a:lnTo>
                      <a:pt x="122" y="0"/>
                    </a:lnTo>
                    <a:lnTo>
                      <a:pt x="1844" y="0"/>
                    </a:lnTo>
                    <a:lnTo>
                      <a:pt x="1844" y="325"/>
                    </a:lnTo>
                    <a:lnTo>
                      <a:pt x="1730" y="344"/>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32" name="Group 122"/>
              <p:cNvGrpSpPr>
                <a:grpSpLocks/>
              </p:cNvGrpSpPr>
              <p:nvPr/>
            </p:nvGrpSpPr>
            <p:grpSpPr bwMode="auto">
              <a:xfrm>
                <a:off x="3085" y="3336"/>
                <a:ext cx="922" cy="331"/>
                <a:chOff x="3085" y="3336"/>
                <a:chExt cx="922" cy="331"/>
              </a:xfrm>
              <a:grpFill/>
            </p:grpSpPr>
            <p:sp>
              <p:nvSpPr>
                <p:cNvPr id="433" name="Freeform 123"/>
                <p:cNvSpPr>
                  <a:spLocks/>
                </p:cNvSpPr>
                <p:nvPr/>
              </p:nvSpPr>
              <p:spPr bwMode="auto">
                <a:xfrm>
                  <a:off x="3085" y="3336"/>
                  <a:ext cx="922" cy="331"/>
                </a:xfrm>
                <a:custGeom>
                  <a:avLst/>
                  <a:gdLst/>
                  <a:ahLst/>
                  <a:cxnLst>
                    <a:cxn ang="0">
                      <a:pos x="1730" y="344"/>
                    </a:cxn>
                    <a:cxn ang="0">
                      <a:pos x="1541" y="412"/>
                    </a:cxn>
                    <a:cxn ang="0">
                      <a:pos x="1484" y="479"/>
                    </a:cxn>
                    <a:cxn ang="0">
                      <a:pos x="1182" y="527"/>
                    </a:cxn>
                    <a:cxn ang="0">
                      <a:pos x="1125" y="479"/>
                    </a:cxn>
                    <a:cxn ang="0">
                      <a:pos x="1021" y="460"/>
                    </a:cxn>
                    <a:cxn ang="0">
                      <a:pos x="984" y="507"/>
                    </a:cxn>
                    <a:cxn ang="0">
                      <a:pos x="813" y="575"/>
                    </a:cxn>
                    <a:cxn ang="0">
                      <a:pos x="757" y="623"/>
                    </a:cxn>
                    <a:cxn ang="0">
                      <a:pos x="709" y="603"/>
                    </a:cxn>
                    <a:cxn ang="0">
                      <a:pos x="586" y="603"/>
                    </a:cxn>
                    <a:cxn ang="0">
                      <a:pos x="492" y="661"/>
                    </a:cxn>
                    <a:cxn ang="0">
                      <a:pos x="444" y="661"/>
                    </a:cxn>
                    <a:cxn ang="0">
                      <a:pos x="425" y="575"/>
                    </a:cxn>
                    <a:cxn ang="0">
                      <a:pos x="302" y="527"/>
                    </a:cxn>
                    <a:cxn ang="0">
                      <a:pos x="217" y="527"/>
                    </a:cxn>
                    <a:cxn ang="0">
                      <a:pos x="103" y="479"/>
                    </a:cxn>
                    <a:cxn ang="0">
                      <a:pos x="84" y="431"/>
                    </a:cxn>
                    <a:cxn ang="0">
                      <a:pos x="122" y="392"/>
                    </a:cxn>
                    <a:cxn ang="0">
                      <a:pos x="19" y="392"/>
                    </a:cxn>
                    <a:cxn ang="0">
                      <a:pos x="0" y="0"/>
                    </a:cxn>
                    <a:cxn ang="0">
                      <a:pos x="122" y="0"/>
                    </a:cxn>
                    <a:cxn ang="0">
                      <a:pos x="1844" y="0"/>
                    </a:cxn>
                    <a:cxn ang="0">
                      <a:pos x="1844" y="325"/>
                    </a:cxn>
                    <a:cxn ang="0">
                      <a:pos x="1730" y="344"/>
                    </a:cxn>
                  </a:cxnLst>
                  <a:rect l="0" t="0" r="r" b="b"/>
                  <a:pathLst>
                    <a:path w="1844" h="661">
                      <a:moveTo>
                        <a:pt x="1730" y="344"/>
                      </a:moveTo>
                      <a:lnTo>
                        <a:pt x="1541" y="412"/>
                      </a:lnTo>
                      <a:lnTo>
                        <a:pt x="1484" y="479"/>
                      </a:lnTo>
                      <a:lnTo>
                        <a:pt x="1182" y="527"/>
                      </a:lnTo>
                      <a:lnTo>
                        <a:pt x="1125" y="479"/>
                      </a:lnTo>
                      <a:lnTo>
                        <a:pt x="1021" y="460"/>
                      </a:lnTo>
                      <a:lnTo>
                        <a:pt x="984" y="507"/>
                      </a:lnTo>
                      <a:lnTo>
                        <a:pt x="813" y="575"/>
                      </a:lnTo>
                      <a:lnTo>
                        <a:pt x="757" y="623"/>
                      </a:lnTo>
                      <a:lnTo>
                        <a:pt x="709" y="603"/>
                      </a:lnTo>
                      <a:lnTo>
                        <a:pt x="586" y="603"/>
                      </a:lnTo>
                      <a:lnTo>
                        <a:pt x="492" y="661"/>
                      </a:lnTo>
                      <a:lnTo>
                        <a:pt x="444" y="661"/>
                      </a:lnTo>
                      <a:lnTo>
                        <a:pt x="425" y="575"/>
                      </a:lnTo>
                      <a:lnTo>
                        <a:pt x="302" y="527"/>
                      </a:lnTo>
                      <a:lnTo>
                        <a:pt x="217" y="527"/>
                      </a:lnTo>
                      <a:lnTo>
                        <a:pt x="103" y="479"/>
                      </a:lnTo>
                      <a:lnTo>
                        <a:pt x="84" y="431"/>
                      </a:lnTo>
                      <a:lnTo>
                        <a:pt x="122" y="392"/>
                      </a:lnTo>
                      <a:lnTo>
                        <a:pt x="19" y="392"/>
                      </a:lnTo>
                      <a:lnTo>
                        <a:pt x="0" y="0"/>
                      </a:lnTo>
                      <a:lnTo>
                        <a:pt x="122" y="0"/>
                      </a:lnTo>
                      <a:lnTo>
                        <a:pt x="1844" y="0"/>
                      </a:lnTo>
                      <a:lnTo>
                        <a:pt x="1844" y="325"/>
                      </a:lnTo>
                      <a:lnTo>
                        <a:pt x="1730" y="344"/>
                      </a:lnTo>
                      <a:close/>
                    </a:path>
                  </a:pathLst>
                </a:custGeom>
                <a:grpFill/>
                <a:ln w="9525">
                  <a:solidFill>
                    <a:schemeClr val="accent1">
                      <a:lumMod val="60000"/>
                      <a:lumOff val="40000"/>
                    </a:schemeClr>
                  </a:solidFill>
                  <a:round/>
                  <a:headEnd/>
                  <a:tailEnd/>
                </a:ln>
              </p:spPr>
              <p:txBody>
                <a:bodyPr/>
                <a:lstStyle/>
                <a:p>
                  <a:endParaRPr lang="en-US" sz="800"/>
                </a:p>
              </p:txBody>
            </p:sp>
            <p:sp>
              <p:nvSpPr>
                <p:cNvPr id="434" name="Freeform 124"/>
                <p:cNvSpPr>
                  <a:spLocks/>
                </p:cNvSpPr>
                <p:nvPr/>
              </p:nvSpPr>
              <p:spPr bwMode="auto">
                <a:xfrm>
                  <a:off x="3085" y="3336"/>
                  <a:ext cx="922" cy="331"/>
                </a:xfrm>
                <a:custGeom>
                  <a:avLst/>
                  <a:gdLst/>
                  <a:ahLst/>
                  <a:cxnLst>
                    <a:cxn ang="0">
                      <a:pos x="1730" y="344"/>
                    </a:cxn>
                    <a:cxn ang="0">
                      <a:pos x="1541" y="412"/>
                    </a:cxn>
                    <a:cxn ang="0">
                      <a:pos x="1484" y="479"/>
                    </a:cxn>
                    <a:cxn ang="0">
                      <a:pos x="1182" y="527"/>
                    </a:cxn>
                    <a:cxn ang="0">
                      <a:pos x="1125" y="479"/>
                    </a:cxn>
                    <a:cxn ang="0">
                      <a:pos x="1021" y="460"/>
                    </a:cxn>
                    <a:cxn ang="0">
                      <a:pos x="984" y="507"/>
                    </a:cxn>
                    <a:cxn ang="0">
                      <a:pos x="813" y="575"/>
                    </a:cxn>
                    <a:cxn ang="0">
                      <a:pos x="757" y="623"/>
                    </a:cxn>
                    <a:cxn ang="0">
                      <a:pos x="709" y="603"/>
                    </a:cxn>
                    <a:cxn ang="0">
                      <a:pos x="586" y="603"/>
                    </a:cxn>
                    <a:cxn ang="0">
                      <a:pos x="492" y="661"/>
                    </a:cxn>
                    <a:cxn ang="0">
                      <a:pos x="444" y="661"/>
                    </a:cxn>
                    <a:cxn ang="0">
                      <a:pos x="425" y="575"/>
                    </a:cxn>
                    <a:cxn ang="0">
                      <a:pos x="302" y="527"/>
                    </a:cxn>
                    <a:cxn ang="0">
                      <a:pos x="217" y="527"/>
                    </a:cxn>
                    <a:cxn ang="0">
                      <a:pos x="103" y="479"/>
                    </a:cxn>
                    <a:cxn ang="0">
                      <a:pos x="84" y="431"/>
                    </a:cxn>
                    <a:cxn ang="0">
                      <a:pos x="122" y="392"/>
                    </a:cxn>
                    <a:cxn ang="0">
                      <a:pos x="19" y="392"/>
                    </a:cxn>
                    <a:cxn ang="0">
                      <a:pos x="0" y="0"/>
                    </a:cxn>
                    <a:cxn ang="0">
                      <a:pos x="122" y="0"/>
                    </a:cxn>
                    <a:cxn ang="0">
                      <a:pos x="1844" y="0"/>
                    </a:cxn>
                    <a:cxn ang="0">
                      <a:pos x="1844" y="325"/>
                    </a:cxn>
                    <a:cxn ang="0">
                      <a:pos x="1730" y="344"/>
                    </a:cxn>
                  </a:cxnLst>
                  <a:rect l="0" t="0" r="r" b="b"/>
                  <a:pathLst>
                    <a:path w="1844" h="661">
                      <a:moveTo>
                        <a:pt x="1730" y="344"/>
                      </a:moveTo>
                      <a:lnTo>
                        <a:pt x="1541" y="412"/>
                      </a:lnTo>
                      <a:lnTo>
                        <a:pt x="1484" y="479"/>
                      </a:lnTo>
                      <a:lnTo>
                        <a:pt x="1182" y="527"/>
                      </a:lnTo>
                      <a:lnTo>
                        <a:pt x="1125" y="479"/>
                      </a:lnTo>
                      <a:lnTo>
                        <a:pt x="1021" y="460"/>
                      </a:lnTo>
                      <a:lnTo>
                        <a:pt x="984" y="507"/>
                      </a:lnTo>
                      <a:lnTo>
                        <a:pt x="813" y="575"/>
                      </a:lnTo>
                      <a:lnTo>
                        <a:pt x="757" y="623"/>
                      </a:lnTo>
                      <a:lnTo>
                        <a:pt x="709" y="603"/>
                      </a:lnTo>
                      <a:lnTo>
                        <a:pt x="586" y="603"/>
                      </a:lnTo>
                      <a:lnTo>
                        <a:pt x="492" y="661"/>
                      </a:lnTo>
                      <a:lnTo>
                        <a:pt x="444" y="661"/>
                      </a:lnTo>
                      <a:lnTo>
                        <a:pt x="425" y="575"/>
                      </a:lnTo>
                      <a:lnTo>
                        <a:pt x="302" y="527"/>
                      </a:lnTo>
                      <a:lnTo>
                        <a:pt x="217" y="527"/>
                      </a:lnTo>
                      <a:lnTo>
                        <a:pt x="103" y="479"/>
                      </a:lnTo>
                      <a:lnTo>
                        <a:pt x="84" y="431"/>
                      </a:lnTo>
                      <a:lnTo>
                        <a:pt x="122" y="392"/>
                      </a:lnTo>
                      <a:lnTo>
                        <a:pt x="19" y="392"/>
                      </a:lnTo>
                      <a:lnTo>
                        <a:pt x="0" y="0"/>
                      </a:lnTo>
                      <a:lnTo>
                        <a:pt x="122" y="0"/>
                      </a:lnTo>
                      <a:lnTo>
                        <a:pt x="1844" y="0"/>
                      </a:lnTo>
                      <a:lnTo>
                        <a:pt x="1844" y="325"/>
                      </a:lnTo>
                      <a:lnTo>
                        <a:pt x="1730" y="344"/>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89" name="Group 130"/>
            <p:cNvGrpSpPr>
              <a:grpSpLocks/>
            </p:cNvGrpSpPr>
            <p:nvPr/>
          </p:nvGrpSpPr>
          <p:grpSpPr bwMode="auto">
            <a:xfrm>
              <a:off x="3741736" y="4238625"/>
              <a:ext cx="1884361" cy="1754188"/>
              <a:chOff x="3147" y="2556"/>
              <a:chExt cx="860" cy="780"/>
            </a:xfrm>
            <a:solidFill>
              <a:schemeClr val="accent1">
                <a:lumMod val="20000"/>
                <a:lumOff val="80000"/>
              </a:schemeClr>
            </a:solidFill>
          </p:grpSpPr>
          <p:sp>
            <p:nvSpPr>
              <p:cNvPr id="427" name="Freeform 131"/>
              <p:cNvSpPr>
                <a:spLocks/>
              </p:cNvSpPr>
              <p:nvPr/>
            </p:nvSpPr>
            <p:spPr bwMode="auto">
              <a:xfrm>
                <a:off x="3147" y="2556"/>
                <a:ext cx="860" cy="780"/>
              </a:xfrm>
              <a:custGeom>
                <a:avLst/>
                <a:gdLst/>
                <a:ahLst/>
                <a:cxnLst>
                  <a:cxn ang="0">
                    <a:pos x="1722" y="1562"/>
                  </a:cxn>
                  <a:cxn ang="0">
                    <a:pos x="0" y="1562"/>
                  </a:cxn>
                  <a:cxn ang="0">
                    <a:pos x="0" y="1035"/>
                  </a:cxn>
                  <a:cxn ang="0">
                    <a:pos x="122" y="1035"/>
                  </a:cxn>
                  <a:cxn ang="0">
                    <a:pos x="122" y="997"/>
                  </a:cxn>
                  <a:cxn ang="0">
                    <a:pos x="76" y="911"/>
                  </a:cxn>
                  <a:cxn ang="0">
                    <a:pos x="95" y="882"/>
                  </a:cxn>
                  <a:cxn ang="0">
                    <a:pos x="57" y="863"/>
                  </a:cxn>
                  <a:cxn ang="0">
                    <a:pos x="57" y="815"/>
                  </a:cxn>
                  <a:cxn ang="0">
                    <a:pos x="95" y="815"/>
                  </a:cxn>
                  <a:cxn ang="0">
                    <a:pos x="95" y="767"/>
                  </a:cxn>
                  <a:cxn ang="0">
                    <a:pos x="122" y="699"/>
                  </a:cxn>
                  <a:cxn ang="0">
                    <a:pos x="122" y="680"/>
                  </a:cxn>
                  <a:cxn ang="0">
                    <a:pos x="95" y="632"/>
                  </a:cxn>
                  <a:cxn ang="0">
                    <a:pos x="104" y="584"/>
                  </a:cxn>
                  <a:cxn ang="0">
                    <a:pos x="133" y="584"/>
                  </a:cxn>
                  <a:cxn ang="0">
                    <a:pos x="151" y="536"/>
                  </a:cxn>
                  <a:cxn ang="0">
                    <a:pos x="95" y="517"/>
                  </a:cxn>
                  <a:cxn ang="0">
                    <a:pos x="95" y="488"/>
                  </a:cxn>
                  <a:cxn ang="0">
                    <a:pos x="57" y="451"/>
                  </a:cxn>
                  <a:cxn ang="0">
                    <a:pos x="28" y="355"/>
                  </a:cxn>
                  <a:cxn ang="0">
                    <a:pos x="0" y="307"/>
                  </a:cxn>
                  <a:cxn ang="0">
                    <a:pos x="9" y="259"/>
                  </a:cxn>
                  <a:cxn ang="0">
                    <a:pos x="57" y="221"/>
                  </a:cxn>
                  <a:cxn ang="0">
                    <a:pos x="57" y="173"/>
                  </a:cxn>
                  <a:cxn ang="0">
                    <a:pos x="104" y="106"/>
                  </a:cxn>
                  <a:cxn ang="0">
                    <a:pos x="133" y="38"/>
                  </a:cxn>
                  <a:cxn ang="0">
                    <a:pos x="133" y="0"/>
                  </a:cxn>
                  <a:cxn ang="0">
                    <a:pos x="151" y="0"/>
                  </a:cxn>
                  <a:cxn ang="0">
                    <a:pos x="246" y="0"/>
                  </a:cxn>
                  <a:cxn ang="0">
                    <a:pos x="293" y="10"/>
                  </a:cxn>
                  <a:cxn ang="0">
                    <a:pos x="435" y="134"/>
                  </a:cxn>
                  <a:cxn ang="0">
                    <a:pos x="492" y="240"/>
                  </a:cxn>
                  <a:cxn ang="0">
                    <a:pos x="898" y="240"/>
                  </a:cxn>
                  <a:cxn ang="0">
                    <a:pos x="898" y="384"/>
                  </a:cxn>
                  <a:cxn ang="0">
                    <a:pos x="1049" y="384"/>
                  </a:cxn>
                  <a:cxn ang="0">
                    <a:pos x="1049" y="517"/>
                  </a:cxn>
                  <a:cxn ang="0">
                    <a:pos x="1598" y="517"/>
                  </a:cxn>
                  <a:cxn ang="0">
                    <a:pos x="1627" y="603"/>
                  </a:cxn>
                  <a:cxn ang="0">
                    <a:pos x="1712" y="680"/>
                  </a:cxn>
                  <a:cxn ang="0">
                    <a:pos x="1722" y="1562"/>
                  </a:cxn>
                </a:cxnLst>
                <a:rect l="0" t="0" r="r" b="b"/>
                <a:pathLst>
                  <a:path w="1722" h="1562">
                    <a:moveTo>
                      <a:pt x="1722" y="1562"/>
                    </a:moveTo>
                    <a:lnTo>
                      <a:pt x="0" y="1562"/>
                    </a:lnTo>
                    <a:lnTo>
                      <a:pt x="0" y="1035"/>
                    </a:lnTo>
                    <a:lnTo>
                      <a:pt x="122" y="1035"/>
                    </a:lnTo>
                    <a:lnTo>
                      <a:pt x="122" y="997"/>
                    </a:lnTo>
                    <a:lnTo>
                      <a:pt x="76" y="911"/>
                    </a:lnTo>
                    <a:lnTo>
                      <a:pt x="95" y="882"/>
                    </a:lnTo>
                    <a:lnTo>
                      <a:pt x="57" y="863"/>
                    </a:lnTo>
                    <a:lnTo>
                      <a:pt x="57" y="815"/>
                    </a:lnTo>
                    <a:lnTo>
                      <a:pt x="95" y="815"/>
                    </a:lnTo>
                    <a:lnTo>
                      <a:pt x="95" y="767"/>
                    </a:lnTo>
                    <a:lnTo>
                      <a:pt x="122" y="699"/>
                    </a:lnTo>
                    <a:lnTo>
                      <a:pt x="122" y="680"/>
                    </a:lnTo>
                    <a:lnTo>
                      <a:pt x="95" y="632"/>
                    </a:lnTo>
                    <a:lnTo>
                      <a:pt x="104" y="584"/>
                    </a:lnTo>
                    <a:lnTo>
                      <a:pt x="133" y="584"/>
                    </a:lnTo>
                    <a:lnTo>
                      <a:pt x="151" y="536"/>
                    </a:lnTo>
                    <a:lnTo>
                      <a:pt x="95" y="517"/>
                    </a:lnTo>
                    <a:lnTo>
                      <a:pt x="95" y="488"/>
                    </a:lnTo>
                    <a:lnTo>
                      <a:pt x="57" y="451"/>
                    </a:lnTo>
                    <a:lnTo>
                      <a:pt x="28" y="355"/>
                    </a:lnTo>
                    <a:lnTo>
                      <a:pt x="0" y="307"/>
                    </a:lnTo>
                    <a:lnTo>
                      <a:pt x="9" y="259"/>
                    </a:lnTo>
                    <a:lnTo>
                      <a:pt x="57" y="221"/>
                    </a:lnTo>
                    <a:lnTo>
                      <a:pt x="57" y="173"/>
                    </a:lnTo>
                    <a:lnTo>
                      <a:pt x="104" y="106"/>
                    </a:lnTo>
                    <a:lnTo>
                      <a:pt x="133" y="38"/>
                    </a:lnTo>
                    <a:lnTo>
                      <a:pt x="133" y="0"/>
                    </a:lnTo>
                    <a:lnTo>
                      <a:pt x="151" y="0"/>
                    </a:lnTo>
                    <a:lnTo>
                      <a:pt x="246" y="0"/>
                    </a:lnTo>
                    <a:lnTo>
                      <a:pt x="293" y="10"/>
                    </a:lnTo>
                    <a:lnTo>
                      <a:pt x="435" y="134"/>
                    </a:lnTo>
                    <a:lnTo>
                      <a:pt x="492" y="240"/>
                    </a:lnTo>
                    <a:lnTo>
                      <a:pt x="898" y="240"/>
                    </a:lnTo>
                    <a:lnTo>
                      <a:pt x="898" y="384"/>
                    </a:lnTo>
                    <a:lnTo>
                      <a:pt x="1049" y="384"/>
                    </a:lnTo>
                    <a:lnTo>
                      <a:pt x="1049" y="517"/>
                    </a:lnTo>
                    <a:lnTo>
                      <a:pt x="1598" y="517"/>
                    </a:lnTo>
                    <a:lnTo>
                      <a:pt x="1627" y="603"/>
                    </a:lnTo>
                    <a:lnTo>
                      <a:pt x="1712" y="680"/>
                    </a:lnTo>
                    <a:lnTo>
                      <a:pt x="1722" y="1562"/>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28" name="Group 132"/>
              <p:cNvGrpSpPr>
                <a:grpSpLocks/>
              </p:cNvGrpSpPr>
              <p:nvPr/>
            </p:nvGrpSpPr>
            <p:grpSpPr bwMode="auto">
              <a:xfrm>
                <a:off x="3147" y="2556"/>
                <a:ext cx="860" cy="780"/>
                <a:chOff x="3147" y="2556"/>
                <a:chExt cx="860" cy="780"/>
              </a:xfrm>
              <a:grpFill/>
            </p:grpSpPr>
            <p:sp>
              <p:nvSpPr>
                <p:cNvPr id="429" name="Freeform 133"/>
                <p:cNvSpPr>
                  <a:spLocks/>
                </p:cNvSpPr>
                <p:nvPr/>
              </p:nvSpPr>
              <p:spPr bwMode="auto">
                <a:xfrm>
                  <a:off x="3147" y="2556"/>
                  <a:ext cx="860" cy="780"/>
                </a:xfrm>
                <a:custGeom>
                  <a:avLst/>
                  <a:gdLst/>
                  <a:ahLst/>
                  <a:cxnLst>
                    <a:cxn ang="0">
                      <a:pos x="1722" y="1562"/>
                    </a:cxn>
                    <a:cxn ang="0">
                      <a:pos x="0" y="1562"/>
                    </a:cxn>
                    <a:cxn ang="0">
                      <a:pos x="0" y="1035"/>
                    </a:cxn>
                    <a:cxn ang="0">
                      <a:pos x="122" y="1035"/>
                    </a:cxn>
                    <a:cxn ang="0">
                      <a:pos x="122" y="997"/>
                    </a:cxn>
                    <a:cxn ang="0">
                      <a:pos x="76" y="911"/>
                    </a:cxn>
                    <a:cxn ang="0">
                      <a:pos x="95" y="882"/>
                    </a:cxn>
                    <a:cxn ang="0">
                      <a:pos x="57" y="863"/>
                    </a:cxn>
                    <a:cxn ang="0">
                      <a:pos x="57" y="815"/>
                    </a:cxn>
                    <a:cxn ang="0">
                      <a:pos x="95" y="815"/>
                    </a:cxn>
                    <a:cxn ang="0">
                      <a:pos x="95" y="767"/>
                    </a:cxn>
                    <a:cxn ang="0">
                      <a:pos x="122" y="699"/>
                    </a:cxn>
                    <a:cxn ang="0">
                      <a:pos x="122" y="680"/>
                    </a:cxn>
                    <a:cxn ang="0">
                      <a:pos x="95" y="632"/>
                    </a:cxn>
                    <a:cxn ang="0">
                      <a:pos x="104" y="584"/>
                    </a:cxn>
                    <a:cxn ang="0">
                      <a:pos x="133" y="584"/>
                    </a:cxn>
                    <a:cxn ang="0">
                      <a:pos x="151" y="536"/>
                    </a:cxn>
                    <a:cxn ang="0">
                      <a:pos x="95" y="517"/>
                    </a:cxn>
                    <a:cxn ang="0">
                      <a:pos x="95" y="488"/>
                    </a:cxn>
                    <a:cxn ang="0">
                      <a:pos x="57" y="451"/>
                    </a:cxn>
                    <a:cxn ang="0">
                      <a:pos x="28" y="355"/>
                    </a:cxn>
                    <a:cxn ang="0">
                      <a:pos x="0" y="307"/>
                    </a:cxn>
                    <a:cxn ang="0">
                      <a:pos x="9" y="259"/>
                    </a:cxn>
                    <a:cxn ang="0">
                      <a:pos x="57" y="221"/>
                    </a:cxn>
                    <a:cxn ang="0">
                      <a:pos x="57" y="173"/>
                    </a:cxn>
                    <a:cxn ang="0">
                      <a:pos x="104" y="106"/>
                    </a:cxn>
                    <a:cxn ang="0">
                      <a:pos x="133" y="38"/>
                    </a:cxn>
                    <a:cxn ang="0">
                      <a:pos x="133" y="0"/>
                    </a:cxn>
                    <a:cxn ang="0">
                      <a:pos x="151" y="0"/>
                    </a:cxn>
                    <a:cxn ang="0">
                      <a:pos x="246" y="0"/>
                    </a:cxn>
                    <a:cxn ang="0">
                      <a:pos x="293" y="10"/>
                    </a:cxn>
                    <a:cxn ang="0">
                      <a:pos x="435" y="134"/>
                    </a:cxn>
                    <a:cxn ang="0">
                      <a:pos x="492" y="240"/>
                    </a:cxn>
                    <a:cxn ang="0">
                      <a:pos x="898" y="240"/>
                    </a:cxn>
                    <a:cxn ang="0">
                      <a:pos x="898" y="384"/>
                    </a:cxn>
                    <a:cxn ang="0">
                      <a:pos x="1049" y="384"/>
                    </a:cxn>
                    <a:cxn ang="0">
                      <a:pos x="1049" y="517"/>
                    </a:cxn>
                    <a:cxn ang="0">
                      <a:pos x="1598" y="517"/>
                    </a:cxn>
                    <a:cxn ang="0">
                      <a:pos x="1627" y="603"/>
                    </a:cxn>
                    <a:cxn ang="0">
                      <a:pos x="1712" y="680"/>
                    </a:cxn>
                    <a:cxn ang="0">
                      <a:pos x="1722" y="1562"/>
                    </a:cxn>
                  </a:cxnLst>
                  <a:rect l="0" t="0" r="r" b="b"/>
                  <a:pathLst>
                    <a:path w="1722" h="1562">
                      <a:moveTo>
                        <a:pt x="1722" y="1562"/>
                      </a:moveTo>
                      <a:lnTo>
                        <a:pt x="0" y="1562"/>
                      </a:lnTo>
                      <a:lnTo>
                        <a:pt x="0" y="1035"/>
                      </a:lnTo>
                      <a:lnTo>
                        <a:pt x="122" y="1035"/>
                      </a:lnTo>
                      <a:lnTo>
                        <a:pt x="122" y="997"/>
                      </a:lnTo>
                      <a:lnTo>
                        <a:pt x="76" y="911"/>
                      </a:lnTo>
                      <a:lnTo>
                        <a:pt x="95" y="882"/>
                      </a:lnTo>
                      <a:lnTo>
                        <a:pt x="57" y="863"/>
                      </a:lnTo>
                      <a:lnTo>
                        <a:pt x="57" y="815"/>
                      </a:lnTo>
                      <a:lnTo>
                        <a:pt x="95" y="815"/>
                      </a:lnTo>
                      <a:lnTo>
                        <a:pt x="95" y="767"/>
                      </a:lnTo>
                      <a:lnTo>
                        <a:pt x="122" y="699"/>
                      </a:lnTo>
                      <a:lnTo>
                        <a:pt x="122" y="680"/>
                      </a:lnTo>
                      <a:lnTo>
                        <a:pt x="95" y="632"/>
                      </a:lnTo>
                      <a:lnTo>
                        <a:pt x="104" y="584"/>
                      </a:lnTo>
                      <a:lnTo>
                        <a:pt x="133" y="584"/>
                      </a:lnTo>
                      <a:lnTo>
                        <a:pt x="151" y="536"/>
                      </a:lnTo>
                      <a:lnTo>
                        <a:pt x="95" y="517"/>
                      </a:lnTo>
                      <a:lnTo>
                        <a:pt x="95" y="488"/>
                      </a:lnTo>
                      <a:lnTo>
                        <a:pt x="57" y="451"/>
                      </a:lnTo>
                      <a:lnTo>
                        <a:pt x="28" y="355"/>
                      </a:lnTo>
                      <a:lnTo>
                        <a:pt x="0" y="307"/>
                      </a:lnTo>
                      <a:lnTo>
                        <a:pt x="9" y="259"/>
                      </a:lnTo>
                      <a:lnTo>
                        <a:pt x="57" y="221"/>
                      </a:lnTo>
                      <a:lnTo>
                        <a:pt x="57" y="173"/>
                      </a:lnTo>
                      <a:lnTo>
                        <a:pt x="104" y="106"/>
                      </a:lnTo>
                      <a:lnTo>
                        <a:pt x="133" y="38"/>
                      </a:lnTo>
                      <a:lnTo>
                        <a:pt x="133" y="0"/>
                      </a:lnTo>
                      <a:lnTo>
                        <a:pt x="151" y="0"/>
                      </a:lnTo>
                      <a:lnTo>
                        <a:pt x="246" y="0"/>
                      </a:lnTo>
                      <a:lnTo>
                        <a:pt x="293" y="10"/>
                      </a:lnTo>
                      <a:lnTo>
                        <a:pt x="435" y="134"/>
                      </a:lnTo>
                      <a:lnTo>
                        <a:pt x="492" y="240"/>
                      </a:lnTo>
                      <a:lnTo>
                        <a:pt x="898" y="240"/>
                      </a:lnTo>
                      <a:lnTo>
                        <a:pt x="898" y="384"/>
                      </a:lnTo>
                      <a:lnTo>
                        <a:pt x="1049" y="384"/>
                      </a:lnTo>
                      <a:lnTo>
                        <a:pt x="1049" y="517"/>
                      </a:lnTo>
                      <a:lnTo>
                        <a:pt x="1598" y="517"/>
                      </a:lnTo>
                      <a:lnTo>
                        <a:pt x="1627" y="603"/>
                      </a:lnTo>
                      <a:lnTo>
                        <a:pt x="1712" y="680"/>
                      </a:lnTo>
                      <a:lnTo>
                        <a:pt x="1722" y="1562"/>
                      </a:lnTo>
                      <a:close/>
                    </a:path>
                  </a:pathLst>
                </a:custGeom>
                <a:grpFill/>
                <a:ln w="9525">
                  <a:solidFill>
                    <a:schemeClr val="accent1">
                      <a:lumMod val="60000"/>
                      <a:lumOff val="40000"/>
                    </a:schemeClr>
                  </a:solidFill>
                  <a:round/>
                  <a:headEnd/>
                  <a:tailEnd/>
                </a:ln>
              </p:spPr>
              <p:txBody>
                <a:bodyPr/>
                <a:lstStyle/>
                <a:p>
                  <a:endParaRPr lang="en-US" sz="800"/>
                </a:p>
              </p:txBody>
            </p:sp>
            <p:sp>
              <p:nvSpPr>
                <p:cNvPr id="430" name="Freeform 134"/>
                <p:cNvSpPr>
                  <a:spLocks/>
                </p:cNvSpPr>
                <p:nvPr/>
              </p:nvSpPr>
              <p:spPr bwMode="auto">
                <a:xfrm>
                  <a:off x="3147" y="2556"/>
                  <a:ext cx="860" cy="780"/>
                </a:xfrm>
                <a:custGeom>
                  <a:avLst/>
                  <a:gdLst/>
                  <a:ahLst/>
                  <a:cxnLst>
                    <a:cxn ang="0">
                      <a:pos x="1722" y="1562"/>
                    </a:cxn>
                    <a:cxn ang="0">
                      <a:pos x="0" y="1562"/>
                    </a:cxn>
                    <a:cxn ang="0">
                      <a:pos x="0" y="1035"/>
                    </a:cxn>
                    <a:cxn ang="0">
                      <a:pos x="122" y="1035"/>
                    </a:cxn>
                    <a:cxn ang="0">
                      <a:pos x="122" y="997"/>
                    </a:cxn>
                    <a:cxn ang="0">
                      <a:pos x="76" y="911"/>
                    </a:cxn>
                    <a:cxn ang="0">
                      <a:pos x="95" y="882"/>
                    </a:cxn>
                    <a:cxn ang="0">
                      <a:pos x="57" y="863"/>
                    </a:cxn>
                    <a:cxn ang="0">
                      <a:pos x="57" y="815"/>
                    </a:cxn>
                    <a:cxn ang="0">
                      <a:pos x="95" y="815"/>
                    </a:cxn>
                    <a:cxn ang="0">
                      <a:pos x="95" y="767"/>
                    </a:cxn>
                    <a:cxn ang="0">
                      <a:pos x="122" y="699"/>
                    </a:cxn>
                    <a:cxn ang="0">
                      <a:pos x="122" y="680"/>
                    </a:cxn>
                    <a:cxn ang="0">
                      <a:pos x="95" y="632"/>
                    </a:cxn>
                    <a:cxn ang="0">
                      <a:pos x="104" y="584"/>
                    </a:cxn>
                    <a:cxn ang="0">
                      <a:pos x="133" y="584"/>
                    </a:cxn>
                    <a:cxn ang="0">
                      <a:pos x="151" y="536"/>
                    </a:cxn>
                    <a:cxn ang="0">
                      <a:pos x="95" y="517"/>
                    </a:cxn>
                    <a:cxn ang="0">
                      <a:pos x="95" y="488"/>
                    </a:cxn>
                    <a:cxn ang="0">
                      <a:pos x="57" y="451"/>
                    </a:cxn>
                    <a:cxn ang="0">
                      <a:pos x="28" y="355"/>
                    </a:cxn>
                    <a:cxn ang="0">
                      <a:pos x="0" y="307"/>
                    </a:cxn>
                    <a:cxn ang="0">
                      <a:pos x="9" y="259"/>
                    </a:cxn>
                    <a:cxn ang="0">
                      <a:pos x="57" y="221"/>
                    </a:cxn>
                    <a:cxn ang="0">
                      <a:pos x="57" y="173"/>
                    </a:cxn>
                    <a:cxn ang="0">
                      <a:pos x="104" y="106"/>
                    </a:cxn>
                    <a:cxn ang="0">
                      <a:pos x="133" y="38"/>
                    </a:cxn>
                    <a:cxn ang="0">
                      <a:pos x="133" y="0"/>
                    </a:cxn>
                    <a:cxn ang="0">
                      <a:pos x="151" y="0"/>
                    </a:cxn>
                    <a:cxn ang="0">
                      <a:pos x="246" y="0"/>
                    </a:cxn>
                    <a:cxn ang="0">
                      <a:pos x="293" y="10"/>
                    </a:cxn>
                    <a:cxn ang="0">
                      <a:pos x="435" y="134"/>
                    </a:cxn>
                    <a:cxn ang="0">
                      <a:pos x="492" y="240"/>
                    </a:cxn>
                    <a:cxn ang="0">
                      <a:pos x="898" y="240"/>
                    </a:cxn>
                    <a:cxn ang="0">
                      <a:pos x="898" y="384"/>
                    </a:cxn>
                    <a:cxn ang="0">
                      <a:pos x="1049" y="384"/>
                    </a:cxn>
                    <a:cxn ang="0">
                      <a:pos x="1049" y="517"/>
                    </a:cxn>
                    <a:cxn ang="0">
                      <a:pos x="1598" y="517"/>
                    </a:cxn>
                    <a:cxn ang="0">
                      <a:pos x="1627" y="603"/>
                    </a:cxn>
                    <a:cxn ang="0">
                      <a:pos x="1712" y="680"/>
                    </a:cxn>
                    <a:cxn ang="0">
                      <a:pos x="1722" y="1562"/>
                    </a:cxn>
                  </a:cxnLst>
                  <a:rect l="0" t="0" r="r" b="b"/>
                  <a:pathLst>
                    <a:path w="1722" h="1562">
                      <a:moveTo>
                        <a:pt x="1722" y="1562"/>
                      </a:moveTo>
                      <a:lnTo>
                        <a:pt x="0" y="1562"/>
                      </a:lnTo>
                      <a:lnTo>
                        <a:pt x="0" y="1035"/>
                      </a:lnTo>
                      <a:lnTo>
                        <a:pt x="122" y="1035"/>
                      </a:lnTo>
                      <a:lnTo>
                        <a:pt x="122" y="997"/>
                      </a:lnTo>
                      <a:lnTo>
                        <a:pt x="76" y="911"/>
                      </a:lnTo>
                      <a:lnTo>
                        <a:pt x="95" y="882"/>
                      </a:lnTo>
                      <a:lnTo>
                        <a:pt x="57" y="863"/>
                      </a:lnTo>
                      <a:lnTo>
                        <a:pt x="57" y="815"/>
                      </a:lnTo>
                      <a:lnTo>
                        <a:pt x="95" y="815"/>
                      </a:lnTo>
                      <a:lnTo>
                        <a:pt x="95" y="767"/>
                      </a:lnTo>
                      <a:lnTo>
                        <a:pt x="122" y="699"/>
                      </a:lnTo>
                      <a:lnTo>
                        <a:pt x="122" y="680"/>
                      </a:lnTo>
                      <a:lnTo>
                        <a:pt x="95" y="632"/>
                      </a:lnTo>
                      <a:lnTo>
                        <a:pt x="104" y="584"/>
                      </a:lnTo>
                      <a:lnTo>
                        <a:pt x="133" y="584"/>
                      </a:lnTo>
                      <a:lnTo>
                        <a:pt x="151" y="536"/>
                      </a:lnTo>
                      <a:lnTo>
                        <a:pt x="95" y="517"/>
                      </a:lnTo>
                      <a:lnTo>
                        <a:pt x="95" y="488"/>
                      </a:lnTo>
                      <a:lnTo>
                        <a:pt x="57" y="451"/>
                      </a:lnTo>
                      <a:lnTo>
                        <a:pt x="28" y="355"/>
                      </a:lnTo>
                      <a:lnTo>
                        <a:pt x="0" y="307"/>
                      </a:lnTo>
                      <a:lnTo>
                        <a:pt x="9" y="259"/>
                      </a:lnTo>
                      <a:lnTo>
                        <a:pt x="57" y="221"/>
                      </a:lnTo>
                      <a:lnTo>
                        <a:pt x="57" y="173"/>
                      </a:lnTo>
                      <a:lnTo>
                        <a:pt x="104" y="106"/>
                      </a:lnTo>
                      <a:lnTo>
                        <a:pt x="133" y="38"/>
                      </a:lnTo>
                      <a:lnTo>
                        <a:pt x="133" y="0"/>
                      </a:lnTo>
                      <a:lnTo>
                        <a:pt x="151" y="0"/>
                      </a:lnTo>
                      <a:lnTo>
                        <a:pt x="246" y="0"/>
                      </a:lnTo>
                      <a:lnTo>
                        <a:pt x="293" y="10"/>
                      </a:lnTo>
                      <a:lnTo>
                        <a:pt x="435" y="134"/>
                      </a:lnTo>
                      <a:lnTo>
                        <a:pt x="492" y="240"/>
                      </a:lnTo>
                      <a:lnTo>
                        <a:pt x="898" y="240"/>
                      </a:lnTo>
                      <a:lnTo>
                        <a:pt x="898" y="384"/>
                      </a:lnTo>
                      <a:lnTo>
                        <a:pt x="1049" y="384"/>
                      </a:lnTo>
                      <a:lnTo>
                        <a:pt x="1049" y="517"/>
                      </a:lnTo>
                      <a:lnTo>
                        <a:pt x="1598" y="517"/>
                      </a:lnTo>
                      <a:lnTo>
                        <a:pt x="1627" y="603"/>
                      </a:lnTo>
                      <a:lnTo>
                        <a:pt x="1712" y="680"/>
                      </a:lnTo>
                      <a:lnTo>
                        <a:pt x="1722" y="1562"/>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90" name="Group 135"/>
            <p:cNvGrpSpPr>
              <a:grpSpLocks/>
            </p:cNvGrpSpPr>
            <p:nvPr/>
          </p:nvGrpSpPr>
          <p:grpSpPr bwMode="auto">
            <a:xfrm>
              <a:off x="6197598" y="3924300"/>
              <a:ext cx="1617663" cy="895350"/>
              <a:chOff x="4268" y="2416"/>
              <a:chExt cx="738" cy="398"/>
            </a:xfrm>
            <a:solidFill>
              <a:schemeClr val="accent1">
                <a:lumMod val="20000"/>
                <a:lumOff val="80000"/>
              </a:schemeClr>
            </a:solidFill>
          </p:grpSpPr>
          <p:sp>
            <p:nvSpPr>
              <p:cNvPr id="423" name="Freeform 136"/>
              <p:cNvSpPr>
                <a:spLocks/>
              </p:cNvSpPr>
              <p:nvPr/>
            </p:nvSpPr>
            <p:spPr bwMode="auto">
              <a:xfrm>
                <a:off x="4268" y="2416"/>
                <a:ext cx="738" cy="398"/>
              </a:xfrm>
              <a:custGeom>
                <a:avLst/>
                <a:gdLst/>
                <a:ahLst/>
                <a:cxnLst>
                  <a:cxn ang="0">
                    <a:pos x="1210" y="795"/>
                  </a:cxn>
                  <a:cxn ang="0">
                    <a:pos x="1333" y="729"/>
                  </a:cxn>
                  <a:cxn ang="0">
                    <a:pos x="1381" y="747"/>
                  </a:cxn>
                  <a:cxn ang="0">
                    <a:pos x="1418" y="729"/>
                  </a:cxn>
                  <a:cxn ang="0">
                    <a:pos x="1418" y="681"/>
                  </a:cxn>
                  <a:cxn ang="0">
                    <a:pos x="1437" y="633"/>
                  </a:cxn>
                  <a:cxn ang="0">
                    <a:pos x="1465" y="585"/>
                  </a:cxn>
                  <a:cxn ang="0">
                    <a:pos x="1475" y="0"/>
                  </a:cxn>
                  <a:cxn ang="0">
                    <a:pos x="416" y="0"/>
                  </a:cxn>
                  <a:cxn ang="0">
                    <a:pos x="387" y="518"/>
                  </a:cxn>
                  <a:cxn ang="0">
                    <a:pos x="0" y="518"/>
                  </a:cxn>
                  <a:cxn ang="0">
                    <a:pos x="0" y="795"/>
                  </a:cxn>
                  <a:cxn ang="0">
                    <a:pos x="1210" y="795"/>
                  </a:cxn>
                </a:cxnLst>
                <a:rect l="0" t="0" r="r" b="b"/>
                <a:pathLst>
                  <a:path w="1475" h="795">
                    <a:moveTo>
                      <a:pt x="1210" y="795"/>
                    </a:moveTo>
                    <a:lnTo>
                      <a:pt x="1333" y="729"/>
                    </a:lnTo>
                    <a:lnTo>
                      <a:pt x="1381" y="747"/>
                    </a:lnTo>
                    <a:lnTo>
                      <a:pt x="1418" y="729"/>
                    </a:lnTo>
                    <a:lnTo>
                      <a:pt x="1418" y="681"/>
                    </a:lnTo>
                    <a:lnTo>
                      <a:pt x="1437" y="633"/>
                    </a:lnTo>
                    <a:lnTo>
                      <a:pt x="1465" y="585"/>
                    </a:lnTo>
                    <a:lnTo>
                      <a:pt x="1475" y="0"/>
                    </a:lnTo>
                    <a:lnTo>
                      <a:pt x="416" y="0"/>
                    </a:lnTo>
                    <a:lnTo>
                      <a:pt x="387" y="518"/>
                    </a:lnTo>
                    <a:lnTo>
                      <a:pt x="0" y="518"/>
                    </a:lnTo>
                    <a:lnTo>
                      <a:pt x="0" y="795"/>
                    </a:lnTo>
                    <a:lnTo>
                      <a:pt x="1210" y="795"/>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24" name="Group 137"/>
              <p:cNvGrpSpPr>
                <a:grpSpLocks/>
              </p:cNvGrpSpPr>
              <p:nvPr/>
            </p:nvGrpSpPr>
            <p:grpSpPr bwMode="auto">
              <a:xfrm>
                <a:off x="4268" y="2416"/>
                <a:ext cx="738" cy="398"/>
                <a:chOff x="4268" y="2416"/>
                <a:chExt cx="738" cy="398"/>
              </a:xfrm>
              <a:grpFill/>
            </p:grpSpPr>
            <p:sp>
              <p:nvSpPr>
                <p:cNvPr id="425" name="Freeform 138"/>
                <p:cNvSpPr>
                  <a:spLocks/>
                </p:cNvSpPr>
                <p:nvPr/>
              </p:nvSpPr>
              <p:spPr bwMode="auto">
                <a:xfrm>
                  <a:off x="4268" y="2416"/>
                  <a:ext cx="738" cy="398"/>
                </a:xfrm>
                <a:custGeom>
                  <a:avLst/>
                  <a:gdLst/>
                  <a:ahLst/>
                  <a:cxnLst>
                    <a:cxn ang="0">
                      <a:pos x="1210" y="795"/>
                    </a:cxn>
                    <a:cxn ang="0">
                      <a:pos x="1333" y="729"/>
                    </a:cxn>
                    <a:cxn ang="0">
                      <a:pos x="1381" y="747"/>
                    </a:cxn>
                    <a:cxn ang="0">
                      <a:pos x="1418" y="729"/>
                    </a:cxn>
                    <a:cxn ang="0">
                      <a:pos x="1418" y="681"/>
                    </a:cxn>
                    <a:cxn ang="0">
                      <a:pos x="1437" y="633"/>
                    </a:cxn>
                    <a:cxn ang="0">
                      <a:pos x="1465" y="585"/>
                    </a:cxn>
                    <a:cxn ang="0">
                      <a:pos x="1475" y="0"/>
                    </a:cxn>
                    <a:cxn ang="0">
                      <a:pos x="416" y="0"/>
                    </a:cxn>
                    <a:cxn ang="0">
                      <a:pos x="387" y="518"/>
                    </a:cxn>
                    <a:cxn ang="0">
                      <a:pos x="0" y="518"/>
                    </a:cxn>
                    <a:cxn ang="0">
                      <a:pos x="0" y="795"/>
                    </a:cxn>
                    <a:cxn ang="0">
                      <a:pos x="1210" y="795"/>
                    </a:cxn>
                  </a:cxnLst>
                  <a:rect l="0" t="0" r="r" b="b"/>
                  <a:pathLst>
                    <a:path w="1475" h="795">
                      <a:moveTo>
                        <a:pt x="1210" y="795"/>
                      </a:moveTo>
                      <a:lnTo>
                        <a:pt x="1333" y="729"/>
                      </a:lnTo>
                      <a:lnTo>
                        <a:pt x="1381" y="747"/>
                      </a:lnTo>
                      <a:lnTo>
                        <a:pt x="1418" y="729"/>
                      </a:lnTo>
                      <a:lnTo>
                        <a:pt x="1418" y="681"/>
                      </a:lnTo>
                      <a:lnTo>
                        <a:pt x="1437" y="633"/>
                      </a:lnTo>
                      <a:lnTo>
                        <a:pt x="1465" y="585"/>
                      </a:lnTo>
                      <a:lnTo>
                        <a:pt x="1475" y="0"/>
                      </a:lnTo>
                      <a:lnTo>
                        <a:pt x="416" y="0"/>
                      </a:lnTo>
                      <a:lnTo>
                        <a:pt x="387" y="518"/>
                      </a:lnTo>
                      <a:lnTo>
                        <a:pt x="0" y="518"/>
                      </a:lnTo>
                      <a:lnTo>
                        <a:pt x="0" y="795"/>
                      </a:lnTo>
                      <a:lnTo>
                        <a:pt x="1210" y="795"/>
                      </a:lnTo>
                      <a:close/>
                    </a:path>
                  </a:pathLst>
                </a:custGeom>
                <a:grpFill/>
                <a:ln w="9525">
                  <a:solidFill>
                    <a:schemeClr val="accent1">
                      <a:lumMod val="60000"/>
                      <a:lumOff val="40000"/>
                    </a:schemeClr>
                  </a:solidFill>
                  <a:round/>
                  <a:headEnd/>
                  <a:tailEnd/>
                </a:ln>
              </p:spPr>
              <p:txBody>
                <a:bodyPr/>
                <a:lstStyle/>
                <a:p>
                  <a:endParaRPr lang="en-US" sz="800"/>
                </a:p>
              </p:txBody>
            </p:sp>
            <p:sp>
              <p:nvSpPr>
                <p:cNvPr id="426" name="Freeform 139"/>
                <p:cNvSpPr>
                  <a:spLocks/>
                </p:cNvSpPr>
                <p:nvPr/>
              </p:nvSpPr>
              <p:spPr bwMode="auto">
                <a:xfrm>
                  <a:off x="4268" y="2416"/>
                  <a:ext cx="738" cy="398"/>
                </a:xfrm>
                <a:custGeom>
                  <a:avLst/>
                  <a:gdLst/>
                  <a:ahLst/>
                  <a:cxnLst>
                    <a:cxn ang="0">
                      <a:pos x="1210" y="795"/>
                    </a:cxn>
                    <a:cxn ang="0">
                      <a:pos x="1333" y="729"/>
                    </a:cxn>
                    <a:cxn ang="0">
                      <a:pos x="1381" y="747"/>
                    </a:cxn>
                    <a:cxn ang="0">
                      <a:pos x="1418" y="729"/>
                    </a:cxn>
                    <a:cxn ang="0">
                      <a:pos x="1418" y="681"/>
                    </a:cxn>
                    <a:cxn ang="0">
                      <a:pos x="1437" y="633"/>
                    </a:cxn>
                    <a:cxn ang="0">
                      <a:pos x="1465" y="585"/>
                    </a:cxn>
                    <a:cxn ang="0">
                      <a:pos x="1475" y="0"/>
                    </a:cxn>
                    <a:cxn ang="0">
                      <a:pos x="416" y="0"/>
                    </a:cxn>
                    <a:cxn ang="0">
                      <a:pos x="387" y="518"/>
                    </a:cxn>
                    <a:cxn ang="0">
                      <a:pos x="0" y="518"/>
                    </a:cxn>
                    <a:cxn ang="0">
                      <a:pos x="0" y="795"/>
                    </a:cxn>
                    <a:cxn ang="0">
                      <a:pos x="1210" y="795"/>
                    </a:cxn>
                  </a:cxnLst>
                  <a:rect l="0" t="0" r="r" b="b"/>
                  <a:pathLst>
                    <a:path w="1475" h="795">
                      <a:moveTo>
                        <a:pt x="1210" y="795"/>
                      </a:moveTo>
                      <a:lnTo>
                        <a:pt x="1333" y="729"/>
                      </a:lnTo>
                      <a:lnTo>
                        <a:pt x="1381" y="747"/>
                      </a:lnTo>
                      <a:lnTo>
                        <a:pt x="1418" y="729"/>
                      </a:lnTo>
                      <a:lnTo>
                        <a:pt x="1418" y="681"/>
                      </a:lnTo>
                      <a:lnTo>
                        <a:pt x="1437" y="633"/>
                      </a:lnTo>
                      <a:lnTo>
                        <a:pt x="1465" y="585"/>
                      </a:lnTo>
                      <a:lnTo>
                        <a:pt x="1475" y="0"/>
                      </a:lnTo>
                      <a:lnTo>
                        <a:pt x="416" y="0"/>
                      </a:lnTo>
                      <a:lnTo>
                        <a:pt x="387" y="518"/>
                      </a:lnTo>
                      <a:lnTo>
                        <a:pt x="0" y="518"/>
                      </a:lnTo>
                      <a:lnTo>
                        <a:pt x="0" y="795"/>
                      </a:lnTo>
                      <a:lnTo>
                        <a:pt x="1210" y="795"/>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91" name="Group 155"/>
            <p:cNvGrpSpPr>
              <a:grpSpLocks/>
            </p:cNvGrpSpPr>
            <p:nvPr/>
          </p:nvGrpSpPr>
          <p:grpSpPr bwMode="auto">
            <a:xfrm>
              <a:off x="4456112" y="954088"/>
              <a:ext cx="2339974" cy="1785937"/>
              <a:chOff x="3473" y="1094"/>
              <a:chExt cx="1068" cy="795"/>
            </a:xfrm>
            <a:solidFill>
              <a:schemeClr val="accent1">
                <a:lumMod val="20000"/>
                <a:lumOff val="80000"/>
              </a:schemeClr>
            </a:solidFill>
          </p:grpSpPr>
          <p:sp>
            <p:nvSpPr>
              <p:cNvPr id="419" name="Freeform 156"/>
              <p:cNvSpPr>
                <a:spLocks/>
              </p:cNvSpPr>
              <p:nvPr/>
            </p:nvSpPr>
            <p:spPr bwMode="auto">
              <a:xfrm>
                <a:off x="3473" y="1094"/>
                <a:ext cx="1068" cy="795"/>
              </a:xfrm>
              <a:custGeom>
                <a:avLst/>
                <a:gdLst/>
                <a:ahLst/>
                <a:cxnLst>
                  <a:cxn ang="0">
                    <a:pos x="2137" y="518"/>
                  </a:cxn>
                  <a:cxn ang="0">
                    <a:pos x="2109" y="767"/>
                  </a:cxn>
                  <a:cxn ang="0">
                    <a:pos x="2118" y="1591"/>
                  </a:cxn>
                  <a:cxn ang="0">
                    <a:pos x="1977" y="1572"/>
                  </a:cxn>
                  <a:cxn ang="0">
                    <a:pos x="1967" y="1437"/>
                  </a:cxn>
                  <a:cxn ang="0">
                    <a:pos x="1920" y="1314"/>
                  </a:cxn>
                  <a:cxn ang="0">
                    <a:pos x="1693" y="1361"/>
                  </a:cxn>
                  <a:cxn ang="0">
                    <a:pos x="1636" y="1361"/>
                  </a:cxn>
                  <a:cxn ang="0">
                    <a:pos x="1542" y="1437"/>
                  </a:cxn>
                  <a:cxn ang="0">
                    <a:pos x="1447" y="1389"/>
                  </a:cxn>
                  <a:cxn ang="0">
                    <a:pos x="1248" y="1476"/>
                  </a:cxn>
                  <a:cxn ang="0">
                    <a:pos x="1258" y="1361"/>
                  </a:cxn>
                  <a:cxn ang="0">
                    <a:pos x="1163" y="1361"/>
                  </a:cxn>
                  <a:cxn ang="0">
                    <a:pos x="1115" y="1389"/>
                  </a:cxn>
                  <a:cxn ang="0">
                    <a:pos x="1069" y="1495"/>
                  </a:cxn>
                  <a:cxn ang="0">
                    <a:pos x="1069" y="1572"/>
                  </a:cxn>
                  <a:cxn ang="0">
                    <a:pos x="833" y="1495"/>
                  </a:cxn>
                  <a:cxn ang="0">
                    <a:pos x="785" y="1437"/>
                  </a:cxn>
                  <a:cxn ang="0">
                    <a:pos x="634" y="1314"/>
                  </a:cxn>
                  <a:cxn ang="0">
                    <a:pos x="558" y="1274"/>
                  </a:cxn>
                  <a:cxn ang="0">
                    <a:pos x="444" y="1112"/>
                  </a:cxn>
                  <a:cxn ang="0">
                    <a:pos x="312" y="1045"/>
                  </a:cxn>
                  <a:cxn ang="0">
                    <a:pos x="246" y="911"/>
                  </a:cxn>
                  <a:cxn ang="0">
                    <a:pos x="246" y="815"/>
                  </a:cxn>
                  <a:cxn ang="0">
                    <a:pos x="265" y="767"/>
                  </a:cxn>
                  <a:cxn ang="0">
                    <a:pos x="246" y="709"/>
                  </a:cxn>
                  <a:cxn ang="0">
                    <a:pos x="209" y="661"/>
                  </a:cxn>
                  <a:cxn ang="0">
                    <a:pos x="161" y="614"/>
                  </a:cxn>
                  <a:cxn ang="0">
                    <a:pos x="95" y="584"/>
                  </a:cxn>
                  <a:cxn ang="0">
                    <a:pos x="133" y="518"/>
                  </a:cxn>
                  <a:cxn ang="0">
                    <a:pos x="190" y="451"/>
                  </a:cxn>
                  <a:cxn ang="0">
                    <a:pos x="236" y="413"/>
                  </a:cxn>
                  <a:cxn ang="0">
                    <a:pos x="161" y="230"/>
                  </a:cxn>
                  <a:cxn ang="0">
                    <a:pos x="133" y="86"/>
                  </a:cxn>
                  <a:cxn ang="0">
                    <a:pos x="47" y="86"/>
                  </a:cxn>
                  <a:cxn ang="0">
                    <a:pos x="38" y="0"/>
                  </a:cxn>
                </a:cxnLst>
                <a:rect l="0" t="0" r="r" b="b"/>
                <a:pathLst>
                  <a:path w="2137" h="1591">
                    <a:moveTo>
                      <a:pt x="2137" y="0"/>
                    </a:moveTo>
                    <a:lnTo>
                      <a:pt x="2137" y="518"/>
                    </a:lnTo>
                    <a:lnTo>
                      <a:pt x="2109" y="518"/>
                    </a:lnTo>
                    <a:lnTo>
                      <a:pt x="2109" y="767"/>
                    </a:lnTo>
                    <a:lnTo>
                      <a:pt x="2137" y="767"/>
                    </a:lnTo>
                    <a:lnTo>
                      <a:pt x="2118" y="1591"/>
                    </a:lnTo>
                    <a:lnTo>
                      <a:pt x="2004" y="1591"/>
                    </a:lnTo>
                    <a:lnTo>
                      <a:pt x="1977" y="1572"/>
                    </a:lnTo>
                    <a:lnTo>
                      <a:pt x="2015" y="1495"/>
                    </a:lnTo>
                    <a:lnTo>
                      <a:pt x="1967" y="1437"/>
                    </a:lnTo>
                    <a:lnTo>
                      <a:pt x="1939" y="1341"/>
                    </a:lnTo>
                    <a:lnTo>
                      <a:pt x="1920" y="1314"/>
                    </a:lnTo>
                    <a:lnTo>
                      <a:pt x="1825" y="1274"/>
                    </a:lnTo>
                    <a:lnTo>
                      <a:pt x="1693" y="1361"/>
                    </a:lnTo>
                    <a:lnTo>
                      <a:pt x="1655" y="1341"/>
                    </a:lnTo>
                    <a:lnTo>
                      <a:pt x="1636" y="1361"/>
                    </a:lnTo>
                    <a:lnTo>
                      <a:pt x="1607" y="1457"/>
                    </a:lnTo>
                    <a:lnTo>
                      <a:pt x="1542" y="1437"/>
                    </a:lnTo>
                    <a:lnTo>
                      <a:pt x="1513" y="1409"/>
                    </a:lnTo>
                    <a:lnTo>
                      <a:pt x="1447" y="1389"/>
                    </a:lnTo>
                    <a:lnTo>
                      <a:pt x="1323" y="1524"/>
                    </a:lnTo>
                    <a:lnTo>
                      <a:pt x="1248" y="1476"/>
                    </a:lnTo>
                    <a:lnTo>
                      <a:pt x="1277" y="1409"/>
                    </a:lnTo>
                    <a:lnTo>
                      <a:pt x="1258" y="1361"/>
                    </a:lnTo>
                    <a:lnTo>
                      <a:pt x="1229" y="1389"/>
                    </a:lnTo>
                    <a:lnTo>
                      <a:pt x="1163" y="1361"/>
                    </a:lnTo>
                    <a:lnTo>
                      <a:pt x="1163" y="1389"/>
                    </a:lnTo>
                    <a:lnTo>
                      <a:pt x="1115" y="1389"/>
                    </a:lnTo>
                    <a:lnTo>
                      <a:pt x="1041" y="1437"/>
                    </a:lnTo>
                    <a:lnTo>
                      <a:pt x="1069" y="1495"/>
                    </a:lnTo>
                    <a:lnTo>
                      <a:pt x="1041" y="1543"/>
                    </a:lnTo>
                    <a:lnTo>
                      <a:pt x="1069" y="1572"/>
                    </a:lnTo>
                    <a:lnTo>
                      <a:pt x="852" y="1572"/>
                    </a:lnTo>
                    <a:lnTo>
                      <a:pt x="833" y="1495"/>
                    </a:lnTo>
                    <a:lnTo>
                      <a:pt x="766" y="1457"/>
                    </a:lnTo>
                    <a:lnTo>
                      <a:pt x="785" y="1437"/>
                    </a:lnTo>
                    <a:lnTo>
                      <a:pt x="671" y="1389"/>
                    </a:lnTo>
                    <a:lnTo>
                      <a:pt x="634" y="1314"/>
                    </a:lnTo>
                    <a:lnTo>
                      <a:pt x="596" y="1314"/>
                    </a:lnTo>
                    <a:lnTo>
                      <a:pt x="558" y="1274"/>
                    </a:lnTo>
                    <a:lnTo>
                      <a:pt x="558" y="1189"/>
                    </a:lnTo>
                    <a:lnTo>
                      <a:pt x="444" y="1112"/>
                    </a:lnTo>
                    <a:lnTo>
                      <a:pt x="379" y="1045"/>
                    </a:lnTo>
                    <a:lnTo>
                      <a:pt x="312" y="1045"/>
                    </a:lnTo>
                    <a:lnTo>
                      <a:pt x="331" y="959"/>
                    </a:lnTo>
                    <a:lnTo>
                      <a:pt x="246" y="911"/>
                    </a:lnTo>
                    <a:lnTo>
                      <a:pt x="217" y="843"/>
                    </a:lnTo>
                    <a:lnTo>
                      <a:pt x="246" y="815"/>
                    </a:lnTo>
                    <a:lnTo>
                      <a:pt x="236" y="767"/>
                    </a:lnTo>
                    <a:lnTo>
                      <a:pt x="265" y="767"/>
                    </a:lnTo>
                    <a:lnTo>
                      <a:pt x="236" y="757"/>
                    </a:lnTo>
                    <a:lnTo>
                      <a:pt x="246" y="709"/>
                    </a:lnTo>
                    <a:lnTo>
                      <a:pt x="190" y="709"/>
                    </a:lnTo>
                    <a:lnTo>
                      <a:pt x="209" y="661"/>
                    </a:lnTo>
                    <a:lnTo>
                      <a:pt x="190" y="632"/>
                    </a:lnTo>
                    <a:lnTo>
                      <a:pt x="161" y="614"/>
                    </a:lnTo>
                    <a:lnTo>
                      <a:pt x="142" y="632"/>
                    </a:lnTo>
                    <a:lnTo>
                      <a:pt x="95" y="584"/>
                    </a:lnTo>
                    <a:lnTo>
                      <a:pt x="95" y="566"/>
                    </a:lnTo>
                    <a:lnTo>
                      <a:pt x="133" y="518"/>
                    </a:lnTo>
                    <a:lnTo>
                      <a:pt x="171" y="499"/>
                    </a:lnTo>
                    <a:lnTo>
                      <a:pt x="190" y="451"/>
                    </a:lnTo>
                    <a:lnTo>
                      <a:pt x="217" y="451"/>
                    </a:lnTo>
                    <a:lnTo>
                      <a:pt x="236" y="413"/>
                    </a:lnTo>
                    <a:lnTo>
                      <a:pt x="161" y="317"/>
                    </a:lnTo>
                    <a:lnTo>
                      <a:pt x="161" y="230"/>
                    </a:lnTo>
                    <a:lnTo>
                      <a:pt x="133" y="182"/>
                    </a:lnTo>
                    <a:lnTo>
                      <a:pt x="133" y="86"/>
                    </a:lnTo>
                    <a:lnTo>
                      <a:pt x="95" y="59"/>
                    </a:lnTo>
                    <a:lnTo>
                      <a:pt x="47" y="86"/>
                    </a:lnTo>
                    <a:lnTo>
                      <a:pt x="0" y="38"/>
                    </a:lnTo>
                    <a:lnTo>
                      <a:pt x="38" y="0"/>
                    </a:lnTo>
                    <a:lnTo>
                      <a:pt x="2137" y="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20" name="Group 157"/>
              <p:cNvGrpSpPr>
                <a:grpSpLocks/>
              </p:cNvGrpSpPr>
              <p:nvPr/>
            </p:nvGrpSpPr>
            <p:grpSpPr bwMode="auto">
              <a:xfrm>
                <a:off x="3473" y="1094"/>
                <a:ext cx="1068" cy="795"/>
                <a:chOff x="3473" y="1094"/>
                <a:chExt cx="1068" cy="795"/>
              </a:xfrm>
              <a:grpFill/>
            </p:grpSpPr>
            <p:sp>
              <p:nvSpPr>
                <p:cNvPr id="421" name="Freeform 158"/>
                <p:cNvSpPr>
                  <a:spLocks/>
                </p:cNvSpPr>
                <p:nvPr/>
              </p:nvSpPr>
              <p:spPr bwMode="auto">
                <a:xfrm>
                  <a:off x="3473" y="1094"/>
                  <a:ext cx="1068" cy="795"/>
                </a:xfrm>
                <a:custGeom>
                  <a:avLst/>
                  <a:gdLst/>
                  <a:ahLst/>
                  <a:cxnLst>
                    <a:cxn ang="0">
                      <a:pos x="2137" y="518"/>
                    </a:cxn>
                    <a:cxn ang="0">
                      <a:pos x="2109" y="767"/>
                    </a:cxn>
                    <a:cxn ang="0">
                      <a:pos x="2118" y="1591"/>
                    </a:cxn>
                    <a:cxn ang="0">
                      <a:pos x="1977" y="1572"/>
                    </a:cxn>
                    <a:cxn ang="0">
                      <a:pos x="1967" y="1437"/>
                    </a:cxn>
                    <a:cxn ang="0">
                      <a:pos x="1920" y="1314"/>
                    </a:cxn>
                    <a:cxn ang="0">
                      <a:pos x="1693" y="1361"/>
                    </a:cxn>
                    <a:cxn ang="0">
                      <a:pos x="1636" y="1361"/>
                    </a:cxn>
                    <a:cxn ang="0">
                      <a:pos x="1542" y="1437"/>
                    </a:cxn>
                    <a:cxn ang="0">
                      <a:pos x="1447" y="1389"/>
                    </a:cxn>
                    <a:cxn ang="0">
                      <a:pos x="1248" y="1476"/>
                    </a:cxn>
                    <a:cxn ang="0">
                      <a:pos x="1258" y="1361"/>
                    </a:cxn>
                    <a:cxn ang="0">
                      <a:pos x="1163" y="1361"/>
                    </a:cxn>
                    <a:cxn ang="0">
                      <a:pos x="1115" y="1389"/>
                    </a:cxn>
                    <a:cxn ang="0">
                      <a:pos x="1069" y="1495"/>
                    </a:cxn>
                    <a:cxn ang="0">
                      <a:pos x="1069" y="1572"/>
                    </a:cxn>
                    <a:cxn ang="0">
                      <a:pos x="833" y="1495"/>
                    </a:cxn>
                    <a:cxn ang="0">
                      <a:pos x="785" y="1437"/>
                    </a:cxn>
                    <a:cxn ang="0">
                      <a:pos x="634" y="1314"/>
                    </a:cxn>
                    <a:cxn ang="0">
                      <a:pos x="558" y="1274"/>
                    </a:cxn>
                    <a:cxn ang="0">
                      <a:pos x="444" y="1112"/>
                    </a:cxn>
                    <a:cxn ang="0">
                      <a:pos x="312" y="1045"/>
                    </a:cxn>
                    <a:cxn ang="0">
                      <a:pos x="246" y="911"/>
                    </a:cxn>
                    <a:cxn ang="0">
                      <a:pos x="246" y="815"/>
                    </a:cxn>
                    <a:cxn ang="0">
                      <a:pos x="265" y="767"/>
                    </a:cxn>
                    <a:cxn ang="0">
                      <a:pos x="246" y="709"/>
                    </a:cxn>
                    <a:cxn ang="0">
                      <a:pos x="209" y="661"/>
                    </a:cxn>
                    <a:cxn ang="0">
                      <a:pos x="161" y="614"/>
                    </a:cxn>
                    <a:cxn ang="0">
                      <a:pos x="95" y="584"/>
                    </a:cxn>
                    <a:cxn ang="0">
                      <a:pos x="133" y="518"/>
                    </a:cxn>
                    <a:cxn ang="0">
                      <a:pos x="190" y="451"/>
                    </a:cxn>
                    <a:cxn ang="0">
                      <a:pos x="236" y="413"/>
                    </a:cxn>
                    <a:cxn ang="0">
                      <a:pos x="161" y="230"/>
                    </a:cxn>
                    <a:cxn ang="0">
                      <a:pos x="133" y="86"/>
                    </a:cxn>
                    <a:cxn ang="0">
                      <a:pos x="47" y="86"/>
                    </a:cxn>
                    <a:cxn ang="0">
                      <a:pos x="38" y="0"/>
                    </a:cxn>
                  </a:cxnLst>
                  <a:rect l="0" t="0" r="r" b="b"/>
                  <a:pathLst>
                    <a:path w="2137" h="1591">
                      <a:moveTo>
                        <a:pt x="2137" y="0"/>
                      </a:moveTo>
                      <a:lnTo>
                        <a:pt x="2137" y="518"/>
                      </a:lnTo>
                      <a:lnTo>
                        <a:pt x="2109" y="518"/>
                      </a:lnTo>
                      <a:lnTo>
                        <a:pt x="2109" y="767"/>
                      </a:lnTo>
                      <a:lnTo>
                        <a:pt x="2137" y="767"/>
                      </a:lnTo>
                      <a:lnTo>
                        <a:pt x="2118" y="1591"/>
                      </a:lnTo>
                      <a:lnTo>
                        <a:pt x="2004" y="1591"/>
                      </a:lnTo>
                      <a:lnTo>
                        <a:pt x="1977" y="1572"/>
                      </a:lnTo>
                      <a:lnTo>
                        <a:pt x="2015" y="1495"/>
                      </a:lnTo>
                      <a:lnTo>
                        <a:pt x="1967" y="1437"/>
                      </a:lnTo>
                      <a:lnTo>
                        <a:pt x="1939" y="1341"/>
                      </a:lnTo>
                      <a:lnTo>
                        <a:pt x="1920" y="1314"/>
                      </a:lnTo>
                      <a:lnTo>
                        <a:pt x="1825" y="1274"/>
                      </a:lnTo>
                      <a:lnTo>
                        <a:pt x="1693" y="1361"/>
                      </a:lnTo>
                      <a:lnTo>
                        <a:pt x="1655" y="1341"/>
                      </a:lnTo>
                      <a:lnTo>
                        <a:pt x="1636" y="1361"/>
                      </a:lnTo>
                      <a:lnTo>
                        <a:pt x="1607" y="1457"/>
                      </a:lnTo>
                      <a:lnTo>
                        <a:pt x="1542" y="1437"/>
                      </a:lnTo>
                      <a:lnTo>
                        <a:pt x="1513" y="1409"/>
                      </a:lnTo>
                      <a:lnTo>
                        <a:pt x="1447" y="1389"/>
                      </a:lnTo>
                      <a:lnTo>
                        <a:pt x="1323" y="1524"/>
                      </a:lnTo>
                      <a:lnTo>
                        <a:pt x="1248" y="1476"/>
                      </a:lnTo>
                      <a:lnTo>
                        <a:pt x="1277" y="1409"/>
                      </a:lnTo>
                      <a:lnTo>
                        <a:pt x="1258" y="1361"/>
                      </a:lnTo>
                      <a:lnTo>
                        <a:pt x="1229" y="1389"/>
                      </a:lnTo>
                      <a:lnTo>
                        <a:pt x="1163" y="1361"/>
                      </a:lnTo>
                      <a:lnTo>
                        <a:pt x="1163" y="1389"/>
                      </a:lnTo>
                      <a:lnTo>
                        <a:pt x="1115" y="1389"/>
                      </a:lnTo>
                      <a:lnTo>
                        <a:pt x="1041" y="1437"/>
                      </a:lnTo>
                      <a:lnTo>
                        <a:pt x="1069" y="1495"/>
                      </a:lnTo>
                      <a:lnTo>
                        <a:pt x="1041" y="1543"/>
                      </a:lnTo>
                      <a:lnTo>
                        <a:pt x="1069" y="1572"/>
                      </a:lnTo>
                      <a:lnTo>
                        <a:pt x="852" y="1572"/>
                      </a:lnTo>
                      <a:lnTo>
                        <a:pt x="833" y="1495"/>
                      </a:lnTo>
                      <a:lnTo>
                        <a:pt x="766" y="1457"/>
                      </a:lnTo>
                      <a:lnTo>
                        <a:pt x="785" y="1437"/>
                      </a:lnTo>
                      <a:lnTo>
                        <a:pt x="671" y="1389"/>
                      </a:lnTo>
                      <a:lnTo>
                        <a:pt x="634" y="1314"/>
                      </a:lnTo>
                      <a:lnTo>
                        <a:pt x="596" y="1314"/>
                      </a:lnTo>
                      <a:lnTo>
                        <a:pt x="558" y="1274"/>
                      </a:lnTo>
                      <a:lnTo>
                        <a:pt x="558" y="1189"/>
                      </a:lnTo>
                      <a:lnTo>
                        <a:pt x="444" y="1112"/>
                      </a:lnTo>
                      <a:lnTo>
                        <a:pt x="379" y="1045"/>
                      </a:lnTo>
                      <a:lnTo>
                        <a:pt x="312" y="1045"/>
                      </a:lnTo>
                      <a:lnTo>
                        <a:pt x="331" y="959"/>
                      </a:lnTo>
                      <a:lnTo>
                        <a:pt x="246" y="911"/>
                      </a:lnTo>
                      <a:lnTo>
                        <a:pt x="217" y="843"/>
                      </a:lnTo>
                      <a:lnTo>
                        <a:pt x="246" y="815"/>
                      </a:lnTo>
                      <a:lnTo>
                        <a:pt x="236" y="767"/>
                      </a:lnTo>
                      <a:lnTo>
                        <a:pt x="265" y="767"/>
                      </a:lnTo>
                      <a:lnTo>
                        <a:pt x="236" y="757"/>
                      </a:lnTo>
                      <a:lnTo>
                        <a:pt x="246" y="709"/>
                      </a:lnTo>
                      <a:lnTo>
                        <a:pt x="190" y="709"/>
                      </a:lnTo>
                      <a:lnTo>
                        <a:pt x="209" y="661"/>
                      </a:lnTo>
                      <a:lnTo>
                        <a:pt x="190" y="632"/>
                      </a:lnTo>
                      <a:lnTo>
                        <a:pt x="161" y="614"/>
                      </a:lnTo>
                      <a:lnTo>
                        <a:pt x="142" y="632"/>
                      </a:lnTo>
                      <a:lnTo>
                        <a:pt x="95" y="584"/>
                      </a:lnTo>
                      <a:lnTo>
                        <a:pt x="95" y="566"/>
                      </a:lnTo>
                      <a:lnTo>
                        <a:pt x="133" y="518"/>
                      </a:lnTo>
                      <a:lnTo>
                        <a:pt x="171" y="499"/>
                      </a:lnTo>
                      <a:lnTo>
                        <a:pt x="190" y="451"/>
                      </a:lnTo>
                      <a:lnTo>
                        <a:pt x="217" y="451"/>
                      </a:lnTo>
                      <a:lnTo>
                        <a:pt x="236" y="413"/>
                      </a:lnTo>
                      <a:lnTo>
                        <a:pt x="161" y="317"/>
                      </a:lnTo>
                      <a:lnTo>
                        <a:pt x="161" y="230"/>
                      </a:lnTo>
                      <a:lnTo>
                        <a:pt x="133" y="182"/>
                      </a:lnTo>
                      <a:lnTo>
                        <a:pt x="133" y="86"/>
                      </a:lnTo>
                      <a:lnTo>
                        <a:pt x="95" y="59"/>
                      </a:lnTo>
                      <a:lnTo>
                        <a:pt x="47" y="86"/>
                      </a:lnTo>
                      <a:lnTo>
                        <a:pt x="0" y="38"/>
                      </a:lnTo>
                      <a:lnTo>
                        <a:pt x="38" y="0"/>
                      </a:lnTo>
                      <a:lnTo>
                        <a:pt x="2137" y="0"/>
                      </a:lnTo>
                      <a:close/>
                    </a:path>
                  </a:pathLst>
                </a:custGeom>
                <a:grpFill/>
                <a:ln w="9525">
                  <a:solidFill>
                    <a:schemeClr val="accent1">
                      <a:lumMod val="60000"/>
                      <a:lumOff val="40000"/>
                    </a:schemeClr>
                  </a:solidFill>
                  <a:round/>
                  <a:headEnd/>
                  <a:tailEnd/>
                </a:ln>
              </p:spPr>
              <p:txBody>
                <a:bodyPr/>
                <a:lstStyle/>
                <a:p>
                  <a:endParaRPr lang="en-US" sz="800"/>
                </a:p>
              </p:txBody>
            </p:sp>
            <p:sp>
              <p:nvSpPr>
                <p:cNvPr id="422" name="Freeform 159"/>
                <p:cNvSpPr>
                  <a:spLocks/>
                </p:cNvSpPr>
                <p:nvPr/>
              </p:nvSpPr>
              <p:spPr bwMode="auto">
                <a:xfrm>
                  <a:off x="3473" y="1094"/>
                  <a:ext cx="1068" cy="795"/>
                </a:xfrm>
                <a:custGeom>
                  <a:avLst/>
                  <a:gdLst/>
                  <a:ahLst/>
                  <a:cxnLst>
                    <a:cxn ang="0">
                      <a:pos x="2137" y="518"/>
                    </a:cxn>
                    <a:cxn ang="0">
                      <a:pos x="2109" y="767"/>
                    </a:cxn>
                    <a:cxn ang="0">
                      <a:pos x="2118" y="1591"/>
                    </a:cxn>
                    <a:cxn ang="0">
                      <a:pos x="1977" y="1572"/>
                    </a:cxn>
                    <a:cxn ang="0">
                      <a:pos x="1967" y="1437"/>
                    </a:cxn>
                    <a:cxn ang="0">
                      <a:pos x="1920" y="1314"/>
                    </a:cxn>
                    <a:cxn ang="0">
                      <a:pos x="1693" y="1361"/>
                    </a:cxn>
                    <a:cxn ang="0">
                      <a:pos x="1636" y="1361"/>
                    </a:cxn>
                    <a:cxn ang="0">
                      <a:pos x="1542" y="1437"/>
                    </a:cxn>
                    <a:cxn ang="0">
                      <a:pos x="1447" y="1389"/>
                    </a:cxn>
                    <a:cxn ang="0">
                      <a:pos x="1248" y="1476"/>
                    </a:cxn>
                    <a:cxn ang="0">
                      <a:pos x="1258" y="1361"/>
                    </a:cxn>
                    <a:cxn ang="0">
                      <a:pos x="1163" y="1361"/>
                    </a:cxn>
                    <a:cxn ang="0">
                      <a:pos x="1115" y="1389"/>
                    </a:cxn>
                    <a:cxn ang="0">
                      <a:pos x="1069" y="1495"/>
                    </a:cxn>
                    <a:cxn ang="0">
                      <a:pos x="1069" y="1572"/>
                    </a:cxn>
                    <a:cxn ang="0">
                      <a:pos x="833" y="1495"/>
                    </a:cxn>
                    <a:cxn ang="0">
                      <a:pos x="785" y="1437"/>
                    </a:cxn>
                    <a:cxn ang="0">
                      <a:pos x="634" y="1314"/>
                    </a:cxn>
                    <a:cxn ang="0">
                      <a:pos x="558" y="1274"/>
                    </a:cxn>
                    <a:cxn ang="0">
                      <a:pos x="444" y="1112"/>
                    </a:cxn>
                    <a:cxn ang="0">
                      <a:pos x="312" y="1045"/>
                    </a:cxn>
                    <a:cxn ang="0">
                      <a:pos x="246" y="911"/>
                    </a:cxn>
                    <a:cxn ang="0">
                      <a:pos x="246" y="815"/>
                    </a:cxn>
                    <a:cxn ang="0">
                      <a:pos x="265" y="767"/>
                    </a:cxn>
                    <a:cxn ang="0">
                      <a:pos x="246" y="709"/>
                    </a:cxn>
                    <a:cxn ang="0">
                      <a:pos x="209" y="661"/>
                    </a:cxn>
                    <a:cxn ang="0">
                      <a:pos x="161" y="614"/>
                    </a:cxn>
                    <a:cxn ang="0">
                      <a:pos x="95" y="584"/>
                    </a:cxn>
                    <a:cxn ang="0">
                      <a:pos x="133" y="518"/>
                    </a:cxn>
                    <a:cxn ang="0">
                      <a:pos x="190" y="451"/>
                    </a:cxn>
                    <a:cxn ang="0">
                      <a:pos x="236" y="413"/>
                    </a:cxn>
                    <a:cxn ang="0">
                      <a:pos x="161" y="230"/>
                    </a:cxn>
                    <a:cxn ang="0">
                      <a:pos x="133" y="86"/>
                    </a:cxn>
                    <a:cxn ang="0">
                      <a:pos x="47" y="86"/>
                    </a:cxn>
                    <a:cxn ang="0">
                      <a:pos x="38" y="0"/>
                    </a:cxn>
                  </a:cxnLst>
                  <a:rect l="0" t="0" r="r" b="b"/>
                  <a:pathLst>
                    <a:path w="2137" h="1591">
                      <a:moveTo>
                        <a:pt x="2137" y="0"/>
                      </a:moveTo>
                      <a:lnTo>
                        <a:pt x="2137" y="518"/>
                      </a:lnTo>
                      <a:lnTo>
                        <a:pt x="2109" y="518"/>
                      </a:lnTo>
                      <a:lnTo>
                        <a:pt x="2109" y="767"/>
                      </a:lnTo>
                      <a:lnTo>
                        <a:pt x="2137" y="767"/>
                      </a:lnTo>
                      <a:lnTo>
                        <a:pt x="2118" y="1591"/>
                      </a:lnTo>
                      <a:lnTo>
                        <a:pt x="2004" y="1591"/>
                      </a:lnTo>
                      <a:lnTo>
                        <a:pt x="1977" y="1572"/>
                      </a:lnTo>
                      <a:lnTo>
                        <a:pt x="2015" y="1495"/>
                      </a:lnTo>
                      <a:lnTo>
                        <a:pt x="1967" y="1437"/>
                      </a:lnTo>
                      <a:lnTo>
                        <a:pt x="1939" y="1341"/>
                      </a:lnTo>
                      <a:lnTo>
                        <a:pt x="1920" y="1314"/>
                      </a:lnTo>
                      <a:lnTo>
                        <a:pt x="1825" y="1274"/>
                      </a:lnTo>
                      <a:lnTo>
                        <a:pt x="1693" y="1361"/>
                      </a:lnTo>
                      <a:lnTo>
                        <a:pt x="1655" y="1341"/>
                      </a:lnTo>
                      <a:lnTo>
                        <a:pt x="1636" y="1361"/>
                      </a:lnTo>
                      <a:lnTo>
                        <a:pt x="1607" y="1457"/>
                      </a:lnTo>
                      <a:lnTo>
                        <a:pt x="1542" y="1437"/>
                      </a:lnTo>
                      <a:lnTo>
                        <a:pt x="1513" y="1409"/>
                      </a:lnTo>
                      <a:lnTo>
                        <a:pt x="1447" y="1389"/>
                      </a:lnTo>
                      <a:lnTo>
                        <a:pt x="1323" y="1524"/>
                      </a:lnTo>
                      <a:lnTo>
                        <a:pt x="1248" y="1476"/>
                      </a:lnTo>
                      <a:lnTo>
                        <a:pt x="1277" y="1409"/>
                      </a:lnTo>
                      <a:lnTo>
                        <a:pt x="1258" y="1361"/>
                      </a:lnTo>
                      <a:lnTo>
                        <a:pt x="1229" y="1389"/>
                      </a:lnTo>
                      <a:lnTo>
                        <a:pt x="1163" y="1361"/>
                      </a:lnTo>
                      <a:lnTo>
                        <a:pt x="1163" y="1389"/>
                      </a:lnTo>
                      <a:lnTo>
                        <a:pt x="1115" y="1389"/>
                      </a:lnTo>
                      <a:lnTo>
                        <a:pt x="1041" y="1437"/>
                      </a:lnTo>
                      <a:lnTo>
                        <a:pt x="1069" y="1495"/>
                      </a:lnTo>
                      <a:lnTo>
                        <a:pt x="1041" y="1543"/>
                      </a:lnTo>
                      <a:lnTo>
                        <a:pt x="1069" y="1572"/>
                      </a:lnTo>
                      <a:lnTo>
                        <a:pt x="852" y="1572"/>
                      </a:lnTo>
                      <a:lnTo>
                        <a:pt x="833" y="1495"/>
                      </a:lnTo>
                      <a:lnTo>
                        <a:pt x="766" y="1457"/>
                      </a:lnTo>
                      <a:lnTo>
                        <a:pt x="785" y="1437"/>
                      </a:lnTo>
                      <a:lnTo>
                        <a:pt x="671" y="1389"/>
                      </a:lnTo>
                      <a:lnTo>
                        <a:pt x="634" y="1314"/>
                      </a:lnTo>
                      <a:lnTo>
                        <a:pt x="596" y="1314"/>
                      </a:lnTo>
                      <a:lnTo>
                        <a:pt x="558" y="1274"/>
                      </a:lnTo>
                      <a:lnTo>
                        <a:pt x="558" y="1189"/>
                      </a:lnTo>
                      <a:lnTo>
                        <a:pt x="444" y="1112"/>
                      </a:lnTo>
                      <a:lnTo>
                        <a:pt x="379" y="1045"/>
                      </a:lnTo>
                      <a:lnTo>
                        <a:pt x="312" y="1045"/>
                      </a:lnTo>
                      <a:lnTo>
                        <a:pt x="331" y="959"/>
                      </a:lnTo>
                      <a:lnTo>
                        <a:pt x="246" y="911"/>
                      </a:lnTo>
                      <a:lnTo>
                        <a:pt x="217" y="843"/>
                      </a:lnTo>
                      <a:lnTo>
                        <a:pt x="246" y="815"/>
                      </a:lnTo>
                      <a:lnTo>
                        <a:pt x="236" y="767"/>
                      </a:lnTo>
                      <a:lnTo>
                        <a:pt x="265" y="767"/>
                      </a:lnTo>
                      <a:lnTo>
                        <a:pt x="236" y="757"/>
                      </a:lnTo>
                      <a:lnTo>
                        <a:pt x="246" y="709"/>
                      </a:lnTo>
                      <a:lnTo>
                        <a:pt x="190" y="709"/>
                      </a:lnTo>
                      <a:lnTo>
                        <a:pt x="209" y="661"/>
                      </a:lnTo>
                      <a:lnTo>
                        <a:pt x="190" y="632"/>
                      </a:lnTo>
                      <a:lnTo>
                        <a:pt x="161" y="614"/>
                      </a:lnTo>
                      <a:lnTo>
                        <a:pt x="142" y="632"/>
                      </a:lnTo>
                      <a:lnTo>
                        <a:pt x="95" y="584"/>
                      </a:lnTo>
                      <a:lnTo>
                        <a:pt x="95" y="566"/>
                      </a:lnTo>
                      <a:lnTo>
                        <a:pt x="133" y="518"/>
                      </a:lnTo>
                      <a:lnTo>
                        <a:pt x="171" y="499"/>
                      </a:lnTo>
                      <a:lnTo>
                        <a:pt x="190" y="451"/>
                      </a:lnTo>
                      <a:lnTo>
                        <a:pt x="217" y="451"/>
                      </a:lnTo>
                      <a:lnTo>
                        <a:pt x="236" y="413"/>
                      </a:lnTo>
                      <a:lnTo>
                        <a:pt x="161" y="317"/>
                      </a:lnTo>
                      <a:lnTo>
                        <a:pt x="161" y="230"/>
                      </a:lnTo>
                      <a:lnTo>
                        <a:pt x="133" y="182"/>
                      </a:lnTo>
                      <a:lnTo>
                        <a:pt x="133" y="86"/>
                      </a:lnTo>
                      <a:lnTo>
                        <a:pt x="95" y="59"/>
                      </a:lnTo>
                      <a:lnTo>
                        <a:pt x="47" y="86"/>
                      </a:lnTo>
                      <a:lnTo>
                        <a:pt x="0" y="38"/>
                      </a:lnTo>
                      <a:lnTo>
                        <a:pt x="38" y="0"/>
                      </a:lnTo>
                      <a:lnTo>
                        <a:pt x="2137"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92" name="Group 160"/>
            <p:cNvGrpSpPr>
              <a:grpSpLocks/>
            </p:cNvGrpSpPr>
            <p:nvPr/>
          </p:nvGrpSpPr>
          <p:grpSpPr bwMode="auto">
            <a:xfrm>
              <a:off x="2662237" y="3019424"/>
              <a:ext cx="1587499" cy="1219200"/>
              <a:chOff x="2655" y="2013"/>
              <a:chExt cx="724" cy="543"/>
            </a:xfrm>
            <a:solidFill>
              <a:schemeClr val="accent1">
                <a:lumMod val="20000"/>
                <a:lumOff val="80000"/>
              </a:schemeClr>
            </a:solidFill>
          </p:grpSpPr>
          <p:sp>
            <p:nvSpPr>
              <p:cNvPr id="415" name="Freeform 161"/>
              <p:cNvSpPr>
                <a:spLocks/>
              </p:cNvSpPr>
              <p:nvPr/>
            </p:nvSpPr>
            <p:spPr bwMode="auto">
              <a:xfrm>
                <a:off x="2655" y="2013"/>
                <a:ext cx="724" cy="543"/>
              </a:xfrm>
              <a:custGeom>
                <a:avLst/>
                <a:gdLst/>
                <a:ahLst/>
                <a:cxnLst>
                  <a:cxn ang="0">
                    <a:pos x="132" y="662"/>
                  </a:cxn>
                  <a:cxn ang="0">
                    <a:pos x="113" y="576"/>
                  </a:cxn>
                  <a:cxn ang="0">
                    <a:pos x="94" y="528"/>
                  </a:cxn>
                  <a:cxn ang="0">
                    <a:pos x="65" y="508"/>
                  </a:cxn>
                  <a:cxn ang="0">
                    <a:pos x="75" y="460"/>
                  </a:cxn>
                  <a:cxn ang="0">
                    <a:pos x="56" y="412"/>
                  </a:cxn>
                  <a:cxn ang="0">
                    <a:pos x="37" y="326"/>
                  </a:cxn>
                  <a:cxn ang="0">
                    <a:pos x="113" y="278"/>
                  </a:cxn>
                  <a:cxn ang="0">
                    <a:pos x="0" y="182"/>
                  </a:cxn>
                  <a:cxn ang="0">
                    <a:pos x="65" y="114"/>
                  </a:cxn>
                  <a:cxn ang="0">
                    <a:pos x="56" y="29"/>
                  </a:cxn>
                  <a:cxn ang="0">
                    <a:pos x="1381" y="0"/>
                  </a:cxn>
                  <a:cxn ang="0">
                    <a:pos x="1446" y="114"/>
                  </a:cxn>
                  <a:cxn ang="0">
                    <a:pos x="1381" y="162"/>
                  </a:cxn>
                  <a:cxn ang="0">
                    <a:pos x="1381" y="307"/>
                  </a:cxn>
                  <a:cxn ang="0">
                    <a:pos x="1343" y="307"/>
                  </a:cxn>
                  <a:cxn ang="0">
                    <a:pos x="1324" y="345"/>
                  </a:cxn>
                  <a:cxn ang="0">
                    <a:pos x="1276" y="345"/>
                  </a:cxn>
                  <a:cxn ang="0">
                    <a:pos x="1191" y="460"/>
                  </a:cxn>
                  <a:cxn ang="0">
                    <a:pos x="1135" y="480"/>
                  </a:cxn>
                  <a:cxn ang="0">
                    <a:pos x="1106" y="528"/>
                  </a:cxn>
                  <a:cxn ang="0">
                    <a:pos x="1078" y="556"/>
                  </a:cxn>
                  <a:cxn ang="0">
                    <a:pos x="1078" y="604"/>
                  </a:cxn>
                  <a:cxn ang="0">
                    <a:pos x="1021" y="643"/>
                  </a:cxn>
                  <a:cxn ang="0">
                    <a:pos x="1078" y="691"/>
                  </a:cxn>
                  <a:cxn ang="0">
                    <a:pos x="1040" y="710"/>
                  </a:cxn>
                  <a:cxn ang="0">
                    <a:pos x="1078" y="758"/>
                  </a:cxn>
                  <a:cxn ang="0">
                    <a:pos x="1135" y="758"/>
                  </a:cxn>
                  <a:cxn ang="0">
                    <a:pos x="1162" y="758"/>
                  </a:cxn>
                  <a:cxn ang="0">
                    <a:pos x="1162" y="806"/>
                  </a:cxn>
                  <a:cxn ang="0">
                    <a:pos x="1135" y="845"/>
                  </a:cxn>
                  <a:cxn ang="0">
                    <a:pos x="1181" y="864"/>
                  </a:cxn>
                  <a:cxn ang="0">
                    <a:pos x="1191" y="893"/>
                  </a:cxn>
                  <a:cxn ang="0">
                    <a:pos x="1191" y="988"/>
                  </a:cxn>
                  <a:cxn ang="0">
                    <a:pos x="1135" y="988"/>
                  </a:cxn>
                  <a:cxn ang="0">
                    <a:pos x="1087" y="1007"/>
                  </a:cxn>
                  <a:cxn ang="0">
                    <a:pos x="1116" y="1084"/>
                  </a:cxn>
                  <a:cxn ang="0">
                    <a:pos x="1040" y="1084"/>
                  </a:cxn>
                  <a:cxn ang="0">
                    <a:pos x="983" y="1007"/>
                  </a:cxn>
                  <a:cxn ang="0">
                    <a:pos x="898" y="1036"/>
                  </a:cxn>
                  <a:cxn ang="0">
                    <a:pos x="851" y="959"/>
                  </a:cxn>
                  <a:cxn ang="0">
                    <a:pos x="756" y="959"/>
                  </a:cxn>
                  <a:cxn ang="0">
                    <a:pos x="690" y="940"/>
                  </a:cxn>
                  <a:cxn ang="0">
                    <a:pos x="633" y="988"/>
                  </a:cxn>
                  <a:cxn ang="0">
                    <a:pos x="567" y="959"/>
                  </a:cxn>
                  <a:cxn ang="0">
                    <a:pos x="519" y="988"/>
                  </a:cxn>
                  <a:cxn ang="0">
                    <a:pos x="500" y="959"/>
                  </a:cxn>
                  <a:cxn ang="0">
                    <a:pos x="444" y="940"/>
                  </a:cxn>
                  <a:cxn ang="0">
                    <a:pos x="416" y="940"/>
                  </a:cxn>
                  <a:cxn ang="0">
                    <a:pos x="368" y="893"/>
                  </a:cxn>
                  <a:cxn ang="0">
                    <a:pos x="321" y="806"/>
                  </a:cxn>
                  <a:cxn ang="0">
                    <a:pos x="113" y="806"/>
                  </a:cxn>
                  <a:cxn ang="0">
                    <a:pos x="37" y="710"/>
                  </a:cxn>
                  <a:cxn ang="0">
                    <a:pos x="132" y="662"/>
                  </a:cxn>
                </a:cxnLst>
                <a:rect l="0" t="0" r="r" b="b"/>
                <a:pathLst>
                  <a:path w="1446" h="1084">
                    <a:moveTo>
                      <a:pt x="132" y="662"/>
                    </a:moveTo>
                    <a:lnTo>
                      <a:pt x="113" y="576"/>
                    </a:lnTo>
                    <a:lnTo>
                      <a:pt x="94" y="528"/>
                    </a:lnTo>
                    <a:lnTo>
                      <a:pt x="65" y="508"/>
                    </a:lnTo>
                    <a:lnTo>
                      <a:pt x="75" y="460"/>
                    </a:lnTo>
                    <a:lnTo>
                      <a:pt x="56" y="412"/>
                    </a:lnTo>
                    <a:lnTo>
                      <a:pt x="37" y="326"/>
                    </a:lnTo>
                    <a:lnTo>
                      <a:pt x="113" y="278"/>
                    </a:lnTo>
                    <a:lnTo>
                      <a:pt x="0" y="182"/>
                    </a:lnTo>
                    <a:lnTo>
                      <a:pt x="65" y="114"/>
                    </a:lnTo>
                    <a:lnTo>
                      <a:pt x="56" y="29"/>
                    </a:lnTo>
                    <a:lnTo>
                      <a:pt x="1381" y="0"/>
                    </a:lnTo>
                    <a:lnTo>
                      <a:pt x="1446" y="114"/>
                    </a:lnTo>
                    <a:lnTo>
                      <a:pt x="1381" y="162"/>
                    </a:lnTo>
                    <a:lnTo>
                      <a:pt x="1381" y="307"/>
                    </a:lnTo>
                    <a:lnTo>
                      <a:pt x="1343" y="307"/>
                    </a:lnTo>
                    <a:lnTo>
                      <a:pt x="1324" y="345"/>
                    </a:lnTo>
                    <a:lnTo>
                      <a:pt x="1276" y="345"/>
                    </a:lnTo>
                    <a:lnTo>
                      <a:pt x="1191" y="460"/>
                    </a:lnTo>
                    <a:lnTo>
                      <a:pt x="1135" y="480"/>
                    </a:lnTo>
                    <a:lnTo>
                      <a:pt x="1106" y="528"/>
                    </a:lnTo>
                    <a:lnTo>
                      <a:pt x="1078" y="556"/>
                    </a:lnTo>
                    <a:lnTo>
                      <a:pt x="1078" y="604"/>
                    </a:lnTo>
                    <a:lnTo>
                      <a:pt x="1021" y="643"/>
                    </a:lnTo>
                    <a:lnTo>
                      <a:pt x="1078" y="691"/>
                    </a:lnTo>
                    <a:lnTo>
                      <a:pt x="1040" y="710"/>
                    </a:lnTo>
                    <a:lnTo>
                      <a:pt x="1078" y="758"/>
                    </a:lnTo>
                    <a:lnTo>
                      <a:pt x="1135" y="758"/>
                    </a:lnTo>
                    <a:lnTo>
                      <a:pt x="1162" y="758"/>
                    </a:lnTo>
                    <a:lnTo>
                      <a:pt x="1162" y="806"/>
                    </a:lnTo>
                    <a:lnTo>
                      <a:pt x="1135" y="845"/>
                    </a:lnTo>
                    <a:lnTo>
                      <a:pt x="1181" y="864"/>
                    </a:lnTo>
                    <a:lnTo>
                      <a:pt x="1191" y="893"/>
                    </a:lnTo>
                    <a:lnTo>
                      <a:pt x="1191" y="988"/>
                    </a:lnTo>
                    <a:lnTo>
                      <a:pt x="1135" y="988"/>
                    </a:lnTo>
                    <a:lnTo>
                      <a:pt x="1087" y="1007"/>
                    </a:lnTo>
                    <a:lnTo>
                      <a:pt x="1116" y="1084"/>
                    </a:lnTo>
                    <a:lnTo>
                      <a:pt x="1040" y="1084"/>
                    </a:lnTo>
                    <a:lnTo>
                      <a:pt x="983" y="1007"/>
                    </a:lnTo>
                    <a:lnTo>
                      <a:pt x="898" y="1036"/>
                    </a:lnTo>
                    <a:lnTo>
                      <a:pt x="851" y="959"/>
                    </a:lnTo>
                    <a:lnTo>
                      <a:pt x="756" y="959"/>
                    </a:lnTo>
                    <a:lnTo>
                      <a:pt x="690" y="940"/>
                    </a:lnTo>
                    <a:lnTo>
                      <a:pt x="633" y="988"/>
                    </a:lnTo>
                    <a:lnTo>
                      <a:pt x="567" y="959"/>
                    </a:lnTo>
                    <a:lnTo>
                      <a:pt x="519" y="988"/>
                    </a:lnTo>
                    <a:lnTo>
                      <a:pt x="500" y="959"/>
                    </a:lnTo>
                    <a:lnTo>
                      <a:pt x="444" y="940"/>
                    </a:lnTo>
                    <a:lnTo>
                      <a:pt x="416" y="940"/>
                    </a:lnTo>
                    <a:lnTo>
                      <a:pt x="368" y="893"/>
                    </a:lnTo>
                    <a:lnTo>
                      <a:pt x="321" y="806"/>
                    </a:lnTo>
                    <a:lnTo>
                      <a:pt x="113" y="806"/>
                    </a:lnTo>
                    <a:lnTo>
                      <a:pt x="37" y="710"/>
                    </a:lnTo>
                    <a:lnTo>
                      <a:pt x="132" y="662"/>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16" name="Group 162"/>
              <p:cNvGrpSpPr>
                <a:grpSpLocks/>
              </p:cNvGrpSpPr>
              <p:nvPr/>
            </p:nvGrpSpPr>
            <p:grpSpPr bwMode="auto">
              <a:xfrm>
                <a:off x="2655" y="2013"/>
                <a:ext cx="724" cy="543"/>
                <a:chOff x="2655" y="2013"/>
                <a:chExt cx="724" cy="543"/>
              </a:xfrm>
              <a:grpFill/>
            </p:grpSpPr>
            <p:sp>
              <p:nvSpPr>
                <p:cNvPr id="417" name="Freeform 163"/>
                <p:cNvSpPr>
                  <a:spLocks/>
                </p:cNvSpPr>
                <p:nvPr/>
              </p:nvSpPr>
              <p:spPr bwMode="auto">
                <a:xfrm>
                  <a:off x="2655" y="2013"/>
                  <a:ext cx="724" cy="543"/>
                </a:xfrm>
                <a:custGeom>
                  <a:avLst/>
                  <a:gdLst/>
                  <a:ahLst/>
                  <a:cxnLst>
                    <a:cxn ang="0">
                      <a:pos x="132" y="662"/>
                    </a:cxn>
                    <a:cxn ang="0">
                      <a:pos x="113" y="576"/>
                    </a:cxn>
                    <a:cxn ang="0">
                      <a:pos x="94" y="528"/>
                    </a:cxn>
                    <a:cxn ang="0">
                      <a:pos x="65" y="508"/>
                    </a:cxn>
                    <a:cxn ang="0">
                      <a:pos x="75" y="460"/>
                    </a:cxn>
                    <a:cxn ang="0">
                      <a:pos x="56" y="412"/>
                    </a:cxn>
                    <a:cxn ang="0">
                      <a:pos x="37" y="326"/>
                    </a:cxn>
                    <a:cxn ang="0">
                      <a:pos x="113" y="278"/>
                    </a:cxn>
                    <a:cxn ang="0">
                      <a:pos x="0" y="182"/>
                    </a:cxn>
                    <a:cxn ang="0">
                      <a:pos x="65" y="114"/>
                    </a:cxn>
                    <a:cxn ang="0">
                      <a:pos x="56" y="29"/>
                    </a:cxn>
                    <a:cxn ang="0">
                      <a:pos x="1381" y="0"/>
                    </a:cxn>
                    <a:cxn ang="0">
                      <a:pos x="1446" y="114"/>
                    </a:cxn>
                    <a:cxn ang="0">
                      <a:pos x="1381" y="162"/>
                    </a:cxn>
                    <a:cxn ang="0">
                      <a:pos x="1381" y="307"/>
                    </a:cxn>
                    <a:cxn ang="0">
                      <a:pos x="1343" y="307"/>
                    </a:cxn>
                    <a:cxn ang="0">
                      <a:pos x="1324" y="345"/>
                    </a:cxn>
                    <a:cxn ang="0">
                      <a:pos x="1276" y="345"/>
                    </a:cxn>
                    <a:cxn ang="0">
                      <a:pos x="1191" y="460"/>
                    </a:cxn>
                    <a:cxn ang="0">
                      <a:pos x="1135" y="480"/>
                    </a:cxn>
                    <a:cxn ang="0">
                      <a:pos x="1106" y="528"/>
                    </a:cxn>
                    <a:cxn ang="0">
                      <a:pos x="1078" y="556"/>
                    </a:cxn>
                    <a:cxn ang="0">
                      <a:pos x="1078" y="604"/>
                    </a:cxn>
                    <a:cxn ang="0">
                      <a:pos x="1021" y="643"/>
                    </a:cxn>
                    <a:cxn ang="0">
                      <a:pos x="1078" y="691"/>
                    </a:cxn>
                    <a:cxn ang="0">
                      <a:pos x="1040" y="710"/>
                    </a:cxn>
                    <a:cxn ang="0">
                      <a:pos x="1078" y="758"/>
                    </a:cxn>
                    <a:cxn ang="0">
                      <a:pos x="1135" y="758"/>
                    </a:cxn>
                    <a:cxn ang="0">
                      <a:pos x="1162" y="758"/>
                    </a:cxn>
                    <a:cxn ang="0">
                      <a:pos x="1162" y="806"/>
                    </a:cxn>
                    <a:cxn ang="0">
                      <a:pos x="1135" y="845"/>
                    </a:cxn>
                    <a:cxn ang="0">
                      <a:pos x="1181" y="864"/>
                    </a:cxn>
                    <a:cxn ang="0">
                      <a:pos x="1191" y="893"/>
                    </a:cxn>
                    <a:cxn ang="0">
                      <a:pos x="1191" y="988"/>
                    </a:cxn>
                    <a:cxn ang="0">
                      <a:pos x="1135" y="988"/>
                    </a:cxn>
                    <a:cxn ang="0">
                      <a:pos x="1087" y="1007"/>
                    </a:cxn>
                    <a:cxn ang="0">
                      <a:pos x="1116" y="1084"/>
                    </a:cxn>
                    <a:cxn ang="0">
                      <a:pos x="1040" y="1084"/>
                    </a:cxn>
                    <a:cxn ang="0">
                      <a:pos x="983" y="1007"/>
                    </a:cxn>
                    <a:cxn ang="0">
                      <a:pos x="898" y="1036"/>
                    </a:cxn>
                    <a:cxn ang="0">
                      <a:pos x="851" y="959"/>
                    </a:cxn>
                    <a:cxn ang="0">
                      <a:pos x="756" y="959"/>
                    </a:cxn>
                    <a:cxn ang="0">
                      <a:pos x="690" y="940"/>
                    </a:cxn>
                    <a:cxn ang="0">
                      <a:pos x="633" y="988"/>
                    </a:cxn>
                    <a:cxn ang="0">
                      <a:pos x="567" y="959"/>
                    </a:cxn>
                    <a:cxn ang="0">
                      <a:pos x="519" y="988"/>
                    </a:cxn>
                    <a:cxn ang="0">
                      <a:pos x="500" y="959"/>
                    </a:cxn>
                    <a:cxn ang="0">
                      <a:pos x="444" y="940"/>
                    </a:cxn>
                    <a:cxn ang="0">
                      <a:pos x="416" y="940"/>
                    </a:cxn>
                    <a:cxn ang="0">
                      <a:pos x="368" y="893"/>
                    </a:cxn>
                    <a:cxn ang="0">
                      <a:pos x="321" y="806"/>
                    </a:cxn>
                    <a:cxn ang="0">
                      <a:pos x="113" y="806"/>
                    </a:cxn>
                    <a:cxn ang="0">
                      <a:pos x="37" y="710"/>
                    </a:cxn>
                    <a:cxn ang="0">
                      <a:pos x="132" y="662"/>
                    </a:cxn>
                  </a:cxnLst>
                  <a:rect l="0" t="0" r="r" b="b"/>
                  <a:pathLst>
                    <a:path w="1446" h="1084">
                      <a:moveTo>
                        <a:pt x="132" y="662"/>
                      </a:moveTo>
                      <a:lnTo>
                        <a:pt x="113" y="576"/>
                      </a:lnTo>
                      <a:lnTo>
                        <a:pt x="94" y="528"/>
                      </a:lnTo>
                      <a:lnTo>
                        <a:pt x="65" y="508"/>
                      </a:lnTo>
                      <a:lnTo>
                        <a:pt x="75" y="460"/>
                      </a:lnTo>
                      <a:lnTo>
                        <a:pt x="56" y="412"/>
                      </a:lnTo>
                      <a:lnTo>
                        <a:pt x="37" y="326"/>
                      </a:lnTo>
                      <a:lnTo>
                        <a:pt x="113" y="278"/>
                      </a:lnTo>
                      <a:lnTo>
                        <a:pt x="0" y="182"/>
                      </a:lnTo>
                      <a:lnTo>
                        <a:pt x="65" y="114"/>
                      </a:lnTo>
                      <a:lnTo>
                        <a:pt x="56" y="29"/>
                      </a:lnTo>
                      <a:lnTo>
                        <a:pt x="1381" y="0"/>
                      </a:lnTo>
                      <a:lnTo>
                        <a:pt x="1446" y="114"/>
                      </a:lnTo>
                      <a:lnTo>
                        <a:pt x="1381" y="162"/>
                      </a:lnTo>
                      <a:lnTo>
                        <a:pt x="1381" y="307"/>
                      </a:lnTo>
                      <a:lnTo>
                        <a:pt x="1343" y="307"/>
                      </a:lnTo>
                      <a:lnTo>
                        <a:pt x="1324" y="345"/>
                      </a:lnTo>
                      <a:lnTo>
                        <a:pt x="1276" y="345"/>
                      </a:lnTo>
                      <a:lnTo>
                        <a:pt x="1191" y="460"/>
                      </a:lnTo>
                      <a:lnTo>
                        <a:pt x="1135" y="480"/>
                      </a:lnTo>
                      <a:lnTo>
                        <a:pt x="1106" y="528"/>
                      </a:lnTo>
                      <a:lnTo>
                        <a:pt x="1078" y="556"/>
                      </a:lnTo>
                      <a:lnTo>
                        <a:pt x="1078" y="604"/>
                      </a:lnTo>
                      <a:lnTo>
                        <a:pt x="1021" y="643"/>
                      </a:lnTo>
                      <a:lnTo>
                        <a:pt x="1078" y="691"/>
                      </a:lnTo>
                      <a:lnTo>
                        <a:pt x="1040" y="710"/>
                      </a:lnTo>
                      <a:lnTo>
                        <a:pt x="1078" y="758"/>
                      </a:lnTo>
                      <a:lnTo>
                        <a:pt x="1135" y="758"/>
                      </a:lnTo>
                      <a:lnTo>
                        <a:pt x="1162" y="758"/>
                      </a:lnTo>
                      <a:lnTo>
                        <a:pt x="1162" y="806"/>
                      </a:lnTo>
                      <a:lnTo>
                        <a:pt x="1135" y="845"/>
                      </a:lnTo>
                      <a:lnTo>
                        <a:pt x="1181" y="864"/>
                      </a:lnTo>
                      <a:lnTo>
                        <a:pt x="1191" y="893"/>
                      </a:lnTo>
                      <a:lnTo>
                        <a:pt x="1191" y="988"/>
                      </a:lnTo>
                      <a:lnTo>
                        <a:pt x="1135" y="988"/>
                      </a:lnTo>
                      <a:lnTo>
                        <a:pt x="1087" y="1007"/>
                      </a:lnTo>
                      <a:lnTo>
                        <a:pt x="1116" y="1084"/>
                      </a:lnTo>
                      <a:lnTo>
                        <a:pt x="1040" y="1084"/>
                      </a:lnTo>
                      <a:lnTo>
                        <a:pt x="983" y="1007"/>
                      </a:lnTo>
                      <a:lnTo>
                        <a:pt x="898" y="1036"/>
                      </a:lnTo>
                      <a:lnTo>
                        <a:pt x="851" y="959"/>
                      </a:lnTo>
                      <a:lnTo>
                        <a:pt x="756" y="959"/>
                      </a:lnTo>
                      <a:lnTo>
                        <a:pt x="690" y="940"/>
                      </a:lnTo>
                      <a:lnTo>
                        <a:pt x="633" y="988"/>
                      </a:lnTo>
                      <a:lnTo>
                        <a:pt x="567" y="959"/>
                      </a:lnTo>
                      <a:lnTo>
                        <a:pt x="519" y="988"/>
                      </a:lnTo>
                      <a:lnTo>
                        <a:pt x="500" y="959"/>
                      </a:lnTo>
                      <a:lnTo>
                        <a:pt x="444" y="940"/>
                      </a:lnTo>
                      <a:lnTo>
                        <a:pt x="416" y="940"/>
                      </a:lnTo>
                      <a:lnTo>
                        <a:pt x="368" y="893"/>
                      </a:lnTo>
                      <a:lnTo>
                        <a:pt x="321" y="806"/>
                      </a:lnTo>
                      <a:lnTo>
                        <a:pt x="113" y="806"/>
                      </a:lnTo>
                      <a:lnTo>
                        <a:pt x="37" y="710"/>
                      </a:lnTo>
                      <a:lnTo>
                        <a:pt x="132" y="662"/>
                      </a:lnTo>
                      <a:close/>
                    </a:path>
                  </a:pathLst>
                </a:custGeom>
                <a:grpFill/>
                <a:ln w="9525">
                  <a:solidFill>
                    <a:schemeClr val="accent1">
                      <a:lumMod val="60000"/>
                      <a:lumOff val="40000"/>
                    </a:schemeClr>
                  </a:solidFill>
                  <a:round/>
                  <a:headEnd/>
                  <a:tailEnd/>
                </a:ln>
              </p:spPr>
              <p:txBody>
                <a:bodyPr/>
                <a:lstStyle/>
                <a:p>
                  <a:endParaRPr lang="en-US" sz="800"/>
                </a:p>
              </p:txBody>
            </p:sp>
            <p:sp>
              <p:nvSpPr>
                <p:cNvPr id="418" name="Freeform 164"/>
                <p:cNvSpPr>
                  <a:spLocks/>
                </p:cNvSpPr>
                <p:nvPr/>
              </p:nvSpPr>
              <p:spPr bwMode="auto">
                <a:xfrm>
                  <a:off x="2655" y="2013"/>
                  <a:ext cx="724" cy="543"/>
                </a:xfrm>
                <a:custGeom>
                  <a:avLst/>
                  <a:gdLst/>
                  <a:ahLst/>
                  <a:cxnLst>
                    <a:cxn ang="0">
                      <a:pos x="132" y="662"/>
                    </a:cxn>
                    <a:cxn ang="0">
                      <a:pos x="113" y="576"/>
                    </a:cxn>
                    <a:cxn ang="0">
                      <a:pos x="94" y="528"/>
                    </a:cxn>
                    <a:cxn ang="0">
                      <a:pos x="65" y="508"/>
                    </a:cxn>
                    <a:cxn ang="0">
                      <a:pos x="75" y="460"/>
                    </a:cxn>
                    <a:cxn ang="0">
                      <a:pos x="56" y="412"/>
                    </a:cxn>
                    <a:cxn ang="0">
                      <a:pos x="37" y="326"/>
                    </a:cxn>
                    <a:cxn ang="0">
                      <a:pos x="113" y="278"/>
                    </a:cxn>
                    <a:cxn ang="0">
                      <a:pos x="0" y="182"/>
                    </a:cxn>
                    <a:cxn ang="0">
                      <a:pos x="65" y="114"/>
                    </a:cxn>
                    <a:cxn ang="0">
                      <a:pos x="56" y="29"/>
                    </a:cxn>
                    <a:cxn ang="0">
                      <a:pos x="1381" y="0"/>
                    </a:cxn>
                    <a:cxn ang="0">
                      <a:pos x="1446" y="114"/>
                    </a:cxn>
                    <a:cxn ang="0">
                      <a:pos x="1381" y="162"/>
                    </a:cxn>
                    <a:cxn ang="0">
                      <a:pos x="1381" y="307"/>
                    </a:cxn>
                    <a:cxn ang="0">
                      <a:pos x="1343" y="307"/>
                    </a:cxn>
                    <a:cxn ang="0">
                      <a:pos x="1324" y="345"/>
                    </a:cxn>
                    <a:cxn ang="0">
                      <a:pos x="1276" y="345"/>
                    </a:cxn>
                    <a:cxn ang="0">
                      <a:pos x="1191" y="460"/>
                    </a:cxn>
                    <a:cxn ang="0">
                      <a:pos x="1135" y="480"/>
                    </a:cxn>
                    <a:cxn ang="0">
                      <a:pos x="1106" y="528"/>
                    </a:cxn>
                    <a:cxn ang="0">
                      <a:pos x="1078" y="556"/>
                    </a:cxn>
                    <a:cxn ang="0">
                      <a:pos x="1078" y="604"/>
                    </a:cxn>
                    <a:cxn ang="0">
                      <a:pos x="1021" y="643"/>
                    </a:cxn>
                    <a:cxn ang="0">
                      <a:pos x="1078" y="691"/>
                    </a:cxn>
                    <a:cxn ang="0">
                      <a:pos x="1040" y="710"/>
                    </a:cxn>
                    <a:cxn ang="0">
                      <a:pos x="1078" y="758"/>
                    </a:cxn>
                    <a:cxn ang="0">
                      <a:pos x="1135" y="758"/>
                    </a:cxn>
                    <a:cxn ang="0">
                      <a:pos x="1162" y="758"/>
                    </a:cxn>
                    <a:cxn ang="0">
                      <a:pos x="1162" y="806"/>
                    </a:cxn>
                    <a:cxn ang="0">
                      <a:pos x="1135" y="845"/>
                    </a:cxn>
                    <a:cxn ang="0">
                      <a:pos x="1181" y="864"/>
                    </a:cxn>
                    <a:cxn ang="0">
                      <a:pos x="1191" y="893"/>
                    </a:cxn>
                    <a:cxn ang="0">
                      <a:pos x="1191" y="988"/>
                    </a:cxn>
                    <a:cxn ang="0">
                      <a:pos x="1135" y="988"/>
                    </a:cxn>
                    <a:cxn ang="0">
                      <a:pos x="1087" y="1007"/>
                    </a:cxn>
                    <a:cxn ang="0">
                      <a:pos x="1116" y="1084"/>
                    </a:cxn>
                    <a:cxn ang="0">
                      <a:pos x="1040" y="1084"/>
                    </a:cxn>
                    <a:cxn ang="0">
                      <a:pos x="983" y="1007"/>
                    </a:cxn>
                    <a:cxn ang="0">
                      <a:pos x="898" y="1036"/>
                    </a:cxn>
                    <a:cxn ang="0">
                      <a:pos x="851" y="959"/>
                    </a:cxn>
                    <a:cxn ang="0">
                      <a:pos x="756" y="959"/>
                    </a:cxn>
                    <a:cxn ang="0">
                      <a:pos x="690" y="940"/>
                    </a:cxn>
                    <a:cxn ang="0">
                      <a:pos x="633" y="988"/>
                    </a:cxn>
                    <a:cxn ang="0">
                      <a:pos x="567" y="959"/>
                    </a:cxn>
                    <a:cxn ang="0">
                      <a:pos x="519" y="988"/>
                    </a:cxn>
                    <a:cxn ang="0">
                      <a:pos x="500" y="959"/>
                    </a:cxn>
                    <a:cxn ang="0">
                      <a:pos x="444" y="940"/>
                    </a:cxn>
                    <a:cxn ang="0">
                      <a:pos x="416" y="940"/>
                    </a:cxn>
                    <a:cxn ang="0">
                      <a:pos x="368" y="893"/>
                    </a:cxn>
                    <a:cxn ang="0">
                      <a:pos x="321" y="806"/>
                    </a:cxn>
                    <a:cxn ang="0">
                      <a:pos x="113" y="806"/>
                    </a:cxn>
                    <a:cxn ang="0">
                      <a:pos x="37" y="710"/>
                    </a:cxn>
                    <a:cxn ang="0">
                      <a:pos x="132" y="662"/>
                    </a:cxn>
                  </a:cxnLst>
                  <a:rect l="0" t="0" r="r" b="b"/>
                  <a:pathLst>
                    <a:path w="1446" h="1084">
                      <a:moveTo>
                        <a:pt x="132" y="662"/>
                      </a:moveTo>
                      <a:lnTo>
                        <a:pt x="113" y="576"/>
                      </a:lnTo>
                      <a:lnTo>
                        <a:pt x="94" y="528"/>
                      </a:lnTo>
                      <a:lnTo>
                        <a:pt x="65" y="508"/>
                      </a:lnTo>
                      <a:lnTo>
                        <a:pt x="75" y="460"/>
                      </a:lnTo>
                      <a:lnTo>
                        <a:pt x="56" y="412"/>
                      </a:lnTo>
                      <a:lnTo>
                        <a:pt x="37" y="326"/>
                      </a:lnTo>
                      <a:lnTo>
                        <a:pt x="113" y="278"/>
                      </a:lnTo>
                      <a:lnTo>
                        <a:pt x="0" y="182"/>
                      </a:lnTo>
                      <a:lnTo>
                        <a:pt x="65" y="114"/>
                      </a:lnTo>
                      <a:lnTo>
                        <a:pt x="56" y="29"/>
                      </a:lnTo>
                      <a:lnTo>
                        <a:pt x="1381" y="0"/>
                      </a:lnTo>
                      <a:lnTo>
                        <a:pt x="1446" y="114"/>
                      </a:lnTo>
                      <a:lnTo>
                        <a:pt x="1381" y="162"/>
                      </a:lnTo>
                      <a:lnTo>
                        <a:pt x="1381" y="307"/>
                      </a:lnTo>
                      <a:lnTo>
                        <a:pt x="1343" y="307"/>
                      </a:lnTo>
                      <a:lnTo>
                        <a:pt x="1324" y="345"/>
                      </a:lnTo>
                      <a:lnTo>
                        <a:pt x="1276" y="345"/>
                      </a:lnTo>
                      <a:lnTo>
                        <a:pt x="1191" y="460"/>
                      </a:lnTo>
                      <a:lnTo>
                        <a:pt x="1135" y="480"/>
                      </a:lnTo>
                      <a:lnTo>
                        <a:pt x="1106" y="528"/>
                      </a:lnTo>
                      <a:lnTo>
                        <a:pt x="1078" y="556"/>
                      </a:lnTo>
                      <a:lnTo>
                        <a:pt x="1078" y="604"/>
                      </a:lnTo>
                      <a:lnTo>
                        <a:pt x="1021" y="643"/>
                      </a:lnTo>
                      <a:lnTo>
                        <a:pt x="1078" y="691"/>
                      </a:lnTo>
                      <a:lnTo>
                        <a:pt x="1040" y="710"/>
                      </a:lnTo>
                      <a:lnTo>
                        <a:pt x="1078" y="758"/>
                      </a:lnTo>
                      <a:lnTo>
                        <a:pt x="1135" y="758"/>
                      </a:lnTo>
                      <a:lnTo>
                        <a:pt x="1162" y="758"/>
                      </a:lnTo>
                      <a:lnTo>
                        <a:pt x="1162" y="806"/>
                      </a:lnTo>
                      <a:lnTo>
                        <a:pt x="1135" y="845"/>
                      </a:lnTo>
                      <a:lnTo>
                        <a:pt x="1181" y="864"/>
                      </a:lnTo>
                      <a:lnTo>
                        <a:pt x="1191" y="893"/>
                      </a:lnTo>
                      <a:lnTo>
                        <a:pt x="1191" y="988"/>
                      </a:lnTo>
                      <a:lnTo>
                        <a:pt x="1135" y="988"/>
                      </a:lnTo>
                      <a:lnTo>
                        <a:pt x="1087" y="1007"/>
                      </a:lnTo>
                      <a:lnTo>
                        <a:pt x="1116" y="1084"/>
                      </a:lnTo>
                      <a:lnTo>
                        <a:pt x="1040" y="1084"/>
                      </a:lnTo>
                      <a:lnTo>
                        <a:pt x="983" y="1007"/>
                      </a:lnTo>
                      <a:lnTo>
                        <a:pt x="898" y="1036"/>
                      </a:lnTo>
                      <a:lnTo>
                        <a:pt x="851" y="959"/>
                      </a:lnTo>
                      <a:lnTo>
                        <a:pt x="756" y="959"/>
                      </a:lnTo>
                      <a:lnTo>
                        <a:pt x="690" y="940"/>
                      </a:lnTo>
                      <a:lnTo>
                        <a:pt x="633" y="988"/>
                      </a:lnTo>
                      <a:lnTo>
                        <a:pt x="567" y="959"/>
                      </a:lnTo>
                      <a:lnTo>
                        <a:pt x="519" y="988"/>
                      </a:lnTo>
                      <a:lnTo>
                        <a:pt x="500" y="959"/>
                      </a:lnTo>
                      <a:lnTo>
                        <a:pt x="444" y="940"/>
                      </a:lnTo>
                      <a:lnTo>
                        <a:pt x="416" y="940"/>
                      </a:lnTo>
                      <a:lnTo>
                        <a:pt x="368" y="893"/>
                      </a:lnTo>
                      <a:lnTo>
                        <a:pt x="321" y="806"/>
                      </a:lnTo>
                      <a:lnTo>
                        <a:pt x="113" y="806"/>
                      </a:lnTo>
                      <a:lnTo>
                        <a:pt x="37" y="710"/>
                      </a:lnTo>
                      <a:lnTo>
                        <a:pt x="132" y="662"/>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93" name="Group 165"/>
            <p:cNvGrpSpPr>
              <a:grpSpLocks/>
            </p:cNvGrpSpPr>
            <p:nvPr/>
          </p:nvGrpSpPr>
          <p:grpSpPr bwMode="auto">
            <a:xfrm>
              <a:off x="2351087" y="3816350"/>
              <a:ext cx="1535112" cy="1025525"/>
              <a:chOff x="2513" y="2368"/>
              <a:chExt cx="700" cy="456"/>
            </a:xfrm>
            <a:solidFill>
              <a:schemeClr val="accent1">
                <a:lumMod val="20000"/>
                <a:lumOff val="80000"/>
              </a:schemeClr>
            </a:solidFill>
          </p:grpSpPr>
          <p:sp>
            <p:nvSpPr>
              <p:cNvPr id="411" name="Freeform 166"/>
              <p:cNvSpPr>
                <a:spLocks/>
              </p:cNvSpPr>
              <p:nvPr/>
            </p:nvSpPr>
            <p:spPr bwMode="auto">
              <a:xfrm>
                <a:off x="2513" y="2368"/>
                <a:ext cx="700" cy="456"/>
              </a:xfrm>
              <a:custGeom>
                <a:avLst/>
                <a:gdLst/>
                <a:ahLst/>
                <a:cxnLst>
                  <a:cxn ang="0">
                    <a:pos x="141" y="229"/>
                  </a:cxn>
                  <a:cxn ang="0">
                    <a:pos x="208" y="67"/>
                  </a:cxn>
                  <a:cxn ang="0">
                    <a:pos x="189" y="0"/>
                  </a:cxn>
                  <a:cxn ang="0">
                    <a:pos x="303" y="96"/>
                  </a:cxn>
                  <a:cxn ang="0">
                    <a:pos x="340" y="67"/>
                  </a:cxn>
                  <a:cxn ang="0">
                    <a:pos x="284" y="48"/>
                  </a:cxn>
                  <a:cxn ang="0">
                    <a:pos x="321" y="0"/>
                  </a:cxn>
                  <a:cxn ang="0">
                    <a:pos x="397" y="96"/>
                  </a:cxn>
                  <a:cxn ang="0">
                    <a:pos x="605" y="96"/>
                  </a:cxn>
                  <a:cxn ang="0">
                    <a:pos x="652" y="181"/>
                  </a:cxn>
                  <a:cxn ang="0">
                    <a:pos x="699" y="229"/>
                  </a:cxn>
                  <a:cxn ang="0">
                    <a:pos x="728" y="229"/>
                  </a:cxn>
                  <a:cxn ang="0">
                    <a:pos x="784" y="249"/>
                  </a:cxn>
                  <a:cxn ang="0">
                    <a:pos x="803" y="277"/>
                  </a:cxn>
                  <a:cxn ang="0">
                    <a:pos x="850" y="249"/>
                  </a:cxn>
                  <a:cxn ang="0">
                    <a:pos x="917" y="277"/>
                  </a:cxn>
                  <a:cxn ang="0">
                    <a:pos x="974" y="229"/>
                  </a:cxn>
                  <a:cxn ang="0">
                    <a:pos x="1039" y="249"/>
                  </a:cxn>
                  <a:cxn ang="0">
                    <a:pos x="1134" y="249"/>
                  </a:cxn>
                  <a:cxn ang="0">
                    <a:pos x="1182" y="325"/>
                  </a:cxn>
                  <a:cxn ang="0">
                    <a:pos x="1266" y="297"/>
                  </a:cxn>
                  <a:cxn ang="0">
                    <a:pos x="1323" y="373"/>
                  </a:cxn>
                  <a:cxn ang="0">
                    <a:pos x="1399" y="373"/>
                  </a:cxn>
                  <a:cxn ang="0">
                    <a:pos x="1399" y="412"/>
                  </a:cxn>
                  <a:cxn ang="0">
                    <a:pos x="1371" y="479"/>
                  </a:cxn>
                  <a:cxn ang="0">
                    <a:pos x="1323" y="546"/>
                  </a:cxn>
                  <a:cxn ang="0">
                    <a:pos x="1323" y="594"/>
                  </a:cxn>
                  <a:cxn ang="0">
                    <a:pos x="1276" y="633"/>
                  </a:cxn>
                  <a:cxn ang="0">
                    <a:pos x="1266" y="681"/>
                  </a:cxn>
                  <a:cxn ang="0">
                    <a:pos x="1295" y="729"/>
                  </a:cxn>
                  <a:cxn ang="0">
                    <a:pos x="1323" y="825"/>
                  </a:cxn>
                  <a:cxn ang="0">
                    <a:pos x="1011" y="825"/>
                  </a:cxn>
                  <a:cxn ang="0">
                    <a:pos x="917" y="910"/>
                  </a:cxn>
                  <a:cxn ang="0">
                    <a:pos x="784" y="862"/>
                  </a:cxn>
                  <a:cxn ang="0">
                    <a:pos x="709" y="862"/>
                  </a:cxn>
                  <a:cxn ang="0">
                    <a:pos x="538" y="843"/>
                  </a:cxn>
                  <a:cxn ang="0">
                    <a:pos x="444" y="825"/>
                  </a:cxn>
                  <a:cxn ang="0">
                    <a:pos x="425" y="804"/>
                  </a:cxn>
                  <a:cxn ang="0">
                    <a:pos x="425" y="756"/>
                  </a:cxn>
                  <a:cxn ang="0">
                    <a:pos x="416" y="729"/>
                  </a:cxn>
                  <a:cxn ang="0">
                    <a:pos x="321" y="729"/>
                  </a:cxn>
                  <a:cxn ang="0">
                    <a:pos x="227" y="681"/>
                  </a:cxn>
                  <a:cxn ang="0">
                    <a:pos x="227" y="633"/>
                  </a:cxn>
                  <a:cxn ang="0">
                    <a:pos x="160" y="594"/>
                  </a:cxn>
                  <a:cxn ang="0">
                    <a:pos x="141" y="527"/>
                  </a:cxn>
                  <a:cxn ang="0">
                    <a:pos x="94" y="527"/>
                  </a:cxn>
                  <a:cxn ang="0">
                    <a:pos x="84" y="508"/>
                  </a:cxn>
                  <a:cxn ang="0">
                    <a:pos x="28" y="460"/>
                  </a:cxn>
                  <a:cxn ang="0">
                    <a:pos x="0" y="373"/>
                  </a:cxn>
                  <a:cxn ang="0">
                    <a:pos x="19" y="345"/>
                  </a:cxn>
                  <a:cxn ang="0">
                    <a:pos x="141" y="229"/>
                  </a:cxn>
                </a:cxnLst>
                <a:rect l="0" t="0" r="r" b="b"/>
                <a:pathLst>
                  <a:path w="1399" h="910">
                    <a:moveTo>
                      <a:pt x="141" y="229"/>
                    </a:moveTo>
                    <a:lnTo>
                      <a:pt x="208" y="67"/>
                    </a:lnTo>
                    <a:lnTo>
                      <a:pt x="189" y="0"/>
                    </a:lnTo>
                    <a:lnTo>
                      <a:pt x="303" y="96"/>
                    </a:lnTo>
                    <a:lnTo>
                      <a:pt x="340" y="67"/>
                    </a:lnTo>
                    <a:lnTo>
                      <a:pt x="284" y="48"/>
                    </a:lnTo>
                    <a:lnTo>
                      <a:pt x="321" y="0"/>
                    </a:lnTo>
                    <a:lnTo>
                      <a:pt x="397" y="96"/>
                    </a:lnTo>
                    <a:lnTo>
                      <a:pt x="605" y="96"/>
                    </a:lnTo>
                    <a:lnTo>
                      <a:pt x="652" y="181"/>
                    </a:lnTo>
                    <a:lnTo>
                      <a:pt x="699" y="229"/>
                    </a:lnTo>
                    <a:lnTo>
                      <a:pt x="728" y="229"/>
                    </a:lnTo>
                    <a:lnTo>
                      <a:pt x="784" y="249"/>
                    </a:lnTo>
                    <a:lnTo>
                      <a:pt x="803" y="277"/>
                    </a:lnTo>
                    <a:lnTo>
                      <a:pt x="850" y="249"/>
                    </a:lnTo>
                    <a:lnTo>
                      <a:pt x="917" y="277"/>
                    </a:lnTo>
                    <a:lnTo>
                      <a:pt x="974" y="229"/>
                    </a:lnTo>
                    <a:lnTo>
                      <a:pt x="1039" y="249"/>
                    </a:lnTo>
                    <a:lnTo>
                      <a:pt x="1134" y="249"/>
                    </a:lnTo>
                    <a:lnTo>
                      <a:pt x="1182" y="325"/>
                    </a:lnTo>
                    <a:lnTo>
                      <a:pt x="1266" y="297"/>
                    </a:lnTo>
                    <a:lnTo>
                      <a:pt x="1323" y="373"/>
                    </a:lnTo>
                    <a:lnTo>
                      <a:pt x="1399" y="373"/>
                    </a:lnTo>
                    <a:lnTo>
                      <a:pt x="1399" y="412"/>
                    </a:lnTo>
                    <a:lnTo>
                      <a:pt x="1371" y="479"/>
                    </a:lnTo>
                    <a:lnTo>
                      <a:pt x="1323" y="546"/>
                    </a:lnTo>
                    <a:lnTo>
                      <a:pt x="1323" y="594"/>
                    </a:lnTo>
                    <a:lnTo>
                      <a:pt x="1276" y="633"/>
                    </a:lnTo>
                    <a:lnTo>
                      <a:pt x="1266" y="681"/>
                    </a:lnTo>
                    <a:lnTo>
                      <a:pt x="1295" y="729"/>
                    </a:lnTo>
                    <a:lnTo>
                      <a:pt x="1323" y="825"/>
                    </a:lnTo>
                    <a:lnTo>
                      <a:pt x="1011" y="825"/>
                    </a:lnTo>
                    <a:lnTo>
                      <a:pt x="917" y="910"/>
                    </a:lnTo>
                    <a:lnTo>
                      <a:pt x="784" y="862"/>
                    </a:lnTo>
                    <a:lnTo>
                      <a:pt x="709" y="862"/>
                    </a:lnTo>
                    <a:lnTo>
                      <a:pt x="538" y="843"/>
                    </a:lnTo>
                    <a:lnTo>
                      <a:pt x="444" y="825"/>
                    </a:lnTo>
                    <a:lnTo>
                      <a:pt x="425" y="804"/>
                    </a:lnTo>
                    <a:lnTo>
                      <a:pt x="425" y="756"/>
                    </a:lnTo>
                    <a:lnTo>
                      <a:pt x="416" y="729"/>
                    </a:lnTo>
                    <a:lnTo>
                      <a:pt x="321" y="729"/>
                    </a:lnTo>
                    <a:lnTo>
                      <a:pt x="227" y="681"/>
                    </a:lnTo>
                    <a:lnTo>
                      <a:pt x="227" y="633"/>
                    </a:lnTo>
                    <a:lnTo>
                      <a:pt x="160" y="594"/>
                    </a:lnTo>
                    <a:lnTo>
                      <a:pt x="141" y="527"/>
                    </a:lnTo>
                    <a:lnTo>
                      <a:pt x="94" y="527"/>
                    </a:lnTo>
                    <a:lnTo>
                      <a:pt x="84" y="508"/>
                    </a:lnTo>
                    <a:lnTo>
                      <a:pt x="28" y="460"/>
                    </a:lnTo>
                    <a:lnTo>
                      <a:pt x="0" y="373"/>
                    </a:lnTo>
                    <a:lnTo>
                      <a:pt x="19" y="345"/>
                    </a:lnTo>
                    <a:lnTo>
                      <a:pt x="141" y="229"/>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12" name="Group 167"/>
              <p:cNvGrpSpPr>
                <a:grpSpLocks/>
              </p:cNvGrpSpPr>
              <p:nvPr/>
            </p:nvGrpSpPr>
            <p:grpSpPr bwMode="auto">
              <a:xfrm>
                <a:off x="2513" y="2368"/>
                <a:ext cx="700" cy="456"/>
                <a:chOff x="2513" y="2368"/>
                <a:chExt cx="700" cy="456"/>
              </a:xfrm>
              <a:grpFill/>
            </p:grpSpPr>
            <p:sp>
              <p:nvSpPr>
                <p:cNvPr id="413" name="Freeform 168"/>
                <p:cNvSpPr>
                  <a:spLocks/>
                </p:cNvSpPr>
                <p:nvPr/>
              </p:nvSpPr>
              <p:spPr bwMode="auto">
                <a:xfrm>
                  <a:off x="2513" y="2368"/>
                  <a:ext cx="700" cy="456"/>
                </a:xfrm>
                <a:custGeom>
                  <a:avLst/>
                  <a:gdLst/>
                  <a:ahLst/>
                  <a:cxnLst>
                    <a:cxn ang="0">
                      <a:pos x="141" y="229"/>
                    </a:cxn>
                    <a:cxn ang="0">
                      <a:pos x="208" y="67"/>
                    </a:cxn>
                    <a:cxn ang="0">
                      <a:pos x="189" y="0"/>
                    </a:cxn>
                    <a:cxn ang="0">
                      <a:pos x="303" y="96"/>
                    </a:cxn>
                    <a:cxn ang="0">
                      <a:pos x="340" y="67"/>
                    </a:cxn>
                    <a:cxn ang="0">
                      <a:pos x="284" y="48"/>
                    </a:cxn>
                    <a:cxn ang="0">
                      <a:pos x="321" y="0"/>
                    </a:cxn>
                    <a:cxn ang="0">
                      <a:pos x="397" y="96"/>
                    </a:cxn>
                    <a:cxn ang="0">
                      <a:pos x="605" y="96"/>
                    </a:cxn>
                    <a:cxn ang="0">
                      <a:pos x="652" y="181"/>
                    </a:cxn>
                    <a:cxn ang="0">
                      <a:pos x="699" y="229"/>
                    </a:cxn>
                    <a:cxn ang="0">
                      <a:pos x="728" y="229"/>
                    </a:cxn>
                    <a:cxn ang="0">
                      <a:pos x="784" y="249"/>
                    </a:cxn>
                    <a:cxn ang="0">
                      <a:pos x="803" y="277"/>
                    </a:cxn>
                    <a:cxn ang="0">
                      <a:pos x="850" y="249"/>
                    </a:cxn>
                    <a:cxn ang="0">
                      <a:pos x="917" y="277"/>
                    </a:cxn>
                    <a:cxn ang="0">
                      <a:pos x="974" y="229"/>
                    </a:cxn>
                    <a:cxn ang="0">
                      <a:pos x="1039" y="249"/>
                    </a:cxn>
                    <a:cxn ang="0">
                      <a:pos x="1134" y="249"/>
                    </a:cxn>
                    <a:cxn ang="0">
                      <a:pos x="1182" y="325"/>
                    </a:cxn>
                    <a:cxn ang="0">
                      <a:pos x="1266" y="297"/>
                    </a:cxn>
                    <a:cxn ang="0">
                      <a:pos x="1323" y="373"/>
                    </a:cxn>
                    <a:cxn ang="0">
                      <a:pos x="1399" y="373"/>
                    </a:cxn>
                    <a:cxn ang="0">
                      <a:pos x="1399" y="412"/>
                    </a:cxn>
                    <a:cxn ang="0">
                      <a:pos x="1371" y="479"/>
                    </a:cxn>
                    <a:cxn ang="0">
                      <a:pos x="1323" y="546"/>
                    </a:cxn>
                    <a:cxn ang="0">
                      <a:pos x="1323" y="594"/>
                    </a:cxn>
                    <a:cxn ang="0">
                      <a:pos x="1276" y="633"/>
                    </a:cxn>
                    <a:cxn ang="0">
                      <a:pos x="1266" y="681"/>
                    </a:cxn>
                    <a:cxn ang="0">
                      <a:pos x="1295" y="729"/>
                    </a:cxn>
                    <a:cxn ang="0">
                      <a:pos x="1323" y="825"/>
                    </a:cxn>
                    <a:cxn ang="0">
                      <a:pos x="1011" y="825"/>
                    </a:cxn>
                    <a:cxn ang="0">
                      <a:pos x="917" y="910"/>
                    </a:cxn>
                    <a:cxn ang="0">
                      <a:pos x="784" y="862"/>
                    </a:cxn>
                    <a:cxn ang="0">
                      <a:pos x="709" y="862"/>
                    </a:cxn>
                    <a:cxn ang="0">
                      <a:pos x="538" y="843"/>
                    </a:cxn>
                    <a:cxn ang="0">
                      <a:pos x="444" y="825"/>
                    </a:cxn>
                    <a:cxn ang="0">
                      <a:pos x="425" y="804"/>
                    </a:cxn>
                    <a:cxn ang="0">
                      <a:pos x="425" y="756"/>
                    </a:cxn>
                    <a:cxn ang="0">
                      <a:pos x="416" y="729"/>
                    </a:cxn>
                    <a:cxn ang="0">
                      <a:pos x="321" y="729"/>
                    </a:cxn>
                    <a:cxn ang="0">
                      <a:pos x="227" y="681"/>
                    </a:cxn>
                    <a:cxn ang="0">
                      <a:pos x="227" y="633"/>
                    </a:cxn>
                    <a:cxn ang="0">
                      <a:pos x="160" y="594"/>
                    </a:cxn>
                    <a:cxn ang="0">
                      <a:pos x="141" y="527"/>
                    </a:cxn>
                    <a:cxn ang="0">
                      <a:pos x="94" y="527"/>
                    </a:cxn>
                    <a:cxn ang="0">
                      <a:pos x="84" y="508"/>
                    </a:cxn>
                    <a:cxn ang="0">
                      <a:pos x="28" y="460"/>
                    </a:cxn>
                    <a:cxn ang="0">
                      <a:pos x="0" y="373"/>
                    </a:cxn>
                    <a:cxn ang="0">
                      <a:pos x="19" y="345"/>
                    </a:cxn>
                    <a:cxn ang="0">
                      <a:pos x="141" y="229"/>
                    </a:cxn>
                  </a:cxnLst>
                  <a:rect l="0" t="0" r="r" b="b"/>
                  <a:pathLst>
                    <a:path w="1399" h="910">
                      <a:moveTo>
                        <a:pt x="141" y="229"/>
                      </a:moveTo>
                      <a:lnTo>
                        <a:pt x="208" y="67"/>
                      </a:lnTo>
                      <a:lnTo>
                        <a:pt x="189" y="0"/>
                      </a:lnTo>
                      <a:lnTo>
                        <a:pt x="303" y="96"/>
                      </a:lnTo>
                      <a:lnTo>
                        <a:pt x="340" y="67"/>
                      </a:lnTo>
                      <a:lnTo>
                        <a:pt x="284" y="48"/>
                      </a:lnTo>
                      <a:lnTo>
                        <a:pt x="321" y="0"/>
                      </a:lnTo>
                      <a:lnTo>
                        <a:pt x="397" y="96"/>
                      </a:lnTo>
                      <a:lnTo>
                        <a:pt x="605" y="96"/>
                      </a:lnTo>
                      <a:lnTo>
                        <a:pt x="652" y="181"/>
                      </a:lnTo>
                      <a:lnTo>
                        <a:pt x="699" y="229"/>
                      </a:lnTo>
                      <a:lnTo>
                        <a:pt x="728" y="229"/>
                      </a:lnTo>
                      <a:lnTo>
                        <a:pt x="784" y="249"/>
                      </a:lnTo>
                      <a:lnTo>
                        <a:pt x="803" y="277"/>
                      </a:lnTo>
                      <a:lnTo>
                        <a:pt x="850" y="249"/>
                      </a:lnTo>
                      <a:lnTo>
                        <a:pt x="917" y="277"/>
                      </a:lnTo>
                      <a:lnTo>
                        <a:pt x="974" y="229"/>
                      </a:lnTo>
                      <a:lnTo>
                        <a:pt x="1039" y="249"/>
                      </a:lnTo>
                      <a:lnTo>
                        <a:pt x="1134" y="249"/>
                      </a:lnTo>
                      <a:lnTo>
                        <a:pt x="1182" y="325"/>
                      </a:lnTo>
                      <a:lnTo>
                        <a:pt x="1266" y="297"/>
                      </a:lnTo>
                      <a:lnTo>
                        <a:pt x="1323" y="373"/>
                      </a:lnTo>
                      <a:lnTo>
                        <a:pt x="1399" y="373"/>
                      </a:lnTo>
                      <a:lnTo>
                        <a:pt x="1399" y="412"/>
                      </a:lnTo>
                      <a:lnTo>
                        <a:pt x="1371" y="479"/>
                      </a:lnTo>
                      <a:lnTo>
                        <a:pt x="1323" y="546"/>
                      </a:lnTo>
                      <a:lnTo>
                        <a:pt x="1323" y="594"/>
                      </a:lnTo>
                      <a:lnTo>
                        <a:pt x="1276" y="633"/>
                      </a:lnTo>
                      <a:lnTo>
                        <a:pt x="1266" y="681"/>
                      </a:lnTo>
                      <a:lnTo>
                        <a:pt x="1295" y="729"/>
                      </a:lnTo>
                      <a:lnTo>
                        <a:pt x="1323" y="825"/>
                      </a:lnTo>
                      <a:lnTo>
                        <a:pt x="1011" y="825"/>
                      </a:lnTo>
                      <a:lnTo>
                        <a:pt x="917" y="910"/>
                      </a:lnTo>
                      <a:lnTo>
                        <a:pt x="784" y="862"/>
                      </a:lnTo>
                      <a:lnTo>
                        <a:pt x="709" y="862"/>
                      </a:lnTo>
                      <a:lnTo>
                        <a:pt x="538" y="843"/>
                      </a:lnTo>
                      <a:lnTo>
                        <a:pt x="444" y="825"/>
                      </a:lnTo>
                      <a:lnTo>
                        <a:pt x="425" y="804"/>
                      </a:lnTo>
                      <a:lnTo>
                        <a:pt x="425" y="756"/>
                      </a:lnTo>
                      <a:lnTo>
                        <a:pt x="416" y="729"/>
                      </a:lnTo>
                      <a:lnTo>
                        <a:pt x="321" y="729"/>
                      </a:lnTo>
                      <a:lnTo>
                        <a:pt x="227" y="681"/>
                      </a:lnTo>
                      <a:lnTo>
                        <a:pt x="227" y="633"/>
                      </a:lnTo>
                      <a:lnTo>
                        <a:pt x="160" y="594"/>
                      </a:lnTo>
                      <a:lnTo>
                        <a:pt x="141" y="527"/>
                      </a:lnTo>
                      <a:lnTo>
                        <a:pt x="94" y="527"/>
                      </a:lnTo>
                      <a:lnTo>
                        <a:pt x="84" y="508"/>
                      </a:lnTo>
                      <a:lnTo>
                        <a:pt x="28" y="460"/>
                      </a:lnTo>
                      <a:lnTo>
                        <a:pt x="0" y="373"/>
                      </a:lnTo>
                      <a:lnTo>
                        <a:pt x="19" y="345"/>
                      </a:lnTo>
                      <a:lnTo>
                        <a:pt x="141" y="229"/>
                      </a:lnTo>
                      <a:close/>
                    </a:path>
                  </a:pathLst>
                </a:custGeom>
                <a:grpFill/>
                <a:ln w="9525">
                  <a:solidFill>
                    <a:schemeClr val="accent1">
                      <a:lumMod val="60000"/>
                      <a:lumOff val="40000"/>
                    </a:schemeClr>
                  </a:solidFill>
                  <a:round/>
                  <a:headEnd/>
                  <a:tailEnd/>
                </a:ln>
              </p:spPr>
              <p:txBody>
                <a:bodyPr/>
                <a:lstStyle/>
                <a:p>
                  <a:endParaRPr lang="en-US" sz="800"/>
                </a:p>
              </p:txBody>
            </p:sp>
            <p:sp>
              <p:nvSpPr>
                <p:cNvPr id="414" name="Freeform 169"/>
                <p:cNvSpPr>
                  <a:spLocks/>
                </p:cNvSpPr>
                <p:nvPr/>
              </p:nvSpPr>
              <p:spPr bwMode="auto">
                <a:xfrm>
                  <a:off x="2513" y="2368"/>
                  <a:ext cx="700" cy="456"/>
                </a:xfrm>
                <a:custGeom>
                  <a:avLst/>
                  <a:gdLst/>
                  <a:ahLst/>
                  <a:cxnLst>
                    <a:cxn ang="0">
                      <a:pos x="141" y="229"/>
                    </a:cxn>
                    <a:cxn ang="0">
                      <a:pos x="208" y="67"/>
                    </a:cxn>
                    <a:cxn ang="0">
                      <a:pos x="189" y="0"/>
                    </a:cxn>
                    <a:cxn ang="0">
                      <a:pos x="303" y="96"/>
                    </a:cxn>
                    <a:cxn ang="0">
                      <a:pos x="340" y="67"/>
                    </a:cxn>
                    <a:cxn ang="0">
                      <a:pos x="284" y="48"/>
                    </a:cxn>
                    <a:cxn ang="0">
                      <a:pos x="321" y="0"/>
                    </a:cxn>
                    <a:cxn ang="0">
                      <a:pos x="397" y="96"/>
                    </a:cxn>
                    <a:cxn ang="0">
                      <a:pos x="605" y="96"/>
                    </a:cxn>
                    <a:cxn ang="0">
                      <a:pos x="652" y="181"/>
                    </a:cxn>
                    <a:cxn ang="0">
                      <a:pos x="699" y="229"/>
                    </a:cxn>
                    <a:cxn ang="0">
                      <a:pos x="728" y="229"/>
                    </a:cxn>
                    <a:cxn ang="0">
                      <a:pos x="784" y="249"/>
                    </a:cxn>
                    <a:cxn ang="0">
                      <a:pos x="803" y="277"/>
                    </a:cxn>
                    <a:cxn ang="0">
                      <a:pos x="850" y="249"/>
                    </a:cxn>
                    <a:cxn ang="0">
                      <a:pos x="917" y="277"/>
                    </a:cxn>
                    <a:cxn ang="0">
                      <a:pos x="974" y="229"/>
                    </a:cxn>
                    <a:cxn ang="0">
                      <a:pos x="1039" y="249"/>
                    </a:cxn>
                    <a:cxn ang="0">
                      <a:pos x="1134" y="249"/>
                    </a:cxn>
                    <a:cxn ang="0">
                      <a:pos x="1182" y="325"/>
                    </a:cxn>
                    <a:cxn ang="0">
                      <a:pos x="1266" y="297"/>
                    </a:cxn>
                    <a:cxn ang="0">
                      <a:pos x="1323" y="373"/>
                    </a:cxn>
                    <a:cxn ang="0">
                      <a:pos x="1399" y="373"/>
                    </a:cxn>
                    <a:cxn ang="0">
                      <a:pos x="1399" y="412"/>
                    </a:cxn>
                    <a:cxn ang="0">
                      <a:pos x="1371" y="479"/>
                    </a:cxn>
                    <a:cxn ang="0">
                      <a:pos x="1323" y="546"/>
                    </a:cxn>
                    <a:cxn ang="0">
                      <a:pos x="1323" y="594"/>
                    </a:cxn>
                    <a:cxn ang="0">
                      <a:pos x="1276" y="633"/>
                    </a:cxn>
                    <a:cxn ang="0">
                      <a:pos x="1266" y="681"/>
                    </a:cxn>
                    <a:cxn ang="0">
                      <a:pos x="1295" y="729"/>
                    </a:cxn>
                    <a:cxn ang="0">
                      <a:pos x="1323" y="825"/>
                    </a:cxn>
                    <a:cxn ang="0">
                      <a:pos x="1011" y="825"/>
                    </a:cxn>
                    <a:cxn ang="0">
                      <a:pos x="917" y="910"/>
                    </a:cxn>
                    <a:cxn ang="0">
                      <a:pos x="784" y="862"/>
                    </a:cxn>
                    <a:cxn ang="0">
                      <a:pos x="709" y="862"/>
                    </a:cxn>
                    <a:cxn ang="0">
                      <a:pos x="538" y="843"/>
                    </a:cxn>
                    <a:cxn ang="0">
                      <a:pos x="444" y="825"/>
                    </a:cxn>
                    <a:cxn ang="0">
                      <a:pos x="425" y="804"/>
                    </a:cxn>
                    <a:cxn ang="0">
                      <a:pos x="425" y="756"/>
                    </a:cxn>
                    <a:cxn ang="0">
                      <a:pos x="416" y="729"/>
                    </a:cxn>
                    <a:cxn ang="0">
                      <a:pos x="321" y="729"/>
                    </a:cxn>
                    <a:cxn ang="0">
                      <a:pos x="227" y="681"/>
                    </a:cxn>
                    <a:cxn ang="0">
                      <a:pos x="227" y="633"/>
                    </a:cxn>
                    <a:cxn ang="0">
                      <a:pos x="160" y="594"/>
                    </a:cxn>
                    <a:cxn ang="0">
                      <a:pos x="141" y="527"/>
                    </a:cxn>
                    <a:cxn ang="0">
                      <a:pos x="94" y="527"/>
                    </a:cxn>
                    <a:cxn ang="0">
                      <a:pos x="84" y="508"/>
                    </a:cxn>
                    <a:cxn ang="0">
                      <a:pos x="28" y="460"/>
                    </a:cxn>
                    <a:cxn ang="0">
                      <a:pos x="0" y="373"/>
                    </a:cxn>
                    <a:cxn ang="0">
                      <a:pos x="19" y="345"/>
                    </a:cxn>
                    <a:cxn ang="0">
                      <a:pos x="141" y="229"/>
                    </a:cxn>
                  </a:cxnLst>
                  <a:rect l="0" t="0" r="r" b="b"/>
                  <a:pathLst>
                    <a:path w="1399" h="910">
                      <a:moveTo>
                        <a:pt x="141" y="229"/>
                      </a:moveTo>
                      <a:lnTo>
                        <a:pt x="208" y="67"/>
                      </a:lnTo>
                      <a:lnTo>
                        <a:pt x="189" y="0"/>
                      </a:lnTo>
                      <a:lnTo>
                        <a:pt x="303" y="96"/>
                      </a:lnTo>
                      <a:lnTo>
                        <a:pt x="340" y="67"/>
                      </a:lnTo>
                      <a:lnTo>
                        <a:pt x="284" y="48"/>
                      </a:lnTo>
                      <a:lnTo>
                        <a:pt x="321" y="0"/>
                      </a:lnTo>
                      <a:lnTo>
                        <a:pt x="397" y="96"/>
                      </a:lnTo>
                      <a:lnTo>
                        <a:pt x="605" y="96"/>
                      </a:lnTo>
                      <a:lnTo>
                        <a:pt x="652" y="181"/>
                      </a:lnTo>
                      <a:lnTo>
                        <a:pt x="699" y="229"/>
                      </a:lnTo>
                      <a:lnTo>
                        <a:pt x="728" y="229"/>
                      </a:lnTo>
                      <a:lnTo>
                        <a:pt x="784" y="249"/>
                      </a:lnTo>
                      <a:lnTo>
                        <a:pt x="803" y="277"/>
                      </a:lnTo>
                      <a:lnTo>
                        <a:pt x="850" y="249"/>
                      </a:lnTo>
                      <a:lnTo>
                        <a:pt x="917" y="277"/>
                      </a:lnTo>
                      <a:lnTo>
                        <a:pt x="974" y="229"/>
                      </a:lnTo>
                      <a:lnTo>
                        <a:pt x="1039" y="249"/>
                      </a:lnTo>
                      <a:lnTo>
                        <a:pt x="1134" y="249"/>
                      </a:lnTo>
                      <a:lnTo>
                        <a:pt x="1182" y="325"/>
                      </a:lnTo>
                      <a:lnTo>
                        <a:pt x="1266" y="297"/>
                      </a:lnTo>
                      <a:lnTo>
                        <a:pt x="1323" y="373"/>
                      </a:lnTo>
                      <a:lnTo>
                        <a:pt x="1399" y="373"/>
                      </a:lnTo>
                      <a:lnTo>
                        <a:pt x="1399" y="412"/>
                      </a:lnTo>
                      <a:lnTo>
                        <a:pt x="1371" y="479"/>
                      </a:lnTo>
                      <a:lnTo>
                        <a:pt x="1323" y="546"/>
                      </a:lnTo>
                      <a:lnTo>
                        <a:pt x="1323" y="594"/>
                      </a:lnTo>
                      <a:lnTo>
                        <a:pt x="1276" y="633"/>
                      </a:lnTo>
                      <a:lnTo>
                        <a:pt x="1266" y="681"/>
                      </a:lnTo>
                      <a:lnTo>
                        <a:pt x="1295" y="729"/>
                      </a:lnTo>
                      <a:lnTo>
                        <a:pt x="1323" y="825"/>
                      </a:lnTo>
                      <a:lnTo>
                        <a:pt x="1011" y="825"/>
                      </a:lnTo>
                      <a:lnTo>
                        <a:pt x="917" y="910"/>
                      </a:lnTo>
                      <a:lnTo>
                        <a:pt x="784" y="862"/>
                      </a:lnTo>
                      <a:lnTo>
                        <a:pt x="709" y="862"/>
                      </a:lnTo>
                      <a:lnTo>
                        <a:pt x="538" y="843"/>
                      </a:lnTo>
                      <a:lnTo>
                        <a:pt x="444" y="825"/>
                      </a:lnTo>
                      <a:lnTo>
                        <a:pt x="425" y="804"/>
                      </a:lnTo>
                      <a:lnTo>
                        <a:pt x="425" y="756"/>
                      </a:lnTo>
                      <a:lnTo>
                        <a:pt x="416" y="729"/>
                      </a:lnTo>
                      <a:lnTo>
                        <a:pt x="321" y="729"/>
                      </a:lnTo>
                      <a:lnTo>
                        <a:pt x="227" y="681"/>
                      </a:lnTo>
                      <a:lnTo>
                        <a:pt x="227" y="633"/>
                      </a:lnTo>
                      <a:lnTo>
                        <a:pt x="160" y="594"/>
                      </a:lnTo>
                      <a:lnTo>
                        <a:pt x="141" y="527"/>
                      </a:lnTo>
                      <a:lnTo>
                        <a:pt x="94" y="527"/>
                      </a:lnTo>
                      <a:lnTo>
                        <a:pt x="84" y="508"/>
                      </a:lnTo>
                      <a:lnTo>
                        <a:pt x="28" y="460"/>
                      </a:lnTo>
                      <a:lnTo>
                        <a:pt x="0" y="373"/>
                      </a:lnTo>
                      <a:lnTo>
                        <a:pt x="19" y="345"/>
                      </a:lnTo>
                      <a:lnTo>
                        <a:pt x="141" y="229"/>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94" name="Group 170"/>
            <p:cNvGrpSpPr>
              <a:grpSpLocks/>
            </p:cNvGrpSpPr>
            <p:nvPr/>
          </p:nvGrpSpPr>
          <p:grpSpPr bwMode="auto">
            <a:xfrm>
              <a:off x="2705099" y="2147888"/>
              <a:ext cx="1719263" cy="904875"/>
              <a:chOff x="2674" y="1625"/>
              <a:chExt cx="785" cy="403"/>
            </a:xfrm>
            <a:solidFill>
              <a:schemeClr val="accent1">
                <a:lumMod val="20000"/>
                <a:lumOff val="80000"/>
              </a:schemeClr>
            </a:solidFill>
          </p:grpSpPr>
          <p:sp>
            <p:nvSpPr>
              <p:cNvPr id="407" name="Freeform 171"/>
              <p:cNvSpPr>
                <a:spLocks/>
              </p:cNvSpPr>
              <p:nvPr/>
            </p:nvSpPr>
            <p:spPr bwMode="auto">
              <a:xfrm>
                <a:off x="2674" y="1625"/>
                <a:ext cx="785" cy="403"/>
              </a:xfrm>
              <a:custGeom>
                <a:avLst/>
                <a:gdLst/>
                <a:ahLst/>
                <a:cxnLst>
                  <a:cxn ang="0">
                    <a:pos x="19" y="758"/>
                  </a:cxn>
                  <a:cxn ang="0">
                    <a:pos x="76" y="662"/>
                  </a:cxn>
                  <a:cxn ang="0">
                    <a:pos x="105" y="527"/>
                  </a:cxn>
                  <a:cxn ang="0">
                    <a:pos x="189" y="479"/>
                  </a:cxn>
                  <a:cxn ang="0">
                    <a:pos x="189" y="431"/>
                  </a:cxn>
                  <a:cxn ang="0">
                    <a:pos x="57" y="297"/>
                  </a:cxn>
                  <a:cxn ang="0">
                    <a:pos x="38" y="250"/>
                  </a:cxn>
                  <a:cxn ang="0">
                    <a:pos x="38" y="163"/>
                  </a:cxn>
                  <a:cxn ang="0">
                    <a:pos x="19" y="125"/>
                  </a:cxn>
                  <a:cxn ang="0">
                    <a:pos x="0" y="77"/>
                  </a:cxn>
                  <a:cxn ang="0">
                    <a:pos x="29" y="0"/>
                  </a:cxn>
                  <a:cxn ang="0">
                    <a:pos x="1477" y="0"/>
                  </a:cxn>
                  <a:cxn ang="0">
                    <a:pos x="1477" y="48"/>
                  </a:cxn>
                  <a:cxn ang="0">
                    <a:pos x="1572" y="210"/>
                  </a:cxn>
                  <a:cxn ang="0">
                    <a:pos x="1515" y="210"/>
                  </a:cxn>
                  <a:cxn ang="0">
                    <a:pos x="1505" y="250"/>
                  </a:cxn>
                  <a:cxn ang="0">
                    <a:pos x="1534" y="279"/>
                  </a:cxn>
                  <a:cxn ang="0">
                    <a:pos x="1458" y="345"/>
                  </a:cxn>
                  <a:cxn ang="0">
                    <a:pos x="1383" y="345"/>
                  </a:cxn>
                  <a:cxn ang="0">
                    <a:pos x="1316" y="393"/>
                  </a:cxn>
                  <a:cxn ang="0">
                    <a:pos x="1345" y="431"/>
                  </a:cxn>
                  <a:cxn ang="0">
                    <a:pos x="1307" y="527"/>
                  </a:cxn>
                  <a:cxn ang="0">
                    <a:pos x="1288" y="623"/>
                  </a:cxn>
                  <a:cxn ang="0">
                    <a:pos x="1316" y="681"/>
                  </a:cxn>
                  <a:cxn ang="0">
                    <a:pos x="1401" y="710"/>
                  </a:cxn>
                  <a:cxn ang="0">
                    <a:pos x="1345" y="777"/>
                  </a:cxn>
                  <a:cxn ang="0">
                    <a:pos x="19" y="806"/>
                  </a:cxn>
                  <a:cxn ang="0">
                    <a:pos x="19" y="758"/>
                  </a:cxn>
                </a:cxnLst>
                <a:rect l="0" t="0" r="r" b="b"/>
                <a:pathLst>
                  <a:path w="1572" h="806">
                    <a:moveTo>
                      <a:pt x="19" y="758"/>
                    </a:moveTo>
                    <a:lnTo>
                      <a:pt x="76" y="662"/>
                    </a:lnTo>
                    <a:lnTo>
                      <a:pt x="105" y="527"/>
                    </a:lnTo>
                    <a:lnTo>
                      <a:pt x="189" y="479"/>
                    </a:lnTo>
                    <a:lnTo>
                      <a:pt x="189" y="431"/>
                    </a:lnTo>
                    <a:lnTo>
                      <a:pt x="57" y="297"/>
                    </a:lnTo>
                    <a:lnTo>
                      <a:pt x="38" y="250"/>
                    </a:lnTo>
                    <a:lnTo>
                      <a:pt x="38" y="163"/>
                    </a:lnTo>
                    <a:lnTo>
                      <a:pt x="19" y="125"/>
                    </a:lnTo>
                    <a:lnTo>
                      <a:pt x="0" y="77"/>
                    </a:lnTo>
                    <a:lnTo>
                      <a:pt x="29" y="0"/>
                    </a:lnTo>
                    <a:lnTo>
                      <a:pt x="1477" y="0"/>
                    </a:lnTo>
                    <a:lnTo>
                      <a:pt x="1477" y="48"/>
                    </a:lnTo>
                    <a:lnTo>
                      <a:pt x="1572" y="210"/>
                    </a:lnTo>
                    <a:lnTo>
                      <a:pt x="1515" y="210"/>
                    </a:lnTo>
                    <a:lnTo>
                      <a:pt x="1505" y="250"/>
                    </a:lnTo>
                    <a:lnTo>
                      <a:pt x="1534" y="279"/>
                    </a:lnTo>
                    <a:lnTo>
                      <a:pt x="1458" y="345"/>
                    </a:lnTo>
                    <a:lnTo>
                      <a:pt x="1383" y="345"/>
                    </a:lnTo>
                    <a:lnTo>
                      <a:pt x="1316" y="393"/>
                    </a:lnTo>
                    <a:lnTo>
                      <a:pt x="1345" y="431"/>
                    </a:lnTo>
                    <a:lnTo>
                      <a:pt x="1307" y="527"/>
                    </a:lnTo>
                    <a:lnTo>
                      <a:pt x="1288" y="623"/>
                    </a:lnTo>
                    <a:lnTo>
                      <a:pt x="1316" y="681"/>
                    </a:lnTo>
                    <a:lnTo>
                      <a:pt x="1401" y="710"/>
                    </a:lnTo>
                    <a:lnTo>
                      <a:pt x="1345" y="777"/>
                    </a:lnTo>
                    <a:lnTo>
                      <a:pt x="19" y="806"/>
                    </a:lnTo>
                    <a:lnTo>
                      <a:pt x="19" y="758"/>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08" name="Group 172"/>
              <p:cNvGrpSpPr>
                <a:grpSpLocks/>
              </p:cNvGrpSpPr>
              <p:nvPr/>
            </p:nvGrpSpPr>
            <p:grpSpPr bwMode="auto">
              <a:xfrm>
                <a:off x="2674" y="1625"/>
                <a:ext cx="785" cy="403"/>
                <a:chOff x="2674" y="1625"/>
                <a:chExt cx="785" cy="403"/>
              </a:xfrm>
              <a:grpFill/>
            </p:grpSpPr>
            <p:sp>
              <p:nvSpPr>
                <p:cNvPr id="409" name="Freeform 173"/>
                <p:cNvSpPr>
                  <a:spLocks/>
                </p:cNvSpPr>
                <p:nvPr/>
              </p:nvSpPr>
              <p:spPr bwMode="auto">
                <a:xfrm>
                  <a:off x="2674" y="1625"/>
                  <a:ext cx="785" cy="403"/>
                </a:xfrm>
                <a:custGeom>
                  <a:avLst/>
                  <a:gdLst/>
                  <a:ahLst/>
                  <a:cxnLst>
                    <a:cxn ang="0">
                      <a:pos x="19" y="758"/>
                    </a:cxn>
                    <a:cxn ang="0">
                      <a:pos x="76" y="662"/>
                    </a:cxn>
                    <a:cxn ang="0">
                      <a:pos x="105" y="527"/>
                    </a:cxn>
                    <a:cxn ang="0">
                      <a:pos x="189" y="479"/>
                    </a:cxn>
                    <a:cxn ang="0">
                      <a:pos x="189" y="431"/>
                    </a:cxn>
                    <a:cxn ang="0">
                      <a:pos x="57" y="297"/>
                    </a:cxn>
                    <a:cxn ang="0">
                      <a:pos x="38" y="250"/>
                    </a:cxn>
                    <a:cxn ang="0">
                      <a:pos x="38" y="163"/>
                    </a:cxn>
                    <a:cxn ang="0">
                      <a:pos x="19" y="125"/>
                    </a:cxn>
                    <a:cxn ang="0">
                      <a:pos x="0" y="77"/>
                    </a:cxn>
                    <a:cxn ang="0">
                      <a:pos x="29" y="0"/>
                    </a:cxn>
                    <a:cxn ang="0">
                      <a:pos x="1477" y="0"/>
                    </a:cxn>
                    <a:cxn ang="0">
                      <a:pos x="1477" y="48"/>
                    </a:cxn>
                    <a:cxn ang="0">
                      <a:pos x="1572" y="210"/>
                    </a:cxn>
                    <a:cxn ang="0">
                      <a:pos x="1515" y="210"/>
                    </a:cxn>
                    <a:cxn ang="0">
                      <a:pos x="1505" y="250"/>
                    </a:cxn>
                    <a:cxn ang="0">
                      <a:pos x="1534" y="279"/>
                    </a:cxn>
                    <a:cxn ang="0">
                      <a:pos x="1458" y="345"/>
                    </a:cxn>
                    <a:cxn ang="0">
                      <a:pos x="1383" y="345"/>
                    </a:cxn>
                    <a:cxn ang="0">
                      <a:pos x="1316" y="393"/>
                    </a:cxn>
                    <a:cxn ang="0">
                      <a:pos x="1345" y="431"/>
                    </a:cxn>
                    <a:cxn ang="0">
                      <a:pos x="1307" y="527"/>
                    </a:cxn>
                    <a:cxn ang="0">
                      <a:pos x="1288" y="623"/>
                    </a:cxn>
                    <a:cxn ang="0">
                      <a:pos x="1316" y="681"/>
                    </a:cxn>
                    <a:cxn ang="0">
                      <a:pos x="1401" y="710"/>
                    </a:cxn>
                    <a:cxn ang="0">
                      <a:pos x="1345" y="777"/>
                    </a:cxn>
                    <a:cxn ang="0">
                      <a:pos x="19" y="806"/>
                    </a:cxn>
                    <a:cxn ang="0">
                      <a:pos x="19" y="758"/>
                    </a:cxn>
                  </a:cxnLst>
                  <a:rect l="0" t="0" r="r" b="b"/>
                  <a:pathLst>
                    <a:path w="1572" h="806">
                      <a:moveTo>
                        <a:pt x="19" y="758"/>
                      </a:moveTo>
                      <a:lnTo>
                        <a:pt x="76" y="662"/>
                      </a:lnTo>
                      <a:lnTo>
                        <a:pt x="105" y="527"/>
                      </a:lnTo>
                      <a:lnTo>
                        <a:pt x="189" y="479"/>
                      </a:lnTo>
                      <a:lnTo>
                        <a:pt x="189" y="431"/>
                      </a:lnTo>
                      <a:lnTo>
                        <a:pt x="57" y="297"/>
                      </a:lnTo>
                      <a:lnTo>
                        <a:pt x="38" y="250"/>
                      </a:lnTo>
                      <a:lnTo>
                        <a:pt x="38" y="163"/>
                      </a:lnTo>
                      <a:lnTo>
                        <a:pt x="19" y="125"/>
                      </a:lnTo>
                      <a:lnTo>
                        <a:pt x="0" y="77"/>
                      </a:lnTo>
                      <a:lnTo>
                        <a:pt x="29" y="0"/>
                      </a:lnTo>
                      <a:lnTo>
                        <a:pt x="1477" y="0"/>
                      </a:lnTo>
                      <a:lnTo>
                        <a:pt x="1477" y="48"/>
                      </a:lnTo>
                      <a:lnTo>
                        <a:pt x="1572" y="210"/>
                      </a:lnTo>
                      <a:lnTo>
                        <a:pt x="1515" y="210"/>
                      </a:lnTo>
                      <a:lnTo>
                        <a:pt x="1505" y="250"/>
                      </a:lnTo>
                      <a:lnTo>
                        <a:pt x="1534" y="279"/>
                      </a:lnTo>
                      <a:lnTo>
                        <a:pt x="1458" y="345"/>
                      </a:lnTo>
                      <a:lnTo>
                        <a:pt x="1383" y="345"/>
                      </a:lnTo>
                      <a:lnTo>
                        <a:pt x="1316" y="393"/>
                      </a:lnTo>
                      <a:lnTo>
                        <a:pt x="1345" y="431"/>
                      </a:lnTo>
                      <a:lnTo>
                        <a:pt x="1307" y="527"/>
                      </a:lnTo>
                      <a:lnTo>
                        <a:pt x="1288" y="623"/>
                      </a:lnTo>
                      <a:lnTo>
                        <a:pt x="1316" y="681"/>
                      </a:lnTo>
                      <a:lnTo>
                        <a:pt x="1401" y="710"/>
                      </a:lnTo>
                      <a:lnTo>
                        <a:pt x="1345" y="777"/>
                      </a:lnTo>
                      <a:lnTo>
                        <a:pt x="19" y="806"/>
                      </a:lnTo>
                      <a:lnTo>
                        <a:pt x="19" y="758"/>
                      </a:lnTo>
                      <a:close/>
                    </a:path>
                  </a:pathLst>
                </a:custGeom>
                <a:grpFill/>
                <a:ln w="9525">
                  <a:solidFill>
                    <a:schemeClr val="accent1">
                      <a:lumMod val="60000"/>
                      <a:lumOff val="40000"/>
                    </a:schemeClr>
                  </a:solidFill>
                  <a:round/>
                  <a:headEnd/>
                  <a:tailEnd/>
                </a:ln>
              </p:spPr>
              <p:txBody>
                <a:bodyPr/>
                <a:lstStyle/>
                <a:p>
                  <a:endParaRPr lang="en-US" sz="800"/>
                </a:p>
              </p:txBody>
            </p:sp>
            <p:sp>
              <p:nvSpPr>
                <p:cNvPr id="410" name="Freeform 174"/>
                <p:cNvSpPr>
                  <a:spLocks/>
                </p:cNvSpPr>
                <p:nvPr/>
              </p:nvSpPr>
              <p:spPr bwMode="auto">
                <a:xfrm>
                  <a:off x="2674" y="1625"/>
                  <a:ext cx="785" cy="403"/>
                </a:xfrm>
                <a:custGeom>
                  <a:avLst/>
                  <a:gdLst/>
                  <a:ahLst/>
                  <a:cxnLst>
                    <a:cxn ang="0">
                      <a:pos x="19" y="758"/>
                    </a:cxn>
                    <a:cxn ang="0">
                      <a:pos x="76" y="662"/>
                    </a:cxn>
                    <a:cxn ang="0">
                      <a:pos x="105" y="527"/>
                    </a:cxn>
                    <a:cxn ang="0">
                      <a:pos x="189" y="479"/>
                    </a:cxn>
                    <a:cxn ang="0">
                      <a:pos x="189" y="431"/>
                    </a:cxn>
                    <a:cxn ang="0">
                      <a:pos x="57" y="297"/>
                    </a:cxn>
                    <a:cxn ang="0">
                      <a:pos x="38" y="250"/>
                    </a:cxn>
                    <a:cxn ang="0">
                      <a:pos x="38" y="163"/>
                    </a:cxn>
                    <a:cxn ang="0">
                      <a:pos x="19" y="125"/>
                    </a:cxn>
                    <a:cxn ang="0">
                      <a:pos x="0" y="77"/>
                    </a:cxn>
                    <a:cxn ang="0">
                      <a:pos x="29" y="0"/>
                    </a:cxn>
                    <a:cxn ang="0">
                      <a:pos x="1477" y="0"/>
                    </a:cxn>
                    <a:cxn ang="0">
                      <a:pos x="1477" y="48"/>
                    </a:cxn>
                    <a:cxn ang="0">
                      <a:pos x="1572" y="210"/>
                    </a:cxn>
                    <a:cxn ang="0">
                      <a:pos x="1515" y="210"/>
                    </a:cxn>
                    <a:cxn ang="0">
                      <a:pos x="1505" y="250"/>
                    </a:cxn>
                    <a:cxn ang="0">
                      <a:pos x="1534" y="279"/>
                    </a:cxn>
                    <a:cxn ang="0">
                      <a:pos x="1458" y="345"/>
                    </a:cxn>
                    <a:cxn ang="0">
                      <a:pos x="1383" y="345"/>
                    </a:cxn>
                    <a:cxn ang="0">
                      <a:pos x="1316" y="393"/>
                    </a:cxn>
                    <a:cxn ang="0">
                      <a:pos x="1345" y="431"/>
                    </a:cxn>
                    <a:cxn ang="0">
                      <a:pos x="1307" y="527"/>
                    </a:cxn>
                    <a:cxn ang="0">
                      <a:pos x="1288" y="623"/>
                    </a:cxn>
                    <a:cxn ang="0">
                      <a:pos x="1316" y="681"/>
                    </a:cxn>
                    <a:cxn ang="0">
                      <a:pos x="1401" y="710"/>
                    </a:cxn>
                    <a:cxn ang="0">
                      <a:pos x="1345" y="777"/>
                    </a:cxn>
                    <a:cxn ang="0">
                      <a:pos x="19" y="806"/>
                    </a:cxn>
                    <a:cxn ang="0">
                      <a:pos x="19" y="758"/>
                    </a:cxn>
                  </a:cxnLst>
                  <a:rect l="0" t="0" r="r" b="b"/>
                  <a:pathLst>
                    <a:path w="1572" h="806">
                      <a:moveTo>
                        <a:pt x="19" y="758"/>
                      </a:moveTo>
                      <a:lnTo>
                        <a:pt x="76" y="662"/>
                      </a:lnTo>
                      <a:lnTo>
                        <a:pt x="105" y="527"/>
                      </a:lnTo>
                      <a:lnTo>
                        <a:pt x="189" y="479"/>
                      </a:lnTo>
                      <a:lnTo>
                        <a:pt x="189" y="431"/>
                      </a:lnTo>
                      <a:lnTo>
                        <a:pt x="57" y="297"/>
                      </a:lnTo>
                      <a:lnTo>
                        <a:pt x="38" y="250"/>
                      </a:lnTo>
                      <a:lnTo>
                        <a:pt x="38" y="163"/>
                      </a:lnTo>
                      <a:lnTo>
                        <a:pt x="19" y="125"/>
                      </a:lnTo>
                      <a:lnTo>
                        <a:pt x="0" y="77"/>
                      </a:lnTo>
                      <a:lnTo>
                        <a:pt x="29" y="0"/>
                      </a:lnTo>
                      <a:lnTo>
                        <a:pt x="1477" y="0"/>
                      </a:lnTo>
                      <a:lnTo>
                        <a:pt x="1477" y="48"/>
                      </a:lnTo>
                      <a:lnTo>
                        <a:pt x="1572" y="210"/>
                      </a:lnTo>
                      <a:lnTo>
                        <a:pt x="1515" y="210"/>
                      </a:lnTo>
                      <a:lnTo>
                        <a:pt x="1505" y="250"/>
                      </a:lnTo>
                      <a:lnTo>
                        <a:pt x="1534" y="279"/>
                      </a:lnTo>
                      <a:lnTo>
                        <a:pt x="1458" y="345"/>
                      </a:lnTo>
                      <a:lnTo>
                        <a:pt x="1383" y="345"/>
                      </a:lnTo>
                      <a:lnTo>
                        <a:pt x="1316" y="393"/>
                      </a:lnTo>
                      <a:lnTo>
                        <a:pt x="1345" y="431"/>
                      </a:lnTo>
                      <a:lnTo>
                        <a:pt x="1307" y="527"/>
                      </a:lnTo>
                      <a:lnTo>
                        <a:pt x="1288" y="623"/>
                      </a:lnTo>
                      <a:lnTo>
                        <a:pt x="1316" y="681"/>
                      </a:lnTo>
                      <a:lnTo>
                        <a:pt x="1401" y="710"/>
                      </a:lnTo>
                      <a:lnTo>
                        <a:pt x="1345" y="777"/>
                      </a:lnTo>
                      <a:lnTo>
                        <a:pt x="19" y="806"/>
                      </a:lnTo>
                      <a:lnTo>
                        <a:pt x="19" y="758"/>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295" name="Group 1028"/>
            <p:cNvGrpSpPr>
              <a:grpSpLocks/>
            </p:cNvGrpSpPr>
            <p:nvPr/>
          </p:nvGrpSpPr>
          <p:grpSpPr bwMode="auto">
            <a:xfrm>
              <a:off x="2287587" y="1943100"/>
              <a:ext cx="481011" cy="882650"/>
              <a:chOff x="1441" y="945"/>
              <a:chExt cx="303" cy="556"/>
            </a:xfrm>
            <a:solidFill>
              <a:schemeClr val="accent1">
                <a:lumMod val="20000"/>
                <a:lumOff val="80000"/>
              </a:schemeClr>
            </a:solidFill>
          </p:grpSpPr>
          <p:grpSp>
            <p:nvGrpSpPr>
              <p:cNvPr id="397" name="Group 295"/>
              <p:cNvGrpSpPr>
                <a:grpSpLocks/>
              </p:cNvGrpSpPr>
              <p:nvPr/>
            </p:nvGrpSpPr>
            <p:grpSpPr bwMode="auto">
              <a:xfrm>
                <a:off x="1441" y="945"/>
                <a:ext cx="303" cy="556"/>
                <a:chOff x="2484" y="1534"/>
                <a:chExt cx="219" cy="393"/>
              </a:xfrm>
              <a:grpFill/>
            </p:grpSpPr>
            <p:sp>
              <p:nvSpPr>
                <p:cNvPr id="403" name="Freeform 296"/>
                <p:cNvSpPr>
                  <a:spLocks/>
                </p:cNvSpPr>
                <p:nvPr/>
              </p:nvSpPr>
              <p:spPr bwMode="auto">
                <a:xfrm>
                  <a:off x="2484" y="1534"/>
                  <a:ext cx="219" cy="393"/>
                </a:xfrm>
                <a:custGeom>
                  <a:avLst/>
                  <a:gdLst/>
                  <a:ahLst/>
                  <a:cxnLst>
                    <a:cxn ang="0">
                      <a:pos x="342" y="691"/>
                    </a:cxn>
                    <a:cxn ang="0">
                      <a:pos x="313" y="662"/>
                    </a:cxn>
                    <a:cxn ang="0">
                      <a:pos x="237" y="662"/>
                    </a:cxn>
                    <a:cxn ang="0">
                      <a:pos x="237" y="643"/>
                    </a:cxn>
                    <a:cxn ang="0">
                      <a:pos x="170" y="576"/>
                    </a:cxn>
                    <a:cxn ang="0">
                      <a:pos x="170" y="393"/>
                    </a:cxn>
                    <a:cxn ang="0">
                      <a:pos x="142" y="393"/>
                    </a:cxn>
                    <a:cxn ang="0">
                      <a:pos x="86" y="393"/>
                    </a:cxn>
                    <a:cxn ang="0">
                      <a:pos x="76" y="346"/>
                    </a:cxn>
                    <a:cxn ang="0">
                      <a:pos x="0" y="308"/>
                    </a:cxn>
                    <a:cxn ang="0">
                      <a:pos x="10" y="231"/>
                    </a:cxn>
                    <a:cxn ang="0">
                      <a:pos x="105" y="77"/>
                    </a:cxn>
                    <a:cxn ang="0">
                      <a:pos x="105" y="0"/>
                    </a:cxn>
                    <a:cxn ang="0">
                      <a:pos x="199" y="29"/>
                    </a:cxn>
                    <a:cxn ang="0">
                      <a:pos x="180" y="96"/>
                    </a:cxn>
                    <a:cxn ang="0">
                      <a:pos x="285" y="163"/>
                    </a:cxn>
                    <a:cxn ang="0">
                      <a:pos x="218" y="211"/>
                    </a:cxn>
                    <a:cxn ang="0">
                      <a:pos x="199" y="183"/>
                    </a:cxn>
                    <a:cxn ang="0">
                      <a:pos x="151" y="183"/>
                    </a:cxn>
                    <a:cxn ang="0">
                      <a:pos x="86" y="308"/>
                    </a:cxn>
                    <a:cxn ang="0">
                      <a:pos x="151" y="308"/>
                    </a:cxn>
                    <a:cxn ang="0">
                      <a:pos x="180" y="346"/>
                    </a:cxn>
                    <a:cxn ang="0">
                      <a:pos x="237" y="556"/>
                    </a:cxn>
                    <a:cxn ang="0">
                      <a:pos x="266" y="556"/>
                    </a:cxn>
                    <a:cxn ang="0">
                      <a:pos x="266" y="479"/>
                    </a:cxn>
                    <a:cxn ang="0">
                      <a:pos x="285" y="479"/>
                    </a:cxn>
                    <a:cxn ang="0">
                      <a:pos x="342" y="556"/>
                    </a:cxn>
                    <a:cxn ang="0">
                      <a:pos x="407" y="576"/>
                    </a:cxn>
                    <a:cxn ang="0">
                      <a:pos x="436" y="710"/>
                    </a:cxn>
                    <a:cxn ang="0">
                      <a:pos x="407" y="787"/>
                    </a:cxn>
                    <a:cxn ang="0">
                      <a:pos x="342" y="758"/>
                    </a:cxn>
                    <a:cxn ang="0">
                      <a:pos x="342" y="691"/>
                    </a:cxn>
                  </a:cxnLst>
                  <a:rect l="0" t="0" r="r" b="b"/>
                  <a:pathLst>
                    <a:path w="436" h="787">
                      <a:moveTo>
                        <a:pt x="342" y="691"/>
                      </a:moveTo>
                      <a:lnTo>
                        <a:pt x="313" y="662"/>
                      </a:lnTo>
                      <a:lnTo>
                        <a:pt x="237" y="662"/>
                      </a:lnTo>
                      <a:lnTo>
                        <a:pt x="237" y="643"/>
                      </a:lnTo>
                      <a:lnTo>
                        <a:pt x="170" y="576"/>
                      </a:lnTo>
                      <a:lnTo>
                        <a:pt x="170" y="393"/>
                      </a:lnTo>
                      <a:lnTo>
                        <a:pt x="142" y="393"/>
                      </a:lnTo>
                      <a:lnTo>
                        <a:pt x="86" y="393"/>
                      </a:lnTo>
                      <a:lnTo>
                        <a:pt x="76" y="346"/>
                      </a:lnTo>
                      <a:lnTo>
                        <a:pt x="0" y="308"/>
                      </a:lnTo>
                      <a:lnTo>
                        <a:pt x="10" y="231"/>
                      </a:lnTo>
                      <a:lnTo>
                        <a:pt x="105" y="77"/>
                      </a:lnTo>
                      <a:lnTo>
                        <a:pt x="105" y="0"/>
                      </a:lnTo>
                      <a:lnTo>
                        <a:pt x="199" y="29"/>
                      </a:lnTo>
                      <a:lnTo>
                        <a:pt x="180" y="96"/>
                      </a:lnTo>
                      <a:lnTo>
                        <a:pt x="285" y="163"/>
                      </a:lnTo>
                      <a:lnTo>
                        <a:pt x="218" y="211"/>
                      </a:lnTo>
                      <a:lnTo>
                        <a:pt x="199" y="183"/>
                      </a:lnTo>
                      <a:lnTo>
                        <a:pt x="151" y="183"/>
                      </a:lnTo>
                      <a:lnTo>
                        <a:pt x="86" y="308"/>
                      </a:lnTo>
                      <a:lnTo>
                        <a:pt x="151" y="308"/>
                      </a:lnTo>
                      <a:lnTo>
                        <a:pt x="180" y="346"/>
                      </a:lnTo>
                      <a:lnTo>
                        <a:pt x="237" y="556"/>
                      </a:lnTo>
                      <a:lnTo>
                        <a:pt x="266" y="556"/>
                      </a:lnTo>
                      <a:lnTo>
                        <a:pt x="266" y="479"/>
                      </a:lnTo>
                      <a:lnTo>
                        <a:pt x="285" y="479"/>
                      </a:lnTo>
                      <a:lnTo>
                        <a:pt x="342" y="556"/>
                      </a:lnTo>
                      <a:lnTo>
                        <a:pt x="407" y="576"/>
                      </a:lnTo>
                      <a:lnTo>
                        <a:pt x="436" y="710"/>
                      </a:lnTo>
                      <a:lnTo>
                        <a:pt x="407" y="787"/>
                      </a:lnTo>
                      <a:lnTo>
                        <a:pt x="342" y="758"/>
                      </a:lnTo>
                      <a:lnTo>
                        <a:pt x="342" y="691"/>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04" name="Group 297"/>
                <p:cNvGrpSpPr>
                  <a:grpSpLocks/>
                </p:cNvGrpSpPr>
                <p:nvPr/>
              </p:nvGrpSpPr>
              <p:grpSpPr bwMode="auto">
                <a:xfrm>
                  <a:off x="2484" y="1534"/>
                  <a:ext cx="219" cy="393"/>
                  <a:chOff x="2484" y="1534"/>
                  <a:chExt cx="219" cy="393"/>
                </a:xfrm>
                <a:grpFill/>
              </p:grpSpPr>
              <p:sp>
                <p:nvSpPr>
                  <p:cNvPr id="405" name="Freeform 298"/>
                  <p:cNvSpPr>
                    <a:spLocks/>
                  </p:cNvSpPr>
                  <p:nvPr/>
                </p:nvSpPr>
                <p:spPr bwMode="auto">
                  <a:xfrm>
                    <a:off x="2484" y="1534"/>
                    <a:ext cx="219" cy="393"/>
                  </a:xfrm>
                  <a:custGeom>
                    <a:avLst/>
                    <a:gdLst/>
                    <a:ahLst/>
                    <a:cxnLst>
                      <a:cxn ang="0">
                        <a:pos x="342" y="691"/>
                      </a:cxn>
                      <a:cxn ang="0">
                        <a:pos x="313" y="662"/>
                      </a:cxn>
                      <a:cxn ang="0">
                        <a:pos x="237" y="662"/>
                      </a:cxn>
                      <a:cxn ang="0">
                        <a:pos x="237" y="643"/>
                      </a:cxn>
                      <a:cxn ang="0">
                        <a:pos x="170" y="576"/>
                      </a:cxn>
                      <a:cxn ang="0">
                        <a:pos x="170" y="393"/>
                      </a:cxn>
                      <a:cxn ang="0">
                        <a:pos x="142" y="393"/>
                      </a:cxn>
                      <a:cxn ang="0">
                        <a:pos x="86" y="393"/>
                      </a:cxn>
                      <a:cxn ang="0">
                        <a:pos x="76" y="346"/>
                      </a:cxn>
                      <a:cxn ang="0">
                        <a:pos x="0" y="308"/>
                      </a:cxn>
                      <a:cxn ang="0">
                        <a:pos x="10" y="231"/>
                      </a:cxn>
                      <a:cxn ang="0">
                        <a:pos x="105" y="77"/>
                      </a:cxn>
                      <a:cxn ang="0">
                        <a:pos x="105" y="0"/>
                      </a:cxn>
                      <a:cxn ang="0">
                        <a:pos x="199" y="29"/>
                      </a:cxn>
                      <a:cxn ang="0">
                        <a:pos x="180" y="96"/>
                      </a:cxn>
                      <a:cxn ang="0">
                        <a:pos x="285" y="163"/>
                      </a:cxn>
                      <a:cxn ang="0">
                        <a:pos x="218" y="211"/>
                      </a:cxn>
                      <a:cxn ang="0">
                        <a:pos x="199" y="183"/>
                      </a:cxn>
                      <a:cxn ang="0">
                        <a:pos x="151" y="183"/>
                      </a:cxn>
                      <a:cxn ang="0">
                        <a:pos x="86" y="308"/>
                      </a:cxn>
                      <a:cxn ang="0">
                        <a:pos x="151" y="308"/>
                      </a:cxn>
                      <a:cxn ang="0">
                        <a:pos x="180" y="346"/>
                      </a:cxn>
                      <a:cxn ang="0">
                        <a:pos x="237" y="556"/>
                      </a:cxn>
                      <a:cxn ang="0">
                        <a:pos x="266" y="556"/>
                      </a:cxn>
                      <a:cxn ang="0">
                        <a:pos x="266" y="479"/>
                      </a:cxn>
                      <a:cxn ang="0">
                        <a:pos x="285" y="479"/>
                      </a:cxn>
                      <a:cxn ang="0">
                        <a:pos x="342" y="556"/>
                      </a:cxn>
                      <a:cxn ang="0">
                        <a:pos x="407" y="576"/>
                      </a:cxn>
                      <a:cxn ang="0">
                        <a:pos x="436" y="710"/>
                      </a:cxn>
                      <a:cxn ang="0">
                        <a:pos x="407" y="787"/>
                      </a:cxn>
                      <a:cxn ang="0">
                        <a:pos x="342" y="758"/>
                      </a:cxn>
                      <a:cxn ang="0">
                        <a:pos x="342" y="691"/>
                      </a:cxn>
                    </a:cxnLst>
                    <a:rect l="0" t="0" r="r" b="b"/>
                    <a:pathLst>
                      <a:path w="436" h="787">
                        <a:moveTo>
                          <a:pt x="342" y="691"/>
                        </a:moveTo>
                        <a:lnTo>
                          <a:pt x="313" y="662"/>
                        </a:lnTo>
                        <a:lnTo>
                          <a:pt x="237" y="662"/>
                        </a:lnTo>
                        <a:lnTo>
                          <a:pt x="237" y="643"/>
                        </a:lnTo>
                        <a:lnTo>
                          <a:pt x="170" y="576"/>
                        </a:lnTo>
                        <a:lnTo>
                          <a:pt x="170" y="393"/>
                        </a:lnTo>
                        <a:lnTo>
                          <a:pt x="142" y="393"/>
                        </a:lnTo>
                        <a:lnTo>
                          <a:pt x="86" y="393"/>
                        </a:lnTo>
                        <a:lnTo>
                          <a:pt x="76" y="346"/>
                        </a:lnTo>
                        <a:lnTo>
                          <a:pt x="0" y="308"/>
                        </a:lnTo>
                        <a:lnTo>
                          <a:pt x="10" y="231"/>
                        </a:lnTo>
                        <a:lnTo>
                          <a:pt x="105" y="77"/>
                        </a:lnTo>
                        <a:lnTo>
                          <a:pt x="105" y="0"/>
                        </a:lnTo>
                        <a:lnTo>
                          <a:pt x="199" y="29"/>
                        </a:lnTo>
                        <a:lnTo>
                          <a:pt x="180" y="96"/>
                        </a:lnTo>
                        <a:lnTo>
                          <a:pt x="285" y="163"/>
                        </a:lnTo>
                        <a:lnTo>
                          <a:pt x="218" y="211"/>
                        </a:lnTo>
                        <a:lnTo>
                          <a:pt x="199" y="183"/>
                        </a:lnTo>
                        <a:lnTo>
                          <a:pt x="151" y="183"/>
                        </a:lnTo>
                        <a:lnTo>
                          <a:pt x="86" y="308"/>
                        </a:lnTo>
                        <a:lnTo>
                          <a:pt x="151" y="308"/>
                        </a:lnTo>
                        <a:lnTo>
                          <a:pt x="180" y="346"/>
                        </a:lnTo>
                        <a:lnTo>
                          <a:pt x="237" y="556"/>
                        </a:lnTo>
                        <a:lnTo>
                          <a:pt x="266" y="556"/>
                        </a:lnTo>
                        <a:lnTo>
                          <a:pt x="266" y="479"/>
                        </a:lnTo>
                        <a:lnTo>
                          <a:pt x="285" y="479"/>
                        </a:lnTo>
                        <a:lnTo>
                          <a:pt x="342" y="556"/>
                        </a:lnTo>
                        <a:lnTo>
                          <a:pt x="407" y="576"/>
                        </a:lnTo>
                        <a:lnTo>
                          <a:pt x="436" y="710"/>
                        </a:lnTo>
                        <a:lnTo>
                          <a:pt x="407" y="787"/>
                        </a:lnTo>
                        <a:lnTo>
                          <a:pt x="342" y="758"/>
                        </a:lnTo>
                        <a:lnTo>
                          <a:pt x="342" y="691"/>
                        </a:lnTo>
                        <a:close/>
                      </a:path>
                    </a:pathLst>
                  </a:custGeom>
                  <a:grpFill/>
                  <a:ln w="9525">
                    <a:solidFill>
                      <a:schemeClr val="accent1">
                        <a:lumMod val="60000"/>
                        <a:lumOff val="40000"/>
                      </a:schemeClr>
                    </a:solidFill>
                    <a:round/>
                    <a:headEnd/>
                    <a:tailEnd/>
                  </a:ln>
                </p:spPr>
                <p:txBody>
                  <a:bodyPr/>
                  <a:lstStyle/>
                  <a:p>
                    <a:endParaRPr lang="en-US" sz="800"/>
                  </a:p>
                </p:txBody>
              </p:sp>
              <p:sp>
                <p:nvSpPr>
                  <p:cNvPr id="406" name="Freeform 299"/>
                  <p:cNvSpPr>
                    <a:spLocks/>
                  </p:cNvSpPr>
                  <p:nvPr/>
                </p:nvSpPr>
                <p:spPr bwMode="auto">
                  <a:xfrm>
                    <a:off x="2484" y="1534"/>
                    <a:ext cx="219" cy="393"/>
                  </a:xfrm>
                  <a:custGeom>
                    <a:avLst/>
                    <a:gdLst/>
                    <a:ahLst/>
                    <a:cxnLst>
                      <a:cxn ang="0">
                        <a:pos x="342" y="691"/>
                      </a:cxn>
                      <a:cxn ang="0">
                        <a:pos x="313" y="662"/>
                      </a:cxn>
                      <a:cxn ang="0">
                        <a:pos x="237" y="662"/>
                      </a:cxn>
                      <a:cxn ang="0">
                        <a:pos x="237" y="643"/>
                      </a:cxn>
                      <a:cxn ang="0">
                        <a:pos x="170" y="576"/>
                      </a:cxn>
                      <a:cxn ang="0">
                        <a:pos x="170" y="393"/>
                      </a:cxn>
                      <a:cxn ang="0">
                        <a:pos x="142" y="393"/>
                      </a:cxn>
                      <a:cxn ang="0">
                        <a:pos x="86" y="393"/>
                      </a:cxn>
                      <a:cxn ang="0">
                        <a:pos x="76" y="346"/>
                      </a:cxn>
                      <a:cxn ang="0">
                        <a:pos x="0" y="308"/>
                      </a:cxn>
                      <a:cxn ang="0">
                        <a:pos x="10" y="231"/>
                      </a:cxn>
                      <a:cxn ang="0">
                        <a:pos x="105" y="77"/>
                      </a:cxn>
                      <a:cxn ang="0">
                        <a:pos x="105" y="0"/>
                      </a:cxn>
                      <a:cxn ang="0">
                        <a:pos x="199" y="29"/>
                      </a:cxn>
                      <a:cxn ang="0">
                        <a:pos x="180" y="96"/>
                      </a:cxn>
                      <a:cxn ang="0">
                        <a:pos x="285" y="163"/>
                      </a:cxn>
                      <a:cxn ang="0">
                        <a:pos x="218" y="211"/>
                      </a:cxn>
                      <a:cxn ang="0">
                        <a:pos x="199" y="183"/>
                      </a:cxn>
                      <a:cxn ang="0">
                        <a:pos x="151" y="183"/>
                      </a:cxn>
                      <a:cxn ang="0">
                        <a:pos x="86" y="308"/>
                      </a:cxn>
                      <a:cxn ang="0">
                        <a:pos x="151" y="308"/>
                      </a:cxn>
                      <a:cxn ang="0">
                        <a:pos x="180" y="346"/>
                      </a:cxn>
                      <a:cxn ang="0">
                        <a:pos x="237" y="556"/>
                      </a:cxn>
                      <a:cxn ang="0">
                        <a:pos x="266" y="556"/>
                      </a:cxn>
                      <a:cxn ang="0">
                        <a:pos x="266" y="479"/>
                      </a:cxn>
                      <a:cxn ang="0">
                        <a:pos x="285" y="479"/>
                      </a:cxn>
                      <a:cxn ang="0">
                        <a:pos x="342" y="556"/>
                      </a:cxn>
                      <a:cxn ang="0">
                        <a:pos x="407" y="576"/>
                      </a:cxn>
                      <a:cxn ang="0">
                        <a:pos x="436" y="710"/>
                      </a:cxn>
                      <a:cxn ang="0">
                        <a:pos x="407" y="787"/>
                      </a:cxn>
                      <a:cxn ang="0">
                        <a:pos x="342" y="758"/>
                      </a:cxn>
                      <a:cxn ang="0">
                        <a:pos x="342" y="691"/>
                      </a:cxn>
                    </a:cxnLst>
                    <a:rect l="0" t="0" r="r" b="b"/>
                    <a:pathLst>
                      <a:path w="436" h="787">
                        <a:moveTo>
                          <a:pt x="342" y="691"/>
                        </a:moveTo>
                        <a:lnTo>
                          <a:pt x="313" y="662"/>
                        </a:lnTo>
                        <a:lnTo>
                          <a:pt x="237" y="662"/>
                        </a:lnTo>
                        <a:lnTo>
                          <a:pt x="237" y="643"/>
                        </a:lnTo>
                        <a:lnTo>
                          <a:pt x="170" y="576"/>
                        </a:lnTo>
                        <a:lnTo>
                          <a:pt x="170" y="393"/>
                        </a:lnTo>
                        <a:lnTo>
                          <a:pt x="142" y="393"/>
                        </a:lnTo>
                        <a:lnTo>
                          <a:pt x="86" y="393"/>
                        </a:lnTo>
                        <a:lnTo>
                          <a:pt x="76" y="346"/>
                        </a:lnTo>
                        <a:lnTo>
                          <a:pt x="0" y="308"/>
                        </a:lnTo>
                        <a:lnTo>
                          <a:pt x="10" y="231"/>
                        </a:lnTo>
                        <a:lnTo>
                          <a:pt x="105" y="77"/>
                        </a:lnTo>
                        <a:lnTo>
                          <a:pt x="105" y="0"/>
                        </a:lnTo>
                        <a:lnTo>
                          <a:pt x="199" y="29"/>
                        </a:lnTo>
                        <a:lnTo>
                          <a:pt x="180" y="96"/>
                        </a:lnTo>
                        <a:lnTo>
                          <a:pt x="285" y="163"/>
                        </a:lnTo>
                        <a:lnTo>
                          <a:pt x="218" y="211"/>
                        </a:lnTo>
                        <a:lnTo>
                          <a:pt x="199" y="183"/>
                        </a:lnTo>
                        <a:lnTo>
                          <a:pt x="151" y="183"/>
                        </a:lnTo>
                        <a:lnTo>
                          <a:pt x="86" y="308"/>
                        </a:lnTo>
                        <a:lnTo>
                          <a:pt x="151" y="308"/>
                        </a:lnTo>
                        <a:lnTo>
                          <a:pt x="180" y="346"/>
                        </a:lnTo>
                        <a:lnTo>
                          <a:pt x="237" y="556"/>
                        </a:lnTo>
                        <a:lnTo>
                          <a:pt x="266" y="556"/>
                        </a:lnTo>
                        <a:lnTo>
                          <a:pt x="266" y="479"/>
                        </a:lnTo>
                        <a:lnTo>
                          <a:pt x="285" y="479"/>
                        </a:lnTo>
                        <a:lnTo>
                          <a:pt x="342" y="556"/>
                        </a:lnTo>
                        <a:lnTo>
                          <a:pt x="407" y="576"/>
                        </a:lnTo>
                        <a:lnTo>
                          <a:pt x="436" y="710"/>
                        </a:lnTo>
                        <a:lnTo>
                          <a:pt x="407" y="787"/>
                        </a:lnTo>
                        <a:lnTo>
                          <a:pt x="342" y="758"/>
                        </a:lnTo>
                        <a:lnTo>
                          <a:pt x="342" y="691"/>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398" name="Group 300"/>
              <p:cNvGrpSpPr>
                <a:grpSpLocks/>
              </p:cNvGrpSpPr>
              <p:nvPr/>
            </p:nvGrpSpPr>
            <p:grpSpPr bwMode="auto">
              <a:xfrm>
                <a:off x="1613" y="1095"/>
                <a:ext cx="117" cy="245"/>
                <a:chOff x="2608" y="1640"/>
                <a:chExt cx="85" cy="173"/>
              </a:xfrm>
              <a:grpFill/>
            </p:grpSpPr>
            <p:sp>
              <p:nvSpPr>
                <p:cNvPr id="399" name="Freeform 301"/>
                <p:cNvSpPr>
                  <a:spLocks/>
                </p:cNvSpPr>
                <p:nvPr/>
              </p:nvSpPr>
              <p:spPr bwMode="auto">
                <a:xfrm>
                  <a:off x="2608" y="1640"/>
                  <a:ext cx="85" cy="173"/>
                </a:xfrm>
                <a:custGeom>
                  <a:avLst/>
                  <a:gdLst/>
                  <a:ahLst/>
                  <a:cxnLst>
                    <a:cxn ang="0">
                      <a:pos x="93" y="67"/>
                    </a:cxn>
                    <a:cxn ang="0">
                      <a:pos x="93" y="115"/>
                    </a:cxn>
                    <a:cxn ang="0">
                      <a:pos x="66" y="154"/>
                    </a:cxn>
                    <a:cxn ang="0">
                      <a:pos x="169" y="345"/>
                    </a:cxn>
                    <a:cxn ang="0">
                      <a:pos x="66" y="221"/>
                    </a:cxn>
                    <a:cxn ang="0">
                      <a:pos x="57" y="221"/>
                    </a:cxn>
                    <a:cxn ang="0">
                      <a:pos x="38" y="221"/>
                    </a:cxn>
                    <a:cxn ang="0">
                      <a:pos x="0" y="135"/>
                    </a:cxn>
                    <a:cxn ang="0">
                      <a:pos x="0" y="48"/>
                    </a:cxn>
                    <a:cxn ang="0">
                      <a:pos x="66" y="48"/>
                    </a:cxn>
                    <a:cxn ang="0">
                      <a:pos x="66" y="0"/>
                    </a:cxn>
                    <a:cxn ang="0">
                      <a:pos x="131" y="48"/>
                    </a:cxn>
                    <a:cxn ang="0">
                      <a:pos x="150" y="96"/>
                    </a:cxn>
                    <a:cxn ang="0">
                      <a:pos x="93" y="67"/>
                    </a:cxn>
                  </a:cxnLst>
                  <a:rect l="0" t="0" r="r" b="b"/>
                  <a:pathLst>
                    <a:path w="169" h="345">
                      <a:moveTo>
                        <a:pt x="93" y="67"/>
                      </a:moveTo>
                      <a:lnTo>
                        <a:pt x="93" y="115"/>
                      </a:lnTo>
                      <a:lnTo>
                        <a:pt x="66" y="154"/>
                      </a:lnTo>
                      <a:lnTo>
                        <a:pt x="169" y="345"/>
                      </a:lnTo>
                      <a:lnTo>
                        <a:pt x="66" y="221"/>
                      </a:lnTo>
                      <a:lnTo>
                        <a:pt x="57" y="221"/>
                      </a:lnTo>
                      <a:lnTo>
                        <a:pt x="38" y="221"/>
                      </a:lnTo>
                      <a:lnTo>
                        <a:pt x="0" y="135"/>
                      </a:lnTo>
                      <a:lnTo>
                        <a:pt x="0" y="48"/>
                      </a:lnTo>
                      <a:lnTo>
                        <a:pt x="66" y="48"/>
                      </a:lnTo>
                      <a:lnTo>
                        <a:pt x="66" y="0"/>
                      </a:lnTo>
                      <a:lnTo>
                        <a:pt x="131" y="48"/>
                      </a:lnTo>
                      <a:lnTo>
                        <a:pt x="150" y="96"/>
                      </a:lnTo>
                      <a:lnTo>
                        <a:pt x="93" y="67"/>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400" name="Group 302"/>
                <p:cNvGrpSpPr>
                  <a:grpSpLocks/>
                </p:cNvGrpSpPr>
                <p:nvPr/>
              </p:nvGrpSpPr>
              <p:grpSpPr bwMode="auto">
                <a:xfrm>
                  <a:off x="2608" y="1640"/>
                  <a:ext cx="85" cy="173"/>
                  <a:chOff x="2608" y="1640"/>
                  <a:chExt cx="85" cy="173"/>
                </a:xfrm>
                <a:grpFill/>
              </p:grpSpPr>
              <p:sp>
                <p:nvSpPr>
                  <p:cNvPr id="401" name="Freeform 303"/>
                  <p:cNvSpPr>
                    <a:spLocks/>
                  </p:cNvSpPr>
                  <p:nvPr/>
                </p:nvSpPr>
                <p:spPr bwMode="auto">
                  <a:xfrm>
                    <a:off x="2608" y="1640"/>
                    <a:ext cx="85" cy="173"/>
                  </a:xfrm>
                  <a:custGeom>
                    <a:avLst/>
                    <a:gdLst/>
                    <a:ahLst/>
                    <a:cxnLst>
                      <a:cxn ang="0">
                        <a:pos x="93" y="67"/>
                      </a:cxn>
                      <a:cxn ang="0">
                        <a:pos x="93" y="115"/>
                      </a:cxn>
                      <a:cxn ang="0">
                        <a:pos x="66" y="154"/>
                      </a:cxn>
                      <a:cxn ang="0">
                        <a:pos x="169" y="345"/>
                      </a:cxn>
                      <a:cxn ang="0">
                        <a:pos x="66" y="221"/>
                      </a:cxn>
                      <a:cxn ang="0">
                        <a:pos x="57" y="221"/>
                      </a:cxn>
                      <a:cxn ang="0">
                        <a:pos x="38" y="221"/>
                      </a:cxn>
                      <a:cxn ang="0">
                        <a:pos x="0" y="135"/>
                      </a:cxn>
                      <a:cxn ang="0">
                        <a:pos x="0" y="48"/>
                      </a:cxn>
                      <a:cxn ang="0">
                        <a:pos x="66" y="48"/>
                      </a:cxn>
                      <a:cxn ang="0">
                        <a:pos x="66" y="0"/>
                      </a:cxn>
                      <a:cxn ang="0">
                        <a:pos x="131" y="48"/>
                      </a:cxn>
                      <a:cxn ang="0">
                        <a:pos x="150" y="96"/>
                      </a:cxn>
                      <a:cxn ang="0">
                        <a:pos x="93" y="67"/>
                      </a:cxn>
                    </a:cxnLst>
                    <a:rect l="0" t="0" r="r" b="b"/>
                    <a:pathLst>
                      <a:path w="169" h="345">
                        <a:moveTo>
                          <a:pt x="93" y="67"/>
                        </a:moveTo>
                        <a:lnTo>
                          <a:pt x="93" y="115"/>
                        </a:lnTo>
                        <a:lnTo>
                          <a:pt x="66" y="154"/>
                        </a:lnTo>
                        <a:lnTo>
                          <a:pt x="169" y="345"/>
                        </a:lnTo>
                        <a:lnTo>
                          <a:pt x="66" y="221"/>
                        </a:lnTo>
                        <a:lnTo>
                          <a:pt x="57" y="221"/>
                        </a:lnTo>
                        <a:lnTo>
                          <a:pt x="38" y="221"/>
                        </a:lnTo>
                        <a:lnTo>
                          <a:pt x="0" y="135"/>
                        </a:lnTo>
                        <a:lnTo>
                          <a:pt x="0" y="48"/>
                        </a:lnTo>
                        <a:lnTo>
                          <a:pt x="66" y="48"/>
                        </a:lnTo>
                        <a:lnTo>
                          <a:pt x="66" y="0"/>
                        </a:lnTo>
                        <a:lnTo>
                          <a:pt x="131" y="48"/>
                        </a:lnTo>
                        <a:lnTo>
                          <a:pt x="150" y="96"/>
                        </a:lnTo>
                        <a:lnTo>
                          <a:pt x="93" y="67"/>
                        </a:lnTo>
                        <a:close/>
                      </a:path>
                    </a:pathLst>
                  </a:custGeom>
                  <a:grpFill/>
                  <a:ln w="9525">
                    <a:solidFill>
                      <a:schemeClr val="accent1">
                        <a:lumMod val="60000"/>
                        <a:lumOff val="40000"/>
                      </a:schemeClr>
                    </a:solidFill>
                    <a:round/>
                    <a:headEnd/>
                    <a:tailEnd/>
                  </a:ln>
                </p:spPr>
                <p:txBody>
                  <a:bodyPr/>
                  <a:lstStyle/>
                  <a:p>
                    <a:endParaRPr lang="en-US" sz="800"/>
                  </a:p>
                </p:txBody>
              </p:sp>
              <p:sp>
                <p:nvSpPr>
                  <p:cNvPr id="402" name="Freeform 304"/>
                  <p:cNvSpPr>
                    <a:spLocks/>
                  </p:cNvSpPr>
                  <p:nvPr/>
                </p:nvSpPr>
                <p:spPr bwMode="auto">
                  <a:xfrm>
                    <a:off x="2608" y="1640"/>
                    <a:ext cx="85" cy="173"/>
                  </a:xfrm>
                  <a:custGeom>
                    <a:avLst/>
                    <a:gdLst/>
                    <a:ahLst/>
                    <a:cxnLst>
                      <a:cxn ang="0">
                        <a:pos x="93" y="67"/>
                      </a:cxn>
                      <a:cxn ang="0">
                        <a:pos x="93" y="115"/>
                      </a:cxn>
                      <a:cxn ang="0">
                        <a:pos x="66" y="154"/>
                      </a:cxn>
                      <a:cxn ang="0">
                        <a:pos x="169" y="345"/>
                      </a:cxn>
                      <a:cxn ang="0">
                        <a:pos x="66" y="221"/>
                      </a:cxn>
                      <a:cxn ang="0">
                        <a:pos x="57" y="221"/>
                      </a:cxn>
                      <a:cxn ang="0">
                        <a:pos x="38" y="221"/>
                      </a:cxn>
                      <a:cxn ang="0">
                        <a:pos x="0" y="135"/>
                      </a:cxn>
                      <a:cxn ang="0">
                        <a:pos x="0" y="48"/>
                      </a:cxn>
                      <a:cxn ang="0">
                        <a:pos x="66" y="48"/>
                      </a:cxn>
                      <a:cxn ang="0">
                        <a:pos x="66" y="0"/>
                      </a:cxn>
                      <a:cxn ang="0">
                        <a:pos x="131" y="48"/>
                      </a:cxn>
                      <a:cxn ang="0">
                        <a:pos x="150" y="96"/>
                      </a:cxn>
                      <a:cxn ang="0">
                        <a:pos x="93" y="67"/>
                      </a:cxn>
                    </a:cxnLst>
                    <a:rect l="0" t="0" r="r" b="b"/>
                    <a:pathLst>
                      <a:path w="169" h="345">
                        <a:moveTo>
                          <a:pt x="93" y="67"/>
                        </a:moveTo>
                        <a:lnTo>
                          <a:pt x="93" y="115"/>
                        </a:lnTo>
                        <a:lnTo>
                          <a:pt x="66" y="154"/>
                        </a:lnTo>
                        <a:lnTo>
                          <a:pt x="169" y="345"/>
                        </a:lnTo>
                        <a:lnTo>
                          <a:pt x="66" y="221"/>
                        </a:lnTo>
                        <a:lnTo>
                          <a:pt x="57" y="221"/>
                        </a:lnTo>
                        <a:lnTo>
                          <a:pt x="38" y="221"/>
                        </a:lnTo>
                        <a:lnTo>
                          <a:pt x="0" y="135"/>
                        </a:lnTo>
                        <a:lnTo>
                          <a:pt x="0" y="48"/>
                        </a:lnTo>
                        <a:lnTo>
                          <a:pt x="66" y="48"/>
                        </a:lnTo>
                        <a:lnTo>
                          <a:pt x="66" y="0"/>
                        </a:lnTo>
                        <a:lnTo>
                          <a:pt x="131" y="48"/>
                        </a:lnTo>
                        <a:lnTo>
                          <a:pt x="150" y="96"/>
                        </a:lnTo>
                        <a:lnTo>
                          <a:pt x="93" y="67"/>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grpSp>
          <p:nvGrpSpPr>
            <p:cNvPr id="296" name="Group 634"/>
            <p:cNvGrpSpPr>
              <a:grpSpLocks/>
            </p:cNvGrpSpPr>
            <p:nvPr/>
          </p:nvGrpSpPr>
          <p:grpSpPr bwMode="auto">
            <a:xfrm>
              <a:off x="3781423" y="3365500"/>
              <a:ext cx="1773237" cy="1454150"/>
              <a:chOff x="3165" y="2167"/>
              <a:chExt cx="809" cy="647"/>
            </a:xfrm>
            <a:solidFill>
              <a:schemeClr val="accent1">
                <a:lumMod val="20000"/>
                <a:lumOff val="80000"/>
              </a:schemeClr>
            </a:solidFill>
          </p:grpSpPr>
          <p:sp>
            <p:nvSpPr>
              <p:cNvPr id="395" name="Freeform 635"/>
              <p:cNvSpPr>
                <a:spLocks/>
              </p:cNvSpPr>
              <p:nvPr/>
            </p:nvSpPr>
            <p:spPr bwMode="auto">
              <a:xfrm>
                <a:off x="3165" y="2167"/>
                <a:ext cx="809" cy="647"/>
              </a:xfrm>
              <a:custGeom>
                <a:avLst/>
                <a:gdLst/>
                <a:ahLst/>
                <a:cxnLst>
                  <a:cxn ang="0">
                    <a:pos x="416" y="38"/>
                  </a:cxn>
                  <a:cxn ang="0">
                    <a:pos x="492" y="106"/>
                  </a:cxn>
                  <a:cxn ang="0">
                    <a:pos x="586" y="250"/>
                  </a:cxn>
                  <a:cxn ang="0">
                    <a:pos x="652" y="269"/>
                  </a:cxn>
                  <a:cxn ang="0">
                    <a:pos x="690" y="250"/>
                  </a:cxn>
                  <a:cxn ang="0">
                    <a:pos x="832" y="355"/>
                  </a:cxn>
                  <a:cxn ang="0">
                    <a:pos x="927" y="384"/>
                  </a:cxn>
                  <a:cxn ang="0">
                    <a:pos x="965" y="432"/>
                  </a:cxn>
                  <a:cxn ang="0">
                    <a:pos x="984" y="403"/>
                  </a:cxn>
                  <a:cxn ang="0">
                    <a:pos x="993" y="384"/>
                  </a:cxn>
                  <a:cxn ang="0">
                    <a:pos x="1135" y="499"/>
                  </a:cxn>
                  <a:cxn ang="0">
                    <a:pos x="1438" y="499"/>
                  </a:cxn>
                  <a:cxn ang="0">
                    <a:pos x="1465" y="538"/>
                  </a:cxn>
                  <a:cxn ang="0">
                    <a:pos x="1532" y="538"/>
                  </a:cxn>
                  <a:cxn ang="0">
                    <a:pos x="1532" y="700"/>
                  </a:cxn>
                  <a:cxn ang="0">
                    <a:pos x="1494" y="777"/>
                  </a:cxn>
                  <a:cxn ang="0">
                    <a:pos x="1570" y="978"/>
                  </a:cxn>
                  <a:cxn ang="0">
                    <a:pos x="1570" y="1113"/>
                  </a:cxn>
                  <a:cxn ang="0">
                    <a:pos x="1617" y="1180"/>
                  </a:cxn>
                  <a:cxn ang="0">
                    <a:pos x="1560" y="1294"/>
                  </a:cxn>
                  <a:cxn ang="0">
                    <a:pos x="1011" y="1294"/>
                  </a:cxn>
                  <a:cxn ang="0">
                    <a:pos x="1011" y="1161"/>
                  </a:cxn>
                  <a:cxn ang="0">
                    <a:pos x="860" y="1161"/>
                  </a:cxn>
                  <a:cxn ang="0">
                    <a:pos x="860" y="1017"/>
                  </a:cxn>
                  <a:cxn ang="0">
                    <a:pos x="454" y="1017"/>
                  </a:cxn>
                  <a:cxn ang="0">
                    <a:pos x="397" y="911"/>
                  </a:cxn>
                  <a:cxn ang="0">
                    <a:pos x="255" y="786"/>
                  </a:cxn>
                  <a:cxn ang="0">
                    <a:pos x="208" y="777"/>
                  </a:cxn>
                  <a:cxn ang="0">
                    <a:pos x="113" y="777"/>
                  </a:cxn>
                  <a:cxn ang="0">
                    <a:pos x="95" y="777"/>
                  </a:cxn>
                  <a:cxn ang="0">
                    <a:pos x="66" y="700"/>
                  </a:cxn>
                  <a:cxn ang="0">
                    <a:pos x="113" y="681"/>
                  </a:cxn>
                  <a:cxn ang="0">
                    <a:pos x="170" y="681"/>
                  </a:cxn>
                  <a:cxn ang="0">
                    <a:pos x="170" y="586"/>
                  </a:cxn>
                  <a:cxn ang="0">
                    <a:pos x="160" y="557"/>
                  </a:cxn>
                  <a:cxn ang="0">
                    <a:pos x="113" y="538"/>
                  </a:cxn>
                  <a:cxn ang="0">
                    <a:pos x="141" y="499"/>
                  </a:cxn>
                  <a:cxn ang="0">
                    <a:pos x="141" y="451"/>
                  </a:cxn>
                  <a:cxn ang="0">
                    <a:pos x="113" y="451"/>
                  </a:cxn>
                  <a:cxn ang="0">
                    <a:pos x="57" y="451"/>
                  </a:cxn>
                  <a:cxn ang="0">
                    <a:pos x="19" y="403"/>
                  </a:cxn>
                  <a:cxn ang="0">
                    <a:pos x="57" y="384"/>
                  </a:cxn>
                  <a:cxn ang="0">
                    <a:pos x="0" y="336"/>
                  </a:cxn>
                  <a:cxn ang="0">
                    <a:pos x="57" y="298"/>
                  </a:cxn>
                  <a:cxn ang="0">
                    <a:pos x="57" y="250"/>
                  </a:cxn>
                  <a:cxn ang="0">
                    <a:pos x="84" y="221"/>
                  </a:cxn>
                  <a:cxn ang="0">
                    <a:pos x="113" y="173"/>
                  </a:cxn>
                  <a:cxn ang="0">
                    <a:pos x="170" y="154"/>
                  </a:cxn>
                  <a:cxn ang="0">
                    <a:pos x="255" y="38"/>
                  </a:cxn>
                  <a:cxn ang="0">
                    <a:pos x="303" y="38"/>
                  </a:cxn>
                  <a:cxn ang="0">
                    <a:pos x="322" y="0"/>
                  </a:cxn>
                  <a:cxn ang="0">
                    <a:pos x="359" y="0"/>
                  </a:cxn>
                  <a:cxn ang="0">
                    <a:pos x="416" y="38"/>
                  </a:cxn>
                </a:cxnLst>
                <a:rect l="0" t="0" r="r" b="b"/>
                <a:pathLst>
                  <a:path w="1617" h="1294">
                    <a:moveTo>
                      <a:pt x="416" y="38"/>
                    </a:moveTo>
                    <a:lnTo>
                      <a:pt x="492" y="106"/>
                    </a:lnTo>
                    <a:lnTo>
                      <a:pt x="586" y="250"/>
                    </a:lnTo>
                    <a:lnTo>
                      <a:pt x="652" y="269"/>
                    </a:lnTo>
                    <a:lnTo>
                      <a:pt x="690" y="250"/>
                    </a:lnTo>
                    <a:lnTo>
                      <a:pt x="832" y="355"/>
                    </a:lnTo>
                    <a:lnTo>
                      <a:pt x="927" y="384"/>
                    </a:lnTo>
                    <a:lnTo>
                      <a:pt x="965" y="432"/>
                    </a:lnTo>
                    <a:lnTo>
                      <a:pt x="984" y="403"/>
                    </a:lnTo>
                    <a:lnTo>
                      <a:pt x="993" y="384"/>
                    </a:lnTo>
                    <a:lnTo>
                      <a:pt x="1135" y="499"/>
                    </a:lnTo>
                    <a:lnTo>
                      <a:pt x="1438" y="499"/>
                    </a:lnTo>
                    <a:lnTo>
                      <a:pt x="1465" y="538"/>
                    </a:lnTo>
                    <a:lnTo>
                      <a:pt x="1532" y="538"/>
                    </a:lnTo>
                    <a:lnTo>
                      <a:pt x="1532" y="700"/>
                    </a:lnTo>
                    <a:lnTo>
                      <a:pt x="1494" y="777"/>
                    </a:lnTo>
                    <a:lnTo>
                      <a:pt x="1570" y="978"/>
                    </a:lnTo>
                    <a:lnTo>
                      <a:pt x="1570" y="1113"/>
                    </a:lnTo>
                    <a:lnTo>
                      <a:pt x="1617" y="1180"/>
                    </a:lnTo>
                    <a:lnTo>
                      <a:pt x="1560" y="1294"/>
                    </a:lnTo>
                    <a:lnTo>
                      <a:pt x="1011" y="1294"/>
                    </a:lnTo>
                    <a:lnTo>
                      <a:pt x="1011" y="1161"/>
                    </a:lnTo>
                    <a:lnTo>
                      <a:pt x="860" y="1161"/>
                    </a:lnTo>
                    <a:lnTo>
                      <a:pt x="860" y="1017"/>
                    </a:lnTo>
                    <a:lnTo>
                      <a:pt x="454" y="1017"/>
                    </a:lnTo>
                    <a:lnTo>
                      <a:pt x="397" y="911"/>
                    </a:lnTo>
                    <a:lnTo>
                      <a:pt x="255" y="786"/>
                    </a:lnTo>
                    <a:lnTo>
                      <a:pt x="208" y="777"/>
                    </a:lnTo>
                    <a:lnTo>
                      <a:pt x="113" y="777"/>
                    </a:lnTo>
                    <a:lnTo>
                      <a:pt x="95" y="777"/>
                    </a:lnTo>
                    <a:lnTo>
                      <a:pt x="66" y="700"/>
                    </a:lnTo>
                    <a:lnTo>
                      <a:pt x="113" y="681"/>
                    </a:lnTo>
                    <a:lnTo>
                      <a:pt x="170" y="681"/>
                    </a:lnTo>
                    <a:lnTo>
                      <a:pt x="170" y="586"/>
                    </a:lnTo>
                    <a:lnTo>
                      <a:pt x="160" y="557"/>
                    </a:lnTo>
                    <a:lnTo>
                      <a:pt x="113" y="538"/>
                    </a:lnTo>
                    <a:lnTo>
                      <a:pt x="141" y="499"/>
                    </a:lnTo>
                    <a:lnTo>
                      <a:pt x="141" y="451"/>
                    </a:lnTo>
                    <a:lnTo>
                      <a:pt x="113" y="451"/>
                    </a:lnTo>
                    <a:lnTo>
                      <a:pt x="57" y="451"/>
                    </a:lnTo>
                    <a:lnTo>
                      <a:pt x="19" y="403"/>
                    </a:lnTo>
                    <a:lnTo>
                      <a:pt x="57" y="384"/>
                    </a:lnTo>
                    <a:lnTo>
                      <a:pt x="0" y="336"/>
                    </a:lnTo>
                    <a:lnTo>
                      <a:pt x="57" y="298"/>
                    </a:lnTo>
                    <a:lnTo>
                      <a:pt x="57" y="250"/>
                    </a:lnTo>
                    <a:lnTo>
                      <a:pt x="84" y="221"/>
                    </a:lnTo>
                    <a:lnTo>
                      <a:pt x="113" y="173"/>
                    </a:lnTo>
                    <a:lnTo>
                      <a:pt x="170" y="154"/>
                    </a:lnTo>
                    <a:lnTo>
                      <a:pt x="255" y="38"/>
                    </a:lnTo>
                    <a:lnTo>
                      <a:pt x="303" y="38"/>
                    </a:lnTo>
                    <a:lnTo>
                      <a:pt x="322" y="0"/>
                    </a:lnTo>
                    <a:lnTo>
                      <a:pt x="359" y="0"/>
                    </a:lnTo>
                    <a:lnTo>
                      <a:pt x="416" y="38"/>
                    </a:lnTo>
                    <a:close/>
                  </a:path>
                </a:pathLst>
              </a:custGeom>
              <a:grpFill/>
              <a:ln w="9525">
                <a:solidFill>
                  <a:schemeClr val="accent1">
                    <a:lumMod val="60000"/>
                    <a:lumOff val="40000"/>
                  </a:schemeClr>
                </a:solidFill>
                <a:round/>
                <a:headEnd/>
                <a:tailEnd/>
              </a:ln>
            </p:spPr>
            <p:txBody>
              <a:bodyPr/>
              <a:lstStyle/>
              <a:p>
                <a:endParaRPr lang="en-US" sz="800"/>
              </a:p>
            </p:txBody>
          </p:sp>
          <p:sp>
            <p:nvSpPr>
              <p:cNvPr id="396" name="Freeform 636"/>
              <p:cNvSpPr>
                <a:spLocks/>
              </p:cNvSpPr>
              <p:nvPr/>
            </p:nvSpPr>
            <p:spPr bwMode="auto">
              <a:xfrm>
                <a:off x="3165" y="2167"/>
                <a:ext cx="809" cy="647"/>
              </a:xfrm>
              <a:custGeom>
                <a:avLst/>
                <a:gdLst/>
                <a:ahLst/>
                <a:cxnLst>
                  <a:cxn ang="0">
                    <a:pos x="416" y="38"/>
                  </a:cxn>
                  <a:cxn ang="0">
                    <a:pos x="492" y="106"/>
                  </a:cxn>
                  <a:cxn ang="0">
                    <a:pos x="586" y="250"/>
                  </a:cxn>
                  <a:cxn ang="0">
                    <a:pos x="652" y="269"/>
                  </a:cxn>
                  <a:cxn ang="0">
                    <a:pos x="690" y="250"/>
                  </a:cxn>
                  <a:cxn ang="0">
                    <a:pos x="832" y="355"/>
                  </a:cxn>
                  <a:cxn ang="0">
                    <a:pos x="927" y="384"/>
                  </a:cxn>
                  <a:cxn ang="0">
                    <a:pos x="965" y="432"/>
                  </a:cxn>
                  <a:cxn ang="0">
                    <a:pos x="984" y="403"/>
                  </a:cxn>
                  <a:cxn ang="0">
                    <a:pos x="993" y="384"/>
                  </a:cxn>
                  <a:cxn ang="0">
                    <a:pos x="1135" y="499"/>
                  </a:cxn>
                  <a:cxn ang="0">
                    <a:pos x="1438" y="499"/>
                  </a:cxn>
                  <a:cxn ang="0">
                    <a:pos x="1465" y="538"/>
                  </a:cxn>
                  <a:cxn ang="0">
                    <a:pos x="1532" y="538"/>
                  </a:cxn>
                  <a:cxn ang="0">
                    <a:pos x="1532" y="700"/>
                  </a:cxn>
                  <a:cxn ang="0">
                    <a:pos x="1494" y="777"/>
                  </a:cxn>
                  <a:cxn ang="0">
                    <a:pos x="1570" y="978"/>
                  </a:cxn>
                  <a:cxn ang="0">
                    <a:pos x="1570" y="1113"/>
                  </a:cxn>
                  <a:cxn ang="0">
                    <a:pos x="1617" y="1180"/>
                  </a:cxn>
                  <a:cxn ang="0">
                    <a:pos x="1560" y="1294"/>
                  </a:cxn>
                  <a:cxn ang="0">
                    <a:pos x="1011" y="1294"/>
                  </a:cxn>
                  <a:cxn ang="0">
                    <a:pos x="1011" y="1161"/>
                  </a:cxn>
                  <a:cxn ang="0">
                    <a:pos x="860" y="1161"/>
                  </a:cxn>
                  <a:cxn ang="0">
                    <a:pos x="860" y="1017"/>
                  </a:cxn>
                  <a:cxn ang="0">
                    <a:pos x="454" y="1017"/>
                  </a:cxn>
                  <a:cxn ang="0">
                    <a:pos x="397" y="911"/>
                  </a:cxn>
                  <a:cxn ang="0">
                    <a:pos x="255" y="786"/>
                  </a:cxn>
                  <a:cxn ang="0">
                    <a:pos x="208" y="777"/>
                  </a:cxn>
                  <a:cxn ang="0">
                    <a:pos x="113" y="777"/>
                  </a:cxn>
                  <a:cxn ang="0">
                    <a:pos x="95" y="777"/>
                  </a:cxn>
                  <a:cxn ang="0">
                    <a:pos x="66" y="700"/>
                  </a:cxn>
                  <a:cxn ang="0">
                    <a:pos x="113" y="681"/>
                  </a:cxn>
                  <a:cxn ang="0">
                    <a:pos x="170" y="681"/>
                  </a:cxn>
                  <a:cxn ang="0">
                    <a:pos x="170" y="586"/>
                  </a:cxn>
                  <a:cxn ang="0">
                    <a:pos x="160" y="557"/>
                  </a:cxn>
                  <a:cxn ang="0">
                    <a:pos x="113" y="538"/>
                  </a:cxn>
                  <a:cxn ang="0">
                    <a:pos x="141" y="499"/>
                  </a:cxn>
                  <a:cxn ang="0">
                    <a:pos x="141" y="451"/>
                  </a:cxn>
                  <a:cxn ang="0">
                    <a:pos x="113" y="451"/>
                  </a:cxn>
                  <a:cxn ang="0">
                    <a:pos x="57" y="451"/>
                  </a:cxn>
                  <a:cxn ang="0">
                    <a:pos x="19" y="403"/>
                  </a:cxn>
                  <a:cxn ang="0">
                    <a:pos x="57" y="384"/>
                  </a:cxn>
                  <a:cxn ang="0">
                    <a:pos x="0" y="336"/>
                  </a:cxn>
                  <a:cxn ang="0">
                    <a:pos x="57" y="298"/>
                  </a:cxn>
                  <a:cxn ang="0">
                    <a:pos x="57" y="250"/>
                  </a:cxn>
                  <a:cxn ang="0">
                    <a:pos x="84" y="221"/>
                  </a:cxn>
                  <a:cxn ang="0">
                    <a:pos x="113" y="173"/>
                  </a:cxn>
                  <a:cxn ang="0">
                    <a:pos x="170" y="154"/>
                  </a:cxn>
                  <a:cxn ang="0">
                    <a:pos x="255" y="38"/>
                  </a:cxn>
                  <a:cxn ang="0">
                    <a:pos x="303" y="38"/>
                  </a:cxn>
                  <a:cxn ang="0">
                    <a:pos x="322" y="0"/>
                  </a:cxn>
                  <a:cxn ang="0">
                    <a:pos x="359" y="0"/>
                  </a:cxn>
                  <a:cxn ang="0">
                    <a:pos x="416" y="38"/>
                  </a:cxn>
                </a:cxnLst>
                <a:rect l="0" t="0" r="r" b="b"/>
                <a:pathLst>
                  <a:path w="1617" h="1294">
                    <a:moveTo>
                      <a:pt x="416" y="38"/>
                    </a:moveTo>
                    <a:lnTo>
                      <a:pt x="492" y="106"/>
                    </a:lnTo>
                    <a:lnTo>
                      <a:pt x="586" y="250"/>
                    </a:lnTo>
                    <a:lnTo>
                      <a:pt x="652" y="269"/>
                    </a:lnTo>
                    <a:lnTo>
                      <a:pt x="690" y="250"/>
                    </a:lnTo>
                    <a:lnTo>
                      <a:pt x="832" y="355"/>
                    </a:lnTo>
                    <a:lnTo>
                      <a:pt x="927" y="384"/>
                    </a:lnTo>
                    <a:lnTo>
                      <a:pt x="965" y="432"/>
                    </a:lnTo>
                    <a:lnTo>
                      <a:pt x="984" y="403"/>
                    </a:lnTo>
                    <a:lnTo>
                      <a:pt x="993" y="384"/>
                    </a:lnTo>
                    <a:lnTo>
                      <a:pt x="1135" y="499"/>
                    </a:lnTo>
                    <a:lnTo>
                      <a:pt x="1438" y="499"/>
                    </a:lnTo>
                    <a:lnTo>
                      <a:pt x="1465" y="538"/>
                    </a:lnTo>
                    <a:lnTo>
                      <a:pt x="1532" y="538"/>
                    </a:lnTo>
                    <a:lnTo>
                      <a:pt x="1532" y="700"/>
                    </a:lnTo>
                    <a:lnTo>
                      <a:pt x="1494" y="777"/>
                    </a:lnTo>
                    <a:lnTo>
                      <a:pt x="1570" y="978"/>
                    </a:lnTo>
                    <a:lnTo>
                      <a:pt x="1570" y="1113"/>
                    </a:lnTo>
                    <a:lnTo>
                      <a:pt x="1617" y="1180"/>
                    </a:lnTo>
                    <a:lnTo>
                      <a:pt x="1560" y="1294"/>
                    </a:lnTo>
                    <a:lnTo>
                      <a:pt x="1011" y="1294"/>
                    </a:lnTo>
                    <a:lnTo>
                      <a:pt x="1011" y="1161"/>
                    </a:lnTo>
                    <a:lnTo>
                      <a:pt x="860" y="1161"/>
                    </a:lnTo>
                    <a:lnTo>
                      <a:pt x="860" y="1017"/>
                    </a:lnTo>
                    <a:lnTo>
                      <a:pt x="454" y="1017"/>
                    </a:lnTo>
                    <a:lnTo>
                      <a:pt x="397" y="911"/>
                    </a:lnTo>
                    <a:lnTo>
                      <a:pt x="255" y="786"/>
                    </a:lnTo>
                    <a:lnTo>
                      <a:pt x="208" y="777"/>
                    </a:lnTo>
                    <a:lnTo>
                      <a:pt x="113" y="777"/>
                    </a:lnTo>
                    <a:lnTo>
                      <a:pt x="95" y="777"/>
                    </a:lnTo>
                    <a:lnTo>
                      <a:pt x="66" y="700"/>
                    </a:lnTo>
                    <a:lnTo>
                      <a:pt x="113" y="681"/>
                    </a:lnTo>
                    <a:lnTo>
                      <a:pt x="170" y="681"/>
                    </a:lnTo>
                    <a:lnTo>
                      <a:pt x="170" y="586"/>
                    </a:lnTo>
                    <a:lnTo>
                      <a:pt x="160" y="557"/>
                    </a:lnTo>
                    <a:lnTo>
                      <a:pt x="113" y="538"/>
                    </a:lnTo>
                    <a:lnTo>
                      <a:pt x="141" y="499"/>
                    </a:lnTo>
                    <a:lnTo>
                      <a:pt x="141" y="451"/>
                    </a:lnTo>
                    <a:lnTo>
                      <a:pt x="113" y="451"/>
                    </a:lnTo>
                    <a:lnTo>
                      <a:pt x="57" y="451"/>
                    </a:lnTo>
                    <a:lnTo>
                      <a:pt x="19" y="403"/>
                    </a:lnTo>
                    <a:lnTo>
                      <a:pt x="57" y="384"/>
                    </a:lnTo>
                    <a:lnTo>
                      <a:pt x="0" y="336"/>
                    </a:lnTo>
                    <a:lnTo>
                      <a:pt x="57" y="298"/>
                    </a:lnTo>
                    <a:lnTo>
                      <a:pt x="57" y="250"/>
                    </a:lnTo>
                    <a:lnTo>
                      <a:pt x="84" y="221"/>
                    </a:lnTo>
                    <a:lnTo>
                      <a:pt x="113" y="173"/>
                    </a:lnTo>
                    <a:lnTo>
                      <a:pt x="170" y="154"/>
                    </a:lnTo>
                    <a:lnTo>
                      <a:pt x="255" y="38"/>
                    </a:lnTo>
                    <a:lnTo>
                      <a:pt x="303" y="38"/>
                    </a:lnTo>
                    <a:lnTo>
                      <a:pt x="322" y="0"/>
                    </a:lnTo>
                    <a:lnTo>
                      <a:pt x="359" y="0"/>
                    </a:lnTo>
                    <a:lnTo>
                      <a:pt x="416" y="38"/>
                    </a:lnTo>
                  </a:path>
                </a:pathLst>
              </a:custGeom>
              <a:grpFill/>
              <a:ln w="6350">
                <a:solidFill>
                  <a:schemeClr val="accent1">
                    <a:lumMod val="60000"/>
                    <a:lumOff val="40000"/>
                  </a:schemeClr>
                </a:solidFill>
                <a:prstDash val="solid"/>
                <a:round/>
                <a:headEnd/>
                <a:tailEnd/>
              </a:ln>
            </p:spPr>
            <p:txBody>
              <a:bodyPr/>
              <a:lstStyle/>
              <a:p>
                <a:endParaRPr lang="en-US" sz="800"/>
              </a:p>
            </p:txBody>
          </p:sp>
        </p:grpSp>
        <p:sp>
          <p:nvSpPr>
            <p:cNvPr id="297" name="Freeform 653"/>
            <p:cNvSpPr>
              <a:spLocks/>
            </p:cNvSpPr>
            <p:nvPr/>
          </p:nvSpPr>
          <p:spPr bwMode="auto">
            <a:xfrm>
              <a:off x="5419723" y="2720975"/>
              <a:ext cx="1235075" cy="2282824"/>
            </a:xfrm>
            <a:custGeom>
              <a:avLst/>
              <a:gdLst/>
              <a:ahLst/>
              <a:cxnLst>
                <a:cxn ang="0">
                  <a:pos x="1098" y="1591"/>
                </a:cxn>
                <a:cxn ang="0">
                  <a:pos x="711" y="1591"/>
                </a:cxn>
                <a:cxn ang="0">
                  <a:pos x="711" y="1869"/>
                </a:cxn>
                <a:cxn ang="0">
                  <a:pos x="711" y="1955"/>
                </a:cxn>
                <a:cxn ang="0">
                  <a:pos x="616" y="1955"/>
                </a:cxn>
                <a:cxn ang="0">
                  <a:pos x="549" y="1888"/>
                </a:cxn>
                <a:cxn ang="0">
                  <a:pos x="446" y="2003"/>
                </a:cxn>
                <a:cxn ang="0">
                  <a:pos x="351" y="2003"/>
                </a:cxn>
                <a:cxn ang="0">
                  <a:pos x="181" y="2032"/>
                </a:cxn>
                <a:cxn ang="0">
                  <a:pos x="95" y="1955"/>
                </a:cxn>
                <a:cxn ang="0">
                  <a:pos x="67" y="1869"/>
                </a:cxn>
                <a:cxn ang="0">
                  <a:pos x="124" y="1755"/>
                </a:cxn>
                <a:cxn ang="0">
                  <a:pos x="76" y="1687"/>
                </a:cxn>
                <a:cxn ang="0">
                  <a:pos x="76" y="1553"/>
                </a:cxn>
                <a:cxn ang="0">
                  <a:pos x="0" y="1351"/>
                </a:cxn>
                <a:cxn ang="0">
                  <a:pos x="38" y="1275"/>
                </a:cxn>
                <a:cxn ang="0">
                  <a:pos x="38" y="1111"/>
                </a:cxn>
                <a:cxn ang="0">
                  <a:pos x="38" y="978"/>
                </a:cxn>
                <a:cxn ang="0">
                  <a:pos x="114" y="930"/>
                </a:cxn>
                <a:cxn ang="0">
                  <a:pos x="114" y="911"/>
                </a:cxn>
                <a:cxn ang="0">
                  <a:pos x="124" y="911"/>
                </a:cxn>
                <a:cxn ang="0">
                  <a:pos x="124" y="873"/>
                </a:cxn>
                <a:cxn ang="0">
                  <a:pos x="181" y="844"/>
                </a:cxn>
                <a:cxn ang="0">
                  <a:pos x="181" y="796"/>
                </a:cxn>
                <a:cxn ang="0">
                  <a:pos x="540" y="796"/>
                </a:cxn>
                <a:cxn ang="0">
                  <a:pos x="540" y="652"/>
                </a:cxn>
                <a:cxn ang="0">
                  <a:pos x="549" y="652"/>
                </a:cxn>
                <a:cxn ang="0">
                  <a:pos x="549" y="633"/>
                </a:cxn>
                <a:cxn ang="0">
                  <a:pos x="635" y="594"/>
                </a:cxn>
                <a:cxn ang="0">
                  <a:pos x="663" y="527"/>
                </a:cxn>
                <a:cxn ang="0">
                  <a:pos x="729" y="527"/>
                </a:cxn>
                <a:cxn ang="0">
                  <a:pos x="757" y="527"/>
                </a:cxn>
                <a:cxn ang="0">
                  <a:pos x="786" y="365"/>
                </a:cxn>
                <a:cxn ang="0">
                  <a:pos x="814" y="346"/>
                </a:cxn>
                <a:cxn ang="0">
                  <a:pos x="852" y="250"/>
                </a:cxn>
                <a:cxn ang="0">
                  <a:pos x="871" y="250"/>
                </a:cxn>
                <a:cxn ang="0">
                  <a:pos x="871" y="115"/>
                </a:cxn>
                <a:cxn ang="0">
                  <a:pos x="900" y="115"/>
                </a:cxn>
                <a:cxn ang="0">
                  <a:pos x="900" y="96"/>
                </a:cxn>
                <a:cxn ang="0">
                  <a:pos x="946" y="96"/>
                </a:cxn>
                <a:cxn ang="0">
                  <a:pos x="975" y="0"/>
                </a:cxn>
                <a:cxn ang="0">
                  <a:pos x="1098" y="0"/>
                </a:cxn>
                <a:cxn ang="0">
                  <a:pos x="1127" y="19"/>
                </a:cxn>
                <a:cxn ang="0">
                  <a:pos x="1127" y="1074"/>
                </a:cxn>
                <a:cxn ang="0">
                  <a:pos x="1098" y="1591"/>
                </a:cxn>
              </a:cxnLst>
              <a:rect l="0" t="0" r="r" b="b"/>
              <a:pathLst>
                <a:path w="1127" h="2032">
                  <a:moveTo>
                    <a:pt x="1098" y="1591"/>
                  </a:moveTo>
                  <a:lnTo>
                    <a:pt x="711" y="1591"/>
                  </a:lnTo>
                  <a:lnTo>
                    <a:pt x="711" y="1869"/>
                  </a:lnTo>
                  <a:lnTo>
                    <a:pt x="711" y="1955"/>
                  </a:lnTo>
                  <a:lnTo>
                    <a:pt x="616" y="1955"/>
                  </a:lnTo>
                  <a:lnTo>
                    <a:pt x="549" y="1888"/>
                  </a:lnTo>
                  <a:lnTo>
                    <a:pt x="446" y="2003"/>
                  </a:lnTo>
                  <a:lnTo>
                    <a:pt x="351" y="2003"/>
                  </a:lnTo>
                  <a:lnTo>
                    <a:pt x="181" y="2032"/>
                  </a:lnTo>
                  <a:lnTo>
                    <a:pt x="95" y="1955"/>
                  </a:lnTo>
                  <a:lnTo>
                    <a:pt x="67" y="1869"/>
                  </a:lnTo>
                  <a:lnTo>
                    <a:pt x="124" y="1755"/>
                  </a:lnTo>
                  <a:lnTo>
                    <a:pt x="76" y="1687"/>
                  </a:lnTo>
                  <a:lnTo>
                    <a:pt x="76" y="1553"/>
                  </a:lnTo>
                  <a:lnTo>
                    <a:pt x="0" y="1351"/>
                  </a:lnTo>
                  <a:lnTo>
                    <a:pt x="38" y="1275"/>
                  </a:lnTo>
                  <a:lnTo>
                    <a:pt x="38" y="1111"/>
                  </a:lnTo>
                  <a:lnTo>
                    <a:pt x="38" y="978"/>
                  </a:lnTo>
                  <a:lnTo>
                    <a:pt x="114" y="930"/>
                  </a:lnTo>
                  <a:lnTo>
                    <a:pt x="114" y="911"/>
                  </a:lnTo>
                  <a:lnTo>
                    <a:pt x="124" y="911"/>
                  </a:lnTo>
                  <a:lnTo>
                    <a:pt x="124" y="873"/>
                  </a:lnTo>
                  <a:lnTo>
                    <a:pt x="181" y="844"/>
                  </a:lnTo>
                  <a:lnTo>
                    <a:pt x="181" y="796"/>
                  </a:lnTo>
                  <a:lnTo>
                    <a:pt x="540" y="796"/>
                  </a:lnTo>
                  <a:lnTo>
                    <a:pt x="540" y="652"/>
                  </a:lnTo>
                  <a:lnTo>
                    <a:pt x="549" y="652"/>
                  </a:lnTo>
                  <a:lnTo>
                    <a:pt x="549" y="633"/>
                  </a:lnTo>
                  <a:lnTo>
                    <a:pt x="635" y="594"/>
                  </a:lnTo>
                  <a:lnTo>
                    <a:pt x="663" y="527"/>
                  </a:lnTo>
                  <a:lnTo>
                    <a:pt x="729" y="527"/>
                  </a:lnTo>
                  <a:lnTo>
                    <a:pt x="757" y="527"/>
                  </a:lnTo>
                  <a:lnTo>
                    <a:pt x="786" y="365"/>
                  </a:lnTo>
                  <a:lnTo>
                    <a:pt x="814" y="346"/>
                  </a:lnTo>
                  <a:lnTo>
                    <a:pt x="852" y="250"/>
                  </a:lnTo>
                  <a:lnTo>
                    <a:pt x="871" y="250"/>
                  </a:lnTo>
                  <a:lnTo>
                    <a:pt x="871" y="115"/>
                  </a:lnTo>
                  <a:lnTo>
                    <a:pt x="900" y="115"/>
                  </a:lnTo>
                  <a:lnTo>
                    <a:pt x="900" y="96"/>
                  </a:lnTo>
                  <a:lnTo>
                    <a:pt x="946" y="96"/>
                  </a:lnTo>
                  <a:lnTo>
                    <a:pt x="975" y="0"/>
                  </a:lnTo>
                  <a:lnTo>
                    <a:pt x="1098" y="0"/>
                  </a:lnTo>
                  <a:lnTo>
                    <a:pt x="1127" y="19"/>
                  </a:lnTo>
                  <a:lnTo>
                    <a:pt x="1127" y="1074"/>
                  </a:lnTo>
                  <a:lnTo>
                    <a:pt x="1098" y="1591"/>
                  </a:lnTo>
                  <a:close/>
                </a:path>
              </a:pathLst>
            </a:custGeom>
            <a:solidFill>
              <a:schemeClr val="accent1">
                <a:lumMod val="20000"/>
                <a:lumOff val="80000"/>
              </a:schemeClr>
            </a:solidFill>
            <a:ln w="9525">
              <a:solidFill>
                <a:schemeClr val="accent1">
                  <a:lumMod val="60000"/>
                  <a:lumOff val="40000"/>
                </a:schemeClr>
              </a:solidFill>
              <a:round/>
              <a:headEnd/>
              <a:tailEnd/>
            </a:ln>
          </p:spPr>
          <p:txBody>
            <a:bodyPr/>
            <a:lstStyle/>
            <a:p>
              <a:endParaRPr lang="en-US" sz="800"/>
            </a:p>
          </p:txBody>
        </p:sp>
        <p:sp>
          <p:nvSpPr>
            <p:cNvPr id="298" name="Freeform 661"/>
            <p:cNvSpPr>
              <a:spLocks/>
            </p:cNvSpPr>
            <p:nvPr/>
          </p:nvSpPr>
          <p:spPr bwMode="auto">
            <a:xfrm>
              <a:off x="4113211" y="1717675"/>
              <a:ext cx="1512886" cy="2206625"/>
            </a:xfrm>
            <a:custGeom>
              <a:avLst/>
              <a:gdLst/>
              <a:ahLst/>
              <a:cxnLst>
                <a:cxn ang="0">
                  <a:pos x="1096" y="1803"/>
                </a:cxn>
                <a:cxn ang="0">
                  <a:pos x="926" y="1764"/>
                </a:cxn>
                <a:cxn ang="0">
                  <a:pos x="907" y="1572"/>
                </a:cxn>
                <a:cxn ang="0">
                  <a:pos x="982" y="1390"/>
                </a:cxn>
                <a:cxn ang="0">
                  <a:pos x="1001" y="1257"/>
                </a:cxn>
                <a:cxn ang="0">
                  <a:pos x="1096" y="1189"/>
                </a:cxn>
                <a:cxn ang="0">
                  <a:pos x="1238" y="1161"/>
                </a:cxn>
                <a:cxn ang="0">
                  <a:pos x="1314" y="1045"/>
                </a:cxn>
                <a:cxn ang="0">
                  <a:pos x="1380" y="940"/>
                </a:cxn>
                <a:cxn ang="0">
                  <a:pos x="1163" y="892"/>
                </a:cxn>
                <a:cxn ang="0">
                  <a:pos x="1077" y="777"/>
                </a:cxn>
                <a:cxn ang="0">
                  <a:pos x="982" y="709"/>
                </a:cxn>
                <a:cxn ang="0">
                  <a:pos x="907" y="634"/>
                </a:cxn>
                <a:cxn ang="0">
                  <a:pos x="869" y="509"/>
                </a:cxn>
                <a:cxn ang="0">
                  <a:pos x="690" y="365"/>
                </a:cxn>
                <a:cxn ang="0">
                  <a:pos x="643" y="278"/>
                </a:cxn>
                <a:cxn ang="0">
                  <a:pos x="530" y="163"/>
                </a:cxn>
                <a:cxn ang="0">
                  <a:pos x="549" y="86"/>
                </a:cxn>
                <a:cxn ang="0">
                  <a:pos x="549" y="77"/>
                </a:cxn>
                <a:cxn ang="0">
                  <a:pos x="501" y="29"/>
                </a:cxn>
                <a:cxn ang="0">
                  <a:pos x="378" y="48"/>
                </a:cxn>
                <a:cxn ang="0">
                  <a:pos x="349" y="0"/>
                </a:cxn>
                <a:cxn ang="0">
                  <a:pos x="227" y="48"/>
                </a:cxn>
                <a:cxn ang="0">
                  <a:pos x="141" y="86"/>
                </a:cxn>
                <a:cxn ang="0">
                  <a:pos x="151" y="182"/>
                </a:cxn>
                <a:cxn ang="0">
                  <a:pos x="151" y="317"/>
                </a:cxn>
                <a:cxn ang="0">
                  <a:pos x="113" y="365"/>
                </a:cxn>
                <a:cxn ang="0">
                  <a:pos x="189" y="432"/>
                </a:cxn>
                <a:cxn ang="0">
                  <a:pos x="227" y="594"/>
                </a:cxn>
                <a:cxn ang="0">
                  <a:pos x="246" y="661"/>
                </a:cxn>
                <a:cxn ang="0">
                  <a:pos x="95" y="729"/>
                </a:cxn>
                <a:cxn ang="0">
                  <a:pos x="57" y="815"/>
                </a:cxn>
                <a:cxn ang="0">
                  <a:pos x="0" y="1007"/>
                </a:cxn>
                <a:cxn ang="0">
                  <a:pos x="113" y="1093"/>
                </a:cxn>
                <a:cxn ang="0">
                  <a:pos x="122" y="1276"/>
                </a:cxn>
                <a:cxn ang="0">
                  <a:pos x="57" y="1467"/>
                </a:cxn>
                <a:cxn ang="0">
                  <a:pos x="189" y="1572"/>
                </a:cxn>
                <a:cxn ang="0">
                  <a:pos x="349" y="1736"/>
                </a:cxn>
                <a:cxn ang="0">
                  <a:pos x="530" y="1822"/>
                </a:cxn>
                <a:cxn ang="0">
                  <a:pos x="662" y="1899"/>
                </a:cxn>
                <a:cxn ang="0">
                  <a:pos x="690" y="1851"/>
                </a:cxn>
                <a:cxn ang="0">
                  <a:pos x="1134" y="1966"/>
                </a:cxn>
              </a:cxnLst>
              <a:rect l="0" t="0" r="r" b="b"/>
              <a:pathLst>
                <a:path w="1380" h="1966">
                  <a:moveTo>
                    <a:pt x="1144" y="1822"/>
                  </a:moveTo>
                  <a:lnTo>
                    <a:pt x="1096" y="1803"/>
                  </a:lnTo>
                  <a:lnTo>
                    <a:pt x="974" y="1774"/>
                  </a:lnTo>
                  <a:lnTo>
                    <a:pt x="926" y="1764"/>
                  </a:lnTo>
                  <a:lnTo>
                    <a:pt x="907" y="1668"/>
                  </a:lnTo>
                  <a:lnTo>
                    <a:pt x="907" y="1572"/>
                  </a:lnTo>
                  <a:lnTo>
                    <a:pt x="982" y="1467"/>
                  </a:lnTo>
                  <a:lnTo>
                    <a:pt x="982" y="1390"/>
                  </a:lnTo>
                  <a:lnTo>
                    <a:pt x="1039" y="1323"/>
                  </a:lnTo>
                  <a:lnTo>
                    <a:pt x="1001" y="1257"/>
                  </a:lnTo>
                  <a:lnTo>
                    <a:pt x="1020" y="1236"/>
                  </a:lnTo>
                  <a:lnTo>
                    <a:pt x="1096" y="1189"/>
                  </a:lnTo>
                  <a:lnTo>
                    <a:pt x="1144" y="1189"/>
                  </a:lnTo>
                  <a:lnTo>
                    <a:pt x="1238" y="1161"/>
                  </a:lnTo>
                  <a:lnTo>
                    <a:pt x="1266" y="1065"/>
                  </a:lnTo>
                  <a:lnTo>
                    <a:pt x="1314" y="1045"/>
                  </a:lnTo>
                  <a:lnTo>
                    <a:pt x="1314" y="988"/>
                  </a:lnTo>
                  <a:lnTo>
                    <a:pt x="1380" y="940"/>
                  </a:lnTo>
                  <a:lnTo>
                    <a:pt x="1380" y="892"/>
                  </a:lnTo>
                  <a:lnTo>
                    <a:pt x="1163" y="892"/>
                  </a:lnTo>
                  <a:lnTo>
                    <a:pt x="1144" y="815"/>
                  </a:lnTo>
                  <a:lnTo>
                    <a:pt x="1077" y="777"/>
                  </a:lnTo>
                  <a:lnTo>
                    <a:pt x="1096" y="757"/>
                  </a:lnTo>
                  <a:lnTo>
                    <a:pt x="982" y="709"/>
                  </a:lnTo>
                  <a:lnTo>
                    <a:pt x="945" y="634"/>
                  </a:lnTo>
                  <a:lnTo>
                    <a:pt x="907" y="634"/>
                  </a:lnTo>
                  <a:lnTo>
                    <a:pt x="869" y="594"/>
                  </a:lnTo>
                  <a:lnTo>
                    <a:pt x="869" y="509"/>
                  </a:lnTo>
                  <a:lnTo>
                    <a:pt x="755" y="432"/>
                  </a:lnTo>
                  <a:lnTo>
                    <a:pt x="690" y="365"/>
                  </a:lnTo>
                  <a:lnTo>
                    <a:pt x="624" y="365"/>
                  </a:lnTo>
                  <a:lnTo>
                    <a:pt x="643" y="278"/>
                  </a:lnTo>
                  <a:lnTo>
                    <a:pt x="557" y="230"/>
                  </a:lnTo>
                  <a:lnTo>
                    <a:pt x="530" y="163"/>
                  </a:lnTo>
                  <a:lnTo>
                    <a:pt x="557" y="134"/>
                  </a:lnTo>
                  <a:lnTo>
                    <a:pt x="549" y="86"/>
                  </a:lnTo>
                  <a:lnTo>
                    <a:pt x="576" y="86"/>
                  </a:lnTo>
                  <a:lnTo>
                    <a:pt x="549" y="77"/>
                  </a:lnTo>
                  <a:lnTo>
                    <a:pt x="557" y="29"/>
                  </a:lnTo>
                  <a:lnTo>
                    <a:pt x="501" y="29"/>
                  </a:lnTo>
                  <a:lnTo>
                    <a:pt x="406" y="77"/>
                  </a:lnTo>
                  <a:lnTo>
                    <a:pt x="378" y="48"/>
                  </a:lnTo>
                  <a:lnTo>
                    <a:pt x="378" y="0"/>
                  </a:lnTo>
                  <a:lnTo>
                    <a:pt x="349" y="0"/>
                  </a:lnTo>
                  <a:lnTo>
                    <a:pt x="330" y="29"/>
                  </a:lnTo>
                  <a:lnTo>
                    <a:pt x="227" y="48"/>
                  </a:lnTo>
                  <a:lnTo>
                    <a:pt x="246" y="77"/>
                  </a:lnTo>
                  <a:lnTo>
                    <a:pt x="141" y="86"/>
                  </a:lnTo>
                  <a:lnTo>
                    <a:pt x="122" y="134"/>
                  </a:lnTo>
                  <a:lnTo>
                    <a:pt x="151" y="182"/>
                  </a:lnTo>
                  <a:lnTo>
                    <a:pt x="122" y="230"/>
                  </a:lnTo>
                  <a:lnTo>
                    <a:pt x="151" y="317"/>
                  </a:lnTo>
                  <a:lnTo>
                    <a:pt x="122" y="317"/>
                  </a:lnTo>
                  <a:lnTo>
                    <a:pt x="113" y="365"/>
                  </a:lnTo>
                  <a:lnTo>
                    <a:pt x="189" y="384"/>
                  </a:lnTo>
                  <a:lnTo>
                    <a:pt x="189" y="432"/>
                  </a:lnTo>
                  <a:lnTo>
                    <a:pt x="284" y="594"/>
                  </a:lnTo>
                  <a:lnTo>
                    <a:pt x="227" y="594"/>
                  </a:lnTo>
                  <a:lnTo>
                    <a:pt x="217" y="634"/>
                  </a:lnTo>
                  <a:lnTo>
                    <a:pt x="246" y="661"/>
                  </a:lnTo>
                  <a:lnTo>
                    <a:pt x="170" y="729"/>
                  </a:lnTo>
                  <a:lnTo>
                    <a:pt x="95" y="729"/>
                  </a:lnTo>
                  <a:lnTo>
                    <a:pt x="28" y="777"/>
                  </a:lnTo>
                  <a:lnTo>
                    <a:pt x="57" y="815"/>
                  </a:lnTo>
                  <a:lnTo>
                    <a:pt x="19" y="911"/>
                  </a:lnTo>
                  <a:lnTo>
                    <a:pt x="0" y="1007"/>
                  </a:lnTo>
                  <a:lnTo>
                    <a:pt x="28" y="1065"/>
                  </a:lnTo>
                  <a:lnTo>
                    <a:pt x="113" y="1093"/>
                  </a:lnTo>
                  <a:lnTo>
                    <a:pt x="57" y="1161"/>
                  </a:lnTo>
                  <a:lnTo>
                    <a:pt x="122" y="1276"/>
                  </a:lnTo>
                  <a:lnTo>
                    <a:pt x="57" y="1323"/>
                  </a:lnTo>
                  <a:lnTo>
                    <a:pt x="57" y="1467"/>
                  </a:lnTo>
                  <a:lnTo>
                    <a:pt x="113" y="1505"/>
                  </a:lnTo>
                  <a:lnTo>
                    <a:pt x="189" y="1572"/>
                  </a:lnTo>
                  <a:lnTo>
                    <a:pt x="284" y="1716"/>
                  </a:lnTo>
                  <a:lnTo>
                    <a:pt x="349" y="1736"/>
                  </a:lnTo>
                  <a:lnTo>
                    <a:pt x="387" y="1716"/>
                  </a:lnTo>
                  <a:lnTo>
                    <a:pt x="530" y="1822"/>
                  </a:lnTo>
                  <a:lnTo>
                    <a:pt x="624" y="1851"/>
                  </a:lnTo>
                  <a:lnTo>
                    <a:pt x="662" y="1899"/>
                  </a:lnTo>
                  <a:lnTo>
                    <a:pt x="681" y="1870"/>
                  </a:lnTo>
                  <a:lnTo>
                    <a:pt x="690" y="1851"/>
                  </a:lnTo>
                  <a:lnTo>
                    <a:pt x="831" y="1966"/>
                  </a:lnTo>
                  <a:lnTo>
                    <a:pt x="1134" y="1966"/>
                  </a:lnTo>
                  <a:lnTo>
                    <a:pt x="1144" y="1822"/>
                  </a:lnTo>
                  <a:close/>
                </a:path>
              </a:pathLst>
            </a:custGeom>
            <a:solidFill>
              <a:schemeClr val="accent1">
                <a:lumMod val="20000"/>
                <a:lumOff val="80000"/>
              </a:schemeClr>
            </a:solidFill>
            <a:ln w="9525">
              <a:solidFill>
                <a:schemeClr val="accent1">
                  <a:lumMod val="60000"/>
                  <a:lumOff val="40000"/>
                </a:schemeClr>
              </a:solidFill>
              <a:round/>
              <a:headEnd/>
              <a:tailEnd/>
            </a:ln>
          </p:spPr>
          <p:txBody>
            <a:bodyPr/>
            <a:lstStyle/>
            <a:p>
              <a:endParaRPr lang="en-US" sz="800"/>
            </a:p>
          </p:txBody>
        </p:sp>
        <p:grpSp>
          <p:nvGrpSpPr>
            <p:cNvPr id="299" name="Group 105"/>
            <p:cNvGrpSpPr>
              <a:grpSpLocks/>
            </p:cNvGrpSpPr>
            <p:nvPr/>
          </p:nvGrpSpPr>
          <p:grpSpPr bwMode="auto">
            <a:xfrm>
              <a:off x="6092824" y="4819650"/>
              <a:ext cx="1443038" cy="927100"/>
              <a:chOff x="4220" y="2814"/>
              <a:chExt cx="658" cy="413"/>
            </a:xfrm>
            <a:solidFill>
              <a:schemeClr val="accent1">
                <a:lumMod val="20000"/>
                <a:lumOff val="80000"/>
              </a:schemeClr>
            </a:solidFill>
          </p:grpSpPr>
          <p:sp>
            <p:nvSpPr>
              <p:cNvPr id="391" name="Freeform 106"/>
              <p:cNvSpPr>
                <a:spLocks/>
              </p:cNvSpPr>
              <p:nvPr/>
            </p:nvSpPr>
            <p:spPr bwMode="auto">
              <a:xfrm>
                <a:off x="4220" y="2814"/>
                <a:ext cx="658" cy="413"/>
              </a:xfrm>
              <a:custGeom>
                <a:avLst/>
                <a:gdLst/>
                <a:ahLst/>
                <a:cxnLst>
                  <a:cxn ang="0">
                    <a:pos x="1305" y="0"/>
                  </a:cxn>
                  <a:cxn ang="0">
                    <a:pos x="1278" y="0"/>
                  </a:cxn>
                  <a:cxn ang="0">
                    <a:pos x="1305" y="67"/>
                  </a:cxn>
                  <a:cxn ang="0">
                    <a:pos x="1286" y="134"/>
                  </a:cxn>
                  <a:cxn ang="0">
                    <a:pos x="1315" y="182"/>
                  </a:cxn>
                  <a:cxn ang="0">
                    <a:pos x="1305" y="221"/>
                  </a:cxn>
                  <a:cxn ang="0">
                    <a:pos x="1286" y="202"/>
                  </a:cxn>
                  <a:cxn ang="0">
                    <a:pos x="1183" y="202"/>
                  </a:cxn>
                  <a:cxn ang="0">
                    <a:pos x="1116" y="221"/>
                  </a:cxn>
                  <a:cxn ang="0">
                    <a:pos x="1022" y="202"/>
                  </a:cxn>
                  <a:cxn ang="0">
                    <a:pos x="880" y="346"/>
                  </a:cxn>
                  <a:cxn ang="0">
                    <a:pos x="870" y="480"/>
                  </a:cxn>
                  <a:cxn ang="0">
                    <a:pos x="805" y="567"/>
                  </a:cxn>
                  <a:cxn ang="0">
                    <a:pos x="748" y="567"/>
                  </a:cxn>
                  <a:cxn ang="0">
                    <a:pos x="710" y="663"/>
                  </a:cxn>
                  <a:cxn ang="0">
                    <a:pos x="662" y="692"/>
                  </a:cxn>
                  <a:cxn ang="0">
                    <a:pos x="615" y="729"/>
                  </a:cxn>
                  <a:cxn ang="0">
                    <a:pos x="511" y="748"/>
                  </a:cxn>
                  <a:cxn ang="0">
                    <a:pos x="426" y="825"/>
                  </a:cxn>
                  <a:cxn ang="0">
                    <a:pos x="359" y="777"/>
                  </a:cxn>
                  <a:cxn ang="0">
                    <a:pos x="265" y="748"/>
                  </a:cxn>
                  <a:cxn ang="0">
                    <a:pos x="199" y="711"/>
                  </a:cxn>
                  <a:cxn ang="0">
                    <a:pos x="218" y="615"/>
                  </a:cxn>
                  <a:cxn ang="0">
                    <a:pos x="199" y="567"/>
                  </a:cxn>
                  <a:cxn ang="0">
                    <a:pos x="199" y="317"/>
                  </a:cxn>
                  <a:cxn ang="0">
                    <a:pos x="67" y="202"/>
                  </a:cxn>
                  <a:cxn ang="0">
                    <a:pos x="48" y="115"/>
                  </a:cxn>
                  <a:cxn ang="0">
                    <a:pos x="0" y="86"/>
                  </a:cxn>
                  <a:cxn ang="0">
                    <a:pos x="95" y="86"/>
                  </a:cxn>
                  <a:cxn ang="0">
                    <a:pos x="95" y="0"/>
                  </a:cxn>
                  <a:cxn ang="0">
                    <a:pos x="1305" y="0"/>
                  </a:cxn>
                </a:cxnLst>
                <a:rect l="0" t="0" r="r" b="b"/>
                <a:pathLst>
                  <a:path w="1315" h="825">
                    <a:moveTo>
                      <a:pt x="1305" y="0"/>
                    </a:moveTo>
                    <a:lnTo>
                      <a:pt x="1278" y="0"/>
                    </a:lnTo>
                    <a:lnTo>
                      <a:pt x="1305" y="67"/>
                    </a:lnTo>
                    <a:lnTo>
                      <a:pt x="1286" y="134"/>
                    </a:lnTo>
                    <a:lnTo>
                      <a:pt x="1315" y="182"/>
                    </a:lnTo>
                    <a:lnTo>
                      <a:pt x="1305" y="221"/>
                    </a:lnTo>
                    <a:lnTo>
                      <a:pt x="1286" y="202"/>
                    </a:lnTo>
                    <a:lnTo>
                      <a:pt x="1183" y="202"/>
                    </a:lnTo>
                    <a:lnTo>
                      <a:pt x="1116" y="221"/>
                    </a:lnTo>
                    <a:lnTo>
                      <a:pt x="1022" y="202"/>
                    </a:lnTo>
                    <a:lnTo>
                      <a:pt x="880" y="346"/>
                    </a:lnTo>
                    <a:lnTo>
                      <a:pt x="870" y="480"/>
                    </a:lnTo>
                    <a:lnTo>
                      <a:pt x="805" y="567"/>
                    </a:lnTo>
                    <a:lnTo>
                      <a:pt x="748" y="567"/>
                    </a:lnTo>
                    <a:lnTo>
                      <a:pt x="710" y="663"/>
                    </a:lnTo>
                    <a:lnTo>
                      <a:pt x="662" y="692"/>
                    </a:lnTo>
                    <a:lnTo>
                      <a:pt x="615" y="729"/>
                    </a:lnTo>
                    <a:lnTo>
                      <a:pt x="511" y="748"/>
                    </a:lnTo>
                    <a:lnTo>
                      <a:pt x="426" y="825"/>
                    </a:lnTo>
                    <a:lnTo>
                      <a:pt x="359" y="777"/>
                    </a:lnTo>
                    <a:lnTo>
                      <a:pt x="265" y="748"/>
                    </a:lnTo>
                    <a:lnTo>
                      <a:pt x="199" y="711"/>
                    </a:lnTo>
                    <a:lnTo>
                      <a:pt x="218" y="615"/>
                    </a:lnTo>
                    <a:lnTo>
                      <a:pt x="199" y="567"/>
                    </a:lnTo>
                    <a:lnTo>
                      <a:pt x="199" y="317"/>
                    </a:lnTo>
                    <a:lnTo>
                      <a:pt x="67" y="202"/>
                    </a:lnTo>
                    <a:lnTo>
                      <a:pt x="48" y="115"/>
                    </a:lnTo>
                    <a:lnTo>
                      <a:pt x="0" y="86"/>
                    </a:lnTo>
                    <a:lnTo>
                      <a:pt x="95" y="86"/>
                    </a:lnTo>
                    <a:lnTo>
                      <a:pt x="95" y="0"/>
                    </a:lnTo>
                    <a:lnTo>
                      <a:pt x="1305" y="0"/>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92" name="Group 107"/>
              <p:cNvGrpSpPr>
                <a:grpSpLocks/>
              </p:cNvGrpSpPr>
              <p:nvPr/>
            </p:nvGrpSpPr>
            <p:grpSpPr bwMode="auto">
              <a:xfrm>
                <a:off x="4220" y="2814"/>
                <a:ext cx="658" cy="413"/>
                <a:chOff x="4220" y="2814"/>
                <a:chExt cx="658" cy="413"/>
              </a:xfrm>
              <a:grpFill/>
            </p:grpSpPr>
            <p:sp>
              <p:nvSpPr>
                <p:cNvPr id="393" name="Freeform 108"/>
                <p:cNvSpPr>
                  <a:spLocks/>
                </p:cNvSpPr>
                <p:nvPr/>
              </p:nvSpPr>
              <p:spPr bwMode="auto">
                <a:xfrm>
                  <a:off x="4220" y="2814"/>
                  <a:ext cx="658" cy="413"/>
                </a:xfrm>
                <a:custGeom>
                  <a:avLst/>
                  <a:gdLst/>
                  <a:ahLst/>
                  <a:cxnLst>
                    <a:cxn ang="0">
                      <a:pos x="1305" y="0"/>
                    </a:cxn>
                    <a:cxn ang="0">
                      <a:pos x="1278" y="0"/>
                    </a:cxn>
                    <a:cxn ang="0">
                      <a:pos x="1305" y="67"/>
                    </a:cxn>
                    <a:cxn ang="0">
                      <a:pos x="1286" y="134"/>
                    </a:cxn>
                    <a:cxn ang="0">
                      <a:pos x="1315" y="182"/>
                    </a:cxn>
                    <a:cxn ang="0">
                      <a:pos x="1305" y="221"/>
                    </a:cxn>
                    <a:cxn ang="0">
                      <a:pos x="1286" y="202"/>
                    </a:cxn>
                    <a:cxn ang="0">
                      <a:pos x="1183" y="202"/>
                    </a:cxn>
                    <a:cxn ang="0">
                      <a:pos x="1116" y="221"/>
                    </a:cxn>
                    <a:cxn ang="0">
                      <a:pos x="1022" y="202"/>
                    </a:cxn>
                    <a:cxn ang="0">
                      <a:pos x="880" y="346"/>
                    </a:cxn>
                    <a:cxn ang="0">
                      <a:pos x="870" y="480"/>
                    </a:cxn>
                    <a:cxn ang="0">
                      <a:pos x="805" y="567"/>
                    </a:cxn>
                    <a:cxn ang="0">
                      <a:pos x="748" y="567"/>
                    </a:cxn>
                    <a:cxn ang="0">
                      <a:pos x="710" y="663"/>
                    </a:cxn>
                    <a:cxn ang="0">
                      <a:pos x="662" y="692"/>
                    </a:cxn>
                    <a:cxn ang="0">
                      <a:pos x="615" y="729"/>
                    </a:cxn>
                    <a:cxn ang="0">
                      <a:pos x="511" y="748"/>
                    </a:cxn>
                    <a:cxn ang="0">
                      <a:pos x="426" y="825"/>
                    </a:cxn>
                    <a:cxn ang="0">
                      <a:pos x="359" y="777"/>
                    </a:cxn>
                    <a:cxn ang="0">
                      <a:pos x="265" y="748"/>
                    </a:cxn>
                    <a:cxn ang="0">
                      <a:pos x="199" y="711"/>
                    </a:cxn>
                    <a:cxn ang="0">
                      <a:pos x="218" y="615"/>
                    </a:cxn>
                    <a:cxn ang="0">
                      <a:pos x="199" y="567"/>
                    </a:cxn>
                    <a:cxn ang="0">
                      <a:pos x="199" y="317"/>
                    </a:cxn>
                    <a:cxn ang="0">
                      <a:pos x="67" y="202"/>
                    </a:cxn>
                    <a:cxn ang="0">
                      <a:pos x="48" y="115"/>
                    </a:cxn>
                    <a:cxn ang="0">
                      <a:pos x="0" y="86"/>
                    </a:cxn>
                    <a:cxn ang="0">
                      <a:pos x="95" y="86"/>
                    </a:cxn>
                    <a:cxn ang="0">
                      <a:pos x="95" y="0"/>
                    </a:cxn>
                    <a:cxn ang="0">
                      <a:pos x="1305" y="0"/>
                    </a:cxn>
                  </a:cxnLst>
                  <a:rect l="0" t="0" r="r" b="b"/>
                  <a:pathLst>
                    <a:path w="1315" h="825">
                      <a:moveTo>
                        <a:pt x="1305" y="0"/>
                      </a:moveTo>
                      <a:lnTo>
                        <a:pt x="1278" y="0"/>
                      </a:lnTo>
                      <a:lnTo>
                        <a:pt x="1305" y="67"/>
                      </a:lnTo>
                      <a:lnTo>
                        <a:pt x="1286" y="134"/>
                      </a:lnTo>
                      <a:lnTo>
                        <a:pt x="1315" y="182"/>
                      </a:lnTo>
                      <a:lnTo>
                        <a:pt x="1305" y="221"/>
                      </a:lnTo>
                      <a:lnTo>
                        <a:pt x="1286" y="202"/>
                      </a:lnTo>
                      <a:lnTo>
                        <a:pt x="1183" y="202"/>
                      </a:lnTo>
                      <a:lnTo>
                        <a:pt x="1116" y="221"/>
                      </a:lnTo>
                      <a:lnTo>
                        <a:pt x="1022" y="202"/>
                      </a:lnTo>
                      <a:lnTo>
                        <a:pt x="880" y="346"/>
                      </a:lnTo>
                      <a:lnTo>
                        <a:pt x="870" y="480"/>
                      </a:lnTo>
                      <a:lnTo>
                        <a:pt x="805" y="567"/>
                      </a:lnTo>
                      <a:lnTo>
                        <a:pt x="748" y="567"/>
                      </a:lnTo>
                      <a:lnTo>
                        <a:pt x="710" y="663"/>
                      </a:lnTo>
                      <a:lnTo>
                        <a:pt x="662" y="692"/>
                      </a:lnTo>
                      <a:lnTo>
                        <a:pt x="615" y="729"/>
                      </a:lnTo>
                      <a:lnTo>
                        <a:pt x="511" y="748"/>
                      </a:lnTo>
                      <a:lnTo>
                        <a:pt x="426" y="825"/>
                      </a:lnTo>
                      <a:lnTo>
                        <a:pt x="359" y="777"/>
                      </a:lnTo>
                      <a:lnTo>
                        <a:pt x="265" y="748"/>
                      </a:lnTo>
                      <a:lnTo>
                        <a:pt x="199" y="711"/>
                      </a:lnTo>
                      <a:lnTo>
                        <a:pt x="218" y="615"/>
                      </a:lnTo>
                      <a:lnTo>
                        <a:pt x="199" y="567"/>
                      </a:lnTo>
                      <a:lnTo>
                        <a:pt x="199" y="317"/>
                      </a:lnTo>
                      <a:lnTo>
                        <a:pt x="67" y="202"/>
                      </a:lnTo>
                      <a:lnTo>
                        <a:pt x="48" y="115"/>
                      </a:lnTo>
                      <a:lnTo>
                        <a:pt x="0" y="86"/>
                      </a:lnTo>
                      <a:lnTo>
                        <a:pt x="95" y="86"/>
                      </a:lnTo>
                      <a:lnTo>
                        <a:pt x="95" y="0"/>
                      </a:lnTo>
                      <a:lnTo>
                        <a:pt x="1305" y="0"/>
                      </a:lnTo>
                      <a:close/>
                    </a:path>
                  </a:pathLst>
                </a:custGeom>
                <a:grpFill/>
                <a:ln w="9525">
                  <a:solidFill>
                    <a:schemeClr val="accent1">
                      <a:lumMod val="60000"/>
                      <a:lumOff val="40000"/>
                    </a:schemeClr>
                  </a:solidFill>
                  <a:round/>
                  <a:headEnd/>
                  <a:tailEnd/>
                </a:ln>
              </p:spPr>
              <p:txBody>
                <a:bodyPr/>
                <a:lstStyle/>
                <a:p>
                  <a:endParaRPr lang="en-US" sz="800"/>
                </a:p>
              </p:txBody>
            </p:sp>
            <p:sp>
              <p:nvSpPr>
                <p:cNvPr id="394" name="Freeform 109"/>
                <p:cNvSpPr>
                  <a:spLocks/>
                </p:cNvSpPr>
                <p:nvPr/>
              </p:nvSpPr>
              <p:spPr bwMode="auto">
                <a:xfrm>
                  <a:off x="4220" y="2814"/>
                  <a:ext cx="658" cy="413"/>
                </a:xfrm>
                <a:custGeom>
                  <a:avLst/>
                  <a:gdLst/>
                  <a:ahLst/>
                  <a:cxnLst>
                    <a:cxn ang="0">
                      <a:pos x="1305" y="0"/>
                    </a:cxn>
                    <a:cxn ang="0">
                      <a:pos x="1278" y="0"/>
                    </a:cxn>
                    <a:cxn ang="0">
                      <a:pos x="1305" y="67"/>
                    </a:cxn>
                    <a:cxn ang="0">
                      <a:pos x="1286" y="134"/>
                    </a:cxn>
                    <a:cxn ang="0">
                      <a:pos x="1315" y="182"/>
                    </a:cxn>
                    <a:cxn ang="0">
                      <a:pos x="1305" y="221"/>
                    </a:cxn>
                    <a:cxn ang="0">
                      <a:pos x="1286" y="202"/>
                    </a:cxn>
                    <a:cxn ang="0">
                      <a:pos x="1183" y="202"/>
                    </a:cxn>
                    <a:cxn ang="0">
                      <a:pos x="1116" y="221"/>
                    </a:cxn>
                    <a:cxn ang="0">
                      <a:pos x="1022" y="202"/>
                    </a:cxn>
                    <a:cxn ang="0">
                      <a:pos x="880" y="346"/>
                    </a:cxn>
                    <a:cxn ang="0">
                      <a:pos x="870" y="480"/>
                    </a:cxn>
                    <a:cxn ang="0">
                      <a:pos x="805" y="567"/>
                    </a:cxn>
                    <a:cxn ang="0">
                      <a:pos x="748" y="567"/>
                    </a:cxn>
                    <a:cxn ang="0">
                      <a:pos x="710" y="663"/>
                    </a:cxn>
                    <a:cxn ang="0">
                      <a:pos x="662" y="692"/>
                    </a:cxn>
                    <a:cxn ang="0">
                      <a:pos x="615" y="729"/>
                    </a:cxn>
                    <a:cxn ang="0">
                      <a:pos x="511" y="748"/>
                    </a:cxn>
                    <a:cxn ang="0">
                      <a:pos x="426" y="825"/>
                    </a:cxn>
                    <a:cxn ang="0">
                      <a:pos x="359" y="777"/>
                    </a:cxn>
                    <a:cxn ang="0">
                      <a:pos x="265" y="748"/>
                    </a:cxn>
                    <a:cxn ang="0">
                      <a:pos x="199" y="711"/>
                    </a:cxn>
                    <a:cxn ang="0">
                      <a:pos x="218" y="615"/>
                    </a:cxn>
                    <a:cxn ang="0">
                      <a:pos x="199" y="567"/>
                    </a:cxn>
                    <a:cxn ang="0">
                      <a:pos x="199" y="317"/>
                    </a:cxn>
                    <a:cxn ang="0">
                      <a:pos x="67" y="202"/>
                    </a:cxn>
                    <a:cxn ang="0">
                      <a:pos x="48" y="115"/>
                    </a:cxn>
                    <a:cxn ang="0">
                      <a:pos x="0" y="86"/>
                    </a:cxn>
                    <a:cxn ang="0">
                      <a:pos x="95" y="86"/>
                    </a:cxn>
                    <a:cxn ang="0">
                      <a:pos x="95" y="0"/>
                    </a:cxn>
                    <a:cxn ang="0">
                      <a:pos x="1305" y="0"/>
                    </a:cxn>
                  </a:cxnLst>
                  <a:rect l="0" t="0" r="r" b="b"/>
                  <a:pathLst>
                    <a:path w="1315" h="825">
                      <a:moveTo>
                        <a:pt x="1305" y="0"/>
                      </a:moveTo>
                      <a:lnTo>
                        <a:pt x="1278" y="0"/>
                      </a:lnTo>
                      <a:lnTo>
                        <a:pt x="1305" y="67"/>
                      </a:lnTo>
                      <a:lnTo>
                        <a:pt x="1286" y="134"/>
                      </a:lnTo>
                      <a:lnTo>
                        <a:pt x="1315" y="182"/>
                      </a:lnTo>
                      <a:lnTo>
                        <a:pt x="1305" y="221"/>
                      </a:lnTo>
                      <a:lnTo>
                        <a:pt x="1286" y="202"/>
                      </a:lnTo>
                      <a:lnTo>
                        <a:pt x="1183" y="202"/>
                      </a:lnTo>
                      <a:lnTo>
                        <a:pt x="1116" y="221"/>
                      </a:lnTo>
                      <a:lnTo>
                        <a:pt x="1022" y="202"/>
                      </a:lnTo>
                      <a:lnTo>
                        <a:pt x="880" y="346"/>
                      </a:lnTo>
                      <a:lnTo>
                        <a:pt x="870" y="480"/>
                      </a:lnTo>
                      <a:lnTo>
                        <a:pt x="805" y="567"/>
                      </a:lnTo>
                      <a:lnTo>
                        <a:pt x="748" y="567"/>
                      </a:lnTo>
                      <a:lnTo>
                        <a:pt x="710" y="663"/>
                      </a:lnTo>
                      <a:lnTo>
                        <a:pt x="662" y="692"/>
                      </a:lnTo>
                      <a:lnTo>
                        <a:pt x="615" y="729"/>
                      </a:lnTo>
                      <a:lnTo>
                        <a:pt x="511" y="748"/>
                      </a:lnTo>
                      <a:lnTo>
                        <a:pt x="426" y="825"/>
                      </a:lnTo>
                      <a:lnTo>
                        <a:pt x="359" y="777"/>
                      </a:lnTo>
                      <a:lnTo>
                        <a:pt x="265" y="748"/>
                      </a:lnTo>
                      <a:lnTo>
                        <a:pt x="199" y="711"/>
                      </a:lnTo>
                      <a:lnTo>
                        <a:pt x="218" y="615"/>
                      </a:lnTo>
                      <a:lnTo>
                        <a:pt x="199" y="567"/>
                      </a:lnTo>
                      <a:lnTo>
                        <a:pt x="199" y="317"/>
                      </a:lnTo>
                      <a:lnTo>
                        <a:pt x="67" y="202"/>
                      </a:lnTo>
                      <a:lnTo>
                        <a:pt x="48" y="115"/>
                      </a:lnTo>
                      <a:lnTo>
                        <a:pt x="0" y="86"/>
                      </a:lnTo>
                      <a:lnTo>
                        <a:pt x="95" y="86"/>
                      </a:lnTo>
                      <a:lnTo>
                        <a:pt x="95" y="0"/>
                      </a:lnTo>
                      <a:lnTo>
                        <a:pt x="1305"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300" name="Group 150"/>
            <p:cNvGrpSpPr>
              <a:grpSpLocks/>
            </p:cNvGrpSpPr>
            <p:nvPr/>
          </p:nvGrpSpPr>
          <p:grpSpPr bwMode="auto">
            <a:xfrm>
              <a:off x="5108573" y="2386012"/>
              <a:ext cx="1554163" cy="1584324"/>
              <a:chOff x="3771" y="1731"/>
              <a:chExt cx="709" cy="705"/>
            </a:xfrm>
            <a:solidFill>
              <a:schemeClr val="accent1">
                <a:lumMod val="20000"/>
                <a:lumOff val="80000"/>
              </a:schemeClr>
            </a:solidFill>
          </p:grpSpPr>
          <p:sp>
            <p:nvSpPr>
              <p:cNvPr id="387" name="Freeform 151"/>
              <p:cNvSpPr>
                <a:spLocks/>
              </p:cNvSpPr>
              <p:nvPr/>
            </p:nvSpPr>
            <p:spPr bwMode="auto">
              <a:xfrm>
                <a:off x="3771" y="1731"/>
                <a:ext cx="709" cy="705"/>
              </a:xfrm>
              <a:custGeom>
                <a:avLst/>
                <a:gdLst/>
                <a:ahLst/>
                <a:cxnLst>
                  <a:cxn ang="0">
                    <a:pos x="189" y="1209"/>
                  </a:cxn>
                  <a:cxn ang="0">
                    <a:pos x="19" y="1171"/>
                  </a:cxn>
                  <a:cxn ang="0">
                    <a:pos x="0" y="979"/>
                  </a:cxn>
                  <a:cxn ang="0">
                    <a:pos x="75" y="796"/>
                  </a:cxn>
                  <a:cxn ang="0">
                    <a:pos x="94" y="663"/>
                  </a:cxn>
                  <a:cxn ang="0">
                    <a:pos x="189" y="596"/>
                  </a:cxn>
                  <a:cxn ang="0">
                    <a:pos x="330" y="567"/>
                  </a:cxn>
                  <a:cxn ang="0">
                    <a:pos x="406" y="451"/>
                  </a:cxn>
                  <a:cxn ang="0">
                    <a:pos x="473" y="346"/>
                  </a:cxn>
                  <a:cxn ang="0">
                    <a:pos x="444" y="269"/>
                  </a:cxn>
                  <a:cxn ang="0">
                    <a:pos x="444" y="163"/>
                  </a:cxn>
                  <a:cxn ang="0">
                    <a:pos x="567" y="115"/>
                  </a:cxn>
                  <a:cxn ang="0">
                    <a:pos x="633" y="115"/>
                  </a:cxn>
                  <a:cxn ang="0">
                    <a:pos x="681" y="134"/>
                  </a:cxn>
                  <a:cxn ang="0">
                    <a:pos x="727" y="250"/>
                  </a:cxn>
                  <a:cxn ang="0">
                    <a:pos x="917" y="134"/>
                  </a:cxn>
                  <a:cxn ang="0">
                    <a:pos x="1011" y="183"/>
                  </a:cxn>
                  <a:cxn ang="0">
                    <a:pos x="1059" y="67"/>
                  </a:cxn>
                  <a:cxn ang="0">
                    <a:pos x="1229" y="0"/>
                  </a:cxn>
                  <a:cxn ang="0">
                    <a:pos x="1343" y="67"/>
                  </a:cxn>
                  <a:cxn ang="0">
                    <a:pos x="1419" y="221"/>
                  </a:cxn>
                  <a:cxn ang="0">
                    <a:pos x="1257" y="298"/>
                  </a:cxn>
                  <a:cxn ang="0">
                    <a:pos x="1181" y="394"/>
                  </a:cxn>
                  <a:cxn ang="0">
                    <a:pos x="1154" y="413"/>
                  </a:cxn>
                  <a:cxn ang="0">
                    <a:pos x="1135" y="548"/>
                  </a:cxn>
                  <a:cxn ang="0">
                    <a:pos x="1068" y="663"/>
                  </a:cxn>
                  <a:cxn ang="0">
                    <a:pos x="1011" y="825"/>
                  </a:cxn>
                  <a:cxn ang="0">
                    <a:pos x="917" y="892"/>
                  </a:cxn>
                  <a:cxn ang="0">
                    <a:pos x="832" y="950"/>
                  </a:cxn>
                  <a:cxn ang="0">
                    <a:pos x="822" y="1094"/>
                  </a:cxn>
                  <a:cxn ang="0">
                    <a:pos x="463" y="1142"/>
                  </a:cxn>
                  <a:cxn ang="0">
                    <a:pos x="406" y="1209"/>
                  </a:cxn>
                  <a:cxn ang="0">
                    <a:pos x="397" y="1228"/>
                  </a:cxn>
                  <a:cxn ang="0">
                    <a:pos x="321" y="1411"/>
                  </a:cxn>
                  <a:cxn ang="0">
                    <a:pos x="227" y="1373"/>
                  </a:cxn>
                </a:cxnLst>
                <a:rect l="0" t="0" r="r" b="b"/>
                <a:pathLst>
                  <a:path w="1419" h="1411">
                    <a:moveTo>
                      <a:pt x="236" y="1228"/>
                    </a:moveTo>
                    <a:lnTo>
                      <a:pt x="189" y="1209"/>
                    </a:lnTo>
                    <a:lnTo>
                      <a:pt x="65" y="1180"/>
                    </a:lnTo>
                    <a:lnTo>
                      <a:pt x="19" y="1171"/>
                    </a:lnTo>
                    <a:lnTo>
                      <a:pt x="0" y="1075"/>
                    </a:lnTo>
                    <a:lnTo>
                      <a:pt x="0" y="979"/>
                    </a:lnTo>
                    <a:lnTo>
                      <a:pt x="75" y="873"/>
                    </a:lnTo>
                    <a:lnTo>
                      <a:pt x="75" y="796"/>
                    </a:lnTo>
                    <a:lnTo>
                      <a:pt x="132" y="729"/>
                    </a:lnTo>
                    <a:lnTo>
                      <a:pt x="94" y="663"/>
                    </a:lnTo>
                    <a:lnTo>
                      <a:pt x="113" y="644"/>
                    </a:lnTo>
                    <a:lnTo>
                      <a:pt x="189" y="596"/>
                    </a:lnTo>
                    <a:lnTo>
                      <a:pt x="236" y="596"/>
                    </a:lnTo>
                    <a:lnTo>
                      <a:pt x="330" y="567"/>
                    </a:lnTo>
                    <a:lnTo>
                      <a:pt x="359" y="471"/>
                    </a:lnTo>
                    <a:lnTo>
                      <a:pt x="406" y="451"/>
                    </a:lnTo>
                    <a:lnTo>
                      <a:pt x="406" y="394"/>
                    </a:lnTo>
                    <a:lnTo>
                      <a:pt x="473" y="346"/>
                    </a:lnTo>
                    <a:lnTo>
                      <a:pt x="473" y="298"/>
                    </a:lnTo>
                    <a:lnTo>
                      <a:pt x="444" y="269"/>
                    </a:lnTo>
                    <a:lnTo>
                      <a:pt x="473" y="221"/>
                    </a:lnTo>
                    <a:lnTo>
                      <a:pt x="444" y="163"/>
                    </a:lnTo>
                    <a:lnTo>
                      <a:pt x="519" y="115"/>
                    </a:lnTo>
                    <a:lnTo>
                      <a:pt x="567" y="115"/>
                    </a:lnTo>
                    <a:lnTo>
                      <a:pt x="567" y="86"/>
                    </a:lnTo>
                    <a:lnTo>
                      <a:pt x="633" y="115"/>
                    </a:lnTo>
                    <a:lnTo>
                      <a:pt x="662" y="86"/>
                    </a:lnTo>
                    <a:lnTo>
                      <a:pt x="681" y="134"/>
                    </a:lnTo>
                    <a:lnTo>
                      <a:pt x="652" y="202"/>
                    </a:lnTo>
                    <a:lnTo>
                      <a:pt x="727" y="250"/>
                    </a:lnTo>
                    <a:lnTo>
                      <a:pt x="851" y="115"/>
                    </a:lnTo>
                    <a:lnTo>
                      <a:pt x="917" y="134"/>
                    </a:lnTo>
                    <a:lnTo>
                      <a:pt x="946" y="163"/>
                    </a:lnTo>
                    <a:lnTo>
                      <a:pt x="1011" y="183"/>
                    </a:lnTo>
                    <a:lnTo>
                      <a:pt x="1040" y="86"/>
                    </a:lnTo>
                    <a:lnTo>
                      <a:pt x="1059" y="67"/>
                    </a:lnTo>
                    <a:lnTo>
                      <a:pt x="1097" y="86"/>
                    </a:lnTo>
                    <a:lnTo>
                      <a:pt x="1229" y="0"/>
                    </a:lnTo>
                    <a:lnTo>
                      <a:pt x="1324" y="38"/>
                    </a:lnTo>
                    <a:lnTo>
                      <a:pt x="1343" y="67"/>
                    </a:lnTo>
                    <a:lnTo>
                      <a:pt x="1371" y="163"/>
                    </a:lnTo>
                    <a:lnTo>
                      <a:pt x="1419" y="221"/>
                    </a:lnTo>
                    <a:lnTo>
                      <a:pt x="1381" y="298"/>
                    </a:lnTo>
                    <a:lnTo>
                      <a:pt x="1257" y="298"/>
                    </a:lnTo>
                    <a:lnTo>
                      <a:pt x="1229" y="394"/>
                    </a:lnTo>
                    <a:lnTo>
                      <a:pt x="1181" y="394"/>
                    </a:lnTo>
                    <a:lnTo>
                      <a:pt x="1181" y="413"/>
                    </a:lnTo>
                    <a:lnTo>
                      <a:pt x="1154" y="413"/>
                    </a:lnTo>
                    <a:lnTo>
                      <a:pt x="1154" y="548"/>
                    </a:lnTo>
                    <a:lnTo>
                      <a:pt x="1135" y="548"/>
                    </a:lnTo>
                    <a:lnTo>
                      <a:pt x="1097" y="644"/>
                    </a:lnTo>
                    <a:lnTo>
                      <a:pt x="1068" y="663"/>
                    </a:lnTo>
                    <a:lnTo>
                      <a:pt x="1040" y="825"/>
                    </a:lnTo>
                    <a:lnTo>
                      <a:pt x="1011" y="825"/>
                    </a:lnTo>
                    <a:lnTo>
                      <a:pt x="946" y="825"/>
                    </a:lnTo>
                    <a:lnTo>
                      <a:pt x="917" y="892"/>
                    </a:lnTo>
                    <a:lnTo>
                      <a:pt x="832" y="931"/>
                    </a:lnTo>
                    <a:lnTo>
                      <a:pt x="832" y="950"/>
                    </a:lnTo>
                    <a:lnTo>
                      <a:pt x="822" y="950"/>
                    </a:lnTo>
                    <a:lnTo>
                      <a:pt x="822" y="1094"/>
                    </a:lnTo>
                    <a:lnTo>
                      <a:pt x="463" y="1094"/>
                    </a:lnTo>
                    <a:lnTo>
                      <a:pt x="463" y="1142"/>
                    </a:lnTo>
                    <a:lnTo>
                      <a:pt x="406" y="1171"/>
                    </a:lnTo>
                    <a:lnTo>
                      <a:pt x="406" y="1209"/>
                    </a:lnTo>
                    <a:lnTo>
                      <a:pt x="397" y="1209"/>
                    </a:lnTo>
                    <a:lnTo>
                      <a:pt x="397" y="1228"/>
                    </a:lnTo>
                    <a:lnTo>
                      <a:pt x="321" y="1277"/>
                    </a:lnTo>
                    <a:lnTo>
                      <a:pt x="321" y="1411"/>
                    </a:lnTo>
                    <a:lnTo>
                      <a:pt x="254" y="1411"/>
                    </a:lnTo>
                    <a:lnTo>
                      <a:pt x="227" y="1373"/>
                    </a:lnTo>
                    <a:lnTo>
                      <a:pt x="236" y="1228"/>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88" name="Group 152"/>
              <p:cNvGrpSpPr>
                <a:grpSpLocks/>
              </p:cNvGrpSpPr>
              <p:nvPr/>
            </p:nvGrpSpPr>
            <p:grpSpPr bwMode="auto">
              <a:xfrm>
                <a:off x="3771" y="1731"/>
                <a:ext cx="709" cy="705"/>
                <a:chOff x="3771" y="1731"/>
                <a:chExt cx="709" cy="705"/>
              </a:xfrm>
              <a:grpFill/>
            </p:grpSpPr>
            <p:sp>
              <p:nvSpPr>
                <p:cNvPr id="389" name="Freeform 153"/>
                <p:cNvSpPr>
                  <a:spLocks/>
                </p:cNvSpPr>
                <p:nvPr/>
              </p:nvSpPr>
              <p:spPr bwMode="auto">
                <a:xfrm>
                  <a:off x="3771" y="1731"/>
                  <a:ext cx="709" cy="705"/>
                </a:xfrm>
                <a:custGeom>
                  <a:avLst/>
                  <a:gdLst/>
                  <a:ahLst/>
                  <a:cxnLst>
                    <a:cxn ang="0">
                      <a:pos x="189" y="1209"/>
                    </a:cxn>
                    <a:cxn ang="0">
                      <a:pos x="19" y="1171"/>
                    </a:cxn>
                    <a:cxn ang="0">
                      <a:pos x="0" y="979"/>
                    </a:cxn>
                    <a:cxn ang="0">
                      <a:pos x="75" y="796"/>
                    </a:cxn>
                    <a:cxn ang="0">
                      <a:pos x="94" y="663"/>
                    </a:cxn>
                    <a:cxn ang="0">
                      <a:pos x="189" y="596"/>
                    </a:cxn>
                    <a:cxn ang="0">
                      <a:pos x="330" y="567"/>
                    </a:cxn>
                    <a:cxn ang="0">
                      <a:pos x="406" y="451"/>
                    </a:cxn>
                    <a:cxn ang="0">
                      <a:pos x="473" y="346"/>
                    </a:cxn>
                    <a:cxn ang="0">
                      <a:pos x="444" y="269"/>
                    </a:cxn>
                    <a:cxn ang="0">
                      <a:pos x="444" y="163"/>
                    </a:cxn>
                    <a:cxn ang="0">
                      <a:pos x="567" y="115"/>
                    </a:cxn>
                    <a:cxn ang="0">
                      <a:pos x="633" y="115"/>
                    </a:cxn>
                    <a:cxn ang="0">
                      <a:pos x="681" y="134"/>
                    </a:cxn>
                    <a:cxn ang="0">
                      <a:pos x="727" y="250"/>
                    </a:cxn>
                    <a:cxn ang="0">
                      <a:pos x="917" y="134"/>
                    </a:cxn>
                    <a:cxn ang="0">
                      <a:pos x="1011" y="183"/>
                    </a:cxn>
                    <a:cxn ang="0">
                      <a:pos x="1059" y="67"/>
                    </a:cxn>
                    <a:cxn ang="0">
                      <a:pos x="1229" y="0"/>
                    </a:cxn>
                    <a:cxn ang="0">
                      <a:pos x="1343" y="67"/>
                    </a:cxn>
                    <a:cxn ang="0">
                      <a:pos x="1419" y="221"/>
                    </a:cxn>
                    <a:cxn ang="0">
                      <a:pos x="1257" y="298"/>
                    </a:cxn>
                    <a:cxn ang="0">
                      <a:pos x="1181" y="394"/>
                    </a:cxn>
                    <a:cxn ang="0">
                      <a:pos x="1154" y="413"/>
                    </a:cxn>
                    <a:cxn ang="0">
                      <a:pos x="1135" y="548"/>
                    </a:cxn>
                    <a:cxn ang="0">
                      <a:pos x="1068" y="663"/>
                    </a:cxn>
                    <a:cxn ang="0">
                      <a:pos x="1011" y="825"/>
                    </a:cxn>
                    <a:cxn ang="0">
                      <a:pos x="917" y="892"/>
                    </a:cxn>
                    <a:cxn ang="0">
                      <a:pos x="832" y="950"/>
                    </a:cxn>
                    <a:cxn ang="0">
                      <a:pos x="822" y="1094"/>
                    </a:cxn>
                    <a:cxn ang="0">
                      <a:pos x="463" y="1142"/>
                    </a:cxn>
                    <a:cxn ang="0">
                      <a:pos x="406" y="1209"/>
                    </a:cxn>
                    <a:cxn ang="0">
                      <a:pos x="397" y="1228"/>
                    </a:cxn>
                    <a:cxn ang="0">
                      <a:pos x="321" y="1411"/>
                    </a:cxn>
                    <a:cxn ang="0">
                      <a:pos x="227" y="1373"/>
                    </a:cxn>
                  </a:cxnLst>
                  <a:rect l="0" t="0" r="r" b="b"/>
                  <a:pathLst>
                    <a:path w="1419" h="1411">
                      <a:moveTo>
                        <a:pt x="236" y="1228"/>
                      </a:moveTo>
                      <a:lnTo>
                        <a:pt x="189" y="1209"/>
                      </a:lnTo>
                      <a:lnTo>
                        <a:pt x="65" y="1180"/>
                      </a:lnTo>
                      <a:lnTo>
                        <a:pt x="19" y="1171"/>
                      </a:lnTo>
                      <a:lnTo>
                        <a:pt x="0" y="1075"/>
                      </a:lnTo>
                      <a:lnTo>
                        <a:pt x="0" y="979"/>
                      </a:lnTo>
                      <a:lnTo>
                        <a:pt x="75" y="873"/>
                      </a:lnTo>
                      <a:lnTo>
                        <a:pt x="75" y="796"/>
                      </a:lnTo>
                      <a:lnTo>
                        <a:pt x="132" y="729"/>
                      </a:lnTo>
                      <a:lnTo>
                        <a:pt x="94" y="663"/>
                      </a:lnTo>
                      <a:lnTo>
                        <a:pt x="113" y="644"/>
                      </a:lnTo>
                      <a:lnTo>
                        <a:pt x="189" y="596"/>
                      </a:lnTo>
                      <a:lnTo>
                        <a:pt x="236" y="596"/>
                      </a:lnTo>
                      <a:lnTo>
                        <a:pt x="330" y="567"/>
                      </a:lnTo>
                      <a:lnTo>
                        <a:pt x="359" y="471"/>
                      </a:lnTo>
                      <a:lnTo>
                        <a:pt x="406" y="451"/>
                      </a:lnTo>
                      <a:lnTo>
                        <a:pt x="406" y="394"/>
                      </a:lnTo>
                      <a:lnTo>
                        <a:pt x="473" y="346"/>
                      </a:lnTo>
                      <a:lnTo>
                        <a:pt x="473" y="298"/>
                      </a:lnTo>
                      <a:lnTo>
                        <a:pt x="444" y="269"/>
                      </a:lnTo>
                      <a:lnTo>
                        <a:pt x="473" y="221"/>
                      </a:lnTo>
                      <a:lnTo>
                        <a:pt x="444" y="163"/>
                      </a:lnTo>
                      <a:lnTo>
                        <a:pt x="519" y="115"/>
                      </a:lnTo>
                      <a:lnTo>
                        <a:pt x="567" y="115"/>
                      </a:lnTo>
                      <a:lnTo>
                        <a:pt x="567" y="86"/>
                      </a:lnTo>
                      <a:lnTo>
                        <a:pt x="633" y="115"/>
                      </a:lnTo>
                      <a:lnTo>
                        <a:pt x="662" y="86"/>
                      </a:lnTo>
                      <a:lnTo>
                        <a:pt x="681" y="134"/>
                      </a:lnTo>
                      <a:lnTo>
                        <a:pt x="652" y="202"/>
                      </a:lnTo>
                      <a:lnTo>
                        <a:pt x="727" y="250"/>
                      </a:lnTo>
                      <a:lnTo>
                        <a:pt x="851" y="115"/>
                      </a:lnTo>
                      <a:lnTo>
                        <a:pt x="917" y="134"/>
                      </a:lnTo>
                      <a:lnTo>
                        <a:pt x="946" y="163"/>
                      </a:lnTo>
                      <a:lnTo>
                        <a:pt x="1011" y="183"/>
                      </a:lnTo>
                      <a:lnTo>
                        <a:pt x="1040" y="86"/>
                      </a:lnTo>
                      <a:lnTo>
                        <a:pt x="1059" y="67"/>
                      </a:lnTo>
                      <a:lnTo>
                        <a:pt x="1097" y="86"/>
                      </a:lnTo>
                      <a:lnTo>
                        <a:pt x="1229" y="0"/>
                      </a:lnTo>
                      <a:lnTo>
                        <a:pt x="1324" y="38"/>
                      </a:lnTo>
                      <a:lnTo>
                        <a:pt x="1343" y="67"/>
                      </a:lnTo>
                      <a:lnTo>
                        <a:pt x="1371" y="163"/>
                      </a:lnTo>
                      <a:lnTo>
                        <a:pt x="1419" y="221"/>
                      </a:lnTo>
                      <a:lnTo>
                        <a:pt x="1381" y="298"/>
                      </a:lnTo>
                      <a:lnTo>
                        <a:pt x="1257" y="298"/>
                      </a:lnTo>
                      <a:lnTo>
                        <a:pt x="1229" y="394"/>
                      </a:lnTo>
                      <a:lnTo>
                        <a:pt x="1181" y="394"/>
                      </a:lnTo>
                      <a:lnTo>
                        <a:pt x="1181" y="413"/>
                      </a:lnTo>
                      <a:lnTo>
                        <a:pt x="1154" y="413"/>
                      </a:lnTo>
                      <a:lnTo>
                        <a:pt x="1154" y="548"/>
                      </a:lnTo>
                      <a:lnTo>
                        <a:pt x="1135" y="548"/>
                      </a:lnTo>
                      <a:lnTo>
                        <a:pt x="1097" y="644"/>
                      </a:lnTo>
                      <a:lnTo>
                        <a:pt x="1068" y="663"/>
                      </a:lnTo>
                      <a:lnTo>
                        <a:pt x="1040" y="825"/>
                      </a:lnTo>
                      <a:lnTo>
                        <a:pt x="1011" y="825"/>
                      </a:lnTo>
                      <a:lnTo>
                        <a:pt x="946" y="825"/>
                      </a:lnTo>
                      <a:lnTo>
                        <a:pt x="917" y="892"/>
                      </a:lnTo>
                      <a:lnTo>
                        <a:pt x="832" y="931"/>
                      </a:lnTo>
                      <a:lnTo>
                        <a:pt x="832" y="950"/>
                      </a:lnTo>
                      <a:lnTo>
                        <a:pt x="822" y="950"/>
                      </a:lnTo>
                      <a:lnTo>
                        <a:pt x="822" y="1094"/>
                      </a:lnTo>
                      <a:lnTo>
                        <a:pt x="463" y="1094"/>
                      </a:lnTo>
                      <a:lnTo>
                        <a:pt x="463" y="1142"/>
                      </a:lnTo>
                      <a:lnTo>
                        <a:pt x="406" y="1171"/>
                      </a:lnTo>
                      <a:lnTo>
                        <a:pt x="406" y="1209"/>
                      </a:lnTo>
                      <a:lnTo>
                        <a:pt x="397" y="1209"/>
                      </a:lnTo>
                      <a:lnTo>
                        <a:pt x="397" y="1228"/>
                      </a:lnTo>
                      <a:lnTo>
                        <a:pt x="321" y="1277"/>
                      </a:lnTo>
                      <a:lnTo>
                        <a:pt x="321" y="1411"/>
                      </a:lnTo>
                      <a:lnTo>
                        <a:pt x="254" y="1411"/>
                      </a:lnTo>
                      <a:lnTo>
                        <a:pt x="227" y="1373"/>
                      </a:lnTo>
                      <a:lnTo>
                        <a:pt x="236" y="1228"/>
                      </a:lnTo>
                      <a:close/>
                    </a:path>
                  </a:pathLst>
                </a:custGeom>
                <a:grpFill/>
                <a:ln w="9525">
                  <a:solidFill>
                    <a:schemeClr val="accent1">
                      <a:lumMod val="60000"/>
                      <a:lumOff val="40000"/>
                    </a:schemeClr>
                  </a:solidFill>
                  <a:round/>
                  <a:headEnd/>
                  <a:tailEnd/>
                </a:ln>
              </p:spPr>
              <p:txBody>
                <a:bodyPr/>
                <a:lstStyle/>
                <a:p>
                  <a:endParaRPr lang="en-US" sz="800"/>
                </a:p>
              </p:txBody>
            </p:sp>
            <p:sp>
              <p:nvSpPr>
                <p:cNvPr id="390" name="Freeform 154"/>
                <p:cNvSpPr>
                  <a:spLocks/>
                </p:cNvSpPr>
                <p:nvPr/>
              </p:nvSpPr>
              <p:spPr bwMode="auto">
                <a:xfrm>
                  <a:off x="3771" y="1731"/>
                  <a:ext cx="709" cy="705"/>
                </a:xfrm>
                <a:custGeom>
                  <a:avLst/>
                  <a:gdLst/>
                  <a:ahLst/>
                  <a:cxnLst>
                    <a:cxn ang="0">
                      <a:pos x="189" y="1209"/>
                    </a:cxn>
                    <a:cxn ang="0">
                      <a:pos x="19" y="1171"/>
                    </a:cxn>
                    <a:cxn ang="0">
                      <a:pos x="0" y="979"/>
                    </a:cxn>
                    <a:cxn ang="0">
                      <a:pos x="75" y="796"/>
                    </a:cxn>
                    <a:cxn ang="0">
                      <a:pos x="94" y="663"/>
                    </a:cxn>
                    <a:cxn ang="0">
                      <a:pos x="189" y="596"/>
                    </a:cxn>
                    <a:cxn ang="0">
                      <a:pos x="330" y="567"/>
                    </a:cxn>
                    <a:cxn ang="0">
                      <a:pos x="406" y="451"/>
                    </a:cxn>
                    <a:cxn ang="0">
                      <a:pos x="473" y="346"/>
                    </a:cxn>
                    <a:cxn ang="0">
                      <a:pos x="444" y="269"/>
                    </a:cxn>
                    <a:cxn ang="0">
                      <a:pos x="444" y="163"/>
                    </a:cxn>
                    <a:cxn ang="0">
                      <a:pos x="567" y="115"/>
                    </a:cxn>
                    <a:cxn ang="0">
                      <a:pos x="633" y="115"/>
                    </a:cxn>
                    <a:cxn ang="0">
                      <a:pos x="681" y="134"/>
                    </a:cxn>
                    <a:cxn ang="0">
                      <a:pos x="727" y="250"/>
                    </a:cxn>
                    <a:cxn ang="0">
                      <a:pos x="917" y="134"/>
                    </a:cxn>
                    <a:cxn ang="0">
                      <a:pos x="1011" y="183"/>
                    </a:cxn>
                    <a:cxn ang="0">
                      <a:pos x="1059" y="67"/>
                    </a:cxn>
                    <a:cxn ang="0">
                      <a:pos x="1229" y="0"/>
                    </a:cxn>
                    <a:cxn ang="0">
                      <a:pos x="1343" y="67"/>
                    </a:cxn>
                    <a:cxn ang="0">
                      <a:pos x="1419" y="221"/>
                    </a:cxn>
                    <a:cxn ang="0">
                      <a:pos x="1257" y="298"/>
                    </a:cxn>
                    <a:cxn ang="0">
                      <a:pos x="1181" y="394"/>
                    </a:cxn>
                    <a:cxn ang="0">
                      <a:pos x="1154" y="413"/>
                    </a:cxn>
                    <a:cxn ang="0">
                      <a:pos x="1135" y="548"/>
                    </a:cxn>
                    <a:cxn ang="0">
                      <a:pos x="1068" y="663"/>
                    </a:cxn>
                    <a:cxn ang="0">
                      <a:pos x="1011" y="825"/>
                    </a:cxn>
                    <a:cxn ang="0">
                      <a:pos x="917" y="892"/>
                    </a:cxn>
                    <a:cxn ang="0">
                      <a:pos x="832" y="950"/>
                    </a:cxn>
                    <a:cxn ang="0">
                      <a:pos x="822" y="1094"/>
                    </a:cxn>
                    <a:cxn ang="0">
                      <a:pos x="463" y="1142"/>
                    </a:cxn>
                    <a:cxn ang="0">
                      <a:pos x="406" y="1209"/>
                    </a:cxn>
                    <a:cxn ang="0">
                      <a:pos x="397" y="1228"/>
                    </a:cxn>
                    <a:cxn ang="0">
                      <a:pos x="321" y="1411"/>
                    </a:cxn>
                    <a:cxn ang="0">
                      <a:pos x="227" y="1373"/>
                    </a:cxn>
                  </a:cxnLst>
                  <a:rect l="0" t="0" r="r" b="b"/>
                  <a:pathLst>
                    <a:path w="1419" h="1411">
                      <a:moveTo>
                        <a:pt x="236" y="1228"/>
                      </a:moveTo>
                      <a:lnTo>
                        <a:pt x="189" y="1209"/>
                      </a:lnTo>
                      <a:lnTo>
                        <a:pt x="65" y="1180"/>
                      </a:lnTo>
                      <a:lnTo>
                        <a:pt x="19" y="1171"/>
                      </a:lnTo>
                      <a:lnTo>
                        <a:pt x="0" y="1075"/>
                      </a:lnTo>
                      <a:lnTo>
                        <a:pt x="0" y="979"/>
                      </a:lnTo>
                      <a:lnTo>
                        <a:pt x="75" y="873"/>
                      </a:lnTo>
                      <a:lnTo>
                        <a:pt x="75" y="796"/>
                      </a:lnTo>
                      <a:lnTo>
                        <a:pt x="132" y="729"/>
                      </a:lnTo>
                      <a:lnTo>
                        <a:pt x="94" y="663"/>
                      </a:lnTo>
                      <a:lnTo>
                        <a:pt x="113" y="644"/>
                      </a:lnTo>
                      <a:lnTo>
                        <a:pt x="189" y="596"/>
                      </a:lnTo>
                      <a:lnTo>
                        <a:pt x="236" y="596"/>
                      </a:lnTo>
                      <a:lnTo>
                        <a:pt x="330" y="567"/>
                      </a:lnTo>
                      <a:lnTo>
                        <a:pt x="359" y="471"/>
                      </a:lnTo>
                      <a:lnTo>
                        <a:pt x="406" y="451"/>
                      </a:lnTo>
                      <a:lnTo>
                        <a:pt x="406" y="394"/>
                      </a:lnTo>
                      <a:lnTo>
                        <a:pt x="473" y="346"/>
                      </a:lnTo>
                      <a:lnTo>
                        <a:pt x="473" y="298"/>
                      </a:lnTo>
                      <a:lnTo>
                        <a:pt x="444" y="269"/>
                      </a:lnTo>
                      <a:lnTo>
                        <a:pt x="473" y="221"/>
                      </a:lnTo>
                      <a:lnTo>
                        <a:pt x="444" y="163"/>
                      </a:lnTo>
                      <a:lnTo>
                        <a:pt x="519" y="115"/>
                      </a:lnTo>
                      <a:lnTo>
                        <a:pt x="567" y="115"/>
                      </a:lnTo>
                      <a:lnTo>
                        <a:pt x="567" y="86"/>
                      </a:lnTo>
                      <a:lnTo>
                        <a:pt x="633" y="115"/>
                      </a:lnTo>
                      <a:lnTo>
                        <a:pt x="662" y="86"/>
                      </a:lnTo>
                      <a:lnTo>
                        <a:pt x="681" y="134"/>
                      </a:lnTo>
                      <a:lnTo>
                        <a:pt x="652" y="202"/>
                      </a:lnTo>
                      <a:lnTo>
                        <a:pt x="727" y="250"/>
                      </a:lnTo>
                      <a:lnTo>
                        <a:pt x="851" y="115"/>
                      </a:lnTo>
                      <a:lnTo>
                        <a:pt x="917" y="134"/>
                      </a:lnTo>
                      <a:lnTo>
                        <a:pt x="946" y="163"/>
                      </a:lnTo>
                      <a:lnTo>
                        <a:pt x="1011" y="183"/>
                      </a:lnTo>
                      <a:lnTo>
                        <a:pt x="1040" y="86"/>
                      </a:lnTo>
                      <a:lnTo>
                        <a:pt x="1059" y="67"/>
                      </a:lnTo>
                      <a:lnTo>
                        <a:pt x="1097" y="86"/>
                      </a:lnTo>
                      <a:lnTo>
                        <a:pt x="1229" y="0"/>
                      </a:lnTo>
                      <a:lnTo>
                        <a:pt x="1324" y="38"/>
                      </a:lnTo>
                      <a:lnTo>
                        <a:pt x="1343" y="67"/>
                      </a:lnTo>
                      <a:lnTo>
                        <a:pt x="1371" y="163"/>
                      </a:lnTo>
                      <a:lnTo>
                        <a:pt x="1419" y="221"/>
                      </a:lnTo>
                      <a:lnTo>
                        <a:pt x="1381" y="298"/>
                      </a:lnTo>
                      <a:lnTo>
                        <a:pt x="1257" y="298"/>
                      </a:lnTo>
                      <a:lnTo>
                        <a:pt x="1229" y="394"/>
                      </a:lnTo>
                      <a:lnTo>
                        <a:pt x="1181" y="394"/>
                      </a:lnTo>
                      <a:lnTo>
                        <a:pt x="1181" y="413"/>
                      </a:lnTo>
                      <a:lnTo>
                        <a:pt x="1154" y="413"/>
                      </a:lnTo>
                      <a:lnTo>
                        <a:pt x="1154" y="548"/>
                      </a:lnTo>
                      <a:lnTo>
                        <a:pt x="1135" y="548"/>
                      </a:lnTo>
                      <a:lnTo>
                        <a:pt x="1097" y="644"/>
                      </a:lnTo>
                      <a:lnTo>
                        <a:pt x="1068" y="663"/>
                      </a:lnTo>
                      <a:lnTo>
                        <a:pt x="1040" y="825"/>
                      </a:lnTo>
                      <a:lnTo>
                        <a:pt x="1011" y="825"/>
                      </a:lnTo>
                      <a:lnTo>
                        <a:pt x="946" y="825"/>
                      </a:lnTo>
                      <a:lnTo>
                        <a:pt x="917" y="892"/>
                      </a:lnTo>
                      <a:lnTo>
                        <a:pt x="832" y="931"/>
                      </a:lnTo>
                      <a:lnTo>
                        <a:pt x="832" y="950"/>
                      </a:lnTo>
                      <a:lnTo>
                        <a:pt x="822" y="950"/>
                      </a:lnTo>
                      <a:lnTo>
                        <a:pt x="822" y="1094"/>
                      </a:lnTo>
                      <a:lnTo>
                        <a:pt x="463" y="1094"/>
                      </a:lnTo>
                      <a:lnTo>
                        <a:pt x="463" y="1142"/>
                      </a:lnTo>
                      <a:lnTo>
                        <a:pt x="406" y="1171"/>
                      </a:lnTo>
                      <a:lnTo>
                        <a:pt x="406" y="1209"/>
                      </a:lnTo>
                      <a:lnTo>
                        <a:pt x="397" y="1209"/>
                      </a:lnTo>
                      <a:lnTo>
                        <a:pt x="397" y="1228"/>
                      </a:lnTo>
                      <a:lnTo>
                        <a:pt x="321" y="1277"/>
                      </a:lnTo>
                      <a:lnTo>
                        <a:pt x="321" y="1411"/>
                      </a:lnTo>
                      <a:lnTo>
                        <a:pt x="254" y="1411"/>
                      </a:lnTo>
                      <a:lnTo>
                        <a:pt x="227" y="1373"/>
                      </a:lnTo>
                      <a:lnTo>
                        <a:pt x="236" y="1228"/>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301" name="Group 380"/>
            <p:cNvGrpSpPr>
              <a:grpSpLocks/>
            </p:cNvGrpSpPr>
            <p:nvPr/>
          </p:nvGrpSpPr>
          <p:grpSpPr bwMode="auto">
            <a:xfrm>
              <a:off x="1927224" y="954088"/>
              <a:ext cx="63500" cy="42862"/>
              <a:chOff x="2319" y="1094"/>
              <a:chExt cx="29" cy="19"/>
            </a:xfrm>
            <a:solidFill>
              <a:schemeClr val="accent1">
                <a:lumMod val="20000"/>
                <a:lumOff val="80000"/>
              </a:schemeClr>
            </a:solidFill>
          </p:grpSpPr>
          <p:sp>
            <p:nvSpPr>
              <p:cNvPr id="385" name="Freeform 381"/>
              <p:cNvSpPr>
                <a:spLocks/>
              </p:cNvSpPr>
              <p:nvPr/>
            </p:nvSpPr>
            <p:spPr bwMode="auto">
              <a:xfrm>
                <a:off x="2319" y="1094"/>
                <a:ext cx="29" cy="19"/>
              </a:xfrm>
              <a:custGeom>
                <a:avLst/>
                <a:gdLst/>
                <a:ahLst/>
                <a:cxnLst>
                  <a:cxn ang="0">
                    <a:pos x="48" y="0"/>
                  </a:cxn>
                  <a:cxn ang="0">
                    <a:pos x="58" y="38"/>
                  </a:cxn>
                  <a:cxn ang="0">
                    <a:pos x="0" y="38"/>
                  </a:cxn>
                  <a:cxn ang="0">
                    <a:pos x="0" y="0"/>
                  </a:cxn>
                  <a:cxn ang="0">
                    <a:pos x="48" y="0"/>
                  </a:cxn>
                </a:cxnLst>
                <a:rect l="0" t="0" r="r" b="b"/>
                <a:pathLst>
                  <a:path w="58" h="38">
                    <a:moveTo>
                      <a:pt x="48" y="0"/>
                    </a:moveTo>
                    <a:lnTo>
                      <a:pt x="58" y="38"/>
                    </a:lnTo>
                    <a:lnTo>
                      <a:pt x="0" y="38"/>
                    </a:lnTo>
                    <a:lnTo>
                      <a:pt x="0" y="0"/>
                    </a:lnTo>
                    <a:lnTo>
                      <a:pt x="48" y="0"/>
                    </a:lnTo>
                    <a:close/>
                  </a:path>
                </a:pathLst>
              </a:custGeom>
              <a:grpFill/>
              <a:ln w="9525">
                <a:solidFill>
                  <a:schemeClr val="accent1">
                    <a:lumMod val="60000"/>
                    <a:lumOff val="40000"/>
                  </a:schemeClr>
                </a:solidFill>
                <a:round/>
                <a:headEnd/>
                <a:tailEnd/>
              </a:ln>
            </p:spPr>
            <p:txBody>
              <a:bodyPr/>
              <a:lstStyle/>
              <a:p>
                <a:endParaRPr lang="en-US" sz="800"/>
              </a:p>
            </p:txBody>
          </p:sp>
          <p:sp>
            <p:nvSpPr>
              <p:cNvPr id="386" name="Freeform 382"/>
              <p:cNvSpPr>
                <a:spLocks/>
              </p:cNvSpPr>
              <p:nvPr/>
            </p:nvSpPr>
            <p:spPr bwMode="auto">
              <a:xfrm>
                <a:off x="2319" y="1094"/>
                <a:ext cx="29" cy="19"/>
              </a:xfrm>
              <a:custGeom>
                <a:avLst/>
                <a:gdLst/>
                <a:ahLst/>
                <a:cxnLst>
                  <a:cxn ang="0">
                    <a:pos x="48" y="0"/>
                  </a:cxn>
                  <a:cxn ang="0">
                    <a:pos x="58" y="38"/>
                  </a:cxn>
                  <a:cxn ang="0">
                    <a:pos x="0" y="38"/>
                  </a:cxn>
                  <a:cxn ang="0">
                    <a:pos x="0" y="0"/>
                  </a:cxn>
                  <a:cxn ang="0">
                    <a:pos x="48" y="0"/>
                  </a:cxn>
                </a:cxnLst>
                <a:rect l="0" t="0" r="r" b="b"/>
                <a:pathLst>
                  <a:path w="58" h="38">
                    <a:moveTo>
                      <a:pt x="48" y="0"/>
                    </a:moveTo>
                    <a:lnTo>
                      <a:pt x="58" y="38"/>
                    </a:lnTo>
                    <a:lnTo>
                      <a:pt x="0" y="38"/>
                    </a:lnTo>
                    <a:lnTo>
                      <a:pt x="0" y="0"/>
                    </a:lnTo>
                    <a:lnTo>
                      <a:pt x="48"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302" name="Group 1026"/>
            <p:cNvGrpSpPr>
              <a:grpSpLocks/>
            </p:cNvGrpSpPr>
            <p:nvPr/>
          </p:nvGrpSpPr>
          <p:grpSpPr bwMode="auto">
            <a:xfrm>
              <a:off x="1801812" y="1360488"/>
              <a:ext cx="704850" cy="582612"/>
              <a:chOff x="1135" y="578"/>
              <a:chExt cx="444" cy="367"/>
            </a:xfrm>
            <a:solidFill>
              <a:schemeClr val="accent1">
                <a:lumMod val="20000"/>
                <a:lumOff val="80000"/>
              </a:schemeClr>
            </a:solidFill>
          </p:grpSpPr>
          <p:grpSp>
            <p:nvGrpSpPr>
              <p:cNvPr id="344" name="Group 341"/>
              <p:cNvGrpSpPr>
                <a:grpSpLocks/>
              </p:cNvGrpSpPr>
              <p:nvPr/>
            </p:nvGrpSpPr>
            <p:grpSpPr bwMode="auto">
              <a:xfrm>
                <a:off x="1312" y="769"/>
                <a:ext cx="117" cy="176"/>
                <a:chOff x="2390" y="1410"/>
                <a:chExt cx="85" cy="124"/>
              </a:xfrm>
              <a:grpFill/>
            </p:grpSpPr>
            <p:sp>
              <p:nvSpPr>
                <p:cNvPr id="381" name="Freeform 342"/>
                <p:cNvSpPr>
                  <a:spLocks/>
                </p:cNvSpPr>
                <p:nvPr/>
              </p:nvSpPr>
              <p:spPr bwMode="auto">
                <a:xfrm>
                  <a:off x="2390" y="1410"/>
                  <a:ext cx="85" cy="124"/>
                </a:xfrm>
                <a:custGeom>
                  <a:avLst/>
                  <a:gdLst/>
                  <a:ahLst/>
                  <a:cxnLst>
                    <a:cxn ang="0">
                      <a:pos x="94" y="211"/>
                    </a:cxn>
                    <a:cxn ang="0">
                      <a:pos x="9" y="182"/>
                    </a:cxn>
                    <a:cxn ang="0">
                      <a:pos x="0" y="163"/>
                    </a:cxn>
                    <a:cxn ang="0">
                      <a:pos x="27" y="96"/>
                    </a:cxn>
                    <a:cxn ang="0">
                      <a:pos x="27" y="48"/>
                    </a:cxn>
                    <a:cxn ang="0">
                      <a:pos x="65" y="48"/>
                    </a:cxn>
                    <a:cxn ang="0">
                      <a:pos x="65" y="0"/>
                    </a:cxn>
                    <a:cxn ang="0">
                      <a:pos x="94" y="77"/>
                    </a:cxn>
                    <a:cxn ang="0">
                      <a:pos x="94" y="124"/>
                    </a:cxn>
                    <a:cxn ang="0">
                      <a:pos x="103" y="182"/>
                    </a:cxn>
                    <a:cxn ang="0">
                      <a:pos x="122" y="211"/>
                    </a:cxn>
                    <a:cxn ang="0">
                      <a:pos x="160" y="163"/>
                    </a:cxn>
                    <a:cxn ang="0">
                      <a:pos x="170" y="211"/>
                    </a:cxn>
                    <a:cxn ang="0">
                      <a:pos x="160" y="230"/>
                    </a:cxn>
                    <a:cxn ang="0">
                      <a:pos x="141" y="230"/>
                    </a:cxn>
                    <a:cxn ang="0">
                      <a:pos x="94" y="249"/>
                    </a:cxn>
                    <a:cxn ang="0">
                      <a:pos x="75" y="230"/>
                    </a:cxn>
                    <a:cxn ang="0">
                      <a:pos x="94" y="211"/>
                    </a:cxn>
                  </a:cxnLst>
                  <a:rect l="0" t="0" r="r" b="b"/>
                  <a:pathLst>
                    <a:path w="170" h="249">
                      <a:moveTo>
                        <a:pt x="94" y="211"/>
                      </a:moveTo>
                      <a:lnTo>
                        <a:pt x="9" y="182"/>
                      </a:lnTo>
                      <a:lnTo>
                        <a:pt x="0" y="163"/>
                      </a:lnTo>
                      <a:lnTo>
                        <a:pt x="27" y="96"/>
                      </a:lnTo>
                      <a:lnTo>
                        <a:pt x="27" y="48"/>
                      </a:lnTo>
                      <a:lnTo>
                        <a:pt x="65" y="48"/>
                      </a:lnTo>
                      <a:lnTo>
                        <a:pt x="65" y="0"/>
                      </a:lnTo>
                      <a:lnTo>
                        <a:pt x="94" y="77"/>
                      </a:lnTo>
                      <a:lnTo>
                        <a:pt x="94" y="124"/>
                      </a:lnTo>
                      <a:lnTo>
                        <a:pt x="103" y="182"/>
                      </a:lnTo>
                      <a:lnTo>
                        <a:pt x="122" y="211"/>
                      </a:lnTo>
                      <a:lnTo>
                        <a:pt x="160" y="163"/>
                      </a:lnTo>
                      <a:lnTo>
                        <a:pt x="170" y="211"/>
                      </a:lnTo>
                      <a:lnTo>
                        <a:pt x="160" y="230"/>
                      </a:lnTo>
                      <a:lnTo>
                        <a:pt x="141" y="230"/>
                      </a:lnTo>
                      <a:lnTo>
                        <a:pt x="94" y="249"/>
                      </a:lnTo>
                      <a:lnTo>
                        <a:pt x="75" y="230"/>
                      </a:lnTo>
                      <a:lnTo>
                        <a:pt x="94" y="211"/>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82" name="Group 343"/>
                <p:cNvGrpSpPr>
                  <a:grpSpLocks/>
                </p:cNvGrpSpPr>
                <p:nvPr/>
              </p:nvGrpSpPr>
              <p:grpSpPr bwMode="auto">
                <a:xfrm>
                  <a:off x="2390" y="1410"/>
                  <a:ext cx="85" cy="124"/>
                  <a:chOff x="2390" y="1410"/>
                  <a:chExt cx="85" cy="124"/>
                </a:xfrm>
                <a:grpFill/>
              </p:grpSpPr>
              <p:sp>
                <p:nvSpPr>
                  <p:cNvPr id="383" name="Freeform 344"/>
                  <p:cNvSpPr>
                    <a:spLocks/>
                  </p:cNvSpPr>
                  <p:nvPr/>
                </p:nvSpPr>
                <p:spPr bwMode="auto">
                  <a:xfrm>
                    <a:off x="2390" y="1410"/>
                    <a:ext cx="85" cy="124"/>
                  </a:xfrm>
                  <a:custGeom>
                    <a:avLst/>
                    <a:gdLst/>
                    <a:ahLst/>
                    <a:cxnLst>
                      <a:cxn ang="0">
                        <a:pos x="94" y="211"/>
                      </a:cxn>
                      <a:cxn ang="0">
                        <a:pos x="9" y="182"/>
                      </a:cxn>
                      <a:cxn ang="0">
                        <a:pos x="0" y="163"/>
                      </a:cxn>
                      <a:cxn ang="0">
                        <a:pos x="27" y="96"/>
                      </a:cxn>
                      <a:cxn ang="0">
                        <a:pos x="27" y="48"/>
                      </a:cxn>
                      <a:cxn ang="0">
                        <a:pos x="65" y="48"/>
                      </a:cxn>
                      <a:cxn ang="0">
                        <a:pos x="65" y="0"/>
                      </a:cxn>
                      <a:cxn ang="0">
                        <a:pos x="94" y="77"/>
                      </a:cxn>
                      <a:cxn ang="0">
                        <a:pos x="94" y="124"/>
                      </a:cxn>
                      <a:cxn ang="0">
                        <a:pos x="103" y="182"/>
                      </a:cxn>
                      <a:cxn ang="0">
                        <a:pos x="122" y="211"/>
                      </a:cxn>
                      <a:cxn ang="0">
                        <a:pos x="160" y="163"/>
                      </a:cxn>
                      <a:cxn ang="0">
                        <a:pos x="170" y="211"/>
                      </a:cxn>
                      <a:cxn ang="0">
                        <a:pos x="160" y="230"/>
                      </a:cxn>
                      <a:cxn ang="0">
                        <a:pos x="141" y="230"/>
                      </a:cxn>
                      <a:cxn ang="0">
                        <a:pos x="94" y="249"/>
                      </a:cxn>
                      <a:cxn ang="0">
                        <a:pos x="75" y="230"/>
                      </a:cxn>
                      <a:cxn ang="0">
                        <a:pos x="94" y="211"/>
                      </a:cxn>
                    </a:cxnLst>
                    <a:rect l="0" t="0" r="r" b="b"/>
                    <a:pathLst>
                      <a:path w="170" h="249">
                        <a:moveTo>
                          <a:pt x="94" y="211"/>
                        </a:moveTo>
                        <a:lnTo>
                          <a:pt x="9" y="182"/>
                        </a:lnTo>
                        <a:lnTo>
                          <a:pt x="0" y="163"/>
                        </a:lnTo>
                        <a:lnTo>
                          <a:pt x="27" y="96"/>
                        </a:lnTo>
                        <a:lnTo>
                          <a:pt x="27" y="48"/>
                        </a:lnTo>
                        <a:lnTo>
                          <a:pt x="65" y="48"/>
                        </a:lnTo>
                        <a:lnTo>
                          <a:pt x="65" y="0"/>
                        </a:lnTo>
                        <a:lnTo>
                          <a:pt x="94" y="77"/>
                        </a:lnTo>
                        <a:lnTo>
                          <a:pt x="94" y="124"/>
                        </a:lnTo>
                        <a:lnTo>
                          <a:pt x="103" y="182"/>
                        </a:lnTo>
                        <a:lnTo>
                          <a:pt x="122" y="211"/>
                        </a:lnTo>
                        <a:lnTo>
                          <a:pt x="160" y="163"/>
                        </a:lnTo>
                        <a:lnTo>
                          <a:pt x="170" y="211"/>
                        </a:lnTo>
                        <a:lnTo>
                          <a:pt x="160" y="230"/>
                        </a:lnTo>
                        <a:lnTo>
                          <a:pt x="141" y="230"/>
                        </a:lnTo>
                        <a:lnTo>
                          <a:pt x="94" y="249"/>
                        </a:lnTo>
                        <a:lnTo>
                          <a:pt x="75" y="230"/>
                        </a:lnTo>
                        <a:lnTo>
                          <a:pt x="94" y="211"/>
                        </a:lnTo>
                        <a:close/>
                      </a:path>
                    </a:pathLst>
                  </a:custGeom>
                  <a:grpFill/>
                  <a:ln w="9525">
                    <a:solidFill>
                      <a:schemeClr val="accent1">
                        <a:lumMod val="60000"/>
                        <a:lumOff val="40000"/>
                      </a:schemeClr>
                    </a:solidFill>
                    <a:round/>
                    <a:headEnd/>
                    <a:tailEnd/>
                  </a:ln>
                </p:spPr>
                <p:txBody>
                  <a:bodyPr/>
                  <a:lstStyle/>
                  <a:p>
                    <a:endParaRPr lang="en-US" sz="800"/>
                  </a:p>
                </p:txBody>
              </p:sp>
              <p:sp>
                <p:nvSpPr>
                  <p:cNvPr id="384" name="Freeform 345"/>
                  <p:cNvSpPr>
                    <a:spLocks/>
                  </p:cNvSpPr>
                  <p:nvPr/>
                </p:nvSpPr>
                <p:spPr bwMode="auto">
                  <a:xfrm>
                    <a:off x="2390" y="1410"/>
                    <a:ext cx="85" cy="124"/>
                  </a:xfrm>
                  <a:custGeom>
                    <a:avLst/>
                    <a:gdLst/>
                    <a:ahLst/>
                    <a:cxnLst>
                      <a:cxn ang="0">
                        <a:pos x="94" y="211"/>
                      </a:cxn>
                      <a:cxn ang="0">
                        <a:pos x="9" y="182"/>
                      </a:cxn>
                      <a:cxn ang="0">
                        <a:pos x="0" y="163"/>
                      </a:cxn>
                      <a:cxn ang="0">
                        <a:pos x="27" y="96"/>
                      </a:cxn>
                      <a:cxn ang="0">
                        <a:pos x="27" y="48"/>
                      </a:cxn>
                      <a:cxn ang="0">
                        <a:pos x="65" y="48"/>
                      </a:cxn>
                      <a:cxn ang="0">
                        <a:pos x="65" y="0"/>
                      </a:cxn>
                      <a:cxn ang="0">
                        <a:pos x="94" y="77"/>
                      </a:cxn>
                      <a:cxn ang="0">
                        <a:pos x="94" y="124"/>
                      </a:cxn>
                      <a:cxn ang="0">
                        <a:pos x="103" y="182"/>
                      </a:cxn>
                      <a:cxn ang="0">
                        <a:pos x="122" y="211"/>
                      </a:cxn>
                      <a:cxn ang="0">
                        <a:pos x="160" y="163"/>
                      </a:cxn>
                      <a:cxn ang="0">
                        <a:pos x="170" y="211"/>
                      </a:cxn>
                      <a:cxn ang="0">
                        <a:pos x="160" y="230"/>
                      </a:cxn>
                      <a:cxn ang="0">
                        <a:pos x="141" y="230"/>
                      </a:cxn>
                      <a:cxn ang="0">
                        <a:pos x="94" y="249"/>
                      </a:cxn>
                      <a:cxn ang="0">
                        <a:pos x="75" y="230"/>
                      </a:cxn>
                      <a:cxn ang="0">
                        <a:pos x="94" y="211"/>
                      </a:cxn>
                    </a:cxnLst>
                    <a:rect l="0" t="0" r="r" b="b"/>
                    <a:pathLst>
                      <a:path w="170" h="249">
                        <a:moveTo>
                          <a:pt x="94" y="211"/>
                        </a:moveTo>
                        <a:lnTo>
                          <a:pt x="9" y="182"/>
                        </a:lnTo>
                        <a:lnTo>
                          <a:pt x="0" y="163"/>
                        </a:lnTo>
                        <a:lnTo>
                          <a:pt x="27" y="96"/>
                        </a:lnTo>
                        <a:lnTo>
                          <a:pt x="27" y="48"/>
                        </a:lnTo>
                        <a:lnTo>
                          <a:pt x="65" y="48"/>
                        </a:lnTo>
                        <a:lnTo>
                          <a:pt x="65" y="0"/>
                        </a:lnTo>
                        <a:lnTo>
                          <a:pt x="94" y="77"/>
                        </a:lnTo>
                        <a:lnTo>
                          <a:pt x="94" y="124"/>
                        </a:lnTo>
                        <a:lnTo>
                          <a:pt x="103" y="182"/>
                        </a:lnTo>
                        <a:lnTo>
                          <a:pt x="122" y="211"/>
                        </a:lnTo>
                        <a:lnTo>
                          <a:pt x="160" y="163"/>
                        </a:lnTo>
                        <a:lnTo>
                          <a:pt x="170" y="211"/>
                        </a:lnTo>
                        <a:lnTo>
                          <a:pt x="160" y="230"/>
                        </a:lnTo>
                        <a:lnTo>
                          <a:pt x="141" y="230"/>
                        </a:lnTo>
                        <a:lnTo>
                          <a:pt x="94" y="249"/>
                        </a:lnTo>
                        <a:lnTo>
                          <a:pt x="75" y="230"/>
                        </a:lnTo>
                        <a:lnTo>
                          <a:pt x="94" y="211"/>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345" name="Group 1025"/>
              <p:cNvGrpSpPr>
                <a:grpSpLocks/>
              </p:cNvGrpSpPr>
              <p:nvPr/>
            </p:nvGrpSpPr>
            <p:grpSpPr bwMode="auto">
              <a:xfrm>
                <a:off x="1135" y="578"/>
                <a:ext cx="444" cy="340"/>
                <a:chOff x="1135" y="578"/>
                <a:chExt cx="444" cy="340"/>
              </a:xfrm>
              <a:grpFill/>
            </p:grpSpPr>
            <p:grpSp>
              <p:nvGrpSpPr>
                <p:cNvPr id="346" name="Group 351"/>
                <p:cNvGrpSpPr>
                  <a:grpSpLocks/>
                </p:cNvGrpSpPr>
                <p:nvPr/>
              </p:nvGrpSpPr>
              <p:grpSpPr bwMode="auto">
                <a:xfrm>
                  <a:off x="1397" y="769"/>
                  <a:ext cx="51" cy="54"/>
                  <a:chOff x="2452" y="1410"/>
                  <a:chExt cx="37" cy="38"/>
                </a:xfrm>
                <a:grpFill/>
              </p:grpSpPr>
              <p:sp>
                <p:nvSpPr>
                  <p:cNvPr id="379" name="Freeform 352"/>
                  <p:cNvSpPr>
                    <a:spLocks/>
                  </p:cNvSpPr>
                  <p:nvPr/>
                </p:nvSpPr>
                <p:spPr bwMode="auto">
                  <a:xfrm>
                    <a:off x="2452" y="1410"/>
                    <a:ext cx="37" cy="38"/>
                  </a:xfrm>
                  <a:custGeom>
                    <a:avLst/>
                    <a:gdLst/>
                    <a:ahLst/>
                    <a:cxnLst>
                      <a:cxn ang="0">
                        <a:pos x="38" y="0"/>
                      </a:cxn>
                      <a:cxn ang="0">
                        <a:pos x="76" y="29"/>
                      </a:cxn>
                      <a:cxn ang="0">
                        <a:pos x="38" y="77"/>
                      </a:cxn>
                      <a:cxn ang="0">
                        <a:pos x="0" y="29"/>
                      </a:cxn>
                      <a:cxn ang="0">
                        <a:pos x="38" y="0"/>
                      </a:cxn>
                    </a:cxnLst>
                    <a:rect l="0" t="0" r="r" b="b"/>
                    <a:pathLst>
                      <a:path w="76" h="77">
                        <a:moveTo>
                          <a:pt x="38" y="0"/>
                        </a:moveTo>
                        <a:lnTo>
                          <a:pt x="76" y="29"/>
                        </a:lnTo>
                        <a:lnTo>
                          <a:pt x="38" y="77"/>
                        </a:lnTo>
                        <a:lnTo>
                          <a:pt x="0" y="29"/>
                        </a:lnTo>
                        <a:lnTo>
                          <a:pt x="38" y="0"/>
                        </a:lnTo>
                        <a:close/>
                      </a:path>
                    </a:pathLst>
                  </a:custGeom>
                  <a:grpFill/>
                  <a:ln w="9525">
                    <a:solidFill>
                      <a:schemeClr val="accent1">
                        <a:lumMod val="60000"/>
                        <a:lumOff val="40000"/>
                      </a:schemeClr>
                    </a:solidFill>
                    <a:round/>
                    <a:headEnd/>
                    <a:tailEnd/>
                  </a:ln>
                </p:spPr>
                <p:txBody>
                  <a:bodyPr/>
                  <a:lstStyle/>
                  <a:p>
                    <a:endParaRPr lang="en-US" sz="800"/>
                  </a:p>
                </p:txBody>
              </p:sp>
              <p:sp>
                <p:nvSpPr>
                  <p:cNvPr id="380" name="Freeform 353"/>
                  <p:cNvSpPr>
                    <a:spLocks/>
                  </p:cNvSpPr>
                  <p:nvPr/>
                </p:nvSpPr>
                <p:spPr bwMode="auto">
                  <a:xfrm>
                    <a:off x="2452" y="1410"/>
                    <a:ext cx="37" cy="38"/>
                  </a:xfrm>
                  <a:custGeom>
                    <a:avLst/>
                    <a:gdLst/>
                    <a:ahLst/>
                    <a:cxnLst>
                      <a:cxn ang="0">
                        <a:pos x="38" y="0"/>
                      </a:cxn>
                      <a:cxn ang="0">
                        <a:pos x="76" y="29"/>
                      </a:cxn>
                      <a:cxn ang="0">
                        <a:pos x="38" y="77"/>
                      </a:cxn>
                      <a:cxn ang="0">
                        <a:pos x="0" y="29"/>
                      </a:cxn>
                      <a:cxn ang="0">
                        <a:pos x="38" y="0"/>
                      </a:cxn>
                    </a:cxnLst>
                    <a:rect l="0" t="0" r="r" b="b"/>
                    <a:pathLst>
                      <a:path w="76" h="77">
                        <a:moveTo>
                          <a:pt x="38" y="0"/>
                        </a:moveTo>
                        <a:lnTo>
                          <a:pt x="76" y="29"/>
                        </a:lnTo>
                        <a:lnTo>
                          <a:pt x="38" y="77"/>
                        </a:lnTo>
                        <a:lnTo>
                          <a:pt x="0" y="29"/>
                        </a:lnTo>
                        <a:lnTo>
                          <a:pt x="38"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347" name="Group 375"/>
                <p:cNvGrpSpPr>
                  <a:grpSpLocks/>
                </p:cNvGrpSpPr>
                <p:nvPr/>
              </p:nvGrpSpPr>
              <p:grpSpPr bwMode="auto">
                <a:xfrm>
                  <a:off x="1481" y="578"/>
                  <a:ext cx="86" cy="123"/>
                  <a:chOff x="2513" y="1275"/>
                  <a:chExt cx="62" cy="87"/>
                </a:xfrm>
                <a:grpFill/>
              </p:grpSpPr>
              <p:sp>
                <p:nvSpPr>
                  <p:cNvPr id="375" name="Freeform 376"/>
                  <p:cNvSpPr>
                    <a:spLocks/>
                  </p:cNvSpPr>
                  <p:nvPr/>
                </p:nvSpPr>
                <p:spPr bwMode="auto">
                  <a:xfrm>
                    <a:off x="2513" y="1275"/>
                    <a:ext cx="62" cy="87"/>
                  </a:xfrm>
                  <a:custGeom>
                    <a:avLst/>
                    <a:gdLst/>
                    <a:ahLst/>
                    <a:cxnLst>
                      <a:cxn ang="0">
                        <a:pos x="28" y="67"/>
                      </a:cxn>
                      <a:cxn ang="0">
                        <a:pos x="0" y="48"/>
                      </a:cxn>
                      <a:cxn ang="0">
                        <a:pos x="19" y="0"/>
                      </a:cxn>
                      <a:cxn ang="0">
                        <a:pos x="113" y="115"/>
                      </a:cxn>
                      <a:cxn ang="0">
                        <a:pos x="122" y="173"/>
                      </a:cxn>
                      <a:cxn ang="0">
                        <a:pos x="65" y="115"/>
                      </a:cxn>
                      <a:cxn ang="0">
                        <a:pos x="28" y="67"/>
                      </a:cxn>
                    </a:cxnLst>
                    <a:rect l="0" t="0" r="r" b="b"/>
                    <a:pathLst>
                      <a:path w="122" h="173">
                        <a:moveTo>
                          <a:pt x="28" y="67"/>
                        </a:moveTo>
                        <a:lnTo>
                          <a:pt x="0" y="48"/>
                        </a:lnTo>
                        <a:lnTo>
                          <a:pt x="19" y="0"/>
                        </a:lnTo>
                        <a:lnTo>
                          <a:pt x="113" y="115"/>
                        </a:lnTo>
                        <a:lnTo>
                          <a:pt x="122" y="173"/>
                        </a:lnTo>
                        <a:lnTo>
                          <a:pt x="65" y="115"/>
                        </a:lnTo>
                        <a:lnTo>
                          <a:pt x="28" y="67"/>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76" name="Group 377"/>
                  <p:cNvGrpSpPr>
                    <a:grpSpLocks/>
                  </p:cNvGrpSpPr>
                  <p:nvPr/>
                </p:nvGrpSpPr>
                <p:grpSpPr bwMode="auto">
                  <a:xfrm>
                    <a:off x="2513" y="1275"/>
                    <a:ext cx="62" cy="87"/>
                    <a:chOff x="2513" y="1275"/>
                    <a:chExt cx="62" cy="87"/>
                  </a:xfrm>
                  <a:grpFill/>
                </p:grpSpPr>
                <p:sp>
                  <p:nvSpPr>
                    <p:cNvPr id="377" name="Freeform 378"/>
                    <p:cNvSpPr>
                      <a:spLocks/>
                    </p:cNvSpPr>
                    <p:nvPr/>
                  </p:nvSpPr>
                  <p:spPr bwMode="auto">
                    <a:xfrm>
                      <a:off x="2513" y="1275"/>
                      <a:ext cx="62" cy="87"/>
                    </a:xfrm>
                    <a:custGeom>
                      <a:avLst/>
                      <a:gdLst/>
                      <a:ahLst/>
                      <a:cxnLst>
                        <a:cxn ang="0">
                          <a:pos x="28" y="67"/>
                        </a:cxn>
                        <a:cxn ang="0">
                          <a:pos x="0" y="48"/>
                        </a:cxn>
                        <a:cxn ang="0">
                          <a:pos x="19" y="0"/>
                        </a:cxn>
                        <a:cxn ang="0">
                          <a:pos x="113" y="115"/>
                        </a:cxn>
                        <a:cxn ang="0">
                          <a:pos x="122" y="173"/>
                        </a:cxn>
                        <a:cxn ang="0">
                          <a:pos x="65" y="115"/>
                        </a:cxn>
                        <a:cxn ang="0">
                          <a:pos x="28" y="67"/>
                        </a:cxn>
                      </a:cxnLst>
                      <a:rect l="0" t="0" r="r" b="b"/>
                      <a:pathLst>
                        <a:path w="122" h="173">
                          <a:moveTo>
                            <a:pt x="28" y="67"/>
                          </a:moveTo>
                          <a:lnTo>
                            <a:pt x="0" y="48"/>
                          </a:lnTo>
                          <a:lnTo>
                            <a:pt x="19" y="0"/>
                          </a:lnTo>
                          <a:lnTo>
                            <a:pt x="113" y="115"/>
                          </a:lnTo>
                          <a:lnTo>
                            <a:pt x="122" y="173"/>
                          </a:lnTo>
                          <a:lnTo>
                            <a:pt x="65" y="115"/>
                          </a:lnTo>
                          <a:lnTo>
                            <a:pt x="28" y="67"/>
                          </a:lnTo>
                          <a:close/>
                        </a:path>
                      </a:pathLst>
                    </a:custGeom>
                    <a:grpFill/>
                    <a:ln w="9525">
                      <a:solidFill>
                        <a:schemeClr val="accent1">
                          <a:lumMod val="60000"/>
                          <a:lumOff val="40000"/>
                        </a:schemeClr>
                      </a:solidFill>
                      <a:round/>
                      <a:headEnd/>
                      <a:tailEnd/>
                    </a:ln>
                  </p:spPr>
                  <p:txBody>
                    <a:bodyPr/>
                    <a:lstStyle/>
                    <a:p>
                      <a:endParaRPr lang="en-US" sz="800"/>
                    </a:p>
                  </p:txBody>
                </p:sp>
                <p:sp>
                  <p:nvSpPr>
                    <p:cNvPr id="378" name="Freeform 379"/>
                    <p:cNvSpPr>
                      <a:spLocks/>
                    </p:cNvSpPr>
                    <p:nvPr/>
                  </p:nvSpPr>
                  <p:spPr bwMode="auto">
                    <a:xfrm>
                      <a:off x="2513" y="1275"/>
                      <a:ext cx="62" cy="87"/>
                    </a:xfrm>
                    <a:custGeom>
                      <a:avLst/>
                      <a:gdLst/>
                      <a:ahLst/>
                      <a:cxnLst>
                        <a:cxn ang="0">
                          <a:pos x="28" y="67"/>
                        </a:cxn>
                        <a:cxn ang="0">
                          <a:pos x="0" y="48"/>
                        </a:cxn>
                        <a:cxn ang="0">
                          <a:pos x="19" y="0"/>
                        </a:cxn>
                        <a:cxn ang="0">
                          <a:pos x="113" y="115"/>
                        </a:cxn>
                        <a:cxn ang="0">
                          <a:pos x="122" y="173"/>
                        </a:cxn>
                        <a:cxn ang="0">
                          <a:pos x="65" y="115"/>
                        </a:cxn>
                        <a:cxn ang="0">
                          <a:pos x="28" y="67"/>
                        </a:cxn>
                      </a:cxnLst>
                      <a:rect l="0" t="0" r="r" b="b"/>
                      <a:pathLst>
                        <a:path w="122" h="173">
                          <a:moveTo>
                            <a:pt x="28" y="67"/>
                          </a:moveTo>
                          <a:lnTo>
                            <a:pt x="0" y="48"/>
                          </a:lnTo>
                          <a:lnTo>
                            <a:pt x="19" y="0"/>
                          </a:lnTo>
                          <a:lnTo>
                            <a:pt x="113" y="115"/>
                          </a:lnTo>
                          <a:lnTo>
                            <a:pt x="122" y="173"/>
                          </a:lnTo>
                          <a:lnTo>
                            <a:pt x="65" y="115"/>
                          </a:lnTo>
                          <a:lnTo>
                            <a:pt x="28" y="67"/>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348" name="Group 1024"/>
                <p:cNvGrpSpPr>
                  <a:grpSpLocks/>
                </p:cNvGrpSpPr>
                <p:nvPr/>
              </p:nvGrpSpPr>
              <p:grpSpPr bwMode="auto">
                <a:xfrm>
                  <a:off x="1135" y="626"/>
                  <a:ext cx="444" cy="292"/>
                  <a:chOff x="1135" y="626"/>
                  <a:chExt cx="444" cy="292"/>
                </a:xfrm>
                <a:grpFill/>
              </p:grpSpPr>
              <p:grpSp>
                <p:nvGrpSpPr>
                  <p:cNvPr id="349" name="Group 369"/>
                  <p:cNvGrpSpPr>
                    <a:grpSpLocks/>
                  </p:cNvGrpSpPr>
                  <p:nvPr/>
                </p:nvGrpSpPr>
                <p:grpSpPr bwMode="auto">
                  <a:xfrm>
                    <a:off x="1462" y="755"/>
                    <a:ext cx="39" cy="68"/>
                    <a:chOff x="2499" y="1400"/>
                    <a:chExt cx="28" cy="48"/>
                  </a:xfrm>
                  <a:grpFill/>
                </p:grpSpPr>
                <p:sp>
                  <p:nvSpPr>
                    <p:cNvPr id="373" name="Freeform 370"/>
                    <p:cNvSpPr>
                      <a:spLocks/>
                    </p:cNvSpPr>
                    <p:nvPr/>
                  </p:nvSpPr>
                  <p:spPr bwMode="auto">
                    <a:xfrm>
                      <a:off x="2499" y="1400"/>
                      <a:ext cx="28" cy="48"/>
                    </a:xfrm>
                    <a:custGeom>
                      <a:avLst/>
                      <a:gdLst/>
                      <a:ahLst/>
                      <a:cxnLst>
                        <a:cxn ang="0">
                          <a:pos x="19" y="0"/>
                        </a:cxn>
                        <a:cxn ang="0">
                          <a:pos x="57" y="47"/>
                        </a:cxn>
                        <a:cxn ang="0">
                          <a:pos x="28" y="95"/>
                        </a:cxn>
                        <a:cxn ang="0">
                          <a:pos x="0" y="18"/>
                        </a:cxn>
                        <a:cxn ang="0">
                          <a:pos x="19" y="0"/>
                        </a:cxn>
                      </a:cxnLst>
                      <a:rect l="0" t="0" r="r" b="b"/>
                      <a:pathLst>
                        <a:path w="57" h="95">
                          <a:moveTo>
                            <a:pt x="19" y="0"/>
                          </a:moveTo>
                          <a:lnTo>
                            <a:pt x="57" y="47"/>
                          </a:lnTo>
                          <a:lnTo>
                            <a:pt x="28" y="95"/>
                          </a:lnTo>
                          <a:lnTo>
                            <a:pt x="0" y="18"/>
                          </a:lnTo>
                          <a:lnTo>
                            <a:pt x="19" y="0"/>
                          </a:lnTo>
                          <a:close/>
                        </a:path>
                      </a:pathLst>
                    </a:custGeom>
                    <a:grpFill/>
                    <a:ln w="9525">
                      <a:solidFill>
                        <a:schemeClr val="accent1">
                          <a:lumMod val="60000"/>
                          <a:lumOff val="40000"/>
                        </a:schemeClr>
                      </a:solidFill>
                      <a:round/>
                      <a:headEnd/>
                      <a:tailEnd/>
                    </a:ln>
                  </p:spPr>
                  <p:txBody>
                    <a:bodyPr/>
                    <a:lstStyle/>
                    <a:p>
                      <a:endParaRPr lang="en-US" sz="800"/>
                    </a:p>
                  </p:txBody>
                </p:sp>
                <p:sp>
                  <p:nvSpPr>
                    <p:cNvPr id="374" name="Freeform 371"/>
                    <p:cNvSpPr>
                      <a:spLocks/>
                    </p:cNvSpPr>
                    <p:nvPr/>
                  </p:nvSpPr>
                  <p:spPr bwMode="auto">
                    <a:xfrm>
                      <a:off x="2499" y="1400"/>
                      <a:ext cx="28" cy="48"/>
                    </a:xfrm>
                    <a:custGeom>
                      <a:avLst/>
                      <a:gdLst/>
                      <a:ahLst/>
                      <a:cxnLst>
                        <a:cxn ang="0">
                          <a:pos x="19" y="0"/>
                        </a:cxn>
                        <a:cxn ang="0">
                          <a:pos x="57" y="47"/>
                        </a:cxn>
                        <a:cxn ang="0">
                          <a:pos x="28" y="95"/>
                        </a:cxn>
                        <a:cxn ang="0">
                          <a:pos x="0" y="18"/>
                        </a:cxn>
                        <a:cxn ang="0">
                          <a:pos x="19" y="0"/>
                        </a:cxn>
                      </a:cxnLst>
                      <a:rect l="0" t="0" r="r" b="b"/>
                      <a:pathLst>
                        <a:path w="57" h="95">
                          <a:moveTo>
                            <a:pt x="19" y="0"/>
                          </a:moveTo>
                          <a:lnTo>
                            <a:pt x="57" y="47"/>
                          </a:lnTo>
                          <a:lnTo>
                            <a:pt x="28" y="95"/>
                          </a:lnTo>
                          <a:lnTo>
                            <a:pt x="0" y="18"/>
                          </a:lnTo>
                          <a:lnTo>
                            <a:pt x="19" y="0"/>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nvGrpSpPr>
                  <p:cNvPr id="350" name="Group 359"/>
                  <p:cNvGrpSpPr>
                    <a:grpSpLocks/>
                  </p:cNvGrpSpPr>
                  <p:nvPr/>
                </p:nvGrpSpPr>
                <p:grpSpPr bwMode="auto">
                  <a:xfrm>
                    <a:off x="1247" y="626"/>
                    <a:ext cx="215" cy="143"/>
                    <a:chOff x="2343" y="1309"/>
                    <a:chExt cx="156" cy="101"/>
                  </a:xfrm>
                  <a:grpFill/>
                </p:grpSpPr>
                <p:sp>
                  <p:nvSpPr>
                    <p:cNvPr id="369" name="Freeform 360"/>
                    <p:cNvSpPr>
                      <a:spLocks/>
                    </p:cNvSpPr>
                    <p:nvPr/>
                  </p:nvSpPr>
                  <p:spPr bwMode="auto">
                    <a:xfrm>
                      <a:off x="2343" y="1309"/>
                      <a:ext cx="156" cy="101"/>
                    </a:xfrm>
                    <a:custGeom>
                      <a:avLst/>
                      <a:gdLst/>
                      <a:ahLst/>
                      <a:cxnLst>
                        <a:cxn ang="0">
                          <a:pos x="95" y="134"/>
                        </a:cxn>
                        <a:cxn ang="0">
                          <a:pos x="48" y="105"/>
                        </a:cxn>
                        <a:cxn ang="0">
                          <a:pos x="67" y="182"/>
                        </a:cxn>
                        <a:cxn ang="0">
                          <a:pos x="29" y="152"/>
                        </a:cxn>
                        <a:cxn ang="0">
                          <a:pos x="0" y="152"/>
                        </a:cxn>
                        <a:cxn ang="0">
                          <a:pos x="10" y="105"/>
                        </a:cxn>
                        <a:cxn ang="0">
                          <a:pos x="95" y="19"/>
                        </a:cxn>
                        <a:cxn ang="0">
                          <a:pos x="162" y="0"/>
                        </a:cxn>
                        <a:cxn ang="0">
                          <a:pos x="313" y="67"/>
                        </a:cxn>
                        <a:cxn ang="0">
                          <a:pos x="265" y="105"/>
                        </a:cxn>
                        <a:cxn ang="0">
                          <a:pos x="256" y="152"/>
                        </a:cxn>
                        <a:cxn ang="0">
                          <a:pos x="218" y="152"/>
                        </a:cxn>
                        <a:cxn ang="0">
                          <a:pos x="162" y="86"/>
                        </a:cxn>
                        <a:cxn ang="0">
                          <a:pos x="162" y="48"/>
                        </a:cxn>
                        <a:cxn ang="0">
                          <a:pos x="124" y="48"/>
                        </a:cxn>
                        <a:cxn ang="0">
                          <a:pos x="124" y="86"/>
                        </a:cxn>
                        <a:cxn ang="0">
                          <a:pos x="189" y="152"/>
                        </a:cxn>
                        <a:cxn ang="0">
                          <a:pos x="162" y="200"/>
                        </a:cxn>
                        <a:cxn ang="0">
                          <a:pos x="95" y="182"/>
                        </a:cxn>
                        <a:cxn ang="0">
                          <a:pos x="95" y="134"/>
                        </a:cxn>
                      </a:cxnLst>
                      <a:rect l="0" t="0" r="r" b="b"/>
                      <a:pathLst>
                        <a:path w="313" h="200">
                          <a:moveTo>
                            <a:pt x="95" y="134"/>
                          </a:moveTo>
                          <a:lnTo>
                            <a:pt x="48" y="105"/>
                          </a:lnTo>
                          <a:lnTo>
                            <a:pt x="67" y="182"/>
                          </a:lnTo>
                          <a:lnTo>
                            <a:pt x="29" y="152"/>
                          </a:lnTo>
                          <a:lnTo>
                            <a:pt x="0" y="152"/>
                          </a:lnTo>
                          <a:lnTo>
                            <a:pt x="10" y="105"/>
                          </a:lnTo>
                          <a:lnTo>
                            <a:pt x="95" y="19"/>
                          </a:lnTo>
                          <a:lnTo>
                            <a:pt x="162" y="0"/>
                          </a:lnTo>
                          <a:lnTo>
                            <a:pt x="313" y="67"/>
                          </a:lnTo>
                          <a:lnTo>
                            <a:pt x="265" y="105"/>
                          </a:lnTo>
                          <a:lnTo>
                            <a:pt x="256" y="152"/>
                          </a:lnTo>
                          <a:lnTo>
                            <a:pt x="218" y="152"/>
                          </a:lnTo>
                          <a:lnTo>
                            <a:pt x="162" y="86"/>
                          </a:lnTo>
                          <a:lnTo>
                            <a:pt x="162" y="48"/>
                          </a:lnTo>
                          <a:lnTo>
                            <a:pt x="124" y="48"/>
                          </a:lnTo>
                          <a:lnTo>
                            <a:pt x="124" y="86"/>
                          </a:lnTo>
                          <a:lnTo>
                            <a:pt x="189" y="152"/>
                          </a:lnTo>
                          <a:lnTo>
                            <a:pt x="162" y="200"/>
                          </a:lnTo>
                          <a:lnTo>
                            <a:pt x="95" y="182"/>
                          </a:lnTo>
                          <a:lnTo>
                            <a:pt x="95" y="134"/>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70" name="Group 361"/>
                    <p:cNvGrpSpPr>
                      <a:grpSpLocks/>
                    </p:cNvGrpSpPr>
                    <p:nvPr/>
                  </p:nvGrpSpPr>
                  <p:grpSpPr bwMode="auto">
                    <a:xfrm>
                      <a:off x="2343" y="1309"/>
                      <a:ext cx="156" cy="101"/>
                      <a:chOff x="2343" y="1309"/>
                      <a:chExt cx="156" cy="101"/>
                    </a:xfrm>
                    <a:grpFill/>
                  </p:grpSpPr>
                  <p:sp>
                    <p:nvSpPr>
                      <p:cNvPr id="371" name="Freeform 362"/>
                      <p:cNvSpPr>
                        <a:spLocks/>
                      </p:cNvSpPr>
                      <p:nvPr/>
                    </p:nvSpPr>
                    <p:spPr bwMode="auto">
                      <a:xfrm>
                        <a:off x="2343" y="1309"/>
                        <a:ext cx="156" cy="101"/>
                      </a:xfrm>
                      <a:custGeom>
                        <a:avLst/>
                        <a:gdLst/>
                        <a:ahLst/>
                        <a:cxnLst>
                          <a:cxn ang="0">
                            <a:pos x="95" y="134"/>
                          </a:cxn>
                          <a:cxn ang="0">
                            <a:pos x="48" y="105"/>
                          </a:cxn>
                          <a:cxn ang="0">
                            <a:pos x="67" y="182"/>
                          </a:cxn>
                          <a:cxn ang="0">
                            <a:pos x="29" y="152"/>
                          </a:cxn>
                          <a:cxn ang="0">
                            <a:pos x="0" y="152"/>
                          </a:cxn>
                          <a:cxn ang="0">
                            <a:pos x="10" y="105"/>
                          </a:cxn>
                          <a:cxn ang="0">
                            <a:pos x="95" y="19"/>
                          </a:cxn>
                          <a:cxn ang="0">
                            <a:pos x="162" y="0"/>
                          </a:cxn>
                          <a:cxn ang="0">
                            <a:pos x="313" y="67"/>
                          </a:cxn>
                          <a:cxn ang="0">
                            <a:pos x="265" y="105"/>
                          </a:cxn>
                          <a:cxn ang="0">
                            <a:pos x="256" y="152"/>
                          </a:cxn>
                          <a:cxn ang="0">
                            <a:pos x="218" y="152"/>
                          </a:cxn>
                          <a:cxn ang="0">
                            <a:pos x="162" y="86"/>
                          </a:cxn>
                          <a:cxn ang="0">
                            <a:pos x="162" y="48"/>
                          </a:cxn>
                          <a:cxn ang="0">
                            <a:pos x="124" y="48"/>
                          </a:cxn>
                          <a:cxn ang="0">
                            <a:pos x="124" y="86"/>
                          </a:cxn>
                          <a:cxn ang="0">
                            <a:pos x="189" y="152"/>
                          </a:cxn>
                          <a:cxn ang="0">
                            <a:pos x="162" y="200"/>
                          </a:cxn>
                          <a:cxn ang="0">
                            <a:pos x="95" y="182"/>
                          </a:cxn>
                          <a:cxn ang="0">
                            <a:pos x="95" y="134"/>
                          </a:cxn>
                        </a:cxnLst>
                        <a:rect l="0" t="0" r="r" b="b"/>
                        <a:pathLst>
                          <a:path w="313" h="200">
                            <a:moveTo>
                              <a:pt x="95" y="134"/>
                            </a:moveTo>
                            <a:lnTo>
                              <a:pt x="48" y="105"/>
                            </a:lnTo>
                            <a:lnTo>
                              <a:pt x="67" y="182"/>
                            </a:lnTo>
                            <a:lnTo>
                              <a:pt x="29" y="152"/>
                            </a:lnTo>
                            <a:lnTo>
                              <a:pt x="0" y="152"/>
                            </a:lnTo>
                            <a:lnTo>
                              <a:pt x="10" y="105"/>
                            </a:lnTo>
                            <a:lnTo>
                              <a:pt x="95" y="19"/>
                            </a:lnTo>
                            <a:lnTo>
                              <a:pt x="162" y="0"/>
                            </a:lnTo>
                            <a:lnTo>
                              <a:pt x="313" y="67"/>
                            </a:lnTo>
                            <a:lnTo>
                              <a:pt x="265" y="105"/>
                            </a:lnTo>
                            <a:lnTo>
                              <a:pt x="256" y="152"/>
                            </a:lnTo>
                            <a:lnTo>
                              <a:pt x="218" y="152"/>
                            </a:lnTo>
                            <a:lnTo>
                              <a:pt x="162" y="86"/>
                            </a:lnTo>
                            <a:lnTo>
                              <a:pt x="162" y="48"/>
                            </a:lnTo>
                            <a:lnTo>
                              <a:pt x="124" y="48"/>
                            </a:lnTo>
                            <a:lnTo>
                              <a:pt x="124" y="86"/>
                            </a:lnTo>
                            <a:lnTo>
                              <a:pt x="189" y="152"/>
                            </a:lnTo>
                            <a:lnTo>
                              <a:pt x="162" y="200"/>
                            </a:lnTo>
                            <a:lnTo>
                              <a:pt x="95" y="182"/>
                            </a:lnTo>
                            <a:lnTo>
                              <a:pt x="95" y="134"/>
                            </a:lnTo>
                            <a:close/>
                          </a:path>
                        </a:pathLst>
                      </a:custGeom>
                      <a:grpFill/>
                      <a:ln w="9525">
                        <a:solidFill>
                          <a:schemeClr val="accent1">
                            <a:lumMod val="60000"/>
                            <a:lumOff val="40000"/>
                          </a:schemeClr>
                        </a:solidFill>
                        <a:round/>
                        <a:headEnd/>
                        <a:tailEnd/>
                      </a:ln>
                    </p:spPr>
                    <p:txBody>
                      <a:bodyPr/>
                      <a:lstStyle/>
                      <a:p>
                        <a:endParaRPr lang="en-US" sz="800"/>
                      </a:p>
                    </p:txBody>
                  </p:sp>
                  <p:sp>
                    <p:nvSpPr>
                      <p:cNvPr id="372" name="Freeform 363"/>
                      <p:cNvSpPr>
                        <a:spLocks/>
                      </p:cNvSpPr>
                      <p:nvPr/>
                    </p:nvSpPr>
                    <p:spPr bwMode="auto">
                      <a:xfrm>
                        <a:off x="2343" y="1309"/>
                        <a:ext cx="156" cy="101"/>
                      </a:xfrm>
                      <a:custGeom>
                        <a:avLst/>
                        <a:gdLst/>
                        <a:ahLst/>
                        <a:cxnLst>
                          <a:cxn ang="0">
                            <a:pos x="95" y="134"/>
                          </a:cxn>
                          <a:cxn ang="0">
                            <a:pos x="48" y="105"/>
                          </a:cxn>
                          <a:cxn ang="0">
                            <a:pos x="67" y="182"/>
                          </a:cxn>
                          <a:cxn ang="0">
                            <a:pos x="29" y="152"/>
                          </a:cxn>
                          <a:cxn ang="0">
                            <a:pos x="0" y="152"/>
                          </a:cxn>
                          <a:cxn ang="0">
                            <a:pos x="10" y="105"/>
                          </a:cxn>
                          <a:cxn ang="0">
                            <a:pos x="95" y="19"/>
                          </a:cxn>
                          <a:cxn ang="0">
                            <a:pos x="162" y="0"/>
                          </a:cxn>
                          <a:cxn ang="0">
                            <a:pos x="313" y="67"/>
                          </a:cxn>
                          <a:cxn ang="0">
                            <a:pos x="265" y="105"/>
                          </a:cxn>
                          <a:cxn ang="0">
                            <a:pos x="256" y="152"/>
                          </a:cxn>
                          <a:cxn ang="0">
                            <a:pos x="218" y="152"/>
                          </a:cxn>
                          <a:cxn ang="0">
                            <a:pos x="162" y="86"/>
                          </a:cxn>
                          <a:cxn ang="0">
                            <a:pos x="162" y="48"/>
                          </a:cxn>
                          <a:cxn ang="0">
                            <a:pos x="124" y="48"/>
                          </a:cxn>
                          <a:cxn ang="0">
                            <a:pos x="124" y="86"/>
                          </a:cxn>
                          <a:cxn ang="0">
                            <a:pos x="189" y="152"/>
                          </a:cxn>
                          <a:cxn ang="0">
                            <a:pos x="162" y="200"/>
                          </a:cxn>
                          <a:cxn ang="0">
                            <a:pos x="95" y="182"/>
                          </a:cxn>
                          <a:cxn ang="0">
                            <a:pos x="95" y="134"/>
                          </a:cxn>
                        </a:cxnLst>
                        <a:rect l="0" t="0" r="r" b="b"/>
                        <a:pathLst>
                          <a:path w="313" h="200">
                            <a:moveTo>
                              <a:pt x="95" y="134"/>
                            </a:moveTo>
                            <a:lnTo>
                              <a:pt x="48" y="105"/>
                            </a:lnTo>
                            <a:lnTo>
                              <a:pt x="67" y="182"/>
                            </a:lnTo>
                            <a:lnTo>
                              <a:pt x="29" y="152"/>
                            </a:lnTo>
                            <a:lnTo>
                              <a:pt x="0" y="152"/>
                            </a:lnTo>
                            <a:lnTo>
                              <a:pt x="10" y="105"/>
                            </a:lnTo>
                            <a:lnTo>
                              <a:pt x="95" y="19"/>
                            </a:lnTo>
                            <a:lnTo>
                              <a:pt x="162" y="0"/>
                            </a:lnTo>
                            <a:lnTo>
                              <a:pt x="313" y="67"/>
                            </a:lnTo>
                            <a:lnTo>
                              <a:pt x="265" y="105"/>
                            </a:lnTo>
                            <a:lnTo>
                              <a:pt x="256" y="152"/>
                            </a:lnTo>
                            <a:lnTo>
                              <a:pt x="218" y="152"/>
                            </a:lnTo>
                            <a:lnTo>
                              <a:pt x="162" y="86"/>
                            </a:lnTo>
                            <a:lnTo>
                              <a:pt x="162" y="48"/>
                            </a:lnTo>
                            <a:lnTo>
                              <a:pt x="124" y="48"/>
                            </a:lnTo>
                            <a:lnTo>
                              <a:pt x="124" y="86"/>
                            </a:lnTo>
                            <a:lnTo>
                              <a:pt x="189" y="152"/>
                            </a:lnTo>
                            <a:lnTo>
                              <a:pt x="162" y="200"/>
                            </a:lnTo>
                            <a:lnTo>
                              <a:pt x="95" y="182"/>
                            </a:lnTo>
                            <a:lnTo>
                              <a:pt x="95" y="134"/>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351" name="Group 346"/>
                  <p:cNvGrpSpPr>
                    <a:grpSpLocks/>
                  </p:cNvGrpSpPr>
                  <p:nvPr/>
                </p:nvGrpSpPr>
                <p:grpSpPr bwMode="auto">
                  <a:xfrm>
                    <a:off x="1135" y="735"/>
                    <a:ext cx="177" cy="183"/>
                    <a:chOff x="2262" y="1386"/>
                    <a:chExt cx="128" cy="129"/>
                  </a:xfrm>
                  <a:grpFill/>
                </p:grpSpPr>
                <p:sp>
                  <p:nvSpPr>
                    <p:cNvPr id="365" name="Freeform 347"/>
                    <p:cNvSpPr>
                      <a:spLocks/>
                    </p:cNvSpPr>
                    <p:nvPr/>
                  </p:nvSpPr>
                  <p:spPr bwMode="auto">
                    <a:xfrm>
                      <a:off x="2262" y="1386"/>
                      <a:ext cx="128" cy="129"/>
                    </a:xfrm>
                    <a:custGeom>
                      <a:avLst/>
                      <a:gdLst/>
                      <a:ahLst/>
                      <a:cxnLst>
                        <a:cxn ang="0">
                          <a:pos x="132" y="182"/>
                        </a:cxn>
                        <a:cxn ang="0">
                          <a:pos x="132" y="211"/>
                        </a:cxn>
                        <a:cxn ang="0">
                          <a:pos x="57" y="182"/>
                        </a:cxn>
                        <a:cxn ang="0">
                          <a:pos x="0" y="96"/>
                        </a:cxn>
                        <a:cxn ang="0">
                          <a:pos x="38" y="0"/>
                        </a:cxn>
                        <a:cxn ang="0">
                          <a:pos x="84" y="0"/>
                        </a:cxn>
                        <a:cxn ang="0">
                          <a:pos x="84" y="30"/>
                        </a:cxn>
                        <a:cxn ang="0">
                          <a:pos x="189" y="96"/>
                        </a:cxn>
                        <a:cxn ang="0">
                          <a:pos x="170" y="125"/>
                        </a:cxn>
                        <a:cxn ang="0">
                          <a:pos x="227" y="144"/>
                        </a:cxn>
                        <a:cxn ang="0">
                          <a:pos x="170" y="144"/>
                        </a:cxn>
                        <a:cxn ang="0">
                          <a:pos x="170" y="182"/>
                        </a:cxn>
                        <a:cxn ang="0">
                          <a:pos x="227" y="230"/>
                        </a:cxn>
                        <a:cxn ang="0">
                          <a:pos x="255" y="230"/>
                        </a:cxn>
                        <a:cxn ang="0">
                          <a:pos x="236" y="259"/>
                        </a:cxn>
                        <a:cxn ang="0">
                          <a:pos x="160" y="230"/>
                        </a:cxn>
                        <a:cxn ang="0">
                          <a:pos x="132" y="182"/>
                        </a:cxn>
                      </a:cxnLst>
                      <a:rect l="0" t="0" r="r" b="b"/>
                      <a:pathLst>
                        <a:path w="255" h="259">
                          <a:moveTo>
                            <a:pt x="132" y="182"/>
                          </a:moveTo>
                          <a:lnTo>
                            <a:pt x="132" y="211"/>
                          </a:lnTo>
                          <a:lnTo>
                            <a:pt x="57" y="182"/>
                          </a:lnTo>
                          <a:lnTo>
                            <a:pt x="0" y="96"/>
                          </a:lnTo>
                          <a:lnTo>
                            <a:pt x="38" y="0"/>
                          </a:lnTo>
                          <a:lnTo>
                            <a:pt x="84" y="0"/>
                          </a:lnTo>
                          <a:lnTo>
                            <a:pt x="84" y="30"/>
                          </a:lnTo>
                          <a:lnTo>
                            <a:pt x="189" y="96"/>
                          </a:lnTo>
                          <a:lnTo>
                            <a:pt x="170" y="125"/>
                          </a:lnTo>
                          <a:lnTo>
                            <a:pt x="227" y="144"/>
                          </a:lnTo>
                          <a:lnTo>
                            <a:pt x="170" y="144"/>
                          </a:lnTo>
                          <a:lnTo>
                            <a:pt x="170" y="182"/>
                          </a:lnTo>
                          <a:lnTo>
                            <a:pt x="227" y="230"/>
                          </a:lnTo>
                          <a:lnTo>
                            <a:pt x="255" y="230"/>
                          </a:lnTo>
                          <a:lnTo>
                            <a:pt x="236" y="259"/>
                          </a:lnTo>
                          <a:lnTo>
                            <a:pt x="160" y="230"/>
                          </a:lnTo>
                          <a:lnTo>
                            <a:pt x="132" y="182"/>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66" name="Group 348"/>
                    <p:cNvGrpSpPr>
                      <a:grpSpLocks/>
                    </p:cNvGrpSpPr>
                    <p:nvPr/>
                  </p:nvGrpSpPr>
                  <p:grpSpPr bwMode="auto">
                    <a:xfrm>
                      <a:off x="2262" y="1386"/>
                      <a:ext cx="128" cy="129"/>
                      <a:chOff x="2262" y="1386"/>
                      <a:chExt cx="128" cy="129"/>
                    </a:xfrm>
                    <a:grpFill/>
                  </p:grpSpPr>
                  <p:sp>
                    <p:nvSpPr>
                      <p:cNvPr id="367" name="Freeform 349"/>
                      <p:cNvSpPr>
                        <a:spLocks/>
                      </p:cNvSpPr>
                      <p:nvPr/>
                    </p:nvSpPr>
                    <p:spPr bwMode="auto">
                      <a:xfrm>
                        <a:off x="2262" y="1386"/>
                        <a:ext cx="128" cy="129"/>
                      </a:xfrm>
                      <a:custGeom>
                        <a:avLst/>
                        <a:gdLst/>
                        <a:ahLst/>
                        <a:cxnLst>
                          <a:cxn ang="0">
                            <a:pos x="132" y="182"/>
                          </a:cxn>
                          <a:cxn ang="0">
                            <a:pos x="132" y="211"/>
                          </a:cxn>
                          <a:cxn ang="0">
                            <a:pos x="57" y="182"/>
                          </a:cxn>
                          <a:cxn ang="0">
                            <a:pos x="0" y="96"/>
                          </a:cxn>
                          <a:cxn ang="0">
                            <a:pos x="38" y="0"/>
                          </a:cxn>
                          <a:cxn ang="0">
                            <a:pos x="84" y="0"/>
                          </a:cxn>
                          <a:cxn ang="0">
                            <a:pos x="84" y="30"/>
                          </a:cxn>
                          <a:cxn ang="0">
                            <a:pos x="189" y="96"/>
                          </a:cxn>
                          <a:cxn ang="0">
                            <a:pos x="170" y="125"/>
                          </a:cxn>
                          <a:cxn ang="0">
                            <a:pos x="227" y="144"/>
                          </a:cxn>
                          <a:cxn ang="0">
                            <a:pos x="170" y="144"/>
                          </a:cxn>
                          <a:cxn ang="0">
                            <a:pos x="170" y="182"/>
                          </a:cxn>
                          <a:cxn ang="0">
                            <a:pos x="227" y="230"/>
                          </a:cxn>
                          <a:cxn ang="0">
                            <a:pos x="255" y="230"/>
                          </a:cxn>
                          <a:cxn ang="0">
                            <a:pos x="236" y="259"/>
                          </a:cxn>
                          <a:cxn ang="0">
                            <a:pos x="160" y="230"/>
                          </a:cxn>
                          <a:cxn ang="0">
                            <a:pos x="132" y="182"/>
                          </a:cxn>
                        </a:cxnLst>
                        <a:rect l="0" t="0" r="r" b="b"/>
                        <a:pathLst>
                          <a:path w="255" h="259">
                            <a:moveTo>
                              <a:pt x="132" y="182"/>
                            </a:moveTo>
                            <a:lnTo>
                              <a:pt x="132" y="211"/>
                            </a:lnTo>
                            <a:lnTo>
                              <a:pt x="57" y="182"/>
                            </a:lnTo>
                            <a:lnTo>
                              <a:pt x="0" y="96"/>
                            </a:lnTo>
                            <a:lnTo>
                              <a:pt x="38" y="0"/>
                            </a:lnTo>
                            <a:lnTo>
                              <a:pt x="84" y="0"/>
                            </a:lnTo>
                            <a:lnTo>
                              <a:pt x="84" y="30"/>
                            </a:lnTo>
                            <a:lnTo>
                              <a:pt x="189" y="96"/>
                            </a:lnTo>
                            <a:lnTo>
                              <a:pt x="170" y="125"/>
                            </a:lnTo>
                            <a:lnTo>
                              <a:pt x="227" y="144"/>
                            </a:lnTo>
                            <a:lnTo>
                              <a:pt x="170" y="144"/>
                            </a:lnTo>
                            <a:lnTo>
                              <a:pt x="170" y="182"/>
                            </a:lnTo>
                            <a:lnTo>
                              <a:pt x="227" y="230"/>
                            </a:lnTo>
                            <a:lnTo>
                              <a:pt x="255" y="230"/>
                            </a:lnTo>
                            <a:lnTo>
                              <a:pt x="236" y="259"/>
                            </a:lnTo>
                            <a:lnTo>
                              <a:pt x="160" y="230"/>
                            </a:lnTo>
                            <a:lnTo>
                              <a:pt x="132" y="182"/>
                            </a:lnTo>
                            <a:close/>
                          </a:path>
                        </a:pathLst>
                      </a:custGeom>
                      <a:grpFill/>
                      <a:ln w="9525">
                        <a:solidFill>
                          <a:schemeClr val="accent1">
                            <a:lumMod val="60000"/>
                            <a:lumOff val="40000"/>
                          </a:schemeClr>
                        </a:solidFill>
                        <a:round/>
                        <a:headEnd/>
                        <a:tailEnd/>
                      </a:ln>
                    </p:spPr>
                    <p:txBody>
                      <a:bodyPr/>
                      <a:lstStyle/>
                      <a:p>
                        <a:endParaRPr lang="en-US" sz="800"/>
                      </a:p>
                    </p:txBody>
                  </p:sp>
                  <p:sp>
                    <p:nvSpPr>
                      <p:cNvPr id="368" name="Freeform 350"/>
                      <p:cNvSpPr>
                        <a:spLocks/>
                      </p:cNvSpPr>
                      <p:nvPr/>
                    </p:nvSpPr>
                    <p:spPr bwMode="auto">
                      <a:xfrm>
                        <a:off x="2262" y="1386"/>
                        <a:ext cx="128" cy="129"/>
                      </a:xfrm>
                      <a:custGeom>
                        <a:avLst/>
                        <a:gdLst/>
                        <a:ahLst/>
                        <a:cxnLst>
                          <a:cxn ang="0">
                            <a:pos x="132" y="182"/>
                          </a:cxn>
                          <a:cxn ang="0">
                            <a:pos x="132" y="211"/>
                          </a:cxn>
                          <a:cxn ang="0">
                            <a:pos x="57" y="182"/>
                          </a:cxn>
                          <a:cxn ang="0">
                            <a:pos x="0" y="96"/>
                          </a:cxn>
                          <a:cxn ang="0">
                            <a:pos x="38" y="0"/>
                          </a:cxn>
                          <a:cxn ang="0">
                            <a:pos x="84" y="0"/>
                          </a:cxn>
                          <a:cxn ang="0">
                            <a:pos x="84" y="30"/>
                          </a:cxn>
                          <a:cxn ang="0">
                            <a:pos x="189" y="96"/>
                          </a:cxn>
                          <a:cxn ang="0">
                            <a:pos x="170" y="125"/>
                          </a:cxn>
                          <a:cxn ang="0">
                            <a:pos x="227" y="144"/>
                          </a:cxn>
                          <a:cxn ang="0">
                            <a:pos x="170" y="144"/>
                          </a:cxn>
                          <a:cxn ang="0">
                            <a:pos x="170" y="182"/>
                          </a:cxn>
                          <a:cxn ang="0">
                            <a:pos x="227" y="230"/>
                          </a:cxn>
                          <a:cxn ang="0">
                            <a:pos x="255" y="230"/>
                          </a:cxn>
                          <a:cxn ang="0">
                            <a:pos x="236" y="259"/>
                          </a:cxn>
                          <a:cxn ang="0">
                            <a:pos x="160" y="230"/>
                          </a:cxn>
                          <a:cxn ang="0">
                            <a:pos x="132" y="182"/>
                          </a:cxn>
                        </a:cxnLst>
                        <a:rect l="0" t="0" r="r" b="b"/>
                        <a:pathLst>
                          <a:path w="255" h="259">
                            <a:moveTo>
                              <a:pt x="132" y="182"/>
                            </a:moveTo>
                            <a:lnTo>
                              <a:pt x="132" y="211"/>
                            </a:lnTo>
                            <a:lnTo>
                              <a:pt x="57" y="182"/>
                            </a:lnTo>
                            <a:lnTo>
                              <a:pt x="0" y="96"/>
                            </a:lnTo>
                            <a:lnTo>
                              <a:pt x="38" y="0"/>
                            </a:lnTo>
                            <a:lnTo>
                              <a:pt x="84" y="0"/>
                            </a:lnTo>
                            <a:lnTo>
                              <a:pt x="84" y="30"/>
                            </a:lnTo>
                            <a:lnTo>
                              <a:pt x="189" y="96"/>
                            </a:lnTo>
                            <a:lnTo>
                              <a:pt x="170" y="125"/>
                            </a:lnTo>
                            <a:lnTo>
                              <a:pt x="227" y="144"/>
                            </a:lnTo>
                            <a:lnTo>
                              <a:pt x="170" y="144"/>
                            </a:lnTo>
                            <a:lnTo>
                              <a:pt x="170" y="182"/>
                            </a:lnTo>
                            <a:lnTo>
                              <a:pt x="227" y="230"/>
                            </a:lnTo>
                            <a:lnTo>
                              <a:pt x="255" y="230"/>
                            </a:lnTo>
                            <a:lnTo>
                              <a:pt x="236" y="259"/>
                            </a:lnTo>
                            <a:lnTo>
                              <a:pt x="160" y="230"/>
                            </a:lnTo>
                            <a:lnTo>
                              <a:pt x="132" y="182"/>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nvGrpSpPr>
                  <p:cNvPr id="352" name="Group 364"/>
                  <p:cNvGrpSpPr>
                    <a:grpSpLocks/>
                  </p:cNvGrpSpPr>
                  <p:nvPr/>
                </p:nvGrpSpPr>
                <p:grpSpPr bwMode="auto">
                  <a:xfrm>
                    <a:off x="1527" y="769"/>
                    <a:ext cx="52" cy="68"/>
                    <a:chOff x="2546" y="1410"/>
                    <a:chExt cx="38" cy="48"/>
                  </a:xfrm>
                  <a:grpFill/>
                </p:grpSpPr>
                <p:sp>
                  <p:nvSpPr>
                    <p:cNvPr id="361" name="Freeform 365"/>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62" name="Group 366"/>
                    <p:cNvGrpSpPr>
                      <a:grpSpLocks/>
                    </p:cNvGrpSpPr>
                    <p:nvPr/>
                  </p:nvGrpSpPr>
                  <p:grpSpPr bwMode="auto">
                    <a:xfrm>
                      <a:off x="2546" y="1410"/>
                      <a:ext cx="38" cy="48"/>
                      <a:chOff x="2546" y="1410"/>
                      <a:chExt cx="38" cy="48"/>
                    </a:xfrm>
                    <a:grpFill/>
                  </p:grpSpPr>
                  <p:sp>
                    <p:nvSpPr>
                      <p:cNvPr id="363" name="Freeform 367"/>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800"/>
                      </a:p>
                    </p:txBody>
                  </p:sp>
                  <p:sp>
                    <p:nvSpPr>
                      <p:cNvPr id="364" name="Freeform 368"/>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sp>
                <p:nvSpPr>
                  <p:cNvPr id="353" name="Freeform 931"/>
                  <p:cNvSpPr>
                    <a:spLocks/>
                  </p:cNvSpPr>
                  <p:nvPr/>
                </p:nvSpPr>
                <p:spPr bwMode="auto">
                  <a:xfrm>
                    <a:off x="1527" y="769"/>
                    <a:ext cx="52" cy="6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54" name="Group 932"/>
                  <p:cNvGrpSpPr>
                    <a:grpSpLocks/>
                  </p:cNvGrpSpPr>
                  <p:nvPr/>
                </p:nvGrpSpPr>
                <p:grpSpPr bwMode="auto">
                  <a:xfrm>
                    <a:off x="1527" y="769"/>
                    <a:ext cx="52" cy="68"/>
                    <a:chOff x="2546" y="1410"/>
                    <a:chExt cx="38" cy="48"/>
                  </a:xfrm>
                  <a:grpFill/>
                </p:grpSpPr>
                <p:sp>
                  <p:nvSpPr>
                    <p:cNvPr id="359" name="Freeform 933"/>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800"/>
                    </a:p>
                  </p:txBody>
                </p:sp>
                <p:sp>
                  <p:nvSpPr>
                    <p:cNvPr id="360" name="Freeform 934"/>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path>
                      </a:pathLst>
                    </a:custGeom>
                    <a:grpFill/>
                    <a:ln w="6350">
                      <a:solidFill>
                        <a:schemeClr val="accent1">
                          <a:lumMod val="60000"/>
                          <a:lumOff val="40000"/>
                        </a:schemeClr>
                      </a:solidFill>
                      <a:prstDash val="solid"/>
                      <a:round/>
                      <a:headEnd/>
                      <a:tailEnd/>
                    </a:ln>
                  </p:spPr>
                  <p:txBody>
                    <a:bodyPr/>
                    <a:lstStyle/>
                    <a:p>
                      <a:endParaRPr lang="en-US" sz="800"/>
                    </a:p>
                  </p:txBody>
                </p:sp>
              </p:grpSp>
              <p:sp>
                <p:nvSpPr>
                  <p:cNvPr id="355" name="Freeform 935"/>
                  <p:cNvSpPr>
                    <a:spLocks/>
                  </p:cNvSpPr>
                  <p:nvPr/>
                </p:nvSpPr>
                <p:spPr bwMode="auto">
                  <a:xfrm>
                    <a:off x="1527" y="769"/>
                    <a:ext cx="52" cy="6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800"/>
                  </a:p>
                </p:txBody>
              </p:sp>
              <p:grpSp>
                <p:nvGrpSpPr>
                  <p:cNvPr id="356" name="Group 936"/>
                  <p:cNvGrpSpPr>
                    <a:grpSpLocks/>
                  </p:cNvGrpSpPr>
                  <p:nvPr/>
                </p:nvGrpSpPr>
                <p:grpSpPr bwMode="auto">
                  <a:xfrm>
                    <a:off x="1527" y="769"/>
                    <a:ext cx="52" cy="68"/>
                    <a:chOff x="2546" y="1410"/>
                    <a:chExt cx="38" cy="48"/>
                  </a:xfrm>
                  <a:grpFill/>
                </p:grpSpPr>
                <p:sp>
                  <p:nvSpPr>
                    <p:cNvPr id="357" name="Freeform 937"/>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800"/>
                    </a:p>
                  </p:txBody>
                </p:sp>
                <p:sp>
                  <p:nvSpPr>
                    <p:cNvPr id="358" name="Freeform 938"/>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path>
                      </a:pathLst>
                    </a:custGeom>
                    <a:grpFill/>
                    <a:ln w="6350">
                      <a:solidFill>
                        <a:schemeClr val="accent1">
                          <a:lumMod val="60000"/>
                          <a:lumOff val="40000"/>
                        </a:schemeClr>
                      </a:solidFill>
                      <a:prstDash val="solid"/>
                      <a:round/>
                      <a:headEnd/>
                      <a:tailEnd/>
                    </a:ln>
                  </p:spPr>
                  <p:txBody>
                    <a:bodyPr/>
                    <a:lstStyle/>
                    <a:p>
                      <a:endParaRPr lang="en-US" sz="800"/>
                    </a:p>
                  </p:txBody>
                </p:sp>
              </p:grpSp>
            </p:grpSp>
          </p:grpSp>
        </p:grpSp>
        <p:sp>
          <p:nvSpPr>
            <p:cNvPr id="303" name="Freeform 1019"/>
            <p:cNvSpPr>
              <a:spLocks/>
            </p:cNvSpPr>
            <p:nvPr/>
          </p:nvSpPr>
          <p:spPr bwMode="auto">
            <a:xfrm>
              <a:off x="1439862" y="3333750"/>
              <a:ext cx="819150" cy="904875"/>
            </a:xfrm>
            <a:custGeom>
              <a:avLst/>
              <a:gdLst/>
              <a:ahLst/>
              <a:cxnLst>
                <a:cxn ang="0">
                  <a:pos x="710" y="298"/>
                </a:cxn>
                <a:cxn ang="0">
                  <a:pos x="710" y="432"/>
                </a:cxn>
                <a:cxn ang="0">
                  <a:pos x="616" y="480"/>
                </a:cxn>
                <a:cxn ang="0">
                  <a:pos x="597" y="615"/>
                </a:cxn>
                <a:cxn ang="0">
                  <a:pos x="521" y="681"/>
                </a:cxn>
                <a:cxn ang="0">
                  <a:pos x="502" y="729"/>
                </a:cxn>
                <a:cxn ang="0">
                  <a:pos x="464" y="729"/>
                </a:cxn>
                <a:cxn ang="0">
                  <a:pos x="464" y="758"/>
                </a:cxn>
                <a:cxn ang="0">
                  <a:pos x="464" y="806"/>
                </a:cxn>
                <a:cxn ang="0">
                  <a:pos x="332" y="806"/>
                </a:cxn>
                <a:cxn ang="0">
                  <a:pos x="19" y="806"/>
                </a:cxn>
                <a:cxn ang="0">
                  <a:pos x="0" y="134"/>
                </a:cxn>
                <a:cxn ang="0">
                  <a:pos x="0" y="0"/>
                </a:cxn>
                <a:cxn ang="0">
                  <a:pos x="540" y="0"/>
                </a:cxn>
                <a:cxn ang="0">
                  <a:pos x="492" y="134"/>
                </a:cxn>
                <a:cxn ang="0">
                  <a:pos x="427" y="202"/>
                </a:cxn>
                <a:cxn ang="0">
                  <a:pos x="370" y="384"/>
                </a:cxn>
                <a:cxn ang="0">
                  <a:pos x="416" y="413"/>
                </a:cxn>
                <a:cxn ang="0">
                  <a:pos x="427" y="384"/>
                </a:cxn>
                <a:cxn ang="0">
                  <a:pos x="502" y="384"/>
                </a:cxn>
                <a:cxn ang="0">
                  <a:pos x="654" y="298"/>
                </a:cxn>
                <a:cxn ang="0">
                  <a:pos x="710" y="250"/>
                </a:cxn>
                <a:cxn ang="0">
                  <a:pos x="521" y="336"/>
                </a:cxn>
                <a:cxn ang="0">
                  <a:pos x="502" y="384"/>
                </a:cxn>
                <a:cxn ang="0">
                  <a:pos x="427" y="365"/>
                </a:cxn>
                <a:cxn ang="0">
                  <a:pos x="416" y="298"/>
                </a:cxn>
                <a:cxn ang="0">
                  <a:pos x="492" y="154"/>
                </a:cxn>
                <a:cxn ang="0">
                  <a:pos x="502" y="106"/>
                </a:cxn>
                <a:cxn ang="0">
                  <a:pos x="748" y="106"/>
                </a:cxn>
                <a:cxn ang="0">
                  <a:pos x="748" y="298"/>
                </a:cxn>
                <a:cxn ang="0">
                  <a:pos x="748" y="365"/>
                </a:cxn>
                <a:cxn ang="0">
                  <a:pos x="710" y="298"/>
                </a:cxn>
              </a:cxnLst>
              <a:rect l="0" t="0" r="r" b="b"/>
              <a:pathLst>
                <a:path w="748" h="806">
                  <a:moveTo>
                    <a:pt x="710" y="298"/>
                  </a:moveTo>
                  <a:lnTo>
                    <a:pt x="710" y="432"/>
                  </a:lnTo>
                  <a:lnTo>
                    <a:pt x="616" y="480"/>
                  </a:lnTo>
                  <a:lnTo>
                    <a:pt x="597" y="615"/>
                  </a:lnTo>
                  <a:lnTo>
                    <a:pt x="521" y="681"/>
                  </a:lnTo>
                  <a:lnTo>
                    <a:pt x="502" y="729"/>
                  </a:lnTo>
                  <a:lnTo>
                    <a:pt x="464" y="729"/>
                  </a:lnTo>
                  <a:lnTo>
                    <a:pt x="464" y="758"/>
                  </a:lnTo>
                  <a:lnTo>
                    <a:pt x="464" y="806"/>
                  </a:lnTo>
                  <a:lnTo>
                    <a:pt x="332" y="806"/>
                  </a:lnTo>
                  <a:lnTo>
                    <a:pt x="19" y="806"/>
                  </a:lnTo>
                  <a:lnTo>
                    <a:pt x="0" y="134"/>
                  </a:lnTo>
                  <a:lnTo>
                    <a:pt x="0" y="0"/>
                  </a:lnTo>
                  <a:lnTo>
                    <a:pt x="540" y="0"/>
                  </a:lnTo>
                  <a:lnTo>
                    <a:pt x="492" y="134"/>
                  </a:lnTo>
                  <a:lnTo>
                    <a:pt x="427" y="202"/>
                  </a:lnTo>
                  <a:lnTo>
                    <a:pt x="370" y="384"/>
                  </a:lnTo>
                  <a:lnTo>
                    <a:pt x="416" y="413"/>
                  </a:lnTo>
                  <a:lnTo>
                    <a:pt x="427" y="384"/>
                  </a:lnTo>
                  <a:lnTo>
                    <a:pt x="502" y="384"/>
                  </a:lnTo>
                  <a:lnTo>
                    <a:pt x="654" y="298"/>
                  </a:lnTo>
                  <a:lnTo>
                    <a:pt x="710" y="250"/>
                  </a:lnTo>
                  <a:lnTo>
                    <a:pt x="521" y="336"/>
                  </a:lnTo>
                  <a:lnTo>
                    <a:pt x="502" y="384"/>
                  </a:lnTo>
                  <a:lnTo>
                    <a:pt x="427" y="365"/>
                  </a:lnTo>
                  <a:lnTo>
                    <a:pt x="416" y="298"/>
                  </a:lnTo>
                  <a:lnTo>
                    <a:pt x="492" y="154"/>
                  </a:lnTo>
                  <a:lnTo>
                    <a:pt x="502" y="106"/>
                  </a:lnTo>
                  <a:lnTo>
                    <a:pt x="748" y="106"/>
                  </a:lnTo>
                  <a:lnTo>
                    <a:pt x="748" y="298"/>
                  </a:lnTo>
                  <a:lnTo>
                    <a:pt x="748" y="365"/>
                  </a:lnTo>
                  <a:lnTo>
                    <a:pt x="710" y="298"/>
                  </a:lnTo>
                </a:path>
              </a:pathLst>
            </a:custGeom>
            <a:solidFill>
              <a:schemeClr val="accent1">
                <a:lumMod val="20000"/>
                <a:lumOff val="80000"/>
              </a:schemeClr>
            </a:solidFill>
            <a:ln w="6350">
              <a:solidFill>
                <a:schemeClr val="accent1">
                  <a:lumMod val="60000"/>
                  <a:lumOff val="40000"/>
                </a:schemeClr>
              </a:solidFill>
              <a:prstDash val="solid"/>
              <a:round/>
              <a:headEnd/>
              <a:tailEnd/>
            </a:ln>
          </p:spPr>
          <p:txBody>
            <a:bodyPr/>
            <a:lstStyle/>
            <a:p>
              <a:endParaRPr lang="en-US" sz="800"/>
            </a:p>
          </p:txBody>
        </p:sp>
        <p:sp>
          <p:nvSpPr>
            <p:cNvPr id="304" name="Rectangle 180"/>
            <p:cNvSpPr>
              <a:spLocks noChangeArrowheads="1"/>
            </p:cNvSpPr>
            <p:nvPr/>
          </p:nvSpPr>
          <p:spPr bwMode="auto">
            <a:xfrm>
              <a:off x="925332" y="4673896"/>
              <a:ext cx="599080"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Pacific</a:t>
              </a:r>
            </a:p>
            <a:p>
              <a:r>
                <a:rPr lang="en-US" sz="800" dirty="0" smtClean="0">
                  <a:solidFill>
                    <a:srgbClr val="000000"/>
                  </a:solidFill>
                  <a:latin typeface="Tahoma" pitchFamily="34" charset="0"/>
                </a:rPr>
                <a:t>68 Units + </a:t>
              </a:r>
            </a:p>
            <a:p>
              <a:r>
                <a:rPr lang="en-US" sz="800" dirty="0" smtClean="0">
                  <a:solidFill>
                    <a:srgbClr val="000000"/>
                  </a:solidFill>
                  <a:latin typeface="Tahoma" pitchFamily="34" charset="0"/>
                </a:rPr>
                <a:t>8 Beds</a:t>
              </a:r>
            </a:p>
            <a:p>
              <a:r>
                <a:rPr lang="en-US" sz="800" dirty="0" smtClean="0">
                  <a:solidFill>
                    <a:srgbClr val="000000"/>
                  </a:solidFill>
                  <a:latin typeface="Tahoma" pitchFamily="34" charset="0"/>
                </a:rPr>
                <a:t>$6.2 M</a:t>
              </a:r>
            </a:p>
          </p:txBody>
        </p:sp>
        <p:sp>
          <p:nvSpPr>
            <p:cNvPr id="305" name="Rectangle 183"/>
            <p:cNvSpPr>
              <a:spLocks noChangeArrowheads="1"/>
            </p:cNvSpPr>
            <p:nvPr/>
          </p:nvSpPr>
          <p:spPr bwMode="auto">
            <a:xfrm>
              <a:off x="2301873" y="4841874"/>
              <a:ext cx="1072715"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Lewis</a:t>
              </a:r>
            </a:p>
            <a:p>
              <a:r>
                <a:rPr lang="en-US" sz="800" dirty="0" smtClean="0">
                  <a:solidFill>
                    <a:srgbClr val="000000"/>
                  </a:solidFill>
                  <a:latin typeface="Tahoma" pitchFamily="34" charset="0"/>
                </a:rPr>
                <a:t>386 Units + 6 Beds</a:t>
              </a:r>
            </a:p>
            <a:p>
              <a:r>
                <a:rPr lang="en-US" sz="800" dirty="0" smtClean="0">
                  <a:solidFill>
                    <a:srgbClr val="000000"/>
                  </a:solidFill>
                  <a:latin typeface="Tahoma" pitchFamily="34" charset="0"/>
                </a:rPr>
                <a:t>$13.1 M</a:t>
              </a:r>
            </a:p>
          </p:txBody>
        </p:sp>
        <p:sp>
          <p:nvSpPr>
            <p:cNvPr id="306" name="Rectangle 186"/>
            <p:cNvSpPr>
              <a:spLocks noChangeArrowheads="1"/>
            </p:cNvSpPr>
            <p:nvPr/>
          </p:nvSpPr>
          <p:spPr bwMode="auto">
            <a:xfrm>
              <a:off x="2074331" y="5403016"/>
              <a:ext cx="662140"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Cowlitz</a:t>
              </a:r>
            </a:p>
            <a:p>
              <a:r>
                <a:rPr lang="en-US" sz="800" dirty="0" smtClean="0">
                  <a:solidFill>
                    <a:srgbClr val="000000"/>
                  </a:solidFill>
                  <a:latin typeface="Tahoma" pitchFamily="34" charset="0"/>
                </a:rPr>
                <a:t>474 Units + </a:t>
              </a:r>
            </a:p>
            <a:p>
              <a:r>
                <a:rPr lang="en-US" sz="800" dirty="0" smtClean="0">
                  <a:solidFill>
                    <a:srgbClr val="000000"/>
                  </a:solidFill>
                  <a:latin typeface="Tahoma" pitchFamily="34" charset="0"/>
                </a:rPr>
                <a:t>41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$16 M</a:t>
              </a:r>
            </a:p>
          </p:txBody>
        </p:sp>
        <p:sp>
          <p:nvSpPr>
            <p:cNvPr id="307" name="Rectangle 192"/>
            <p:cNvSpPr>
              <a:spLocks noChangeArrowheads="1"/>
            </p:cNvSpPr>
            <p:nvPr/>
          </p:nvSpPr>
          <p:spPr bwMode="auto">
            <a:xfrm>
              <a:off x="918970" y="5551181"/>
              <a:ext cx="756732"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Wahkiakum</a:t>
              </a:r>
            </a:p>
            <a:p>
              <a:r>
                <a:rPr lang="en-US" sz="800" dirty="0" smtClean="0">
                  <a:solidFill>
                    <a:srgbClr val="000000"/>
                  </a:solidFill>
                  <a:latin typeface="Tahoma" pitchFamily="34" charset="0"/>
                </a:rPr>
                <a:t>19 Units</a:t>
              </a:r>
            </a:p>
            <a:p>
              <a:r>
                <a:rPr lang="en-US" sz="800" dirty="0" smtClean="0">
                  <a:solidFill>
                    <a:srgbClr val="000000"/>
                  </a:solidFill>
                  <a:latin typeface="Tahoma" pitchFamily="34" charset="0"/>
                </a:rPr>
                <a:t>$1.1 M</a:t>
              </a:r>
              <a:endParaRPr lang="en-US" sz="800" dirty="0">
                <a:solidFill>
                  <a:srgbClr val="000000"/>
                </a:solidFill>
                <a:latin typeface="Tahoma" pitchFamily="34" charset="0"/>
              </a:endParaRPr>
            </a:p>
          </p:txBody>
        </p:sp>
        <p:sp>
          <p:nvSpPr>
            <p:cNvPr id="308" name="Rectangle 198"/>
            <p:cNvSpPr>
              <a:spLocks noChangeArrowheads="1"/>
            </p:cNvSpPr>
            <p:nvPr/>
          </p:nvSpPr>
          <p:spPr bwMode="auto">
            <a:xfrm>
              <a:off x="4114798" y="5022504"/>
              <a:ext cx="772497"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Yakima</a:t>
              </a:r>
            </a:p>
            <a:p>
              <a:r>
                <a:rPr lang="en-US" sz="800" dirty="0" smtClean="0">
                  <a:solidFill>
                    <a:srgbClr val="000000"/>
                  </a:solidFill>
                  <a:latin typeface="Tahoma" pitchFamily="34" charset="0"/>
                </a:rPr>
                <a:t>1,421 Units + </a:t>
              </a:r>
            </a:p>
            <a:p>
              <a:r>
                <a:rPr lang="en-US" sz="800" dirty="0" smtClean="0">
                  <a:solidFill>
                    <a:srgbClr val="000000"/>
                  </a:solidFill>
                  <a:latin typeface="Tahoma" pitchFamily="34" charset="0"/>
                </a:rPr>
                <a:t>108 Beds</a:t>
              </a:r>
            </a:p>
            <a:p>
              <a:r>
                <a:rPr lang="en-US" sz="800" dirty="0" smtClean="0">
                  <a:solidFill>
                    <a:srgbClr val="000000"/>
                  </a:solidFill>
                  <a:latin typeface="Tahoma" pitchFamily="34" charset="0"/>
                </a:rPr>
                <a:t>$47.6 M</a:t>
              </a:r>
            </a:p>
          </p:txBody>
        </p:sp>
        <p:sp>
          <p:nvSpPr>
            <p:cNvPr id="309" name="Rectangle 204"/>
            <p:cNvSpPr>
              <a:spLocks noChangeArrowheads="1"/>
            </p:cNvSpPr>
            <p:nvPr/>
          </p:nvSpPr>
          <p:spPr bwMode="auto">
            <a:xfrm>
              <a:off x="1817206" y="4093906"/>
              <a:ext cx="662140"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Thurston</a:t>
              </a:r>
            </a:p>
            <a:p>
              <a:r>
                <a:rPr lang="en-US" sz="800" dirty="0" smtClean="0">
                  <a:solidFill>
                    <a:srgbClr val="000000"/>
                  </a:solidFill>
                  <a:latin typeface="Tahoma" pitchFamily="34" charset="0"/>
                </a:rPr>
                <a:t>926 Units + </a:t>
              </a:r>
            </a:p>
            <a:p>
              <a:r>
                <a:rPr lang="en-US" sz="800" dirty="0" smtClean="0">
                  <a:solidFill>
                    <a:srgbClr val="000000"/>
                  </a:solidFill>
                  <a:latin typeface="Tahoma" pitchFamily="34" charset="0"/>
                </a:rPr>
                <a:t>88 Beds</a:t>
              </a:r>
            </a:p>
            <a:p>
              <a:r>
                <a:rPr lang="en-US" sz="800" dirty="0" smtClean="0">
                  <a:solidFill>
                    <a:srgbClr val="000000"/>
                  </a:solidFill>
                  <a:latin typeface="Tahoma" pitchFamily="34" charset="0"/>
                </a:rPr>
                <a:t>$32.4 M</a:t>
              </a:r>
            </a:p>
          </p:txBody>
        </p:sp>
        <p:sp>
          <p:nvSpPr>
            <p:cNvPr id="310" name="Rectangle 207"/>
            <p:cNvSpPr>
              <a:spLocks noChangeArrowheads="1"/>
            </p:cNvSpPr>
            <p:nvPr/>
          </p:nvSpPr>
          <p:spPr bwMode="auto">
            <a:xfrm>
              <a:off x="2873811" y="4018734"/>
              <a:ext cx="761721"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Pierce</a:t>
              </a:r>
            </a:p>
            <a:p>
              <a:r>
                <a:rPr lang="en-US" sz="800" dirty="0" smtClean="0">
                  <a:solidFill>
                    <a:srgbClr val="000000"/>
                  </a:solidFill>
                  <a:latin typeface="Tahoma" pitchFamily="34" charset="0"/>
                </a:rPr>
                <a:t>2,738 Units + </a:t>
              </a:r>
            </a:p>
            <a:p>
              <a:r>
                <a:rPr lang="en-US" sz="800" dirty="0" smtClean="0">
                  <a:solidFill>
                    <a:srgbClr val="000000"/>
                  </a:solidFill>
                  <a:latin typeface="Tahoma" pitchFamily="34" charset="0"/>
                </a:rPr>
                <a:t>224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$76.6 M</a:t>
              </a:r>
            </a:p>
          </p:txBody>
        </p:sp>
        <p:sp>
          <p:nvSpPr>
            <p:cNvPr id="311" name="Rectangle 210"/>
            <p:cNvSpPr>
              <a:spLocks noChangeArrowheads="1"/>
            </p:cNvSpPr>
            <p:nvPr/>
          </p:nvSpPr>
          <p:spPr bwMode="auto">
            <a:xfrm>
              <a:off x="2990820" y="3095385"/>
              <a:ext cx="835558"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King</a:t>
              </a:r>
            </a:p>
            <a:p>
              <a:r>
                <a:rPr lang="en-US" sz="800" dirty="0" smtClean="0">
                  <a:solidFill>
                    <a:srgbClr val="000000"/>
                  </a:solidFill>
                  <a:latin typeface="Tahoma" pitchFamily="34" charset="0"/>
                </a:rPr>
                <a:t>15,320 Units + </a:t>
              </a:r>
            </a:p>
            <a:p>
              <a:r>
                <a:rPr lang="en-US" sz="800" dirty="0" smtClean="0">
                  <a:solidFill>
                    <a:srgbClr val="000000"/>
                  </a:solidFill>
                  <a:latin typeface="Tahoma" pitchFamily="34" charset="0"/>
                </a:rPr>
                <a:t>2,098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$370.3 M</a:t>
              </a:r>
            </a:p>
          </p:txBody>
        </p:sp>
        <p:sp>
          <p:nvSpPr>
            <p:cNvPr id="312" name="Rectangle 216"/>
            <p:cNvSpPr>
              <a:spLocks noChangeArrowheads="1"/>
            </p:cNvSpPr>
            <p:nvPr/>
          </p:nvSpPr>
          <p:spPr bwMode="auto">
            <a:xfrm>
              <a:off x="5530289" y="2839622"/>
              <a:ext cx="662140"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Douglas</a:t>
              </a:r>
            </a:p>
            <a:p>
              <a:r>
                <a:rPr lang="en-US" sz="800" dirty="0" smtClean="0">
                  <a:solidFill>
                    <a:srgbClr val="000000"/>
                  </a:solidFill>
                  <a:latin typeface="Tahoma" pitchFamily="34" charset="0"/>
                </a:rPr>
                <a:t>150 Units + </a:t>
              </a:r>
            </a:p>
            <a:p>
              <a:r>
                <a:rPr lang="en-US" sz="800" dirty="0" smtClean="0">
                  <a:solidFill>
                    <a:srgbClr val="000000"/>
                  </a:solidFill>
                  <a:latin typeface="Tahoma" pitchFamily="34" charset="0"/>
                </a:rPr>
                <a:t>18 Beds</a:t>
              </a:r>
            </a:p>
            <a:p>
              <a:r>
                <a:rPr lang="en-US" sz="800" dirty="0" smtClean="0">
                  <a:solidFill>
                    <a:srgbClr val="000000"/>
                  </a:solidFill>
                  <a:latin typeface="Tahoma" pitchFamily="34" charset="0"/>
                </a:rPr>
                <a:t>$9.6 M</a:t>
              </a:r>
            </a:p>
          </p:txBody>
        </p:sp>
        <p:sp>
          <p:nvSpPr>
            <p:cNvPr id="313" name="Rectangle 225"/>
            <p:cNvSpPr>
              <a:spLocks noChangeArrowheads="1"/>
            </p:cNvSpPr>
            <p:nvPr/>
          </p:nvSpPr>
          <p:spPr bwMode="auto">
            <a:xfrm>
              <a:off x="6362595" y="4765675"/>
              <a:ext cx="536019"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Franklin</a:t>
              </a:r>
            </a:p>
            <a:p>
              <a:r>
                <a:rPr lang="en-US" sz="800" dirty="0" smtClean="0">
                  <a:solidFill>
                    <a:srgbClr val="000000"/>
                  </a:solidFill>
                  <a:latin typeface="Tahoma" pitchFamily="34" charset="0"/>
                </a:rPr>
                <a:t>388 Units</a:t>
              </a:r>
              <a:endParaRPr lang="en-US" sz="800" dirty="0">
                <a:solidFill>
                  <a:srgbClr val="000000"/>
                </a:solidFill>
                <a:latin typeface="Tahoma" pitchFamily="34" charset="0"/>
              </a:endParaRPr>
            </a:p>
            <a:p>
              <a:r>
                <a:rPr lang="en-US" sz="800" dirty="0" smtClean="0">
                  <a:solidFill>
                    <a:srgbClr val="000000"/>
                  </a:solidFill>
                  <a:latin typeface="Tahoma" pitchFamily="34" charset="0"/>
                </a:rPr>
                <a:t>$11.4 M</a:t>
              </a:r>
            </a:p>
          </p:txBody>
        </p:sp>
        <p:sp>
          <p:nvSpPr>
            <p:cNvPr id="314" name="Rectangle 230"/>
            <p:cNvSpPr>
              <a:spLocks noChangeArrowheads="1"/>
            </p:cNvSpPr>
            <p:nvPr/>
          </p:nvSpPr>
          <p:spPr bwMode="auto">
            <a:xfrm>
              <a:off x="6692680" y="5401910"/>
              <a:ext cx="756732"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Walla Walla</a:t>
              </a:r>
            </a:p>
            <a:p>
              <a:r>
                <a:rPr lang="en-US" sz="800" dirty="0" smtClean="0">
                  <a:solidFill>
                    <a:srgbClr val="000000"/>
                  </a:solidFill>
                  <a:latin typeface="Tahoma" pitchFamily="34" charset="0"/>
                </a:rPr>
                <a:t>603 Units + </a:t>
              </a:r>
            </a:p>
            <a:p>
              <a:r>
                <a:rPr lang="en-US" sz="800" dirty="0" smtClean="0">
                  <a:solidFill>
                    <a:srgbClr val="000000"/>
                  </a:solidFill>
                  <a:latin typeface="Tahoma" pitchFamily="34" charset="0"/>
                </a:rPr>
                <a:t>151 Beds</a:t>
              </a:r>
            </a:p>
            <a:p>
              <a:r>
                <a:rPr lang="en-US" sz="800" dirty="0" smtClean="0">
                  <a:solidFill>
                    <a:srgbClr val="000000"/>
                  </a:solidFill>
                  <a:latin typeface="Tahoma" pitchFamily="34" charset="0"/>
                </a:rPr>
                <a:t>$28.3 M</a:t>
              </a:r>
            </a:p>
          </p:txBody>
        </p:sp>
        <p:sp>
          <p:nvSpPr>
            <p:cNvPr id="315" name="Rectangle 233"/>
            <p:cNvSpPr>
              <a:spLocks noChangeArrowheads="1"/>
            </p:cNvSpPr>
            <p:nvPr/>
          </p:nvSpPr>
          <p:spPr bwMode="auto">
            <a:xfrm>
              <a:off x="8037278" y="4018734"/>
              <a:ext cx="583314"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Whitman</a:t>
              </a:r>
            </a:p>
            <a:p>
              <a:r>
                <a:rPr lang="en-US" sz="800" dirty="0" smtClean="0">
                  <a:solidFill>
                    <a:srgbClr val="000000"/>
                  </a:solidFill>
                  <a:latin typeface="Tahoma" pitchFamily="34" charset="0"/>
                </a:rPr>
                <a:t>239 Units</a:t>
              </a:r>
              <a:endParaRPr lang="en-US" sz="800" dirty="0">
                <a:solidFill>
                  <a:srgbClr val="000000"/>
                </a:solidFill>
                <a:latin typeface="Tahoma" pitchFamily="34" charset="0"/>
              </a:endParaRPr>
            </a:p>
            <a:p>
              <a:r>
                <a:rPr lang="en-US" sz="800" dirty="0" smtClean="0">
                  <a:solidFill>
                    <a:srgbClr val="000000"/>
                  </a:solidFill>
                  <a:latin typeface="Tahoma" pitchFamily="34" charset="0"/>
                </a:rPr>
                <a:t>$9.3 M</a:t>
              </a:r>
            </a:p>
          </p:txBody>
        </p:sp>
        <p:sp>
          <p:nvSpPr>
            <p:cNvPr id="316" name="Rectangle 236"/>
            <p:cNvSpPr>
              <a:spLocks noChangeArrowheads="1"/>
            </p:cNvSpPr>
            <p:nvPr/>
          </p:nvSpPr>
          <p:spPr bwMode="auto">
            <a:xfrm>
              <a:off x="8481497" y="5534144"/>
              <a:ext cx="457684"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Asotin</a:t>
              </a:r>
            </a:p>
            <a:p>
              <a:r>
                <a:rPr lang="en-US" sz="800" dirty="0" smtClean="0">
                  <a:solidFill>
                    <a:srgbClr val="000000"/>
                  </a:solidFill>
                  <a:latin typeface="Tahoma" pitchFamily="34" charset="0"/>
                </a:rPr>
                <a:t>56 Units</a:t>
              </a:r>
            </a:p>
            <a:p>
              <a:r>
                <a:rPr lang="en-US" sz="800" dirty="0" smtClean="0">
                  <a:solidFill>
                    <a:srgbClr val="000000"/>
                  </a:solidFill>
                  <a:latin typeface="Tahoma" pitchFamily="34" charset="0"/>
                </a:rPr>
                <a:t>$1.1 M</a:t>
              </a:r>
              <a:endParaRPr lang="en-US" sz="800" dirty="0">
                <a:solidFill>
                  <a:srgbClr val="000000"/>
                </a:solidFill>
                <a:latin typeface="Tahoma" pitchFamily="34" charset="0"/>
              </a:endParaRPr>
            </a:p>
          </p:txBody>
        </p:sp>
        <p:sp>
          <p:nvSpPr>
            <p:cNvPr id="317" name="Rectangle 242"/>
            <p:cNvSpPr>
              <a:spLocks noChangeArrowheads="1"/>
            </p:cNvSpPr>
            <p:nvPr/>
          </p:nvSpPr>
          <p:spPr bwMode="auto">
            <a:xfrm>
              <a:off x="8021723" y="4841874"/>
              <a:ext cx="504488"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Garfield</a:t>
              </a:r>
            </a:p>
            <a:p>
              <a:r>
                <a:rPr lang="en-US" sz="800" dirty="0" smtClean="0">
                  <a:solidFill>
                    <a:srgbClr val="000000"/>
                  </a:solidFill>
                  <a:latin typeface="Tahoma" pitchFamily="34" charset="0"/>
                </a:rPr>
                <a:t>10 Units</a:t>
              </a:r>
            </a:p>
            <a:p>
              <a:r>
                <a:rPr lang="en-US" sz="800" dirty="0" smtClean="0">
                  <a:solidFill>
                    <a:srgbClr val="000000"/>
                  </a:solidFill>
                  <a:latin typeface="Tahoma" pitchFamily="34" charset="0"/>
                </a:rPr>
                <a:t>$94.1 K</a:t>
              </a:r>
            </a:p>
          </p:txBody>
        </p:sp>
        <p:sp>
          <p:nvSpPr>
            <p:cNvPr id="318" name="Rectangle 248"/>
            <p:cNvSpPr>
              <a:spLocks noChangeArrowheads="1"/>
            </p:cNvSpPr>
            <p:nvPr/>
          </p:nvSpPr>
          <p:spPr bwMode="auto">
            <a:xfrm>
              <a:off x="7629411" y="1880269"/>
              <a:ext cx="536019"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Stevens</a:t>
              </a:r>
            </a:p>
            <a:p>
              <a:r>
                <a:rPr lang="en-US" sz="800" dirty="0" smtClean="0">
                  <a:solidFill>
                    <a:srgbClr val="000000"/>
                  </a:solidFill>
                  <a:latin typeface="Tahoma" pitchFamily="34" charset="0"/>
                </a:rPr>
                <a:t>183 Units</a:t>
              </a:r>
            </a:p>
            <a:p>
              <a:r>
                <a:rPr lang="en-US" sz="800" dirty="0" smtClean="0">
                  <a:solidFill>
                    <a:srgbClr val="000000"/>
                  </a:solidFill>
                  <a:latin typeface="Tahoma" pitchFamily="34" charset="0"/>
                </a:rPr>
                <a:t>$5.7 M</a:t>
              </a:r>
            </a:p>
          </p:txBody>
        </p:sp>
        <p:sp>
          <p:nvSpPr>
            <p:cNvPr id="319" name="Rectangle 253"/>
            <p:cNvSpPr>
              <a:spLocks noChangeArrowheads="1"/>
            </p:cNvSpPr>
            <p:nvPr/>
          </p:nvSpPr>
          <p:spPr bwMode="auto">
            <a:xfrm>
              <a:off x="8333643" y="1094544"/>
              <a:ext cx="536019" cy="580594"/>
            </a:xfrm>
            <a:prstGeom prst="rect">
              <a:avLst/>
            </a:prstGeom>
            <a:noFill/>
            <a:ln w="9525">
              <a:noFill/>
              <a:miter lim="800000"/>
              <a:headEnd/>
              <a:tailEnd/>
            </a:ln>
          </p:spPr>
          <p:txBody>
            <a:bodyPr wrap="none" lIns="0" tIns="0" rIns="0" bIns="0">
              <a:spAutoFit/>
            </a:bodyPr>
            <a:lstStyle/>
            <a:p>
              <a:r>
                <a:rPr lang="en-US" sz="800" b="1" dirty="0">
                  <a:solidFill>
                    <a:srgbClr val="000000"/>
                  </a:solidFill>
                  <a:latin typeface="Tahoma" pitchFamily="34" charset="0"/>
                </a:rPr>
                <a:t>Pend</a:t>
              </a:r>
              <a:br>
                <a:rPr lang="en-US" sz="800" b="1" dirty="0">
                  <a:solidFill>
                    <a:srgbClr val="000000"/>
                  </a:solidFill>
                  <a:latin typeface="Tahoma" pitchFamily="34" charset="0"/>
                </a:rPr>
              </a:br>
              <a:r>
                <a:rPr lang="en-US" sz="800" b="1" dirty="0" smtClean="0">
                  <a:solidFill>
                    <a:srgbClr val="000000"/>
                  </a:solidFill>
                  <a:latin typeface="Tahoma" pitchFamily="34" charset="0"/>
                </a:rPr>
                <a:t>Oreille</a:t>
              </a:r>
            </a:p>
            <a:p>
              <a:r>
                <a:rPr lang="en-US" sz="800" dirty="0" smtClean="0">
                  <a:solidFill>
                    <a:srgbClr val="000000"/>
                  </a:solidFill>
                  <a:latin typeface="Tahoma" pitchFamily="34" charset="0"/>
                </a:rPr>
                <a:t>152 Units</a:t>
              </a:r>
            </a:p>
            <a:p>
              <a:r>
                <a:rPr lang="en-US" sz="800" dirty="0" smtClean="0">
                  <a:solidFill>
                    <a:srgbClr val="000000"/>
                  </a:solidFill>
                  <a:latin typeface="Tahoma" pitchFamily="34" charset="0"/>
                </a:rPr>
                <a:t>$2.3 M</a:t>
              </a:r>
              <a:endParaRPr lang="en-US" sz="800" dirty="0">
                <a:solidFill>
                  <a:srgbClr val="000000"/>
                </a:solidFill>
                <a:latin typeface="Tahoma" pitchFamily="34" charset="0"/>
              </a:endParaRPr>
            </a:p>
          </p:txBody>
        </p:sp>
        <p:sp>
          <p:nvSpPr>
            <p:cNvPr id="320" name="Rectangle 258"/>
            <p:cNvSpPr>
              <a:spLocks noChangeArrowheads="1"/>
            </p:cNvSpPr>
            <p:nvPr/>
          </p:nvSpPr>
          <p:spPr bwMode="auto">
            <a:xfrm>
              <a:off x="589274" y="3620170"/>
              <a:ext cx="662141" cy="725742"/>
            </a:xfrm>
            <a:prstGeom prst="rect">
              <a:avLst/>
            </a:prstGeom>
            <a:noFill/>
            <a:ln w="9525">
              <a:noFill/>
              <a:miter lim="800000"/>
              <a:headEnd/>
              <a:tailEnd/>
            </a:ln>
          </p:spPr>
          <p:txBody>
            <a:bodyPr wrap="none" lIns="0" tIns="0" rIns="0" bIns="0">
              <a:spAutoFit/>
            </a:bodyPr>
            <a:lstStyle/>
            <a:p>
              <a:r>
                <a:rPr lang="en-US" sz="800" b="1" dirty="0">
                  <a:solidFill>
                    <a:srgbClr val="000000"/>
                  </a:solidFill>
                  <a:latin typeface="Tahoma" pitchFamily="34" charset="0"/>
                </a:rPr>
                <a:t>Grays</a:t>
              </a:r>
              <a:br>
                <a:rPr lang="en-US" sz="800" b="1" dirty="0">
                  <a:solidFill>
                    <a:srgbClr val="000000"/>
                  </a:solidFill>
                  <a:latin typeface="Tahoma" pitchFamily="34" charset="0"/>
                </a:rPr>
              </a:br>
              <a:r>
                <a:rPr lang="en-US" sz="800" b="1" dirty="0" smtClean="0">
                  <a:solidFill>
                    <a:srgbClr val="000000"/>
                  </a:solidFill>
                  <a:latin typeface="Tahoma" pitchFamily="34" charset="0"/>
                </a:rPr>
                <a:t>Harbor</a:t>
              </a:r>
            </a:p>
            <a:p>
              <a:r>
                <a:rPr lang="en-US" sz="800" dirty="0" smtClean="0">
                  <a:solidFill>
                    <a:srgbClr val="000000"/>
                  </a:solidFill>
                  <a:latin typeface="Tahoma" pitchFamily="34" charset="0"/>
                </a:rPr>
                <a:t>231 Units + </a:t>
              </a:r>
            </a:p>
            <a:p>
              <a:r>
                <a:rPr lang="en-US" sz="800" dirty="0" smtClean="0">
                  <a:solidFill>
                    <a:srgbClr val="000000"/>
                  </a:solidFill>
                  <a:latin typeface="Tahoma" pitchFamily="34" charset="0"/>
                </a:rPr>
                <a:t>25 Beds</a:t>
              </a:r>
            </a:p>
            <a:p>
              <a:r>
                <a:rPr lang="en-US" sz="800" dirty="0" smtClean="0">
                  <a:solidFill>
                    <a:srgbClr val="000000"/>
                  </a:solidFill>
                  <a:latin typeface="Tahoma" pitchFamily="34" charset="0"/>
                </a:rPr>
                <a:t>$5.3 M</a:t>
              </a:r>
            </a:p>
          </p:txBody>
        </p:sp>
        <p:sp>
          <p:nvSpPr>
            <p:cNvPr id="321" name="Rectangle 261"/>
            <p:cNvSpPr>
              <a:spLocks noChangeArrowheads="1"/>
            </p:cNvSpPr>
            <p:nvPr/>
          </p:nvSpPr>
          <p:spPr bwMode="auto">
            <a:xfrm>
              <a:off x="458979" y="2916627"/>
              <a:ext cx="1072715"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Jefferson</a:t>
              </a:r>
            </a:p>
            <a:p>
              <a:r>
                <a:rPr lang="en-US" sz="800" dirty="0" smtClean="0">
                  <a:solidFill>
                    <a:srgbClr val="000000"/>
                  </a:solidFill>
                  <a:latin typeface="Tahoma" pitchFamily="34" charset="0"/>
                </a:rPr>
                <a:t>109 Units + 4 Beds</a:t>
              </a:r>
            </a:p>
            <a:p>
              <a:r>
                <a:rPr lang="en-US" sz="800" dirty="0" smtClean="0">
                  <a:solidFill>
                    <a:srgbClr val="000000"/>
                  </a:solidFill>
                  <a:latin typeface="Tahoma" pitchFamily="34" charset="0"/>
                </a:rPr>
                <a:t>$5 M</a:t>
              </a:r>
            </a:p>
          </p:txBody>
        </p:sp>
        <p:sp>
          <p:nvSpPr>
            <p:cNvPr id="322" name="Rectangle 264"/>
            <p:cNvSpPr>
              <a:spLocks noChangeArrowheads="1"/>
            </p:cNvSpPr>
            <p:nvPr/>
          </p:nvSpPr>
          <p:spPr bwMode="auto">
            <a:xfrm>
              <a:off x="215895" y="2181225"/>
              <a:ext cx="536019"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Clallam</a:t>
              </a:r>
            </a:p>
            <a:p>
              <a:r>
                <a:rPr lang="en-US" sz="800" dirty="0" smtClean="0">
                  <a:solidFill>
                    <a:srgbClr val="000000"/>
                  </a:solidFill>
                  <a:latin typeface="Tahoma" pitchFamily="34" charset="0"/>
                </a:rPr>
                <a:t>666 Units </a:t>
              </a:r>
            </a:p>
            <a:p>
              <a:r>
                <a:rPr lang="en-US" sz="800" dirty="0" smtClean="0">
                  <a:solidFill>
                    <a:srgbClr val="000000"/>
                  </a:solidFill>
                  <a:latin typeface="Tahoma" pitchFamily="34" charset="0"/>
                </a:rPr>
                <a:t>$21.7 M</a:t>
              </a:r>
            </a:p>
          </p:txBody>
        </p:sp>
        <p:sp>
          <p:nvSpPr>
            <p:cNvPr id="323" name="Rectangle 267"/>
            <p:cNvSpPr>
              <a:spLocks noChangeArrowheads="1"/>
            </p:cNvSpPr>
            <p:nvPr/>
          </p:nvSpPr>
          <p:spPr bwMode="auto">
            <a:xfrm>
              <a:off x="4419597" y="3886199"/>
              <a:ext cx="536019"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Kittitas</a:t>
              </a:r>
            </a:p>
            <a:p>
              <a:r>
                <a:rPr lang="en-US" sz="800" dirty="0" smtClean="0">
                  <a:solidFill>
                    <a:srgbClr val="000000"/>
                  </a:solidFill>
                  <a:latin typeface="Tahoma" pitchFamily="34" charset="0"/>
                </a:rPr>
                <a:t>183 Units</a:t>
              </a:r>
              <a:endParaRPr lang="en-US" sz="800" dirty="0">
                <a:solidFill>
                  <a:srgbClr val="000000"/>
                </a:solidFill>
                <a:latin typeface="Tahoma" pitchFamily="34" charset="0"/>
              </a:endParaRPr>
            </a:p>
            <a:p>
              <a:r>
                <a:rPr lang="en-US" sz="800" dirty="0" smtClean="0">
                  <a:solidFill>
                    <a:srgbClr val="000000"/>
                  </a:solidFill>
                  <a:latin typeface="Tahoma" pitchFamily="34" charset="0"/>
                </a:rPr>
                <a:t>$3.7 M</a:t>
              </a:r>
            </a:p>
          </p:txBody>
        </p:sp>
        <p:sp>
          <p:nvSpPr>
            <p:cNvPr id="324" name="Rectangle 270"/>
            <p:cNvSpPr>
              <a:spLocks noChangeArrowheads="1"/>
            </p:cNvSpPr>
            <p:nvPr/>
          </p:nvSpPr>
          <p:spPr bwMode="auto">
            <a:xfrm>
              <a:off x="3219043" y="2231610"/>
              <a:ext cx="772497"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Snohomish</a:t>
              </a:r>
            </a:p>
            <a:p>
              <a:r>
                <a:rPr lang="en-US" sz="800" dirty="0" smtClean="0">
                  <a:solidFill>
                    <a:srgbClr val="000000"/>
                  </a:solidFill>
                  <a:latin typeface="Tahoma" pitchFamily="34" charset="0"/>
                </a:rPr>
                <a:t>2,569 Units + </a:t>
              </a:r>
            </a:p>
            <a:p>
              <a:r>
                <a:rPr lang="en-US" sz="800" dirty="0" smtClean="0">
                  <a:solidFill>
                    <a:srgbClr val="000000"/>
                  </a:solidFill>
                  <a:latin typeface="Tahoma" pitchFamily="34" charset="0"/>
                </a:rPr>
                <a:t>55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$57.5 M</a:t>
              </a:r>
            </a:p>
          </p:txBody>
        </p:sp>
        <p:sp>
          <p:nvSpPr>
            <p:cNvPr id="325" name="Rectangle 273"/>
            <p:cNvSpPr>
              <a:spLocks noChangeArrowheads="1"/>
            </p:cNvSpPr>
            <p:nvPr/>
          </p:nvSpPr>
          <p:spPr bwMode="auto">
            <a:xfrm>
              <a:off x="5183274" y="1254919"/>
              <a:ext cx="1150864"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Okanogan</a:t>
              </a:r>
            </a:p>
            <a:p>
              <a:r>
                <a:rPr lang="en-US" sz="800" dirty="0" smtClean="0">
                  <a:solidFill>
                    <a:srgbClr val="000000"/>
                  </a:solidFill>
                  <a:latin typeface="Tahoma" pitchFamily="34" charset="0"/>
                </a:rPr>
                <a:t>361 Units + 47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$9.3 M</a:t>
              </a:r>
            </a:p>
          </p:txBody>
        </p:sp>
        <p:sp>
          <p:nvSpPr>
            <p:cNvPr id="326" name="Rectangle 276"/>
            <p:cNvSpPr>
              <a:spLocks noChangeArrowheads="1"/>
            </p:cNvSpPr>
            <p:nvPr/>
          </p:nvSpPr>
          <p:spPr bwMode="auto">
            <a:xfrm>
              <a:off x="4419597" y="2543661"/>
              <a:ext cx="1116571" cy="580594"/>
            </a:xfrm>
            <a:prstGeom prst="rect">
              <a:avLst/>
            </a:prstGeom>
            <a:noFill/>
            <a:ln w="9525">
              <a:noFill/>
              <a:miter lim="800000"/>
              <a:headEnd/>
              <a:tailEnd/>
            </a:ln>
          </p:spPr>
          <p:txBody>
            <a:bodyPr wrap="square" lIns="0" tIns="0" rIns="0" bIns="0">
              <a:spAutoFit/>
            </a:bodyPr>
            <a:lstStyle/>
            <a:p>
              <a:r>
                <a:rPr lang="en-US" sz="800" b="1" dirty="0" smtClean="0">
                  <a:solidFill>
                    <a:srgbClr val="000000"/>
                  </a:solidFill>
                  <a:latin typeface="Tahoma" pitchFamily="34" charset="0"/>
                </a:rPr>
                <a:t>Chelan</a:t>
              </a:r>
            </a:p>
            <a:p>
              <a:r>
                <a:rPr lang="en-US" sz="800" dirty="0" smtClean="0">
                  <a:solidFill>
                    <a:srgbClr val="000000"/>
                  </a:solidFill>
                  <a:latin typeface="Tahoma" pitchFamily="34" charset="0"/>
                </a:rPr>
                <a:t>926 Units + </a:t>
              </a:r>
            </a:p>
            <a:p>
              <a:r>
                <a:rPr lang="en-US" sz="800" dirty="0" smtClean="0">
                  <a:solidFill>
                    <a:srgbClr val="000000"/>
                  </a:solidFill>
                  <a:latin typeface="Tahoma" pitchFamily="34" charset="0"/>
                </a:rPr>
                <a:t>6 Beds</a:t>
              </a:r>
            </a:p>
            <a:p>
              <a:r>
                <a:rPr lang="en-US" sz="800" dirty="0" smtClean="0">
                  <a:solidFill>
                    <a:srgbClr val="000000"/>
                  </a:solidFill>
                  <a:latin typeface="Tahoma" pitchFamily="34" charset="0"/>
                </a:rPr>
                <a:t>$30 M</a:t>
              </a:r>
            </a:p>
          </p:txBody>
        </p:sp>
        <p:sp>
          <p:nvSpPr>
            <p:cNvPr id="327" name="Rectangle 279"/>
            <p:cNvSpPr>
              <a:spLocks noChangeArrowheads="1"/>
            </p:cNvSpPr>
            <p:nvPr/>
          </p:nvSpPr>
          <p:spPr bwMode="auto">
            <a:xfrm>
              <a:off x="6722129" y="3993175"/>
              <a:ext cx="662141"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Adams</a:t>
              </a:r>
            </a:p>
            <a:p>
              <a:r>
                <a:rPr lang="en-US" sz="800" dirty="0" smtClean="0">
                  <a:solidFill>
                    <a:srgbClr val="000000"/>
                  </a:solidFill>
                  <a:latin typeface="Tahoma" pitchFamily="34" charset="0"/>
                </a:rPr>
                <a:t>438 Units + </a:t>
              </a:r>
            </a:p>
            <a:p>
              <a:r>
                <a:rPr lang="en-US" sz="800" dirty="0" smtClean="0">
                  <a:solidFill>
                    <a:srgbClr val="000000"/>
                  </a:solidFill>
                  <a:latin typeface="Tahoma" pitchFamily="34" charset="0"/>
                </a:rPr>
                <a:t>$12.6 M</a:t>
              </a:r>
              <a:endParaRPr lang="en-US" sz="800" dirty="0">
                <a:solidFill>
                  <a:srgbClr val="000000"/>
                </a:solidFill>
                <a:latin typeface="Tahoma" pitchFamily="34" charset="0"/>
              </a:endParaRPr>
            </a:p>
          </p:txBody>
        </p:sp>
        <p:sp>
          <p:nvSpPr>
            <p:cNvPr id="328" name="Rectangle 282"/>
            <p:cNvSpPr>
              <a:spLocks noChangeArrowheads="1"/>
            </p:cNvSpPr>
            <p:nvPr/>
          </p:nvSpPr>
          <p:spPr bwMode="auto">
            <a:xfrm>
              <a:off x="6865119" y="3039559"/>
              <a:ext cx="599080"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Lincoln</a:t>
              </a:r>
            </a:p>
            <a:p>
              <a:r>
                <a:rPr lang="en-US" sz="800" dirty="0" smtClean="0">
                  <a:solidFill>
                    <a:srgbClr val="000000"/>
                  </a:solidFill>
                  <a:latin typeface="Tahoma" pitchFamily="34" charset="0"/>
                </a:rPr>
                <a:t>39 Units + </a:t>
              </a:r>
            </a:p>
            <a:p>
              <a:r>
                <a:rPr lang="en-US" sz="800" dirty="0" smtClean="0">
                  <a:solidFill>
                    <a:srgbClr val="000000"/>
                  </a:solidFill>
                  <a:latin typeface="Tahoma" pitchFamily="34" charset="0"/>
                </a:rPr>
                <a:t>16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$2.5 M</a:t>
              </a:r>
            </a:p>
          </p:txBody>
        </p:sp>
        <p:sp>
          <p:nvSpPr>
            <p:cNvPr id="329" name="Rectangle 285"/>
            <p:cNvSpPr>
              <a:spLocks noChangeArrowheads="1"/>
            </p:cNvSpPr>
            <p:nvPr/>
          </p:nvSpPr>
          <p:spPr bwMode="auto">
            <a:xfrm>
              <a:off x="6865119" y="1182772"/>
              <a:ext cx="536019"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Ferry</a:t>
              </a:r>
            </a:p>
            <a:p>
              <a:r>
                <a:rPr lang="en-US" sz="800" dirty="0" smtClean="0">
                  <a:solidFill>
                    <a:srgbClr val="000000"/>
                  </a:solidFill>
                  <a:latin typeface="Tahoma" pitchFamily="34" charset="0"/>
                </a:rPr>
                <a:t>177 Units</a:t>
              </a:r>
              <a:endParaRPr lang="en-US" sz="800" dirty="0">
                <a:solidFill>
                  <a:srgbClr val="000000"/>
                </a:solidFill>
                <a:latin typeface="Tahoma" pitchFamily="34" charset="0"/>
              </a:endParaRPr>
            </a:p>
            <a:p>
              <a:r>
                <a:rPr lang="en-US" sz="800" dirty="0" smtClean="0">
                  <a:solidFill>
                    <a:srgbClr val="000000"/>
                  </a:solidFill>
                  <a:latin typeface="Tahoma" pitchFamily="34" charset="0"/>
                </a:rPr>
                <a:t>$2.6 M</a:t>
              </a:r>
            </a:p>
          </p:txBody>
        </p:sp>
        <p:sp>
          <p:nvSpPr>
            <p:cNvPr id="330" name="Rectangle 288"/>
            <p:cNvSpPr>
              <a:spLocks noChangeArrowheads="1"/>
            </p:cNvSpPr>
            <p:nvPr/>
          </p:nvSpPr>
          <p:spPr bwMode="auto">
            <a:xfrm>
              <a:off x="2186705" y="6343854"/>
              <a:ext cx="772497"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Clark</a:t>
              </a:r>
            </a:p>
            <a:p>
              <a:r>
                <a:rPr lang="en-US" sz="800" dirty="0" smtClean="0">
                  <a:solidFill>
                    <a:srgbClr val="000000"/>
                  </a:solidFill>
                  <a:latin typeface="Tahoma" pitchFamily="34" charset="0"/>
                </a:rPr>
                <a:t>2,036 Units + </a:t>
              </a:r>
            </a:p>
            <a:p>
              <a:r>
                <a:rPr lang="en-US" sz="800" dirty="0" smtClean="0">
                  <a:solidFill>
                    <a:srgbClr val="000000"/>
                  </a:solidFill>
                  <a:latin typeface="Tahoma" pitchFamily="34" charset="0"/>
                </a:rPr>
                <a:t>95 Beds</a:t>
              </a:r>
            </a:p>
            <a:p>
              <a:r>
                <a:rPr lang="en-US" sz="800" dirty="0" smtClean="0">
                  <a:solidFill>
                    <a:srgbClr val="000000"/>
                  </a:solidFill>
                  <a:latin typeface="Tahoma" pitchFamily="34" charset="0"/>
                </a:rPr>
                <a:t>$42.8 M</a:t>
              </a:r>
            </a:p>
          </p:txBody>
        </p:sp>
        <p:sp>
          <p:nvSpPr>
            <p:cNvPr id="331" name="Rectangle 385"/>
            <p:cNvSpPr>
              <a:spLocks noChangeArrowheads="1"/>
            </p:cNvSpPr>
            <p:nvPr/>
          </p:nvSpPr>
          <p:spPr bwMode="auto">
            <a:xfrm>
              <a:off x="2737210" y="975519"/>
              <a:ext cx="1182394" cy="435445"/>
            </a:xfrm>
            <a:prstGeom prst="rect">
              <a:avLst/>
            </a:prstGeom>
            <a:noFill/>
            <a:ln w="9525">
              <a:noFill/>
              <a:miter lim="800000"/>
              <a:headEnd/>
              <a:tailEnd/>
            </a:ln>
          </p:spPr>
          <p:txBody>
            <a:bodyPr wrap="none" lIns="0" tIns="0" rIns="0" bIns="0">
              <a:spAutoFit/>
            </a:bodyPr>
            <a:lstStyle/>
            <a:p>
              <a:pPr algn="l"/>
              <a:r>
                <a:rPr lang="en-US" sz="800" b="1" dirty="0" smtClean="0">
                  <a:solidFill>
                    <a:srgbClr val="000000"/>
                  </a:solidFill>
                  <a:latin typeface="Tahoma" pitchFamily="34" charset="0"/>
                </a:rPr>
                <a:t>Whatcom</a:t>
              </a:r>
            </a:p>
            <a:p>
              <a:pPr algn="l"/>
              <a:r>
                <a:rPr lang="en-US" sz="800" dirty="0" smtClean="0">
                  <a:solidFill>
                    <a:srgbClr val="000000"/>
                  </a:solidFill>
                  <a:latin typeface="Tahoma" pitchFamily="34" charset="0"/>
                </a:rPr>
                <a:t>1,229 Units + 9 Beds</a:t>
              </a:r>
              <a:endParaRPr lang="en-US" sz="800" dirty="0">
                <a:solidFill>
                  <a:srgbClr val="000000"/>
                </a:solidFill>
                <a:latin typeface="Tahoma" pitchFamily="34" charset="0"/>
              </a:endParaRPr>
            </a:p>
            <a:p>
              <a:pPr algn="l"/>
              <a:r>
                <a:rPr lang="en-US" sz="800" dirty="0" smtClean="0">
                  <a:solidFill>
                    <a:srgbClr val="000000"/>
                  </a:solidFill>
                  <a:latin typeface="Tahoma" pitchFamily="34" charset="0"/>
                </a:rPr>
                <a:t>$32 M</a:t>
              </a:r>
            </a:p>
          </p:txBody>
        </p:sp>
        <p:sp>
          <p:nvSpPr>
            <p:cNvPr id="332" name="Rectangle 388"/>
            <p:cNvSpPr>
              <a:spLocks noChangeArrowheads="1"/>
            </p:cNvSpPr>
            <p:nvPr/>
          </p:nvSpPr>
          <p:spPr bwMode="auto">
            <a:xfrm>
              <a:off x="1417122" y="1151143"/>
              <a:ext cx="573153" cy="435445"/>
            </a:xfrm>
            <a:prstGeom prst="rect">
              <a:avLst/>
            </a:prstGeom>
            <a:noFill/>
            <a:ln w="9525">
              <a:noFill/>
              <a:miter lim="800000"/>
              <a:headEnd/>
              <a:tailEnd/>
            </a:ln>
          </p:spPr>
          <p:txBody>
            <a:bodyPr wrap="none" lIns="0" tIns="0" rIns="0" bIns="0">
              <a:spAutoFit/>
            </a:bodyPr>
            <a:lstStyle/>
            <a:p>
              <a:r>
                <a:rPr lang="en-US" sz="800" b="1" dirty="0">
                  <a:solidFill>
                    <a:srgbClr val="000000"/>
                  </a:solidFill>
                  <a:latin typeface="Tahoma" pitchFamily="34" charset="0"/>
                </a:rPr>
                <a:t>San </a:t>
              </a:r>
              <a:r>
                <a:rPr lang="en-US" sz="800" b="1" dirty="0" smtClean="0">
                  <a:solidFill>
                    <a:srgbClr val="000000"/>
                  </a:solidFill>
                  <a:latin typeface="Tahoma" pitchFamily="34" charset="0"/>
                </a:rPr>
                <a:t>Juan</a:t>
              </a:r>
            </a:p>
            <a:p>
              <a:r>
                <a:rPr lang="en-US" sz="800" dirty="0" smtClean="0">
                  <a:solidFill>
                    <a:srgbClr val="000000"/>
                  </a:solidFill>
                  <a:latin typeface="Tahoma" pitchFamily="34" charset="0"/>
                </a:rPr>
                <a:t>236 Units</a:t>
              </a:r>
              <a:endParaRPr lang="en-US" sz="800" dirty="0">
                <a:solidFill>
                  <a:srgbClr val="000000"/>
                </a:solidFill>
                <a:latin typeface="Tahoma" pitchFamily="34" charset="0"/>
              </a:endParaRPr>
            </a:p>
            <a:p>
              <a:r>
                <a:rPr lang="en-US" sz="800" dirty="0" smtClean="0">
                  <a:solidFill>
                    <a:srgbClr val="000000"/>
                  </a:solidFill>
                  <a:latin typeface="Tahoma" pitchFamily="34" charset="0"/>
                </a:rPr>
                <a:t>$9.9M</a:t>
              </a:r>
            </a:p>
          </p:txBody>
        </p:sp>
        <p:sp>
          <p:nvSpPr>
            <p:cNvPr id="333" name="Rectangle 393"/>
            <p:cNvSpPr>
              <a:spLocks noChangeArrowheads="1"/>
            </p:cNvSpPr>
            <p:nvPr/>
          </p:nvSpPr>
          <p:spPr bwMode="auto">
            <a:xfrm>
              <a:off x="1346008" y="1970964"/>
              <a:ext cx="662141"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Island</a:t>
              </a:r>
            </a:p>
            <a:p>
              <a:r>
                <a:rPr lang="en-US" sz="800" dirty="0" smtClean="0">
                  <a:solidFill>
                    <a:srgbClr val="000000"/>
                  </a:solidFill>
                  <a:latin typeface="Tahoma" pitchFamily="34" charset="0"/>
                </a:rPr>
                <a:t>163 Units + </a:t>
              </a:r>
            </a:p>
            <a:p>
              <a:r>
                <a:rPr lang="en-US" sz="800" dirty="0" smtClean="0">
                  <a:solidFill>
                    <a:srgbClr val="000000"/>
                  </a:solidFill>
                  <a:latin typeface="Tahoma" pitchFamily="34" charset="0"/>
                </a:rPr>
                <a:t>17 Beds</a:t>
              </a:r>
            </a:p>
            <a:p>
              <a:r>
                <a:rPr lang="en-US" sz="800" dirty="0" smtClean="0">
                  <a:solidFill>
                    <a:srgbClr val="000000"/>
                  </a:solidFill>
                  <a:latin typeface="Tahoma" pitchFamily="34" charset="0"/>
                </a:rPr>
                <a:t>$6.4 M</a:t>
              </a:r>
            </a:p>
          </p:txBody>
        </p:sp>
        <p:sp>
          <p:nvSpPr>
            <p:cNvPr id="334" name="Rectangle 716"/>
            <p:cNvSpPr>
              <a:spLocks noChangeArrowheads="1"/>
            </p:cNvSpPr>
            <p:nvPr/>
          </p:nvSpPr>
          <p:spPr bwMode="auto">
            <a:xfrm>
              <a:off x="1423446" y="3476220"/>
              <a:ext cx="662141"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Mason</a:t>
              </a:r>
            </a:p>
            <a:p>
              <a:r>
                <a:rPr lang="en-US" sz="800" dirty="0" smtClean="0">
                  <a:solidFill>
                    <a:srgbClr val="000000"/>
                  </a:solidFill>
                  <a:latin typeface="Tahoma" pitchFamily="34" charset="0"/>
                </a:rPr>
                <a:t>279 Units + </a:t>
              </a:r>
            </a:p>
            <a:p>
              <a:r>
                <a:rPr lang="en-US" sz="800" dirty="0" smtClean="0">
                  <a:solidFill>
                    <a:srgbClr val="000000"/>
                  </a:solidFill>
                  <a:latin typeface="Tahoma" pitchFamily="34" charset="0"/>
                </a:rPr>
                <a:t>$8.5 M</a:t>
              </a:r>
            </a:p>
          </p:txBody>
        </p:sp>
        <p:sp>
          <p:nvSpPr>
            <p:cNvPr id="335" name="Rectangle 722"/>
            <p:cNvSpPr>
              <a:spLocks noChangeArrowheads="1"/>
            </p:cNvSpPr>
            <p:nvPr/>
          </p:nvSpPr>
          <p:spPr bwMode="auto">
            <a:xfrm>
              <a:off x="2955805" y="5523973"/>
              <a:ext cx="630610"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Skamania</a:t>
              </a:r>
            </a:p>
            <a:p>
              <a:r>
                <a:rPr lang="en-US" sz="800" dirty="0" smtClean="0">
                  <a:solidFill>
                    <a:srgbClr val="000000"/>
                  </a:solidFill>
                  <a:latin typeface="Tahoma" pitchFamily="34" charset="0"/>
                </a:rPr>
                <a:t>142 Units</a:t>
              </a:r>
              <a:endParaRPr lang="en-US" sz="800" dirty="0">
                <a:solidFill>
                  <a:srgbClr val="000000"/>
                </a:solidFill>
                <a:latin typeface="Tahoma" pitchFamily="34" charset="0"/>
              </a:endParaRPr>
            </a:p>
            <a:p>
              <a:r>
                <a:rPr lang="en-US" sz="800" dirty="0" smtClean="0">
                  <a:solidFill>
                    <a:srgbClr val="000000"/>
                  </a:solidFill>
                  <a:latin typeface="Tahoma" pitchFamily="34" charset="0"/>
                </a:rPr>
                <a:t>$4.6 M</a:t>
              </a:r>
            </a:p>
          </p:txBody>
        </p:sp>
        <p:sp>
          <p:nvSpPr>
            <p:cNvPr id="336" name="Rectangle 728"/>
            <p:cNvSpPr>
              <a:spLocks noChangeArrowheads="1"/>
            </p:cNvSpPr>
            <p:nvPr/>
          </p:nvSpPr>
          <p:spPr bwMode="auto">
            <a:xfrm>
              <a:off x="3949976" y="6019799"/>
              <a:ext cx="1008977"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Klickitat</a:t>
              </a:r>
            </a:p>
            <a:p>
              <a:r>
                <a:rPr lang="en-US" sz="800" dirty="0" smtClean="0">
                  <a:solidFill>
                    <a:srgbClr val="000000"/>
                  </a:solidFill>
                  <a:latin typeface="Tahoma" pitchFamily="34" charset="0"/>
                </a:rPr>
                <a:t>63 Units + 6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$2.3 M</a:t>
              </a:r>
            </a:p>
          </p:txBody>
        </p:sp>
        <p:sp>
          <p:nvSpPr>
            <p:cNvPr id="337" name="Rectangle 739"/>
            <p:cNvSpPr>
              <a:spLocks noChangeArrowheads="1"/>
            </p:cNvSpPr>
            <p:nvPr/>
          </p:nvSpPr>
          <p:spPr bwMode="auto">
            <a:xfrm>
              <a:off x="2768599" y="1576812"/>
              <a:ext cx="1072715"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Skagit</a:t>
              </a:r>
            </a:p>
            <a:p>
              <a:r>
                <a:rPr lang="en-US" sz="800" dirty="0" smtClean="0">
                  <a:solidFill>
                    <a:srgbClr val="000000"/>
                  </a:solidFill>
                  <a:latin typeface="Tahoma" pitchFamily="34" charset="0"/>
                </a:rPr>
                <a:t>715 Units + 6 Beds</a:t>
              </a:r>
            </a:p>
            <a:p>
              <a:r>
                <a:rPr lang="en-US" sz="800" dirty="0" smtClean="0">
                  <a:solidFill>
                    <a:srgbClr val="000000"/>
                  </a:solidFill>
                  <a:latin typeface="Tahoma" pitchFamily="34" charset="0"/>
                </a:rPr>
                <a:t>$19.8 M</a:t>
              </a:r>
            </a:p>
          </p:txBody>
        </p:sp>
        <p:sp>
          <p:nvSpPr>
            <p:cNvPr id="338" name="Rectangle 745"/>
            <p:cNvSpPr>
              <a:spLocks noChangeArrowheads="1"/>
            </p:cNvSpPr>
            <p:nvPr/>
          </p:nvSpPr>
          <p:spPr bwMode="auto">
            <a:xfrm>
              <a:off x="5536794" y="3669666"/>
              <a:ext cx="772497" cy="435445"/>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Grant</a:t>
              </a:r>
            </a:p>
            <a:p>
              <a:r>
                <a:rPr lang="en-US" sz="800" dirty="0" smtClean="0">
                  <a:solidFill>
                    <a:srgbClr val="000000"/>
                  </a:solidFill>
                  <a:latin typeface="Tahoma" pitchFamily="34" charset="0"/>
                </a:rPr>
                <a:t>1,390 Units + </a:t>
              </a:r>
            </a:p>
            <a:p>
              <a:r>
                <a:rPr lang="en-US" sz="800" dirty="0" smtClean="0">
                  <a:solidFill>
                    <a:srgbClr val="000000"/>
                  </a:solidFill>
                  <a:latin typeface="Tahoma" pitchFamily="34" charset="0"/>
                </a:rPr>
                <a:t>$31.4 M</a:t>
              </a:r>
            </a:p>
          </p:txBody>
        </p:sp>
        <p:sp>
          <p:nvSpPr>
            <p:cNvPr id="339" name="Rectangle 748"/>
            <p:cNvSpPr>
              <a:spLocks noChangeArrowheads="1"/>
            </p:cNvSpPr>
            <p:nvPr/>
          </p:nvSpPr>
          <p:spPr bwMode="auto">
            <a:xfrm>
              <a:off x="5656321" y="5391819"/>
              <a:ext cx="662141"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Benton</a:t>
              </a:r>
            </a:p>
            <a:p>
              <a:r>
                <a:rPr lang="en-US" sz="800" dirty="0" smtClean="0">
                  <a:solidFill>
                    <a:srgbClr val="000000"/>
                  </a:solidFill>
                  <a:latin typeface="Tahoma" pitchFamily="34" charset="0"/>
                </a:rPr>
                <a:t>515 Units + </a:t>
              </a:r>
            </a:p>
            <a:p>
              <a:r>
                <a:rPr lang="en-US" sz="800" dirty="0" smtClean="0">
                  <a:solidFill>
                    <a:srgbClr val="000000"/>
                  </a:solidFill>
                  <a:latin typeface="Tahoma" pitchFamily="34" charset="0"/>
                </a:rPr>
                <a:t>8 Beds</a:t>
              </a:r>
            </a:p>
            <a:p>
              <a:r>
                <a:rPr lang="en-US" sz="800" dirty="0" smtClean="0">
                  <a:solidFill>
                    <a:srgbClr val="000000"/>
                  </a:solidFill>
                  <a:latin typeface="Tahoma" pitchFamily="34" charset="0"/>
                </a:rPr>
                <a:t>$12.3 M</a:t>
              </a:r>
            </a:p>
          </p:txBody>
        </p:sp>
        <p:sp>
          <p:nvSpPr>
            <p:cNvPr id="340" name="Rectangle 765"/>
            <p:cNvSpPr>
              <a:spLocks noChangeArrowheads="1"/>
            </p:cNvSpPr>
            <p:nvPr/>
          </p:nvSpPr>
          <p:spPr bwMode="auto">
            <a:xfrm>
              <a:off x="7678338" y="5449978"/>
              <a:ext cx="599080" cy="435445"/>
            </a:xfrm>
            <a:prstGeom prst="rect">
              <a:avLst/>
            </a:prstGeom>
            <a:noFill/>
            <a:ln w="9525">
              <a:noFill/>
              <a:miter lim="800000"/>
              <a:headEnd/>
              <a:tailEnd/>
            </a:ln>
          </p:spPr>
          <p:txBody>
            <a:bodyPr wrap="none" lIns="0" tIns="0" rIns="0" bIns="0">
              <a:spAutoFit/>
            </a:bodyPr>
            <a:lstStyle/>
            <a:p>
              <a:pPr algn="l"/>
              <a:r>
                <a:rPr lang="en-US" sz="800" b="1" dirty="0" smtClean="0">
                  <a:solidFill>
                    <a:srgbClr val="000000"/>
                  </a:solidFill>
                  <a:latin typeface="Tahoma" pitchFamily="34" charset="0"/>
                </a:rPr>
                <a:t>Columbia</a:t>
              </a:r>
            </a:p>
            <a:p>
              <a:pPr algn="l"/>
              <a:r>
                <a:rPr lang="en-US" sz="800" dirty="0" smtClean="0">
                  <a:solidFill>
                    <a:srgbClr val="000000"/>
                  </a:solidFill>
                  <a:latin typeface="Tahoma" pitchFamily="34" charset="0"/>
                </a:rPr>
                <a:t>8 Units</a:t>
              </a:r>
            </a:p>
            <a:p>
              <a:pPr algn="l"/>
              <a:r>
                <a:rPr lang="en-US" sz="800" dirty="0" smtClean="0">
                  <a:solidFill>
                    <a:srgbClr val="000000"/>
                  </a:solidFill>
                  <a:latin typeface="Tahoma" pitchFamily="34" charset="0"/>
                </a:rPr>
                <a:t>$42.3 K</a:t>
              </a:r>
              <a:endParaRPr lang="en-US" sz="800" dirty="0">
                <a:solidFill>
                  <a:srgbClr val="000000"/>
                </a:solidFill>
                <a:latin typeface="Tahoma" pitchFamily="34" charset="0"/>
              </a:endParaRPr>
            </a:p>
          </p:txBody>
        </p:sp>
        <p:sp>
          <p:nvSpPr>
            <p:cNvPr id="341" name="Rectangle 771"/>
            <p:cNvSpPr>
              <a:spLocks noChangeArrowheads="1"/>
            </p:cNvSpPr>
            <p:nvPr/>
          </p:nvSpPr>
          <p:spPr bwMode="auto">
            <a:xfrm>
              <a:off x="7998877" y="3007642"/>
              <a:ext cx="772497"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Spokane</a:t>
              </a:r>
            </a:p>
            <a:p>
              <a:r>
                <a:rPr lang="en-US" sz="800" dirty="0" smtClean="0">
                  <a:solidFill>
                    <a:srgbClr val="000000"/>
                  </a:solidFill>
                  <a:latin typeface="Tahoma" pitchFamily="34" charset="0"/>
                </a:rPr>
                <a:t>2,907 Units + </a:t>
              </a:r>
              <a:br>
                <a:rPr lang="en-US" sz="800" dirty="0" smtClean="0">
                  <a:solidFill>
                    <a:srgbClr val="000000"/>
                  </a:solidFill>
                  <a:latin typeface="Tahoma" pitchFamily="34" charset="0"/>
                </a:rPr>
              </a:br>
              <a:r>
                <a:rPr lang="en-US" sz="800" dirty="0" smtClean="0">
                  <a:solidFill>
                    <a:srgbClr val="000000"/>
                  </a:solidFill>
                  <a:latin typeface="Tahoma" pitchFamily="34" charset="0"/>
                </a:rPr>
                <a:t>177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$81 M</a:t>
              </a:r>
            </a:p>
          </p:txBody>
        </p:sp>
        <p:sp>
          <p:nvSpPr>
            <p:cNvPr id="342" name="Rectangle 177"/>
            <p:cNvSpPr>
              <a:spLocks noChangeArrowheads="1"/>
            </p:cNvSpPr>
            <p:nvPr/>
          </p:nvSpPr>
          <p:spPr bwMode="auto">
            <a:xfrm>
              <a:off x="2004825" y="2701006"/>
              <a:ext cx="662141" cy="580594"/>
            </a:xfrm>
            <a:prstGeom prst="rect">
              <a:avLst/>
            </a:prstGeom>
            <a:noFill/>
            <a:ln w="9525">
              <a:noFill/>
              <a:miter lim="800000"/>
              <a:headEnd/>
              <a:tailEnd/>
            </a:ln>
          </p:spPr>
          <p:txBody>
            <a:bodyPr wrap="none" lIns="0" tIns="0" rIns="0" bIns="0">
              <a:spAutoFit/>
            </a:bodyPr>
            <a:lstStyle/>
            <a:p>
              <a:r>
                <a:rPr lang="en-US" sz="800" b="1" dirty="0" smtClean="0">
                  <a:solidFill>
                    <a:srgbClr val="000000"/>
                  </a:solidFill>
                  <a:latin typeface="Tahoma" pitchFamily="34" charset="0"/>
                </a:rPr>
                <a:t>Kitsap</a:t>
              </a:r>
            </a:p>
            <a:p>
              <a:r>
                <a:rPr lang="en-US" sz="800" dirty="0" smtClean="0">
                  <a:solidFill>
                    <a:srgbClr val="000000"/>
                  </a:solidFill>
                  <a:latin typeface="Tahoma" pitchFamily="34" charset="0"/>
                </a:rPr>
                <a:t>960 Units + </a:t>
              </a:r>
            </a:p>
            <a:p>
              <a:r>
                <a:rPr lang="en-US" sz="800" dirty="0" smtClean="0">
                  <a:solidFill>
                    <a:srgbClr val="000000"/>
                  </a:solidFill>
                  <a:latin typeface="Tahoma" pitchFamily="34" charset="0"/>
                </a:rPr>
                <a:t>80 Beds</a:t>
              </a:r>
              <a:endParaRPr lang="en-US" sz="800" dirty="0">
                <a:solidFill>
                  <a:srgbClr val="000000"/>
                </a:solidFill>
                <a:latin typeface="Tahoma" pitchFamily="34" charset="0"/>
              </a:endParaRPr>
            </a:p>
            <a:p>
              <a:r>
                <a:rPr lang="en-US" sz="800" dirty="0" smtClean="0">
                  <a:solidFill>
                    <a:srgbClr val="000000"/>
                  </a:solidFill>
                  <a:latin typeface="Tahoma" pitchFamily="34" charset="0"/>
                </a:rPr>
                <a:t>$28.2 M</a:t>
              </a:r>
            </a:p>
          </p:txBody>
        </p:sp>
        <p:sp>
          <p:nvSpPr>
            <p:cNvPr id="343" name="TextBox 342"/>
            <p:cNvSpPr txBox="1"/>
            <p:nvPr/>
          </p:nvSpPr>
          <p:spPr>
            <a:xfrm>
              <a:off x="-524754" y="6263117"/>
              <a:ext cx="1705852" cy="580594"/>
            </a:xfrm>
            <a:prstGeom prst="rect">
              <a:avLst/>
            </a:prstGeom>
            <a:solidFill>
              <a:schemeClr val="accent1">
                <a:lumMod val="20000"/>
                <a:lumOff val="80000"/>
              </a:schemeClr>
            </a:solidFill>
            <a:ln w="9525">
              <a:noFill/>
              <a:miter lim="800000"/>
              <a:headEnd/>
              <a:tailEnd/>
            </a:ln>
          </p:spPr>
          <p:txBody>
            <a:bodyPr wrap="square" lIns="0" tIns="0" rIns="0" bIns="0">
              <a:spAutoFit/>
            </a:bodyPr>
            <a:lstStyle>
              <a:defPPr>
                <a:defRPr lang="en-US"/>
              </a:defPPr>
              <a:lvl1pPr>
                <a:defRPr sz="1100" b="1">
                  <a:solidFill>
                    <a:srgbClr val="000000"/>
                  </a:solidFill>
                  <a:latin typeface="Tahoma" pitchFamily="34" charset="0"/>
                </a:defRPr>
              </a:lvl1pPr>
            </a:lstStyle>
            <a:p>
              <a:r>
                <a:rPr lang="en-US" sz="800" dirty="0"/>
                <a:t>Multiple </a:t>
              </a:r>
              <a:r>
                <a:rPr lang="en-US" sz="800" dirty="0" smtClean="0"/>
                <a:t>Counties </a:t>
              </a:r>
              <a:r>
                <a:rPr lang="en-US" sz="800" b="0" dirty="0" smtClean="0"/>
                <a:t>(scattered-site projects)</a:t>
              </a:r>
              <a:endParaRPr lang="en-US" sz="800" b="0" dirty="0"/>
            </a:p>
            <a:p>
              <a:r>
                <a:rPr lang="en-US" sz="800" b="0" dirty="0" smtClean="0"/>
                <a:t>358 Units</a:t>
              </a:r>
              <a:endParaRPr lang="en-US" sz="800" b="0" dirty="0" smtClean="0">
                <a:solidFill>
                  <a:srgbClr val="FF0000"/>
                </a:solidFill>
              </a:endParaRPr>
            </a:p>
            <a:p>
              <a:r>
                <a:rPr lang="en-US" sz="800" b="0" dirty="0" smtClean="0"/>
                <a:t>$6.7 </a:t>
              </a:r>
              <a:r>
                <a:rPr lang="en-US" sz="800" b="0" dirty="0"/>
                <a:t>M</a:t>
              </a:r>
            </a:p>
          </p:txBody>
        </p:sp>
      </p:grpSp>
      <p:sp>
        <p:nvSpPr>
          <p:cNvPr id="7" name="TextBox 6"/>
          <p:cNvSpPr txBox="1"/>
          <p:nvPr/>
        </p:nvSpPr>
        <p:spPr>
          <a:xfrm>
            <a:off x="803301" y="1667526"/>
            <a:ext cx="1257141" cy="338554"/>
          </a:xfrm>
          <a:prstGeom prst="rect">
            <a:avLst/>
          </a:prstGeom>
          <a:noFill/>
        </p:spPr>
        <p:txBody>
          <a:bodyPr wrap="square" rtlCol="0">
            <a:spAutoFit/>
          </a:bodyPr>
          <a:lstStyle/>
          <a:p>
            <a:r>
              <a:rPr lang="en-US" sz="1600" b="1" dirty="0" smtClean="0"/>
              <a:t>1989- 2015</a:t>
            </a:r>
            <a:endParaRPr lang="en-US" sz="1600" b="1" dirty="0"/>
          </a:p>
        </p:txBody>
      </p:sp>
    </p:spTree>
    <p:extLst>
      <p:ext uri="{BB962C8B-B14F-4D97-AF65-F5344CB8AC3E}">
        <p14:creationId xmlns:p14="http://schemas.microsoft.com/office/powerpoint/2010/main" val="20443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21</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5" name="Picture 4" descr="Image HTF tesifiers 4.6.1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1854200"/>
            <a:ext cx="7368842" cy="4829175"/>
          </a:xfrm>
          <a:prstGeom prst="rect">
            <a:avLst/>
          </a:prstGeom>
        </p:spPr>
      </p:pic>
      <p:sp>
        <p:nvSpPr>
          <p:cNvPr id="9" name="TextBox 8"/>
          <p:cNvSpPr txBox="1"/>
          <p:nvPr/>
        </p:nvSpPr>
        <p:spPr>
          <a:xfrm>
            <a:off x="736600" y="1333500"/>
            <a:ext cx="7581900" cy="338554"/>
          </a:xfrm>
          <a:prstGeom prst="rect">
            <a:avLst/>
          </a:prstGeom>
          <a:noFill/>
        </p:spPr>
        <p:txBody>
          <a:bodyPr wrap="square" rtlCol="0">
            <a:spAutoFit/>
          </a:bodyPr>
          <a:lstStyle/>
          <a:p>
            <a:r>
              <a:rPr lang="en-US" sz="1600" b="1" dirty="0" smtClean="0">
                <a:latin typeface="Avenir Book"/>
                <a:cs typeface="Avenir Book"/>
              </a:rPr>
              <a:t>Housing Trust Fund Testifiers, House Capital Budget Hearing on April 6</a:t>
            </a:r>
            <a:r>
              <a:rPr lang="en-US" sz="1600" b="1" baseline="30000" dirty="0" smtClean="0">
                <a:latin typeface="Avenir Book"/>
                <a:cs typeface="Avenir Book"/>
              </a:rPr>
              <a:t>th</a:t>
            </a:r>
            <a:r>
              <a:rPr lang="en-US" sz="1600" b="1" dirty="0" smtClean="0">
                <a:latin typeface="Avenir Book"/>
                <a:cs typeface="Avenir Book"/>
              </a:rPr>
              <a:t> 2017  </a:t>
            </a:r>
            <a:endParaRPr lang="en-US" sz="1600" b="1" dirty="0">
              <a:latin typeface="Avenir Book"/>
              <a:cs typeface="Avenir Book"/>
            </a:endParaRPr>
          </a:p>
        </p:txBody>
      </p:sp>
    </p:spTree>
    <p:extLst>
      <p:ext uri="{BB962C8B-B14F-4D97-AF65-F5344CB8AC3E}">
        <p14:creationId xmlns:p14="http://schemas.microsoft.com/office/powerpoint/2010/main" val="1644281687"/>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pPr marL="457200" indent="-457200" algn="l">
              <a:buFont typeface="Arial"/>
              <a:buChar char="•"/>
            </a:pPr>
            <a:endParaRPr lang="en-US" sz="2800" b="1" dirty="0" smtClean="0">
              <a:solidFill>
                <a:schemeClr val="dk1"/>
              </a:solidFill>
              <a:latin typeface="Avenir Book"/>
              <a:cs typeface="Avenir Book"/>
            </a:endParaRPr>
          </a:p>
          <a:p>
            <a:pPr marL="457200" indent="-457200" algn="l">
              <a:buFont typeface="Arial"/>
              <a:buChar char="•"/>
            </a:pPr>
            <a:endParaRPr lang="en-US" sz="28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22</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7" name="Content Placeholder 4"/>
          <p:cNvPicPr>
            <a:picLocks noGrp="1" noChangeAspect="1"/>
          </p:cNvPicPr>
          <p:nvPr/>
        </p:nvPicPr>
        <p:blipFill>
          <a:blip r:embed="rId4"/>
          <a:srcRect t="12523" b="12523"/>
          <a:stretch>
            <a:fillRect/>
          </a:stretch>
        </p:blipFill>
        <p:spPr>
          <a:xfrm>
            <a:off x="669090" y="1675271"/>
            <a:ext cx="7861077" cy="4117058"/>
          </a:xfrm>
          <a:prstGeom prst="rect">
            <a:avLst/>
          </a:prstGeom>
          <a:gradFill flip="none" rotWithShape="1">
            <a:gsLst>
              <a:gs pos="0">
                <a:schemeClr val="tx1">
                  <a:lumMod val="65000"/>
                  <a:lumOff val="35000"/>
                </a:schemeClr>
              </a:gs>
              <a:gs pos="100000">
                <a:srgbClr val="FFFFFF"/>
              </a:gs>
            </a:gsLst>
            <a:lin ang="16200000" scaled="0"/>
            <a:tileRect/>
          </a:gradFill>
          <a:ln>
            <a:noFill/>
          </a:ln>
        </p:spPr>
      </p:pic>
      <p:sp>
        <p:nvSpPr>
          <p:cNvPr id="5" name="TextBox 4"/>
          <p:cNvSpPr txBox="1"/>
          <p:nvPr/>
        </p:nvSpPr>
        <p:spPr>
          <a:xfrm>
            <a:off x="558800" y="6206067"/>
            <a:ext cx="7651839" cy="615553"/>
          </a:xfrm>
          <a:prstGeom prst="rect">
            <a:avLst/>
          </a:prstGeom>
          <a:noFill/>
        </p:spPr>
        <p:txBody>
          <a:bodyPr wrap="none" rtlCol="0">
            <a:spAutoFit/>
          </a:bodyPr>
          <a:lstStyle/>
          <a:p>
            <a:r>
              <a:rPr lang="en-US" sz="1600" dirty="0">
                <a:latin typeface="Avenir Book"/>
                <a:cs typeface="Avenir Book"/>
              </a:rPr>
              <a:t>Blessed </a:t>
            </a:r>
            <a:r>
              <a:rPr lang="en-US" sz="1600" dirty="0" err="1">
                <a:latin typeface="Avenir Book"/>
                <a:cs typeface="Avenir Book"/>
              </a:rPr>
              <a:t>Kateri</a:t>
            </a:r>
            <a:r>
              <a:rPr lang="en-US" sz="1600" dirty="0">
                <a:latin typeface="Avenir Book"/>
                <a:cs typeface="Avenir Book"/>
              </a:rPr>
              <a:t> Village in Wapato by Catholic Charities Housing Services of Yakima</a:t>
            </a:r>
          </a:p>
          <a:p>
            <a:endParaRPr lang="en-US" dirty="0"/>
          </a:p>
        </p:txBody>
      </p:sp>
    </p:spTree>
    <p:extLst>
      <p:ext uri="{BB962C8B-B14F-4D97-AF65-F5344CB8AC3E}">
        <p14:creationId xmlns:p14="http://schemas.microsoft.com/office/powerpoint/2010/main" val="3538865558"/>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000" b="1" dirty="0">
                <a:solidFill>
                  <a:schemeClr val="dk1"/>
                </a:solidFill>
                <a:cs typeface="Avenir Book"/>
              </a:rPr>
              <a:t>HEN/ABD, Medical Care Services and SSI Facilitation Services</a:t>
            </a:r>
            <a:endParaRPr lang="en-US" sz="2000" b="1" dirty="0" smtClean="0">
              <a:solidFill>
                <a:schemeClr val="dk1"/>
              </a:solidFill>
              <a:cs typeface="Avenir Book"/>
            </a:endParaRPr>
          </a:p>
          <a:p>
            <a:pPr marL="457200" indent="-457200" algn="l">
              <a:buFont typeface="Arial"/>
              <a:buChar char="•"/>
            </a:pPr>
            <a:endParaRPr lang="en-US" sz="1600" b="1" dirty="0" smtClean="0">
              <a:solidFill>
                <a:schemeClr val="dk1"/>
              </a:solidFill>
              <a:cs typeface="Avenir Book"/>
            </a:endParaRPr>
          </a:p>
          <a:p>
            <a:pPr marL="457200" indent="-457200" algn="l">
              <a:buFont typeface="Arial"/>
              <a:buChar char="•"/>
            </a:pPr>
            <a:r>
              <a:rPr lang="en-US" sz="1800" b="1" dirty="0" smtClean="0">
                <a:solidFill>
                  <a:schemeClr val="dk1"/>
                </a:solidFill>
                <a:cs typeface="Avenir Book"/>
              </a:rPr>
              <a:t>The </a:t>
            </a:r>
            <a:r>
              <a:rPr lang="en-US" sz="1800" b="1" dirty="0">
                <a:solidFill>
                  <a:schemeClr val="dk1"/>
                </a:solidFill>
                <a:cs typeface="Avenir Book"/>
              </a:rPr>
              <a:t>Housing and Essential Needs (HEN) and Aged Blind and Disabled (ABD) programs are critical components of our state’s homelessness, disability, and mental health safety net.</a:t>
            </a:r>
          </a:p>
          <a:p>
            <a:pPr marL="457200" indent="-457200" algn="l">
              <a:buFont typeface="Arial"/>
              <a:buChar char="•"/>
            </a:pPr>
            <a:endParaRPr lang="en-US" sz="1800" b="1" dirty="0">
              <a:solidFill>
                <a:schemeClr val="dk1"/>
              </a:solidFill>
              <a:cs typeface="Avenir Book"/>
            </a:endParaRPr>
          </a:p>
          <a:p>
            <a:pPr marL="457200" indent="-457200" algn="l">
              <a:buFont typeface="Arial"/>
              <a:buChar char="•"/>
            </a:pPr>
            <a:r>
              <a:rPr lang="en-US" sz="1800" b="1" dirty="0">
                <a:solidFill>
                  <a:schemeClr val="dk1"/>
                </a:solidFill>
                <a:cs typeface="Avenir Book"/>
              </a:rPr>
              <a:t>76% of HEN and ABD recipients have been diagnosed with a mental illness. </a:t>
            </a:r>
          </a:p>
          <a:p>
            <a:pPr marL="457200" indent="-457200" algn="l">
              <a:buFont typeface="Arial"/>
              <a:buChar char="•"/>
            </a:pPr>
            <a:endParaRPr lang="en-US" sz="1800" b="1" dirty="0">
              <a:solidFill>
                <a:schemeClr val="dk1"/>
              </a:solidFill>
              <a:cs typeface="Avenir Book"/>
            </a:endParaRPr>
          </a:p>
          <a:p>
            <a:pPr marL="457200" indent="-457200" algn="l">
              <a:buFont typeface="Arial"/>
              <a:buChar char="•"/>
            </a:pPr>
            <a:r>
              <a:rPr lang="en-US" sz="1800" b="1" dirty="0">
                <a:solidFill>
                  <a:schemeClr val="dk1"/>
                </a:solidFill>
                <a:cs typeface="Avenir Book"/>
              </a:rPr>
              <a:t>Housing and basic survival resources are critical in supporting people with mental health illness in their recovery, and they help prevent a mental illness from decompensating to a crisis. </a:t>
            </a:r>
          </a:p>
          <a:p>
            <a:pPr marL="457200" indent="-457200" algn="l">
              <a:buFont typeface="Arial"/>
              <a:buChar char="•"/>
            </a:pPr>
            <a:endParaRPr lang="en-US" sz="28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23</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3755131757"/>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000" b="1" dirty="0" smtClean="0">
                <a:solidFill>
                  <a:schemeClr val="dk1"/>
                </a:solidFill>
                <a:cs typeface="Avenir Book"/>
              </a:rPr>
              <a:t>Governor’s Budget Proposal</a:t>
            </a:r>
            <a:br>
              <a:rPr lang="en-US" sz="2000" b="1" dirty="0" smtClean="0">
                <a:solidFill>
                  <a:schemeClr val="dk1"/>
                </a:solidFill>
                <a:cs typeface="Avenir Book"/>
              </a:rPr>
            </a:br>
            <a:endParaRPr lang="en-US" sz="2000" b="1" dirty="0" smtClean="0">
              <a:solidFill>
                <a:schemeClr val="dk1"/>
              </a:solidFill>
              <a:cs typeface="Avenir Book"/>
            </a:endParaRPr>
          </a:p>
          <a:p>
            <a:pPr marL="285750" indent="-285750" algn="l">
              <a:buFont typeface="Arial"/>
              <a:buChar char="•"/>
            </a:pPr>
            <a:r>
              <a:rPr lang="en-US" sz="1800" b="1" dirty="0">
                <a:solidFill>
                  <a:schemeClr val="dk1"/>
                </a:solidFill>
                <a:cs typeface="Avenir Book"/>
              </a:rPr>
              <a:t>Aged, Blind, and Disabled Program (ABD</a:t>
            </a:r>
            <a:r>
              <a:rPr lang="en-US" sz="1800" b="1" dirty="0" smtClean="0">
                <a:solidFill>
                  <a:schemeClr val="dk1"/>
                </a:solidFill>
                <a:cs typeface="Avenir Book"/>
              </a:rPr>
              <a:t>)</a:t>
            </a:r>
            <a:br>
              <a:rPr lang="en-US" sz="1800" b="1" dirty="0" smtClean="0">
                <a:solidFill>
                  <a:schemeClr val="dk1"/>
                </a:solidFill>
                <a:cs typeface="Avenir Book"/>
              </a:rPr>
            </a:br>
            <a:r>
              <a:rPr lang="en-US" sz="1800" b="1" dirty="0" smtClean="0">
                <a:solidFill>
                  <a:schemeClr val="dk1"/>
                </a:solidFill>
                <a:cs typeface="Avenir Book"/>
              </a:rPr>
              <a:t>- </a:t>
            </a:r>
            <a:r>
              <a:rPr lang="en-US" sz="1800" dirty="0" smtClean="0">
                <a:solidFill>
                  <a:schemeClr val="dk1"/>
                </a:solidFill>
                <a:cs typeface="Avenir Book"/>
              </a:rPr>
              <a:t>Increases </a:t>
            </a:r>
            <a:r>
              <a:rPr lang="en-US" sz="1800" dirty="0">
                <a:solidFill>
                  <a:schemeClr val="dk1"/>
                </a:solidFill>
                <a:cs typeface="Avenir Book"/>
              </a:rPr>
              <a:t>ABD grant from $197 to $400 per month ($29.617 million)</a:t>
            </a:r>
          </a:p>
          <a:p>
            <a:pPr marL="285750" indent="-285750" algn="l">
              <a:buFont typeface="Arial"/>
              <a:buChar char="•"/>
            </a:pPr>
            <a:endParaRPr lang="en-US" sz="1800" b="1" dirty="0">
              <a:solidFill>
                <a:schemeClr val="dk1"/>
              </a:solidFill>
              <a:cs typeface="Avenir Book"/>
            </a:endParaRPr>
          </a:p>
          <a:p>
            <a:pPr marL="285750" indent="-285750" algn="l">
              <a:buFont typeface="Arial"/>
              <a:buChar char="•"/>
            </a:pPr>
            <a:r>
              <a:rPr lang="en-US" sz="1800" b="1" dirty="0">
                <a:solidFill>
                  <a:schemeClr val="dk1"/>
                </a:solidFill>
                <a:cs typeface="Avenir Book"/>
              </a:rPr>
              <a:t>Housing and Essential Needs (HEN</a:t>
            </a:r>
            <a:r>
              <a:rPr lang="en-US" sz="1800" b="1" dirty="0" smtClean="0">
                <a:solidFill>
                  <a:schemeClr val="dk1"/>
                </a:solidFill>
                <a:cs typeface="Avenir Book"/>
              </a:rPr>
              <a:t>)</a:t>
            </a:r>
            <a:br>
              <a:rPr lang="en-US" sz="1800" b="1" dirty="0" smtClean="0">
                <a:solidFill>
                  <a:schemeClr val="dk1"/>
                </a:solidFill>
                <a:cs typeface="Avenir Book"/>
              </a:rPr>
            </a:br>
            <a:r>
              <a:rPr lang="en-US" sz="1800" dirty="0" smtClean="0">
                <a:solidFill>
                  <a:schemeClr val="dk1"/>
                </a:solidFill>
                <a:cs typeface="Avenir Book"/>
              </a:rPr>
              <a:t>- Preserves </a:t>
            </a:r>
            <a:r>
              <a:rPr lang="en-US" sz="1800" dirty="0">
                <a:solidFill>
                  <a:schemeClr val="dk1"/>
                </a:solidFill>
                <a:cs typeface="Avenir Book"/>
              </a:rPr>
              <a:t>HEN </a:t>
            </a:r>
            <a:r>
              <a:rPr lang="en-US" sz="1800" dirty="0" smtClean="0">
                <a:solidFill>
                  <a:schemeClr val="dk1"/>
                </a:solidFill>
                <a:cs typeface="Avenir Book"/>
              </a:rPr>
              <a:t>assistance</a:t>
            </a:r>
            <a:br>
              <a:rPr lang="en-US" sz="1800" dirty="0" smtClean="0">
                <a:solidFill>
                  <a:schemeClr val="dk1"/>
                </a:solidFill>
                <a:cs typeface="Avenir Book"/>
              </a:rPr>
            </a:br>
            <a:r>
              <a:rPr lang="en-US" sz="1800" dirty="0" smtClean="0">
                <a:solidFill>
                  <a:schemeClr val="dk1"/>
                </a:solidFill>
                <a:cs typeface="Avenir Book"/>
              </a:rPr>
              <a:t>- Creates </a:t>
            </a:r>
            <a:r>
              <a:rPr lang="en-US" sz="1800" dirty="0">
                <a:solidFill>
                  <a:schemeClr val="dk1"/>
                </a:solidFill>
                <a:cs typeface="Avenir Book"/>
              </a:rPr>
              <a:t>a $20 per month HEN transportation stipend ($1.893 million)</a:t>
            </a:r>
          </a:p>
          <a:p>
            <a:pPr marL="285750" indent="-285750" algn="l">
              <a:buFont typeface="Arial"/>
              <a:buChar char="•"/>
            </a:pPr>
            <a:endParaRPr lang="en-US" sz="1800" b="1" dirty="0">
              <a:solidFill>
                <a:schemeClr val="dk1"/>
              </a:solidFill>
              <a:cs typeface="Avenir Book"/>
            </a:endParaRPr>
          </a:p>
          <a:p>
            <a:pPr marL="285750" indent="-285750" algn="l">
              <a:buFont typeface="Arial"/>
              <a:buChar char="•"/>
            </a:pPr>
            <a:r>
              <a:rPr lang="en-US" sz="1800" b="1" dirty="0">
                <a:solidFill>
                  <a:schemeClr val="dk1"/>
                </a:solidFill>
                <a:cs typeface="Avenir Book"/>
              </a:rPr>
              <a:t>Medical Care </a:t>
            </a:r>
            <a:r>
              <a:rPr lang="en-US" sz="1800" b="1" dirty="0" smtClean="0">
                <a:solidFill>
                  <a:schemeClr val="dk1"/>
                </a:solidFill>
                <a:cs typeface="Avenir Book"/>
              </a:rPr>
              <a:t>Services</a:t>
            </a:r>
            <a:br>
              <a:rPr lang="en-US" sz="1800" b="1" dirty="0" smtClean="0">
                <a:solidFill>
                  <a:schemeClr val="dk1"/>
                </a:solidFill>
                <a:cs typeface="Avenir Book"/>
              </a:rPr>
            </a:br>
            <a:r>
              <a:rPr lang="en-US" sz="1800" b="1" dirty="0" smtClean="0">
                <a:solidFill>
                  <a:schemeClr val="dk1"/>
                </a:solidFill>
                <a:cs typeface="Avenir Book"/>
              </a:rPr>
              <a:t>- </a:t>
            </a:r>
            <a:r>
              <a:rPr lang="en-US" sz="1800" dirty="0" smtClean="0">
                <a:solidFill>
                  <a:schemeClr val="dk1"/>
                </a:solidFill>
                <a:cs typeface="Avenir Book"/>
              </a:rPr>
              <a:t>Preserves </a:t>
            </a:r>
            <a:r>
              <a:rPr lang="en-US" sz="1800" dirty="0">
                <a:solidFill>
                  <a:schemeClr val="dk1"/>
                </a:solidFill>
                <a:cs typeface="Avenir Book"/>
              </a:rPr>
              <a:t>the Medical Care Services program </a:t>
            </a:r>
          </a:p>
          <a:p>
            <a:pPr algn="l"/>
            <a:endParaRPr lang="en-US" sz="28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24</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4060322227"/>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0"/>
            <a:ext cx="7972778" cy="4437239"/>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000" b="1" dirty="0" smtClean="0">
                <a:solidFill>
                  <a:schemeClr val="dk1"/>
                </a:solidFill>
                <a:cs typeface="Avenir Book"/>
              </a:rPr>
              <a:t>Senate’s Budget Proposal</a:t>
            </a:r>
            <a:br>
              <a:rPr lang="en-US" sz="2000" b="1" dirty="0" smtClean="0">
                <a:solidFill>
                  <a:schemeClr val="dk1"/>
                </a:solidFill>
                <a:cs typeface="Avenir Book"/>
              </a:rPr>
            </a:br>
            <a:endParaRPr lang="en-US" sz="1100" b="1" dirty="0" smtClean="0">
              <a:solidFill>
                <a:schemeClr val="dk1"/>
              </a:solidFill>
              <a:cs typeface="Avenir Book"/>
            </a:endParaRPr>
          </a:p>
          <a:p>
            <a:pPr marL="285750" indent="-285750" algn="l">
              <a:buFont typeface="Arial"/>
              <a:buChar char="•"/>
            </a:pPr>
            <a:r>
              <a:rPr lang="en-US" sz="1600" b="1" dirty="0" smtClean="0">
                <a:solidFill>
                  <a:schemeClr val="dk1"/>
                </a:solidFill>
                <a:cs typeface="Avenir Book"/>
              </a:rPr>
              <a:t>Aged</a:t>
            </a:r>
            <a:r>
              <a:rPr lang="en-US" sz="1600" b="1" dirty="0">
                <a:solidFill>
                  <a:schemeClr val="dk1"/>
                </a:solidFill>
                <a:cs typeface="Avenir Book"/>
              </a:rPr>
              <a:t>, Blind, and Disabled Program (ABD</a:t>
            </a:r>
            <a:r>
              <a:rPr lang="en-US" sz="1600" b="1" dirty="0" smtClean="0">
                <a:solidFill>
                  <a:schemeClr val="dk1"/>
                </a:solidFill>
                <a:cs typeface="Avenir Book"/>
              </a:rPr>
              <a:t>)</a:t>
            </a:r>
            <a:br>
              <a:rPr lang="en-US" sz="1600" b="1" dirty="0" smtClean="0">
                <a:solidFill>
                  <a:schemeClr val="dk1"/>
                </a:solidFill>
                <a:cs typeface="Avenir Book"/>
              </a:rPr>
            </a:br>
            <a:r>
              <a:rPr lang="en-US" sz="1600" b="1" dirty="0" smtClean="0">
                <a:solidFill>
                  <a:schemeClr val="dk1"/>
                </a:solidFill>
                <a:cs typeface="Avenir Book"/>
              </a:rPr>
              <a:t/>
            </a:r>
            <a:br>
              <a:rPr lang="en-US" sz="1600" b="1" dirty="0" smtClean="0">
                <a:solidFill>
                  <a:schemeClr val="dk1"/>
                </a:solidFill>
                <a:cs typeface="Avenir Book"/>
              </a:rPr>
            </a:br>
            <a:r>
              <a:rPr lang="en-US" sz="1600" dirty="0" smtClean="0">
                <a:solidFill>
                  <a:schemeClr val="dk1"/>
                </a:solidFill>
                <a:cs typeface="Avenir Book"/>
              </a:rPr>
              <a:t>- Creates </a:t>
            </a:r>
            <a:r>
              <a:rPr lang="en-US" sz="1600" dirty="0">
                <a:solidFill>
                  <a:schemeClr val="dk1"/>
                </a:solidFill>
                <a:cs typeface="Avenir Book"/>
              </a:rPr>
              <a:t>a 36-month time limit for ABD presumptive SSI </a:t>
            </a:r>
            <a:r>
              <a:rPr lang="en-US" sz="1600" dirty="0" smtClean="0">
                <a:solidFill>
                  <a:schemeClr val="dk1"/>
                </a:solidFill>
                <a:cs typeface="Avenir Book"/>
              </a:rPr>
              <a:t>recipients</a:t>
            </a:r>
            <a:br>
              <a:rPr lang="en-US" sz="1600" dirty="0" smtClean="0">
                <a:solidFill>
                  <a:schemeClr val="dk1"/>
                </a:solidFill>
                <a:cs typeface="Avenir Book"/>
              </a:rPr>
            </a:br>
            <a:r>
              <a:rPr lang="en-US" sz="1600" dirty="0" smtClean="0">
                <a:solidFill>
                  <a:schemeClr val="dk1"/>
                </a:solidFill>
                <a:cs typeface="Avenir Book"/>
              </a:rPr>
              <a:t>- This </a:t>
            </a:r>
            <a:r>
              <a:rPr lang="en-US" sz="1600" dirty="0">
                <a:solidFill>
                  <a:schemeClr val="dk1"/>
                </a:solidFill>
                <a:cs typeface="Avenir Book"/>
              </a:rPr>
              <a:t>would cause 2,395 ABD recipients to be terminated during the first month the time limit is </a:t>
            </a:r>
            <a:r>
              <a:rPr lang="en-US" sz="1600" dirty="0" smtClean="0">
                <a:solidFill>
                  <a:schemeClr val="dk1"/>
                </a:solidFill>
                <a:cs typeface="Avenir Book"/>
              </a:rPr>
              <a:t>implemented</a:t>
            </a:r>
            <a:br>
              <a:rPr lang="en-US" sz="1600" dirty="0" smtClean="0">
                <a:solidFill>
                  <a:schemeClr val="dk1"/>
                </a:solidFill>
                <a:cs typeface="Avenir Book"/>
              </a:rPr>
            </a:br>
            <a:r>
              <a:rPr lang="en-US" sz="1600" dirty="0" smtClean="0">
                <a:solidFill>
                  <a:schemeClr val="dk1"/>
                </a:solidFill>
                <a:cs typeface="Avenir Book"/>
              </a:rPr>
              <a:t>- State </a:t>
            </a:r>
            <a:r>
              <a:rPr lang="en-US" sz="1600" dirty="0">
                <a:solidFill>
                  <a:schemeClr val="dk1"/>
                </a:solidFill>
                <a:cs typeface="Avenir Book"/>
              </a:rPr>
              <a:t>would lose access to federal ABD recovery payments for the population that reaches time </a:t>
            </a:r>
            <a:r>
              <a:rPr lang="en-US" sz="1600" dirty="0" smtClean="0">
                <a:solidFill>
                  <a:schemeClr val="dk1"/>
                </a:solidFill>
                <a:cs typeface="Avenir Book"/>
              </a:rPr>
              <a:t>limit</a:t>
            </a:r>
            <a:br>
              <a:rPr lang="en-US" sz="1600" dirty="0" smtClean="0">
                <a:solidFill>
                  <a:schemeClr val="dk1"/>
                </a:solidFill>
                <a:cs typeface="Avenir Book"/>
              </a:rPr>
            </a:br>
            <a:r>
              <a:rPr lang="en-US" sz="1600" dirty="0" smtClean="0">
                <a:solidFill>
                  <a:schemeClr val="dk1"/>
                </a:solidFill>
                <a:cs typeface="Avenir Book"/>
              </a:rPr>
              <a:t>- People </a:t>
            </a:r>
            <a:r>
              <a:rPr lang="en-US" sz="1600" dirty="0">
                <a:solidFill>
                  <a:schemeClr val="dk1"/>
                </a:solidFill>
                <a:cs typeface="Avenir Book"/>
              </a:rPr>
              <a:t>who reach time limit would also lose access to SSI Facilitation Services. The loss of ABD assistance and SSI Facilitation Services would put people at high risk of experiencing chronic, unsheltered </a:t>
            </a:r>
            <a:r>
              <a:rPr lang="en-US" sz="1600" dirty="0" smtClean="0">
                <a:solidFill>
                  <a:schemeClr val="dk1"/>
                </a:solidFill>
                <a:cs typeface="Avenir Book"/>
              </a:rPr>
              <a:t>homelessness.</a:t>
            </a:r>
            <a:br>
              <a:rPr lang="en-US" sz="1600" dirty="0" smtClean="0">
                <a:solidFill>
                  <a:schemeClr val="dk1"/>
                </a:solidFill>
                <a:cs typeface="Avenir Book"/>
              </a:rPr>
            </a:br>
            <a:endParaRPr lang="en-US" sz="1600" dirty="0" smtClean="0">
              <a:solidFill>
                <a:schemeClr val="dk1"/>
              </a:solidFill>
              <a:cs typeface="Avenir Book"/>
            </a:endParaRPr>
          </a:p>
          <a:p>
            <a:pPr marL="285750" indent="-285750" algn="l">
              <a:buFont typeface="Arial"/>
              <a:buChar char="•"/>
            </a:pPr>
            <a:r>
              <a:rPr lang="en-US" sz="1600" b="1" dirty="0" smtClean="0">
                <a:solidFill>
                  <a:schemeClr val="dk1"/>
                </a:solidFill>
                <a:cs typeface="Avenir Book"/>
              </a:rPr>
              <a:t>Housing </a:t>
            </a:r>
            <a:r>
              <a:rPr lang="en-US" sz="1600" b="1" dirty="0">
                <a:solidFill>
                  <a:schemeClr val="dk1"/>
                </a:solidFill>
                <a:cs typeface="Avenir Book"/>
              </a:rPr>
              <a:t>and Essential Needs (HEN)</a:t>
            </a:r>
            <a:br>
              <a:rPr lang="en-US" sz="1600" b="1" dirty="0">
                <a:solidFill>
                  <a:schemeClr val="dk1"/>
                </a:solidFill>
                <a:cs typeface="Avenir Book"/>
              </a:rPr>
            </a:br>
            <a:r>
              <a:rPr lang="en-US" sz="1600" b="1" dirty="0">
                <a:solidFill>
                  <a:schemeClr val="dk1"/>
                </a:solidFill>
                <a:cs typeface="Avenir Book"/>
              </a:rPr>
              <a:t/>
            </a:r>
            <a:br>
              <a:rPr lang="en-US" sz="1600" b="1" dirty="0">
                <a:solidFill>
                  <a:schemeClr val="dk1"/>
                </a:solidFill>
                <a:cs typeface="Avenir Book"/>
              </a:rPr>
            </a:br>
            <a:r>
              <a:rPr lang="en-US" sz="1600" dirty="0">
                <a:solidFill>
                  <a:schemeClr val="dk1"/>
                </a:solidFill>
                <a:cs typeface="Avenir Book"/>
              </a:rPr>
              <a:t>- Initially eliminated all HEN funding ($59 million)</a:t>
            </a:r>
            <a:br>
              <a:rPr lang="en-US" sz="1600" dirty="0">
                <a:solidFill>
                  <a:schemeClr val="dk1"/>
                </a:solidFill>
                <a:cs typeface="Avenir Book"/>
              </a:rPr>
            </a:br>
            <a:r>
              <a:rPr lang="en-US" sz="1600" dirty="0">
                <a:solidFill>
                  <a:schemeClr val="dk1"/>
                </a:solidFill>
                <a:cs typeface="Avenir Book"/>
              </a:rPr>
              <a:t>- </a:t>
            </a:r>
            <a:r>
              <a:rPr lang="en-US" sz="1600" dirty="0" err="1">
                <a:solidFill>
                  <a:schemeClr val="dk1"/>
                </a:solidFill>
                <a:cs typeface="Avenir Book"/>
              </a:rPr>
              <a:t>Sen</a:t>
            </a:r>
            <a:r>
              <a:rPr lang="en-US" sz="1600" dirty="0">
                <a:solidFill>
                  <a:schemeClr val="dk1"/>
                </a:solidFill>
                <a:cs typeface="Avenir Book"/>
              </a:rPr>
              <a:t> </a:t>
            </a:r>
            <a:r>
              <a:rPr lang="en-US" sz="1600" dirty="0" err="1">
                <a:solidFill>
                  <a:schemeClr val="dk1"/>
                </a:solidFill>
                <a:cs typeface="Avenir Book"/>
              </a:rPr>
              <a:t>Miloscia</a:t>
            </a:r>
            <a:r>
              <a:rPr lang="en-US" sz="1600" dirty="0">
                <a:solidFill>
                  <a:schemeClr val="dk1"/>
                </a:solidFill>
                <a:cs typeface="Avenir Book"/>
              </a:rPr>
              <a:t> amendment restored $10 million of HEN funding</a:t>
            </a:r>
            <a:br>
              <a:rPr lang="en-US" sz="1600" dirty="0">
                <a:solidFill>
                  <a:schemeClr val="dk1"/>
                </a:solidFill>
                <a:cs typeface="Avenir Book"/>
              </a:rPr>
            </a:br>
            <a:r>
              <a:rPr lang="en-US" sz="1600" dirty="0">
                <a:solidFill>
                  <a:schemeClr val="dk1"/>
                </a:solidFill>
                <a:cs typeface="Avenir Book"/>
              </a:rPr>
              <a:t>- HEN recipients who receive Medical Care Services would lose their health coverage </a:t>
            </a:r>
          </a:p>
          <a:p>
            <a:pPr marL="285750" indent="-285750" algn="l">
              <a:buFont typeface="Arial"/>
              <a:buChar char="•"/>
            </a:pPr>
            <a:endParaRPr lang="en-US" sz="1600" dirty="0">
              <a:solidFill>
                <a:schemeClr val="dk1"/>
              </a:solidFill>
              <a:cs typeface="Avenir Book"/>
            </a:endParaRPr>
          </a:p>
          <a:p>
            <a:pPr marL="285750" indent="-285750" algn="l">
              <a:buFont typeface="Arial"/>
              <a:buChar char="•"/>
            </a:pPr>
            <a:endParaRPr lang="en-US" sz="1800" b="1" dirty="0">
              <a:solidFill>
                <a:schemeClr val="dk1"/>
              </a:solidFill>
              <a:cs typeface="Avenir Book"/>
            </a:endParaRPr>
          </a:p>
          <a:p>
            <a:pPr algn="l"/>
            <a:endParaRPr lang="en-US" sz="28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25</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772862490"/>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000" b="1" dirty="0" smtClean="0">
                <a:solidFill>
                  <a:schemeClr val="dk1"/>
                </a:solidFill>
                <a:cs typeface="Avenir Book"/>
              </a:rPr>
              <a:t>House Budget Proposal</a:t>
            </a:r>
            <a:br>
              <a:rPr lang="en-US" sz="2000" b="1" dirty="0" smtClean="0">
                <a:solidFill>
                  <a:schemeClr val="dk1"/>
                </a:solidFill>
                <a:cs typeface="Avenir Book"/>
              </a:rPr>
            </a:br>
            <a:endParaRPr lang="en-US" sz="1100" b="1" dirty="0" smtClean="0">
              <a:solidFill>
                <a:schemeClr val="dk1"/>
              </a:solidFill>
              <a:cs typeface="Avenir Book"/>
            </a:endParaRPr>
          </a:p>
          <a:p>
            <a:pPr marL="285750" indent="-285750" algn="l">
              <a:buFont typeface="Arial"/>
              <a:buChar char="•"/>
            </a:pPr>
            <a:r>
              <a:rPr lang="en-US" sz="1600" b="1" dirty="0">
                <a:solidFill>
                  <a:schemeClr val="dk1"/>
                </a:solidFill>
                <a:cs typeface="Avenir Book"/>
              </a:rPr>
              <a:t>Housing and Essential Needs (HEN</a:t>
            </a:r>
            <a:r>
              <a:rPr lang="en-US" sz="1600" b="1" dirty="0" smtClean="0">
                <a:solidFill>
                  <a:schemeClr val="dk1"/>
                </a:solidFill>
                <a:cs typeface="Avenir Book"/>
              </a:rPr>
              <a:t>)</a:t>
            </a:r>
            <a:br>
              <a:rPr lang="en-US" sz="1600" b="1" dirty="0" smtClean="0">
                <a:solidFill>
                  <a:schemeClr val="dk1"/>
                </a:solidFill>
                <a:cs typeface="Avenir Book"/>
              </a:rPr>
            </a:br>
            <a:r>
              <a:rPr lang="en-US" sz="1600" b="1" dirty="0" smtClean="0">
                <a:solidFill>
                  <a:schemeClr val="dk1"/>
                </a:solidFill>
                <a:cs typeface="Avenir Book"/>
              </a:rPr>
              <a:t/>
            </a:r>
            <a:br>
              <a:rPr lang="en-US" sz="1600" b="1" dirty="0" smtClean="0">
                <a:solidFill>
                  <a:schemeClr val="dk1"/>
                </a:solidFill>
                <a:cs typeface="Avenir Book"/>
              </a:rPr>
            </a:br>
            <a:r>
              <a:rPr lang="en-US" sz="1600" dirty="0" smtClean="0">
                <a:solidFill>
                  <a:schemeClr val="dk1"/>
                </a:solidFill>
                <a:cs typeface="Avenir Book"/>
              </a:rPr>
              <a:t>- Full funding for HEN </a:t>
            </a:r>
            <a:r>
              <a:rPr lang="en-US" sz="1600" dirty="0">
                <a:solidFill>
                  <a:schemeClr val="dk1"/>
                </a:solidFill>
                <a:cs typeface="Avenir Book"/>
              </a:rPr>
              <a:t>($59 million</a:t>
            </a:r>
            <a:r>
              <a:rPr lang="en-US" sz="1600" dirty="0" smtClean="0">
                <a:solidFill>
                  <a:schemeClr val="dk1"/>
                </a:solidFill>
                <a:cs typeface="Avenir Book"/>
              </a:rPr>
              <a:t>)</a:t>
            </a:r>
            <a:br>
              <a:rPr lang="en-US" sz="1600" dirty="0" smtClean="0">
                <a:solidFill>
                  <a:schemeClr val="dk1"/>
                </a:solidFill>
                <a:cs typeface="Avenir Book"/>
              </a:rPr>
            </a:br>
            <a:r>
              <a:rPr lang="en-US" sz="1600" dirty="0" smtClean="0">
                <a:solidFill>
                  <a:schemeClr val="dk1"/>
                </a:solidFill>
                <a:cs typeface="Avenir Book"/>
              </a:rPr>
              <a:t>- Adds a new $10/month transportation stipend for HEN </a:t>
            </a:r>
            <a:r>
              <a:rPr lang="en-US" sz="1600" dirty="0">
                <a:solidFill>
                  <a:schemeClr val="dk1"/>
                </a:solidFill>
                <a:cs typeface="Avenir Book"/>
              </a:rPr>
              <a:t>recipients </a:t>
            </a:r>
            <a:r>
              <a:rPr lang="en-US" sz="1600" dirty="0" smtClean="0">
                <a:solidFill>
                  <a:schemeClr val="dk1"/>
                </a:solidFill>
                <a:cs typeface="Avenir Book"/>
              </a:rPr>
              <a:t>starting in 2019</a:t>
            </a:r>
            <a:endParaRPr lang="en-US" sz="1600" dirty="0">
              <a:solidFill>
                <a:schemeClr val="dk1"/>
              </a:solidFill>
              <a:cs typeface="Avenir Book"/>
            </a:endParaRPr>
          </a:p>
          <a:p>
            <a:pPr algn="l"/>
            <a:endParaRPr lang="en-US" sz="1100" b="1" dirty="0" smtClean="0">
              <a:solidFill>
                <a:schemeClr val="dk1"/>
              </a:solidFill>
              <a:cs typeface="Avenir Book"/>
            </a:endParaRPr>
          </a:p>
          <a:p>
            <a:pPr marL="285750" indent="-285750" algn="l">
              <a:buFont typeface="Arial"/>
              <a:buChar char="•"/>
            </a:pPr>
            <a:r>
              <a:rPr lang="en-US" sz="1600" b="1" dirty="0" smtClean="0">
                <a:solidFill>
                  <a:schemeClr val="dk1"/>
                </a:solidFill>
                <a:cs typeface="Avenir Book"/>
              </a:rPr>
              <a:t>Aged</a:t>
            </a:r>
            <a:r>
              <a:rPr lang="en-US" sz="1600" b="1" dirty="0">
                <a:solidFill>
                  <a:schemeClr val="dk1"/>
                </a:solidFill>
                <a:cs typeface="Avenir Book"/>
              </a:rPr>
              <a:t>, Blind, and Disabled Program (ABD</a:t>
            </a:r>
            <a:r>
              <a:rPr lang="en-US" sz="1600" b="1" dirty="0" smtClean="0">
                <a:solidFill>
                  <a:schemeClr val="dk1"/>
                </a:solidFill>
                <a:cs typeface="Avenir Book"/>
              </a:rPr>
              <a:t>)</a:t>
            </a:r>
            <a:br>
              <a:rPr lang="en-US" sz="1600" b="1" dirty="0" smtClean="0">
                <a:solidFill>
                  <a:schemeClr val="dk1"/>
                </a:solidFill>
                <a:cs typeface="Avenir Book"/>
              </a:rPr>
            </a:br>
            <a:r>
              <a:rPr lang="en-US" sz="1600" b="1" dirty="0" smtClean="0">
                <a:solidFill>
                  <a:schemeClr val="dk1"/>
                </a:solidFill>
                <a:cs typeface="Avenir Book"/>
              </a:rPr>
              <a:t/>
            </a:r>
            <a:br>
              <a:rPr lang="en-US" sz="1600" b="1" dirty="0" smtClean="0">
                <a:solidFill>
                  <a:schemeClr val="dk1"/>
                </a:solidFill>
                <a:cs typeface="Avenir Book"/>
              </a:rPr>
            </a:br>
            <a:r>
              <a:rPr lang="en-US" sz="1600" dirty="0" smtClean="0">
                <a:solidFill>
                  <a:srgbClr val="000000"/>
                </a:solidFill>
                <a:cs typeface="Avenir Book"/>
              </a:rPr>
              <a:t>- Fully funds the program, </a:t>
            </a:r>
            <a:br>
              <a:rPr lang="en-US" sz="1600" dirty="0" smtClean="0">
                <a:solidFill>
                  <a:srgbClr val="000000"/>
                </a:solidFill>
                <a:cs typeface="Avenir Book"/>
              </a:rPr>
            </a:br>
            <a:r>
              <a:rPr lang="en-US" sz="1600" dirty="0" smtClean="0">
                <a:solidFill>
                  <a:schemeClr val="tx1"/>
                </a:solidFill>
                <a:cs typeface="Avenir Book"/>
              </a:rPr>
              <a:t>- </a:t>
            </a:r>
            <a:r>
              <a:rPr lang="en-US" sz="1600" dirty="0">
                <a:solidFill>
                  <a:schemeClr val="tx1"/>
                </a:solidFill>
                <a:cs typeface="Avenir Book"/>
              </a:rPr>
              <a:t>Beginning in FY 2019, the maximum grant for the Aged, Blind, or Disabled (ABD) program is increased from $197 per month to $227 per month.</a:t>
            </a:r>
          </a:p>
          <a:p>
            <a:pPr marL="285750" indent="-285750" algn="l">
              <a:buFont typeface="Arial"/>
              <a:buChar char="•"/>
            </a:pPr>
            <a:endParaRPr lang="en-US" sz="1800" b="1" dirty="0">
              <a:solidFill>
                <a:schemeClr val="dk1"/>
              </a:solidFill>
              <a:cs typeface="Avenir Book"/>
            </a:endParaRPr>
          </a:p>
          <a:p>
            <a:pPr algn="l"/>
            <a:endParaRPr lang="en-US" sz="28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26</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986965380"/>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000" b="1" dirty="0" smtClean="0">
                <a:solidFill>
                  <a:schemeClr val="dk1"/>
                </a:solidFill>
                <a:cs typeface="Avenir Book"/>
              </a:rPr>
              <a:t>Related Bills</a:t>
            </a:r>
            <a:br>
              <a:rPr lang="en-US" sz="2000" b="1" dirty="0" smtClean="0">
                <a:solidFill>
                  <a:schemeClr val="dk1"/>
                </a:solidFill>
                <a:cs typeface="Avenir Book"/>
              </a:rPr>
            </a:br>
            <a:endParaRPr lang="en-US" sz="1100" b="1" dirty="0" smtClean="0">
              <a:solidFill>
                <a:schemeClr val="dk1"/>
              </a:solidFill>
              <a:cs typeface="Avenir Book"/>
            </a:endParaRPr>
          </a:p>
          <a:p>
            <a:pPr algn="l"/>
            <a:r>
              <a:rPr lang="en-US" sz="1600" b="1" dirty="0" smtClean="0">
                <a:solidFill>
                  <a:srgbClr val="000000"/>
                </a:solidFill>
              </a:rPr>
              <a:t>PRO: ESHB 1239/Sullivan </a:t>
            </a:r>
            <a:r>
              <a:rPr lang="en-US" sz="1600" dirty="0" smtClean="0">
                <a:solidFill>
                  <a:srgbClr val="000000"/>
                </a:solidFill>
              </a:rPr>
              <a:t>would help </a:t>
            </a:r>
            <a:r>
              <a:rPr lang="en-US" sz="1600" dirty="0">
                <a:solidFill>
                  <a:srgbClr val="000000"/>
                </a:solidFill>
              </a:rPr>
              <a:t>ABD recipients (and others) access federal SSI and SSDI benefits by requiring health facilities to share one free copy of an individual's medical records if the individual is appealing the denial of SSI or SSDI benefits</a:t>
            </a:r>
            <a:r>
              <a:rPr lang="en-US" sz="1600" dirty="0" smtClean="0">
                <a:solidFill>
                  <a:srgbClr val="000000"/>
                </a:solidFill>
              </a:rPr>
              <a:t>.</a:t>
            </a:r>
          </a:p>
          <a:p>
            <a:pPr algn="l"/>
            <a:r>
              <a:rPr lang="en-US" sz="1600" i="1" dirty="0" smtClean="0">
                <a:solidFill>
                  <a:srgbClr val="000000"/>
                </a:solidFill>
              </a:rPr>
              <a:t>Died in Senate Health Care Committee</a:t>
            </a:r>
            <a:endParaRPr lang="en-US" sz="1600" i="1" dirty="0">
              <a:solidFill>
                <a:srgbClr val="000000"/>
              </a:solidFill>
            </a:endParaRPr>
          </a:p>
          <a:p>
            <a:pPr algn="l"/>
            <a:endParaRPr lang="en-US" sz="1600" dirty="0">
              <a:solidFill>
                <a:srgbClr val="000000"/>
              </a:solidFill>
            </a:endParaRPr>
          </a:p>
          <a:p>
            <a:pPr algn="l"/>
            <a:r>
              <a:rPr lang="en-US" sz="1600" b="1" dirty="0" smtClean="0">
                <a:solidFill>
                  <a:srgbClr val="000000"/>
                </a:solidFill>
              </a:rPr>
              <a:t>PRO: ESHB 1831/Pettigrew </a:t>
            </a:r>
            <a:r>
              <a:rPr lang="en-US" sz="1600" dirty="0" smtClean="0">
                <a:solidFill>
                  <a:srgbClr val="000000"/>
                </a:solidFill>
                <a:ea typeface="ＭＳ 明朝"/>
                <a:cs typeface="Times New Roman"/>
              </a:rPr>
              <a:t>would improve </a:t>
            </a:r>
            <a:r>
              <a:rPr lang="en-US" sz="1600" dirty="0">
                <a:solidFill>
                  <a:srgbClr val="000000"/>
                </a:solidFill>
                <a:ea typeface="ＭＳ 明朝"/>
                <a:cs typeface="Times New Roman"/>
              </a:rPr>
              <a:t>economic security for people struggling to meet their basic needs, including HEN and ABD recipients, by increasing public benefit programs' cash asset limit from $1,000 to $6,000, and the vehicle asset limit from $5,000 to $10,000.</a:t>
            </a:r>
            <a:r>
              <a:rPr lang="en-US" sz="1600" dirty="0">
                <a:solidFill>
                  <a:srgbClr val="000000"/>
                </a:solidFill>
              </a:rPr>
              <a:t> </a:t>
            </a:r>
            <a:endParaRPr lang="en-US" sz="1600" dirty="0" smtClean="0">
              <a:solidFill>
                <a:srgbClr val="000000"/>
              </a:solidFill>
            </a:endParaRPr>
          </a:p>
          <a:p>
            <a:pPr algn="l"/>
            <a:r>
              <a:rPr lang="en-US" sz="1600" i="1" dirty="0" smtClean="0">
                <a:solidFill>
                  <a:srgbClr val="000000"/>
                </a:solidFill>
              </a:rPr>
              <a:t>Died in Senate Ways and Means</a:t>
            </a:r>
            <a:br>
              <a:rPr lang="en-US" sz="1600" i="1" dirty="0" smtClean="0">
                <a:solidFill>
                  <a:srgbClr val="000000"/>
                </a:solidFill>
              </a:rPr>
            </a:br>
            <a:endParaRPr lang="en-US" sz="1600" i="1" dirty="0" smtClean="0">
              <a:solidFill>
                <a:srgbClr val="000000"/>
              </a:solidFill>
            </a:endParaRPr>
          </a:p>
          <a:p>
            <a:pPr algn="l"/>
            <a:r>
              <a:rPr lang="en-US" sz="1600" b="1" dirty="0" smtClean="0">
                <a:solidFill>
                  <a:srgbClr val="000000"/>
                </a:solidFill>
              </a:rPr>
              <a:t>CON: SB 5898/Braun </a:t>
            </a:r>
            <a:r>
              <a:rPr lang="en-US" sz="1600" dirty="0" smtClean="0">
                <a:solidFill>
                  <a:srgbClr val="000000"/>
                </a:solidFill>
              </a:rPr>
              <a:t>would implement a 36 month time limit on ABD recipients, require that TANF applicants prove that recent job searches have been conducted prior to applying for benefits, and makes other changes to Working Connections Childcare and </a:t>
            </a:r>
            <a:r>
              <a:rPr lang="en-US" sz="1600" dirty="0" err="1" smtClean="0">
                <a:solidFill>
                  <a:srgbClr val="000000"/>
                </a:solidFill>
              </a:rPr>
              <a:t>WorkFirst</a:t>
            </a:r>
            <a:r>
              <a:rPr lang="en-US" sz="1600" dirty="0" smtClean="0">
                <a:solidFill>
                  <a:srgbClr val="000000"/>
                </a:solidFill>
              </a:rPr>
              <a:t>. </a:t>
            </a:r>
            <a:endParaRPr lang="en-US" sz="1600" b="1" dirty="0">
              <a:solidFill>
                <a:srgbClr val="000000"/>
              </a:solidFill>
            </a:endParaRPr>
          </a:p>
          <a:p>
            <a:pPr marL="285750" indent="-285750" algn="l">
              <a:buFont typeface="Arial"/>
              <a:buChar char="•"/>
            </a:pPr>
            <a:endParaRPr lang="en-US" sz="1800" b="1" dirty="0">
              <a:solidFill>
                <a:schemeClr val="dk1"/>
              </a:solidFill>
              <a:cs typeface="Avenir Book"/>
            </a:endParaRPr>
          </a:p>
          <a:p>
            <a:pPr algn="l"/>
            <a:endParaRPr lang="en-US" sz="2800" b="1" dirty="0" smtClean="0">
              <a:solidFill>
                <a:schemeClr val="dk1"/>
              </a:solidFill>
              <a:latin typeface="Avenir Book"/>
              <a:cs typeface="Avenir Book"/>
            </a:endParaRPr>
          </a:p>
        </p:txBody>
      </p:sp>
      <p:sp>
        <p:nvSpPr>
          <p:cNvPr id="6" name="Title 1"/>
          <p:cNvSpPr txBox="1">
            <a:spLocks/>
          </p:cNvSpPr>
          <p:nvPr/>
        </p:nvSpPr>
        <p:spPr>
          <a:xfrm>
            <a:off x="1930420" y="23825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27</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953407612"/>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800" b="1" dirty="0" smtClean="0">
                <a:solidFill>
                  <a:schemeClr val="dk1"/>
                </a:solidFill>
                <a:latin typeface="Avenir Book"/>
                <a:cs typeface="Avenir Book"/>
              </a:rPr>
              <a:t>Creating a Medicaid Benefit for Tenancy </a:t>
            </a:r>
            <a:r>
              <a:rPr lang="en-US" sz="2800" b="1" dirty="0">
                <a:solidFill>
                  <a:schemeClr val="dk1"/>
                </a:solidFill>
                <a:latin typeface="Avenir Book"/>
                <a:cs typeface="Avenir Book"/>
              </a:rPr>
              <a:t>S</a:t>
            </a:r>
            <a:r>
              <a:rPr lang="en-US" sz="2800" b="1" dirty="0" smtClean="0">
                <a:solidFill>
                  <a:schemeClr val="dk1"/>
                </a:solidFill>
                <a:latin typeface="Avenir Book"/>
                <a:cs typeface="Avenir Book"/>
              </a:rPr>
              <a:t>upport </a:t>
            </a:r>
            <a:r>
              <a:rPr lang="en-US" sz="2800" b="1" dirty="0">
                <a:solidFill>
                  <a:schemeClr val="dk1"/>
                </a:solidFill>
                <a:latin typeface="Avenir Book"/>
                <a:cs typeface="Avenir Book"/>
              </a:rPr>
              <a:t>S</a:t>
            </a:r>
            <a:r>
              <a:rPr lang="en-US" sz="2800" b="1" dirty="0" smtClean="0">
                <a:solidFill>
                  <a:schemeClr val="dk1"/>
                </a:solidFill>
                <a:latin typeface="Avenir Book"/>
                <a:cs typeface="Avenir Book"/>
              </a:rPr>
              <a:t>ervices in Permanent Supportive Housing </a:t>
            </a:r>
          </a:p>
          <a:p>
            <a:endParaRPr lang="en-US" sz="2800" b="1" dirty="0">
              <a:solidFill>
                <a:schemeClr val="dk1"/>
              </a:solidFill>
              <a:latin typeface="Avenir Book"/>
              <a:cs typeface="Avenir Book"/>
            </a:endParaRPr>
          </a:p>
          <a:p>
            <a:pPr marL="457200" indent="-457200" algn="l">
              <a:buFont typeface="Arial"/>
              <a:buChar char="•"/>
            </a:pPr>
            <a:r>
              <a:rPr lang="en-US" sz="2400" dirty="0" smtClean="0">
                <a:solidFill>
                  <a:schemeClr val="dk1"/>
                </a:solidFill>
                <a:latin typeface="Avenir Book"/>
                <a:cs typeface="Avenir Book"/>
              </a:rPr>
              <a:t>What is Permanent Supportive Housing?</a:t>
            </a:r>
            <a:br>
              <a:rPr lang="en-US" sz="2400" dirty="0" smtClean="0">
                <a:solidFill>
                  <a:schemeClr val="dk1"/>
                </a:solidFill>
                <a:latin typeface="Avenir Book"/>
                <a:cs typeface="Avenir Book"/>
              </a:rPr>
            </a:br>
            <a:endParaRPr lang="en-US" sz="2400" dirty="0" smtClean="0">
              <a:solidFill>
                <a:schemeClr val="dk1"/>
              </a:solidFill>
              <a:latin typeface="Avenir Book"/>
              <a:cs typeface="Avenir Book"/>
            </a:endParaRPr>
          </a:p>
          <a:p>
            <a:pPr marL="457200" indent="-457200" algn="l">
              <a:buFont typeface="Arial"/>
              <a:buChar char="•"/>
            </a:pPr>
            <a:r>
              <a:rPr lang="en-US" sz="2400" dirty="0" smtClean="0">
                <a:solidFill>
                  <a:schemeClr val="dk1"/>
                </a:solidFill>
                <a:latin typeface="Avenir Book"/>
                <a:cs typeface="Avenir Book"/>
              </a:rPr>
              <a:t>What is Chronic Homelessness? </a:t>
            </a:r>
            <a:br>
              <a:rPr lang="en-US" sz="2400" dirty="0" smtClean="0">
                <a:solidFill>
                  <a:schemeClr val="dk1"/>
                </a:solidFill>
                <a:latin typeface="Avenir Book"/>
                <a:cs typeface="Avenir Book"/>
              </a:rPr>
            </a:br>
            <a:endParaRPr lang="en-US" sz="2400" dirty="0" smtClean="0">
              <a:solidFill>
                <a:schemeClr val="dk1"/>
              </a:solidFill>
              <a:latin typeface="Avenir Book"/>
              <a:cs typeface="Avenir Book"/>
            </a:endParaRPr>
          </a:p>
          <a:p>
            <a:pPr marL="457200" indent="-457200" algn="l">
              <a:buFont typeface="Arial"/>
              <a:buChar char="•"/>
            </a:pPr>
            <a:r>
              <a:rPr lang="en-US" sz="2400" dirty="0" smtClean="0">
                <a:solidFill>
                  <a:schemeClr val="dk1"/>
                </a:solidFill>
                <a:latin typeface="Avenir Book"/>
                <a:cs typeface="Avenir Book"/>
              </a:rPr>
              <a:t>What is Medicaid and why should it pay for tenancy support services? </a:t>
            </a:r>
          </a:p>
        </p:txBody>
      </p:sp>
      <p:sp>
        <p:nvSpPr>
          <p:cNvPr id="6" name="Title 1"/>
          <p:cNvSpPr txBox="1">
            <a:spLocks/>
          </p:cNvSpPr>
          <p:nvPr/>
        </p:nvSpPr>
        <p:spPr>
          <a:xfrm>
            <a:off x="2095520" y="221822"/>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2" name="Slide Number Placeholder 1"/>
          <p:cNvSpPr>
            <a:spLocks noGrp="1"/>
          </p:cNvSpPr>
          <p:nvPr>
            <p:ph type="sldNum" sz="quarter" idx="12"/>
          </p:nvPr>
        </p:nvSpPr>
        <p:spPr/>
        <p:txBody>
          <a:bodyPr/>
          <a:lstStyle/>
          <a:p>
            <a:fld id="{EF72F695-9E5C-2A46-B9FF-B19EAE0BC431}" type="slidenum">
              <a:rPr lang="en-US" smtClean="0"/>
              <a:t>28</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3903431344"/>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r>
              <a:rPr lang="en-US" sz="2800" dirty="0" smtClean="0">
                <a:solidFill>
                  <a:schemeClr val="dk1"/>
                </a:solidFill>
                <a:latin typeface="Avenir Book"/>
                <a:cs typeface="Avenir Book"/>
              </a:rPr>
              <a:t>Creating  a Medicaid Benefit for Tenancy </a:t>
            </a:r>
            <a:r>
              <a:rPr lang="en-US" sz="2800" dirty="0">
                <a:solidFill>
                  <a:schemeClr val="dk1"/>
                </a:solidFill>
                <a:latin typeface="Avenir Book"/>
                <a:cs typeface="Avenir Book"/>
              </a:rPr>
              <a:t>S</a:t>
            </a:r>
            <a:r>
              <a:rPr lang="en-US" sz="2800" dirty="0" smtClean="0">
                <a:solidFill>
                  <a:schemeClr val="dk1"/>
                </a:solidFill>
                <a:latin typeface="Avenir Book"/>
                <a:cs typeface="Avenir Book"/>
              </a:rPr>
              <a:t>upport </a:t>
            </a:r>
            <a:r>
              <a:rPr lang="en-US" sz="2800" dirty="0">
                <a:solidFill>
                  <a:schemeClr val="dk1"/>
                </a:solidFill>
                <a:latin typeface="Avenir Book"/>
                <a:cs typeface="Avenir Book"/>
              </a:rPr>
              <a:t>S</a:t>
            </a:r>
            <a:r>
              <a:rPr lang="en-US" sz="2800" dirty="0" smtClean="0">
                <a:solidFill>
                  <a:schemeClr val="dk1"/>
                </a:solidFill>
                <a:latin typeface="Avenir Book"/>
                <a:cs typeface="Avenir Book"/>
              </a:rPr>
              <a:t>ervices in Permanent Supportive Housing </a:t>
            </a:r>
          </a:p>
        </p:txBody>
      </p:sp>
      <p:sp>
        <p:nvSpPr>
          <p:cNvPr id="6" name="Title 1"/>
          <p:cNvSpPr txBox="1">
            <a:spLocks/>
          </p:cNvSpPr>
          <p:nvPr/>
        </p:nvSpPr>
        <p:spPr>
          <a:xfrm>
            <a:off x="2133620" y="284576"/>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latin typeface="Avenir Book"/>
                <a:cs typeface="Avenir Book"/>
              </a:rPr>
              <a:t>Dispatch from Under the Dome</a:t>
            </a:r>
            <a:r>
              <a:rPr lang="en-US" sz="6000" dirty="0">
                <a:latin typeface="Avenir Book"/>
                <a:cs typeface="Avenir Book"/>
              </a:rPr>
              <a:t/>
            </a:r>
            <a:br>
              <a:rPr lang="en-US" sz="6000"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graphicFrame>
        <p:nvGraphicFramePr>
          <p:cNvPr id="4" name="Object 3"/>
          <p:cNvGraphicFramePr>
            <a:graphicFrameLocks noChangeAspect="1"/>
          </p:cNvGraphicFramePr>
          <p:nvPr>
            <p:extLst>
              <p:ext uri="{D42A27DB-BD31-4B8C-83A1-F6EECF244321}">
                <p14:modId xmlns:p14="http://schemas.microsoft.com/office/powerpoint/2010/main" val="1662399485"/>
              </p:ext>
            </p:extLst>
          </p:nvPr>
        </p:nvGraphicFramePr>
        <p:xfrm>
          <a:off x="709613" y="2928938"/>
          <a:ext cx="7781925" cy="3078162"/>
        </p:xfrm>
        <a:graphic>
          <a:graphicData uri="http://schemas.openxmlformats.org/presentationml/2006/ole">
            <mc:AlternateContent xmlns:mc="http://schemas.openxmlformats.org/markup-compatibility/2006">
              <mc:Choice xmlns:v="urn:schemas-microsoft-com:vml" Requires="v">
                <p:oleObj spid="_x0000_s1311" name="Document" r:id="rId5" imgW="6096000" imgH="1892300" progId="Word.Document.12">
                  <p:embed/>
                </p:oleObj>
              </mc:Choice>
              <mc:Fallback>
                <p:oleObj name="Document" r:id="rId5" imgW="6096000" imgH="1892300" progId="Word.Document.12">
                  <p:embed/>
                  <p:pic>
                    <p:nvPicPr>
                      <p:cNvPr id="0" name=""/>
                      <p:cNvPicPr/>
                      <p:nvPr/>
                    </p:nvPicPr>
                    <p:blipFill>
                      <a:blip r:embed="rId6"/>
                      <a:stretch>
                        <a:fillRect/>
                      </a:stretch>
                    </p:blipFill>
                    <p:spPr>
                      <a:xfrm>
                        <a:off x="709613" y="2928938"/>
                        <a:ext cx="7781925" cy="307816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F72F695-9E5C-2A46-B9FF-B19EAE0BC431}" type="slidenum">
              <a:rPr lang="en-US" smtClean="0"/>
              <a:t>29</a:t>
            </a:fld>
            <a:endParaRPr lang="en-US" dirty="0"/>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932408987"/>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456" y="1710264"/>
            <a:ext cx="7882128" cy="4910667"/>
          </a:xfrm>
          <a:gradFill flip="none" rotWithShape="1">
            <a:gsLst>
              <a:gs pos="0">
                <a:schemeClr val="bg1">
                  <a:lumMod val="50000"/>
                </a:schemeClr>
              </a:gs>
              <a:gs pos="100000">
                <a:schemeClr val="bg1"/>
              </a:gs>
            </a:gsLst>
            <a:lin ang="16200000" scaled="0"/>
            <a:tileRect/>
          </a:gradFill>
        </p:spPr>
        <p:txBody>
          <a:bodyPr>
            <a:normAutofit/>
          </a:bodyPr>
          <a:lstStyle/>
          <a:p>
            <a:pPr algn="l"/>
            <a:endParaRPr lang="en-US" sz="1800" b="1" dirty="0" smtClean="0">
              <a:solidFill>
                <a:schemeClr val="dk1"/>
              </a:solidFill>
              <a:latin typeface="Avenir Book"/>
              <a:cs typeface="Avenir Book"/>
            </a:endParaRPr>
          </a:p>
          <a:p>
            <a:pPr algn="l"/>
            <a:r>
              <a:rPr lang="en-US" sz="1800" b="1" dirty="0" smtClean="0">
                <a:solidFill>
                  <a:schemeClr val="dk1"/>
                </a:solidFill>
                <a:latin typeface="Avenir Book"/>
                <a:cs typeface="Avenir Book"/>
              </a:rPr>
              <a:t>Workshop Overview </a:t>
            </a:r>
            <a:r>
              <a:rPr lang="en-US" sz="1800" b="1" dirty="0">
                <a:solidFill>
                  <a:schemeClr val="dk1"/>
                </a:solidFill>
                <a:latin typeface="Avenir Book"/>
                <a:cs typeface="Avenir Book"/>
              </a:rPr>
              <a:t/>
            </a:r>
            <a:br>
              <a:rPr lang="en-US" sz="1800" b="1" dirty="0">
                <a:solidFill>
                  <a:schemeClr val="dk1"/>
                </a:solidFill>
                <a:latin typeface="Avenir Book"/>
                <a:cs typeface="Avenir Book"/>
              </a:rPr>
            </a:br>
            <a:r>
              <a:rPr lang="en-US" sz="1800" b="1" dirty="0" smtClean="0">
                <a:solidFill>
                  <a:schemeClr val="dk1"/>
                </a:solidFill>
                <a:latin typeface="Avenir Book"/>
                <a:cs typeface="Avenir Book"/>
              </a:rPr>
              <a:t>2:00 – 3:30 </a:t>
            </a:r>
          </a:p>
          <a:p>
            <a:pPr algn="l"/>
            <a:endParaRPr lang="en-US" sz="1800" b="1" dirty="0" smtClean="0">
              <a:solidFill>
                <a:schemeClr val="dk1"/>
              </a:solidFill>
              <a:latin typeface="Avenir Book"/>
              <a:cs typeface="Avenir Book"/>
            </a:endParaRPr>
          </a:p>
          <a:p>
            <a:pPr marL="342900" indent="-342900" algn="l">
              <a:buFont typeface="+mj-lt"/>
              <a:buAutoNum type="arabicPeriod"/>
            </a:pPr>
            <a:r>
              <a:rPr lang="en-US" sz="1800" b="1" dirty="0" smtClean="0">
                <a:solidFill>
                  <a:schemeClr val="dk1"/>
                </a:solidFill>
                <a:latin typeface="Avenir Book"/>
                <a:cs typeface="Avenir Book"/>
              </a:rPr>
              <a:t>2017 State Legislative Session Debrief </a:t>
            </a:r>
            <a:r>
              <a:rPr lang="en-US" sz="1800" b="1" dirty="0">
                <a:solidFill>
                  <a:schemeClr val="dk1"/>
                </a:solidFill>
                <a:latin typeface="Avenir Book"/>
                <a:cs typeface="Avenir Book"/>
              </a:rPr>
              <a:t/>
            </a:r>
            <a:br>
              <a:rPr lang="en-US" sz="1800" b="1" dirty="0">
                <a:solidFill>
                  <a:schemeClr val="dk1"/>
                </a:solidFill>
                <a:latin typeface="Avenir Book"/>
                <a:cs typeface="Avenir Book"/>
              </a:rPr>
            </a:br>
            <a:r>
              <a:rPr lang="en-US" sz="1800" dirty="0" smtClean="0">
                <a:solidFill>
                  <a:schemeClr val="dk1"/>
                </a:solidFill>
                <a:cs typeface="Avenir Book"/>
              </a:rPr>
              <a:t>- Update on Special Session</a:t>
            </a:r>
            <a:br>
              <a:rPr lang="en-US" sz="1800" dirty="0" smtClean="0">
                <a:solidFill>
                  <a:schemeClr val="dk1"/>
                </a:solidFill>
                <a:cs typeface="Avenir Book"/>
              </a:rPr>
            </a:br>
            <a:r>
              <a:rPr lang="en-US" sz="1800" dirty="0" smtClean="0">
                <a:solidFill>
                  <a:schemeClr val="dk1"/>
                </a:solidFill>
                <a:cs typeface="Avenir Book"/>
              </a:rPr>
              <a:t>- Overview of Key Policy and Budget Issues</a:t>
            </a:r>
            <a:br>
              <a:rPr lang="en-US" sz="1800" dirty="0" smtClean="0">
                <a:solidFill>
                  <a:schemeClr val="dk1"/>
                </a:solidFill>
                <a:cs typeface="Avenir Book"/>
              </a:rPr>
            </a:br>
            <a:endParaRPr lang="en-US" sz="1800" b="1" dirty="0" smtClean="0">
              <a:solidFill>
                <a:schemeClr val="dk1"/>
              </a:solidFill>
              <a:cs typeface="Avenir Book"/>
            </a:endParaRPr>
          </a:p>
          <a:p>
            <a:pPr marL="342900" indent="-342900" algn="l">
              <a:buFont typeface="+mj-lt"/>
              <a:buAutoNum type="arabicPeriod"/>
            </a:pPr>
            <a:r>
              <a:rPr lang="en-US" sz="1800" b="1" dirty="0" smtClean="0">
                <a:solidFill>
                  <a:schemeClr val="dk1"/>
                </a:solidFill>
                <a:cs typeface="Avenir Book"/>
              </a:rPr>
              <a:t>Questions and Answers</a:t>
            </a:r>
            <a:br>
              <a:rPr lang="en-US" sz="1800" b="1" dirty="0" smtClean="0">
                <a:solidFill>
                  <a:schemeClr val="dk1"/>
                </a:solidFill>
                <a:cs typeface="Avenir Book"/>
              </a:rPr>
            </a:br>
            <a:endParaRPr lang="en-US" sz="1800" b="1" dirty="0" smtClean="0">
              <a:solidFill>
                <a:schemeClr val="dk1"/>
              </a:solidFill>
              <a:cs typeface="Avenir Book"/>
            </a:endParaRPr>
          </a:p>
          <a:p>
            <a:pPr marL="342900" indent="-342900" algn="l">
              <a:buFont typeface="+mj-lt"/>
              <a:buAutoNum type="arabicPeriod"/>
            </a:pPr>
            <a:r>
              <a:rPr lang="en-US" sz="1800" b="1" dirty="0" smtClean="0">
                <a:solidFill>
                  <a:schemeClr val="dk1"/>
                </a:solidFill>
                <a:latin typeface="Avenir Book"/>
                <a:cs typeface="Avenir Book"/>
              </a:rPr>
              <a:t>How Can You Impact the Outcome? </a:t>
            </a:r>
            <a:r>
              <a:rPr lang="en-US" sz="1800" dirty="0">
                <a:solidFill>
                  <a:schemeClr val="dk1"/>
                </a:solidFill>
                <a:latin typeface="Avenir Book"/>
                <a:cs typeface="Avenir Book"/>
              </a:rPr>
              <a:t/>
            </a:r>
            <a:br>
              <a:rPr lang="en-US" sz="1800" dirty="0">
                <a:solidFill>
                  <a:schemeClr val="dk1"/>
                </a:solidFill>
                <a:latin typeface="Avenir Book"/>
                <a:cs typeface="Avenir Book"/>
              </a:rPr>
            </a:br>
            <a:r>
              <a:rPr lang="en-US" sz="1800" dirty="0" smtClean="0">
                <a:solidFill>
                  <a:schemeClr val="dk1"/>
                </a:solidFill>
                <a:latin typeface="Avenir Book"/>
                <a:cs typeface="Avenir Book"/>
              </a:rPr>
              <a:t>- A Review of Best Advocacy Practices and Commonly Asked Questions</a:t>
            </a:r>
            <a:br>
              <a:rPr lang="en-US" sz="1800" dirty="0" smtClean="0">
                <a:solidFill>
                  <a:schemeClr val="dk1"/>
                </a:solidFill>
                <a:latin typeface="Avenir Book"/>
                <a:cs typeface="Avenir Book"/>
              </a:rPr>
            </a:br>
            <a:endParaRPr lang="en-US" sz="1800" dirty="0" smtClean="0">
              <a:solidFill>
                <a:schemeClr val="dk1"/>
              </a:solidFill>
              <a:latin typeface="Avenir Book"/>
              <a:cs typeface="Avenir Book"/>
            </a:endParaRPr>
          </a:p>
          <a:p>
            <a:pPr marL="342900" indent="-342900" algn="l">
              <a:buFont typeface="+mj-lt"/>
              <a:buAutoNum type="arabicPeriod"/>
            </a:pPr>
            <a:r>
              <a:rPr lang="en-US" sz="1800" b="1" dirty="0" smtClean="0">
                <a:solidFill>
                  <a:schemeClr val="dk1"/>
                </a:solidFill>
                <a:latin typeface="Avenir Book"/>
                <a:cs typeface="Avenir Book"/>
              </a:rPr>
              <a:t>Advocacy Resources and Tools</a:t>
            </a:r>
            <a:br>
              <a:rPr lang="en-US" sz="1800" b="1" dirty="0" smtClean="0">
                <a:solidFill>
                  <a:schemeClr val="dk1"/>
                </a:solidFill>
                <a:latin typeface="Avenir Book"/>
                <a:cs typeface="Avenir Book"/>
              </a:rPr>
            </a:br>
            <a:endParaRPr lang="en-US" sz="1800" b="1" dirty="0" smtClean="0">
              <a:solidFill>
                <a:schemeClr val="dk1"/>
              </a:solidFill>
              <a:latin typeface="Avenir Book"/>
              <a:cs typeface="Avenir Book"/>
            </a:endParaRPr>
          </a:p>
          <a:p>
            <a:pPr marL="342900" indent="-342900" algn="l">
              <a:buFont typeface="+mj-lt"/>
              <a:buAutoNum type="arabicPeriod"/>
            </a:pPr>
            <a:r>
              <a:rPr lang="en-US" sz="1800" b="1" dirty="0" smtClean="0">
                <a:solidFill>
                  <a:schemeClr val="dk1"/>
                </a:solidFill>
                <a:cs typeface="Avenir Book"/>
              </a:rPr>
              <a:t>Questions and Answers</a:t>
            </a:r>
            <a:endParaRPr lang="en-US" sz="2000" dirty="0" smtClean="0">
              <a:solidFill>
                <a:schemeClr val="dk1"/>
              </a:solidFill>
              <a:latin typeface="Avenir Book"/>
              <a:cs typeface="Avenir Book"/>
            </a:endParaRPr>
          </a:p>
        </p:txBody>
      </p:sp>
      <p:sp>
        <p:nvSpPr>
          <p:cNvPr id="6" name="Title 1"/>
          <p:cNvSpPr txBox="1">
            <a:spLocks/>
          </p:cNvSpPr>
          <p:nvPr/>
        </p:nvSpPr>
        <p:spPr>
          <a:xfrm>
            <a:off x="2108220" y="310104"/>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4000" b="1" dirty="0">
                <a:latin typeface="Avenir Book"/>
                <a:cs typeface="Avenir Book"/>
              </a:rPr>
              <a:t/>
            </a:r>
            <a:br>
              <a:rPr lang="en-US" sz="4000" b="1" dirty="0">
                <a:latin typeface="Avenir Book"/>
                <a:cs typeface="Avenir Book"/>
              </a:rPr>
            </a:b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3</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876640286"/>
      </p:ext>
    </p:extLst>
  </p:cSld>
  <p:clrMapOvr>
    <a:masterClrMapping/>
  </p:clrMapOvr>
  <mc:AlternateContent xmlns:mc="http://schemas.openxmlformats.org/markup-compatibility/2006" xmlns:p14="http://schemas.microsoft.com/office/powerpoint/2010/main">
    <mc:Choice Requires="p14">
      <p:transition spd="slow" p14:dur="2000" advTm="2213"/>
    </mc:Choice>
    <mc:Fallback xmlns="">
      <p:transition xmlns:p14="http://schemas.microsoft.com/office/powerpoint/2010/main" spd="slow" advTm="2213"/>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0"/>
            <a:ext cx="7972778" cy="4437239"/>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800" b="1" dirty="0" smtClean="0">
                <a:solidFill>
                  <a:schemeClr val="dk1"/>
                </a:solidFill>
                <a:latin typeface="Avenir Book"/>
                <a:cs typeface="Avenir Book"/>
              </a:rPr>
              <a:t>Creating a Medicaid Benefit for Tenancy </a:t>
            </a:r>
            <a:r>
              <a:rPr lang="en-US" sz="2800" b="1" dirty="0">
                <a:solidFill>
                  <a:schemeClr val="dk1"/>
                </a:solidFill>
                <a:latin typeface="Avenir Book"/>
                <a:cs typeface="Avenir Book"/>
              </a:rPr>
              <a:t>S</a:t>
            </a:r>
            <a:r>
              <a:rPr lang="en-US" sz="2800" b="1" dirty="0" smtClean="0">
                <a:solidFill>
                  <a:schemeClr val="dk1"/>
                </a:solidFill>
                <a:latin typeface="Avenir Book"/>
                <a:cs typeface="Avenir Book"/>
              </a:rPr>
              <a:t>upport </a:t>
            </a:r>
            <a:r>
              <a:rPr lang="en-US" sz="2800" b="1" dirty="0">
                <a:solidFill>
                  <a:schemeClr val="dk1"/>
                </a:solidFill>
                <a:latin typeface="Avenir Book"/>
                <a:cs typeface="Avenir Book"/>
              </a:rPr>
              <a:t>S</a:t>
            </a:r>
            <a:r>
              <a:rPr lang="en-US" sz="2800" b="1" dirty="0" smtClean="0">
                <a:solidFill>
                  <a:schemeClr val="dk1"/>
                </a:solidFill>
                <a:latin typeface="Avenir Book"/>
                <a:cs typeface="Avenir Book"/>
              </a:rPr>
              <a:t>ervices in Permanent Supportive Housing </a:t>
            </a:r>
            <a:br>
              <a:rPr lang="en-US" sz="2800" b="1" dirty="0" smtClean="0">
                <a:solidFill>
                  <a:schemeClr val="dk1"/>
                </a:solidFill>
                <a:latin typeface="Avenir Book"/>
                <a:cs typeface="Avenir Book"/>
              </a:rPr>
            </a:br>
            <a:endParaRPr lang="en-US" sz="1050" b="1" dirty="0">
              <a:solidFill>
                <a:schemeClr val="dk1"/>
              </a:solidFill>
              <a:latin typeface="Avenir Book"/>
              <a:cs typeface="Avenir Book"/>
            </a:endParaRPr>
          </a:p>
          <a:p>
            <a:pPr marL="457200" indent="-457200" algn="l">
              <a:buFont typeface="Arial"/>
              <a:buChar char="•"/>
            </a:pPr>
            <a:r>
              <a:rPr lang="en-US" sz="2000" dirty="0" smtClean="0">
                <a:solidFill>
                  <a:srgbClr val="000000"/>
                </a:solidFill>
                <a:latin typeface="Avenir Book"/>
                <a:cs typeface="Avenir Book"/>
              </a:rPr>
              <a:t>Reminder: Medicaid </a:t>
            </a:r>
            <a:r>
              <a:rPr lang="en-US" sz="2000" dirty="0">
                <a:solidFill>
                  <a:srgbClr val="000000"/>
                </a:solidFill>
                <a:latin typeface="Avenir Book"/>
                <a:cs typeface="Avenir Book"/>
              </a:rPr>
              <a:t>is a health insurance program serving people living on incomes at or below 138% of the federal poverty level. It is jointly funded and operated by the federal and state governments</a:t>
            </a:r>
            <a:r>
              <a:rPr lang="en-US" sz="2000" dirty="0" smtClean="0">
                <a:solidFill>
                  <a:srgbClr val="000000"/>
                </a:solidFill>
                <a:latin typeface="Avenir Book"/>
                <a:cs typeface="Avenir Book"/>
              </a:rPr>
              <a:t>.</a:t>
            </a:r>
            <a:br>
              <a:rPr lang="en-US" sz="2000" dirty="0" smtClean="0">
                <a:solidFill>
                  <a:srgbClr val="000000"/>
                </a:solidFill>
                <a:latin typeface="Avenir Book"/>
                <a:cs typeface="Avenir Book"/>
              </a:rPr>
            </a:br>
            <a:endParaRPr lang="en-US" sz="800" dirty="0">
              <a:solidFill>
                <a:srgbClr val="000000"/>
              </a:solidFill>
              <a:latin typeface="Avenir Book"/>
              <a:cs typeface="Avenir Book"/>
            </a:endParaRPr>
          </a:p>
          <a:p>
            <a:pPr marL="457200" indent="-457200" algn="l">
              <a:buFont typeface="Arial"/>
              <a:buChar char="•"/>
            </a:pPr>
            <a:r>
              <a:rPr lang="en-US" sz="2000" dirty="0">
                <a:solidFill>
                  <a:srgbClr val="000000"/>
                </a:solidFill>
                <a:latin typeface="Avenir Book"/>
                <a:cs typeface="Avenir Book"/>
              </a:rPr>
              <a:t>Washington State </a:t>
            </a:r>
            <a:r>
              <a:rPr lang="en-US" sz="2000" dirty="0" smtClean="0">
                <a:solidFill>
                  <a:srgbClr val="000000"/>
                </a:solidFill>
                <a:latin typeface="Avenir Book"/>
                <a:cs typeface="Avenir Book"/>
              </a:rPr>
              <a:t>is working to </a:t>
            </a:r>
            <a:r>
              <a:rPr lang="en-US" sz="2000" dirty="0">
                <a:solidFill>
                  <a:srgbClr val="000000"/>
                </a:solidFill>
                <a:latin typeface="Avenir Book"/>
                <a:cs typeface="Avenir Book"/>
              </a:rPr>
              <a:t>create a new Medicaid benefit that would pay for the housing services delivered in permanent supportive housing</a:t>
            </a:r>
            <a:r>
              <a:rPr lang="en-US" sz="2000" dirty="0" smtClean="0">
                <a:solidFill>
                  <a:srgbClr val="000000"/>
                </a:solidFill>
                <a:latin typeface="Avenir Book"/>
                <a:cs typeface="Avenir Book"/>
              </a:rPr>
              <a:t>.</a:t>
            </a:r>
            <a:br>
              <a:rPr lang="en-US" sz="2000" dirty="0" smtClean="0">
                <a:solidFill>
                  <a:srgbClr val="000000"/>
                </a:solidFill>
                <a:latin typeface="Avenir Book"/>
                <a:cs typeface="Avenir Book"/>
              </a:rPr>
            </a:br>
            <a:endParaRPr lang="en-US" sz="800" dirty="0">
              <a:solidFill>
                <a:srgbClr val="000000"/>
              </a:solidFill>
              <a:latin typeface="Avenir Book"/>
              <a:cs typeface="Avenir Book"/>
            </a:endParaRPr>
          </a:p>
          <a:p>
            <a:pPr marL="457200" indent="-457200" algn="l">
              <a:buFont typeface="Arial"/>
              <a:buChar char="•"/>
            </a:pPr>
            <a:r>
              <a:rPr lang="en-US" sz="2000" dirty="0">
                <a:solidFill>
                  <a:srgbClr val="000000"/>
                </a:solidFill>
                <a:latin typeface="Avenir Book"/>
                <a:cs typeface="Avenir Book"/>
              </a:rPr>
              <a:t>This new Medicaid benefit would help people experiencing chronic, long-term homelessness, people with physical and behavioral health disabilities, and people with long-term care needs access and retain housing. </a:t>
            </a:r>
          </a:p>
        </p:txBody>
      </p:sp>
      <p:sp>
        <p:nvSpPr>
          <p:cNvPr id="6" name="Title 1"/>
          <p:cNvSpPr txBox="1">
            <a:spLocks/>
          </p:cNvSpPr>
          <p:nvPr/>
        </p:nvSpPr>
        <p:spPr>
          <a:xfrm>
            <a:off x="2057420" y="284576"/>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sp>
        <p:nvSpPr>
          <p:cNvPr id="4" name="Slide Number Placeholder 3"/>
          <p:cNvSpPr>
            <a:spLocks noGrp="1"/>
          </p:cNvSpPr>
          <p:nvPr>
            <p:ph type="sldNum" sz="quarter" idx="12"/>
          </p:nvPr>
        </p:nvSpPr>
        <p:spPr/>
        <p:txBody>
          <a:bodyPr/>
          <a:lstStyle/>
          <a:p>
            <a:fld id="{EF72F695-9E5C-2A46-B9FF-B19EAE0BC431}" type="slidenum">
              <a:rPr lang="en-US" smtClean="0"/>
              <a:t>30</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886755831"/>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271134"/>
            <a:ext cx="7972778" cy="4605867"/>
          </a:xfrm>
          <a:gradFill flip="none" rotWithShape="1">
            <a:gsLst>
              <a:gs pos="0">
                <a:schemeClr val="bg1">
                  <a:lumMod val="50000"/>
                </a:schemeClr>
              </a:gs>
              <a:gs pos="100000">
                <a:schemeClr val="bg1"/>
              </a:gs>
            </a:gsLst>
            <a:lin ang="16200000" scaled="0"/>
            <a:tileRect/>
          </a:gradFill>
        </p:spPr>
        <p:txBody>
          <a:bodyPr>
            <a:normAutofit/>
          </a:bodyPr>
          <a:lstStyle/>
          <a:p>
            <a:r>
              <a:rPr lang="en-US" sz="2000" b="1" dirty="0" smtClean="0">
                <a:solidFill>
                  <a:schemeClr val="dk1"/>
                </a:solidFill>
                <a:latin typeface="Avenir Book"/>
                <a:cs typeface="Avenir Book"/>
              </a:rPr>
              <a:t>Housing Alliance Budget Priorities </a:t>
            </a:r>
          </a:p>
          <a:p>
            <a:endParaRPr lang="en-US" sz="2800" b="1" dirty="0">
              <a:solidFill>
                <a:schemeClr val="dk1"/>
              </a:solidFill>
              <a:latin typeface="Avenir Book"/>
              <a:cs typeface="Avenir Book"/>
            </a:endParaRPr>
          </a:p>
          <a:p>
            <a:endParaRPr lang="en-US" sz="2800" b="1" dirty="0" smtClean="0">
              <a:solidFill>
                <a:schemeClr val="dk1"/>
              </a:solidFill>
              <a:latin typeface="Avenir Book"/>
              <a:cs typeface="Avenir Book"/>
            </a:endParaRPr>
          </a:p>
        </p:txBody>
      </p:sp>
      <p:sp>
        <p:nvSpPr>
          <p:cNvPr id="6" name="Title 1"/>
          <p:cNvSpPr txBox="1">
            <a:spLocks/>
          </p:cNvSpPr>
          <p:nvPr/>
        </p:nvSpPr>
        <p:spPr>
          <a:xfrm>
            <a:off x="1981220" y="239753"/>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graphicFrame>
        <p:nvGraphicFramePr>
          <p:cNvPr id="4" name="Object 3"/>
          <p:cNvGraphicFramePr>
            <a:graphicFrameLocks noChangeAspect="1"/>
          </p:cNvGraphicFramePr>
          <p:nvPr>
            <p:extLst>
              <p:ext uri="{D42A27DB-BD31-4B8C-83A1-F6EECF244321}">
                <p14:modId xmlns:p14="http://schemas.microsoft.com/office/powerpoint/2010/main" val="4037165064"/>
              </p:ext>
            </p:extLst>
          </p:nvPr>
        </p:nvGraphicFramePr>
        <p:xfrm>
          <a:off x="715963" y="1884363"/>
          <a:ext cx="7739062" cy="4113212"/>
        </p:xfrm>
        <a:graphic>
          <a:graphicData uri="http://schemas.openxmlformats.org/presentationml/2006/ole">
            <mc:AlternateContent xmlns:mc="http://schemas.openxmlformats.org/markup-compatibility/2006">
              <mc:Choice xmlns:v="urn:schemas-microsoft-com:vml" Requires="v">
                <p:oleObj spid="_x0000_s2333" name="Document" r:id="rId5" imgW="5638800" imgH="3149600" progId="Word.Document.12">
                  <p:embed/>
                </p:oleObj>
              </mc:Choice>
              <mc:Fallback>
                <p:oleObj name="Document" r:id="rId5" imgW="5638800" imgH="3149600" progId="Word.Document.12">
                  <p:embed/>
                  <p:pic>
                    <p:nvPicPr>
                      <p:cNvPr id="0" name=""/>
                      <p:cNvPicPr/>
                      <p:nvPr/>
                    </p:nvPicPr>
                    <p:blipFill>
                      <a:blip r:embed="rId6"/>
                      <a:stretch>
                        <a:fillRect/>
                      </a:stretch>
                    </p:blipFill>
                    <p:spPr>
                      <a:xfrm>
                        <a:off x="715963" y="1884363"/>
                        <a:ext cx="7739062" cy="411321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F72F695-9E5C-2A46-B9FF-B19EAE0BC431}" type="slidenum">
              <a:rPr lang="en-US" smtClean="0"/>
              <a:t>31</a:t>
            </a:fld>
            <a:endParaRPr lang="en-US" dirty="0"/>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3918288109"/>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1618" y="230789"/>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a:latin typeface="Avenir Book"/>
                <a:cs typeface="Avenir Book"/>
              </a:rPr>
              <a:t>State Policy &amp; Advocacy Update</a:t>
            </a:r>
            <a:endParaRPr lang="en-US" sz="2000" b="1" dirty="0">
              <a:latin typeface="Avenir Book"/>
              <a:cs typeface="Avenir Book"/>
            </a:endParaRPr>
          </a:p>
          <a:p>
            <a:endParaRPr lang="en-US" sz="2000" dirty="0">
              <a:latin typeface="Avenir Book"/>
              <a:cs typeface="Avenir Book"/>
            </a:endParaRPr>
          </a:p>
        </p:txBody>
      </p:sp>
      <p:sp>
        <p:nvSpPr>
          <p:cNvPr id="5" name="Slide Number Placeholder 4"/>
          <p:cNvSpPr>
            <a:spLocks noGrp="1"/>
          </p:cNvSpPr>
          <p:nvPr>
            <p:ph type="sldNum" sz="quarter" idx="12"/>
          </p:nvPr>
        </p:nvSpPr>
        <p:spPr/>
        <p:txBody>
          <a:bodyPr/>
          <a:lstStyle/>
          <a:p>
            <a:fld id="{EF72F695-9E5C-2A46-B9FF-B19EAE0BC431}" type="slidenum">
              <a:rPr lang="en-US" smtClean="0"/>
              <a:t>32</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
        <p:nvSpPr>
          <p:cNvPr id="3" name="TextBox 2"/>
          <p:cNvSpPr txBox="1"/>
          <p:nvPr/>
        </p:nvSpPr>
        <p:spPr>
          <a:xfrm>
            <a:off x="598650" y="1333500"/>
            <a:ext cx="8088150" cy="5663089"/>
          </a:xfrm>
          <a:prstGeom prst="rect">
            <a:avLst/>
          </a:prstGeom>
          <a:noFill/>
        </p:spPr>
        <p:txBody>
          <a:bodyPr wrap="square" rtlCol="0">
            <a:spAutoFit/>
          </a:bodyPr>
          <a:lstStyle/>
          <a:p>
            <a:r>
              <a:rPr lang="en-US" dirty="0" smtClean="0">
                <a:latin typeface="Avenir Book"/>
                <a:cs typeface="Avenir Book"/>
              </a:rPr>
              <a:t>HB 2186/Lytton, The House Revenue Package, key components:</a:t>
            </a:r>
          </a:p>
          <a:p>
            <a:endParaRPr lang="en-US" dirty="0">
              <a:latin typeface="Avenir Book"/>
              <a:cs typeface="Avenir Book"/>
            </a:endParaRPr>
          </a:p>
          <a:p>
            <a:pPr marL="285750" indent="-285750">
              <a:buFont typeface="Arial"/>
              <a:buChar char="•"/>
            </a:pPr>
            <a:r>
              <a:rPr lang="en-US" sz="1600" dirty="0" smtClean="0">
                <a:latin typeface="Avenir Book"/>
                <a:cs typeface="Avenir Book"/>
              </a:rPr>
              <a:t>Capital Gain Tax on profits from sales of stocks, bonds and other financial assets above $25,000 </a:t>
            </a:r>
            <a:br>
              <a:rPr lang="en-US" sz="1600" dirty="0" smtClean="0">
                <a:latin typeface="Avenir Book"/>
                <a:cs typeface="Avenir Book"/>
              </a:rPr>
            </a:br>
            <a:endParaRPr lang="en-US" sz="1600" dirty="0" smtClean="0">
              <a:latin typeface="Avenir Book"/>
              <a:cs typeface="Avenir Book"/>
            </a:endParaRPr>
          </a:p>
          <a:p>
            <a:pPr marL="285750" indent="-285750">
              <a:buFont typeface="Arial"/>
              <a:buChar char="•"/>
            </a:pPr>
            <a:r>
              <a:rPr lang="en-US" sz="1600" dirty="0" smtClean="0">
                <a:latin typeface="Avenir Book"/>
                <a:cs typeface="Avenir Book"/>
              </a:rPr>
              <a:t>Reforming the Real Estate Excise Tax :</a:t>
            </a:r>
            <a:br>
              <a:rPr lang="en-US" sz="1600" dirty="0" smtClean="0">
                <a:latin typeface="Avenir Book"/>
                <a:cs typeface="Avenir Book"/>
              </a:rPr>
            </a:br>
            <a:r>
              <a:rPr lang="en-US" sz="1600" dirty="0" smtClean="0">
                <a:latin typeface="Avenir Book"/>
                <a:cs typeface="Avenir Book"/>
              </a:rPr>
              <a:t>- Charge more for properties valued at over $1 million</a:t>
            </a:r>
            <a:br>
              <a:rPr lang="en-US" sz="1600" dirty="0" smtClean="0">
                <a:latin typeface="Avenir Book"/>
                <a:cs typeface="Avenir Book"/>
              </a:rPr>
            </a:br>
            <a:r>
              <a:rPr lang="en-US" sz="1600" dirty="0" smtClean="0">
                <a:latin typeface="Avenir Book"/>
                <a:cs typeface="Avenir Book"/>
              </a:rPr>
              <a:t>- Reducing tax rate for properties valued under $250,000</a:t>
            </a:r>
            <a:br>
              <a:rPr lang="en-US" sz="1600" dirty="0" smtClean="0">
                <a:latin typeface="Avenir Book"/>
                <a:cs typeface="Avenir Book"/>
              </a:rPr>
            </a:br>
            <a:r>
              <a:rPr lang="en-US" sz="1600" dirty="0" smtClean="0">
                <a:latin typeface="Avenir Book"/>
                <a:cs typeface="Avenir Book"/>
              </a:rPr>
              <a:t> </a:t>
            </a:r>
          </a:p>
          <a:p>
            <a:pPr marL="285750" indent="-285750">
              <a:buFont typeface="Arial"/>
              <a:buChar char="•"/>
            </a:pPr>
            <a:r>
              <a:rPr lang="en-US" sz="1600" dirty="0" smtClean="0">
                <a:latin typeface="Avenir Book"/>
                <a:cs typeface="Avenir Book"/>
              </a:rPr>
              <a:t>Eliminating Unfair Tax Breaks: </a:t>
            </a:r>
            <a:br>
              <a:rPr lang="en-US" sz="1600" dirty="0" smtClean="0">
                <a:latin typeface="Avenir Book"/>
                <a:cs typeface="Avenir Book"/>
              </a:rPr>
            </a:br>
            <a:r>
              <a:rPr lang="en-US" sz="1600" dirty="0" smtClean="0">
                <a:latin typeface="Avenir Book"/>
                <a:cs typeface="Avenir Book"/>
              </a:rPr>
              <a:t>- REET tax break for banks purchasing foreclosed properties, </a:t>
            </a:r>
            <a:br>
              <a:rPr lang="en-US" sz="1600" dirty="0" smtClean="0">
                <a:latin typeface="Avenir Book"/>
                <a:cs typeface="Avenir Book"/>
              </a:rPr>
            </a:br>
            <a:r>
              <a:rPr lang="en-US" sz="1600" dirty="0" smtClean="0">
                <a:latin typeface="Avenir Book"/>
                <a:cs typeface="Avenir Book"/>
              </a:rPr>
              <a:t>- Tax break on bottled water, </a:t>
            </a:r>
            <a:br>
              <a:rPr lang="en-US" sz="1600" dirty="0" smtClean="0">
                <a:latin typeface="Avenir Book"/>
                <a:cs typeface="Avenir Book"/>
              </a:rPr>
            </a:br>
            <a:r>
              <a:rPr lang="en-US" sz="1600" dirty="0" smtClean="0">
                <a:latin typeface="Avenir Book"/>
                <a:cs typeface="Avenir Book"/>
              </a:rPr>
              <a:t>- Sales tax breaks for out of state shoppers, </a:t>
            </a:r>
            <a:br>
              <a:rPr lang="en-US" sz="1600" dirty="0" smtClean="0">
                <a:latin typeface="Avenir Book"/>
                <a:cs typeface="Avenir Book"/>
              </a:rPr>
            </a:br>
            <a:r>
              <a:rPr lang="en-US" sz="1600" dirty="0" smtClean="0">
                <a:latin typeface="Avenir Book"/>
                <a:cs typeface="Avenir Book"/>
              </a:rPr>
              <a:t>- Tax breaks for oil refineries, </a:t>
            </a:r>
            <a:br>
              <a:rPr lang="en-US" sz="1600" dirty="0" smtClean="0">
                <a:latin typeface="Avenir Book"/>
                <a:cs typeface="Avenir Book"/>
              </a:rPr>
            </a:br>
            <a:r>
              <a:rPr lang="en-US" sz="1600" dirty="0" smtClean="0">
                <a:latin typeface="Avenir Book"/>
                <a:cs typeface="Avenir Book"/>
              </a:rPr>
              <a:t>- Tax breaks for prescription drug wholesalers, </a:t>
            </a:r>
            <a:br>
              <a:rPr lang="en-US" sz="1600" dirty="0" smtClean="0">
                <a:latin typeface="Avenir Book"/>
                <a:cs typeface="Avenir Book"/>
              </a:rPr>
            </a:br>
            <a:r>
              <a:rPr lang="en-US" sz="1600" dirty="0" smtClean="0">
                <a:latin typeface="Avenir Book"/>
                <a:cs typeface="Avenir Book"/>
              </a:rPr>
              <a:t>- Tax breaks for international investment management companies.</a:t>
            </a:r>
            <a:br>
              <a:rPr lang="en-US" sz="1600" dirty="0" smtClean="0">
                <a:latin typeface="Avenir Book"/>
                <a:cs typeface="Avenir Book"/>
              </a:rPr>
            </a:br>
            <a:endParaRPr lang="en-US" sz="1600" dirty="0" smtClean="0">
              <a:latin typeface="Avenir Book"/>
              <a:cs typeface="Avenir Book"/>
            </a:endParaRPr>
          </a:p>
          <a:p>
            <a:pPr marL="285750" indent="-285750">
              <a:buFont typeface="Arial"/>
              <a:buChar char="•"/>
            </a:pPr>
            <a:r>
              <a:rPr lang="en-US" sz="1600" dirty="0" smtClean="0">
                <a:latin typeface="Avenir Book"/>
                <a:cs typeface="Avenir Book"/>
              </a:rPr>
              <a:t>Reform </a:t>
            </a:r>
            <a:r>
              <a:rPr lang="en-US" sz="1600" dirty="0">
                <a:latin typeface="Avenir Book"/>
                <a:cs typeface="Avenir Book"/>
              </a:rPr>
              <a:t>S</a:t>
            </a:r>
            <a:r>
              <a:rPr lang="en-US" sz="1600" dirty="0" smtClean="0">
                <a:latin typeface="Avenir Book"/>
                <a:cs typeface="Avenir Book"/>
              </a:rPr>
              <a:t>tate Business &amp; Occupation (B&amp;O) Taxes:</a:t>
            </a:r>
            <a:br>
              <a:rPr lang="en-US" sz="1600" dirty="0" smtClean="0">
                <a:latin typeface="Avenir Book"/>
                <a:cs typeface="Avenir Book"/>
              </a:rPr>
            </a:br>
            <a:r>
              <a:rPr lang="en-US" sz="1600" dirty="0" smtClean="0">
                <a:latin typeface="Avenir Book"/>
                <a:cs typeface="Avenir Book"/>
              </a:rPr>
              <a:t>- Eliminate B&amp;O taxes for small businesses earning less than $250,000, </a:t>
            </a:r>
            <a:br>
              <a:rPr lang="en-US" sz="1600" dirty="0" smtClean="0">
                <a:latin typeface="Avenir Book"/>
                <a:cs typeface="Avenir Book"/>
              </a:rPr>
            </a:br>
            <a:r>
              <a:rPr lang="en-US" sz="1600" dirty="0" smtClean="0">
                <a:latin typeface="Avenir Book"/>
                <a:cs typeface="Avenir Book"/>
              </a:rPr>
              <a:t>- Reduce B&amp;O rate for those earning $250,000 - $500,000</a:t>
            </a:r>
            <a:r>
              <a:rPr lang="en-US" dirty="0" smtClean="0"/>
              <a:t/>
            </a:r>
            <a:br>
              <a:rPr lang="en-US" dirty="0" smtClean="0"/>
            </a:br>
            <a:endParaRPr lang="en-US" dirty="0" smtClean="0"/>
          </a:p>
          <a:p>
            <a:pPr marL="285750" indent="-285750">
              <a:buFont typeface="Arial"/>
              <a:buChar char="•"/>
            </a:pPr>
            <a:endParaRPr lang="en-US" dirty="0" smtClean="0"/>
          </a:p>
        </p:txBody>
      </p:sp>
    </p:spTree>
    <p:extLst>
      <p:ext uri="{BB962C8B-B14F-4D97-AF65-F5344CB8AC3E}">
        <p14:creationId xmlns:p14="http://schemas.microsoft.com/office/powerpoint/2010/main" val="938029014"/>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346200"/>
            <a:ext cx="7972778" cy="4834467"/>
          </a:xfrm>
          <a:gradFill flip="none" rotWithShape="1">
            <a:gsLst>
              <a:gs pos="0">
                <a:schemeClr val="bg1">
                  <a:lumMod val="50000"/>
                </a:schemeClr>
              </a:gs>
              <a:gs pos="100000">
                <a:schemeClr val="bg1"/>
              </a:gs>
            </a:gsLst>
            <a:lin ang="16200000" scaled="0"/>
            <a:tileRect/>
          </a:gradFill>
        </p:spPr>
        <p:txBody>
          <a:bodyPr>
            <a:normAutofit/>
          </a:bodyPr>
          <a:lstStyle/>
          <a:p>
            <a:r>
              <a:rPr lang="en-US" sz="2000" b="1" dirty="0" smtClean="0">
                <a:solidFill>
                  <a:srgbClr val="000000"/>
                </a:solidFill>
                <a:latin typeface="Avenir Book"/>
                <a:cs typeface="Avenir Book"/>
              </a:rPr>
              <a:t>Housing Alliance Budget Support Items</a:t>
            </a:r>
          </a:p>
          <a:p>
            <a:endParaRPr lang="en-US" sz="2800" b="1" dirty="0">
              <a:solidFill>
                <a:schemeClr val="dk1"/>
              </a:solidFill>
              <a:latin typeface="Avenir Book"/>
              <a:cs typeface="Avenir Book"/>
            </a:endParaRPr>
          </a:p>
          <a:p>
            <a:endParaRPr lang="en-US" sz="2800" b="1" dirty="0" smtClean="0">
              <a:solidFill>
                <a:schemeClr val="dk1"/>
              </a:solidFill>
              <a:latin typeface="Avenir Book"/>
              <a:cs typeface="Avenir Book"/>
            </a:endParaRPr>
          </a:p>
        </p:txBody>
      </p:sp>
      <p:sp>
        <p:nvSpPr>
          <p:cNvPr id="6" name="Title 1"/>
          <p:cNvSpPr txBox="1">
            <a:spLocks/>
          </p:cNvSpPr>
          <p:nvPr/>
        </p:nvSpPr>
        <p:spPr>
          <a:xfrm>
            <a:off x="1968520" y="223317"/>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2017 </a:t>
            </a:r>
            <a:r>
              <a:rPr lang="en-US" sz="2000" dirty="0">
                <a:latin typeface="Avenir Book"/>
                <a:cs typeface="Avenir Book"/>
              </a:rPr>
              <a:t>State Legislative Session Debrief</a:t>
            </a:r>
          </a:p>
        </p:txBody>
      </p:sp>
      <p:graphicFrame>
        <p:nvGraphicFramePr>
          <p:cNvPr id="2" name="Object 1"/>
          <p:cNvGraphicFramePr>
            <a:graphicFrameLocks noChangeAspect="1"/>
          </p:cNvGraphicFramePr>
          <p:nvPr>
            <p:extLst>
              <p:ext uri="{D42A27DB-BD31-4B8C-83A1-F6EECF244321}">
                <p14:modId xmlns:p14="http://schemas.microsoft.com/office/powerpoint/2010/main" val="1924317941"/>
              </p:ext>
            </p:extLst>
          </p:nvPr>
        </p:nvGraphicFramePr>
        <p:xfrm>
          <a:off x="792163" y="2222500"/>
          <a:ext cx="7561262" cy="4100513"/>
        </p:xfrm>
        <a:graphic>
          <a:graphicData uri="http://schemas.openxmlformats.org/presentationml/2006/ole">
            <mc:AlternateContent xmlns:mc="http://schemas.openxmlformats.org/markup-compatibility/2006">
              <mc:Choice xmlns:v="urn:schemas-microsoft-com:vml" Requires="v">
                <p:oleObj spid="_x0000_s3361" name="Document" r:id="rId5" imgW="5638800" imgH="3340100" progId="Word.Document.12">
                  <p:embed/>
                </p:oleObj>
              </mc:Choice>
              <mc:Fallback>
                <p:oleObj name="Document" r:id="rId5" imgW="5638800" imgH="3340100" progId="Word.Document.12">
                  <p:embed/>
                  <p:pic>
                    <p:nvPicPr>
                      <p:cNvPr id="0" name=""/>
                      <p:cNvPicPr/>
                      <p:nvPr/>
                    </p:nvPicPr>
                    <p:blipFill>
                      <a:blip r:embed="rId6"/>
                      <a:stretch>
                        <a:fillRect/>
                      </a:stretch>
                    </p:blipFill>
                    <p:spPr>
                      <a:xfrm>
                        <a:off x="792163" y="2222500"/>
                        <a:ext cx="7561262" cy="4100513"/>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F72F695-9E5C-2A46-B9FF-B19EAE0BC431}" type="slidenum">
              <a:rPr lang="en-US" smtClean="0"/>
              <a:t>33</a:t>
            </a:fld>
            <a:endParaRPr lang="en-US" dirty="0"/>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787849437"/>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46967" y="339986"/>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Avenir Book"/>
                <a:cs typeface="Avenir Book"/>
              </a:rPr>
              <a:t> </a:t>
            </a:r>
            <a:r>
              <a:rPr lang="en-US" sz="3000" b="1" dirty="0">
                <a:latin typeface="Avenir Book"/>
                <a:cs typeface="Avenir Book"/>
              </a:rPr>
              <a:t>Dispatch from Under the Dome</a:t>
            </a:r>
            <a:r>
              <a:rPr lang="en-US" sz="3600" b="1" dirty="0">
                <a:latin typeface="Avenir Book"/>
                <a:cs typeface="Avenir Book"/>
              </a:rPr>
              <a:t/>
            </a:r>
            <a:br>
              <a:rPr lang="en-US" sz="3600" b="1" dirty="0">
                <a:latin typeface="Avenir Book"/>
                <a:cs typeface="Avenir Book"/>
              </a:rPr>
            </a:br>
            <a:r>
              <a:rPr lang="en-US" sz="2000" dirty="0">
                <a:latin typeface="Avenir Book"/>
                <a:cs typeface="Avenir Book"/>
              </a:rPr>
              <a:t>State Policy &amp; Advocacy Update</a:t>
            </a:r>
            <a:endParaRPr lang="en-US" sz="2000" b="1" dirty="0">
              <a:latin typeface="Avenir Book"/>
              <a:cs typeface="Avenir Book"/>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116" cy="93052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51249475"/>
              </p:ext>
            </p:extLst>
          </p:nvPr>
        </p:nvGraphicFramePr>
        <p:xfrm>
          <a:off x="639456" y="1613650"/>
          <a:ext cx="7882128" cy="4783166"/>
        </p:xfrm>
        <a:graphic>
          <a:graphicData uri="http://schemas.openxmlformats.org/drawingml/2006/table">
            <a:tbl>
              <a:tblPr firstRow="1" bandRow="1">
                <a:tableStyleId>{073A0DAA-6AF3-43AB-8588-CEC1D06C72B9}</a:tableStyleId>
              </a:tblPr>
              <a:tblGrid>
                <a:gridCol w="7882128"/>
              </a:tblGrid>
              <a:tr h="768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effectLst/>
                          <a:latin typeface="Avenir Book"/>
                          <a:cs typeface="Avenir Book"/>
                        </a:rPr>
                        <a:t>Housing</a:t>
                      </a:r>
                      <a:r>
                        <a:rPr lang="en-US" sz="1800" b="0" i="0" kern="1200" baseline="0" dirty="0" smtClean="0">
                          <a:effectLst/>
                          <a:latin typeface="Avenir Book"/>
                          <a:cs typeface="Avenir Book"/>
                        </a:rPr>
                        <a:t> Alliance 2017 Support Agenda – Key issues</a:t>
                      </a:r>
                      <a:endParaRPr lang="en-US" sz="1800" b="0" i="0" kern="1200" dirty="0" smtClean="0">
                        <a:effectLst/>
                        <a:latin typeface="Avenir Book"/>
                        <a:cs typeface="Avenir Book"/>
                      </a:endParaRPr>
                    </a:p>
                    <a:p>
                      <a:endParaRPr lang="en-US" b="0" i="0" dirty="0">
                        <a:latin typeface="Avenir Book"/>
                        <a:cs typeface="Avenir Book"/>
                      </a:endParaRPr>
                    </a:p>
                  </a:txBody>
                  <a:tcPr/>
                </a:tc>
              </a:tr>
              <a:tr h="768822">
                <a:tc>
                  <a:txBody>
                    <a:bodyPr/>
                    <a:lstStyle/>
                    <a:p>
                      <a:r>
                        <a:rPr lang="en-US" sz="1800" b="0" i="0" kern="1200" dirty="0" smtClean="0">
                          <a:effectLst/>
                          <a:latin typeface="Avenir Book"/>
                          <a:cs typeface="Avenir Book"/>
                        </a:rPr>
                        <a:t>Protect</a:t>
                      </a:r>
                      <a:r>
                        <a:rPr lang="en-US" sz="1800" b="0" i="0" kern="1200" baseline="0" dirty="0" smtClean="0">
                          <a:effectLst/>
                          <a:latin typeface="Avenir Book"/>
                          <a:cs typeface="Avenir Book"/>
                        </a:rPr>
                        <a:t> and Improve TANF Benefits</a:t>
                      </a:r>
                    </a:p>
                    <a:p>
                      <a:r>
                        <a:rPr lang="en-US" sz="1600" b="0" i="0" kern="1200" baseline="0" dirty="0" smtClean="0">
                          <a:effectLst/>
                          <a:latin typeface="Avenir Book"/>
                          <a:cs typeface="Avenir Book"/>
                        </a:rPr>
                        <a:t>(SB 5347/Walsh; HB 1831/Pettigrew; SB 5609/</a:t>
                      </a:r>
                      <a:r>
                        <a:rPr lang="en-US" sz="1600" b="0" i="0" kern="1200" baseline="0" dirty="0" err="1" smtClean="0">
                          <a:effectLst/>
                          <a:latin typeface="Avenir Book"/>
                          <a:cs typeface="Avenir Book"/>
                        </a:rPr>
                        <a:t>Darneille</a:t>
                      </a:r>
                      <a:r>
                        <a:rPr lang="en-US" sz="1600" b="0" i="0" kern="1200" baseline="0" dirty="0" smtClean="0">
                          <a:effectLst/>
                          <a:latin typeface="Avenir Book"/>
                          <a:cs typeface="Avenir Book"/>
                        </a:rPr>
                        <a:t>; and the Operating Budget)</a:t>
                      </a:r>
                      <a:endParaRPr lang="en-US" sz="1600" b="0" i="0" kern="1200" dirty="0" smtClean="0">
                        <a:effectLst/>
                        <a:latin typeface="Avenir Book"/>
                        <a:cs typeface="Avenir Book"/>
                      </a:endParaRPr>
                    </a:p>
                  </a:txBody>
                  <a:tcPr/>
                </a:tc>
              </a:tr>
              <a:tr h="768822">
                <a:tc>
                  <a:txBody>
                    <a:bodyPr/>
                    <a:lstStyle/>
                    <a:p>
                      <a:r>
                        <a:rPr lang="en-US" sz="1800" b="0" i="0" kern="1200" dirty="0" smtClean="0">
                          <a:effectLst/>
                          <a:latin typeface="Avenir Book"/>
                          <a:cs typeface="Avenir Book"/>
                        </a:rPr>
                        <a:t>Pass progressive revenue </a:t>
                      </a:r>
                      <a:br>
                        <a:rPr lang="en-US" sz="1800" b="0" i="0" kern="1200" dirty="0" smtClean="0">
                          <a:effectLst/>
                          <a:latin typeface="Avenir Book"/>
                          <a:cs typeface="Avenir Book"/>
                        </a:rPr>
                      </a:br>
                      <a:r>
                        <a:rPr lang="en-US" sz="1600" b="0" i="0" kern="1200" dirty="0" smtClean="0">
                          <a:effectLst/>
                          <a:latin typeface="Avenir Book"/>
                          <a:cs typeface="Avenir Book"/>
                        </a:rPr>
                        <a:t>(HB 2186/Lytton)</a:t>
                      </a:r>
                    </a:p>
                  </a:txBody>
                  <a:tcPr/>
                </a:tc>
              </a:tr>
              <a:tr h="939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latin typeface="Avenir Book"/>
                          <a:cs typeface="Avenir Book"/>
                        </a:rPr>
                        <a:t>Homeless Youth and Young Adults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smtClean="0">
                          <a:latin typeface="Avenir Book"/>
                          <a:cs typeface="Avenir Book"/>
                        </a:rPr>
                        <a:t>(SB 5625/</a:t>
                      </a:r>
                      <a:r>
                        <a:rPr lang="en-US" sz="1600" b="0" i="0" dirty="0" err="1" smtClean="0">
                          <a:latin typeface="Avenir Book"/>
                          <a:cs typeface="Avenir Book"/>
                        </a:rPr>
                        <a:t>Zeiger</a:t>
                      </a:r>
                      <a:r>
                        <a:rPr lang="en-US" sz="1600" b="0" i="0" dirty="0" smtClean="0">
                          <a:latin typeface="Avenir Book"/>
                          <a:cs typeface="Avenir Book"/>
                        </a:rPr>
                        <a:t> &amp; HB 1630/</a:t>
                      </a:r>
                      <a:r>
                        <a:rPr lang="en-US" sz="1600" b="0" i="0" dirty="0" err="1" smtClean="0">
                          <a:latin typeface="Avenir Book"/>
                          <a:cs typeface="Avenir Book"/>
                        </a:rPr>
                        <a:t>Slatter</a:t>
                      </a:r>
                      <a:r>
                        <a:rPr lang="en-US" sz="1600" b="0" i="0" dirty="0" smtClean="0">
                          <a:latin typeface="Avenir Book"/>
                          <a:cs typeface="Avenir Book"/>
                        </a:rPr>
                        <a:t>; and</a:t>
                      </a:r>
                      <a:r>
                        <a:rPr lang="en-US" sz="1600" b="0" i="0" baseline="0" dirty="0" smtClean="0">
                          <a:latin typeface="Avenir Book"/>
                          <a:cs typeface="Avenir Book"/>
                        </a:rPr>
                        <a:t> the Operating Budget)</a:t>
                      </a:r>
                      <a:endParaRPr lang="en-US" sz="1600" b="0" i="0" dirty="0">
                        <a:latin typeface="Avenir Book"/>
                        <a:cs typeface="Avenir Book"/>
                      </a:endParaRPr>
                    </a:p>
                  </a:txBody>
                  <a:tcPr/>
                </a:tc>
              </a:tr>
              <a:tr h="768822">
                <a:tc>
                  <a:txBody>
                    <a:bodyPr/>
                    <a:lstStyle/>
                    <a:p>
                      <a:r>
                        <a:rPr lang="en-US" b="0" i="0" dirty="0" smtClean="0">
                          <a:latin typeface="Avenir Book"/>
                          <a:cs typeface="Avenir Book"/>
                        </a:rPr>
                        <a:t>Protect and expand</a:t>
                      </a:r>
                      <a:r>
                        <a:rPr lang="en-US" b="0" i="0" baseline="0" dirty="0" smtClean="0">
                          <a:latin typeface="Avenir Book"/>
                          <a:cs typeface="Avenir Book"/>
                        </a:rPr>
                        <a:t> the Rights of Washington’s Tenants </a:t>
                      </a:r>
                    </a:p>
                    <a:p>
                      <a:r>
                        <a:rPr lang="en-US" sz="1600" b="0" i="0" baseline="0" dirty="0" smtClean="0">
                          <a:latin typeface="Avenir Book"/>
                          <a:cs typeface="Avenir Book"/>
                        </a:rPr>
                        <a:t>(SB 5408/Cleveland &amp; HB 2040/Frame)</a:t>
                      </a:r>
                      <a:endParaRPr lang="en-US" sz="1600" b="0" i="0" dirty="0">
                        <a:latin typeface="Avenir Book"/>
                        <a:cs typeface="Avenir Book"/>
                      </a:endParaRPr>
                    </a:p>
                  </a:txBody>
                  <a:tcPr/>
                </a:tc>
              </a:tr>
              <a:tr h="768822">
                <a:tc>
                  <a:txBody>
                    <a:bodyPr/>
                    <a:lstStyle/>
                    <a:p>
                      <a:r>
                        <a:rPr lang="en-US" b="0" i="0" dirty="0" smtClean="0">
                          <a:latin typeface="Avenir Book"/>
                          <a:cs typeface="Avenir Book"/>
                        </a:rPr>
                        <a:t>Mental</a:t>
                      </a:r>
                      <a:r>
                        <a:rPr lang="en-US" b="0" i="0" baseline="0" dirty="0" smtClean="0">
                          <a:latin typeface="Avenir Book"/>
                          <a:cs typeface="Avenir Book"/>
                        </a:rPr>
                        <a:t> Health and Chemical Dependency Services</a:t>
                      </a:r>
                    </a:p>
                    <a:p>
                      <a:r>
                        <a:rPr lang="en-US" sz="1600" b="0" i="0" baseline="0" dirty="0" smtClean="0">
                          <a:latin typeface="Avenir Book"/>
                          <a:cs typeface="Avenir Book"/>
                        </a:rPr>
                        <a:t>(Capital and Operating Budget investments)</a:t>
                      </a:r>
                      <a:endParaRPr lang="en-US" sz="1600" b="0" i="0" dirty="0">
                        <a:latin typeface="Avenir Book"/>
                        <a:cs typeface="Avenir Book"/>
                      </a:endParaRPr>
                    </a:p>
                  </a:txBody>
                  <a:tcPr/>
                </a:tc>
              </a:tr>
            </a:tbl>
          </a:graphicData>
        </a:graphic>
      </p:graphicFrame>
      <p:sp>
        <p:nvSpPr>
          <p:cNvPr id="4" name="Slide Number Placeholder 3"/>
          <p:cNvSpPr>
            <a:spLocks noGrp="1"/>
          </p:cNvSpPr>
          <p:nvPr>
            <p:ph type="sldNum" sz="quarter" idx="12"/>
          </p:nvPr>
        </p:nvSpPr>
        <p:spPr/>
        <p:txBody>
          <a:bodyPr/>
          <a:lstStyle/>
          <a:p>
            <a:fld id="{EF72F695-9E5C-2A46-B9FF-B19EAE0BC431}" type="slidenum">
              <a:rPr lang="en-US" smtClean="0"/>
              <a:t>34</a:t>
            </a:fld>
            <a:endParaRPr lang="en-US" dirty="0"/>
          </a:p>
        </p:txBody>
      </p:sp>
    </p:spTree>
    <p:extLst>
      <p:ext uri="{BB962C8B-B14F-4D97-AF65-F5344CB8AC3E}">
        <p14:creationId xmlns:p14="http://schemas.microsoft.com/office/powerpoint/2010/main" val="2093480547"/>
      </p:ext>
    </p:extLst>
  </p:cSld>
  <p:clrMapOvr>
    <a:masterClrMapping/>
  </p:clrMapOvr>
  <mc:AlternateContent xmlns:mc="http://schemas.openxmlformats.org/markup-compatibility/2006" xmlns:p14="http://schemas.microsoft.com/office/powerpoint/2010/main">
    <mc:Choice Requires="p14">
      <p:transition spd="slow" p14:dur="2000" advTm="2213"/>
    </mc:Choice>
    <mc:Fallback xmlns="">
      <p:transition xmlns:p14="http://schemas.microsoft.com/office/powerpoint/2010/main" spd="slow" advTm="2213"/>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20818" y="395268"/>
            <a:ext cx="6200422" cy="1227664"/>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Avenir Book"/>
                <a:cs typeface="Avenir Book"/>
              </a:rPr>
              <a:t> </a:t>
            </a:r>
            <a:r>
              <a:rPr lang="en-US" sz="3000" b="1" dirty="0">
                <a:latin typeface="Avenir Book"/>
                <a:cs typeface="Avenir Book"/>
              </a:rPr>
              <a:t>Dispatch from Under the Dome</a:t>
            </a:r>
            <a:r>
              <a:rPr lang="en-US" sz="4000" b="1" dirty="0">
                <a:latin typeface="Avenir Book"/>
                <a:cs typeface="Avenir Book"/>
              </a:rPr>
              <a:t/>
            </a:r>
            <a:br>
              <a:rPr lang="en-US" sz="4000" b="1" dirty="0">
                <a:latin typeface="Avenir Book"/>
                <a:cs typeface="Avenir Book"/>
              </a:rPr>
            </a:br>
            <a:r>
              <a:rPr lang="en-US" sz="2200" dirty="0">
                <a:latin typeface="Avenir Book"/>
                <a:cs typeface="Avenir Book"/>
              </a:rPr>
              <a:t>State Policy &amp; Advocacy Update</a:t>
            </a:r>
            <a:r>
              <a:rPr lang="en-US" sz="3200" b="1" dirty="0" smtClean="0">
                <a:latin typeface="Avenir Book"/>
                <a:cs typeface="Avenir Book"/>
              </a:rPr>
              <a:t/>
            </a:r>
            <a:br>
              <a:rPr lang="en-US" sz="3200" b="1" dirty="0" smtClean="0">
                <a:latin typeface="Avenir Book"/>
                <a:cs typeface="Avenir Book"/>
              </a:rPr>
            </a:br>
            <a:endParaRPr lang="en-US" sz="3200" b="1" dirty="0">
              <a:latin typeface="Avenir Book"/>
              <a:cs typeface="Avenir Book"/>
            </a:endParaRPr>
          </a:p>
        </p:txBody>
      </p:sp>
      <p:graphicFrame>
        <p:nvGraphicFramePr>
          <p:cNvPr id="8" name="Table 7"/>
          <p:cNvGraphicFramePr>
            <a:graphicFrameLocks noGrp="1"/>
          </p:cNvGraphicFramePr>
          <p:nvPr>
            <p:extLst>
              <p:ext uri="{D42A27DB-BD31-4B8C-83A1-F6EECF244321}">
                <p14:modId xmlns:p14="http://schemas.microsoft.com/office/powerpoint/2010/main" val="3099140787"/>
              </p:ext>
            </p:extLst>
          </p:nvPr>
        </p:nvGraphicFramePr>
        <p:xfrm>
          <a:off x="652156" y="1609165"/>
          <a:ext cx="7882128" cy="4274273"/>
        </p:xfrm>
        <a:graphic>
          <a:graphicData uri="http://schemas.openxmlformats.org/drawingml/2006/table">
            <a:tbl>
              <a:tblPr firstRow="1" bandRow="1">
                <a:tableStyleId>{073A0DAA-6AF3-43AB-8588-CEC1D06C72B9}</a:tableStyleId>
              </a:tblPr>
              <a:tblGrid>
                <a:gridCol w="7882128"/>
              </a:tblGrid>
              <a:tr h="768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effectLst/>
                          <a:latin typeface="Avenir Book"/>
                          <a:cs typeface="Avenir Book"/>
                        </a:rPr>
                        <a:t>Housing</a:t>
                      </a:r>
                      <a:r>
                        <a:rPr lang="en-US" sz="1800" b="0" i="0" kern="1200" baseline="0" dirty="0" smtClean="0">
                          <a:effectLst/>
                          <a:latin typeface="Avenir Book"/>
                          <a:cs typeface="Avenir Book"/>
                        </a:rPr>
                        <a:t> Alliance 2017 Support Agenda (Additional Issue Areas)</a:t>
                      </a:r>
                      <a:endParaRPr lang="en-US" sz="1800" b="0" i="0" kern="1200" dirty="0" smtClean="0">
                        <a:effectLst/>
                        <a:latin typeface="Avenir Book"/>
                        <a:cs typeface="Avenir Book"/>
                      </a:endParaRPr>
                    </a:p>
                    <a:p>
                      <a:endParaRPr lang="en-US" b="0" i="0" dirty="0">
                        <a:latin typeface="Avenir Book"/>
                        <a:cs typeface="Avenir Book"/>
                      </a:endParaRPr>
                    </a:p>
                  </a:txBody>
                  <a:tcPr/>
                </a:tc>
              </a:tr>
              <a:tr h="768822">
                <a:tc>
                  <a:txBody>
                    <a:bodyPr/>
                    <a:lstStyle/>
                    <a:p>
                      <a:r>
                        <a:rPr lang="en-US" sz="1800" b="0" i="0" kern="1200" dirty="0" smtClean="0">
                          <a:effectLst/>
                          <a:latin typeface="Avenir Book"/>
                          <a:cs typeface="Avenir Book"/>
                        </a:rPr>
                        <a:t>Advance Social Justice</a:t>
                      </a:r>
                    </a:p>
                    <a:p>
                      <a:r>
                        <a:rPr lang="en-US" sz="1600" b="0" i="0" kern="1200" dirty="0" smtClean="0">
                          <a:effectLst/>
                          <a:latin typeface="Avenir Book"/>
                          <a:cs typeface="Avenir Book"/>
                        </a:rPr>
                        <a:t>Immigrant rights,</a:t>
                      </a:r>
                      <a:r>
                        <a:rPr lang="en-US" sz="1600" b="0" i="0" kern="1200" baseline="0" dirty="0" smtClean="0">
                          <a:effectLst/>
                          <a:latin typeface="Avenir Book"/>
                          <a:cs typeface="Avenir Book"/>
                        </a:rPr>
                        <a:t> Fair Housing, Criminalization of Homelessness, Criminal Records, Racial Justice.</a:t>
                      </a:r>
                      <a:endParaRPr lang="en-US" sz="1600" b="0" i="0" kern="1200" dirty="0" smtClean="0">
                        <a:effectLst/>
                        <a:latin typeface="Avenir Book"/>
                        <a:cs typeface="Avenir Book"/>
                      </a:endParaRPr>
                    </a:p>
                  </a:txBody>
                  <a:tcPr/>
                </a:tc>
              </a:tr>
              <a:tr h="7012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latin typeface="Avenir Book"/>
                          <a:cs typeface="Avenir Book"/>
                        </a:rPr>
                        <a:t>Democracy</a:t>
                      </a:r>
                      <a:r>
                        <a:rPr lang="en-US" b="0" i="0" baseline="0" dirty="0" smtClean="0">
                          <a:latin typeface="Avenir Book"/>
                          <a:cs typeface="Avenir Book"/>
                        </a:rPr>
                        <a:t> and Voting Rights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smtClean="0">
                          <a:latin typeface="Avenir Book"/>
                          <a:cs typeface="Avenir Book"/>
                        </a:rPr>
                        <a:t>Protect and expand</a:t>
                      </a:r>
                      <a:r>
                        <a:rPr lang="en-US" sz="1600" b="0" i="0" baseline="0" dirty="0" smtClean="0">
                          <a:latin typeface="Avenir Book"/>
                          <a:cs typeface="Avenir Book"/>
                        </a:rPr>
                        <a:t> voting rights &amp; do more to encourage voter engagement.</a:t>
                      </a:r>
                      <a:endParaRPr lang="en-US" sz="1600" b="0" i="0" dirty="0">
                        <a:latin typeface="Avenir Book"/>
                        <a:cs typeface="Avenir Book"/>
                      </a:endParaRPr>
                    </a:p>
                  </a:txBody>
                  <a:tcPr/>
                </a:tc>
              </a:tr>
              <a:tr h="768822">
                <a:tc>
                  <a:txBody>
                    <a:bodyPr/>
                    <a:lstStyle/>
                    <a:p>
                      <a:r>
                        <a:rPr lang="en-US" b="0" i="0" dirty="0" smtClean="0">
                          <a:latin typeface="Avenir Book"/>
                          <a:cs typeface="Avenir Book"/>
                        </a:rPr>
                        <a:t>Build</a:t>
                      </a:r>
                      <a:r>
                        <a:rPr lang="en-US" b="0" i="0" baseline="0" dirty="0" smtClean="0">
                          <a:latin typeface="Avenir Book"/>
                          <a:cs typeface="Avenir Book"/>
                        </a:rPr>
                        <a:t> &amp; Preserve Affordable Homes</a:t>
                      </a:r>
                    </a:p>
                    <a:p>
                      <a:r>
                        <a:rPr lang="en-US" sz="1600" b="0" i="0" baseline="0" dirty="0" smtClean="0">
                          <a:latin typeface="Avenir Book"/>
                          <a:cs typeface="Avenir Book"/>
                        </a:rPr>
                        <a:t>Implement local funding options, preserve affordable homes, support homeownership &amp; manufactured housing protections, address needs in rural Washington.</a:t>
                      </a:r>
                      <a:endParaRPr lang="en-US" sz="1600" b="0" i="0" dirty="0">
                        <a:latin typeface="Avenir Book"/>
                        <a:cs typeface="Avenir Book"/>
                      </a:endParaRPr>
                    </a:p>
                  </a:txBody>
                  <a:tcPr/>
                </a:tc>
              </a:tr>
              <a:tr h="768822">
                <a:tc>
                  <a:txBody>
                    <a:bodyPr/>
                    <a:lstStyle/>
                    <a:p>
                      <a:r>
                        <a:rPr lang="en-US" b="0" i="0" dirty="0" smtClean="0">
                          <a:latin typeface="Avenir Book"/>
                          <a:cs typeface="Avenir Book"/>
                        </a:rPr>
                        <a:t>Prevent</a:t>
                      </a:r>
                      <a:r>
                        <a:rPr lang="en-US" b="0" i="0" baseline="0" dirty="0" smtClean="0">
                          <a:latin typeface="Avenir Book"/>
                          <a:cs typeface="Avenir Book"/>
                        </a:rPr>
                        <a:t> Homelessness and Meet the Needs of Vulnerable Populations</a:t>
                      </a:r>
                    </a:p>
                    <a:p>
                      <a:r>
                        <a:rPr lang="en-US" sz="1600" b="0" i="0" dirty="0" smtClean="0">
                          <a:latin typeface="Avenir Book"/>
                          <a:cs typeface="Avenir Book"/>
                        </a:rPr>
                        <a:t>Domestic violence survivors, seniors,</a:t>
                      </a:r>
                      <a:r>
                        <a:rPr lang="en-US" sz="1600" b="0" i="0" baseline="0" dirty="0" smtClean="0">
                          <a:latin typeface="Avenir Book"/>
                          <a:cs typeface="Avenir Book"/>
                        </a:rPr>
                        <a:t> people with disabilities, people living with mental illness. </a:t>
                      </a:r>
                      <a:endParaRPr lang="en-US" sz="1600" b="0" i="0" dirty="0">
                        <a:latin typeface="Avenir Book"/>
                        <a:cs typeface="Avenir Book"/>
                      </a:endParaRPr>
                    </a:p>
                  </a:txBody>
                  <a:tcPr/>
                </a:tc>
              </a:tr>
            </a:tbl>
          </a:graphicData>
        </a:graphic>
      </p:graphicFrame>
      <p:sp>
        <p:nvSpPr>
          <p:cNvPr id="2" name="Slide Number Placeholder 1"/>
          <p:cNvSpPr>
            <a:spLocks noGrp="1"/>
          </p:cNvSpPr>
          <p:nvPr>
            <p:ph type="sldNum" sz="quarter" idx="12"/>
          </p:nvPr>
        </p:nvSpPr>
        <p:spPr/>
        <p:txBody>
          <a:bodyPr/>
          <a:lstStyle/>
          <a:p>
            <a:fld id="{EF72F695-9E5C-2A46-B9FF-B19EAE0BC431}" type="slidenum">
              <a:rPr lang="en-US" smtClean="0"/>
              <a:t>35</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4197763138"/>
      </p:ext>
    </p:extLst>
  </p:cSld>
  <p:clrMapOvr>
    <a:masterClrMapping/>
  </p:clrMapOvr>
  <mc:AlternateContent xmlns:mc="http://schemas.openxmlformats.org/markup-compatibility/2006" xmlns:p14="http://schemas.microsoft.com/office/powerpoint/2010/main">
    <mc:Choice Requires="p14">
      <p:transition spd="slow" p14:dur="2000" advTm="2213"/>
    </mc:Choice>
    <mc:Fallback xmlns="">
      <p:transition xmlns:p14="http://schemas.microsoft.com/office/powerpoint/2010/main" spd="slow" advTm="2213"/>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endParaRPr lang="en-US" sz="1800" b="1" dirty="0" smtClean="0">
              <a:solidFill>
                <a:schemeClr val="dk1"/>
              </a:solidFill>
              <a:latin typeface="Avenir Book"/>
              <a:cs typeface="Avenir Book"/>
            </a:endParaRPr>
          </a:p>
          <a:p>
            <a:r>
              <a:rPr lang="en-US" sz="5400" b="1" dirty="0" smtClean="0">
                <a:solidFill>
                  <a:schemeClr val="dk1"/>
                </a:solidFill>
                <a:latin typeface="Avenir Book"/>
                <a:cs typeface="Avenir Book"/>
              </a:rPr>
              <a:t>Q &amp; A</a:t>
            </a:r>
          </a:p>
          <a:p>
            <a:endParaRPr lang="en-US" sz="2400" b="1" dirty="0" smtClean="0">
              <a:solidFill>
                <a:schemeClr val="dk1"/>
              </a:solidFill>
              <a:latin typeface="Avenir Book"/>
              <a:cs typeface="Avenir Book"/>
            </a:endParaRPr>
          </a:p>
          <a:p>
            <a:r>
              <a:rPr lang="en-US" sz="3600" b="1" i="1" dirty="0" smtClean="0">
                <a:solidFill>
                  <a:schemeClr val="dk1"/>
                </a:solidFill>
                <a:latin typeface="Avenir Book"/>
                <a:cs typeface="Avenir Book"/>
              </a:rPr>
              <a:t>Any</a:t>
            </a:r>
            <a:r>
              <a:rPr lang="en-US" sz="4000" b="1" i="1" dirty="0" smtClean="0">
                <a:solidFill>
                  <a:schemeClr val="dk1"/>
                </a:solidFill>
                <a:latin typeface="Avenir Book"/>
                <a:cs typeface="Avenir Book"/>
              </a:rPr>
              <a:t> </a:t>
            </a:r>
            <a:r>
              <a:rPr lang="en-US" sz="3600" b="1" i="1" dirty="0" smtClean="0">
                <a:solidFill>
                  <a:schemeClr val="dk1"/>
                </a:solidFill>
                <a:latin typeface="Avenir Book"/>
                <a:cs typeface="Avenir Book"/>
              </a:rPr>
              <a:t>questions before we proceed? </a:t>
            </a:r>
            <a:endParaRPr lang="en-US" sz="3600" b="1" i="1" dirty="0">
              <a:solidFill>
                <a:schemeClr val="dk1"/>
              </a:solidFill>
              <a:latin typeface="Avenir Book"/>
              <a:cs typeface="Avenir Book"/>
            </a:endParaRPr>
          </a:p>
        </p:txBody>
      </p:sp>
      <p:sp>
        <p:nvSpPr>
          <p:cNvPr id="6" name="Title 1"/>
          <p:cNvSpPr txBox="1">
            <a:spLocks/>
          </p:cNvSpPr>
          <p:nvPr/>
        </p:nvSpPr>
        <p:spPr>
          <a:xfrm>
            <a:off x="2256141" y="239753"/>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br>
              <a:rPr lang="en-US" sz="2800" b="1" dirty="0">
                <a:latin typeface="Avenir Book"/>
                <a:cs typeface="Avenir Book"/>
              </a:rPr>
            </a:br>
            <a:endParaRPr lang="en-US" sz="28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36</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432720754"/>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800" b="1" dirty="0">
                <a:solidFill>
                  <a:schemeClr val="tx1"/>
                </a:solidFill>
              </a:rPr>
              <a:t>Record advocacy this session!</a:t>
            </a:r>
            <a:endParaRPr lang="en-US" sz="2800" b="1" dirty="0">
              <a:solidFill>
                <a:schemeClr val="tx1"/>
              </a:solidFill>
              <a:cs typeface="Avenir Book"/>
            </a:endParaRPr>
          </a:p>
        </p:txBody>
      </p:sp>
      <p:sp>
        <p:nvSpPr>
          <p:cNvPr id="6" name="Title 1"/>
          <p:cNvSpPr txBox="1">
            <a:spLocks/>
          </p:cNvSpPr>
          <p:nvPr/>
        </p:nvSpPr>
        <p:spPr>
          <a:xfrm>
            <a:off x="2006620" y="194930"/>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In-district Advocacy </a:t>
            </a:r>
            <a:endParaRPr lang="en-US" sz="2000"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37</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97236827"/>
              </p:ext>
            </p:extLst>
          </p:nvPr>
        </p:nvGraphicFramePr>
        <p:xfrm>
          <a:off x="939800" y="2706511"/>
          <a:ext cx="7175500" cy="3198987"/>
        </p:xfrm>
        <a:graphic>
          <a:graphicData uri="http://schemas.openxmlformats.org/drawingml/2006/table">
            <a:tbl>
              <a:tblPr firstRow="1" bandRow="1">
                <a:tableStyleId>{073A0DAA-6AF3-43AB-8588-CEC1D06C72B9}</a:tableStyleId>
              </a:tblPr>
              <a:tblGrid>
                <a:gridCol w="5838156"/>
                <a:gridCol w="1337344"/>
              </a:tblGrid>
              <a:tr h="483331">
                <a:tc>
                  <a:txBody>
                    <a:bodyPr/>
                    <a:lstStyle/>
                    <a:p>
                      <a:r>
                        <a:rPr lang="en-US" dirty="0" smtClean="0"/>
                        <a:t>Number of advocates</a:t>
                      </a:r>
                      <a:endParaRPr lang="en-US" b="0" dirty="0"/>
                    </a:p>
                  </a:txBody>
                  <a:tcPr/>
                </a:tc>
                <a:tc>
                  <a:txBody>
                    <a:bodyPr/>
                    <a:lstStyle/>
                    <a:p>
                      <a:r>
                        <a:rPr lang="en-US" dirty="0" smtClean="0"/>
                        <a:t>2038</a:t>
                      </a:r>
                      <a:endParaRPr lang="en-US" b="0" dirty="0"/>
                    </a:p>
                  </a:txBody>
                  <a:tcPr/>
                </a:tc>
              </a:tr>
              <a:tr h="474265">
                <a:tc>
                  <a:txBody>
                    <a:bodyPr/>
                    <a:lstStyle/>
                    <a:p>
                      <a:r>
                        <a:rPr lang="en-US" dirty="0" smtClean="0"/>
                        <a:t>Advocates</a:t>
                      </a:r>
                      <a:r>
                        <a:rPr lang="en-US" baseline="0" dirty="0" smtClean="0"/>
                        <a:t> who testified</a:t>
                      </a:r>
                      <a:endParaRPr lang="en-US" dirty="0"/>
                    </a:p>
                  </a:txBody>
                  <a:tcPr/>
                </a:tc>
                <a:tc>
                  <a:txBody>
                    <a:bodyPr/>
                    <a:lstStyle/>
                    <a:p>
                      <a:r>
                        <a:rPr lang="en-US" dirty="0" smtClean="0"/>
                        <a:t>89</a:t>
                      </a:r>
                      <a:endParaRPr lang="en-US" dirty="0"/>
                    </a:p>
                  </a:txBody>
                  <a:tcPr/>
                </a:tc>
              </a:tr>
              <a:tr h="474265">
                <a:tc>
                  <a:txBody>
                    <a:bodyPr/>
                    <a:lstStyle/>
                    <a:p>
                      <a:r>
                        <a:rPr lang="en-US" baseline="0" dirty="0" smtClean="0"/>
                        <a:t>Advocacy Day attendees</a:t>
                      </a:r>
                      <a:endParaRPr lang="en-US" dirty="0"/>
                    </a:p>
                  </a:txBody>
                  <a:tcPr/>
                </a:tc>
                <a:tc>
                  <a:txBody>
                    <a:bodyPr/>
                    <a:lstStyle/>
                    <a:p>
                      <a:r>
                        <a:rPr lang="en-US" dirty="0" smtClean="0"/>
                        <a:t>637</a:t>
                      </a:r>
                      <a:endParaRPr lang="en-US" dirty="0"/>
                    </a:p>
                  </a:txBody>
                  <a:tcPr/>
                </a:tc>
              </a:tr>
              <a:tr h="474265">
                <a:tc>
                  <a:txBody>
                    <a:bodyPr/>
                    <a:lstStyle/>
                    <a:p>
                      <a:r>
                        <a:rPr lang="en-US" dirty="0" smtClean="0"/>
                        <a:t>Actions</a:t>
                      </a:r>
                      <a:r>
                        <a:rPr lang="en-US" baseline="0" dirty="0" smtClean="0"/>
                        <a:t> taken</a:t>
                      </a:r>
                      <a:endParaRPr lang="en-US" dirty="0"/>
                    </a:p>
                  </a:txBody>
                  <a:tcPr/>
                </a:tc>
                <a:tc>
                  <a:txBody>
                    <a:bodyPr/>
                    <a:lstStyle/>
                    <a:p>
                      <a:r>
                        <a:rPr lang="en-US" dirty="0" smtClean="0"/>
                        <a:t>3008</a:t>
                      </a:r>
                      <a:endParaRPr lang="en-US" dirty="0"/>
                    </a:p>
                  </a:txBody>
                  <a:tcPr/>
                </a:tc>
              </a:tr>
              <a:tr h="474265">
                <a:tc>
                  <a:txBody>
                    <a:bodyPr/>
                    <a:lstStyle/>
                    <a:p>
                      <a:r>
                        <a:rPr lang="en-US" dirty="0" smtClean="0"/>
                        <a:t>Emails/phone</a:t>
                      </a:r>
                      <a:r>
                        <a:rPr lang="en-US" baseline="0" dirty="0" smtClean="0"/>
                        <a:t> calls made</a:t>
                      </a:r>
                      <a:endParaRPr lang="en-US" dirty="0"/>
                    </a:p>
                  </a:txBody>
                  <a:tcPr/>
                </a:tc>
                <a:tc>
                  <a:txBody>
                    <a:bodyPr/>
                    <a:lstStyle/>
                    <a:p>
                      <a:r>
                        <a:rPr lang="en-US" dirty="0" smtClean="0"/>
                        <a:t>8382</a:t>
                      </a:r>
                      <a:endParaRPr lang="en-US" dirty="0"/>
                    </a:p>
                  </a:txBody>
                  <a:tcPr/>
                </a:tc>
              </a:tr>
              <a:tr h="818596">
                <a:tc>
                  <a:txBody>
                    <a:bodyPr/>
                    <a:lstStyle/>
                    <a:p>
                      <a:r>
                        <a:rPr lang="en-US" dirty="0" smtClean="0"/>
                        <a:t>Lawmakers who</a:t>
                      </a:r>
                      <a:r>
                        <a:rPr lang="en-US" baseline="0" dirty="0" smtClean="0"/>
                        <a:t> heard from advocates</a:t>
                      </a:r>
                      <a:endParaRPr lang="en-US" dirty="0"/>
                    </a:p>
                  </a:txBody>
                  <a:tcPr/>
                </a:tc>
                <a:tc>
                  <a:txBody>
                    <a:bodyPr/>
                    <a:lstStyle/>
                    <a:p>
                      <a:r>
                        <a:rPr lang="en-US" dirty="0" smtClean="0"/>
                        <a:t>147+1</a:t>
                      </a:r>
                      <a:endParaRPr lang="en-US" dirty="0"/>
                    </a:p>
                  </a:txBody>
                  <a:tcPr/>
                </a:tc>
              </a:tr>
            </a:tbl>
          </a:graphicData>
        </a:graphic>
      </p:graphicFrame>
    </p:spTree>
    <p:extLst>
      <p:ext uri="{BB962C8B-B14F-4D97-AF65-F5344CB8AC3E}">
        <p14:creationId xmlns:p14="http://schemas.microsoft.com/office/powerpoint/2010/main" val="457691173"/>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0" y="1790700"/>
            <a:ext cx="8504767" cy="4402667"/>
          </a:xfrm>
          <a:gradFill flip="none" rotWithShape="1">
            <a:gsLst>
              <a:gs pos="0">
                <a:schemeClr val="bg1">
                  <a:lumMod val="50000"/>
                </a:schemeClr>
              </a:gs>
              <a:gs pos="100000">
                <a:schemeClr val="bg1"/>
              </a:gs>
            </a:gsLst>
            <a:lin ang="16200000" scaled="0"/>
            <a:tileRect/>
          </a:gradFill>
        </p:spPr>
        <p:txBody>
          <a:bodyPr>
            <a:normAutofit lnSpcReduction="10000"/>
          </a:bodyPr>
          <a:lstStyle/>
          <a:p>
            <a:r>
              <a:rPr lang="en-US" sz="2800" b="1" dirty="0" smtClean="0">
                <a:solidFill>
                  <a:schemeClr val="tx1"/>
                </a:solidFill>
              </a:rPr>
              <a:t>Housing &amp; Homeless Advocacy Day 2017</a:t>
            </a:r>
          </a:p>
          <a:p>
            <a:endParaRPr lang="en-US" sz="2800" b="1" dirty="0">
              <a:solidFill>
                <a:schemeClr val="tx1"/>
              </a:solidFill>
              <a:cs typeface="Avenir Book"/>
            </a:endParaRPr>
          </a:p>
        </p:txBody>
      </p:sp>
      <p:sp>
        <p:nvSpPr>
          <p:cNvPr id="6" name="Title 1"/>
          <p:cNvSpPr txBox="1">
            <a:spLocks/>
          </p:cNvSpPr>
          <p:nvPr/>
        </p:nvSpPr>
        <p:spPr>
          <a:xfrm>
            <a:off x="2006620" y="194930"/>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In-district Advocacy </a:t>
            </a:r>
            <a:endParaRPr lang="en-US" sz="2000"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38</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4" name="Picture 3" descr="HHAD pictur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537117"/>
            <a:ext cx="8593667" cy="3656250"/>
          </a:xfrm>
          <a:prstGeom prst="rect">
            <a:avLst/>
          </a:prstGeom>
        </p:spPr>
      </p:pic>
    </p:spTree>
    <p:extLst>
      <p:ext uri="{BB962C8B-B14F-4D97-AF65-F5344CB8AC3E}">
        <p14:creationId xmlns:p14="http://schemas.microsoft.com/office/powerpoint/2010/main" val="569175091"/>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lnSpcReduction="10000"/>
          </a:bodyPr>
          <a:lstStyle/>
          <a:p>
            <a:pPr marL="457200" indent="-457200" algn="l">
              <a:buFont typeface="Arial"/>
              <a:buChar char="•"/>
            </a:pPr>
            <a:r>
              <a:rPr lang="en-US" sz="2800" b="1" dirty="0" smtClean="0">
                <a:solidFill>
                  <a:schemeClr val="dk1"/>
                </a:solidFill>
                <a:latin typeface="Avenir Book"/>
                <a:cs typeface="Avenir Book"/>
              </a:rPr>
              <a:t>How can advocates utilize Special Session &amp; the time between sessions to educate your lawmakers? </a:t>
            </a:r>
            <a:br>
              <a:rPr lang="en-US" sz="2800" b="1" dirty="0" smtClean="0">
                <a:solidFill>
                  <a:schemeClr val="dk1"/>
                </a:solidFill>
                <a:latin typeface="Avenir Book"/>
                <a:cs typeface="Avenir Book"/>
              </a:rPr>
            </a:br>
            <a:endParaRPr lang="en-US" sz="2800" b="1" dirty="0">
              <a:solidFill>
                <a:schemeClr val="dk1"/>
              </a:solidFill>
              <a:latin typeface="Avenir Book"/>
              <a:cs typeface="Avenir Book"/>
            </a:endParaRPr>
          </a:p>
          <a:p>
            <a:pPr marL="457200" indent="-457200" algn="l">
              <a:buFont typeface="Arial"/>
              <a:buChar char="•"/>
            </a:pPr>
            <a:r>
              <a:rPr lang="en-US" sz="2800" b="1" dirty="0" smtClean="0">
                <a:solidFill>
                  <a:schemeClr val="dk1"/>
                </a:solidFill>
                <a:latin typeface="Avenir Book"/>
                <a:cs typeface="Avenir Book"/>
              </a:rPr>
              <a:t>Why develop a relationship with your state lawmakers? </a:t>
            </a:r>
            <a:br>
              <a:rPr lang="en-US" sz="2800" b="1" dirty="0" smtClean="0">
                <a:solidFill>
                  <a:schemeClr val="dk1"/>
                </a:solidFill>
                <a:latin typeface="Avenir Book"/>
                <a:cs typeface="Avenir Book"/>
              </a:rPr>
            </a:br>
            <a:endParaRPr lang="en-US" sz="2800" b="1" dirty="0" smtClean="0">
              <a:solidFill>
                <a:schemeClr val="dk1"/>
              </a:solidFill>
              <a:latin typeface="Avenir Book"/>
              <a:cs typeface="Avenir Book"/>
            </a:endParaRPr>
          </a:p>
          <a:p>
            <a:pPr marL="457200" indent="-457200" algn="l">
              <a:buFont typeface="Arial"/>
              <a:buChar char="•"/>
            </a:pPr>
            <a:r>
              <a:rPr lang="en-US" sz="2800" b="1" dirty="0" smtClean="0">
                <a:solidFill>
                  <a:schemeClr val="dk1"/>
                </a:solidFill>
                <a:latin typeface="Avenir Book"/>
                <a:cs typeface="Avenir Book"/>
              </a:rPr>
              <a:t>Examples of successful in-district advocacy: tours, openings, and </a:t>
            </a:r>
            <a:r>
              <a:rPr lang="en-US" sz="2800" b="1" dirty="0">
                <a:solidFill>
                  <a:schemeClr val="dk1"/>
                </a:solidFill>
                <a:latin typeface="Avenir Book"/>
                <a:cs typeface="Avenir Book"/>
              </a:rPr>
              <a:t>e</a:t>
            </a:r>
            <a:r>
              <a:rPr lang="en-US" sz="2800" b="1" dirty="0" smtClean="0">
                <a:solidFill>
                  <a:schemeClr val="dk1"/>
                </a:solidFill>
                <a:latin typeface="Avenir Book"/>
                <a:cs typeface="Avenir Book"/>
              </a:rPr>
              <a:t>ngaging lawmakers in creative ways. </a:t>
            </a:r>
            <a:br>
              <a:rPr lang="en-US" sz="2800" b="1" dirty="0" smtClean="0">
                <a:solidFill>
                  <a:schemeClr val="dk1"/>
                </a:solidFill>
                <a:latin typeface="Avenir Book"/>
                <a:cs typeface="Avenir Book"/>
              </a:rPr>
            </a:br>
            <a:endParaRPr lang="en-US" sz="2800" b="1" dirty="0" smtClean="0">
              <a:solidFill>
                <a:schemeClr val="dk1"/>
              </a:solidFill>
              <a:latin typeface="Avenir Book"/>
              <a:cs typeface="Avenir Book"/>
            </a:endParaRPr>
          </a:p>
          <a:p>
            <a:pPr marL="457200" indent="-457200" algn="l">
              <a:buFont typeface="Arial"/>
              <a:buChar char="•"/>
            </a:pPr>
            <a:endParaRPr lang="en-US" sz="2800" b="1" dirty="0">
              <a:solidFill>
                <a:schemeClr val="dk1"/>
              </a:solidFill>
              <a:latin typeface="Avenir Book"/>
              <a:cs typeface="Avenir Book"/>
            </a:endParaRPr>
          </a:p>
        </p:txBody>
      </p:sp>
      <p:sp>
        <p:nvSpPr>
          <p:cNvPr id="6" name="Title 1"/>
          <p:cNvSpPr txBox="1">
            <a:spLocks/>
          </p:cNvSpPr>
          <p:nvPr/>
        </p:nvSpPr>
        <p:spPr>
          <a:xfrm>
            <a:off x="2006620" y="194930"/>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In-district Advocacy </a:t>
            </a:r>
            <a:endParaRPr lang="en-US" sz="2000"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39</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837329699"/>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fontScale="85000" lnSpcReduction="20000"/>
          </a:bodyPr>
          <a:lstStyle/>
          <a:p>
            <a:pPr algn="l"/>
            <a:r>
              <a:rPr lang="en-US" sz="2800" b="1" dirty="0" smtClean="0">
                <a:solidFill>
                  <a:schemeClr val="dk1"/>
                </a:solidFill>
                <a:latin typeface="Avenir Book"/>
                <a:cs typeface="Avenir Book"/>
              </a:rPr>
              <a:t>The Governor called a 30-day Special Session that started on April 24th. </a:t>
            </a:r>
          </a:p>
          <a:p>
            <a:pPr algn="l"/>
            <a:endParaRPr lang="en-US" sz="2800" b="1" dirty="0" smtClean="0">
              <a:solidFill>
                <a:schemeClr val="dk1"/>
              </a:solidFill>
              <a:latin typeface="Avenir Book"/>
              <a:cs typeface="Avenir Book"/>
            </a:endParaRPr>
          </a:p>
          <a:p>
            <a:pPr algn="l"/>
            <a:endParaRPr lang="en-US" sz="2800" b="1" dirty="0" smtClean="0">
              <a:solidFill>
                <a:schemeClr val="dk1"/>
              </a:solidFill>
              <a:latin typeface="Avenir Book"/>
              <a:cs typeface="Avenir Book"/>
            </a:endParaRPr>
          </a:p>
          <a:p>
            <a:pPr marL="457200" indent="-457200" algn="l">
              <a:buFont typeface="Arial"/>
              <a:buChar char="•"/>
            </a:pPr>
            <a:r>
              <a:rPr lang="en-US" sz="2600" b="1" dirty="0" smtClean="0">
                <a:solidFill>
                  <a:schemeClr val="dk1"/>
                </a:solidFill>
                <a:latin typeface="Avenir Book"/>
                <a:cs typeface="Avenir Book"/>
              </a:rPr>
              <a:t>What is a “special session”?</a:t>
            </a:r>
            <a:br>
              <a:rPr lang="en-US" sz="2600" b="1" dirty="0" smtClean="0">
                <a:solidFill>
                  <a:schemeClr val="dk1"/>
                </a:solidFill>
                <a:latin typeface="Avenir Book"/>
                <a:cs typeface="Avenir Book"/>
              </a:rPr>
            </a:br>
            <a:endParaRPr lang="en-US" sz="2600" b="1" dirty="0" smtClean="0">
              <a:solidFill>
                <a:schemeClr val="dk1"/>
              </a:solidFill>
              <a:latin typeface="Avenir Book"/>
              <a:cs typeface="Avenir Book"/>
            </a:endParaRPr>
          </a:p>
          <a:p>
            <a:pPr marL="457200" indent="-457200" algn="l">
              <a:buFont typeface="Arial"/>
              <a:buChar char="•"/>
            </a:pPr>
            <a:r>
              <a:rPr lang="en-US" sz="2600" b="1" dirty="0" smtClean="0">
                <a:solidFill>
                  <a:schemeClr val="dk1"/>
                </a:solidFill>
                <a:latin typeface="Avenir Book"/>
                <a:cs typeface="Avenir Book"/>
              </a:rPr>
              <a:t>What can be considered during this session? </a:t>
            </a:r>
            <a:br>
              <a:rPr lang="en-US" sz="2600" b="1" dirty="0" smtClean="0">
                <a:solidFill>
                  <a:schemeClr val="dk1"/>
                </a:solidFill>
                <a:latin typeface="Avenir Book"/>
                <a:cs typeface="Avenir Book"/>
              </a:rPr>
            </a:br>
            <a:endParaRPr lang="en-US" sz="2600" b="1" dirty="0" smtClean="0">
              <a:solidFill>
                <a:schemeClr val="dk1"/>
              </a:solidFill>
              <a:latin typeface="Avenir Book"/>
              <a:cs typeface="Avenir Book"/>
            </a:endParaRPr>
          </a:p>
          <a:p>
            <a:pPr marL="457200" indent="-457200" algn="l">
              <a:buFont typeface="Arial"/>
              <a:buChar char="•"/>
            </a:pPr>
            <a:r>
              <a:rPr lang="en-US" sz="2600" b="1" dirty="0" smtClean="0">
                <a:solidFill>
                  <a:schemeClr val="dk1"/>
                </a:solidFill>
                <a:latin typeface="Avenir Book"/>
                <a:cs typeface="Avenir Book"/>
              </a:rPr>
              <a:t>What happens if they are not done by May 23</a:t>
            </a:r>
            <a:r>
              <a:rPr lang="en-US" sz="2600" b="1" baseline="30000" dirty="0" smtClean="0">
                <a:solidFill>
                  <a:schemeClr val="dk1"/>
                </a:solidFill>
                <a:latin typeface="Avenir Book"/>
                <a:cs typeface="Avenir Book"/>
              </a:rPr>
              <a:t>rd</a:t>
            </a:r>
            <a:r>
              <a:rPr lang="en-US" sz="2600" b="1" dirty="0" smtClean="0">
                <a:solidFill>
                  <a:schemeClr val="dk1"/>
                </a:solidFill>
                <a:latin typeface="Avenir Book"/>
                <a:cs typeface="Avenir Book"/>
              </a:rPr>
              <a:t>? </a:t>
            </a:r>
          </a:p>
          <a:p>
            <a:pPr marL="457200" indent="-457200" algn="l">
              <a:buFont typeface="Arial"/>
              <a:buChar char="•"/>
            </a:pPr>
            <a:endParaRPr lang="en-US" sz="2800" b="1" dirty="0" smtClean="0">
              <a:solidFill>
                <a:schemeClr val="dk1"/>
              </a:solidFill>
              <a:latin typeface="Avenir Book"/>
              <a:cs typeface="Avenir Book"/>
            </a:endParaRPr>
          </a:p>
          <a:p>
            <a:pPr marL="457200" indent="-457200" algn="l">
              <a:buFont typeface="Arial"/>
              <a:buChar char="•"/>
            </a:pPr>
            <a:endParaRPr lang="en-US" sz="2800" b="1" dirty="0">
              <a:solidFill>
                <a:schemeClr val="dk1"/>
              </a:solidFill>
              <a:latin typeface="Avenir Book"/>
              <a:cs typeface="Avenir Book"/>
            </a:endParaRPr>
          </a:p>
        </p:txBody>
      </p:sp>
      <p:sp>
        <p:nvSpPr>
          <p:cNvPr id="6" name="Title 1"/>
          <p:cNvSpPr txBox="1">
            <a:spLocks/>
          </p:cNvSpPr>
          <p:nvPr/>
        </p:nvSpPr>
        <p:spPr>
          <a:xfrm>
            <a:off x="2032020" y="261417"/>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Special Session </a:t>
            </a:r>
            <a:endParaRPr lang="en-US" sz="2000"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3347258450"/>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fontScale="55000" lnSpcReduction="20000"/>
          </a:bodyPr>
          <a:lstStyle/>
          <a:p>
            <a:pPr algn="l"/>
            <a:r>
              <a:rPr lang="en-US" sz="2800" b="1" dirty="0">
                <a:solidFill>
                  <a:schemeClr val="dk1"/>
                </a:solidFill>
                <a:latin typeface="Avenir Book"/>
                <a:cs typeface="Avenir Book"/>
              </a:rPr>
              <a:t>Reminder of 501c3 lobbying allowances </a:t>
            </a:r>
            <a:endParaRPr lang="en-US" sz="2800" b="1" dirty="0" smtClean="0">
              <a:solidFill>
                <a:schemeClr val="dk1"/>
              </a:solidFill>
              <a:latin typeface="Avenir Book"/>
              <a:cs typeface="Avenir Book"/>
            </a:endParaRPr>
          </a:p>
          <a:p>
            <a:pPr algn="l"/>
            <a:endParaRPr lang="en-US" sz="2800" dirty="0">
              <a:solidFill>
                <a:schemeClr val="dk1"/>
              </a:solidFill>
              <a:latin typeface="Avenir Book"/>
              <a:cs typeface="Avenir Book"/>
            </a:endParaRPr>
          </a:p>
          <a:p>
            <a:pPr marL="285750" indent="-285750" algn="l">
              <a:buFont typeface="Wingdings" charset="2"/>
              <a:buChar char="§"/>
            </a:pPr>
            <a:r>
              <a:rPr lang="en-US" dirty="0">
                <a:solidFill>
                  <a:schemeClr val="tx1"/>
                </a:solidFill>
                <a:latin typeface="Avenir Book"/>
                <a:cs typeface="Avenir Book"/>
              </a:rPr>
              <a:t>Advocacy: Educating on an issue. </a:t>
            </a:r>
          </a:p>
          <a:p>
            <a:pPr algn="l"/>
            <a:r>
              <a:rPr lang="en-US" dirty="0">
                <a:solidFill>
                  <a:schemeClr val="tx1"/>
                </a:solidFill>
                <a:latin typeface="Avenir Book"/>
                <a:cs typeface="Avenir Book"/>
              </a:rPr>
              <a:t>     No limits.</a:t>
            </a:r>
          </a:p>
          <a:p>
            <a:pPr algn="l"/>
            <a:endParaRPr lang="en-US" dirty="0">
              <a:solidFill>
                <a:schemeClr val="tx1"/>
              </a:solidFill>
              <a:latin typeface="Avenir Book"/>
              <a:cs typeface="Avenir Book"/>
            </a:endParaRPr>
          </a:p>
          <a:p>
            <a:pPr marL="285750" indent="-285750" algn="l">
              <a:buFont typeface="Wingdings" charset="2"/>
              <a:buChar char="§"/>
            </a:pPr>
            <a:r>
              <a:rPr lang="en-US" dirty="0">
                <a:solidFill>
                  <a:schemeClr val="tx1"/>
                </a:solidFill>
                <a:latin typeface="Avenir Book"/>
                <a:cs typeface="Avenir Book"/>
              </a:rPr>
              <a:t>Lobbying: Advocating for a specific piece of legislation or budget. </a:t>
            </a:r>
          </a:p>
          <a:p>
            <a:pPr algn="l"/>
            <a:r>
              <a:rPr lang="en-US" dirty="0">
                <a:solidFill>
                  <a:schemeClr val="tx1"/>
                </a:solidFill>
                <a:latin typeface="Avenir Book"/>
                <a:cs typeface="Avenir Book"/>
              </a:rPr>
              <a:t>     Some (generous) limits.</a:t>
            </a:r>
          </a:p>
          <a:p>
            <a:pPr marL="285750" indent="-285750" algn="l">
              <a:buFont typeface="Wingdings" charset="2"/>
              <a:buChar char="§"/>
            </a:pPr>
            <a:endParaRPr lang="en-US" dirty="0">
              <a:solidFill>
                <a:schemeClr val="tx1"/>
              </a:solidFill>
              <a:latin typeface="Avenir Book"/>
              <a:cs typeface="Avenir Book"/>
            </a:endParaRPr>
          </a:p>
          <a:p>
            <a:pPr marL="285750" indent="-285750" algn="l">
              <a:buFont typeface="Wingdings" charset="2"/>
              <a:buChar char="§"/>
            </a:pPr>
            <a:r>
              <a:rPr lang="en-US" dirty="0">
                <a:solidFill>
                  <a:schemeClr val="tx1"/>
                </a:solidFill>
                <a:latin typeface="Avenir Book"/>
                <a:cs typeface="Avenir Book"/>
              </a:rPr>
              <a:t>Two IRS options: “Substantial Part” test and 501(h) election.</a:t>
            </a:r>
          </a:p>
          <a:p>
            <a:pPr marL="285750" indent="-285750" algn="l">
              <a:buFont typeface="Wingdings" charset="2"/>
              <a:buChar char="§"/>
            </a:pPr>
            <a:endParaRPr lang="en-US" dirty="0">
              <a:solidFill>
                <a:schemeClr val="tx1"/>
              </a:solidFill>
              <a:latin typeface="Avenir Book"/>
              <a:cs typeface="Avenir Book"/>
            </a:endParaRPr>
          </a:p>
          <a:p>
            <a:pPr marL="285750" indent="-285750" algn="l">
              <a:buFont typeface="Wingdings" charset="2"/>
              <a:buChar char="§"/>
            </a:pPr>
            <a:r>
              <a:rPr lang="en-US" dirty="0">
                <a:solidFill>
                  <a:schemeClr val="tx1"/>
                </a:solidFill>
                <a:latin typeface="Avenir Book"/>
                <a:cs typeface="Avenir Book"/>
              </a:rPr>
              <a:t>Free lawyers: Alliance For Justice - Bolder Advocacy at </a:t>
            </a:r>
            <a:r>
              <a:rPr lang="en-US" u="sng" dirty="0" err="1">
                <a:solidFill>
                  <a:schemeClr val="tx1"/>
                </a:solidFill>
                <a:latin typeface="Avenir Book"/>
                <a:cs typeface="Avenir Book"/>
              </a:rPr>
              <a:t>www.afj.org</a:t>
            </a:r>
            <a:r>
              <a:rPr lang="en-US" u="sng" dirty="0">
                <a:solidFill>
                  <a:schemeClr val="tx1"/>
                </a:solidFill>
                <a:latin typeface="Avenir Book"/>
                <a:cs typeface="Avenir Book"/>
              </a:rPr>
              <a:t>.</a:t>
            </a:r>
          </a:p>
          <a:p>
            <a:pPr marL="742950" lvl="1" indent="-285750" algn="l">
              <a:buFont typeface="Wingdings" charset="2"/>
              <a:buChar char="§"/>
            </a:pPr>
            <a:endParaRPr lang="en-US" dirty="0">
              <a:solidFill>
                <a:schemeClr val="tx1"/>
              </a:solidFill>
              <a:latin typeface="Avenir Book"/>
              <a:cs typeface="Avenir Book"/>
            </a:endParaRPr>
          </a:p>
          <a:p>
            <a:pPr marL="285750" indent="-285750" algn="l">
              <a:buFont typeface="Wingdings" charset="2"/>
              <a:buChar char="§"/>
            </a:pPr>
            <a:r>
              <a:rPr lang="en-US" dirty="0">
                <a:solidFill>
                  <a:schemeClr val="tx1"/>
                </a:solidFill>
                <a:latin typeface="Avenir Book"/>
                <a:cs typeface="Avenir Book"/>
              </a:rPr>
              <a:t>Campaigning: Helping get someone elected. </a:t>
            </a:r>
          </a:p>
          <a:p>
            <a:pPr algn="l"/>
            <a:r>
              <a:rPr lang="en-US" dirty="0">
                <a:solidFill>
                  <a:schemeClr val="tx1"/>
                </a:solidFill>
                <a:latin typeface="Avenir Book"/>
                <a:cs typeface="Avenir Book"/>
              </a:rPr>
              <a:t>     Never allowed!</a:t>
            </a:r>
          </a:p>
        </p:txBody>
      </p:sp>
      <p:sp>
        <p:nvSpPr>
          <p:cNvPr id="6" name="Title 1"/>
          <p:cNvSpPr txBox="1">
            <a:spLocks/>
          </p:cNvSpPr>
          <p:nvPr/>
        </p:nvSpPr>
        <p:spPr>
          <a:xfrm>
            <a:off x="2044720" y="16504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In-district Advocacy </a:t>
            </a:r>
            <a:endParaRPr lang="en-US" sz="2000"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40</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678756815"/>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fontScale="70000" lnSpcReduction="20000"/>
          </a:bodyPr>
          <a:lstStyle/>
          <a:p>
            <a:r>
              <a:rPr lang="en-US" sz="2800" dirty="0">
                <a:solidFill>
                  <a:schemeClr val="tx1"/>
                </a:solidFill>
                <a:latin typeface="Avenir Book"/>
                <a:cs typeface="Avenir Book"/>
              </a:rPr>
              <a:t>Helpful Information to Know Before Meeting With a Lawmaker</a:t>
            </a:r>
            <a:r>
              <a:rPr lang="en-US" sz="2800" dirty="0" smtClean="0">
                <a:solidFill>
                  <a:schemeClr val="tx1"/>
                </a:solidFill>
                <a:latin typeface="Avenir Book"/>
                <a:cs typeface="Avenir Book"/>
              </a:rPr>
              <a:t>:</a:t>
            </a:r>
          </a:p>
          <a:p>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What’s the lawmaker’s position on homelessness and affordable housing issues?</a:t>
            </a:r>
          </a:p>
          <a:p>
            <a:pPr algn="l"/>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Does the lawmaker serve on any key policy committees</a:t>
            </a:r>
            <a:r>
              <a:rPr lang="en-US" sz="2800" dirty="0" smtClean="0">
                <a:solidFill>
                  <a:schemeClr val="tx1"/>
                </a:solidFill>
                <a:latin typeface="Avenir Book"/>
                <a:cs typeface="Avenir Book"/>
              </a:rPr>
              <a:t>? Do they hold </a:t>
            </a:r>
            <a:r>
              <a:rPr lang="en-US" sz="2800" dirty="0">
                <a:solidFill>
                  <a:schemeClr val="tx1"/>
                </a:solidFill>
                <a:latin typeface="Avenir Book"/>
                <a:cs typeface="Avenir Book"/>
              </a:rPr>
              <a:t>a leadership </a:t>
            </a:r>
            <a:r>
              <a:rPr lang="en-US" sz="2800" dirty="0" smtClean="0">
                <a:solidFill>
                  <a:schemeClr val="tx1"/>
                </a:solidFill>
                <a:latin typeface="Avenir Book"/>
                <a:cs typeface="Avenir Book"/>
              </a:rPr>
              <a:t>position within their caucus?</a:t>
            </a:r>
            <a:endParaRPr lang="en-US" sz="2800" dirty="0">
              <a:solidFill>
                <a:schemeClr val="tx1"/>
              </a:solidFill>
              <a:latin typeface="Avenir Book"/>
              <a:cs typeface="Avenir Book"/>
            </a:endParaRPr>
          </a:p>
          <a:p>
            <a:pPr marL="457200" indent="-457200" algn="l">
              <a:buFont typeface="Arial"/>
              <a:buChar char="•"/>
            </a:pPr>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What’s the lawmaker’s voting record on the legislation you care about? </a:t>
            </a:r>
          </a:p>
          <a:p>
            <a:pPr marL="457200" indent="-457200" algn="l">
              <a:buFont typeface="Arial"/>
              <a:buChar char="•"/>
            </a:pPr>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What policy issues does the lawmaker have a history of supporting and opposing? </a:t>
            </a:r>
          </a:p>
        </p:txBody>
      </p:sp>
      <p:sp>
        <p:nvSpPr>
          <p:cNvPr id="6" name="Title 1"/>
          <p:cNvSpPr txBox="1">
            <a:spLocks/>
          </p:cNvSpPr>
          <p:nvPr/>
        </p:nvSpPr>
        <p:spPr>
          <a:xfrm>
            <a:off x="2044720" y="17849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In-district Advocacy </a:t>
            </a:r>
            <a:endParaRPr lang="en-US" sz="2000"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41</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877782815"/>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r>
              <a:rPr lang="en-US" sz="2800" b="1" dirty="0" smtClean="0">
                <a:solidFill>
                  <a:schemeClr val="dk1"/>
                </a:solidFill>
                <a:latin typeface="Avenir Book"/>
                <a:cs typeface="Avenir Book"/>
              </a:rPr>
              <a:t>A valuable resource: </a:t>
            </a:r>
            <a:r>
              <a:rPr lang="en-US" sz="2800" b="1" dirty="0" smtClean="0">
                <a:solidFill>
                  <a:schemeClr val="dk1"/>
                </a:solidFill>
                <a:latin typeface="Avenir Book"/>
                <a:cs typeface="Avenir Book"/>
                <a:hlinkClick r:id="rId3"/>
              </a:rPr>
              <a:t>www.leg.wa.gov</a:t>
            </a:r>
            <a:endParaRPr lang="en-US" sz="2800" b="1" dirty="0" smtClean="0">
              <a:solidFill>
                <a:schemeClr val="dk1"/>
              </a:solidFill>
              <a:latin typeface="Avenir Book"/>
              <a:cs typeface="Avenir Book"/>
            </a:endParaRPr>
          </a:p>
          <a:p>
            <a:endParaRPr lang="en-US" sz="2800" b="1" dirty="0" smtClean="0">
              <a:solidFill>
                <a:schemeClr val="dk1"/>
              </a:solidFill>
              <a:latin typeface="Avenir Book"/>
              <a:cs typeface="Avenir Book"/>
            </a:endParaRPr>
          </a:p>
        </p:txBody>
      </p:sp>
      <p:sp>
        <p:nvSpPr>
          <p:cNvPr id="6" name="Title 1"/>
          <p:cNvSpPr txBox="1">
            <a:spLocks/>
          </p:cNvSpPr>
          <p:nvPr/>
        </p:nvSpPr>
        <p:spPr>
          <a:xfrm>
            <a:off x="2019320" y="154589"/>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In-district Advocacy </a:t>
            </a:r>
            <a:endParaRPr lang="en-US" sz="2000" dirty="0">
              <a:latin typeface="Avenir Book"/>
              <a:cs typeface="Avenir Book"/>
            </a:endParaRPr>
          </a:p>
        </p:txBody>
      </p:sp>
      <p:pic>
        <p:nvPicPr>
          <p:cNvPr id="2" name="Picture 1" descr="billig tiff for coeh powerpoin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302000"/>
            <a:ext cx="7823200" cy="277292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EF72F695-9E5C-2A46-B9FF-B19EAE0BC431}" type="slidenum">
              <a:rPr lang="en-US" smtClean="0"/>
              <a:t>42</a:t>
            </a:fld>
            <a:endParaRPr lang="en-US" dirty="0"/>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3515469928"/>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fontScale="62500" lnSpcReduction="20000"/>
          </a:bodyPr>
          <a:lstStyle/>
          <a:p>
            <a:pPr algn="l"/>
            <a:r>
              <a:rPr lang="en-US" sz="4400" b="1" dirty="0" smtClean="0">
                <a:solidFill>
                  <a:schemeClr val="tx1"/>
                </a:solidFill>
                <a:latin typeface="Avenir Book"/>
                <a:cs typeface="Avenir Book"/>
              </a:rPr>
              <a:t>One of the keys to having a successful meeting is knowing what you want to accomplish:</a:t>
            </a:r>
          </a:p>
          <a:p>
            <a:pPr algn="l"/>
            <a:endParaRPr lang="en-US" sz="2900" b="1" dirty="0">
              <a:solidFill>
                <a:schemeClr val="tx1"/>
              </a:solidFill>
              <a:latin typeface="Avenir Book"/>
              <a:cs typeface="Avenir Book"/>
            </a:endParaRPr>
          </a:p>
          <a:p>
            <a:pPr algn="l"/>
            <a:endParaRPr lang="en-US" sz="4400" b="1" dirty="0" smtClean="0">
              <a:solidFill>
                <a:schemeClr val="tx1"/>
              </a:solidFill>
              <a:latin typeface="Avenir Book"/>
              <a:cs typeface="Avenir Book"/>
            </a:endParaRPr>
          </a:p>
          <a:p>
            <a:pPr algn="l"/>
            <a:endParaRPr lang="en-US" sz="4400" b="1" dirty="0">
              <a:solidFill>
                <a:schemeClr val="tx1"/>
              </a:solidFill>
              <a:latin typeface="Avenir Book"/>
              <a:cs typeface="Avenir Book"/>
            </a:endParaRPr>
          </a:p>
          <a:p>
            <a:pPr algn="l"/>
            <a:endParaRPr lang="en-US" sz="4400" b="1" dirty="0" smtClean="0">
              <a:solidFill>
                <a:schemeClr val="tx1"/>
              </a:solidFill>
              <a:latin typeface="Avenir Book"/>
              <a:cs typeface="Avenir Book"/>
            </a:endParaRPr>
          </a:p>
          <a:p>
            <a:pPr algn="l"/>
            <a:endParaRPr lang="en-US" sz="4400" b="1" dirty="0">
              <a:solidFill>
                <a:schemeClr val="tx1"/>
              </a:solidFill>
              <a:latin typeface="Avenir Book"/>
              <a:cs typeface="Avenir Book"/>
            </a:endParaRPr>
          </a:p>
          <a:p>
            <a:pPr algn="l"/>
            <a:endParaRPr lang="en-US" sz="4400" b="1" dirty="0" smtClean="0">
              <a:solidFill>
                <a:schemeClr val="tx1"/>
              </a:solidFill>
              <a:latin typeface="Avenir Book"/>
              <a:cs typeface="Avenir Book"/>
            </a:endParaRPr>
          </a:p>
          <a:p>
            <a:pPr algn="l"/>
            <a:r>
              <a:rPr lang="en-US" sz="4400" b="1" dirty="0" smtClean="0">
                <a:solidFill>
                  <a:schemeClr val="tx1"/>
                </a:solidFill>
                <a:latin typeface="Avenir Book"/>
                <a:cs typeface="Avenir Book"/>
              </a:rPr>
              <a:t> </a:t>
            </a:r>
          </a:p>
          <a:p>
            <a:pPr algn="l"/>
            <a:endParaRPr lang="en-US" sz="2800" dirty="0" smtClean="0">
              <a:solidFill>
                <a:schemeClr val="tx1"/>
              </a:solidFill>
              <a:latin typeface="Avenir Book"/>
              <a:cs typeface="Avenir Book"/>
            </a:endParaRPr>
          </a:p>
          <a:p>
            <a:pPr algn="l"/>
            <a:endParaRPr lang="en-US" sz="2800" dirty="0" smtClean="0">
              <a:solidFill>
                <a:schemeClr val="tx1"/>
              </a:solidFill>
              <a:latin typeface="Avenir Book"/>
              <a:cs typeface="Avenir Book"/>
            </a:endParaRPr>
          </a:p>
          <a:p>
            <a:pPr algn="l"/>
            <a:endParaRPr lang="en-US" sz="2800" dirty="0">
              <a:solidFill>
                <a:schemeClr val="tx1"/>
              </a:solidFill>
              <a:latin typeface="Avenir Book"/>
              <a:cs typeface="Avenir Book"/>
            </a:endParaRPr>
          </a:p>
          <a:p>
            <a:pPr algn="l"/>
            <a:endParaRPr lang="en-US" sz="2800" dirty="0" smtClean="0">
              <a:solidFill>
                <a:schemeClr val="tx1"/>
              </a:solidFill>
              <a:latin typeface="Avenir Book"/>
              <a:cs typeface="Avenir Book"/>
            </a:endParaRPr>
          </a:p>
          <a:p>
            <a:pPr algn="l"/>
            <a:endParaRPr lang="en-US" sz="2800" dirty="0">
              <a:solidFill>
                <a:schemeClr val="tx1"/>
              </a:solidFill>
              <a:latin typeface="Avenir Book"/>
              <a:cs typeface="Avenir Book"/>
            </a:endParaRPr>
          </a:p>
          <a:p>
            <a:pPr algn="l"/>
            <a:endParaRPr lang="en-US" sz="2800" dirty="0">
              <a:solidFill>
                <a:schemeClr val="tx1"/>
              </a:solidFill>
              <a:latin typeface="Avenir Book"/>
              <a:cs typeface="Avenir Book"/>
            </a:endParaRPr>
          </a:p>
        </p:txBody>
      </p:sp>
      <p:sp>
        <p:nvSpPr>
          <p:cNvPr id="6" name="Title 1"/>
          <p:cNvSpPr txBox="1">
            <a:spLocks/>
          </p:cNvSpPr>
          <p:nvPr/>
        </p:nvSpPr>
        <p:spPr>
          <a:xfrm>
            <a:off x="1955820" y="33388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a:latin typeface="Avenir Book"/>
                <a:cs typeface="Avenir Book"/>
              </a:rPr>
              <a:t>In-district Advocacy </a:t>
            </a:r>
          </a:p>
          <a:p>
            <a:endParaRPr lang="en-US" sz="2200" b="1" dirty="0">
              <a:latin typeface="Avenir Book"/>
              <a:cs typeface="Avenir Book"/>
            </a:endParaRPr>
          </a:p>
        </p:txBody>
      </p:sp>
      <p:pic>
        <p:nvPicPr>
          <p:cNvPr id="5" name="Content Placeholder 3" descr="Speaker.jpg"/>
          <p:cNvPicPr>
            <a:picLocks noChangeAspect="1"/>
          </p:cNvPicPr>
          <p:nvPr/>
        </p:nvPicPr>
        <p:blipFill>
          <a:blip r:embed="rId3">
            <a:extLst>
              <a:ext uri="{28A0092B-C50C-407E-A947-70E740481C1C}">
                <a14:useLocalDpi xmlns:a14="http://schemas.microsoft.com/office/drawing/2010/main" val="0"/>
              </a:ext>
            </a:extLst>
          </a:blip>
          <a:srcRect t="10687" b="10687"/>
          <a:stretch>
            <a:fillRect/>
          </a:stretch>
        </p:blipFill>
        <p:spPr>
          <a:xfrm>
            <a:off x="4704192" y="2779059"/>
            <a:ext cx="4046285" cy="3411557"/>
          </a:xfrm>
          <a:prstGeom prst="rect">
            <a:avLst/>
          </a:prstGeom>
        </p:spPr>
      </p:pic>
      <p:sp>
        <p:nvSpPr>
          <p:cNvPr id="8" name="Rectangle 7"/>
          <p:cNvSpPr/>
          <p:nvPr/>
        </p:nvSpPr>
        <p:spPr>
          <a:xfrm>
            <a:off x="620889" y="2819403"/>
            <a:ext cx="4083303" cy="2893100"/>
          </a:xfrm>
          <a:prstGeom prst="rect">
            <a:avLst/>
          </a:prstGeom>
        </p:spPr>
        <p:txBody>
          <a:bodyPr wrap="square">
            <a:spAutoFit/>
          </a:bodyPr>
          <a:lstStyle/>
          <a:p>
            <a:r>
              <a:rPr lang="en-US" sz="1400" dirty="0">
                <a:latin typeface="Avenir Book"/>
                <a:cs typeface="Avenir Book"/>
              </a:rPr>
              <a:t>Broad Goals:</a:t>
            </a:r>
            <a:br>
              <a:rPr lang="en-US" sz="1400" dirty="0">
                <a:latin typeface="Avenir Book"/>
                <a:cs typeface="Avenir Book"/>
              </a:rPr>
            </a:br>
            <a:endParaRPr lang="en-US" sz="1400" dirty="0">
              <a:latin typeface="Avenir Book"/>
              <a:cs typeface="Avenir Book"/>
            </a:endParaRPr>
          </a:p>
          <a:p>
            <a:pPr marL="285750" indent="-285750">
              <a:buFont typeface="Wingdings" charset="2"/>
              <a:buChar char="§"/>
            </a:pPr>
            <a:r>
              <a:rPr lang="en-US" sz="1400" dirty="0">
                <a:latin typeface="Avenir Book"/>
                <a:cs typeface="Avenir Book"/>
              </a:rPr>
              <a:t>Introduce yourself and your </a:t>
            </a:r>
            <a:r>
              <a:rPr lang="en-US" sz="1400" dirty="0" smtClean="0">
                <a:latin typeface="Avenir Book"/>
                <a:cs typeface="Avenir Book"/>
              </a:rPr>
              <a:t>organization</a:t>
            </a:r>
            <a:endParaRPr lang="en-US" sz="1400" dirty="0">
              <a:latin typeface="Avenir Book"/>
              <a:cs typeface="Avenir Book"/>
            </a:endParaRPr>
          </a:p>
          <a:p>
            <a:pPr marL="285750" indent="-285750">
              <a:buFont typeface="Wingdings" charset="2"/>
              <a:buChar char="§"/>
            </a:pPr>
            <a:r>
              <a:rPr lang="en-US" sz="1400" dirty="0">
                <a:latin typeface="Avenir Book"/>
                <a:cs typeface="Avenir Book"/>
              </a:rPr>
              <a:t>Develop a </a:t>
            </a:r>
            <a:r>
              <a:rPr lang="en-US" sz="1400" dirty="0" smtClean="0">
                <a:latin typeface="Avenir Book"/>
                <a:cs typeface="Avenir Book"/>
              </a:rPr>
              <a:t>relationship</a:t>
            </a:r>
            <a:endParaRPr lang="en-US" sz="1400" dirty="0">
              <a:latin typeface="Avenir Book"/>
              <a:cs typeface="Avenir Book"/>
            </a:endParaRPr>
          </a:p>
          <a:p>
            <a:pPr marL="285750" indent="-285750">
              <a:buFont typeface="Wingdings" charset="2"/>
              <a:buChar char="§"/>
            </a:pPr>
            <a:r>
              <a:rPr lang="en-US" sz="1400" dirty="0">
                <a:latin typeface="Avenir Book"/>
                <a:cs typeface="Avenir Book"/>
              </a:rPr>
              <a:t>Introduce an issue to the lawmaker</a:t>
            </a:r>
          </a:p>
          <a:p>
            <a:endParaRPr lang="en-US" sz="1400" dirty="0">
              <a:latin typeface="Avenir Book"/>
              <a:cs typeface="Avenir Book"/>
            </a:endParaRPr>
          </a:p>
          <a:p>
            <a:r>
              <a:rPr lang="en-US" sz="1400" b="1" dirty="0">
                <a:latin typeface="Avenir Book"/>
                <a:cs typeface="Avenir Book"/>
              </a:rPr>
              <a:t>Specific Goals:</a:t>
            </a:r>
            <a:br>
              <a:rPr lang="en-US" sz="1400" b="1" dirty="0">
                <a:latin typeface="Avenir Book"/>
                <a:cs typeface="Avenir Book"/>
              </a:rPr>
            </a:br>
            <a:endParaRPr lang="en-US" sz="1400" b="1" dirty="0">
              <a:latin typeface="Avenir Book"/>
              <a:cs typeface="Avenir Book"/>
            </a:endParaRPr>
          </a:p>
          <a:p>
            <a:pPr marL="285750" indent="-285750">
              <a:buFont typeface="Wingdings" charset="2"/>
              <a:buChar char="§"/>
            </a:pPr>
            <a:r>
              <a:rPr lang="en-US" sz="1400" dirty="0">
                <a:latin typeface="Avenir Book"/>
                <a:cs typeface="Avenir Book"/>
              </a:rPr>
              <a:t>Request lawmaker to take action to address a specific </a:t>
            </a:r>
            <a:r>
              <a:rPr lang="en-US" sz="1400" dirty="0" smtClean="0">
                <a:latin typeface="Avenir Book"/>
                <a:cs typeface="Avenir Book"/>
              </a:rPr>
              <a:t>issue</a:t>
            </a:r>
            <a:endParaRPr lang="en-US" sz="1400" dirty="0">
              <a:latin typeface="Avenir Book"/>
              <a:cs typeface="Avenir Book"/>
            </a:endParaRPr>
          </a:p>
          <a:p>
            <a:pPr marL="285750" indent="-285750">
              <a:buFont typeface="Wingdings" charset="2"/>
              <a:buChar char="§"/>
            </a:pPr>
            <a:r>
              <a:rPr lang="en-US" sz="1400" dirty="0">
                <a:latin typeface="Avenir Book"/>
                <a:cs typeface="Avenir Book"/>
              </a:rPr>
              <a:t>Increase lawmaker’s understanding of a complex or specific </a:t>
            </a:r>
            <a:r>
              <a:rPr lang="en-US" sz="1400" dirty="0" smtClean="0">
                <a:latin typeface="Avenir Book"/>
                <a:cs typeface="Avenir Book"/>
              </a:rPr>
              <a:t>problem</a:t>
            </a:r>
            <a:endParaRPr lang="en-US" sz="1400" dirty="0">
              <a:latin typeface="Avenir Book"/>
              <a:cs typeface="Avenir Book"/>
            </a:endParaRPr>
          </a:p>
          <a:p>
            <a:pPr marL="285750" indent="-285750">
              <a:buFont typeface="Wingdings" charset="2"/>
              <a:buChar char="§"/>
            </a:pPr>
            <a:r>
              <a:rPr lang="en-US" sz="1400" dirty="0">
                <a:latin typeface="Avenir Book"/>
                <a:cs typeface="Avenir Book"/>
              </a:rPr>
              <a:t>Ask lawmaker to sponsor legislation</a:t>
            </a:r>
          </a:p>
        </p:txBody>
      </p:sp>
      <p:sp>
        <p:nvSpPr>
          <p:cNvPr id="9" name="Slide Number Placeholder 8"/>
          <p:cNvSpPr>
            <a:spLocks noGrp="1"/>
          </p:cNvSpPr>
          <p:nvPr>
            <p:ph type="sldNum" sz="quarter" idx="12"/>
          </p:nvPr>
        </p:nvSpPr>
        <p:spPr/>
        <p:txBody>
          <a:bodyPr/>
          <a:lstStyle/>
          <a:p>
            <a:fld id="{EF72F695-9E5C-2A46-B9FF-B19EAE0BC431}" type="slidenum">
              <a:rPr lang="en-US" smtClean="0"/>
              <a:t>43</a:t>
            </a:fld>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3720943449"/>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550418"/>
          </a:xfrm>
          <a:gradFill flip="none" rotWithShape="1">
            <a:gsLst>
              <a:gs pos="0">
                <a:schemeClr val="bg1">
                  <a:lumMod val="50000"/>
                </a:schemeClr>
              </a:gs>
              <a:gs pos="100000">
                <a:schemeClr val="bg1"/>
              </a:gs>
            </a:gsLst>
            <a:lin ang="16200000" scaled="0"/>
            <a:tileRect/>
          </a:gradFill>
        </p:spPr>
        <p:txBody>
          <a:bodyPr>
            <a:normAutofit fontScale="25000" lnSpcReduction="20000"/>
          </a:bodyPr>
          <a:lstStyle/>
          <a:p>
            <a:pPr algn="l"/>
            <a:r>
              <a:rPr lang="en-US" sz="11200" b="1" dirty="0">
                <a:solidFill>
                  <a:schemeClr val="tx1"/>
                </a:solidFill>
                <a:latin typeface="Avenir Book"/>
                <a:cs typeface="Avenir Book"/>
              </a:rPr>
              <a:t>Who Should Attend Your Advocacy Meeting</a:t>
            </a:r>
            <a:r>
              <a:rPr lang="en-US" sz="11200" b="1" dirty="0" smtClean="0">
                <a:solidFill>
                  <a:schemeClr val="tx1"/>
                </a:solidFill>
                <a:latin typeface="Avenir Book"/>
                <a:cs typeface="Avenir Book"/>
              </a:rPr>
              <a:t>?</a:t>
            </a:r>
          </a:p>
          <a:p>
            <a:pPr algn="l"/>
            <a:endParaRPr lang="en-US" sz="3800" b="1" dirty="0">
              <a:solidFill>
                <a:schemeClr val="tx1"/>
              </a:solidFill>
              <a:latin typeface="Avenir Book"/>
              <a:cs typeface="Avenir Book"/>
            </a:endParaRPr>
          </a:p>
          <a:p>
            <a:pPr algn="l"/>
            <a:endParaRPr lang="en-US" sz="1100" dirty="0">
              <a:solidFill>
                <a:schemeClr val="tx1"/>
              </a:solidFill>
              <a:latin typeface="Avenir Book"/>
              <a:cs typeface="Avenir Book"/>
            </a:endParaRPr>
          </a:p>
          <a:p>
            <a:pPr marL="457200" indent="-457200" algn="l">
              <a:buFont typeface="Arial"/>
              <a:buChar char="•"/>
            </a:pPr>
            <a:r>
              <a:rPr lang="en-US" sz="7400" dirty="0">
                <a:solidFill>
                  <a:schemeClr val="tx1"/>
                </a:solidFill>
                <a:latin typeface="Avenir Book"/>
                <a:cs typeface="Avenir Book"/>
              </a:rPr>
              <a:t>People directly impacted by the issue, such as people who have experienced homelessness and housing instability, have unique expertise to share with lawmakers. </a:t>
            </a:r>
          </a:p>
          <a:p>
            <a:pPr marL="457200" indent="-457200" algn="l">
              <a:buFont typeface="Arial"/>
              <a:buChar char="•"/>
            </a:pPr>
            <a:endParaRPr lang="en-US" sz="7400" dirty="0">
              <a:solidFill>
                <a:schemeClr val="tx1"/>
              </a:solidFill>
              <a:latin typeface="Avenir Book"/>
              <a:cs typeface="Avenir Book"/>
            </a:endParaRPr>
          </a:p>
          <a:p>
            <a:pPr marL="457200" indent="-457200" algn="l">
              <a:buFont typeface="Arial"/>
              <a:buChar char="•"/>
            </a:pPr>
            <a:r>
              <a:rPr lang="en-US" sz="7400" dirty="0">
                <a:solidFill>
                  <a:schemeClr val="tx1"/>
                </a:solidFill>
                <a:latin typeface="Avenir Book"/>
                <a:cs typeface="Avenir Book"/>
              </a:rPr>
              <a:t>Non-profit board members and staff at all levels of an organization have valuable perspectives about emerging needs &amp; policy implementation. </a:t>
            </a:r>
          </a:p>
          <a:p>
            <a:pPr marL="457200" indent="-457200" algn="l">
              <a:buFont typeface="Arial"/>
              <a:buChar char="•"/>
            </a:pPr>
            <a:endParaRPr lang="en-US" sz="7400" dirty="0">
              <a:solidFill>
                <a:schemeClr val="tx1"/>
              </a:solidFill>
              <a:latin typeface="Avenir Book"/>
              <a:cs typeface="Avenir Book"/>
            </a:endParaRPr>
          </a:p>
          <a:p>
            <a:pPr marL="457200" indent="-457200" algn="l">
              <a:buFont typeface="Arial"/>
              <a:buChar char="•"/>
            </a:pPr>
            <a:r>
              <a:rPr lang="en-US" sz="7400" dirty="0">
                <a:solidFill>
                  <a:schemeClr val="tx1"/>
                </a:solidFill>
                <a:latin typeface="Avenir Book"/>
                <a:cs typeface="Avenir Book"/>
              </a:rPr>
              <a:t>Community leaders and local elected officials representing city and county governments can be effective messengers and increase the visibility of an issue. </a:t>
            </a:r>
          </a:p>
          <a:p>
            <a:pPr marL="457200" indent="-457200" algn="l">
              <a:buFont typeface="Arial"/>
              <a:buChar char="•"/>
            </a:pPr>
            <a:endParaRPr lang="en-US" sz="7400" dirty="0">
              <a:solidFill>
                <a:schemeClr val="tx1"/>
              </a:solidFill>
              <a:latin typeface="Avenir Book"/>
              <a:cs typeface="Avenir Book"/>
            </a:endParaRPr>
          </a:p>
          <a:p>
            <a:pPr marL="457200" indent="-457200" algn="l">
              <a:buFont typeface="Arial"/>
              <a:buChar char="•"/>
            </a:pPr>
            <a:r>
              <a:rPr lang="en-US" sz="7400" dirty="0">
                <a:solidFill>
                  <a:schemeClr val="tx1"/>
                </a:solidFill>
                <a:latin typeface="Avenir Book"/>
                <a:cs typeface="Avenir Book"/>
              </a:rPr>
              <a:t>Unexpected messengers representing sectors outside of homelessness and affordable housing can illustrate nexus between housing and other issues. </a:t>
            </a:r>
          </a:p>
          <a:p>
            <a:endParaRPr lang="en-US" sz="2800" b="1" dirty="0">
              <a:solidFill>
                <a:schemeClr val="tx1"/>
              </a:solidFill>
              <a:latin typeface="Avenir Book"/>
              <a:cs typeface="Avenir Book"/>
            </a:endParaRPr>
          </a:p>
        </p:txBody>
      </p:sp>
      <p:sp>
        <p:nvSpPr>
          <p:cNvPr id="6" name="Title 1"/>
          <p:cNvSpPr txBox="1">
            <a:spLocks/>
          </p:cNvSpPr>
          <p:nvPr/>
        </p:nvSpPr>
        <p:spPr>
          <a:xfrm>
            <a:off x="2171720" y="35629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a:latin typeface="Avenir Book"/>
                <a:cs typeface="Avenir Book"/>
              </a:rPr>
              <a:t>In-district Advocacy </a:t>
            </a:r>
          </a:p>
          <a:p>
            <a:endParaRPr lang="en-US" sz="22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44</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235481720"/>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r>
              <a:rPr lang="en-US" sz="2800" b="1" dirty="0" smtClean="0">
                <a:solidFill>
                  <a:schemeClr val="dk1"/>
                </a:solidFill>
                <a:latin typeface="Avenir Book"/>
                <a:cs typeface="Avenir Book"/>
              </a:rPr>
              <a:t> </a:t>
            </a:r>
            <a:endParaRPr lang="en-US" sz="2800" b="1" dirty="0">
              <a:solidFill>
                <a:schemeClr val="dk1"/>
              </a:solidFill>
              <a:latin typeface="Avenir Book"/>
              <a:cs typeface="Avenir Book"/>
            </a:endParaRPr>
          </a:p>
        </p:txBody>
      </p:sp>
      <p:sp>
        <p:nvSpPr>
          <p:cNvPr id="6" name="Title 1"/>
          <p:cNvSpPr txBox="1">
            <a:spLocks/>
          </p:cNvSpPr>
          <p:nvPr/>
        </p:nvSpPr>
        <p:spPr>
          <a:xfrm>
            <a:off x="2120920" y="39439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a:latin typeface="Avenir Book"/>
                <a:cs typeface="Avenir Book"/>
              </a:rPr>
              <a:t>In-district Advocacy </a:t>
            </a:r>
          </a:p>
          <a:p>
            <a:endParaRPr lang="en-US" sz="2200" b="1" dirty="0">
              <a:latin typeface="Avenir Book"/>
              <a:cs typeface="Avenir Book"/>
            </a:endParaRPr>
          </a:p>
        </p:txBody>
      </p:sp>
      <p:sp>
        <p:nvSpPr>
          <p:cNvPr id="10" name="TextBox 9"/>
          <p:cNvSpPr txBox="1"/>
          <p:nvPr/>
        </p:nvSpPr>
        <p:spPr>
          <a:xfrm>
            <a:off x="4076700" y="1524000"/>
            <a:ext cx="4584700" cy="6555641"/>
          </a:xfrm>
          <a:prstGeom prst="rect">
            <a:avLst/>
          </a:prstGeom>
          <a:noFill/>
        </p:spPr>
        <p:txBody>
          <a:bodyPr wrap="square" rtlCol="0">
            <a:spAutoFit/>
          </a:bodyPr>
          <a:lstStyle/>
          <a:p>
            <a:r>
              <a:rPr lang="en-US" sz="1900" dirty="0" smtClean="0">
                <a:latin typeface="Avenir Book"/>
              </a:rPr>
              <a:t>Advocacy Material Tips</a:t>
            </a:r>
          </a:p>
          <a:p>
            <a:endParaRPr lang="en-US" sz="1900" dirty="0" smtClean="0">
              <a:latin typeface="Avenir Book"/>
            </a:endParaRPr>
          </a:p>
          <a:p>
            <a:pPr marL="285750" indent="-285750">
              <a:buFont typeface="Wingdings" charset="2"/>
              <a:buChar char="§"/>
            </a:pPr>
            <a:r>
              <a:rPr lang="en-US" sz="1400" dirty="0" smtClean="0">
                <a:latin typeface="Avenir Book"/>
              </a:rPr>
              <a:t>Keep materials brief and easy to read; main points and should be easily identifiable. </a:t>
            </a:r>
          </a:p>
          <a:p>
            <a:pPr marL="285750" indent="-285750">
              <a:buFont typeface="Wingdings" charset="2"/>
              <a:buChar char="§"/>
            </a:pPr>
            <a:endParaRPr lang="en-US" sz="1400" dirty="0" smtClean="0">
              <a:latin typeface="Avenir Book"/>
            </a:endParaRPr>
          </a:p>
          <a:p>
            <a:pPr marL="285750" indent="-285750">
              <a:buFont typeface="Wingdings" charset="2"/>
              <a:buChar char="§"/>
            </a:pPr>
            <a:r>
              <a:rPr lang="en-US" sz="1400" dirty="0" smtClean="0">
                <a:latin typeface="Avenir Book"/>
              </a:rPr>
              <a:t>Writing should be clear and concise; avoid jargon and technical language. </a:t>
            </a:r>
          </a:p>
          <a:p>
            <a:endParaRPr lang="en-US" sz="1400" dirty="0" smtClean="0">
              <a:latin typeface="Avenir Book"/>
            </a:endParaRPr>
          </a:p>
          <a:p>
            <a:pPr marL="285750" indent="-285750">
              <a:buFont typeface="Wingdings" charset="2"/>
              <a:buChar char="§"/>
            </a:pPr>
            <a:r>
              <a:rPr lang="en-US" sz="1400" dirty="0" smtClean="0">
                <a:latin typeface="Avenir Book"/>
              </a:rPr>
              <a:t>Frame issue using values-based messages: </a:t>
            </a:r>
            <a:r>
              <a:rPr lang="en-US" sz="1400" i="1" dirty="0" smtClean="0">
                <a:latin typeface="Avenir Book"/>
              </a:rPr>
              <a:t>“all people deserve a safe, healthy &amp; affordable home.” </a:t>
            </a:r>
          </a:p>
          <a:p>
            <a:endParaRPr lang="en-US" sz="1400" i="1" dirty="0" smtClean="0">
              <a:latin typeface="Avenir Book"/>
            </a:endParaRPr>
          </a:p>
          <a:p>
            <a:pPr marL="285750" indent="-285750">
              <a:buFont typeface="Wingdings" charset="2"/>
              <a:buChar char="§"/>
            </a:pPr>
            <a:r>
              <a:rPr lang="en-US" sz="1400" dirty="0" smtClean="0">
                <a:latin typeface="Avenir Book"/>
              </a:rPr>
              <a:t>Include information about local homelessness and poverty indicators, such as your PIT count number, local poverty rate, OSPI homeless student numbers.</a:t>
            </a:r>
          </a:p>
          <a:p>
            <a:endParaRPr lang="en-US" sz="1400" dirty="0" smtClean="0">
              <a:latin typeface="Avenir Book"/>
            </a:endParaRPr>
          </a:p>
          <a:p>
            <a:pPr marL="285750" indent="-285750">
              <a:buFont typeface="Wingdings" charset="2"/>
              <a:buChar char="§"/>
            </a:pPr>
            <a:r>
              <a:rPr lang="en-US" sz="1400" dirty="0" smtClean="0">
                <a:latin typeface="Avenir Book"/>
              </a:rPr>
              <a:t>Include success information, such as outcome data, client stories, and cost savings information.</a:t>
            </a:r>
          </a:p>
          <a:p>
            <a:pPr marL="285750" indent="-285750">
              <a:buFont typeface="Wingdings" charset="2"/>
              <a:buChar char="§"/>
            </a:pPr>
            <a:endParaRPr lang="en-US" sz="1400" dirty="0" smtClean="0">
              <a:latin typeface="Avenir Book"/>
            </a:endParaRPr>
          </a:p>
          <a:p>
            <a:pPr marL="285750" indent="-285750">
              <a:buFont typeface="Wingdings" charset="2"/>
              <a:buChar char="§"/>
            </a:pPr>
            <a:r>
              <a:rPr lang="en-US" sz="1400" dirty="0" smtClean="0">
                <a:latin typeface="Avenir Book"/>
              </a:rPr>
              <a:t>Include an ask!</a:t>
            </a:r>
          </a:p>
          <a:p>
            <a:endParaRPr lang="en-US" dirty="0" smtClean="0">
              <a:solidFill>
                <a:srgbClr val="534949"/>
              </a:solidFill>
              <a:latin typeface="Avenir Book"/>
            </a:endParaRPr>
          </a:p>
          <a:p>
            <a:endParaRPr lang="en-US" dirty="0">
              <a:solidFill>
                <a:srgbClr val="534949"/>
              </a:solidFill>
              <a:latin typeface="Avenir Book"/>
            </a:endParaRPr>
          </a:p>
          <a:p>
            <a:endParaRPr lang="en-US" dirty="0">
              <a:solidFill>
                <a:srgbClr val="534949"/>
              </a:solidFill>
              <a:latin typeface="Avenir Book"/>
            </a:endParaRPr>
          </a:p>
          <a:p>
            <a:endParaRPr lang="en-US" dirty="0" smtClean="0">
              <a:solidFill>
                <a:srgbClr val="534949"/>
              </a:solidFill>
              <a:latin typeface="Avenir Book"/>
            </a:endParaRPr>
          </a:p>
          <a:p>
            <a:endParaRPr lang="en-US" dirty="0">
              <a:solidFill>
                <a:srgbClr val="534949"/>
              </a:solidFill>
              <a:latin typeface="Avenir Book"/>
            </a:endParaRPr>
          </a:p>
          <a:p>
            <a:endParaRPr lang="en-US" dirty="0">
              <a:solidFill>
                <a:srgbClr val="534949"/>
              </a:solidFill>
              <a:latin typeface="Avenir Book"/>
            </a:endParaRPr>
          </a:p>
          <a:p>
            <a:endParaRPr lang="en-US" dirty="0">
              <a:latin typeface="Avenir Book"/>
            </a:endParaRPr>
          </a:p>
          <a:p>
            <a:endParaRPr lang="en-US" dirty="0">
              <a:latin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45</a:t>
            </a:fld>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7" name="Content Placeholder 6" descr="2017 DRF FINAL with bill numbers.pdf"/>
          <p:cNvPicPr>
            <a:picLocks noChangeAspect="1"/>
          </p:cNvPicPr>
          <p:nvPr/>
        </p:nvPicPr>
        <p:blipFill>
          <a:blip r:embed="rId4">
            <a:extLst>
              <a:ext uri="{28A0092B-C50C-407E-A947-70E740481C1C}">
                <a14:useLocalDpi xmlns:a14="http://schemas.microsoft.com/office/drawing/2010/main" val="0"/>
              </a:ext>
            </a:extLst>
          </a:blip>
          <a:srcRect l="-5388" r="-5388"/>
          <a:stretch>
            <a:fillRect/>
          </a:stretch>
        </p:blipFill>
        <p:spPr>
          <a:xfrm>
            <a:off x="-48190" y="1304014"/>
            <a:ext cx="4435269" cy="5181453"/>
          </a:xfrm>
          <a:prstGeom prst="rect">
            <a:avLst/>
          </a:prstGeom>
        </p:spPr>
      </p:pic>
    </p:spTree>
    <p:extLst>
      <p:ext uri="{BB962C8B-B14F-4D97-AF65-F5344CB8AC3E}">
        <p14:creationId xmlns:p14="http://schemas.microsoft.com/office/powerpoint/2010/main" val="3787475778"/>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550418"/>
          </a:xfrm>
          <a:gradFill flip="none" rotWithShape="1">
            <a:gsLst>
              <a:gs pos="0">
                <a:schemeClr val="bg1">
                  <a:lumMod val="50000"/>
                </a:schemeClr>
              </a:gs>
              <a:gs pos="100000">
                <a:schemeClr val="bg1"/>
              </a:gs>
            </a:gsLst>
            <a:lin ang="16200000" scaled="0"/>
            <a:tileRect/>
          </a:gradFill>
        </p:spPr>
        <p:txBody>
          <a:bodyPr>
            <a:normAutofit/>
          </a:bodyPr>
          <a:lstStyle/>
          <a:p>
            <a:pPr marL="457200" indent="-457200" algn="l">
              <a:buFont typeface="Arial"/>
              <a:buChar char="•"/>
            </a:pPr>
            <a:r>
              <a:rPr lang="en-US" sz="2800" b="1" dirty="0" smtClean="0">
                <a:solidFill>
                  <a:schemeClr val="tx1"/>
                </a:solidFill>
                <a:latin typeface="Avenir Book"/>
                <a:cs typeface="Avenir Book"/>
              </a:rPr>
              <a:t>Housing Alliance is a resource!</a:t>
            </a:r>
            <a:br>
              <a:rPr lang="en-US" sz="2800" b="1" dirty="0" smtClean="0">
                <a:solidFill>
                  <a:schemeClr val="tx1"/>
                </a:solidFill>
                <a:latin typeface="Avenir Book"/>
                <a:cs typeface="Avenir Book"/>
              </a:rPr>
            </a:br>
            <a:endParaRPr lang="en-US" sz="2800" b="1" dirty="0" smtClean="0">
              <a:solidFill>
                <a:schemeClr val="tx1"/>
              </a:solidFill>
              <a:latin typeface="Avenir Book"/>
              <a:cs typeface="Avenir Book"/>
            </a:endParaRPr>
          </a:p>
          <a:p>
            <a:pPr marL="457200" indent="-457200" algn="l">
              <a:buFont typeface="Arial"/>
              <a:buChar char="•"/>
            </a:pPr>
            <a:r>
              <a:rPr lang="en-US" sz="2800" b="1" dirty="0" smtClean="0">
                <a:solidFill>
                  <a:schemeClr val="tx1"/>
                </a:solidFill>
                <a:latin typeface="Avenir Book"/>
                <a:cs typeface="Avenir Book"/>
                <a:hlinkClick r:id="rId3"/>
              </a:rPr>
              <a:t>www.wliha.org</a:t>
            </a:r>
            <a:r>
              <a:rPr lang="en-US" sz="2800" b="1" dirty="0" smtClean="0">
                <a:solidFill>
                  <a:schemeClr val="tx1"/>
                </a:solidFill>
                <a:latin typeface="Avenir Book"/>
                <a:cs typeface="Avenir Book"/>
              </a:rPr>
              <a:t> has advocacy resources &amp; tools</a:t>
            </a:r>
            <a:br>
              <a:rPr lang="en-US" sz="2800" b="1" dirty="0" smtClean="0">
                <a:solidFill>
                  <a:schemeClr val="tx1"/>
                </a:solidFill>
                <a:latin typeface="Avenir Book"/>
                <a:cs typeface="Avenir Book"/>
              </a:rPr>
            </a:br>
            <a:endParaRPr lang="en-US" sz="2800" b="1" dirty="0" smtClean="0">
              <a:solidFill>
                <a:schemeClr val="tx1"/>
              </a:solidFill>
              <a:latin typeface="Avenir Book"/>
              <a:cs typeface="Avenir Book"/>
            </a:endParaRPr>
          </a:p>
          <a:p>
            <a:pPr marL="457200" indent="-457200" algn="l">
              <a:buFont typeface="Arial"/>
              <a:buChar char="•"/>
            </a:pPr>
            <a:r>
              <a:rPr lang="en-US" sz="2800" b="1" dirty="0" smtClean="0">
                <a:solidFill>
                  <a:schemeClr val="tx1"/>
                </a:solidFill>
                <a:latin typeface="Avenir Book"/>
                <a:cs typeface="Avenir Book"/>
              </a:rPr>
              <a:t>Follow our blog and follow us Facebook for timely updates</a:t>
            </a:r>
            <a:br>
              <a:rPr lang="en-US" sz="2800" b="1" dirty="0" smtClean="0">
                <a:solidFill>
                  <a:schemeClr val="tx1"/>
                </a:solidFill>
                <a:latin typeface="Avenir Book"/>
                <a:cs typeface="Avenir Book"/>
              </a:rPr>
            </a:br>
            <a:endParaRPr lang="en-US" sz="2800" b="1" dirty="0" smtClean="0">
              <a:solidFill>
                <a:schemeClr val="tx1"/>
              </a:solidFill>
              <a:latin typeface="Avenir Book"/>
              <a:cs typeface="Avenir Book"/>
            </a:endParaRPr>
          </a:p>
        </p:txBody>
      </p:sp>
      <p:sp>
        <p:nvSpPr>
          <p:cNvPr id="6" name="Title 1"/>
          <p:cNvSpPr txBox="1">
            <a:spLocks/>
          </p:cNvSpPr>
          <p:nvPr/>
        </p:nvSpPr>
        <p:spPr>
          <a:xfrm>
            <a:off x="2070120" y="430999"/>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Advocacy Tools </a:t>
            </a:r>
            <a:endParaRPr lang="en-US" sz="2000" dirty="0">
              <a:latin typeface="Avenir Book"/>
              <a:cs typeface="Avenir Book"/>
            </a:endParaRPr>
          </a:p>
          <a:p>
            <a:endParaRPr lang="en-US" sz="22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46</a:t>
            </a:fld>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094453829"/>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550418"/>
          </a:xfrm>
          <a:gradFill flip="none" rotWithShape="1">
            <a:gsLst>
              <a:gs pos="0">
                <a:schemeClr val="bg1">
                  <a:lumMod val="50000"/>
                </a:schemeClr>
              </a:gs>
              <a:gs pos="100000">
                <a:schemeClr val="bg1"/>
              </a:gs>
            </a:gsLst>
            <a:lin ang="16200000" scaled="0"/>
            <a:tileRect/>
          </a:gradFill>
        </p:spPr>
        <p:txBody>
          <a:bodyPr>
            <a:normAutofit/>
          </a:bodyPr>
          <a:lstStyle/>
          <a:p>
            <a:r>
              <a:rPr lang="en-US" sz="2800" dirty="0" smtClean="0">
                <a:solidFill>
                  <a:schemeClr val="tx1"/>
                </a:solidFill>
                <a:cs typeface="Avenir Book"/>
              </a:rPr>
              <a:t>Take Action Today!</a:t>
            </a:r>
          </a:p>
          <a:p>
            <a:pPr lvl="0" algn="l"/>
            <a:r>
              <a:rPr lang="en-US" sz="2800" dirty="0" smtClean="0">
                <a:solidFill>
                  <a:srgbClr val="000000"/>
                </a:solidFill>
                <a:cs typeface="Avenir Book"/>
              </a:rPr>
              <a:t>	Urge lawmakers to: </a:t>
            </a:r>
          </a:p>
          <a:p>
            <a:pPr marL="457200" lvl="0" indent="-457200" algn="l">
              <a:buFont typeface="Wingdings" charset="2"/>
              <a:buChar char="ü"/>
            </a:pPr>
            <a:r>
              <a:rPr lang="en-US" sz="2800" dirty="0">
                <a:solidFill>
                  <a:srgbClr val="000000"/>
                </a:solidFill>
                <a:cs typeface="Avenir Book"/>
              </a:rPr>
              <a:t>M</a:t>
            </a:r>
            <a:r>
              <a:rPr lang="en-US" sz="2800" dirty="0" smtClean="0">
                <a:solidFill>
                  <a:srgbClr val="000000"/>
                </a:solidFill>
                <a:cs typeface="Avenir Book"/>
              </a:rPr>
              <a:t>ake </a:t>
            </a:r>
            <a:r>
              <a:rPr lang="en-US" sz="2800" dirty="0">
                <a:solidFill>
                  <a:srgbClr val="000000"/>
                </a:solidFill>
                <a:cs typeface="Avenir Book"/>
              </a:rPr>
              <a:t>a </a:t>
            </a:r>
            <a:r>
              <a:rPr lang="en-US" sz="2800" dirty="0" smtClean="0">
                <a:solidFill>
                  <a:srgbClr val="000000"/>
                </a:solidFill>
                <a:cs typeface="Avenir Book"/>
              </a:rPr>
              <a:t>deep investment </a:t>
            </a:r>
            <a:r>
              <a:rPr lang="en-US" sz="2800" dirty="0">
                <a:solidFill>
                  <a:srgbClr val="000000"/>
                </a:solidFill>
                <a:cs typeface="Avenir Book"/>
              </a:rPr>
              <a:t>in the Housing Trust Fund, </a:t>
            </a:r>
            <a:endParaRPr lang="en-US" sz="2800" dirty="0" smtClean="0">
              <a:solidFill>
                <a:srgbClr val="000000"/>
              </a:solidFill>
              <a:cs typeface="Avenir Book"/>
            </a:endParaRPr>
          </a:p>
          <a:p>
            <a:pPr marL="457200" lvl="0" indent="-457200" algn="l">
              <a:buFont typeface="Wingdings" charset="2"/>
              <a:buChar char="ü"/>
            </a:pPr>
            <a:r>
              <a:rPr lang="en-US" sz="2800" dirty="0">
                <a:solidFill>
                  <a:srgbClr val="000000"/>
                </a:solidFill>
                <a:cs typeface="Avenir Book"/>
              </a:rPr>
              <a:t>P</a:t>
            </a:r>
            <a:r>
              <a:rPr lang="en-US" sz="2800" dirty="0" smtClean="0">
                <a:solidFill>
                  <a:srgbClr val="000000"/>
                </a:solidFill>
                <a:cs typeface="Avenir Book"/>
              </a:rPr>
              <a:t>rotect &amp; expand </a:t>
            </a:r>
            <a:r>
              <a:rPr lang="en-US" sz="2800" dirty="0">
                <a:solidFill>
                  <a:srgbClr val="000000"/>
                </a:solidFill>
                <a:cs typeface="Avenir Book"/>
              </a:rPr>
              <a:t>homelessness </a:t>
            </a:r>
            <a:r>
              <a:rPr lang="en-US" sz="2800" dirty="0" smtClean="0">
                <a:solidFill>
                  <a:srgbClr val="000000"/>
                </a:solidFill>
                <a:cs typeface="Avenir Book"/>
              </a:rPr>
              <a:t>services and,</a:t>
            </a:r>
          </a:p>
          <a:p>
            <a:pPr marL="457200" lvl="0" indent="-457200" algn="l">
              <a:buFont typeface="Wingdings" charset="2"/>
              <a:buChar char="ü"/>
            </a:pPr>
            <a:r>
              <a:rPr lang="en-US" sz="2800" dirty="0">
                <a:solidFill>
                  <a:srgbClr val="000000"/>
                </a:solidFill>
                <a:cs typeface="Avenir Book"/>
              </a:rPr>
              <a:t>S</a:t>
            </a:r>
            <a:r>
              <a:rPr lang="en-US" sz="2800" dirty="0" smtClean="0">
                <a:solidFill>
                  <a:srgbClr val="000000"/>
                </a:solidFill>
                <a:cs typeface="Avenir Book"/>
              </a:rPr>
              <a:t>trengthen </a:t>
            </a:r>
            <a:r>
              <a:rPr lang="en-US" sz="2800" dirty="0">
                <a:solidFill>
                  <a:srgbClr val="000000"/>
                </a:solidFill>
                <a:cs typeface="Avenir Book"/>
              </a:rPr>
              <a:t>our social safety-net by supporting the House budget and revenue package</a:t>
            </a:r>
            <a:r>
              <a:rPr lang="en-US" sz="2800" dirty="0" smtClean="0">
                <a:solidFill>
                  <a:srgbClr val="000000"/>
                </a:solidFill>
                <a:cs typeface="Avenir Book"/>
              </a:rPr>
              <a:t>!</a:t>
            </a:r>
            <a:endParaRPr lang="en-US" sz="3600" dirty="0">
              <a:cs typeface="Avenir Book"/>
            </a:endParaRPr>
          </a:p>
          <a:p>
            <a:pPr lvl="0"/>
            <a:r>
              <a:rPr lang="en-US" dirty="0" err="1" smtClean="0">
                <a:solidFill>
                  <a:srgbClr val="A61827"/>
                </a:solidFill>
                <a:cs typeface="Avenir Book"/>
              </a:rPr>
              <a:t>bit.ly</a:t>
            </a:r>
            <a:r>
              <a:rPr lang="en-US" dirty="0">
                <a:solidFill>
                  <a:srgbClr val="A61827"/>
                </a:solidFill>
                <a:cs typeface="Avenir Book"/>
              </a:rPr>
              <a:t>/</a:t>
            </a:r>
            <a:r>
              <a:rPr lang="en-US" dirty="0" err="1">
                <a:solidFill>
                  <a:srgbClr val="A61827"/>
                </a:solidFill>
                <a:cs typeface="Avenir Book"/>
              </a:rPr>
              <a:t>conferenceaction</a:t>
            </a:r>
            <a:endParaRPr lang="en-US" dirty="0">
              <a:solidFill>
                <a:srgbClr val="A61827"/>
              </a:solidFill>
              <a:cs typeface="Avenir Book"/>
            </a:endParaRPr>
          </a:p>
        </p:txBody>
      </p:sp>
      <p:sp>
        <p:nvSpPr>
          <p:cNvPr id="6" name="Title 1"/>
          <p:cNvSpPr txBox="1">
            <a:spLocks/>
          </p:cNvSpPr>
          <p:nvPr/>
        </p:nvSpPr>
        <p:spPr>
          <a:xfrm>
            <a:off x="2070120" y="430999"/>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Advocacy Tools </a:t>
            </a:r>
            <a:endParaRPr lang="en-US" sz="2000" dirty="0">
              <a:latin typeface="Avenir Book"/>
              <a:cs typeface="Avenir Book"/>
            </a:endParaRPr>
          </a:p>
          <a:p>
            <a:endParaRPr lang="en-US" sz="22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47</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922285645"/>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endParaRPr lang="en-US" sz="1800" b="1" dirty="0" smtClean="0">
              <a:solidFill>
                <a:schemeClr val="dk1"/>
              </a:solidFill>
              <a:latin typeface="Avenir Book"/>
              <a:cs typeface="Avenir Book"/>
            </a:endParaRPr>
          </a:p>
          <a:p>
            <a:r>
              <a:rPr lang="en-US" sz="5400" b="1" dirty="0" smtClean="0">
                <a:solidFill>
                  <a:schemeClr val="dk1"/>
                </a:solidFill>
                <a:latin typeface="Avenir Book"/>
                <a:cs typeface="Avenir Book"/>
              </a:rPr>
              <a:t>Q &amp; A</a:t>
            </a:r>
          </a:p>
          <a:p>
            <a:endParaRPr lang="en-US" sz="2400" b="1" dirty="0" smtClean="0">
              <a:solidFill>
                <a:schemeClr val="dk1"/>
              </a:solidFill>
              <a:latin typeface="Avenir Book"/>
              <a:cs typeface="Avenir Book"/>
            </a:endParaRPr>
          </a:p>
          <a:p>
            <a:r>
              <a:rPr lang="en-US" sz="3600" b="1" i="1" dirty="0" smtClean="0">
                <a:solidFill>
                  <a:schemeClr val="dk1"/>
                </a:solidFill>
                <a:latin typeface="Avenir Book"/>
                <a:cs typeface="Avenir Book"/>
              </a:rPr>
              <a:t>Any</a:t>
            </a:r>
            <a:r>
              <a:rPr lang="en-US" sz="4000" b="1" i="1" dirty="0" smtClean="0">
                <a:solidFill>
                  <a:schemeClr val="dk1"/>
                </a:solidFill>
                <a:latin typeface="Avenir Book"/>
                <a:cs typeface="Avenir Book"/>
              </a:rPr>
              <a:t> </a:t>
            </a:r>
            <a:r>
              <a:rPr lang="en-US" sz="3600" b="1" i="1" dirty="0" smtClean="0">
                <a:solidFill>
                  <a:schemeClr val="dk1"/>
                </a:solidFill>
                <a:latin typeface="Avenir Book"/>
                <a:cs typeface="Avenir Book"/>
              </a:rPr>
              <a:t>questions?</a:t>
            </a:r>
            <a:endParaRPr lang="en-US" sz="3600" b="1" i="1" dirty="0">
              <a:solidFill>
                <a:schemeClr val="dk1"/>
              </a:solidFill>
              <a:latin typeface="Avenir Book"/>
              <a:cs typeface="Avenir Book"/>
            </a:endParaRPr>
          </a:p>
        </p:txBody>
      </p:sp>
      <p:sp>
        <p:nvSpPr>
          <p:cNvPr id="6" name="Title 1"/>
          <p:cNvSpPr txBox="1">
            <a:spLocks/>
          </p:cNvSpPr>
          <p:nvPr/>
        </p:nvSpPr>
        <p:spPr>
          <a:xfrm>
            <a:off x="2078341" y="341353"/>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br>
              <a:rPr lang="en-US" sz="2800" b="1" dirty="0">
                <a:latin typeface="Avenir Book"/>
                <a:cs typeface="Avenir Book"/>
              </a:rPr>
            </a:br>
            <a:endParaRPr lang="en-US" sz="28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48</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3168181770"/>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550418"/>
          </a:xfrm>
          <a:gradFill flip="none" rotWithShape="1">
            <a:gsLst>
              <a:gs pos="0">
                <a:schemeClr val="bg1">
                  <a:lumMod val="50000"/>
                </a:schemeClr>
              </a:gs>
              <a:gs pos="100000">
                <a:schemeClr val="bg1"/>
              </a:gs>
            </a:gsLst>
            <a:lin ang="16200000" scaled="0"/>
            <a:tileRect/>
          </a:gradFill>
        </p:spPr>
        <p:txBody>
          <a:bodyPr>
            <a:normAutofit/>
          </a:bodyPr>
          <a:lstStyle/>
          <a:p>
            <a:r>
              <a:rPr lang="en-US" sz="2800" b="1" dirty="0" smtClean="0">
                <a:solidFill>
                  <a:schemeClr val="tx1"/>
                </a:solidFill>
                <a:latin typeface="Avenir Book"/>
                <a:cs typeface="Avenir Book"/>
              </a:rPr>
              <a:t>Please contact the Housing Alliance </a:t>
            </a:r>
          </a:p>
          <a:p>
            <a:r>
              <a:rPr lang="en-US" sz="2800" b="1" dirty="0" smtClean="0">
                <a:solidFill>
                  <a:schemeClr val="tx1"/>
                </a:solidFill>
                <a:latin typeface="Avenir Book"/>
                <a:cs typeface="Avenir Book"/>
              </a:rPr>
              <a:t>with any questions: </a:t>
            </a:r>
          </a:p>
          <a:p>
            <a:endParaRPr lang="en-US" sz="2800" b="1" dirty="0">
              <a:solidFill>
                <a:schemeClr val="tx1"/>
              </a:solidFill>
              <a:latin typeface="Avenir Book"/>
              <a:cs typeface="Avenir Book"/>
            </a:endParaRPr>
          </a:p>
          <a:p>
            <a:r>
              <a:rPr lang="en-US" sz="2400" b="1" dirty="0">
                <a:solidFill>
                  <a:schemeClr val="tx1"/>
                </a:solidFill>
                <a:latin typeface="Avenir Book"/>
                <a:cs typeface="Avenir Book"/>
                <a:hlinkClick r:id="rId3"/>
              </a:rPr>
              <a:t>M</a:t>
            </a:r>
            <a:r>
              <a:rPr lang="en-US" sz="2400" b="1" dirty="0" smtClean="0">
                <a:solidFill>
                  <a:schemeClr val="tx1"/>
                </a:solidFill>
                <a:latin typeface="Avenir Book"/>
                <a:cs typeface="Avenir Book"/>
                <a:hlinkClick r:id="rId3"/>
              </a:rPr>
              <a:t>ichele@wliha.org</a:t>
            </a:r>
            <a:endParaRPr lang="en-US" sz="2400" b="1" dirty="0" smtClean="0">
              <a:solidFill>
                <a:schemeClr val="tx1"/>
              </a:solidFill>
              <a:latin typeface="Avenir Book"/>
              <a:cs typeface="Avenir Book"/>
            </a:endParaRPr>
          </a:p>
          <a:p>
            <a:r>
              <a:rPr lang="en-US" sz="2400" b="1" dirty="0" smtClean="0">
                <a:solidFill>
                  <a:schemeClr val="tx1"/>
                </a:solidFill>
                <a:latin typeface="Avenir Book"/>
                <a:cs typeface="Avenir Book"/>
                <a:hlinkClick r:id="rId4"/>
              </a:rPr>
              <a:t>Kateb@wliha.org</a:t>
            </a:r>
            <a:endParaRPr lang="en-US" sz="2400" b="1" dirty="0" smtClean="0">
              <a:solidFill>
                <a:schemeClr val="tx1"/>
              </a:solidFill>
              <a:latin typeface="Avenir Book"/>
              <a:cs typeface="Avenir Book"/>
            </a:endParaRPr>
          </a:p>
          <a:p>
            <a:endParaRPr lang="en-US" sz="2800" b="1" dirty="0" smtClean="0">
              <a:solidFill>
                <a:schemeClr val="tx1"/>
              </a:solidFill>
              <a:latin typeface="Avenir Book"/>
              <a:cs typeface="Avenir Book"/>
            </a:endParaRPr>
          </a:p>
          <a:p>
            <a:r>
              <a:rPr lang="en-US" sz="2800" b="1" i="1" dirty="0" smtClean="0">
                <a:solidFill>
                  <a:schemeClr val="tx1"/>
                </a:solidFill>
                <a:latin typeface="Avenir Book"/>
                <a:cs typeface="Avenir Book"/>
              </a:rPr>
              <a:t>Please fill out an evaluation of this workshop! </a:t>
            </a:r>
            <a:endParaRPr lang="en-US" sz="2800" b="1" i="1" dirty="0">
              <a:solidFill>
                <a:schemeClr val="tx1"/>
              </a:solidFill>
              <a:latin typeface="Avenir Book"/>
              <a:cs typeface="Avenir Book"/>
            </a:endParaRPr>
          </a:p>
        </p:txBody>
      </p:sp>
      <p:sp>
        <p:nvSpPr>
          <p:cNvPr id="6" name="Title 1"/>
          <p:cNvSpPr txBox="1">
            <a:spLocks/>
          </p:cNvSpPr>
          <p:nvPr/>
        </p:nvSpPr>
        <p:spPr>
          <a:xfrm>
            <a:off x="2019320" y="329399"/>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venir Book"/>
                <a:cs typeface="Avenir Book"/>
              </a:rPr>
              <a:t>Dispatch from Under the Dome</a:t>
            </a:r>
            <a:r>
              <a:rPr lang="en-US" sz="6000" b="1" dirty="0">
                <a:latin typeface="Avenir Book"/>
                <a:cs typeface="Avenir Book"/>
              </a:rPr>
              <a:t/>
            </a:r>
            <a:br>
              <a:rPr lang="en-US" sz="6000" b="1" dirty="0">
                <a:latin typeface="Avenir Book"/>
                <a:cs typeface="Avenir Book"/>
              </a:rPr>
            </a:br>
            <a:r>
              <a:rPr lang="en-US" sz="2000" dirty="0" smtClean="0">
                <a:latin typeface="Avenir Book"/>
                <a:cs typeface="Avenir Book"/>
              </a:rPr>
              <a:t>Thank you!</a:t>
            </a:r>
            <a:endParaRPr lang="en-US" sz="2000" dirty="0">
              <a:latin typeface="Avenir Book"/>
              <a:cs typeface="Avenir Book"/>
            </a:endParaRPr>
          </a:p>
          <a:p>
            <a:endParaRPr lang="en-US" sz="22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49</a:t>
            </a:fld>
            <a:endParaRPr lang="en-US" dirty="0"/>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896836007"/>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xmlns:p14="http://schemas.microsoft.com/office/powerpoint/2010/main" spd="slow" advTm="4986"/>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35118" y="413945"/>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venir Book"/>
                <a:cs typeface="Avenir Book"/>
              </a:rPr>
              <a:t> </a:t>
            </a:r>
            <a:r>
              <a:rPr lang="en-US" sz="3000" b="1" dirty="0">
                <a:latin typeface="Avenir Book"/>
                <a:cs typeface="Avenir Book"/>
              </a:rPr>
              <a:t>Dispatch from Under the Dome</a:t>
            </a:r>
            <a:r>
              <a:rPr lang="en-US" sz="4800" b="1" dirty="0">
                <a:latin typeface="Avenir Book"/>
                <a:cs typeface="Avenir Book"/>
              </a:rPr>
              <a:t/>
            </a:r>
            <a:br>
              <a:rPr lang="en-US" sz="4800" b="1" dirty="0">
                <a:latin typeface="Avenir Book"/>
                <a:cs typeface="Avenir Book"/>
              </a:rPr>
            </a:br>
            <a:r>
              <a:rPr lang="en-US" sz="2000" dirty="0">
                <a:latin typeface="Avenir Book"/>
                <a:cs typeface="Avenir Book"/>
              </a:rPr>
              <a:t>State Policy &amp; Advocacy Update</a:t>
            </a:r>
            <a:endParaRPr lang="en-US" sz="2000" b="1" dirty="0">
              <a:latin typeface="Avenir Book"/>
              <a:cs typeface="Avenir Book"/>
            </a:endParaRPr>
          </a:p>
        </p:txBody>
      </p:sp>
      <p:graphicFrame>
        <p:nvGraphicFramePr>
          <p:cNvPr id="4" name="Table 3"/>
          <p:cNvGraphicFramePr>
            <a:graphicFrameLocks noGrp="1"/>
          </p:cNvGraphicFramePr>
          <p:nvPr>
            <p:extLst>
              <p:ext uri="{D42A27DB-BD31-4B8C-83A1-F6EECF244321}">
                <p14:modId xmlns:p14="http://schemas.microsoft.com/office/powerpoint/2010/main" val="1111954101"/>
              </p:ext>
            </p:extLst>
          </p:nvPr>
        </p:nvGraphicFramePr>
        <p:xfrm>
          <a:off x="639456" y="1710765"/>
          <a:ext cx="7882128" cy="4738044"/>
        </p:xfrm>
        <a:graphic>
          <a:graphicData uri="http://schemas.openxmlformats.org/drawingml/2006/table">
            <a:tbl>
              <a:tblPr bandRow="1">
                <a:tableStyleId>{073A0DAA-6AF3-43AB-8588-CEC1D06C72B9}</a:tableStyleId>
              </a:tblPr>
              <a:tblGrid>
                <a:gridCol w="7882128"/>
              </a:tblGrid>
              <a:tr h="768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effectLst/>
                          <a:latin typeface="Avenir Book"/>
                          <a:cs typeface="Avenir Book"/>
                        </a:rPr>
                        <a:t>Eliminate the sunset</a:t>
                      </a:r>
                      <a:r>
                        <a:rPr lang="en-US" sz="1800" b="0" i="0" kern="1200" baseline="0" dirty="0" smtClean="0">
                          <a:effectLst/>
                          <a:latin typeface="Avenir Book"/>
                          <a:cs typeface="Avenir Book"/>
                        </a:rPr>
                        <a:t> on the Housing &amp; Homelessness Assistance Surcharge and increase homelessness resources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dirty="0" smtClean="0">
                          <a:effectLst/>
                          <a:latin typeface="Avenir Book"/>
                          <a:cs typeface="Avenir Book"/>
                        </a:rPr>
                        <a:t>(SHB 1570/</a:t>
                      </a:r>
                      <a:r>
                        <a:rPr lang="en-US" sz="1600" b="0" i="0" kern="1200" baseline="0" dirty="0" err="1" smtClean="0">
                          <a:effectLst/>
                          <a:latin typeface="Avenir Book"/>
                          <a:cs typeface="Avenir Book"/>
                        </a:rPr>
                        <a:t>Macri</a:t>
                      </a:r>
                      <a:r>
                        <a:rPr lang="en-US" sz="1600" b="0" i="0" kern="1200" baseline="0" dirty="0" smtClean="0">
                          <a:effectLst/>
                          <a:latin typeface="Avenir Book"/>
                          <a:cs typeface="Avenir Book"/>
                        </a:rPr>
                        <a:t>)</a:t>
                      </a:r>
                      <a:endParaRPr lang="en-US" sz="1600" b="0" i="0" kern="1200" dirty="0" smtClean="0">
                        <a:effectLst/>
                        <a:latin typeface="Avenir Book"/>
                        <a:cs typeface="Avenir Book"/>
                      </a:endParaRPr>
                    </a:p>
                    <a:p>
                      <a:endParaRPr lang="en-US" b="0" i="0" dirty="0">
                        <a:latin typeface="Avenir Book"/>
                        <a:cs typeface="Avenir Book"/>
                      </a:endParaRPr>
                    </a:p>
                  </a:txBody>
                  <a:tcPr/>
                </a:tc>
              </a:tr>
              <a:tr h="768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Avenir Book"/>
                          <a:ea typeface="+mn-ea"/>
                          <a:cs typeface="Avenir Book"/>
                        </a:rPr>
                        <a:t>Outlaw</a:t>
                      </a:r>
                      <a:r>
                        <a:rPr lang="en-US" sz="1800" b="0" i="0" kern="1200" baseline="0" dirty="0" smtClean="0">
                          <a:solidFill>
                            <a:schemeClr val="dk1"/>
                          </a:solidFill>
                          <a:effectLst/>
                          <a:latin typeface="Avenir Book"/>
                          <a:ea typeface="+mn-ea"/>
                          <a:cs typeface="Avenir Book"/>
                        </a:rPr>
                        <a:t> Discrimination Based on a Renter’s Source of Income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dirty="0" smtClean="0">
                          <a:solidFill>
                            <a:schemeClr val="dk1"/>
                          </a:solidFill>
                          <a:effectLst/>
                          <a:latin typeface="Avenir Book"/>
                          <a:ea typeface="+mn-ea"/>
                          <a:cs typeface="Avenir Book"/>
                        </a:rPr>
                        <a:t>(HB 1633/</a:t>
                      </a:r>
                      <a:r>
                        <a:rPr lang="en-US" sz="1600" b="0" i="0" kern="1200" baseline="0" dirty="0" err="1" smtClean="0">
                          <a:solidFill>
                            <a:schemeClr val="dk1"/>
                          </a:solidFill>
                          <a:effectLst/>
                          <a:latin typeface="Avenir Book"/>
                          <a:ea typeface="+mn-ea"/>
                          <a:cs typeface="Avenir Book"/>
                        </a:rPr>
                        <a:t>Riccelli</a:t>
                      </a:r>
                      <a:r>
                        <a:rPr lang="en-US" sz="1600" b="0" i="0" kern="1200" baseline="0" dirty="0" smtClean="0">
                          <a:solidFill>
                            <a:schemeClr val="dk1"/>
                          </a:solidFill>
                          <a:effectLst/>
                          <a:latin typeface="Avenir Book"/>
                          <a:ea typeface="+mn-ea"/>
                          <a:cs typeface="Avenir Book"/>
                        </a:rPr>
                        <a:t> &amp; SB 5407/</a:t>
                      </a:r>
                      <a:r>
                        <a:rPr lang="en-US" sz="1600" b="0" i="0" kern="1200" baseline="0" dirty="0" err="1" smtClean="0">
                          <a:solidFill>
                            <a:schemeClr val="dk1"/>
                          </a:solidFill>
                          <a:effectLst/>
                          <a:latin typeface="Avenir Book"/>
                          <a:ea typeface="+mn-ea"/>
                          <a:cs typeface="Avenir Book"/>
                        </a:rPr>
                        <a:t>Frockt</a:t>
                      </a:r>
                      <a:r>
                        <a:rPr lang="en-US" sz="1600" b="0" i="0" kern="1200" baseline="0" dirty="0" smtClean="0">
                          <a:solidFill>
                            <a:schemeClr val="dk1"/>
                          </a:solidFill>
                          <a:effectLst/>
                          <a:latin typeface="Avenir Book"/>
                          <a:ea typeface="+mn-ea"/>
                          <a:cs typeface="Avenir Book"/>
                        </a:rPr>
                        <a:t>)</a:t>
                      </a:r>
                      <a:endParaRPr lang="en-US" sz="1600" b="0" i="0" dirty="0">
                        <a:latin typeface="Avenir Book"/>
                        <a:cs typeface="Avenir Book"/>
                      </a:endParaRPr>
                    </a:p>
                  </a:txBody>
                  <a:tcPr/>
                </a:tc>
              </a:tr>
              <a:tr h="768822">
                <a:tc>
                  <a:txBody>
                    <a:bodyPr/>
                    <a:lstStyle/>
                    <a:p>
                      <a:r>
                        <a:rPr lang="en-US" sz="1800" b="0" i="0" kern="1200" dirty="0" smtClean="0">
                          <a:effectLst/>
                          <a:latin typeface="Avenir Book"/>
                          <a:cs typeface="Avenir Book"/>
                        </a:rPr>
                        <a:t>$200 million Investment</a:t>
                      </a:r>
                      <a:r>
                        <a:rPr lang="en-US" b="0" i="0" dirty="0" smtClean="0">
                          <a:effectLst/>
                          <a:latin typeface="Avenir Book"/>
                          <a:cs typeface="Avenir Book"/>
                        </a:rPr>
                        <a:t> in the </a:t>
                      </a:r>
                      <a:r>
                        <a:rPr lang="en-US" sz="1800" b="0" i="0" kern="1200" dirty="0" smtClean="0">
                          <a:effectLst/>
                          <a:latin typeface="Avenir Book"/>
                          <a:cs typeface="Avenir Book"/>
                        </a:rPr>
                        <a:t>Housing Trust Fund</a:t>
                      </a:r>
                    </a:p>
                    <a:p>
                      <a:r>
                        <a:rPr lang="en-US" sz="1600" b="0" i="0" kern="1200" dirty="0" smtClean="0">
                          <a:effectLst/>
                          <a:latin typeface="Avenir Book"/>
                          <a:cs typeface="Avenir Book"/>
                        </a:rPr>
                        <a:t>(Capital</a:t>
                      </a:r>
                      <a:r>
                        <a:rPr lang="en-US" sz="1600" b="0" i="0" kern="1200" baseline="0" dirty="0" smtClean="0">
                          <a:effectLst/>
                          <a:latin typeface="Avenir Book"/>
                          <a:cs typeface="Avenir Book"/>
                        </a:rPr>
                        <a:t> Budget)</a:t>
                      </a:r>
                      <a:endParaRPr lang="en-US" sz="1600" b="0" i="0" dirty="0">
                        <a:latin typeface="Avenir Book"/>
                        <a:cs typeface="Avenir Book"/>
                      </a:endParaRPr>
                    </a:p>
                  </a:txBody>
                  <a:tcPr/>
                </a:tc>
              </a:tr>
              <a:tr h="939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Avenir Book"/>
                          <a:ea typeface="+mn-ea"/>
                          <a:cs typeface="Avenir Book"/>
                        </a:rPr>
                        <a:t>Protect Housing &amp; Essential Needs; the Aged, Blind and Disabled Program; Medical Care Services and SSI Facilitation Services.</a:t>
                      </a:r>
                      <a:r>
                        <a:rPr lang="en-US" b="0" i="0" dirty="0" smtClean="0">
                          <a:effectLst/>
                          <a:latin typeface="Avenir Book"/>
                          <a:cs typeface="Avenir Book"/>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smtClean="0">
                          <a:effectLst/>
                          <a:latin typeface="Avenir Book"/>
                          <a:cs typeface="Avenir Book"/>
                        </a:rPr>
                        <a:t>(HB</a:t>
                      </a:r>
                      <a:r>
                        <a:rPr lang="en-US" sz="1600" b="0" i="0" baseline="0" dirty="0" smtClean="0">
                          <a:effectLst/>
                          <a:latin typeface="Avenir Book"/>
                          <a:cs typeface="Avenir Book"/>
                        </a:rPr>
                        <a:t> 1831/Pettigrew; HB 1239/Sullivan; and the Operating Budget)</a:t>
                      </a:r>
                      <a:endParaRPr lang="en-US" sz="1600" b="0" i="0" dirty="0" smtClean="0">
                        <a:latin typeface="Avenir Book"/>
                        <a:cs typeface="Avenir Book"/>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dirty="0">
                        <a:latin typeface="Avenir Book"/>
                        <a:cs typeface="Avenir Book"/>
                      </a:endParaRPr>
                    </a:p>
                  </a:txBody>
                  <a:tcPr/>
                </a:tc>
              </a:tr>
              <a:tr h="768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effectLst/>
                          <a:latin typeface="Avenir Book"/>
                          <a:cs typeface="Avenir Book"/>
                        </a:rPr>
                        <a:t>Ensure</a:t>
                      </a:r>
                      <a:r>
                        <a:rPr lang="en-US" sz="1800" b="0" i="0" kern="1200" baseline="0" dirty="0" smtClean="0">
                          <a:effectLst/>
                          <a:latin typeface="Avenir Book"/>
                          <a:cs typeface="Avenir Book"/>
                        </a:rPr>
                        <a:t> State Authorization for the Medicaid Transformation Demonstration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dirty="0" smtClean="0">
                          <a:effectLst/>
                          <a:latin typeface="Avenir Book"/>
                          <a:cs typeface="Avenir Book"/>
                        </a:rPr>
                        <a:t>(Operating Budget)</a:t>
                      </a:r>
                    </a:p>
                    <a:p>
                      <a:endParaRPr lang="en-US" b="0" i="0" dirty="0">
                        <a:latin typeface="Avenir Book"/>
                        <a:cs typeface="Avenir Book"/>
                      </a:endParaRPr>
                    </a:p>
                  </a:txBody>
                  <a:tcPr/>
                </a:tc>
              </a:tr>
            </a:tbl>
          </a:graphicData>
        </a:graphic>
      </p:graphicFrame>
      <p:sp>
        <p:nvSpPr>
          <p:cNvPr id="8" name="Slide Number Placeholder 7"/>
          <p:cNvSpPr>
            <a:spLocks noGrp="1"/>
          </p:cNvSpPr>
          <p:nvPr>
            <p:ph type="sldNum" sz="quarter" idx="12"/>
          </p:nvPr>
        </p:nvSpPr>
        <p:spPr/>
        <p:txBody>
          <a:bodyPr/>
          <a:lstStyle/>
          <a:p>
            <a:fld id="{EF72F695-9E5C-2A46-B9FF-B19EAE0BC431}" type="slidenum">
              <a:rPr lang="en-US" smtClean="0"/>
              <a:t>5</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010606080"/>
      </p:ext>
    </p:extLst>
  </p:cSld>
  <p:clrMapOvr>
    <a:masterClrMapping/>
  </p:clrMapOvr>
  <mc:AlternateContent xmlns:mc="http://schemas.openxmlformats.org/markup-compatibility/2006" xmlns:p14="http://schemas.microsoft.com/office/powerpoint/2010/main">
    <mc:Choice Requires="p14">
      <p:transition spd="slow" p14:dur="2000" advTm="2213"/>
    </mc:Choice>
    <mc:Fallback xmlns="">
      <p:transition xmlns:p14="http://schemas.microsoft.com/office/powerpoint/2010/main" spd="slow" advTm="221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35118" y="413945"/>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venir Book"/>
                <a:cs typeface="Avenir Book"/>
              </a:rPr>
              <a:t> </a:t>
            </a:r>
            <a:r>
              <a:rPr lang="en-US" sz="3000" b="1" dirty="0">
                <a:latin typeface="Avenir Book"/>
                <a:cs typeface="Avenir Book"/>
              </a:rPr>
              <a:t>Dispatch from Under the Dome</a:t>
            </a:r>
            <a:r>
              <a:rPr lang="en-US" sz="4800" b="1" dirty="0">
                <a:latin typeface="Avenir Book"/>
                <a:cs typeface="Avenir Book"/>
              </a:rPr>
              <a:t/>
            </a:r>
            <a:br>
              <a:rPr lang="en-US" sz="4800" b="1" dirty="0">
                <a:latin typeface="Avenir Book"/>
                <a:cs typeface="Avenir Book"/>
              </a:rPr>
            </a:br>
            <a:r>
              <a:rPr lang="en-US" sz="2000" dirty="0">
                <a:latin typeface="Avenir Book"/>
                <a:cs typeface="Avenir Book"/>
              </a:rPr>
              <a:t>State Policy &amp; Advocacy Update</a:t>
            </a:r>
            <a:endParaRPr lang="en-US" sz="2000" b="1" dirty="0">
              <a:latin typeface="Avenir Book"/>
              <a:cs typeface="Avenir Book"/>
            </a:endParaRPr>
          </a:p>
        </p:txBody>
      </p:sp>
      <p:sp>
        <p:nvSpPr>
          <p:cNvPr id="8" name="Slide Number Placeholder 7"/>
          <p:cNvSpPr>
            <a:spLocks noGrp="1"/>
          </p:cNvSpPr>
          <p:nvPr>
            <p:ph type="sldNum" sz="quarter" idx="12"/>
          </p:nvPr>
        </p:nvSpPr>
        <p:spPr/>
        <p:txBody>
          <a:bodyPr/>
          <a:lstStyle/>
          <a:p>
            <a:fld id="{EF72F695-9E5C-2A46-B9FF-B19EAE0BC431}" type="slidenum">
              <a:rPr lang="en-US" smtClean="0"/>
              <a:t>6</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2" name="Picture 1" descr="Sol testifying on 1570 2.23.1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1739900"/>
            <a:ext cx="8156384" cy="4140200"/>
          </a:xfrm>
          <a:prstGeom prst="rect">
            <a:avLst/>
          </a:prstGeom>
        </p:spPr>
      </p:pic>
    </p:spTree>
    <p:extLst>
      <p:ext uri="{BB962C8B-B14F-4D97-AF65-F5344CB8AC3E}">
        <p14:creationId xmlns:p14="http://schemas.microsoft.com/office/powerpoint/2010/main" val="486897799"/>
      </p:ext>
    </p:extLst>
  </p:cSld>
  <p:clrMapOvr>
    <a:masterClrMapping/>
  </p:clrMapOvr>
  <mc:AlternateContent xmlns:mc="http://schemas.openxmlformats.org/markup-compatibility/2006" xmlns:p14="http://schemas.microsoft.com/office/powerpoint/2010/main">
    <mc:Choice Requires="p14">
      <p:transition spd="slow" p14:dur="2000" advTm="2213"/>
    </mc:Choice>
    <mc:Fallback xmlns="">
      <p:transition xmlns:p14="http://schemas.microsoft.com/office/powerpoint/2010/main" spd="slow" advTm="2213"/>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marL="457200" indent="-457200" algn="l">
              <a:buFont typeface="Arial"/>
              <a:buChar char="•"/>
            </a:pPr>
            <a:endParaRPr lang="en-US" sz="2800" dirty="0" smtClean="0">
              <a:solidFill>
                <a:schemeClr val="dk1"/>
              </a:solidFill>
              <a:latin typeface="Helvetica Neue Light"/>
              <a:cs typeface="Helvetica Neue Light"/>
            </a:endParaRPr>
          </a:p>
          <a:p>
            <a:pPr marL="457200" indent="-457200" algn="l">
              <a:buFont typeface="Arial"/>
              <a:buChar char="•"/>
            </a:pPr>
            <a:endParaRPr lang="en-US" sz="2800" dirty="0">
              <a:solidFill>
                <a:schemeClr val="dk1"/>
              </a:solidFill>
              <a:latin typeface="Helvetica Neue Light"/>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7</a:t>
            </a:fld>
            <a:endParaRPr lang="en-US"/>
          </a:p>
        </p:txBody>
      </p:sp>
      <p:sp>
        <p:nvSpPr>
          <p:cNvPr id="8" name="TextBox 7"/>
          <p:cNvSpPr txBox="1"/>
          <p:nvPr/>
        </p:nvSpPr>
        <p:spPr>
          <a:xfrm>
            <a:off x="3174999" y="584199"/>
            <a:ext cx="5418667" cy="1138773"/>
          </a:xfrm>
          <a:prstGeom prst="rect">
            <a:avLst/>
          </a:prstGeom>
          <a:noFill/>
        </p:spPr>
        <p:txBody>
          <a:bodyPr wrap="square" rtlCol="0">
            <a:spAutoFit/>
          </a:bodyPr>
          <a:lstStyle/>
          <a:p>
            <a:pPr algn="ctr"/>
            <a:r>
              <a:rPr lang="en-US" sz="2800" dirty="0">
                <a:latin typeface="Avenir Book"/>
              </a:rPr>
              <a:t>Dispatch from Under the Dome</a:t>
            </a:r>
            <a:br>
              <a:rPr lang="en-US" sz="2800" dirty="0">
                <a:latin typeface="Avenir Book"/>
              </a:rPr>
            </a:br>
            <a:r>
              <a:rPr lang="en-US" sz="2000" dirty="0">
                <a:latin typeface="Avenir Book"/>
              </a:rPr>
              <a:t>State Policy &amp; Advocacy Update</a:t>
            </a:r>
            <a:br>
              <a:rPr lang="en-US" sz="2000" dirty="0">
                <a:latin typeface="Avenir Book"/>
              </a:rPr>
            </a:br>
            <a:endParaRPr lang="en-US" sz="2000" dirty="0">
              <a:latin typeface="Avenir Book"/>
            </a:endParaRPr>
          </a:p>
        </p:txBody>
      </p:sp>
      <p:sp>
        <p:nvSpPr>
          <p:cNvPr id="7" name="Subtitle 2"/>
          <p:cNvSpPr txBox="1">
            <a:spLocks/>
          </p:cNvSpPr>
          <p:nvPr/>
        </p:nvSpPr>
        <p:spPr>
          <a:xfrm>
            <a:off x="620889" y="1919111"/>
            <a:ext cx="8074378" cy="4413956"/>
          </a:xfrm>
          <a:prstGeom prst="rect">
            <a:avLst/>
          </a:prstGeom>
          <a:gradFill flip="none" rotWithShape="1">
            <a:gsLst>
              <a:gs pos="0">
                <a:schemeClr val="bg1">
                  <a:lumMod val="50000"/>
                </a:schemeClr>
              </a:gs>
              <a:gs pos="100000">
                <a:schemeClr val="bg1"/>
              </a:gs>
            </a:gsLst>
            <a:lin ang="16200000" scaled="0"/>
            <a:tileRect/>
          </a:gradFill>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900" b="1" dirty="0">
                <a:solidFill>
                  <a:srgbClr val="000000"/>
                </a:solidFill>
                <a:latin typeface="Avenir Book"/>
              </a:rPr>
              <a:t>Prevent the cliff in state </a:t>
            </a:r>
            <a:endParaRPr lang="en-US" sz="3900" b="1" dirty="0" smtClean="0">
              <a:solidFill>
                <a:srgbClr val="000000"/>
              </a:solidFill>
              <a:latin typeface="Avenir Book"/>
            </a:endParaRPr>
          </a:p>
          <a:p>
            <a:r>
              <a:rPr lang="en-US" sz="3900" b="1" dirty="0" smtClean="0">
                <a:solidFill>
                  <a:srgbClr val="000000"/>
                </a:solidFill>
                <a:latin typeface="Avenir Book"/>
              </a:rPr>
              <a:t>homelessness funding</a:t>
            </a:r>
          </a:p>
          <a:p>
            <a:pPr algn="l"/>
            <a:endParaRPr lang="en-US" sz="2400" dirty="0" smtClean="0">
              <a:solidFill>
                <a:schemeClr val="tx1"/>
              </a:solidFill>
              <a:latin typeface="Avenir Book"/>
            </a:endParaRPr>
          </a:p>
          <a:p>
            <a:pPr marL="342900" indent="-342900" algn="l">
              <a:buFont typeface="Wingdings" charset="2"/>
              <a:buChar char="ü"/>
            </a:pPr>
            <a:r>
              <a:rPr lang="en-US" sz="2400" dirty="0" smtClean="0">
                <a:solidFill>
                  <a:schemeClr val="tx1"/>
                </a:solidFill>
                <a:latin typeface="Avenir Book"/>
              </a:rPr>
              <a:t>Eliminate </a:t>
            </a:r>
            <a:r>
              <a:rPr lang="en-US" sz="2400" dirty="0">
                <a:solidFill>
                  <a:schemeClr val="tx1"/>
                </a:solidFill>
                <a:latin typeface="Avenir Book"/>
              </a:rPr>
              <a:t>the </a:t>
            </a:r>
            <a:r>
              <a:rPr lang="en-US" sz="2400" dirty="0" smtClean="0">
                <a:solidFill>
                  <a:schemeClr val="tx1"/>
                </a:solidFill>
                <a:latin typeface="Avenir Book"/>
              </a:rPr>
              <a:t>sunset</a:t>
            </a:r>
            <a:r>
              <a:rPr lang="en-US" sz="2400" dirty="0">
                <a:solidFill>
                  <a:schemeClr val="tx1"/>
                </a:solidFill>
                <a:latin typeface="Avenir Book"/>
              </a:rPr>
              <a:t> </a:t>
            </a:r>
            <a:r>
              <a:rPr lang="en-US" sz="2400" dirty="0" smtClean="0">
                <a:solidFill>
                  <a:schemeClr val="tx1"/>
                </a:solidFill>
                <a:latin typeface="Avenir Book"/>
              </a:rPr>
              <a:t>of the document recording fees, </a:t>
            </a:r>
            <a:br>
              <a:rPr lang="en-US" sz="2400" dirty="0" smtClean="0">
                <a:solidFill>
                  <a:schemeClr val="tx1"/>
                </a:solidFill>
                <a:latin typeface="Avenir Book"/>
              </a:rPr>
            </a:br>
            <a:endParaRPr lang="en-US" sz="2400" dirty="0">
              <a:solidFill>
                <a:schemeClr val="tx1"/>
              </a:solidFill>
              <a:latin typeface="Avenir Book"/>
            </a:endParaRPr>
          </a:p>
          <a:p>
            <a:pPr marL="342900" indent="-342900" algn="l">
              <a:buFont typeface="Wingdings" charset="2"/>
              <a:buChar char="ü"/>
            </a:pPr>
            <a:r>
              <a:rPr lang="en-US" sz="2400" dirty="0">
                <a:solidFill>
                  <a:srgbClr val="000000"/>
                </a:solidFill>
                <a:latin typeface="Avenir Book"/>
              </a:rPr>
              <a:t>Increase </a:t>
            </a:r>
            <a:r>
              <a:rPr lang="en-US" sz="2400" dirty="0" smtClean="0">
                <a:solidFill>
                  <a:srgbClr val="000000"/>
                </a:solidFill>
                <a:latin typeface="Avenir Book"/>
              </a:rPr>
              <a:t>resources to prevent and end homelessness, </a:t>
            </a:r>
            <a:r>
              <a:rPr lang="en-US" sz="2400" dirty="0">
                <a:solidFill>
                  <a:srgbClr val="FF0000"/>
                </a:solidFill>
                <a:latin typeface="Avenir Book"/>
              </a:rPr>
              <a:t/>
            </a:r>
            <a:br>
              <a:rPr lang="en-US" sz="2400" dirty="0">
                <a:solidFill>
                  <a:srgbClr val="FF0000"/>
                </a:solidFill>
                <a:latin typeface="Avenir Book"/>
              </a:rPr>
            </a:br>
            <a:endParaRPr lang="en-US" sz="2400" dirty="0">
              <a:solidFill>
                <a:srgbClr val="FF0000"/>
              </a:solidFill>
              <a:latin typeface="Avenir Book"/>
            </a:endParaRPr>
          </a:p>
          <a:p>
            <a:pPr marL="342900" indent="-342900" algn="l">
              <a:buFont typeface="Wingdings" charset="2"/>
              <a:buChar char="ü"/>
            </a:pPr>
            <a:r>
              <a:rPr lang="en-US" sz="2400" dirty="0" smtClean="0">
                <a:solidFill>
                  <a:schemeClr val="tx1"/>
                </a:solidFill>
                <a:latin typeface="Avenir Book"/>
              </a:rPr>
              <a:t>Eliminate the </a:t>
            </a:r>
            <a:r>
              <a:rPr lang="en-US" sz="2400" dirty="0">
                <a:solidFill>
                  <a:schemeClr val="tx1"/>
                </a:solidFill>
                <a:latin typeface="Avenir Book"/>
              </a:rPr>
              <a:t>45% </a:t>
            </a:r>
            <a:r>
              <a:rPr lang="en-US" sz="2400" dirty="0" smtClean="0">
                <a:solidFill>
                  <a:schemeClr val="tx1"/>
                </a:solidFill>
                <a:latin typeface="Avenir Book"/>
              </a:rPr>
              <a:t>mandate, </a:t>
            </a:r>
            <a:r>
              <a:rPr lang="en-US" sz="2400" dirty="0">
                <a:solidFill>
                  <a:schemeClr val="tx1"/>
                </a:solidFill>
                <a:latin typeface="Avenir Book"/>
              </a:rPr>
              <a:t/>
            </a:r>
            <a:br>
              <a:rPr lang="en-US" sz="2400" dirty="0">
                <a:solidFill>
                  <a:schemeClr val="tx1"/>
                </a:solidFill>
                <a:latin typeface="Avenir Book"/>
              </a:rPr>
            </a:br>
            <a:endParaRPr lang="en-US" sz="2400" dirty="0" smtClean="0">
              <a:solidFill>
                <a:schemeClr val="tx1"/>
              </a:solidFill>
              <a:latin typeface="Avenir Book"/>
            </a:endParaRPr>
          </a:p>
          <a:p>
            <a:pPr marL="342900" indent="-342900" algn="l">
              <a:buFont typeface="Wingdings" charset="2"/>
              <a:buChar char="ü"/>
            </a:pPr>
            <a:r>
              <a:rPr lang="en-US" sz="2400" dirty="0" smtClean="0">
                <a:solidFill>
                  <a:schemeClr val="tx1"/>
                </a:solidFill>
                <a:latin typeface="Avenir Book"/>
              </a:rPr>
              <a:t>Streamline and improve reporting and planning requirements, </a:t>
            </a:r>
            <a:br>
              <a:rPr lang="en-US" sz="2400" dirty="0" smtClean="0">
                <a:solidFill>
                  <a:schemeClr val="tx1"/>
                </a:solidFill>
                <a:latin typeface="Avenir Book"/>
              </a:rPr>
            </a:br>
            <a:endParaRPr lang="en-US" sz="2400" dirty="0">
              <a:solidFill>
                <a:schemeClr val="tx1"/>
              </a:solidFill>
              <a:latin typeface="Avenir Book"/>
            </a:endParaRPr>
          </a:p>
          <a:p>
            <a:pPr marL="342900" indent="-342900" algn="l">
              <a:buFont typeface="Wingdings" charset="2"/>
              <a:buChar char="ü"/>
            </a:pPr>
            <a:r>
              <a:rPr lang="en-US" sz="2400" dirty="0">
                <a:solidFill>
                  <a:schemeClr val="tx1"/>
                </a:solidFill>
                <a:latin typeface="Avenir Book"/>
              </a:rPr>
              <a:t>Streamline audits required </a:t>
            </a:r>
            <a:r>
              <a:rPr lang="en-US" sz="2400" dirty="0" smtClean="0">
                <a:solidFill>
                  <a:schemeClr val="tx1"/>
                </a:solidFill>
                <a:latin typeface="Avenir Book"/>
              </a:rPr>
              <a:t>of the state and local governments.</a:t>
            </a:r>
            <a:endParaRPr lang="en-US" sz="2400" dirty="0">
              <a:solidFill>
                <a:schemeClr val="tx1"/>
              </a:solidFill>
              <a:latin typeface="Avenir Book"/>
            </a:endParaRPr>
          </a:p>
        </p:txBody>
      </p:sp>
    </p:spTree>
    <p:extLst>
      <p:ext uri="{BB962C8B-B14F-4D97-AF65-F5344CB8AC3E}">
        <p14:creationId xmlns:p14="http://schemas.microsoft.com/office/powerpoint/2010/main" val="150750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marL="457200" indent="-457200" algn="l">
              <a:buFont typeface="Arial"/>
              <a:buChar char="•"/>
            </a:pPr>
            <a:endParaRPr lang="en-US" sz="2800" dirty="0" smtClean="0">
              <a:solidFill>
                <a:schemeClr val="dk1"/>
              </a:solidFill>
              <a:latin typeface="Helvetica Neue Light"/>
              <a:cs typeface="Helvetica Neue Light"/>
            </a:endParaRPr>
          </a:p>
          <a:p>
            <a:pPr marL="457200" indent="-457200" algn="l">
              <a:buFont typeface="Arial"/>
              <a:buChar char="•"/>
            </a:pPr>
            <a:endParaRPr lang="en-US" sz="2800" dirty="0">
              <a:solidFill>
                <a:schemeClr val="dk1"/>
              </a:solidFill>
              <a:latin typeface="Helvetica Neue Light"/>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8</a:t>
            </a:fld>
            <a:endParaRPr lang="en-US"/>
          </a:p>
        </p:txBody>
      </p:sp>
      <p:sp>
        <p:nvSpPr>
          <p:cNvPr id="7" name="Subtitle 2"/>
          <p:cNvSpPr txBox="1">
            <a:spLocks/>
          </p:cNvSpPr>
          <p:nvPr/>
        </p:nvSpPr>
        <p:spPr>
          <a:xfrm>
            <a:off x="620889" y="1919110"/>
            <a:ext cx="8074378" cy="4659489"/>
          </a:xfrm>
          <a:prstGeom prst="rect">
            <a:avLst/>
          </a:prstGeom>
          <a:gradFill flip="none" rotWithShape="1">
            <a:gsLst>
              <a:gs pos="0">
                <a:schemeClr val="bg1">
                  <a:lumMod val="50000"/>
                </a:schemeClr>
              </a:gs>
              <a:gs pos="100000">
                <a:schemeClr val="bg1"/>
              </a:gs>
            </a:gsLst>
            <a:lin ang="16200000" scaled="0"/>
            <a:tileRect/>
          </a:gra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14300" algn="l"/>
            <a:r>
              <a:rPr lang="en-US" sz="1900" dirty="0">
                <a:solidFill>
                  <a:schemeClr val="dk1"/>
                </a:solidFill>
                <a:latin typeface="Avenir Book"/>
                <a:cs typeface="Helvetica Neue Light"/>
              </a:rPr>
              <a:t>Document recording fees are the major fund source for all state and local homelessness services including:</a:t>
            </a:r>
            <a:br>
              <a:rPr lang="en-US" sz="1900" dirty="0">
                <a:solidFill>
                  <a:schemeClr val="dk1"/>
                </a:solidFill>
                <a:latin typeface="Avenir Book"/>
                <a:cs typeface="Helvetica Neue Light"/>
              </a:rPr>
            </a:br>
            <a:endParaRPr lang="en-US" sz="1900" dirty="0">
              <a:solidFill>
                <a:schemeClr val="dk1"/>
              </a:solidFill>
              <a:latin typeface="Avenir Book"/>
              <a:cs typeface="Helvetica Neue Light"/>
            </a:endParaRPr>
          </a:p>
          <a:p>
            <a:pPr marL="342900" indent="-342900" algn="l">
              <a:buFont typeface="Wingdings" charset="2"/>
              <a:buChar char="ü"/>
            </a:pPr>
            <a:r>
              <a:rPr lang="en-US" sz="1900" dirty="0">
                <a:solidFill>
                  <a:schemeClr val="dk1"/>
                </a:solidFill>
                <a:latin typeface="Avenir Book"/>
                <a:cs typeface="Helvetica Neue Light"/>
              </a:rPr>
              <a:t>Domestic violence shelters, </a:t>
            </a:r>
            <a:br>
              <a:rPr lang="en-US" sz="1900" dirty="0">
                <a:solidFill>
                  <a:schemeClr val="dk1"/>
                </a:solidFill>
                <a:latin typeface="Avenir Book"/>
                <a:cs typeface="Helvetica Neue Light"/>
              </a:rPr>
            </a:br>
            <a:endParaRPr lang="en-US" sz="1900" dirty="0">
              <a:solidFill>
                <a:schemeClr val="dk1"/>
              </a:solidFill>
              <a:latin typeface="Avenir Book"/>
              <a:cs typeface="Helvetica Neue Light"/>
            </a:endParaRPr>
          </a:p>
          <a:p>
            <a:pPr marL="342900" indent="-342900" algn="l">
              <a:buFont typeface="Wingdings" charset="2"/>
              <a:buChar char="ü"/>
            </a:pPr>
            <a:r>
              <a:rPr lang="en-US" sz="1900" dirty="0">
                <a:solidFill>
                  <a:schemeClr val="dk1"/>
                </a:solidFill>
                <a:latin typeface="Avenir Book"/>
                <a:cs typeface="Helvetica Neue Light"/>
              </a:rPr>
              <a:t>Youth and young adult shelters and outreach services, </a:t>
            </a:r>
            <a:br>
              <a:rPr lang="en-US" sz="1900" dirty="0">
                <a:solidFill>
                  <a:schemeClr val="dk1"/>
                </a:solidFill>
                <a:latin typeface="Avenir Book"/>
                <a:cs typeface="Helvetica Neue Light"/>
              </a:rPr>
            </a:br>
            <a:endParaRPr lang="en-US" sz="1900" dirty="0">
              <a:solidFill>
                <a:schemeClr val="dk1"/>
              </a:solidFill>
              <a:latin typeface="Avenir Book"/>
              <a:cs typeface="Helvetica Neue Light"/>
            </a:endParaRPr>
          </a:p>
          <a:p>
            <a:pPr marL="342900" indent="-342900" algn="l">
              <a:buFont typeface="Wingdings" charset="2"/>
              <a:buChar char="ü"/>
            </a:pPr>
            <a:r>
              <a:rPr lang="en-US" sz="1900" dirty="0">
                <a:solidFill>
                  <a:schemeClr val="dk1"/>
                </a:solidFill>
                <a:latin typeface="Avenir Book"/>
                <a:cs typeface="Helvetica Neue Light"/>
              </a:rPr>
              <a:t>Short-term and longer-term rental assistance (Rapid Rehousing), </a:t>
            </a:r>
            <a:br>
              <a:rPr lang="en-US" sz="1900" dirty="0">
                <a:solidFill>
                  <a:schemeClr val="dk1"/>
                </a:solidFill>
                <a:latin typeface="Avenir Book"/>
                <a:cs typeface="Helvetica Neue Light"/>
              </a:rPr>
            </a:br>
            <a:endParaRPr lang="en-US" sz="1900" dirty="0">
              <a:solidFill>
                <a:schemeClr val="dk1"/>
              </a:solidFill>
              <a:latin typeface="Avenir Book"/>
              <a:cs typeface="Helvetica Neue Light"/>
            </a:endParaRPr>
          </a:p>
          <a:p>
            <a:pPr marL="342900" indent="-342900" algn="l">
              <a:buFont typeface="Wingdings" charset="2"/>
              <a:buChar char="ü"/>
            </a:pPr>
            <a:r>
              <a:rPr lang="en-US" sz="1900" dirty="0">
                <a:solidFill>
                  <a:schemeClr val="dk1"/>
                </a:solidFill>
                <a:latin typeface="Avenir Book"/>
                <a:cs typeface="Helvetica Neue Light"/>
              </a:rPr>
              <a:t>Move-in assistance (deposits, tenant screening fees), </a:t>
            </a:r>
            <a:br>
              <a:rPr lang="en-US" sz="1900" dirty="0">
                <a:solidFill>
                  <a:schemeClr val="dk1"/>
                </a:solidFill>
                <a:latin typeface="Avenir Book"/>
                <a:cs typeface="Helvetica Neue Light"/>
              </a:rPr>
            </a:br>
            <a:endParaRPr lang="en-US" sz="1900" dirty="0">
              <a:solidFill>
                <a:schemeClr val="dk1"/>
              </a:solidFill>
              <a:latin typeface="Avenir Book"/>
              <a:cs typeface="Helvetica Neue Light"/>
            </a:endParaRPr>
          </a:p>
          <a:p>
            <a:pPr marL="342900" indent="-342900" algn="l">
              <a:buFont typeface="Wingdings" charset="2"/>
              <a:buChar char="ü"/>
            </a:pPr>
            <a:r>
              <a:rPr lang="en-US" sz="1900" dirty="0">
                <a:solidFill>
                  <a:schemeClr val="dk1"/>
                </a:solidFill>
                <a:latin typeface="Avenir Book"/>
                <a:cs typeface="Helvetica Neue Light"/>
              </a:rPr>
              <a:t>Permanent Supportive Housing Services, </a:t>
            </a:r>
            <a:br>
              <a:rPr lang="en-US" sz="1900" dirty="0">
                <a:solidFill>
                  <a:schemeClr val="dk1"/>
                </a:solidFill>
                <a:latin typeface="Avenir Book"/>
                <a:cs typeface="Helvetica Neue Light"/>
              </a:rPr>
            </a:br>
            <a:endParaRPr lang="en-US" sz="1900" dirty="0">
              <a:solidFill>
                <a:schemeClr val="dk1"/>
              </a:solidFill>
              <a:latin typeface="Avenir Book"/>
              <a:cs typeface="Helvetica Neue Light"/>
            </a:endParaRPr>
          </a:p>
          <a:p>
            <a:pPr marL="342900" indent="-342900" algn="l">
              <a:buFont typeface="Wingdings" charset="2"/>
              <a:buChar char="ü"/>
            </a:pPr>
            <a:r>
              <a:rPr lang="en-US" sz="1900" dirty="0">
                <a:solidFill>
                  <a:schemeClr val="dk1"/>
                </a:solidFill>
                <a:latin typeface="Avenir Book"/>
                <a:cs typeface="Helvetica Neue Light"/>
              </a:rPr>
              <a:t>And more. </a:t>
            </a:r>
          </a:p>
        </p:txBody>
      </p:sp>
      <p:sp>
        <p:nvSpPr>
          <p:cNvPr id="2" name="TextBox 1"/>
          <p:cNvSpPr txBox="1"/>
          <p:nvPr/>
        </p:nvSpPr>
        <p:spPr>
          <a:xfrm>
            <a:off x="3213099" y="495302"/>
            <a:ext cx="5291667" cy="1423810"/>
          </a:xfrm>
          <a:prstGeom prst="rect">
            <a:avLst/>
          </a:prstGeom>
          <a:noFill/>
        </p:spPr>
        <p:txBody>
          <a:bodyPr wrap="square" rtlCol="0">
            <a:spAutoFit/>
          </a:bodyPr>
          <a:lstStyle/>
          <a:p>
            <a:pPr algn="ctr"/>
            <a:r>
              <a:rPr lang="en-US" sz="2800" b="1" dirty="0">
                <a:latin typeface="Avenir Book"/>
                <a:cs typeface="Avenir Book"/>
              </a:rPr>
              <a:t>Dispatch from Under the Dome</a:t>
            </a:r>
            <a:r>
              <a:rPr lang="en-US" sz="3200" b="1" dirty="0">
                <a:latin typeface="Avenir Book"/>
                <a:cs typeface="Avenir Book"/>
              </a:rPr>
              <a:t/>
            </a:r>
            <a:br>
              <a:rPr lang="en-US" sz="3200" b="1" dirty="0">
                <a:latin typeface="Avenir Book"/>
                <a:cs typeface="Avenir Book"/>
              </a:rPr>
            </a:br>
            <a:r>
              <a:rPr lang="en-US" sz="2000" dirty="0">
                <a:latin typeface="Avenir Book"/>
                <a:cs typeface="Avenir Book"/>
              </a:rPr>
              <a:t>State Policy &amp; Advocacy Update</a:t>
            </a:r>
            <a:r>
              <a:rPr lang="en-US" sz="2000" b="1" dirty="0">
                <a:latin typeface="Avenir Book"/>
                <a:cs typeface="Avenir Book"/>
              </a:rPr>
              <a:t/>
            </a:r>
            <a:br>
              <a:rPr lang="en-US" sz="2000" b="1" dirty="0">
                <a:latin typeface="Avenir Book"/>
                <a:cs typeface="Avenir Book"/>
              </a:rPr>
            </a:br>
            <a:endParaRPr lang="en-US" sz="2000" b="1" dirty="0">
              <a:latin typeface="Avenir Book"/>
              <a:cs typeface="Avenir Book"/>
            </a:endParaRPr>
          </a:p>
          <a:p>
            <a:endParaRPr lang="en-US" dirty="0"/>
          </a:p>
        </p:txBody>
      </p:sp>
    </p:spTree>
    <p:extLst>
      <p:ext uri="{BB962C8B-B14F-4D97-AF65-F5344CB8AC3E}">
        <p14:creationId xmlns:p14="http://schemas.microsoft.com/office/powerpoint/2010/main" val="168957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lvl="0" algn="l"/>
            <a:r>
              <a:rPr lang="en-US" sz="2800" dirty="0" smtClean="0">
                <a:solidFill>
                  <a:schemeClr val="dk1"/>
                </a:solidFill>
                <a:latin typeface="Helvetica Neue Light"/>
                <a:cs typeface="Helvetica Neue Light"/>
              </a:rPr>
              <a:t>State investments are making a difference </a:t>
            </a:r>
            <a:endParaRPr lang="en-US" sz="2800" dirty="0">
              <a:solidFill>
                <a:schemeClr val="dk1"/>
              </a:solidFill>
              <a:latin typeface="Helvetica Neue Light"/>
              <a:cs typeface="Helvetica Neue Light"/>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9</a:t>
            </a:fld>
            <a:endParaRPr lang="en-US"/>
          </a:p>
        </p:txBody>
      </p:sp>
      <p:sp>
        <p:nvSpPr>
          <p:cNvPr id="8" name="TextBox 7"/>
          <p:cNvSpPr txBox="1"/>
          <p:nvPr/>
        </p:nvSpPr>
        <p:spPr>
          <a:xfrm>
            <a:off x="3174999" y="584199"/>
            <a:ext cx="5418667" cy="1384995"/>
          </a:xfrm>
          <a:prstGeom prst="rect">
            <a:avLst/>
          </a:prstGeom>
          <a:noFill/>
        </p:spPr>
        <p:txBody>
          <a:bodyPr wrap="square" rtlCol="0">
            <a:spAutoFit/>
          </a:bodyPr>
          <a:lstStyle/>
          <a:p>
            <a:pPr algn="ctr"/>
            <a:r>
              <a:rPr lang="en-US" sz="2800" b="1" dirty="0">
                <a:latin typeface="Avenir Book"/>
                <a:cs typeface="Avenir Book"/>
              </a:rPr>
              <a:t>Dispatch from Under the Dome</a:t>
            </a:r>
            <a:r>
              <a:rPr lang="en-US" sz="3600" b="1" dirty="0">
                <a:latin typeface="Avenir Book"/>
                <a:cs typeface="Avenir Book"/>
              </a:rPr>
              <a:t/>
            </a:r>
            <a:br>
              <a:rPr lang="en-US" sz="3600" b="1" dirty="0">
                <a:latin typeface="Avenir Book"/>
                <a:cs typeface="Avenir Book"/>
              </a:rPr>
            </a:br>
            <a:r>
              <a:rPr lang="en-US" sz="2000" dirty="0">
                <a:latin typeface="Avenir Book"/>
                <a:cs typeface="Avenir Book"/>
              </a:rPr>
              <a:t>State Policy &amp; Advocacy Update</a:t>
            </a:r>
            <a:r>
              <a:rPr lang="en-US" sz="2800" b="1" dirty="0">
                <a:latin typeface="Avenir Book"/>
                <a:cs typeface="Avenir Book"/>
              </a:rPr>
              <a:t/>
            </a:r>
            <a:br>
              <a:rPr lang="en-US" sz="2800" b="1" dirty="0">
                <a:latin typeface="Avenir Book"/>
                <a:cs typeface="Avenir Book"/>
              </a:rPr>
            </a:br>
            <a:endParaRPr lang="en-US" sz="2800" b="1" dirty="0">
              <a:latin typeface="Avenir Book"/>
              <a:cs typeface="Avenir Book"/>
            </a:endParaRPr>
          </a:p>
        </p:txBody>
      </p:sp>
      <p:graphicFrame>
        <p:nvGraphicFramePr>
          <p:cNvPr id="6" name="Chart 5"/>
          <p:cNvGraphicFramePr>
            <a:graphicFrameLocks/>
          </p:cNvGraphicFramePr>
          <p:nvPr>
            <p:extLst>
              <p:ext uri="{D42A27DB-BD31-4B8C-83A1-F6EECF244321}">
                <p14:modId xmlns:p14="http://schemas.microsoft.com/office/powerpoint/2010/main" val="3393774290"/>
              </p:ext>
            </p:extLst>
          </p:nvPr>
        </p:nvGraphicFramePr>
        <p:xfrm>
          <a:off x="620889" y="2669289"/>
          <a:ext cx="7972777" cy="336321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20889" y="6356350"/>
            <a:ext cx="7456311" cy="369332"/>
          </a:xfrm>
          <a:prstGeom prst="rect">
            <a:avLst/>
          </a:prstGeom>
          <a:noFill/>
        </p:spPr>
        <p:txBody>
          <a:bodyPr wrap="square" rtlCol="0">
            <a:spAutoFit/>
          </a:bodyPr>
          <a:lstStyle/>
          <a:p>
            <a:r>
              <a:rPr lang="en-US" dirty="0" smtClean="0">
                <a:latin typeface="Avenir Book"/>
              </a:rPr>
              <a:t>Source: Washington State Department of Commerce</a:t>
            </a:r>
            <a:endParaRPr lang="en-US" dirty="0">
              <a:latin typeface="Avenir Book"/>
            </a:endParaRPr>
          </a:p>
        </p:txBody>
      </p:sp>
    </p:spTree>
    <p:extLst>
      <p:ext uri="{BB962C8B-B14F-4D97-AF65-F5344CB8AC3E}">
        <p14:creationId xmlns:p14="http://schemas.microsoft.com/office/powerpoint/2010/main" val="218632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18538</TotalTime>
  <Words>2751</Words>
  <Application>Microsoft Macintosh PowerPoint</Application>
  <PresentationFormat>On-screen Show (4:3)</PresentationFormat>
  <Paragraphs>650</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Document</vt:lpstr>
      <vt:lpstr> Dispatch from Under the Dome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Low Income Housing 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tenant screening fees are too damn high</dc:title>
  <dc:creator>Michele Thomas</dc:creator>
  <cp:lastModifiedBy>Michele Thomas</cp:lastModifiedBy>
  <cp:revision>416</cp:revision>
  <cp:lastPrinted>2017-05-09T00:58:31Z</cp:lastPrinted>
  <dcterms:created xsi:type="dcterms:W3CDTF">2014-12-17T03:28:34Z</dcterms:created>
  <dcterms:modified xsi:type="dcterms:W3CDTF">2017-05-11T14:59:00Z</dcterms:modified>
</cp:coreProperties>
</file>