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4" r:id="rId4"/>
    <p:sldId id="265" r:id="rId5"/>
    <p:sldId id="267" r:id="rId6"/>
    <p:sldId id="266" r:id="rId7"/>
    <p:sldId id="256" r:id="rId8"/>
    <p:sldId id="257" r:id="rId9"/>
    <p:sldId id="258" r:id="rId10"/>
    <p:sldId id="259" r:id="rId11"/>
    <p:sldId id="274" r:id="rId12"/>
    <p:sldId id="268" r:id="rId13"/>
    <p:sldId id="263" r:id="rId14"/>
    <p:sldId id="270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1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5675-BDD1-457F-938F-00C9145AFFCC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6247-555B-40CE-BDBB-922E2C5E1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70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5675-BDD1-457F-938F-00C9145AFFCC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6247-555B-40CE-BDBB-922E2C5E1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33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5675-BDD1-457F-938F-00C9145AFFCC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6247-555B-40CE-BDBB-922E2C5E1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16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5675-BDD1-457F-938F-00C9145AFFCC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6247-555B-40CE-BDBB-922E2C5E1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836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5675-BDD1-457F-938F-00C9145AFFCC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6247-555B-40CE-BDBB-922E2C5E1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1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5675-BDD1-457F-938F-00C9145AFFCC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6247-555B-40CE-BDBB-922E2C5E1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090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5675-BDD1-457F-938F-00C9145AFFCC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6247-555B-40CE-BDBB-922E2C5E1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478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5675-BDD1-457F-938F-00C9145AFFCC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6247-555B-40CE-BDBB-922E2C5E1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31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5675-BDD1-457F-938F-00C9145AFFCC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6247-555B-40CE-BDBB-922E2C5E1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599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5675-BDD1-457F-938F-00C9145AFFCC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6247-555B-40CE-BDBB-922E2C5E1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341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5675-BDD1-457F-938F-00C9145AFFCC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6247-555B-40CE-BDBB-922E2C5E1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28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25675-BDD1-457F-938F-00C9145AFFCC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16247-555B-40CE-BDBB-922E2C5E1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58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1350963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Why NAMI?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45791"/>
            <a:ext cx="9144000" cy="2812209"/>
          </a:xfrm>
        </p:spPr>
        <p:txBody>
          <a:bodyPr>
            <a:normAutofit/>
          </a:bodyPr>
          <a:lstStyle/>
          <a:p>
            <a:r>
              <a:rPr lang="en-US" dirty="0"/>
              <a:t>Daryn Nelsen-Soza, MSW</a:t>
            </a:r>
          </a:p>
          <a:p>
            <a:r>
              <a:rPr lang="en-US" dirty="0"/>
              <a:t>NAMI Volunteer since 2014</a:t>
            </a:r>
          </a:p>
          <a:p>
            <a:r>
              <a:rPr lang="en-US" dirty="0"/>
              <a:t>WA State Board Member</a:t>
            </a:r>
          </a:p>
          <a:p>
            <a:r>
              <a:rPr lang="en-US" dirty="0"/>
              <a:t>NAMI State Trainer: Homefront and Provider Education</a:t>
            </a:r>
          </a:p>
          <a:p>
            <a:r>
              <a:rPr lang="en-US" dirty="0"/>
              <a:t>NAMI Thurston/Mason Board Member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239" y="719325"/>
            <a:ext cx="4169521" cy="159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230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8572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What attendees will gain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04134"/>
            <a:ext cx="10515600" cy="4722423"/>
          </a:xfrm>
        </p:spPr>
        <p:txBody>
          <a:bodyPr>
            <a:normAutofit/>
          </a:bodyPr>
          <a:lstStyle/>
          <a:p>
            <a:r>
              <a:rPr lang="en-US" dirty="0"/>
              <a:t>Learn about current treatments, including evidence-based therapies, medications and side effects</a:t>
            </a:r>
          </a:p>
          <a:p>
            <a:r>
              <a:rPr lang="en-US" dirty="0"/>
              <a:t>Management skills for stress, self care, communication, problem solving and crisis management</a:t>
            </a:r>
          </a:p>
          <a:p>
            <a:r>
              <a:rPr lang="en-US" dirty="0"/>
              <a:t>How to support other family members with compassion and empathy</a:t>
            </a:r>
          </a:p>
          <a:p>
            <a:r>
              <a:rPr lang="en-US" dirty="0"/>
              <a:t>Navigation of the challenges and the impact of mental health conditions on the ENTIRE family. </a:t>
            </a:r>
          </a:p>
          <a:p>
            <a:r>
              <a:rPr lang="en-US" b="1" dirty="0">
                <a:solidFill>
                  <a:srgbClr val="C00000"/>
                </a:solidFill>
              </a:rPr>
              <a:t>Resources, Resources, Resources!!!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9529" y="6014434"/>
            <a:ext cx="3393688" cy="60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747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Why Homefront Matters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FREE Resource that provides significant benefits: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Helps families understand the complexities better</a:t>
            </a:r>
          </a:p>
          <a:p>
            <a:r>
              <a:rPr lang="en-US" dirty="0"/>
              <a:t>Support network for families</a:t>
            </a:r>
          </a:p>
          <a:p>
            <a:r>
              <a:rPr lang="en-US" dirty="0"/>
              <a:t>Provide </a:t>
            </a:r>
            <a:r>
              <a:rPr lang="en-US" dirty="0">
                <a:solidFill>
                  <a:srgbClr val="FF0000"/>
                </a:solidFill>
              </a:rPr>
              <a:t>RESOURCES, RESOURCES, RESOURCES</a:t>
            </a:r>
          </a:p>
          <a:p>
            <a:r>
              <a:rPr lang="en-US" dirty="0"/>
              <a:t>Ultimately help our service personnel reintegrate into their families and communities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3598" y="6010122"/>
            <a:ext cx="3395766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36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989" y="2315023"/>
            <a:ext cx="10515600" cy="3686533"/>
          </a:xfrm>
        </p:spPr>
        <p:txBody>
          <a:bodyPr/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dirty="0"/>
              <a:t>NAMI Provider Education is a 5-week course that presents a penetrating, subjective view of families and individuals living with mental illness to line staff at public agencies who work directly with people living with severe and persistent mental illnesses.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555" y="848910"/>
            <a:ext cx="8147991" cy="100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95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774" y="563496"/>
            <a:ext cx="10515600" cy="551356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b="1" dirty="0">
                <a:solidFill>
                  <a:srgbClr val="0070C0"/>
                </a:solidFill>
                <a:latin typeface="+mj-lt"/>
              </a:rPr>
              <a:t>Two presentation options: </a:t>
            </a:r>
          </a:p>
          <a:p>
            <a:pPr marL="806450" indent="-403225">
              <a:lnSpc>
                <a:spcPct val="150000"/>
              </a:lnSpc>
              <a:buNone/>
            </a:pPr>
            <a:r>
              <a:rPr lang="en-US" dirty="0"/>
              <a:t>15 hour program of in-service training taught by a team consisting of two adults in recovery from mental illness, two family members and a mental health professional</a:t>
            </a:r>
          </a:p>
          <a:p>
            <a:pPr marL="806450" indent="-403225">
              <a:lnSpc>
                <a:spcPct val="150000"/>
              </a:lnSpc>
              <a:buNone/>
            </a:pPr>
            <a:endParaRPr lang="en-US" dirty="0"/>
          </a:p>
          <a:p>
            <a:pPr marL="806450" indent="-403225">
              <a:lnSpc>
                <a:spcPct val="150000"/>
              </a:lnSpc>
              <a:buNone/>
            </a:pPr>
            <a:r>
              <a:rPr lang="en-US" dirty="0"/>
              <a:t>4 hour seminar program in-service training taught by a team consisting of an adult in recovery from mental illness, a family members and a mental health professional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1434" y="6077056"/>
            <a:ext cx="3386071" cy="60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057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What attendees will gain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Understanding of the realities of living with mental illness</a:t>
            </a:r>
          </a:p>
          <a:p>
            <a:pPr>
              <a:lnSpc>
                <a:spcPct val="150000"/>
              </a:lnSpc>
            </a:pPr>
            <a:r>
              <a:rPr lang="en-US" dirty="0"/>
              <a:t>Increased compassion for the vulnerabilities people face when seeking care</a:t>
            </a:r>
          </a:p>
          <a:p>
            <a:pPr>
              <a:lnSpc>
                <a:spcPct val="150000"/>
              </a:lnSpc>
            </a:pPr>
            <a:r>
              <a:rPr lang="en-US" dirty="0"/>
              <a:t>Recognition of your critical role in the individual and family’s journey towards recovery</a:t>
            </a:r>
          </a:p>
          <a:p>
            <a:pPr>
              <a:lnSpc>
                <a:spcPct val="150000"/>
              </a:lnSpc>
            </a:pPr>
            <a:r>
              <a:rPr lang="en-US" dirty="0"/>
              <a:t>Empowered view of the lasting impact your care make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5435" y="6010122"/>
            <a:ext cx="3389670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247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Why Provider Matters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61748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Every organization engages individuals with mental illness. </a:t>
            </a:r>
          </a:p>
          <a:p>
            <a:pPr>
              <a:lnSpc>
                <a:spcPct val="150000"/>
              </a:lnSpc>
            </a:pPr>
            <a:r>
              <a:rPr lang="en-US" dirty="0"/>
              <a:t>Every organization encounters individuals who are homeless </a:t>
            </a:r>
          </a:p>
          <a:p>
            <a:pPr>
              <a:lnSpc>
                <a:spcPct val="150000"/>
              </a:lnSpc>
            </a:pPr>
            <a:r>
              <a:rPr lang="en-US" dirty="0"/>
              <a:t>These two are not mutually exclusive</a:t>
            </a:r>
          </a:p>
          <a:p>
            <a:pPr>
              <a:lnSpc>
                <a:spcPct val="150000"/>
              </a:lnSpc>
            </a:pPr>
            <a:r>
              <a:rPr lang="en-US" dirty="0"/>
              <a:t>According to SAMSHA – 20-25% of homeless population in US suffer from some form of severe mental illness – 2009 *</a:t>
            </a:r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3768" y="5953319"/>
            <a:ext cx="3389670" cy="6035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9280" y="6043754"/>
            <a:ext cx="6847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* http://www.nationalhomeless.org/factsheets/Mental_Illness.pdf</a:t>
            </a:r>
          </a:p>
        </p:txBody>
      </p:sp>
    </p:spTree>
    <p:extLst>
      <p:ext uri="{BB962C8B-B14F-4D97-AF65-F5344CB8AC3E}">
        <p14:creationId xmlns:p14="http://schemas.microsoft.com/office/powerpoint/2010/main" val="4247170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Why Provider Matters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7268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US" dirty="0"/>
              <a:t>This class does not teach you to do your job – you are the professionals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US" dirty="0"/>
              <a:t>Provider does help give you a unique insight that will help you appropriately and effectively help the mentally ill homeless population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US" dirty="0"/>
              <a:t>And it is a free resource available to organizations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6494" y="5875185"/>
            <a:ext cx="3389670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821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300" dirty="0">
                <a:solidFill>
                  <a:srgbClr val="0070C0"/>
                </a:solidFill>
              </a:rPr>
              <a:t>Why NAMI?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Started in 2014 as an intern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dirty="0"/>
              <a:t>Discovered Mission – largest grassroots mental health organization dedicated to building better lives for the millions of Americans affected by mental illness. </a:t>
            </a:r>
          </a:p>
          <a:p>
            <a:pPr>
              <a:spcBef>
                <a:spcPts val="1200"/>
              </a:spcBef>
            </a:pPr>
            <a:r>
              <a:rPr lang="en-US" dirty="0"/>
              <a:t>Trained as a Homefront facilitator and later a State Trainer</a:t>
            </a:r>
          </a:p>
          <a:p>
            <a:pPr>
              <a:spcBef>
                <a:spcPts val="1200"/>
              </a:spcBef>
            </a:pPr>
            <a:r>
              <a:rPr lang="en-US" dirty="0"/>
              <a:t>Helped start and facilitate several psychotherapy groups</a:t>
            </a:r>
          </a:p>
          <a:p>
            <a:pPr>
              <a:spcBef>
                <a:spcPts val="1200"/>
              </a:spcBef>
            </a:pPr>
            <a:r>
              <a:rPr lang="en-US" dirty="0"/>
              <a:t>Introduced to NAMI WA Executive Director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5966" y="5816984"/>
            <a:ext cx="2737834" cy="78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07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Why I stay at NAMI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971727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I believe in open access to support, education, advocacy</a:t>
            </a:r>
          </a:p>
          <a:p>
            <a:pPr>
              <a:lnSpc>
                <a:spcPct val="150000"/>
              </a:lnSpc>
            </a:pPr>
            <a:r>
              <a:rPr lang="en-US" dirty="0"/>
              <a:t>I believe in supporting families and the many, many others affected by mental health disorders</a:t>
            </a:r>
          </a:p>
          <a:p>
            <a:pPr>
              <a:lnSpc>
                <a:spcPct val="150000"/>
              </a:lnSpc>
            </a:pPr>
            <a:r>
              <a:rPr lang="en-US" dirty="0"/>
              <a:t>I believe that we can end the stigma</a:t>
            </a:r>
          </a:p>
          <a:p>
            <a:pPr>
              <a:lnSpc>
                <a:spcPct val="150000"/>
              </a:lnSpc>
            </a:pPr>
            <a:r>
              <a:rPr lang="en-US" dirty="0"/>
              <a:t>And I believe that NAMI has a proven track record of helping those disenfranchised by mental illness.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925830" y="6007073"/>
            <a:ext cx="2078916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50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355"/>
            <a:ext cx="4017135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Road to NAMI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82918"/>
            <a:ext cx="10515600" cy="479404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I am a person in recovery</a:t>
            </a:r>
          </a:p>
          <a:p>
            <a:pPr>
              <a:lnSpc>
                <a:spcPct val="150000"/>
              </a:lnSpc>
            </a:pPr>
            <a:r>
              <a:rPr lang="en-US" dirty="0"/>
              <a:t>Younger wilder days without treatment</a:t>
            </a:r>
          </a:p>
          <a:p>
            <a:pPr>
              <a:lnSpc>
                <a:spcPct val="150000"/>
              </a:lnSpc>
            </a:pPr>
            <a:r>
              <a:rPr lang="en-US" dirty="0"/>
              <a:t>No treatment options available in rural South Eastern Washington</a:t>
            </a:r>
          </a:p>
          <a:p>
            <a:pPr>
              <a:lnSpc>
                <a:spcPct val="150000"/>
              </a:lnSpc>
            </a:pPr>
            <a:r>
              <a:rPr lang="en-US" dirty="0"/>
              <a:t>Young Adult days – little treatment into GREAT treatment</a:t>
            </a:r>
          </a:p>
          <a:p>
            <a:pPr>
              <a:lnSpc>
                <a:spcPct val="150000"/>
              </a:lnSpc>
            </a:pPr>
            <a:r>
              <a:rPr lang="en-US" dirty="0"/>
              <a:t>Middle Age days – introduced to NAMI where I realized that NAMI’s standard Predictable Stages of Emotional reaction is accurate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702618" y="6025023"/>
            <a:ext cx="2081551" cy="60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002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Since 2014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313645"/>
            <a:ext cx="10739907" cy="516814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Watching people across the country recover, advocate and support one another is an amazing inspiration</a:t>
            </a:r>
          </a:p>
          <a:p>
            <a:pPr>
              <a:lnSpc>
                <a:spcPct val="150000"/>
              </a:lnSpc>
            </a:pPr>
            <a:r>
              <a:rPr lang="en-US" dirty="0"/>
              <a:t>Strengthening my recovery</a:t>
            </a:r>
          </a:p>
          <a:p>
            <a:pPr>
              <a:lnSpc>
                <a:spcPct val="150000"/>
              </a:lnSpc>
            </a:pPr>
            <a:r>
              <a:rPr lang="en-US" dirty="0"/>
              <a:t>Strengthening my family, friends, neighbors, community</a:t>
            </a:r>
          </a:p>
          <a:p>
            <a:pPr>
              <a:lnSpc>
                <a:spcPct val="150000"/>
              </a:lnSpc>
            </a:pPr>
            <a:r>
              <a:rPr lang="en-US" dirty="0"/>
              <a:t>Providing resources and support</a:t>
            </a:r>
          </a:p>
          <a:p>
            <a:pPr>
              <a:lnSpc>
                <a:spcPct val="150000"/>
              </a:lnSpc>
            </a:pPr>
            <a:r>
              <a:rPr lang="en-US" dirty="0"/>
              <a:t>Opportunities to meet people around the country</a:t>
            </a:r>
          </a:p>
          <a:p>
            <a:pPr>
              <a:lnSpc>
                <a:spcPct val="150000"/>
              </a:lnSpc>
            </a:pPr>
            <a:r>
              <a:rPr lang="en-US" dirty="0"/>
              <a:t>NAMI is a primary source of passion in my life</a:t>
            </a:r>
          </a:p>
          <a:p>
            <a:pPr>
              <a:lnSpc>
                <a:spcPct val="150000"/>
              </a:lnSpc>
            </a:pPr>
            <a:r>
              <a:rPr lang="en-US" dirty="0"/>
              <a:t>Making a difference!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758404" y="5872136"/>
            <a:ext cx="2078916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78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4566" y="609824"/>
            <a:ext cx="8610038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NAMI Programs I am involved with: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34604" y="6014664"/>
            <a:ext cx="2078916" cy="6096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282" y="2261517"/>
            <a:ext cx="7297544" cy="13046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435" y="4123657"/>
            <a:ext cx="8842478" cy="108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50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054" y="1647451"/>
            <a:ext cx="7296150" cy="130492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8129" y="3496234"/>
            <a:ext cx="9144000" cy="2788655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</a:pPr>
            <a:r>
              <a:rPr lang="en-US" sz="5100" dirty="0"/>
              <a:t>NAMI Homefront's mission is to provide education for managing conditions, provide support and to help break down the stigma of seeking help </a:t>
            </a:r>
            <a:r>
              <a:rPr lang="en-US" sz="5100" i="1" dirty="0"/>
              <a:t>for the families and loved ones of service personnel</a:t>
            </a:r>
            <a:r>
              <a:rPr lang="en-US" sz="5100" dirty="0"/>
              <a:t>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900" dirty="0"/>
              <a:t>Developed by Teri S. </a:t>
            </a:r>
            <a:r>
              <a:rPr lang="en-US" sz="2900" dirty="0" err="1"/>
              <a:t>Brister</a:t>
            </a:r>
            <a:r>
              <a:rPr lang="en-US" sz="2900" dirty="0"/>
              <a:t>, Ph.D. and Suzanne Robinson, MSW</a:t>
            </a:r>
          </a:p>
        </p:txBody>
      </p:sp>
    </p:spTree>
    <p:extLst>
      <p:ext uri="{BB962C8B-B14F-4D97-AF65-F5344CB8AC3E}">
        <p14:creationId xmlns:p14="http://schemas.microsoft.com/office/powerpoint/2010/main" val="2073990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/>
              <a:t>Six-session educational program (In-person or interactive On-line available)</a:t>
            </a:r>
          </a:p>
          <a:p>
            <a:pPr>
              <a:spcAft>
                <a:spcPts val="1200"/>
              </a:spcAft>
            </a:pPr>
            <a:r>
              <a:rPr lang="en-US" dirty="0"/>
              <a:t>Based on NAMI’s SAMHSA approved - evidenced based Family to Family education program.</a:t>
            </a:r>
          </a:p>
          <a:p>
            <a:pPr>
              <a:spcAft>
                <a:spcPts val="1200"/>
              </a:spcAft>
            </a:pPr>
            <a:r>
              <a:rPr lang="en-US" dirty="0"/>
              <a:t>Homefront was created to address the unique needs the families, caregivers and friends of military service members and vets with mental health conditions.</a:t>
            </a:r>
          </a:p>
          <a:p>
            <a:pPr>
              <a:spcAft>
                <a:spcPts val="1200"/>
              </a:spcAft>
            </a:pPr>
            <a:r>
              <a:rPr lang="en-US" dirty="0"/>
              <a:t>Taught by teams of two trained family members of service members/veterans </a:t>
            </a:r>
          </a:p>
          <a:p>
            <a:pPr>
              <a:spcAft>
                <a:spcPts val="1200"/>
              </a:spcAft>
            </a:pPr>
            <a:r>
              <a:rPr lang="en-US" dirty="0"/>
              <a:t>Addresses issues such as post deployment and post discharge transitions</a:t>
            </a:r>
          </a:p>
          <a:p>
            <a:pPr>
              <a:spcAft>
                <a:spcPts val="1200"/>
              </a:spcAft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734" y="386031"/>
            <a:ext cx="5647901" cy="100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699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323" y="1801906"/>
            <a:ext cx="10515600" cy="4706470"/>
          </a:xfrm>
        </p:spPr>
        <p:txBody>
          <a:bodyPr/>
          <a:lstStyle/>
          <a:p>
            <a:r>
              <a:rPr lang="en-US" dirty="0"/>
              <a:t>Invisible scars of combat and deployment can contribute to Veteran homelessness or place Veterans at higher risk of homelessness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VA reports up to 80% of homeless Veterans suffer from untreated or undertreated mental heath and/or substance use disorders *   </a:t>
            </a:r>
          </a:p>
          <a:p>
            <a:endParaRPr lang="en-US" dirty="0"/>
          </a:p>
          <a:p>
            <a:r>
              <a:rPr lang="en-US" dirty="0"/>
              <a:t>NAMI is committed to providing support to service member/veteran families in this struggle</a:t>
            </a:r>
          </a:p>
        </p:txBody>
      </p:sp>
      <p:sp>
        <p:nvSpPr>
          <p:cNvPr id="4" name="Rectangle 3"/>
          <p:cNvSpPr/>
          <p:nvPr/>
        </p:nvSpPr>
        <p:spPr>
          <a:xfrm>
            <a:off x="972670" y="6064187"/>
            <a:ext cx="10515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* https://www.va.gov/homeless/nchav/research/population-based-research/mental-illness.asp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558" y="497542"/>
            <a:ext cx="4964222" cy="88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710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786</Words>
  <Application>Microsoft Office PowerPoint</Application>
  <PresentationFormat>Widescreen</PresentationFormat>
  <Paragraphs>82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  Why NAMI?</vt:lpstr>
      <vt:lpstr>Why NAMI?</vt:lpstr>
      <vt:lpstr>Why I stay at NAMI</vt:lpstr>
      <vt:lpstr>Road to NAMI</vt:lpstr>
      <vt:lpstr>Since 2014</vt:lpstr>
      <vt:lpstr>NAMI Programs I am involved with: </vt:lpstr>
      <vt:lpstr>PowerPoint Presentation</vt:lpstr>
      <vt:lpstr> </vt:lpstr>
      <vt:lpstr>PowerPoint Presentation</vt:lpstr>
      <vt:lpstr>What attendees will gain </vt:lpstr>
      <vt:lpstr>Why Homefront Matters</vt:lpstr>
      <vt:lpstr>PowerPoint Presentation</vt:lpstr>
      <vt:lpstr>PowerPoint Presentation</vt:lpstr>
      <vt:lpstr>What attendees will gain</vt:lpstr>
      <vt:lpstr>Why Provider Matters</vt:lpstr>
      <vt:lpstr>Why Provider Matters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NAMI HOMEFRONT</dc:title>
  <dc:creator>Daryn</dc:creator>
  <cp:lastModifiedBy>Lauren</cp:lastModifiedBy>
  <cp:revision>22</cp:revision>
  <dcterms:created xsi:type="dcterms:W3CDTF">2017-05-02T02:43:25Z</dcterms:created>
  <dcterms:modified xsi:type="dcterms:W3CDTF">2017-05-08T18:11:25Z</dcterms:modified>
</cp:coreProperties>
</file>