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3" r:id="rId2"/>
    <p:sldId id="270" r:id="rId3"/>
    <p:sldId id="257" r:id="rId4"/>
    <p:sldId id="258" r:id="rId5"/>
    <p:sldId id="265" r:id="rId6"/>
    <p:sldId id="264" r:id="rId7"/>
    <p:sldId id="261" r:id="rId8"/>
    <p:sldId id="267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14" autoAdjust="0"/>
    <p:restoredTop sz="82815"/>
  </p:normalViewPr>
  <p:slideViewPr>
    <p:cSldViewPr snapToGrid="0">
      <p:cViewPr varScale="1">
        <p:scale>
          <a:sx n="84" d="100"/>
          <a:sy n="84" d="100"/>
        </p:scale>
        <p:origin x="11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080D9-5D5C-954A-849B-6CE145B47B8C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FFA78-8A65-B847-8973-A47BFD304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95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FFA78-8A65-B847-8973-A47BFD304A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42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FFA78-8A65-B847-8973-A47BFD304A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36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FFA78-8A65-B847-8973-A47BFD304A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12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FFA78-8A65-B847-8973-A47BFD304A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01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FEC4-262F-4742-B69A-0B6FB240E73C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8FE70-F075-46EC-8F86-EFEC8205E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12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FEC4-262F-4742-B69A-0B6FB240E73C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8FE70-F075-46EC-8F86-EFEC8205E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3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FEC4-262F-4742-B69A-0B6FB240E73C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8FE70-F075-46EC-8F86-EFEC8205E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86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FEC4-262F-4742-B69A-0B6FB240E73C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8FE70-F075-46EC-8F86-EFEC8205E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91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FEC4-262F-4742-B69A-0B6FB240E73C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8FE70-F075-46EC-8F86-EFEC8205E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550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FEC4-262F-4742-B69A-0B6FB240E73C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8FE70-F075-46EC-8F86-EFEC8205E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355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FEC4-262F-4742-B69A-0B6FB240E73C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8FE70-F075-46EC-8F86-EFEC8205E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674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FEC4-262F-4742-B69A-0B6FB240E73C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8FE70-F075-46EC-8F86-EFEC8205E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17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FEC4-262F-4742-B69A-0B6FB240E73C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8FE70-F075-46EC-8F86-EFEC8205E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242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FEC4-262F-4742-B69A-0B6FB240E73C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8FE70-F075-46EC-8F86-EFEC8205E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59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FEC4-262F-4742-B69A-0B6FB240E73C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8FE70-F075-46EC-8F86-EFEC8205E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695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5FEC4-262F-4742-B69A-0B6FB240E73C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8FE70-F075-46EC-8F86-EFEC8205E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2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Living Paycheck To Paycheck: Examining The Impact Of Current Wages For Direct Service Workers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29088"/>
            <a:ext cx="9144000" cy="1655762"/>
          </a:xfrm>
        </p:spPr>
        <p:txBody>
          <a:bodyPr/>
          <a:lstStyle/>
          <a:p>
            <a:r>
              <a:rPr lang="en-US" b="1" dirty="0"/>
              <a:t>Washington Low Income Housing Alliance</a:t>
            </a:r>
            <a:br>
              <a:rPr lang="en-US" b="1" dirty="0"/>
            </a:br>
            <a:r>
              <a:rPr lang="en-US" b="1" dirty="0"/>
              <a:t>2017 Conference on Ending Homelessness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49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Peter </a:t>
            </a:r>
            <a:r>
              <a:rPr lang="en-US" sz="3600" dirty="0" err="1" smtClean="0"/>
              <a:t>KurtZ-Glovas</a:t>
            </a:r>
            <a:r>
              <a:rPr lang="en-US" sz="3600" dirty="0"/>
              <a:t>, Program Coordinator, Compass Housing Alliance</a:t>
            </a:r>
          </a:p>
          <a:p>
            <a:endParaRPr lang="en-US" sz="3600" dirty="0"/>
          </a:p>
          <a:p>
            <a:r>
              <a:rPr lang="en-US" sz="3600" dirty="0"/>
              <a:t>Elizabeth (Liz) </a:t>
            </a:r>
            <a:r>
              <a:rPr lang="en-US" sz="3600" dirty="0" err="1"/>
              <a:t>Rapuzzi</a:t>
            </a:r>
            <a:r>
              <a:rPr lang="en-US" sz="3600" dirty="0"/>
              <a:t>, Housing Case Manager, Plymouth Housing Group</a:t>
            </a:r>
          </a:p>
          <a:p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79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4550" y="577850"/>
            <a:ext cx="7924800" cy="5372100"/>
          </a:xfrm>
        </p:spPr>
        <p:txBody>
          <a:bodyPr>
            <a:noAutofit/>
          </a:bodyPr>
          <a:lstStyle/>
          <a:p>
            <a:r>
              <a:rPr lang="en-US" sz="4800" b="1" dirty="0"/>
              <a:t>Washington’s Direct Service Workforce</a:t>
            </a:r>
            <a:br>
              <a:rPr lang="en-US" sz="4800" b="1" dirty="0"/>
            </a:b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/>
              <a:t>Jennie Romich</a:t>
            </a:r>
            <a:br>
              <a:rPr lang="en-US" sz="2400" b="1" dirty="0"/>
            </a:br>
            <a:r>
              <a:rPr lang="en-US" sz="2400" b="1" dirty="0"/>
              <a:t>University of Washington</a:t>
            </a:r>
            <a:br>
              <a:rPr lang="en-US" sz="2400" b="1" dirty="0"/>
            </a:br>
            <a:r>
              <a:rPr lang="en-US" sz="2400" b="1" dirty="0"/>
              <a:t>romich@uw.edu</a:t>
            </a:r>
            <a:br>
              <a:rPr lang="en-US" sz="2400" b="1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4800" b="1" dirty="0"/>
              <a:t/>
            </a:r>
            <a:br>
              <a:rPr lang="en-US" sz="4800" b="1" dirty="0"/>
            </a:br>
            <a:endParaRPr lang="en-US" sz="4800" b="1" dirty="0"/>
          </a:p>
        </p:txBody>
      </p:sp>
      <p:pic>
        <p:nvPicPr>
          <p:cNvPr id="4" name="Picture 2" descr="S:\PovertySummit\Folders &amp; Signage logos and logistics\WCPC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91" y="5029200"/>
            <a:ext cx="2477809" cy="142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5465631"/>
            <a:ext cx="5410201" cy="685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17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Wages in direct service jobs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2839252"/>
              </p:ext>
            </p:extLst>
          </p:nvPr>
        </p:nvGraphicFramePr>
        <p:xfrm>
          <a:off x="838200" y="5758498"/>
          <a:ext cx="10159653" cy="385763"/>
        </p:xfrm>
        <a:graphic>
          <a:graphicData uri="http://schemas.openxmlformats.org/drawingml/2006/table">
            <a:tbl>
              <a:tblPr/>
              <a:tblGrid>
                <a:gridCol w="10159653">
                  <a:extLst>
                    <a:ext uri="{9D8B030D-6E8A-4147-A177-3AD203B41FA5}">
                      <a16:colId xmlns:a16="http://schemas.microsoft.com/office/drawing/2014/main" xmlns="" val="3040964895"/>
                    </a:ext>
                  </a:extLst>
                </a:gridCol>
              </a:tblGrid>
              <a:tr h="3394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 Source: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State Occupational Employment and Wage Estimates Washington. May 2016. Bureau of Labor Statistics. 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https://www.bls.gov/oes/current/oes_wa.htm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74510326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770539"/>
              </p:ext>
            </p:extLst>
          </p:nvPr>
        </p:nvGraphicFramePr>
        <p:xfrm>
          <a:off x="838200" y="1546224"/>
          <a:ext cx="10159653" cy="4234818"/>
        </p:xfrm>
        <a:graphic>
          <a:graphicData uri="http://schemas.openxmlformats.org/drawingml/2006/table">
            <a:tbl>
              <a:tblPr firstRow="1" bandRow="1">
                <a:tableStyleId>{D03447BB-5D67-496B-8E87-E561075AD55C}</a:tableStyleId>
              </a:tblPr>
              <a:tblGrid>
                <a:gridCol w="4033642">
                  <a:extLst>
                    <a:ext uri="{9D8B030D-6E8A-4147-A177-3AD203B41FA5}">
                      <a16:colId xmlns:a16="http://schemas.microsoft.com/office/drawing/2014/main" xmlns="" val="1729672357"/>
                    </a:ext>
                  </a:extLst>
                </a:gridCol>
                <a:gridCol w="2739460">
                  <a:extLst>
                    <a:ext uri="{9D8B030D-6E8A-4147-A177-3AD203B41FA5}">
                      <a16:colId xmlns:a16="http://schemas.microsoft.com/office/drawing/2014/main" xmlns="" val="1803379725"/>
                    </a:ext>
                  </a:extLst>
                </a:gridCol>
                <a:gridCol w="3386551">
                  <a:extLst>
                    <a:ext uri="{9D8B030D-6E8A-4147-A177-3AD203B41FA5}">
                      <a16:colId xmlns:a16="http://schemas.microsoft.com/office/drawing/2014/main" xmlns="" val="2866877128"/>
                    </a:ext>
                  </a:extLst>
                </a:gridCol>
              </a:tblGrid>
              <a:tr h="471276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Washington</a:t>
                      </a:r>
                      <a:r>
                        <a:rPr lang="en-US" sz="2800" baseline="0" dirty="0"/>
                        <a:t> employment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Mean annual wage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114715"/>
                  </a:ext>
                </a:extLst>
              </a:tr>
              <a:tr h="47127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Childcare workers</a:t>
                      </a:r>
                    </a:p>
                  </a:txBody>
                  <a:tcPr marL="4763" marR="4763" marT="4763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8,430</a:t>
                      </a:r>
                    </a:p>
                  </a:txBody>
                  <a:tcPr marL="4763" marR="4763" marT="4763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$25,610 </a:t>
                      </a:r>
                    </a:p>
                  </a:txBody>
                  <a:tcPr marL="4763" marR="4763" marT="4763" anchor="b"/>
                </a:tc>
                <a:extLst>
                  <a:ext uri="{0D108BD9-81ED-4DB2-BD59-A6C34878D82A}">
                    <a16:rowId xmlns:a16="http://schemas.microsoft.com/office/drawing/2014/main" xmlns="" val="274945560"/>
                  </a:ext>
                </a:extLst>
              </a:tr>
              <a:tr h="47127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Personal care aides</a:t>
                      </a:r>
                    </a:p>
                  </a:txBody>
                  <a:tcPr marL="4763" marR="4763" marT="4763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26,820</a:t>
                      </a:r>
                    </a:p>
                  </a:txBody>
                  <a:tcPr marL="4763" marR="4763" marT="4763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$25,910 </a:t>
                      </a:r>
                    </a:p>
                  </a:txBody>
                  <a:tcPr marL="4763" marR="4763" marT="4763" anchor="b"/>
                </a:tc>
                <a:extLst>
                  <a:ext uri="{0D108BD9-81ED-4DB2-BD59-A6C34878D82A}">
                    <a16:rowId xmlns:a16="http://schemas.microsoft.com/office/drawing/2014/main" xmlns="" val="3398424907"/>
                  </a:ext>
                </a:extLst>
              </a:tr>
              <a:tr h="47127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Social and human service assistants</a:t>
                      </a:r>
                    </a:p>
                  </a:txBody>
                  <a:tcPr marL="4763" marR="4763" marT="4763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6,100</a:t>
                      </a:r>
                    </a:p>
                  </a:txBody>
                  <a:tcPr marL="4763" marR="4763" marT="4763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$37,370 </a:t>
                      </a:r>
                    </a:p>
                  </a:txBody>
                  <a:tcPr marL="4763" marR="4763" marT="4763" anchor="b"/>
                </a:tc>
                <a:extLst>
                  <a:ext uri="{0D108BD9-81ED-4DB2-BD59-A6C34878D82A}">
                    <a16:rowId xmlns:a16="http://schemas.microsoft.com/office/drawing/2014/main" xmlns="" val="3516423806"/>
                  </a:ext>
                </a:extLst>
              </a:tr>
              <a:tr h="47127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Community health workers</a:t>
                      </a:r>
                    </a:p>
                  </a:txBody>
                  <a:tcPr marL="4763" marR="4763" marT="4763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1,050</a:t>
                      </a:r>
                    </a:p>
                  </a:txBody>
                  <a:tcPr marL="4763" marR="4763" marT="4763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$39,980 </a:t>
                      </a:r>
                    </a:p>
                  </a:txBody>
                  <a:tcPr marL="4763" marR="4763" marT="4763" anchor="b"/>
                </a:tc>
                <a:extLst>
                  <a:ext uri="{0D108BD9-81ED-4DB2-BD59-A6C34878D82A}">
                    <a16:rowId xmlns:a16="http://schemas.microsoft.com/office/drawing/2014/main" xmlns="" val="1952422473"/>
                  </a:ext>
                </a:extLst>
              </a:tr>
              <a:tr h="47127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Mental health counselors</a:t>
                      </a:r>
                    </a:p>
                  </a:txBody>
                  <a:tcPr marL="4763" marR="4763" marT="4763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4,050</a:t>
                      </a:r>
                    </a:p>
                  </a:txBody>
                  <a:tcPr marL="4763" marR="4763" marT="4763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$46,050 </a:t>
                      </a:r>
                    </a:p>
                  </a:txBody>
                  <a:tcPr marL="4763" marR="4763" marT="4763" anchor="b"/>
                </a:tc>
                <a:extLst>
                  <a:ext uri="{0D108BD9-81ED-4DB2-BD59-A6C34878D82A}">
                    <a16:rowId xmlns:a16="http://schemas.microsoft.com/office/drawing/2014/main" xmlns="" val="546986734"/>
                  </a:ext>
                </a:extLst>
              </a:tr>
              <a:tr h="47127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Social workers</a:t>
                      </a:r>
                    </a:p>
                  </a:txBody>
                  <a:tcPr marL="4763" marR="4763" marT="4763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12,210</a:t>
                      </a:r>
                    </a:p>
                  </a:txBody>
                  <a:tcPr marL="4763" marR="4763" marT="4763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$54,060 </a:t>
                      </a:r>
                    </a:p>
                  </a:txBody>
                  <a:tcPr marL="4763" marR="4763" marT="4763" anchor="b"/>
                </a:tc>
                <a:extLst>
                  <a:ext uri="{0D108BD9-81ED-4DB2-BD59-A6C34878D82A}">
                    <a16:rowId xmlns:a16="http://schemas.microsoft.com/office/drawing/2014/main" xmlns="" val="3165828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091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2017 HUD Income Limits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/>
          <a:srcRect t="12937" b="46370"/>
          <a:stretch/>
        </p:blipFill>
        <p:spPr>
          <a:xfrm>
            <a:off x="412310" y="1511301"/>
            <a:ext cx="11194460" cy="268605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3"/>
          <a:srcRect l="2212" t="76525" r="-2212" b="-5481"/>
          <a:stretch/>
        </p:blipFill>
        <p:spPr>
          <a:xfrm>
            <a:off x="1447360" y="4197351"/>
            <a:ext cx="11194460" cy="191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05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149225"/>
            <a:ext cx="10515600" cy="1325563"/>
          </a:xfrm>
        </p:spPr>
        <p:txBody>
          <a:bodyPr/>
          <a:lstStyle/>
          <a:p>
            <a:r>
              <a:rPr lang="en-US" dirty="0"/>
              <a:t>Metro King County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143959"/>
            <a:ext cx="12209770" cy="48313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89400" y="3944938"/>
            <a:ext cx="7874000" cy="874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92600" y="5365750"/>
            <a:ext cx="1593850" cy="404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62450" y="3857625"/>
            <a:ext cx="192405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2600" y="3409785"/>
            <a:ext cx="1593850" cy="404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6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" t="22755" r="1"/>
          <a:stretch/>
        </p:blipFill>
        <p:spPr>
          <a:xfrm>
            <a:off x="1030514" y="932228"/>
            <a:ext cx="10145486" cy="4896392"/>
          </a:xfrm>
        </p:spPr>
      </p:pic>
    </p:spTree>
    <p:extLst>
      <p:ext uri="{BB962C8B-B14F-4D97-AF65-F5344CB8AC3E}">
        <p14:creationId xmlns:p14="http://schemas.microsoft.com/office/powerpoint/2010/main" val="83763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minimum wage seattl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0050" y="86096"/>
            <a:ext cx="13303250" cy="794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1499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317586">
            <a:off x="129900" y="1000777"/>
            <a:ext cx="8406103" cy="2299205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 rot="706184">
            <a:off x="6497147" y="1621691"/>
            <a:ext cx="4584796" cy="48160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693665">
            <a:off x="6505453" y="4413521"/>
            <a:ext cx="4703680" cy="296164"/>
          </a:xfrm>
          <a:prstGeom prst="rect">
            <a:avLst/>
          </a:prstGeom>
          <a:solidFill>
            <a:schemeClr val="accent4">
              <a:lumMod val="40000"/>
              <a:lumOff val="60000"/>
              <a:alpha val="43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754531">
            <a:off x="460701" y="4581256"/>
            <a:ext cx="3388726" cy="164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29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Living Paycheck To Paycheck: Examining The Impact Of Current Wages For Direct Service Workers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29088"/>
            <a:ext cx="9144000" cy="1655762"/>
          </a:xfrm>
        </p:spPr>
        <p:txBody>
          <a:bodyPr/>
          <a:lstStyle/>
          <a:p>
            <a:r>
              <a:rPr lang="en-US" b="1" dirty="0"/>
              <a:t>Washington Low Income Housing Alliance</a:t>
            </a:r>
            <a:br>
              <a:rPr lang="en-US" b="1" dirty="0"/>
            </a:br>
            <a:r>
              <a:rPr lang="en-US" b="1" dirty="0"/>
              <a:t>2017 Conference on Ending Homelessness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45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3557</TotalTime>
  <Words>113</Words>
  <Application>Microsoft Office PowerPoint</Application>
  <PresentationFormat>Widescreen</PresentationFormat>
  <Paragraphs>38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 Living Paycheck To Paycheck: Examining The Impact Of Current Wages For Direct Service Workers</vt:lpstr>
      <vt:lpstr>Panelists</vt:lpstr>
      <vt:lpstr>Washington’s Direct Service Workforce  Jennie Romich University of Washington romich@uw.edu   </vt:lpstr>
      <vt:lpstr>Wages in direct service jobs</vt:lpstr>
      <vt:lpstr>2017 HUD Income Limits</vt:lpstr>
      <vt:lpstr>Metro King County</vt:lpstr>
      <vt:lpstr>PowerPoint Presentation</vt:lpstr>
      <vt:lpstr>PowerPoint Presentation</vt:lpstr>
      <vt:lpstr> Living Paycheck To Paycheck: Examining The Impact Of Current Wages For Direct Service Workers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Jennie Romich</dc:creator>
  <cp:lastModifiedBy>C16</cp:lastModifiedBy>
  <cp:revision>24</cp:revision>
  <dcterms:created xsi:type="dcterms:W3CDTF">2017-05-03T20:25:25Z</dcterms:created>
  <dcterms:modified xsi:type="dcterms:W3CDTF">2017-05-11T22:39:56Z</dcterms:modified>
</cp:coreProperties>
</file>