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46"/>
  </p:handoutMasterIdLst>
  <p:sldIdLst>
    <p:sldId id="256" r:id="rId5"/>
    <p:sldId id="257" r:id="rId6"/>
    <p:sldId id="263" r:id="rId7"/>
    <p:sldId id="262" r:id="rId8"/>
    <p:sldId id="259" r:id="rId9"/>
    <p:sldId id="260" r:id="rId10"/>
    <p:sldId id="258" r:id="rId11"/>
    <p:sldId id="261" r:id="rId12"/>
    <p:sldId id="264" r:id="rId13"/>
    <p:sldId id="271" r:id="rId14"/>
    <p:sldId id="270" r:id="rId15"/>
    <p:sldId id="269" r:id="rId16"/>
    <p:sldId id="268" r:id="rId17"/>
    <p:sldId id="267" r:id="rId18"/>
    <p:sldId id="266" r:id="rId19"/>
    <p:sldId id="265" r:id="rId20"/>
    <p:sldId id="276" r:id="rId21"/>
    <p:sldId id="275" r:id="rId22"/>
    <p:sldId id="274" r:id="rId23"/>
    <p:sldId id="273" r:id="rId24"/>
    <p:sldId id="272" r:id="rId25"/>
    <p:sldId id="281" r:id="rId26"/>
    <p:sldId id="280" r:id="rId27"/>
    <p:sldId id="279" r:id="rId28"/>
    <p:sldId id="278" r:id="rId29"/>
    <p:sldId id="277" r:id="rId30"/>
    <p:sldId id="284" r:id="rId31"/>
    <p:sldId id="283" r:id="rId32"/>
    <p:sldId id="282" r:id="rId33"/>
    <p:sldId id="285" r:id="rId34"/>
    <p:sldId id="290" r:id="rId35"/>
    <p:sldId id="289" r:id="rId36"/>
    <p:sldId id="288" r:id="rId37"/>
    <p:sldId id="287" r:id="rId38"/>
    <p:sldId id="286" r:id="rId39"/>
    <p:sldId id="295" r:id="rId40"/>
    <p:sldId id="294" r:id="rId41"/>
    <p:sldId id="293" r:id="rId42"/>
    <p:sldId id="292" r:id="rId43"/>
    <p:sldId id="291" r:id="rId44"/>
    <p:sldId id="296" r:id="rId4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3" autoAdjust="0"/>
    <p:restoredTop sz="94660"/>
  </p:normalViewPr>
  <p:slideViewPr>
    <p:cSldViewPr>
      <p:cViewPr varScale="1">
        <p:scale>
          <a:sx n="72" d="100"/>
          <a:sy n="72" d="100"/>
        </p:scale>
        <p:origin x="4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698557-ABC1-49C9-9A4C-11AC22AE0AF1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2FA272-BDC1-4B55-8F93-3EE663938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08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OPER template open, clo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1372"/>
            <a:ext cx="596053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737600" y="63511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768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79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9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3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86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67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55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48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9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64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34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PER only template content final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74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3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De-escalation Strategies</a:t>
            </a:r>
            <a:br>
              <a:rPr lang="en-US" dirty="0"/>
            </a:br>
            <a:r>
              <a:rPr lang="en-US" dirty="0"/>
              <a:t> for Care Providers </a:t>
            </a:r>
            <a:br>
              <a:rPr lang="en-US" dirty="0"/>
            </a:br>
            <a:r>
              <a:rPr lang="en-US" sz="2700" dirty="0"/>
              <a:t>Behavioral Health Symptoms and Crisis Situations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Jessica Shook, LMHC</a:t>
            </a:r>
          </a:p>
          <a:p>
            <a:r>
              <a:rPr lang="en-US" dirty="0"/>
              <a:t>Division of Behavioral Health and Recovery</a:t>
            </a:r>
          </a:p>
          <a:p>
            <a:r>
              <a:rPr lang="en-US" dirty="0"/>
              <a:t>shookjm@dshs.wa.gov</a:t>
            </a:r>
          </a:p>
        </p:txBody>
      </p:sp>
    </p:spTree>
    <p:extLst>
      <p:ext uri="{BB962C8B-B14F-4D97-AF65-F5344CB8AC3E}">
        <p14:creationId xmlns:p14="http://schemas.microsoft.com/office/powerpoint/2010/main" val="311341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/>
              <a:t>Everyone has thoughts, feelings, and needs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are more impulsive when we are in crisis</a:t>
            </a:r>
          </a:p>
          <a:p>
            <a:r>
              <a:rPr lang="en-US" dirty="0"/>
              <a:t>People may not realize they are out of control</a:t>
            </a:r>
          </a:p>
          <a:p>
            <a:r>
              <a:rPr lang="en-US" u="sng" dirty="0"/>
              <a:t>Behaviors are a way to get needs met</a:t>
            </a:r>
          </a:p>
          <a:p>
            <a:r>
              <a:rPr lang="en-US" dirty="0"/>
              <a:t>We need to match our interventions to the </a:t>
            </a:r>
            <a:r>
              <a:rPr lang="en-US" u="sng" dirty="0"/>
              <a:t>needs behind the behaviors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56" y="2355036"/>
            <a:ext cx="2452688" cy="13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9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Identifying and Responding to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need behind the behavior?</a:t>
            </a:r>
          </a:p>
          <a:p>
            <a:pPr lvl="1"/>
            <a:r>
              <a:rPr lang="en-US" dirty="0"/>
              <a:t>FEAR</a:t>
            </a:r>
          </a:p>
          <a:p>
            <a:pPr lvl="1"/>
            <a:r>
              <a:rPr lang="en-US" dirty="0"/>
              <a:t>MANIPULATION</a:t>
            </a:r>
          </a:p>
          <a:p>
            <a:pPr lvl="1"/>
            <a:r>
              <a:rPr lang="en-US" dirty="0"/>
              <a:t>FRUSTRATION</a:t>
            </a:r>
          </a:p>
          <a:p>
            <a:pPr lvl="1"/>
            <a:r>
              <a:rPr lang="en-US" dirty="0"/>
              <a:t>INTIMIDATION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4316370"/>
            <a:ext cx="49933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86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they look?</a:t>
            </a:r>
          </a:p>
          <a:p>
            <a:pPr lvl="1"/>
            <a:r>
              <a:rPr lang="en-US" dirty="0"/>
              <a:t>Freeze, cower, hide</a:t>
            </a:r>
          </a:p>
          <a:p>
            <a:pPr lvl="1"/>
            <a:r>
              <a:rPr lang="en-US" dirty="0"/>
              <a:t>Tense posture</a:t>
            </a:r>
          </a:p>
          <a:p>
            <a:pPr lvl="1"/>
            <a:r>
              <a:rPr lang="en-US" dirty="0"/>
              <a:t>Fight or flight mode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646" y="3657601"/>
            <a:ext cx="4250041" cy="3048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4320382"/>
            <a:ext cx="2761727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Fear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Helping the person feel safe</a:t>
            </a:r>
          </a:p>
          <a:p>
            <a:pPr lvl="1"/>
            <a:r>
              <a:rPr lang="en-US" dirty="0"/>
              <a:t>Stay relaxed with your hands in full view</a:t>
            </a:r>
          </a:p>
          <a:p>
            <a:pPr lvl="1"/>
            <a:r>
              <a:rPr lang="en-US" dirty="0"/>
              <a:t>Stand slightly off to the side and far enough away that you do not appear to pose a physical threat to the person</a:t>
            </a:r>
          </a:p>
          <a:p>
            <a:pPr lvl="1"/>
            <a:r>
              <a:rPr lang="en-US" dirty="0"/>
              <a:t>Keep your voice soft and low</a:t>
            </a:r>
          </a:p>
          <a:p>
            <a:pPr lvl="1"/>
            <a:r>
              <a:rPr lang="en-US" dirty="0"/>
              <a:t>Use short phrases, 5 words or less</a:t>
            </a:r>
          </a:p>
          <a:p>
            <a:pPr lvl="1"/>
            <a:r>
              <a:rPr lang="en-US" dirty="0"/>
              <a:t>Explain your actions before you take them</a:t>
            </a:r>
          </a:p>
        </p:txBody>
      </p:sp>
    </p:spTree>
    <p:extLst>
      <p:ext uri="{BB962C8B-B14F-4D97-AF65-F5344CB8AC3E}">
        <p14:creationId xmlns:p14="http://schemas.microsoft.com/office/powerpoint/2010/main" val="287671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this                       Try this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077409"/>
            <a:ext cx="3071620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12" y="2057400"/>
            <a:ext cx="3182388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7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 may make an initially calm request that cannot be granted</a:t>
            </a:r>
          </a:p>
          <a:p>
            <a:r>
              <a:rPr lang="en-US" dirty="0"/>
              <a:t>Statements and behaviors designed to provoke a response</a:t>
            </a:r>
          </a:p>
          <a:p>
            <a:r>
              <a:rPr lang="en-US" dirty="0"/>
              <a:t>Promote confusion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140" y="3886200"/>
            <a:ext cx="1934661" cy="281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886201"/>
            <a:ext cx="2209800" cy="283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1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Through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Stay relaxed and assume a closed posture</a:t>
            </a:r>
          </a:p>
          <a:p>
            <a:r>
              <a:rPr lang="en-US" dirty="0"/>
              <a:t>Turn slightly away, but do not turn your back</a:t>
            </a:r>
          </a:p>
          <a:p>
            <a:r>
              <a:rPr lang="en-US" dirty="0"/>
              <a:t>Display subtle gestures of disinterest or disapproval </a:t>
            </a:r>
          </a:p>
          <a:p>
            <a:r>
              <a:rPr lang="en-US" dirty="0"/>
              <a:t>Avoid direct eye contact, instead look at their shoulders, hairline, or chin</a:t>
            </a:r>
          </a:p>
          <a:p>
            <a:r>
              <a:rPr lang="en-US" dirty="0"/>
              <a:t>Keep your voice low</a:t>
            </a:r>
          </a:p>
          <a:p>
            <a:r>
              <a:rPr lang="en-US" dirty="0"/>
              <a:t>Respond like a broken record, or minimize response</a:t>
            </a:r>
          </a:p>
        </p:txBody>
      </p:sp>
    </p:spTree>
    <p:extLst>
      <p:ext uri="{BB962C8B-B14F-4D97-AF65-F5344CB8AC3E}">
        <p14:creationId xmlns:p14="http://schemas.microsoft.com/office/powerpoint/2010/main" val="404427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                                  Yes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2057401"/>
            <a:ext cx="3087525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62" y="2057400"/>
            <a:ext cx="327993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49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Tense posture</a:t>
            </a:r>
          </a:p>
          <a:p>
            <a:r>
              <a:rPr lang="en-US" dirty="0"/>
              <a:t>Fixed, focus glare</a:t>
            </a:r>
          </a:p>
          <a:p>
            <a:r>
              <a:rPr lang="en-US" dirty="0"/>
              <a:t>Large, clenched gestures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23" y="3810001"/>
            <a:ext cx="4419600" cy="28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Frustration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Helping the person regain control</a:t>
            </a:r>
          </a:p>
          <a:p>
            <a:pPr lvl="1"/>
            <a:r>
              <a:rPr lang="en-US" dirty="0"/>
              <a:t>Square your shoulders, keep your back straight and your chin up</a:t>
            </a:r>
          </a:p>
          <a:p>
            <a:pPr lvl="1"/>
            <a:r>
              <a:rPr lang="en-US" dirty="0"/>
              <a:t>Keep hands visible, with palms out</a:t>
            </a:r>
          </a:p>
          <a:p>
            <a:pPr lvl="1"/>
            <a:r>
              <a:rPr lang="en-US" dirty="0"/>
              <a:t>Stay out of striking range</a:t>
            </a:r>
          </a:p>
          <a:p>
            <a:pPr lvl="1"/>
            <a:r>
              <a:rPr lang="en-US" dirty="0"/>
              <a:t>Maintain eye contact and focus on the person when you speak</a:t>
            </a:r>
          </a:p>
          <a:p>
            <a:pPr lvl="1"/>
            <a:r>
              <a:rPr lang="en-US" dirty="0"/>
              <a:t>Keep your words clear and voice low</a:t>
            </a:r>
          </a:p>
          <a:p>
            <a:pPr lvl="1"/>
            <a:r>
              <a:rPr lang="en-US" dirty="0"/>
              <a:t>Stick to repetitive directives of 5 words or less</a:t>
            </a:r>
          </a:p>
        </p:txBody>
      </p:sp>
    </p:spTree>
    <p:extLst>
      <p:ext uri="{BB962C8B-B14F-4D97-AF65-F5344CB8AC3E}">
        <p14:creationId xmlns:p14="http://schemas.microsoft.com/office/powerpoint/2010/main" val="1876845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60960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Self awareness and self control</a:t>
            </a:r>
          </a:p>
          <a:p>
            <a:r>
              <a:rPr lang="en-US" dirty="0"/>
              <a:t>How do we influence behavior?</a:t>
            </a:r>
          </a:p>
          <a:p>
            <a:r>
              <a:rPr lang="en-US" dirty="0"/>
              <a:t>Understanding and responding to behaviors and symptoms</a:t>
            </a:r>
          </a:p>
          <a:p>
            <a:r>
              <a:rPr lang="en-US" dirty="0"/>
              <a:t>Supportive interventions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04" y="3581400"/>
            <a:ext cx="259639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15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this                        Do this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083870"/>
            <a:ext cx="3210416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927" y="2083870"/>
            <a:ext cx="3426249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2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INTIMIDATION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Presents as physically menacing</a:t>
            </a:r>
          </a:p>
          <a:p>
            <a:r>
              <a:rPr lang="en-US" dirty="0"/>
              <a:t>Clear demands that cannot be granted</a:t>
            </a:r>
          </a:p>
          <a:p>
            <a:r>
              <a:rPr lang="en-US" dirty="0"/>
              <a:t>Threats of physical assault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1" y="3502597"/>
            <a:ext cx="3660847" cy="308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34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Defusing Intimidation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 safety</a:t>
            </a:r>
          </a:p>
          <a:p>
            <a:pPr lvl="1"/>
            <a:r>
              <a:rPr lang="en-US" dirty="0"/>
              <a:t>Be relaxed but ready, do not appear fearful</a:t>
            </a:r>
          </a:p>
          <a:p>
            <a:pPr lvl="1"/>
            <a:r>
              <a:rPr lang="en-US" dirty="0"/>
              <a:t>Have an escape route</a:t>
            </a:r>
          </a:p>
          <a:p>
            <a:pPr lvl="1"/>
            <a:r>
              <a:rPr lang="en-US" dirty="0"/>
              <a:t>Do not use large gestures</a:t>
            </a:r>
          </a:p>
          <a:p>
            <a:pPr lvl="1"/>
            <a:r>
              <a:rPr lang="en-US" dirty="0"/>
              <a:t>Keep your voice emotionless and matter-of-fact</a:t>
            </a:r>
          </a:p>
          <a:p>
            <a:pPr lvl="1"/>
            <a:r>
              <a:rPr lang="en-US" dirty="0"/>
              <a:t>Your speech should be clear with direct statements</a:t>
            </a:r>
          </a:p>
          <a:p>
            <a:pPr lvl="1"/>
            <a:r>
              <a:rPr lang="en-US" dirty="0"/>
              <a:t>Make eye contact sparingly, do not stare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1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this                     Do this instead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2070235"/>
            <a:ext cx="3300935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40" y="2070234"/>
            <a:ext cx="3231160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Identifying and Responding to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Personality Disorders</a:t>
            </a:r>
          </a:p>
          <a:p>
            <a:r>
              <a:rPr lang="en-US" dirty="0"/>
              <a:t>Mania/Hypomania</a:t>
            </a:r>
          </a:p>
          <a:p>
            <a:r>
              <a:rPr lang="en-US" dirty="0"/>
              <a:t>Psychosis</a:t>
            </a:r>
          </a:p>
          <a:p>
            <a:r>
              <a:rPr lang="en-US" dirty="0"/>
              <a:t>Depression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Post-Traumatic Stress </a:t>
            </a:r>
          </a:p>
          <a:p>
            <a:r>
              <a:rPr lang="en-US" dirty="0"/>
              <a:t>Dementia</a:t>
            </a:r>
          </a:p>
          <a:p>
            <a:r>
              <a:rPr lang="en-US" dirty="0"/>
              <a:t>Traumatic Brain Injury</a:t>
            </a:r>
          </a:p>
        </p:txBody>
      </p:sp>
    </p:spTree>
    <p:extLst>
      <p:ext uri="{BB962C8B-B14F-4D97-AF65-F5344CB8AC3E}">
        <p14:creationId xmlns:p14="http://schemas.microsoft.com/office/powerpoint/2010/main" val="2570016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Anger, depression, anxiety, mood swings</a:t>
            </a:r>
          </a:p>
          <a:p>
            <a:r>
              <a:rPr lang="en-US" dirty="0"/>
              <a:t>Sensitivity to rejection, criticism, abandonment</a:t>
            </a:r>
          </a:p>
          <a:p>
            <a:r>
              <a:rPr lang="en-US" dirty="0"/>
              <a:t>Easily overwhelmed, frustrated, and agitated</a:t>
            </a:r>
          </a:p>
          <a:p>
            <a:r>
              <a:rPr lang="en-US" dirty="0"/>
              <a:t>Difficulty tolerating distress</a:t>
            </a:r>
          </a:p>
          <a:p>
            <a:r>
              <a:rPr lang="en-US" dirty="0"/>
              <a:t>Behaviors to elicit care, </a:t>
            </a:r>
          </a:p>
          <a:p>
            <a:pPr marL="0" indent="0">
              <a:buNone/>
            </a:pPr>
            <a:r>
              <a:rPr lang="en-US" dirty="0"/>
              <a:t>    attention, validation from </a:t>
            </a:r>
          </a:p>
          <a:p>
            <a:pPr marL="0" indent="0">
              <a:buNone/>
            </a:pPr>
            <a:r>
              <a:rPr lang="en-US" dirty="0"/>
              <a:t>    others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14" y="4495801"/>
            <a:ext cx="3123387" cy="202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3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Response Plan: Personality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power struggles</a:t>
            </a:r>
          </a:p>
          <a:p>
            <a:r>
              <a:rPr lang="en-US" dirty="0"/>
              <a:t>Limit emotionally charged responses</a:t>
            </a:r>
          </a:p>
          <a:p>
            <a:r>
              <a:rPr lang="en-US" dirty="0"/>
              <a:t>Avoid threats, ultimatums, or excessive restrictions</a:t>
            </a:r>
          </a:p>
          <a:p>
            <a:r>
              <a:rPr lang="en-US" dirty="0"/>
              <a:t>Remain matter-of-fact and neutral</a:t>
            </a:r>
          </a:p>
          <a:p>
            <a:r>
              <a:rPr lang="en-US" dirty="0"/>
              <a:t>Give realistically available choices as often as possible</a:t>
            </a:r>
          </a:p>
          <a:p>
            <a:r>
              <a:rPr lang="en-US" dirty="0"/>
              <a:t>Check back in with the person often</a:t>
            </a:r>
          </a:p>
        </p:txBody>
      </p:sp>
    </p:spTree>
    <p:extLst>
      <p:ext uri="{BB962C8B-B14F-4D97-AF65-F5344CB8AC3E}">
        <p14:creationId xmlns:p14="http://schemas.microsoft.com/office/powerpoint/2010/main" val="127499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Mania/Hypomania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4953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Extreme mood swings and behaviors</a:t>
            </a:r>
          </a:p>
          <a:p>
            <a:r>
              <a:rPr lang="en-US" dirty="0"/>
              <a:t>Euphoric, energized, expansive, overconfident</a:t>
            </a:r>
          </a:p>
          <a:p>
            <a:r>
              <a:rPr lang="en-US" dirty="0"/>
              <a:t>Feeling ‘invincible’ to harm and superior to others</a:t>
            </a:r>
          </a:p>
          <a:p>
            <a:r>
              <a:rPr lang="en-US" dirty="0"/>
              <a:t>Labile, anxious, guarded </a:t>
            </a:r>
          </a:p>
          <a:p>
            <a:r>
              <a:rPr lang="en-US" dirty="0"/>
              <a:t>Impatient, easily frustrated</a:t>
            </a:r>
          </a:p>
          <a:p>
            <a:r>
              <a:rPr lang="en-US" dirty="0"/>
              <a:t>Confusion as to why others are concerned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783" y="2415216"/>
            <a:ext cx="38103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86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Plan: Mania/Hypomania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for unpredictability</a:t>
            </a:r>
          </a:p>
          <a:p>
            <a:r>
              <a:rPr lang="en-US" dirty="0"/>
              <a:t>Low stimulus level</a:t>
            </a:r>
          </a:p>
          <a:p>
            <a:r>
              <a:rPr lang="en-US" dirty="0"/>
              <a:t>Keep directions short and simple</a:t>
            </a:r>
          </a:p>
          <a:p>
            <a:r>
              <a:rPr lang="en-US" dirty="0"/>
              <a:t>Don’t argue</a:t>
            </a:r>
          </a:p>
          <a:p>
            <a:r>
              <a:rPr lang="en-US" dirty="0"/>
              <a:t>Say “you’re right” as much as possible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56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5257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Hallucinations and delusions</a:t>
            </a:r>
          </a:p>
          <a:p>
            <a:r>
              <a:rPr lang="en-US" dirty="0"/>
              <a:t>May respond to auditory hallucinations</a:t>
            </a:r>
          </a:p>
          <a:p>
            <a:r>
              <a:rPr lang="en-US" dirty="0"/>
              <a:t>Hyper-vigilant, fearful, self protective</a:t>
            </a:r>
          </a:p>
          <a:p>
            <a:r>
              <a:rPr lang="en-US" dirty="0"/>
              <a:t>Religious preoccupation</a:t>
            </a:r>
          </a:p>
          <a:p>
            <a:r>
              <a:rPr lang="en-US" dirty="0"/>
              <a:t>Withdrawn, inward focus</a:t>
            </a:r>
          </a:p>
          <a:p>
            <a:r>
              <a:rPr lang="en-US" dirty="0"/>
              <a:t>Self-harm or suicidality in response to command hallucinations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590800"/>
            <a:ext cx="3810000" cy="34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24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Behavioral Health In Our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6172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in 4 adults in the United States experiences mental illness in a given year</a:t>
            </a:r>
          </a:p>
          <a:p>
            <a:r>
              <a:rPr lang="en-US" dirty="0"/>
              <a:t>1 in 17 adults has a serious, chronic mental health disorder such as Schizophrenia, Bipolar Disorder, or Major Depressive Disorder </a:t>
            </a:r>
            <a:r>
              <a:rPr lang="en-US" sz="1800" dirty="0"/>
              <a:t>(National Alliance on Mental Illness, March 2013)</a:t>
            </a:r>
          </a:p>
          <a:p>
            <a:r>
              <a:rPr lang="en-US" dirty="0"/>
              <a:t>In 2009, 23.5 million people (9.3% of population 12 years of age and older) needed treatment for a substance use      disorder </a:t>
            </a:r>
            <a:r>
              <a:rPr lang="en-US" sz="1600" dirty="0"/>
              <a:t>(SAMHSA National Survey on Drug Use and Health)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87" y="4593139"/>
            <a:ext cx="2247900" cy="196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82825"/>
            <a:ext cx="2914650" cy="18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8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Plan: Psychosis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Approach slowly with non-threatening body language</a:t>
            </a:r>
          </a:p>
          <a:p>
            <a:r>
              <a:rPr lang="en-US" dirty="0"/>
              <a:t>Ask them what they need</a:t>
            </a:r>
          </a:p>
          <a:p>
            <a:r>
              <a:rPr lang="en-US" dirty="0"/>
              <a:t>Don’t contradict or argue about their beliefs</a:t>
            </a:r>
          </a:p>
          <a:p>
            <a:r>
              <a:rPr lang="en-US" dirty="0"/>
              <a:t>Keep stimulus low in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142996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1"/>
            <a:ext cx="8229600" cy="4830763"/>
          </a:xfrm>
        </p:spPr>
        <p:txBody>
          <a:bodyPr/>
          <a:lstStyle/>
          <a:p>
            <a:r>
              <a:rPr lang="en-US" dirty="0"/>
              <a:t>Feeling overwhelmed, hopeless, helpless</a:t>
            </a:r>
          </a:p>
          <a:p>
            <a:r>
              <a:rPr lang="en-US" dirty="0"/>
              <a:t>Change/loss of perspective</a:t>
            </a:r>
          </a:p>
          <a:p>
            <a:r>
              <a:rPr lang="en-US" dirty="0"/>
              <a:t>Multiple life stressors</a:t>
            </a:r>
          </a:p>
          <a:p>
            <a:r>
              <a:rPr lang="en-US" dirty="0"/>
              <a:t>Suicidal ideation</a:t>
            </a:r>
          </a:p>
          <a:p>
            <a:r>
              <a:rPr lang="en-US" dirty="0"/>
              <a:t>May or may not have identifiable emotions but feel “empty” or “blank”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413" y="5288310"/>
            <a:ext cx="3029975" cy="151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603" y="4844558"/>
            <a:ext cx="2462997" cy="1847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093220"/>
            <a:ext cx="2286198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6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Plan: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Ask what they need, explain what you can do for them</a:t>
            </a:r>
          </a:p>
          <a:p>
            <a:r>
              <a:rPr lang="en-US" dirty="0"/>
              <a:t>Avoid excessive restrictions</a:t>
            </a:r>
          </a:p>
          <a:p>
            <a:r>
              <a:rPr lang="en-US" dirty="0"/>
              <a:t>Be kind and reassuring</a:t>
            </a:r>
          </a:p>
          <a:p>
            <a:r>
              <a:rPr lang="en-US" dirty="0"/>
              <a:t>Explain what is happening</a:t>
            </a:r>
          </a:p>
          <a:p>
            <a:r>
              <a:rPr lang="en-US" dirty="0"/>
              <a:t>Connect with family, friends, social resources for acute support and additional resource</a:t>
            </a:r>
          </a:p>
        </p:txBody>
      </p:sp>
    </p:spTree>
    <p:extLst>
      <p:ext uri="{BB962C8B-B14F-4D97-AF65-F5344CB8AC3E}">
        <p14:creationId xmlns:p14="http://schemas.microsoft.com/office/powerpoint/2010/main" val="2571628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Anxiety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4953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Irritability, distractibility</a:t>
            </a:r>
          </a:p>
          <a:p>
            <a:r>
              <a:rPr lang="en-US" dirty="0"/>
              <a:t>Feelings of dread</a:t>
            </a:r>
          </a:p>
          <a:p>
            <a:r>
              <a:rPr lang="en-US" dirty="0"/>
              <a:t>Overwhelmed with thoughts and emotions</a:t>
            </a:r>
          </a:p>
          <a:p>
            <a:r>
              <a:rPr lang="en-US" dirty="0"/>
              <a:t>Difficulty making decisions and processing information</a:t>
            </a:r>
          </a:p>
          <a:p>
            <a:r>
              <a:rPr lang="en-US" dirty="0"/>
              <a:t>Panic attacks</a:t>
            </a:r>
          </a:p>
          <a:p>
            <a:r>
              <a:rPr lang="en-US" dirty="0"/>
              <a:t>Self medication with alcohol or drugs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218" y="2057400"/>
            <a:ext cx="3042168" cy="205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536" y="4491134"/>
            <a:ext cx="2895851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8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Plan: Anxiety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physical symptoms as real</a:t>
            </a:r>
          </a:p>
          <a:p>
            <a:r>
              <a:rPr lang="en-US" dirty="0"/>
              <a:t>Be reassuring, provide information about what will happen next</a:t>
            </a:r>
          </a:p>
          <a:p>
            <a:r>
              <a:rPr lang="en-US" dirty="0"/>
              <a:t>Ask what would be most helpful to them</a:t>
            </a:r>
          </a:p>
          <a:p>
            <a:r>
              <a:rPr lang="en-US" dirty="0"/>
              <a:t>Ask what has worked in the past</a:t>
            </a:r>
          </a:p>
          <a:p>
            <a:r>
              <a:rPr lang="en-US" dirty="0"/>
              <a:t>Discuss recent and current situation in brief, neutral way</a:t>
            </a:r>
          </a:p>
        </p:txBody>
      </p:sp>
    </p:spTree>
    <p:extLst>
      <p:ext uri="{BB962C8B-B14F-4D97-AF65-F5344CB8AC3E}">
        <p14:creationId xmlns:p14="http://schemas.microsoft.com/office/powerpoint/2010/main" val="3537558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Post-Traumatic Stress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Depression, hopelessness, helplessness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Irritability, outbursts of anger</a:t>
            </a:r>
          </a:p>
          <a:p>
            <a:r>
              <a:rPr lang="en-US" dirty="0"/>
              <a:t>Difficulty sleeping, concentrating</a:t>
            </a:r>
          </a:p>
          <a:p>
            <a:r>
              <a:rPr lang="en-US" dirty="0"/>
              <a:t>Suicidal thoughts and actions</a:t>
            </a:r>
          </a:p>
          <a:p>
            <a:r>
              <a:rPr lang="en-US" dirty="0"/>
              <a:t>Hypervigilance </a:t>
            </a:r>
          </a:p>
          <a:p>
            <a:r>
              <a:rPr lang="en-US" dirty="0"/>
              <a:t>Flashbacks </a:t>
            </a:r>
          </a:p>
          <a:p>
            <a:r>
              <a:rPr lang="en-US" dirty="0"/>
              <a:t>Self medication with alcohol or drugs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1" y="2667001"/>
            <a:ext cx="236545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80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Response Plan: Post-Traumatic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space</a:t>
            </a:r>
          </a:p>
          <a:p>
            <a:r>
              <a:rPr lang="en-US" dirty="0"/>
              <a:t>Reduce external stimuli</a:t>
            </a:r>
          </a:p>
          <a:p>
            <a:r>
              <a:rPr lang="en-US" dirty="0"/>
              <a:t>Anticipate and ask about triggers</a:t>
            </a:r>
          </a:p>
          <a:p>
            <a:r>
              <a:rPr lang="en-US" dirty="0"/>
              <a:t>Ask what would be most helpful to them</a:t>
            </a:r>
          </a:p>
          <a:p>
            <a:r>
              <a:rPr lang="en-US" dirty="0"/>
              <a:t>Ask what has worked for them in the past</a:t>
            </a:r>
          </a:p>
          <a:p>
            <a:r>
              <a:rPr lang="en-US" dirty="0"/>
              <a:t>Involve family, friends, support network</a:t>
            </a:r>
          </a:p>
        </p:txBody>
      </p:sp>
    </p:spTree>
    <p:extLst>
      <p:ext uri="{BB962C8B-B14F-4D97-AF65-F5344CB8AC3E}">
        <p14:creationId xmlns:p14="http://schemas.microsoft.com/office/powerpoint/2010/main" val="4079905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Dementia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4572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Confusion, disorientation</a:t>
            </a:r>
          </a:p>
          <a:p>
            <a:r>
              <a:rPr lang="en-US" dirty="0"/>
              <a:t>Poor memory</a:t>
            </a:r>
          </a:p>
          <a:p>
            <a:r>
              <a:rPr lang="en-US" dirty="0"/>
              <a:t>Irritability, rapid mood changes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Aggression resulting from confusion or fear</a:t>
            </a:r>
          </a:p>
          <a:p>
            <a:r>
              <a:rPr lang="en-US" dirty="0"/>
              <a:t>Vulnerability to medical complications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971" y="4495800"/>
            <a:ext cx="4060288" cy="2286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115152"/>
            <a:ext cx="304826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75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Plan: Dementia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calm environment</a:t>
            </a:r>
          </a:p>
          <a:p>
            <a:r>
              <a:rPr lang="en-US" dirty="0"/>
              <a:t>Speak slowly, take your time</a:t>
            </a:r>
          </a:p>
          <a:p>
            <a:r>
              <a:rPr lang="en-US" dirty="0"/>
              <a:t>Be reassuring and provide comfort</a:t>
            </a:r>
          </a:p>
          <a:p>
            <a:r>
              <a:rPr lang="en-US" dirty="0"/>
              <a:t>Ask permission</a:t>
            </a:r>
          </a:p>
          <a:p>
            <a:r>
              <a:rPr lang="en-US" dirty="0"/>
              <a:t>Ask what would be most helpful to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92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Traumatic Brain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Headache</a:t>
            </a:r>
          </a:p>
          <a:p>
            <a:r>
              <a:rPr lang="en-US" dirty="0"/>
              <a:t>Difficulty concentrating</a:t>
            </a:r>
          </a:p>
          <a:p>
            <a:r>
              <a:rPr lang="en-US" dirty="0"/>
              <a:t>Memory impairments</a:t>
            </a:r>
          </a:p>
          <a:p>
            <a:r>
              <a:rPr lang="en-US" dirty="0"/>
              <a:t>Attention deficits</a:t>
            </a:r>
          </a:p>
          <a:p>
            <a:r>
              <a:rPr lang="en-US" dirty="0"/>
              <a:t>Mood swings and emotional disturbance</a:t>
            </a:r>
          </a:p>
          <a:p>
            <a:r>
              <a:rPr lang="en-US" dirty="0"/>
              <a:t>Easily frustrated</a:t>
            </a:r>
          </a:p>
          <a:p>
            <a:r>
              <a:rPr lang="en-US" dirty="0"/>
              <a:t>Impaired cognitive functions</a:t>
            </a:r>
          </a:p>
          <a:p>
            <a:r>
              <a:rPr lang="en-US" dirty="0"/>
              <a:t>Difficulty with speech or communication</a:t>
            </a:r>
          </a:p>
          <a:p>
            <a:r>
              <a:rPr lang="en-US" dirty="0"/>
              <a:t>Impulsivity</a:t>
            </a:r>
          </a:p>
          <a:p>
            <a:r>
              <a:rPr lang="en-US" dirty="0"/>
              <a:t>Agitation and restlessness</a:t>
            </a:r>
          </a:p>
          <a:p>
            <a:r>
              <a:rPr lang="en-US" dirty="0"/>
              <a:t>Hallucinations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2057400"/>
            <a:ext cx="274577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0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 any situation, the only </a:t>
            </a:r>
          </a:p>
          <a:p>
            <a:pPr marL="0" indent="0">
              <a:buNone/>
            </a:pPr>
            <a:r>
              <a:rPr lang="en-US" dirty="0"/>
              <a:t>thing you have complete </a:t>
            </a:r>
          </a:p>
          <a:p>
            <a:pPr marL="0" indent="0">
              <a:buNone/>
            </a:pPr>
            <a:r>
              <a:rPr lang="en-US" dirty="0"/>
              <a:t>control over is </a:t>
            </a:r>
            <a:r>
              <a:rPr lang="en-US" u="sng" dirty="0"/>
              <a:t>yourself</a:t>
            </a:r>
          </a:p>
          <a:p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endParaRPr lang="en-US" u="sng" dirty="0"/>
          </a:p>
          <a:p>
            <a:r>
              <a:rPr lang="en-US" dirty="0"/>
              <a:t>We work in a profession that provides care for individuals who will experience crisis</a:t>
            </a:r>
          </a:p>
          <a:p>
            <a:r>
              <a:rPr lang="en-US" dirty="0"/>
              <a:t>Successful de-escalation begins with us – our attitudes, beliefs, and 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82115"/>
            <a:ext cx="3444194" cy="23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3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Response Plan: Traumatic Brain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Anticipate confusion and reactivity</a:t>
            </a:r>
          </a:p>
          <a:p>
            <a:r>
              <a:rPr lang="en-US" dirty="0"/>
              <a:t>Speak briefly and clearly</a:t>
            </a:r>
          </a:p>
          <a:p>
            <a:r>
              <a:rPr lang="en-US" dirty="0"/>
              <a:t>Direct attention away from confusion rather than attempting to argue or convince</a:t>
            </a:r>
          </a:p>
          <a:p>
            <a:r>
              <a:rPr lang="en-US" dirty="0"/>
              <a:t>Explain what will happen and what you will do next</a:t>
            </a:r>
          </a:p>
          <a:p>
            <a:r>
              <a:rPr lang="en-US" dirty="0"/>
              <a:t>Minimize stimuli</a:t>
            </a:r>
          </a:p>
        </p:txBody>
      </p:sp>
    </p:spTree>
    <p:extLst>
      <p:ext uri="{BB962C8B-B14F-4D97-AF65-F5344CB8AC3E}">
        <p14:creationId xmlns:p14="http://schemas.microsoft.com/office/powerpoint/2010/main" val="2265924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Responding to Behaviors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has needs</a:t>
            </a:r>
          </a:p>
          <a:p>
            <a:r>
              <a:rPr lang="en-US" dirty="0"/>
              <a:t>Behaviors are an attempt to get those needs met</a:t>
            </a:r>
          </a:p>
          <a:p>
            <a:r>
              <a:rPr lang="en-US" dirty="0"/>
              <a:t>Acknowledge and attempt to meet the need behind the behavior</a:t>
            </a:r>
          </a:p>
          <a:p>
            <a:r>
              <a:rPr lang="en-US" dirty="0"/>
              <a:t>In a crisis situation, we are not our best selves</a:t>
            </a:r>
          </a:p>
          <a:p>
            <a:r>
              <a:rPr lang="en-US" dirty="0"/>
              <a:t>Respond to the person, not the crisis</a:t>
            </a:r>
          </a:p>
        </p:txBody>
      </p:sp>
    </p:spTree>
    <p:extLst>
      <p:ext uri="{BB962C8B-B14F-4D97-AF65-F5344CB8AC3E}">
        <p14:creationId xmlns:p14="http://schemas.microsoft.com/office/powerpoint/2010/main" val="323678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 Feelings Impact Care and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54102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Transference and </a:t>
            </a:r>
          </a:p>
          <a:p>
            <a:pPr marL="0" indent="0">
              <a:buNone/>
            </a:pPr>
            <a:r>
              <a:rPr lang="en-US" dirty="0"/>
              <a:t>    Counter-transference</a:t>
            </a:r>
          </a:p>
          <a:p>
            <a:pPr lvl="1"/>
            <a:r>
              <a:rPr lang="en-US" dirty="0"/>
              <a:t>An individual’s positive or negative feelings associated with another person or a past experience may be transferred onto us</a:t>
            </a:r>
          </a:p>
          <a:p>
            <a:pPr lvl="1"/>
            <a:r>
              <a:rPr lang="en-US" dirty="0"/>
              <a:t>We may project our own positive or negative feelings from past experiences onto the individual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6"/>
          <a:stretch/>
        </p:blipFill>
        <p:spPr>
          <a:xfrm>
            <a:off x="7498046" y="3308082"/>
            <a:ext cx="3163776" cy="20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8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my triggers and buttons?</a:t>
            </a:r>
          </a:p>
          <a:p>
            <a:pPr lvl="1"/>
            <a:r>
              <a:rPr lang="en-US" dirty="0"/>
              <a:t>This person is challenging what I love or hate</a:t>
            </a:r>
          </a:p>
          <a:p>
            <a:pPr lvl="1"/>
            <a:r>
              <a:rPr lang="en-US" dirty="0"/>
              <a:t>This person is violating my sense of morality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733800"/>
            <a:ext cx="4724400" cy="309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6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and Over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4114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Failure to protect the safety of an individual through inaction</a:t>
            </a:r>
          </a:p>
          <a:p>
            <a:r>
              <a:rPr lang="en-US" sz="2400" dirty="0"/>
              <a:t>Failure to set verbal, physical limits due to fear, avoidance, or other reasons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2200" y="21336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Destructive attitudes or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Withdrawal of a caring manner toward an individual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physical intervention that hurts an individual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punitive reaction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144" y="4556737"/>
            <a:ext cx="4457957" cy="2057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101560"/>
            <a:ext cx="968872" cy="27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2743201"/>
            <a:ext cx="3755461" cy="2969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057400"/>
            <a:ext cx="426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 don’t have to get into a power struggle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 don’t have to give back what I 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It’s not 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 know what my triggers are</a:t>
            </a:r>
          </a:p>
        </p:txBody>
      </p:sp>
    </p:spTree>
    <p:extLst>
      <p:ext uri="{BB962C8B-B14F-4D97-AF65-F5344CB8AC3E}">
        <p14:creationId xmlns:p14="http://schemas.microsoft.com/office/powerpoint/2010/main" val="22641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be Proactive?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aware of your Internal Self</a:t>
            </a:r>
          </a:p>
          <a:p>
            <a:pPr lvl="1"/>
            <a:r>
              <a:rPr lang="en-US" dirty="0"/>
              <a:t>Biases, beliefs, moods</a:t>
            </a:r>
          </a:p>
          <a:p>
            <a:pPr lvl="1"/>
            <a:r>
              <a:rPr lang="en-US" dirty="0"/>
              <a:t>Reaction to stress</a:t>
            </a:r>
          </a:p>
          <a:p>
            <a:r>
              <a:rPr lang="en-US" dirty="0"/>
              <a:t>Be aware of your Environment</a:t>
            </a:r>
          </a:p>
          <a:p>
            <a:pPr lvl="1"/>
            <a:r>
              <a:rPr lang="en-US" dirty="0"/>
              <a:t>Location, proximity, potential weapons</a:t>
            </a:r>
          </a:p>
          <a:p>
            <a:r>
              <a:rPr lang="en-US" dirty="0"/>
              <a:t>Be aware of the Other Person</a:t>
            </a:r>
          </a:p>
          <a:p>
            <a:pPr lvl="1"/>
            <a:r>
              <a:rPr lang="en-US" dirty="0"/>
              <a:t>Notice and respond to cues about emotion and behavior</a:t>
            </a:r>
          </a:p>
        </p:txBody>
      </p:sp>
    </p:spTree>
    <p:extLst>
      <p:ext uri="{BB962C8B-B14F-4D97-AF65-F5344CB8AC3E}">
        <p14:creationId xmlns:p14="http://schemas.microsoft.com/office/powerpoint/2010/main" val="355940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HS PPT Template" id="{51935A0C-9CA3-44EE-865E-233191062157}" vid="{047ED72D-618D-4208-AF8D-C9FC6E61B7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D321B39300A41A028F0565BE62B7D" ma:contentTypeVersion="0" ma:contentTypeDescription="Create a new document." ma:contentTypeScope="" ma:versionID="e180115132e98daa822ff8bc6b8ce2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3673E0-E34A-4BD3-84E7-6FA500E21AC0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7CE527-9BBD-434A-BC96-15863CE46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4489978-2F48-4942-A89A-395118ADB5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DSHS PPT Template</Template>
  <TotalTime>745</TotalTime>
  <Words>1330</Words>
  <Application>Microsoft Office PowerPoint</Application>
  <PresentationFormat>Widescreen</PresentationFormat>
  <Paragraphs>244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De-escalation Strategies  for Care Providers  Behavioral Health Symptoms and Crisis Situations</vt:lpstr>
      <vt:lpstr>Learning Objectives</vt:lpstr>
      <vt:lpstr>Behavioral Health In Our Community</vt:lpstr>
      <vt:lpstr>Self Awareness</vt:lpstr>
      <vt:lpstr>Personal Feelings Impact Care and Communication</vt:lpstr>
      <vt:lpstr>Self Awareness</vt:lpstr>
      <vt:lpstr>Under and Over Reaction</vt:lpstr>
      <vt:lpstr>Self Control</vt:lpstr>
      <vt:lpstr>How Can I be Proactive?</vt:lpstr>
      <vt:lpstr>Understanding Behaviors</vt:lpstr>
      <vt:lpstr>Identifying and Responding to Behaviors</vt:lpstr>
      <vt:lpstr>FEAR</vt:lpstr>
      <vt:lpstr>Reducing Fear</vt:lpstr>
      <vt:lpstr>Not this                       Try this</vt:lpstr>
      <vt:lpstr>MANIPULATION</vt:lpstr>
      <vt:lpstr>Working Through Manipulation</vt:lpstr>
      <vt:lpstr>No                                   Yes</vt:lpstr>
      <vt:lpstr>FRUSTRATION</vt:lpstr>
      <vt:lpstr>Reducing Frustration</vt:lpstr>
      <vt:lpstr>Not this                        Do this</vt:lpstr>
      <vt:lpstr>INTIMIDATION</vt:lpstr>
      <vt:lpstr>Defusing Intimidation</vt:lpstr>
      <vt:lpstr>Not this                     Do this instead</vt:lpstr>
      <vt:lpstr>Identifying and Responding to Symptoms</vt:lpstr>
      <vt:lpstr>Personality Disorders</vt:lpstr>
      <vt:lpstr>Response Plan: Personality Disorders</vt:lpstr>
      <vt:lpstr>Mania/Hypomania</vt:lpstr>
      <vt:lpstr>Response Plan: Mania/Hypomania</vt:lpstr>
      <vt:lpstr>Psychosis</vt:lpstr>
      <vt:lpstr>Response Plan: Psychosis</vt:lpstr>
      <vt:lpstr>Depression</vt:lpstr>
      <vt:lpstr>Response Plan: Depression</vt:lpstr>
      <vt:lpstr>Anxiety</vt:lpstr>
      <vt:lpstr>Response Plan: Anxiety</vt:lpstr>
      <vt:lpstr>Post-Traumatic Stress</vt:lpstr>
      <vt:lpstr>Response Plan: Post-Traumatic Stress</vt:lpstr>
      <vt:lpstr>Dementia</vt:lpstr>
      <vt:lpstr>Response Plan: Dementia</vt:lpstr>
      <vt:lpstr>Traumatic Brain Injury</vt:lpstr>
      <vt:lpstr>Response Plan: Traumatic Brain Injury</vt:lpstr>
      <vt:lpstr>Responding to Behaviors and Symptoms</vt:lpstr>
    </vt:vector>
  </TitlesOfParts>
  <Company>DSHS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De-escalation Strategies  for Care Providers  Working with Individuals with Mental Health Symptoms</dc:title>
  <dc:creator>Shook, Jessica M</dc:creator>
  <cp:lastModifiedBy>Jessica Shook</cp:lastModifiedBy>
  <cp:revision>36</cp:revision>
  <dcterms:created xsi:type="dcterms:W3CDTF">2016-08-31T16:36:07Z</dcterms:created>
  <dcterms:modified xsi:type="dcterms:W3CDTF">2017-05-11T03:54:54Z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0x010100E19D321B39300A41A028F0565BE62B7D</vt:lpwstr>
  </property>
</Properties>
</file>