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26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2342979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As people are entering… please sit together with other folks from your community!</a:t>
            </a:r>
          </a:p>
          <a:p>
            <a:pPr lvl="0">
              <a:spcBef>
                <a:spcPts val="0"/>
              </a:spcBef>
              <a:buNone/>
            </a:pPr>
            <a:endParaRPr/>
          </a:p>
          <a:p>
            <a:pPr lvl="0">
              <a:spcBef>
                <a:spcPts val="0"/>
              </a:spcBef>
              <a:buNone/>
            </a:pPr>
            <a:r>
              <a:rPr lang="en"/>
              <a:t>Have signs available for people to make!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highlight>
                  <a:srgbClr val="9900FF"/>
                </a:highlight>
              </a:rPr>
              <a:t>Kristina</a:t>
            </a:r>
            <a:r>
              <a:rPr lang="en"/>
              <a:t> will facilitate this section. </a:t>
            </a:r>
          </a:p>
          <a:p>
            <a:pPr lvl="0" rtl="0">
              <a:spcBef>
                <a:spcPts val="0"/>
              </a:spcBef>
              <a:buNone/>
            </a:pPr>
            <a:r>
              <a:rPr lang="en"/>
              <a:t>The Resident Action Project is organizing a powerful network of people who live in or need affordable homes. We are building a force that demands that our state invest in communities that have been historically pushed aside and silenced for too long. To us, this means that the state must invest in affordable homes and in a housing system that won’t leave anyone out. It also means that we will fight for the state to pass policies that are equitable and protect people from systemic injustice in housing and beyond. </a:t>
            </a:r>
          </a:p>
          <a:p>
            <a:pPr lvl="0" rtl="0">
              <a:spcBef>
                <a:spcPts val="0"/>
              </a:spcBef>
              <a:buNone/>
            </a:pP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000">
                <a:highlight>
                  <a:srgbClr val="FFFF00"/>
                </a:highlight>
              </a:rPr>
              <a:t>Mindy</a:t>
            </a:r>
          </a:p>
          <a:p>
            <a:pPr marL="457200" lvl="0" indent="-292100">
              <a:spcBef>
                <a:spcPts val="0"/>
              </a:spcBef>
              <a:buSzPct val="100000"/>
              <a:buChar char="●"/>
            </a:pPr>
            <a:r>
              <a:rPr lang="en" sz="1000"/>
              <a:t>We are in a crisis. </a:t>
            </a:r>
          </a:p>
          <a:p>
            <a:pPr marL="457200" lvl="0" indent="-292100">
              <a:spcBef>
                <a:spcPts val="0"/>
              </a:spcBef>
              <a:buSzPct val="100000"/>
              <a:buChar char="●"/>
            </a:pPr>
            <a:r>
              <a:rPr lang="en" sz="1000"/>
              <a:t>Rents are too high and wages are too low</a:t>
            </a:r>
          </a:p>
          <a:p>
            <a:pPr marL="457200" lvl="0" indent="-292100">
              <a:spcBef>
                <a:spcPts val="0"/>
              </a:spcBef>
              <a:buSzPct val="100000"/>
              <a:buChar char="●"/>
            </a:pPr>
            <a:r>
              <a:rPr lang="en" sz="1000"/>
              <a:t>Thousands of kids don’t have a home to go back to after school. </a:t>
            </a:r>
          </a:p>
          <a:p>
            <a:pPr marL="457200" lvl="0" indent="-292100">
              <a:spcBef>
                <a:spcPts val="0"/>
              </a:spcBef>
              <a:buSzPct val="100000"/>
              <a:buChar char="●"/>
            </a:pPr>
            <a:r>
              <a:rPr lang="en" sz="1000"/>
              <a:t>Many of our cities allow gentrification that pushes people of color and people who have low incomes out of their neighborhoods. </a:t>
            </a:r>
          </a:p>
          <a:p>
            <a:pPr marL="457200" lvl="0" indent="-292100">
              <a:spcBef>
                <a:spcPts val="0"/>
              </a:spcBef>
              <a:buSzPct val="100000"/>
              <a:buChar char="●"/>
            </a:pPr>
            <a:r>
              <a:rPr lang="en" sz="1000"/>
              <a:t>Many people are struck with criminal records or eviction records that make it very hard to access housing. </a:t>
            </a:r>
          </a:p>
          <a:p>
            <a:pPr marL="457200" lvl="0" indent="-292100">
              <a:spcBef>
                <a:spcPts val="0"/>
              </a:spcBef>
              <a:buSzPct val="100000"/>
              <a:buChar char="●"/>
            </a:pPr>
            <a:r>
              <a:rPr lang="en" sz="1000"/>
              <a:t>Transportation, healthy food, healthcare, and other necessities are expensive and often inaccessible. </a:t>
            </a:r>
          </a:p>
          <a:p>
            <a:pPr marL="457200" lvl="0" indent="-292100" rtl="0">
              <a:spcBef>
                <a:spcPts val="0"/>
              </a:spcBef>
              <a:buSzPct val="100000"/>
              <a:buChar char="●"/>
            </a:pPr>
            <a:r>
              <a:rPr lang="en" sz="1000"/>
              <a:t>The criminal justice system targets primarily African Americans and the lack of opportunties are no mistake in our current system. </a:t>
            </a:r>
          </a:p>
          <a:p>
            <a:pPr lvl="0">
              <a:spcBef>
                <a:spcPts val="0"/>
              </a:spcBef>
              <a:buNone/>
            </a:pPr>
            <a:r>
              <a:rPr lang="en" sz="1000">
                <a:highlight>
                  <a:srgbClr val="4A86E8"/>
                </a:highlight>
              </a:rPr>
              <a:t>Mr. B</a:t>
            </a:r>
          </a:p>
          <a:p>
            <a:pPr marL="457200" lvl="0" indent="-292100">
              <a:spcBef>
                <a:spcPts val="0"/>
              </a:spcBef>
              <a:buSzPct val="100000"/>
            </a:pPr>
            <a:r>
              <a:rPr lang="en" sz="1000"/>
              <a:t>The crisis we see has not happened by accident, and it cannot be explained by individual fault. Our struggle is created by a system rooted in oppression - racism, classism, sexism, homophobia, ableism, and others - and reinforced by years of policy decisions that favor the wealth, health, and happiness of a few at the cost of the livelihood, health, and happiness of the majority. </a:t>
            </a:r>
          </a:p>
          <a:p>
            <a:pPr marL="457200" lvl="0" indent="-292100" rtl="0">
              <a:spcBef>
                <a:spcPts val="0"/>
              </a:spcBef>
              <a:buSzPct val="100000"/>
            </a:pPr>
            <a:r>
              <a:rPr lang="en" sz="1000"/>
              <a:t>We know that many people who are directly impacted are: people of color, people who identify as LGBTQIA, single parent families, people with disabilities. </a:t>
            </a:r>
          </a:p>
          <a:p>
            <a:pPr lvl="0">
              <a:spcBef>
                <a:spcPts val="0"/>
              </a:spcBef>
              <a:buNone/>
            </a:pPr>
            <a:r>
              <a:rPr lang="en" sz="1000">
                <a:highlight>
                  <a:srgbClr val="00FF00"/>
                </a:highlight>
              </a:rPr>
              <a:t>Hill</a:t>
            </a:r>
          </a:p>
          <a:p>
            <a:pPr marL="457200" lvl="0" indent="-292100">
              <a:spcBef>
                <a:spcPts val="0"/>
              </a:spcBef>
              <a:buSzPct val="100000"/>
            </a:pPr>
            <a:r>
              <a:rPr lang="en" sz="1000"/>
              <a:t>Mostly, the people benefiting from our current system are those who make or influence policy decisions. Many of them rarely reach out to people directly impacted by systemic oppression - to hear about our lives, and the implications of the votes they cast. So we have to go to them to demand a change. </a:t>
            </a:r>
          </a:p>
          <a:p>
            <a:pPr lvl="0">
              <a:spcBef>
                <a:spcPts val="0"/>
              </a:spcBef>
              <a:buNone/>
            </a:pP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000">
                <a:highlight>
                  <a:srgbClr val="9900FF"/>
                </a:highlight>
              </a:rPr>
              <a:t>Kristina</a:t>
            </a:r>
          </a:p>
          <a:p>
            <a:pPr marL="457200" lvl="0" indent="-292100">
              <a:spcBef>
                <a:spcPts val="0"/>
              </a:spcBef>
              <a:buSzPct val="100000"/>
            </a:pPr>
            <a:r>
              <a:rPr lang="en" sz="1000"/>
              <a:t>We want to live our values in Resident Action Project spaces, and that means that we want to build community, fight for justice and fairness, undo oppressions in our organizing spaces, and form a culture of appreciation and accountability. Coming into an organizing space is not like coming into a “regular meeting space” in the professional nonprofit world. We value personal stories that people are showing up with, which means that we must be vulnerable with each other and break down professional norms and expectations. </a:t>
            </a:r>
          </a:p>
          <a:p>
            <a:pPr lvl="0">
              <a:spcBef>
                <a:spcPts val="0"/>
              </a:spcBef>
              <a:buNone/>
            </a:pPr>
            <a:r>
              <a:rPr lang="en" sz="1000">
                <a:highlight>
                  <a:srgbClr val="FFFF00"/>
                </a:highlight>
              </a:rPr>
              <a:t>Mindy</a:t>
            </a:r>
            <a:r>
              <a:rPr lang="en" sz="1000" b="1"/>
              <a:t> Culture of Appreciation and Accountability: </a:t>
            </a:r>
          </a:p>
          <a:p>
            <a:pPr marL="457200" lvl="0" indent="-292100" rtl="0">
              <a:spcBef>
                <a:spcPts val="0"/>
              </a:spcBef>
              <a:buSzPct val="100000"/>
            </a:pPr>
            <a:r>
              <a:rPr lang="en" sz="1000"/>
              <a:t>We value relationships, and so we are going to appreciate and recognize each other and all of our “wins,” which includes the small ones! </a:t>
            </a:r>
          </a:p>
          <a:p>
            <a:pPr marL="457200" lvl="0" indent="-292100" rtl="0">
              <a:spcBef>
                <a:spcPts val="0"/>
              </a:spcBef>
              <a:buSzPct val="100000"/>
            </a:pPr>
            <a:r>
              <a:rPr lang="en" sz="1000"/>
              <a:t>We are also going to be accountable - by saying what we do, following through, and seeking support when we need it. We are not going to be perfect. </a:t>
            </a:r>
          </a:p>
          <a:p>
            <a:pPr marL="457200" lvl="0" indent="-292100">
              <a:spcBef>
                <a:spcPts val="0"/>
              </a:spcBef>
              <a:buSzPct val="100000"/>
            </a:pPr>
            <a:r>
              <a:rPr lang="en" sz="1000"/>
              <a:t>We are going to have to remind ourselves and each other of our values, and we are going to have to have hard conversations sometimes, and that’s okay. That means that we’re committed to doing justice for ourselves and each other in this work. </a:t>
            </a:r>
          </a:p>
          <a:p>
            <a:pPr lvl="0">
              <a:spcBef>
                <a:spcPts val="0"/>
              </a:spcBef>
              <a:buNone/>
            </a:pPr>
            <a:r>
              <a:rPr lang="en" sz="1000">
                <a:highlight>
                  <a:srgbClr val="4A86E8"/>
                </a:highlight>
              </a:rPr>
              <a:t>Mr. B</a:t>
            </a:r>
            <a:r>
              <a:rPr lang="en" sz="1000" b="1"/>
              <a:t> Anti-Oppression and Anti-Racism: </a:t>
            </a:r>
          </a:p>
          <a:p>
            <a:pPr marL="457200" lvl="0" indent="-292100" rtl="0">
              <a:spcBef>
                <a:spcPts val="0"/>
              </a:spcBef>
              <a:buSzPct val="100000"/>
            </a:pPr>
            <a:r>
              <a:rPr lang="en" sz="1000"/>
              <a:t>Whenever we come into an organizing spaces, everybody holds different identities and experiences that impact the way that they move through the world. </a:t>
            </a:r>
          </a:p>
          <a:p>
            <a:pPr marL="457200" lvl="0" indent="-292100" rtl="0">
              <a:spcBef>
                <a:spcPts val="0"/>
              </a:spcBef>
              <a:buSzPct val="100000"/>
            </a:pPr>
            <a:r>
              <a:rPr lang="en" sz="1000"/>
              <a:t>There are oppressive systems in our society. It is important that we are intentional about working to undo this in our organizing spaces. </a:t>
            </a:r>
          </a:p>
          <a:p>
            <a:pPr marL="457200" lvl="0" indent="-292100">
              <a:spcBef>
                <a:spcPts val="0"/>
              </a:spcBef>
              <a:buSzPct val="100000"/>
            </a:pPr>
            <a:r>
              <a:rPr lang="en" sz="1000"/>
              <a:t>So what does this look like? Here are some examples: we will educate ourselves on anti-oppression, listen with empathy to each other’s experiences, hold each other accountable for our actions and words, and work to dismantle professionalized culture that upholds white supremacy and patriarchy. We will hold each other accountable with compassion (call each other in, instead of calling each other out). </a:t>
            </a:r>
          </a:p>
          <a:p>
            <a:pPr lvl="0">
              <a:spcBef>
                <a:spcPts val="0"/>
              </a:spcBef>
              <a:buNone/>
            </a:pPr>
            <a:r>
              <a:rPr lang="en" sz="1000">
                <a:highlight>
                  <a:srgbClr val="00FF00"/>
                </a:highlight>
              </a:rPr>
              <a:t>Hill</a:t>
            </a:r>
            <a:r>
              <a:rPr lang="en" sz="1000" b="1"/>
              <a:t> Self-Care and Group-Care: </a:t>
            </a:r>
          </a:p>
          <a:p>
            <a:pPr marL="457200" lvl="0" indent="-292100" rtl="0">
              <a:spcBef>
                <a:spcPts val="0"/>
              </a:spcBef>
              <a:buSzPct val="100000"/>
            </a:pPr>
            <a:r>
              <a:rPr lang="en" sz="1000"/>
              <a:t>Organizing is incredibly important work, and it can be exhausting. </a:t>
            </a:r>
          </a:p>
          <a:p>
            <a:pPr marL="457200" lvl="0" indent="-292100" rtl="0">
              <a:spcBef>
                <a:spcPts val="0"/>
              </a:spcBef>
              <a:buSzPct val="100000"/>
            </a:pPr>
            <a:r>
              <a:rPr lang="en" sz="1000"/>
              <a:t>Most of the people in RAP have personal experience with housing and homelessness issues, and it can be challenging to talk about these issues constantly. </a:t>
            </a:r>
          </a:p>
          <a:p>
            <a:pPr marL="457200" lvl="0" indent="-292100" rtl="0">
              <a:spcBef>
                <a:spcPts val="0"/>
              </a:spcBef>
              <a:buSzPct val="100000"/>
            </a:pPr>
            <a:r>
              <a:rPr lang="en" sz="1000"/>
              <a:t>That’s why self-care and group-care are so important, as well as making space for everybody’s stories, experiences, and the impact that those have. </a:t>
            </a:r>
          </a:p>
          <a:p>
            <a:pPr marL="457200" lvl="0" indent="-292100">
              <a:spcBef>
                <a:spcPts val="0"/>
              </a:spcBef>
              <a:buSzPct val="100000"/>
            </a:pPr>
            <a:r>
              <a:rPr lang="en" sz="1000"/>
              <a:t>We will respect each other’s boundaries as we care for each other in the group. (Ask the presenter’s to give some examples of self-care)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highlight>
                  <a:srgbClr val="9900FF"/>
                </a:highlight>
              </a:rPr>
              <a:t>Kristina</a:t>
            </a:r>
            <a:r>
              <a:rPr lang="en"/>
              <a:t> will introduce this section.</a:t>
            </a:r>
          </a:p>
          <a:p>
            <a:pPr lvl="0">
              <a:spcBef>
                <a:spcPts val="0"/>
              </a:spcBef>
              <a:buNone/>
            </a:pPr>
            <a:r>
              <a:rPr lang="en"/>
              <a:t>During this section, we are going to do a quick overview of all of the organizing tools that are in the RAP toolkit. These all predominantly focus on outreach, and we’d be happy to point you to more resources around strategy if you’re interested.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highlight>
                  <a:srgbClr val="00FF00"/>
                </a:highlight>
              </a:rPr>
              <a:t>Hill</a:t>
            </a:r>
            <a:r>
              <a:rPr lang="en"/>
              <a:t> to introduce this tool. </a:t>
            </a:r>
          </a:p>
          <a:p>
            <a:pPr lvl="0" rtl="0">
              <a:spcBef>
                <a:spcPts val="0"/>
              </a:spcBef>
              <a:buNone/>
            </a:pPr>
            <a:r>
              <a:rPr lang="en">
                <a:highlight>
                  <a:srgbClr val="00FF00"/>
                </a:highlight>
              </a:rPr>
              <a:t>Hill</a:t>
            </a:r>
            <a:r>
              <a:rPr lang="en"/>
              <a:t> to talk about his experience organizing a couple of community meetings.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highlight>
                  <a:srgbClr val="4A86E8"/>
                </a:highlight>
              </a:rPr>
              <a:t>Mr. B</a:t>
            </a:r>
            <a:r>
              <a:rPr lang="en"/>
              <a:t> to introduce this tool and talk about his experience.</a:t>
            </a:r>
          </a:p>
          <a:p>
            <a:pPr lvl="0">
              <a:spcBef>
                <a:spcPts val="0"/>
              </a:spcBef>
              <a:buNone/>
            </a:pPr>
            <a:endParaRPr/>
          </a:p>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highlight>
                  <a:srgbClr val="FFFF00"/>
                </a:highlight>
              </a:rPr>
              <a:t>Mindy</a:t>
            </a:r>
            <a:r>
              <a:rPr lang="en"/>
              <a:t> to introduce this tool and talk about her experience doing one-on-one meetings.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highlight>
                  <a:srgbClr val="4A86E8"/>
                </a:highlight>
              </a:rPr>
              <a:t>Mr. B</a:t>
            </a:r>
            <a:r>
              <a:rPr lang="en"/>
              <a:t> to introduce this tool and talk about his experience tabling.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highlight>
                  <a:srgbClr val="FFFF00"/>
                </a:highlight>
              </a:rPr>
              <a:t>Mindy</a:t>
            </a:r>
            <a:r>
              <a:rPr lang="en"/>
              <a:t> to introduce this tool and talk about her experience organizing over social media.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highlight>
                  <a:srgbClr val="00FF00"/>
                </a:highlight>
              </a:rPr>
              <a:t>Hill</a:t>
            </a:r>
            <a:r>
              <a:rPr lang="en"/>
              <a:t> to make the call for questions. </a:t>
            </a:r>
          </a:p>
          <a:p>
            <a:pPr lvl="0" rtl="0">
              <a:spcBef>
                <a:spcPts val="0"/>
              </a:spcBef>
              <a:buNone/>
            </a:pPr>
            <a:r>
              <a:rPr lang="en"/>
              <a:t>Give a few minutes to do this, but be sure to leave a half hour for community discussion.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000"/>
              <a:t>Welcome everybody!! Brief introductions with our names and pronouns. (For example, do you prefer she/her/hers, he/him/his, they/them/theirs, etc.) </a:t>
            </a:r>
          </a:p>
          <a:p>
            <a:pPr lvl="0">
              <a:spcBef>
                <a:spcPts val="0"/>
              </a:spcBef>
              <a:buNone/>
            </a:pPr>
            <a:r>
              <a:rPr lang="en" sz="1000" u="sng">
                <a:highlight>
                  <a:srgbClr val="FFFF00"/>
                </a:highlight>
              </a:rPr>
              <a:t>Mindy</a:t>
            </a:r>
            <a:r>
              <a:rPr lang="en" sz="1000"/>
              <a:t> First, we want to get a sense of who is in the room:  </a:t>
            </a:r>
          </a:p>
          <a:p>
            <a:pPr marL="457200" lvl="0" indent="-292100" rtl="0">
              <a:spcBef>
                <a:spcPts val="0"/>
              </a:spcBef>
              <a:buSzPct val="100000"/>
              <a:buChar char="●"/>
            </a:pPr>
            <a:r>
              <a:rPr lang="en" sz="1000"/>
              <a:t>People who have experienced homelessness before or are experiencing homelessness currently? </a:t>
            </a:r>
          </a:p>
          <a:p>
            <a:pPr marL="457200" lvl="0" indent="-292100" rtl="0">
              <a:spcBef>
                <a:spcPts val="0"/>
              </a:spcBef>
              <a:buSzPct val="100000"/>
              <a:buChar char="●"/>
            </a:pPr>
            <a:r>
              <a:rPr lang="en" sz="1000"/>
              <a:t>People who have had a hard time paying rent? </a:t>
            </a:r>
          </a:p>
          <a:p>
            <a:pPr marL="457200" lvl="0" indent="-292100" rtl="0">
              <a:spcBef>
                <a:spcPts val="0"/>
              </a:spcBef>
              <a:buSzPct val="100000"/>
              <a:buChar char="●"/>
            </a:pPr>
            <a:r>
              <a:rPr lang="en" sz="1000"/>
              <a:t>People who have had a hard time finding an apartment? </a:t>
            </a:r>
          </a:p>
          <a:p>
            <a:pPr marL="457200" lvl="0" indent="-292100" rtl="0">
              <a:spcBef>
                <a:spcPts val="0"/>
              </a:spcBef>
              <a:buSzPct val="100000"/>
              <a:buChar char="●"/>
            </a:pPr>
            <a:r>
              <a:rPr lang="en" sz="1000"/>
              <a:t>People who work at nonprofits? </a:t>
            </a:r>
          </a:p>
          <a:p>
            <a:pPr marL="457200" lvl="0" indent="-292100" rtl="0">
              <a:spcBef>
                <a:spcPts val="0"/>
              </a:spcBef>
              <a:buSzPct val="100000"/>
              <a:buChar char="●"/>
            </a:pPr>
            <a:r>
              <a:rPr lang="en" sz="1000"/>
              <a:t>People who are concerned community members? </a:t>
            </a:r>
          </a:p>
          <a:p>
            <a:pPr marL="457200" lvl="0" indent="-292100">
              <a:spcBef>
                <a:spcPts val="0"/>
              </a:spcBef>
              <a:buSzPct val="100000"/>
              <a:buChar char="●"/>
            </a:pPr>
            <a:r>
              <a:rPr lang="en" sz="1000"/>
              <a:t>Members of the statewide steering committee for RAP? (There are several in here that are not presenting today - thanks for being here!) </a:t>
            </a:r>
          </a:p>
          <a:p>
            <a:pPr lvl="0">
              <a:spcBef>
                <a:spcPts val="0"/>
              </a:spcBef>
              <a:buNone/>
            </a:pPr>
            <a:endParaRPr sz="1000"/>
          </a:p>
          <a:p>
            <a:pPr lvl="0">
              <a:spcBef>
                <a:spcPts val="0"/>
              </a:spcBef>
              <a:buNone/>
            </a:pPr>
            <a:r>
              <a:rPr lang="en" sz="1000" u="sng">
                <a:highlight>
                  <a:srgbClr val="00FF00"/>
                </a:highlight>
              </a:rPr>
              <a:t>Hill</a:t>
            </a:r>
            <a:r>
              <a:rPr lang="en" sz="1000"/>
              <a:t> </a:t>
            </a:r>
          </a:p>
          <a:p>
            <a:pPr marL="457200" lvl="0" indent="-292100" rtl="0">
              <a:spcBef>
                <a:spcPts val="0"/>
              </a:spcBef>
              <a:buSzPct val="100000"/>
              <a:buChar char="●"/>
            </a:pPr>
            <a:r>
              <a:rPr lang="en" sz="1000"/>
              <a:t>Today, we are hoping to create a space that is courageous and allows people to be safely vulnerable. As we can see, people in this room are coming from many walks of life, with many different experiences and identities. </a:t>
            </a:r>
          </a:p>
          <a:p>
            <a:pPr marL="457200" lvl="0" indent="-292100" rtl="0">
              <a:spcBef>
                <a:spcPts val="0"/>
              </a:spcBef>
              <a:buSzPct val="100000"/>
              <a:buChar char="●"/>
            </a:pPr>
            <a:r>
              <a:rPr lang="en" sz="1000"/>
              <a:t>To create a courageous space where people are willing to be vulnerable and think outside the box, we want to be intentional about the space that we’re creating. </a:t>
            </a:r>
          </a:p>
          <a:p>
            <a:pPr marL="457200" lvl="0" indent="-292100">
              <a:spcBef>
                <a:spcPts val="0"/>
              </a:spcBef>
              <a:buSzPct val="100000"/>
              <a:buChar char="●"/>
            </a:pPr>
            <a:r>
              <a:rPr lang="en" sz="1000"/>
              <a:t>First, we’re going to be courageous and vulnerable ourselves as presenter’s and let you know a little bit more about where we’re coming from. And then we are going to go through some group agreements. </a:t>
            </a:r>
          </a:p>
          <a:p>
            <a:pPr lvl="0">
              <a:spcBef>
                <a:spcPts val="0"/>
              </a:spcBef>
              <a:buNone/>
            </a:pPr>
            <a:endParaRPr sz="800"/>
          </a:p>
          <a:p>
            <a:pPr lvl="0">
              <a:spcBef>
                <a:spcPts val="0"/>
              </a:spcBef>
              <a:buNone/>
            </a:pPr>
            <a:r>
              <a:rPr lang="en" sz="800"/>
              <a:t>Story of Self (briefly) from each presenter (2-3 mins apiece) </a:t>
            </a:r>
          </a:p>
          <a:p>
            <a:pPr lvl="0">
              <a:spcBef>
                <a:spcPts val="0"/>
              </a:spcBef>
              <a:buNone/>
            </a:pPr>
            <a:r>
              <a:rPr lang="en" sz="800">
                <a:highlight>
                  <a:srgbClr val="00FF00"/>
                </a:highlight>
              </a:rPr>
              <a:t>Hill</a:t>
            </a:r>
          </a:p>
          <a:p>
            <a:pPr lvl="0">
              <a:spcBef>
                <a:spcPts val="0"/>
              </a:spcBef>
              <a:buNone/>
            </a:pPr>
            <a:r>
              <a:rPr lang="en" sz="800">
                <a:highlight>
                  <a:srgbClr val="FFFF00"/>
                </a:highlight>
              </a:rPr>
              <a:t>Mindy</a:t>
            </a:r>
          </a:p>
          <a:p>
            <a:pPr lvl="0">
              <a:spcBef>
                <a:spcPts val="0"/>
              </a:spcBef>
              <a:buNone/>
            </a:pPr>
            <a:r>
              <a:rPr lang="en" sz="800">
                <a:highlight>
                  <a:srgbClr val="9900FF"/>
                </a:highlight>
              </a:rPr>
              <a:t>Kristina</a:t>
            </a:r>
          </a:p>
          <a:p>
            <a:pPr lvl="0" rtl="0">
              <a:spcBef>
                <a:spcPts val="0"/>
              </a:spcBef>
              <a:buNone/>
            </a:pPr>
            <a:r>
              <a:rPr lang="en" sz="800">
                <a:highlight>
                  <a:srgbClr val="4A86E8"/>
                </a:highlight>
              </a:rPr>
              <a:t>Mr. 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highlight>
                  <a:srgbClr val="9900FF"/>
                </a:highlight>
              </a:rPr>
              <a:t>Kristina</a:t>
            </a:r>
            <a:r>
              <a:rPr lang="en"/>
              <a:t> to give instructions for what people are supposed to do next! </a:t>
            </a:r>
          </a:p>
          <a:p>
            <a:pPr lvl="0">
              <a:spcBef>
                <a:spcPts val="0"/>
              </a:spcBef>
              <a:buNone/>
            </a:pPr>
            <a:endParaRPr/>
          </a:p>
          <a:p>
            <a:pPr lvl="0">
              <a:spcBef>
                <a:spcPts val="0"/>
              </a:spcBef>
              <a:buNone/>
            </a:pPr>
            <a:r>
              <a:rPr lang="en"/>
              <a:t>Ask people to sit together geographically, or find their group if they haven’t already. </a:t>
            </a:r>
          </a:p>
          <a:p>
            <a:pPr lvl="0" rtl="0">
              <a:spcBef>
                <a:spcPts val="0"/>
              </a:spcBef>
              <a:buNone/>
            </a:pPr>
            <a:r>
              <a:rPr lang="en"/>
              <a:t>Have presenter’s float around to different groups to answer questions.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Be sure to ask folks to keep this brief. We don’t have a ton of time! </a:t>
            </a:r>
          </a:p>
          <a:p>
            <a:pPr lvl="0" rtl="0">
              <a:spcBef>
                <a:spcPts val="0"/>
              </a:spcBef>
              <a:buNone/>
            </a:pPr>
            <a:r>
              <a:rPr lang="en">
                <a:highlight>
                  <a:srgbClr val="FFFF00"/>
                </a:highlight>
              </a:rPr>
              <a:t>Mindy</a:t>
            </a:r>
            <a:r>
              <a:rPr lang="en"/>
              <a:t> and </a:t>
            </a:r>
            <a:r>
              <a:rPr lang="en">
                <a:highlight>
                  <a:srgbClr val="4A86E8"/>
                </a:highlight>
              </a:rPr>
              <a:t>Mr. B</a:t>
            </a:r>
            <a:r>
              <a:rPr lang="en"/>
              <a:t> are going to lead the debrief.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highlight>
                  <a:srgbClr val="00FF00"/>
                </a:highlight>
              </a:rPr>
              <a:t>Hill</a:t>
            </a:r>
            <a:r>
              <a:rPr lang="en"/>
              <a:t> to do the final wrap up!! (Could be everyone -- how do we want to do it?) </a:t>
            </a:r>
          </a:p>
          <a:p>
            <a:pPr lvl="0">
              <a:spcBef>
                <a:spcPts val="0"/>
              </a:spcBef>
              <a:buNone/>
            </a:pPr>
            <a:endParaRPr/>
          </a:p>
          <a:p>
            <a:pPr lvl="0" rtl="0">
              <a:spcBef>
                <a:spcPts val="0"/>
              </a:spcBef>
              <a:buNone/>
            </a:pPr>
            <a:r>
              <a:rPr lang="en">
                <a:highlight>
                  <a:srgbClr val="4A86E8"/>
                </a:highlight>
              </a:rPr>
              <a:t>Each</a:t>
            </a:r>
            <a:r>
              <a:rPr lang="en"/>
              <a:t> </a:t>
            </a:r>
            <a:r>
              <a:rPr lang="en">
                <a:highlight>
                  <a:srgbClr val="FFFF00"/>
                </a:highlight>
              </a:rPr>
              <a:t>presenter</a:t>
            </a:r>
            <a:r>
              <a:rPr lang="en"/>
              <a:t> </a:t>
            </a:r>
            <a:r>
              <a:rPr lang="en">
                <a:highlight>
                  <a:srgbClr val="9900FF"/>
                </a:highlight>
              </a:rPr>
              <a:t>gives</a:t>
            </a:r>
            <a:r>
              <a:rPr lang="en"/>
              <a:t> </a:t>
            </a:r>
            <a:r>
              <a:rPr lang="en">
                <a:highlight>
                  <a:srgbClr val="00FF00"/>
                </a:highlight>
              </a:rPr>
              <a:t>an appreciation to close!!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000" b="1">
                <a:highlight>
                  <a:srgbClr val="9900FF"/>
                </a:highlight>
              </a:rPr>
              <a:t>Kristina</a:t>
            </a:r>
            <a:r>
              <a:rPr lang="en" sz="1000" b="1"/>
              <a:t> will facilitate this discussion. </a:t>
            </a:r>
          </a:p>
          <a:p>
            <a:pPr lvl="0">
              <a:spcBef>
                <a:spcPts val="0"/>
              </a:spcBef>
              <a:buNone/>
            </a:pPr>
            <a:endParaRPr sz="1000" b="1"/>
          </a:p>
          <a:p>
            <a:pPr lvl="0">
              <a:spcBef>
                <a:spcPts val="0"/>
              </a:spcBef>
              <a:buNone/>
            </a:pPr>
            <a:r>
              <a:rPr lang="en" sz="1000" b="1"/>
              <a:t>Why am I talking? vs. Why am I not talking?					</a:t>
            </a:r>
          </a:p>
          <a:p>
            <a:pPr lvl="0">
              <a:spcBef>
                <a:spcPts val="0"/>
              </a:spcBef>
              <a:buNone/>
            </a:pPr>
            <a:r>
              <a:rPr lang="en" sz="1000"/>
              <a:t>If you tend to be a person that talks a lot, be mindful of how much you’re contributing to make sure that others have a chance to contribute. If you are a person who generally does not contribute as much during meetings, challenge yourself to contribute a bit more.</a:t>
            </a:r>
          </a:p>
          <a:p>
            <a:pPr lvl="0">
              <a:spcBef>
                <a:spcPts val="0"/>
              </a:spcBef>
              <a:buNone/>
            </a:pPr>
            <a:r>
              <a:rPr lang="en" sz="1000"/>
              <a:t>						</a:t>
            </a:r>
          </a:p>
          <a:p>
            <a:pPr lvl="0">
              <a:spcBef>
                <a:spcPts val="0"/>
              </a:spcBef>
              <a:buNone/>
            </a:pPr>
            <a:r>
              <a:rPr lang="en" sz="1000" b="1"/>
              <a:t>Don’t Yuck my Yum					</a:t>
            </a:r>
          </a:p>
          <a:p>
            <a:pPr lvl="0">
              <a:spcBef>
                <a:spcPts val="0"/>
              </a:spcBef>
              <a:buNone/>
            </a:pPr>
            <a:r>
              <a:rPr lang="en" sz="1000"/>
              <a:t>All ideas are welcome here. Please be respectful of ideas as they come up.</a:t>
            </a:r>
          </a:p>
          <a:p>
            <a:pPr lvl="0">
              <a:spcBef>
                <a:spcPts val="0"/>
              </a:spcBef>
              <a:buNone/>
            </a:pPr>
            <a:endParaRPr sz="1000"/>
          </a:p>
          <a:p>
            <a:pPr lvl="0">
              <a:spcBef>
                <a:spcPts val="0"/>
              </a:spcBef>
              <a:buNone/>
            </a:pPr>
            <a:r>
              <a:rPr lang="en" sz="1000" b="1"/>
              <a:t>Call each other in. </a:t>
            </a:r>
          </a:p>
          <a:p>
            <a:pPr lvl="0">
              <a:spcBef>
                <a:spcPts val="0"/>
              </a:spcBef>
              <a:buNone/>
            </a:pPr>
            <a:r>
              <a:rPr lang="en" sz="1000"/>
              <a:t>We know that there are many systems of oppression and that everyone is coming to the space with different oppressed and privileged identities. Sometimes people say things and don’t understand the impact that they’re having on others. If something comes up, we will call each other in to have a conversation about the impact, whether that be here in this room or after the session. </a:t>
            </a:r>
          </a:p>
          <a:p>
            <a:pPr lvl="0">
              <a:spcBef>
                <a:spcPts val="0"/>
              </a:spcBef>
              <a:buNone/>
            </a:pPr>
            <a:r>
              <a:rPr lang="en" sz="1000"/>
              <a:t>						</a:t>
            </a:r>
          </a:p>
          <a:p>
            <a:pPr lvl="0">
              <a:spcBef>
                <a:spcPts val="0"/>
              </a:spcBef>
              <a:buNone/>
            </a:pPr>
            <a:r>
              <a:rPr lang="en" sz="1000" b="1"/>
              <a:t>What’s said here stays. What’s learned here leaves.</a:t>
            </a:r>
            <a:r>
              <a:rPr lang="en" sz="1000"/>
              <a:t>				</a:t>
            </a:r>
          </a:p>
          <a:p>
            <a:pPr lvl="0">
              <a:spcBef>
                <a:spcPts val="0"/>
              </a:spcBef>
              <a:buNone/>
            </a:pPr>
            <a:r>
              <a:rPr lang="en" sz="1000"/>
              <a:t>We want to respect the confidentiality of experiences people share. Please don’t share others’ personal stories outside of the group unless you ask permission first. Do take the larger concepts and themes of the conversation outside of the room to share with others. </a:t>
            </a:r>
          </a:p>
          <a:p>
            <a:pPr lvl="0">
              <a:spcBef>
                <a:spcPts val="0"/>
              </a:spcBef>
              <a:buNone/>
            </a:pPr>
            <a:endParaRPr sz="1000"/>
          </a:p>
          <a:p>
            <a:pPr lvl="0">
              <a:spcBef>
                <a:spcPts val="0"/>
              </a:spcBef>
              <a:buNone/>
            </a:pPr>
            <a:r>
              <a:rPr lang="en" sz="1000" b="1"/>
              <a:t>Speak from your own experience and listen with empathy. </a:t>
            </a:r>
          </a:p>
          <a:p>
            <a:pPr lvl="0">
              <a:spcBef>
                <a:spcPts val="0"/>
              </a:spcBef>
              <a:buNone/>
            </a:pPr>
            <a:r>
              <a:rPr lang="en" sz="1000"/>
              <a:t>You can’t know what another person is experiencing. Speak from what you have experienced, and listen to the experiences of others empathetically. Listen to learn, and do not be defensive if that experience doesn’t line up with your current worldview. </a:t>
            </a:r>
          </a:p>
          <a:p>
            <a:pPr lvl="0">
              <a:spcBef>
                <a:spcPts val="0"/>
              </a:spcBef>
              <a:buNone/>
            </a:pPr>
            <a:r>
              <a:rPr lang="en" sz="1000"/>
              <a:t>		</a:t>
            </a:r>
          </a:p>
          <a:p>
            <a:pPr lvl="0">
              <a:spcBef>
                <a:spcPts val="0"/>
              </a:spcBef>
              <a:buNone/>
            </a:pPr>
            <a:r>
              <a:rPr lang="en" sz="1000" b="1"/>
              <a:t>Expect and accept non-closure. </a:t>
            </a:r>
          </a:p>
          <a:p>
            <a:pPr lvl="0">
              <a:spcBef>
                <a:spcPts val="0"/>
              </a:spcBef>
              <a:buNone/>
            </a:pPr>
            <a:r>
              <a:rPr lang="en" sz="1000"/>
              <a:t>All of the things that we’re working on are really hard, and we’re coming together to make a change. But we’re not going to have all of the answers today. So we just want to name that right now. </a:t>
            </a:r>
          </a:p>
          <a:p>
            <a:pPr lvl="0">
              <a:spcBef>
                <a:spcPts val="0"/>
              </a:spcBef>
              <a:buNone/>
            </a:pPr>
            <a:r>
              <a:rPr lang="en" sz="1000"/>
              <a:t>		</a:t>
            </a:r>
          </a:p>
          <a:p>
            <a:pPr lvl="0">
              <a:spcBef>
                <a:spcPts val="0"/>
              </a:spcBef>
              <a:buNone/>
            </a:pPr>
            <a:r>
              <a:rPr lang="en" sz="1000" b="1"/>
              <a:t>Take care of yourself. </a:t>
            </a:r>
            <a:r>
              <a:rPr lang="en" sz="1000"/>
              <a:t/>
            </a:r>
            <a:br>
              <a:rPr lang="en" sz="1000"/>
            </a:br>
            <a:r>
              <a:rPr lang="en" sz="1000"/>
              <a:t>Get up, stretch, use the bathroom, take a break if you need to. Whatever you need to do to take care of yourself physically, emotionally, or in any way, we encourage you to do that. This can be hard at a conference where there is a huge amount of information and opportunities. ** flag the chill room ** </a:t>
            </a:r>
          </a:p>
          <a:p>
            <a:pPr lvl="0">
              <a:spcBef>
                <a:spcPts val="0"/>
              </a:spcBef>
              <a:buNone/>
            </a:pPr>
            <a:r>
              <a:rPr lang="en" sz="1000"/>
              <a:t>	</a:t>
            </a:r>
          </a:p>
          <a:p>
            <a:pPr lvl="0">
              <a:spcBef>
                <a:spcPts val="0"/>
              </a:spcBef>
              <a:buNone/>
            </a:pPr>
            <a:r>
              <a:rPr lang="en" sz="1000" b="1"/>
              <a:t>Use the Parking Lot. </a:t>
            </a:r>
            <a:r>
              <a:rPr lang="en" sz="1000"/>
              <a:t> There are a lot of important conversations that we can have here that are absolutely related to the work that we’re doing! But we also want to get through our presentation today. We’ll put any conversations that are important, but that we can’t have right now, in the parking lot. If people want to join together afterward to continue those conversations, this is a tool that will help us do that.</a:t>
            </a:r>
          </a:p>
          <a:p>
            <a:pPr lvl="0">
              <a:spcBef>
                <a:spcPts val="0"/>
              </a:spcBef>
              <a:buNone/>
            </a:pPr>
            <a:endParaRPr sz="1000"/>
          </a:p>
          <a:p>
            <a:pPr lvl="0" rtl="0">
              <a:spcBef>
                <a:spcPts val="0"/>
              </a:spcBef>
              <a:buNone/>
            </a:pPr>
            <a:r>
              <a:rPr lang="en" sz="1000" b="1" i="1" u="sng"/>
              <a:t>Briefly introduce rest of agenda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b="1">
                <a:highlight>
                  <a:srgbClr val="4A86E8"/>
                </a:highlight>
              </a:rPr>
              <a:t>Mr. B</a:t>
            </a:r>
            <a:r>
              <a:rPr lang="en" sz="1000" b="1"/>
              <a:t> will facilitate this discussion.</a:t>
            </a:r>
          </a:p>
          <a:p>
            <a:pPr marL="0" lvl="0" indent="0" rtl="0">
              <a:lnSpc>
                <a:spcPct val="115000"/>
              </a:lnSpc>
              <a:spcBef>
                <a:spcPts val="0"/>
              </a:spcBef>
              <a:buNone/>
            </a:pPr>
            <a:endParaRPr sz="1000"/>
          </a:p>
          <a:p>
            <a:pPr marL="1371600" lvl="2" indent="-292100" rtl="0">
              <a:lnSpc>
                <a:spcPct val="115000"/>
              </a:lnSpc>
              <a:spcBef>
                <a:spcPts val="0"/>
              </a:spcBef>
              <a:buSzPct val="100000"/>
              <a:buAutoNum type="arabicPeriod"/>
            </a:pPr>
            <a:r>
              <a:rPr lang="en" sz="1000"/>
              <a:t>Who are we and what do we do</a:t>
            </a:r>
          </a:p>
          <a:p>
            <a:pPr marL="1828800" lvl="3" indent="-292100" rtl="0">
              <a:lnSpc>
                <a:spcPct val="115000"/>
              </a:lnSpc>
              <a:spcBef>
                <a:spcPts val="0"/>
              </a:spcBef>
              <a:buSzPct val="100000"/>
              <a:buAutoNum type="alphaLcParenR"/>
            </a:pPr>
            <a:r>
              <a:rPr lang="en" sz="1000"/>
              <a:t>Aiming to organize a statewide network of people who have personal experience with homelessness and with being low-income. We want to build power with people so they can be a force for change. </a:t>
            </a:r>
          </a:p>
          <a:p>
            <a:pPr marL="1828800" lvl="3" indent="-292100" rtl="0">
              <a:lnSpc>
                <a:spcPct val="115000"/>
              </a:lnSpc>
              <a:spcBef>
                <a:spcPts val="0"/>
              </a:spcBef>
              <a:buSzPct val="100000"/>
              <a:buAutoNum type="alphaLcParenR"/>
            </a:pPr>
            <a:r>
              <a:rPr lang="en" sz="1000"/>
              <a:t>We are going to be working on statewide policy to impact housing and homelessness issues from from the perspective of those who are most impacted and the community. </a:t>
            </a:r>
          </a:p>
          <a:p>
            <a:pPr marL="1371600" lvl="2" indent="-292100" rtl="0">
              <a:lnSpc>
                <a:spcPct val="115000"/>
              </a:lnSpc>
              <a:spcBef>
                <a:spcPts val="0"/>
              </a:spcBef>
              <a:buSzPct val="100000"/>
              <a:buAutoNum type="arabicPeriod"/>
            </a:pPr>
            <a:r>
              <a:rPr lang="en" sz="1000"/>
              <a:t>The theory behind our work:</a:t>
            </a:r>
          </a:p>
          <a:p>
            <a:pPr marL="1828800" lvl="3" indent="-292100" rtl="0">
              <a:lnSpc>
                <a:spcPct val="115000"/>
              </a:lnSpc>
              <a:spcBef>
                <a:spcPts val="0"/>
              </a:spcBef>
              <a:buSzPct val="100000"/>
              <a:buAutoNum type="alphaLcParenR"/>
            </a:pPr>
            <a:r>
              <a:rPr lang="en" sz="1000"/>
              <a:t>We are in a crisis, and we need to build power and community to push for change. If we have a network of people with personal experience all across the state who are organized, that represents a lot of power. </a:t>
            </a:r>
          </a:p>
          <a:p>
            <a:pPr marL="1828800" lvl="3" indent="-292100" rtl="0">
              <a:lnSpc>
                <a:spcPct val="115000"/>
              </a:lnSpc>
              <a:spcBef>
                <a:spcPts val="0"/>
              </a:spcBef>
              <a:buSzPct val="100000"/>
              <a:buAutoNum type="alphaLcParenR"/>
            </a:pPr>
            <a:r>
              <a:rPr lang="en" sz="1000"/>
              <a:t>It is important to follow the lead of people who are most directly impacted by issues in large-scale social change. That’s the only way to have an authentic movement. </a:t>
            </a:r>
          </a:p>
          <a:p>
            <a:pPr marL="1828800" lvl="3" indent="-292100" rtl="0">
              <a:lnSpc>
                <a:spcPct val="115000"/>
              </a:lnSpc>
              <a:spcBef>
                <a:spcPts val="0"/>
              </a:spcBef>
              <a:buSzPct val="100000"/>
              <a:buAutoNum type="alphaLcParenR"/>
            </a:pPr>
            <a:r>
              <a:rPr lang="en" sz="1000"/>
              <a:t>We are partnering with nonprofits because people who work in nonprofits also have a unique perspective on the issues and they serve as gatekeepers to contacting others to get involved. </a:t>
            </a:r>
          </a:p>
          <a:p>
            <a:pPr marL="2286000" lvl="4" indent="-292100" rtl="0">
              <a:lnSpc>
                <a:spcPct val="115000"/>
              </a:lnSpc>
              <a:spcBef>
                <a:spcPts val="0"/>
              </a:spcBef>
              <a:buSzPct val="100000"/>
              <a:buAutoNum type="arabicParenBoth"/>
            </a:pPr>
            <a:r>
              <a:rPr lang="en" sz="1000"/>
              <a:t>They’re on the frontlines and see the daily effects of these issues.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highlight>
                  <a:srgbClr val="FFFF00"/>
                </a:highlight>
              </a:rPr>
              <a:t>Mindy</a:t>
            </a:r>
            <a:r>
              <a:rPr lang="en"/>
              <a:t> will give this overview of what we’ve been up to. </a:t>
            </a:r>
          </a:p>
          <a:p>
            <a:pPr lvl="0">
              <a:spcBef>
                <a:spcPts val="0"/>
              </a:spcBef>
              <a:buNone/>
            </a:pPr>
            <a:endParaRPr/>
          </a:p>
          <a:p>
            <a:pPr marL="457200" lvl="0" indent="-228600" rtl="0">
              <a:spcBef>
                <a:spcPts val="0"/>
              </a:spcBef>
              <a:buAutoNum type="arabicPeriod"/>
            </a:pPr>
            <a:r>
              <a:rPr lang="en"/>
              <a:t>We formed a statewide steering committee that is made up predominantly of people who have personal experience with the current housing and homelessness crisis. Shout out to all the steering committee members in the room! The steering committee will guide the work and growth of RAP. </a:t>
            </a:r>
          </a:p>
          <a:p>
            <a:pPr marL="457200" lvl="0" indent="-228600" rtl="0">
              <a:spcBef>
                <a:spcPts val="0"/>
              </a:spcBef>
              <a:buAutoNum type="arabicPeriod"/>
            </a:pPr>
            <a:r>
              <a:rPr lang="en"/>
              <a:t>We are working on forming relationships with nonprofit partners because we know that they represent access to a lot of people who are directly impacted and also have a unique perspective on why we need solutions to the current crisis. </a:t>
            </a:r>
          </a:p>
          <a:p>
            <a:pPr marL="457200" lvl="0" indent="-228600" rtl="0">
              <a:spcBef>
                <a:spcPts val="0"/>
              </a:spcBef>
              <a:buAutoNum type="arabicPeriod"/>
            </a:pPr>
            <a:r>
              <a:rPr lang="en"/>
              <a:t>This summer, we are going to organize listening sessions around the state. We are going to sit down with people to hear about what issues they think are most important. </a:t>
            </a:r>
          </a:p>
          <a:p>
            <a:pPr marL="457200" lvl="0" indent="-228600">
              <a:spcBef>
                <a:spcPts val="0"/>
              </a:spcBef>
              <a:buAutoNum type="arabicPeriod"/>
            </a:pPr>
            <a:r>
              <a:rPr lang="en"/>
              <a:t>The listening sessions will lead to the RAP Statewide Summit. During this time, we will gather folks from all over the state and talk about what we heard during the listening sessions, what’s currently on the table policy-wise, and make decisions about what policies we want to prioritize moving forward. We will also form some work groups to get ready for the 2018 legislative session. We invite you to join 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200" b="1">
                <a:highlight>
                  <a:srgbClr val="00FF00"/>
                </a:highlight>
              </a:rPr>
              <a:t>Hill</a:t>
            </a:r>
            <a:r>
              <a:rPr lang="en" sz="1200" b="1"/>
              <a:t> will go over our assumptions. </a:t>
            </a:r>
          </a:p>
          <a:p>
            <a:pPr lvl="0" rtl="0">
              <a:spcBef>
                <a:spcPts val="0"/>
              </a:spcBef>
              <a:buNone/>
            </a:pPr>
            <a:r>
              <a:rPr lang="en"/>
              <a:t>This is the way that we frame our thinking around change and power in our organizing.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200" b="1">
                <a:highlight>
                  <a:srgbClr val="4A86E8"/>
                </a:highlight>
              </a:rPr>
              <a:t>Mr. B</a:t>
            </a:r>
            <a:r>
              <a:rPr lang="en" sz="1200" b="1"/>
              <a:t> will make the ask to join us here, and will let folks know that we’ll be asking them again! But we wanted to ask them twice because we’re so excited to get them involved. </a:t>
            </a:r>
          </a:p>
          <a:p>
            <a:pPr lvl="0" rtl="0">
              <a:spcBef>
                <a:spcPts val="0"/>
              </a:spcBef>
              <a:buNone/>
            </a:pPr>
            <a:endParaRPr/>
          </a:p>
          <a:p>
            <a:pPr marL="457200" lvl="0" indent="-228600">
              <a:spcBef>
                <a:spcPts val="0"/>
              </a:spcBef>
              <a:buAutoNum type="arabicParenR"/>
            </a:pPr>
            <a:r>
              <a:rPr lang="en"/>
              <a:t>Send around a sign in sheet for the first time. </a:t>
            </a:r>
          </a:p>
          <a:p>
            <a:pPr marL="457200" lvl="0" indent="-228600">
              <a:spcBef>
                <a:spcPts val="0"/>
              </a:spcBef>
              <a:buAutoNum type="arabicParenR"/>
            </a:pPr>
            <a:r>
              <a:rPr lang="en"/>
              <a:t>Direct people to residentactionproject.org -- they can fill out the sign up form right now! </a:t>
            </a:r>
          </a:p>
          <a:p>
            <a:pPr marL="457200" lvl="0" indent="-228600">
              <a:spcBef>
                <a:spcPts val="0"/>
              </a:spcBef>
              <a:buAutoNum type="arabicParenR"/>
            </a:pPr>
            <a:r>
              <a:rPr lang="en" b="1"/>
              <a:t>Text Google Voice Account</a:t>
            </a:r>
          </a:p>
          <a:p>
            <a:pPr lvl="0" rtl="0">
              <a:spcBef>
                <a:spcPts val="0"/>
              </a:spcBef>
              <a:buNone/>
            </a:pPr>
            <a:r>
              <a:rPr lang="en"/>
              <a:t>We are following the lead with people who have personal experience with housing instability and homelessness. We welcome you to join us! But there is also a role for nonprofit staff and community members. Get in touch with us, and we’d love to have more conversations about how to get involved!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200" b="1">
                <a:highlight>
                  <a:srgbClr val="9900FF"/>
                </a:highlight>
              </a:rPr>
              <a:t>Kristina</a:t>
            </a:r>
            <a:r>
              <a:rPr lang="en" sz="1200" b="1"/>
              <a:t> will introduce the rest of the presentation. </a:t>
            </a:r>
          </a:p>
          <a:p>
            <a:pPr marL="0" lvl="0" indent="0" rtl="0">
              <a:lnSpc>
                <a:spcPct val="115000"/>
              </a:lnSpc>
              <a:spcBef>
                <a:spcPts val="0"/>
              </a:spcBef>
              <a:buNone/>
            </a:pPr>
            <a:endParaRPr/>
          </a:p>
          <a:p>
            <a:pPr marL="914400" lvl="1" indent="-298450" rtl="0">
              <a:lnSpc>
                <a:spcPct val="115000"/>
              </a:lnSpc>
              <a:spcBef>
                <a:spcPts val="0"/>
              </a:spcBef>
              <a:buSzPct val="100000"/>
              <a:buAutoNum type="alphaUcPeriod"/>
            </a:pPr>
            <a:r>
              <a:rPr lang="en"/>
              <a:t>Today, we’ll be providing an overview of how we are organizing in RAP. </a:t>
            </a:r>
            <a:r>
              <a:rPr lang="en" b="1"/>
              <a:t>This will include: an overview of what organizing is, why we organize, the organizing space that we want to create, and how we organize and do outreach. </a:t>
            </a:r>
            <a:r>
              <a:rPr lang="en"/>
              <a:t>This will include the different kinds of tools that you can use to begin building out the Resident Action Project in your community, depending on the capacity that you have to advance this effort. We’re trying to build a statewide organization. On our end, we want to provide the tools and be the center for information and communication. We need folks in the community to help do some of the organizing leg work to build the statewide network.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200" b="1">
                <a:highlight>
                  <a:srgbClr val="4A86E8"/>
                </a:highlight>
              </a:rPr>
              <a:t>Mr. B</a:t>
            </a:r>
            <a:r>
              <a:rPr lang="en" sz="1200" b="1"/>
              <a:t> will cover this slide. </a:t>
            </a:r>
          </a:p>
          <a:p>
            <a:pPr lvl="0">
              <a:spcBef>
                <a:spcPts val="0"/>
              </a:spcBef>
              <a:buNone/>
            </a:pPr>
            <a:r>
              <a:rPr lang="en" sz="1200"/>
              <a:t>Ask what people in the audience see what organizing is to them? To add to the definition! </a:t>
            </a:r>
          </a:p>
          <a:p>
            <a:pPr lvl="0">
              <a:spcBef>
                <a:spcPts val="0"/>
              </a:spcBef>
              <a:buNone/>
            </a:pPr>
            <a:endParaRPr/>
          </a:p>
          <a:p>
            <a:pPr lvl="0">
              <a:spcBef>
                <a:spcPts val="0"/>
              </a:spcBef>
              <a:buNone/>
            </a:pPr>
            <a:r>
              <a:rPr lang="en"/>
              <a:t>There are a lot of fancy words that people use in organizing. Target, policy wonk, strategy, tactic, etc to name a few. All of those details are important, but here are some of the key elements involved. </a:t>
            </a:r>
          </a:p>
          <a:p>
            <a:pPr lvl="0">
              <a:spcBef>
                <a:spcPts val="0"/>
              </a:spcBef>
              <a:buNone/>
            </a:pPr>
            <a:endParaRPr/>
          </a:p>
          <a:p>
            <a:pPr lvl="0" rtl="0">
              <a:spcBef>
                <a:spcPts val="0"/>
              </a:spcBef>
              <a:buNone/>
            </a:pPr>
            <a:r>
              <a:rPr lang="en"/>
              <a:t>Scott winn is from the Seattle Office of Civil Rights, and we adapted this definition from his.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mailto:kristinan@housingactionfund.org" TargetMode="External"/><Relationship Id="rId5" Type="http://schemas.openxmlformats.org/officeDocument/2006/relationships/hyperlink" Target="mailto:bretrandharrell@live.com" TargetMode="External"/><Relationship Id="rId6" Type="http://schemas.openxmlformats.org/officeDocument/2006/relationships/hyperlink" Target="mailto:melindawoods19@hotmail.com" TargetMode="External"/><Relationship Id="rId7" Type="http://schemas.openxmlformats.org/officeDocument/2006/relationships/hyperlink" Target="mailto:hillcummings@live.com" TargetMode="External"/><Relationship Id="rId8" Type="http://schemas.openxmlformats.org/officeDocument/2006/relationships/image" Target="../media/image1.png"/><Relationship Id="rId9" Type="http://schemas.openxmlformats.org/officeDocument/2006/relationships/hyperlink" Target="bit.ly/rapsummit" TargetMode="External"/><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residentactionproject.org/signup/"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2507450"/>
            <a:ext cx="8520600" cy="2052600"/>
          </a:xfrm>
          <a:prstGeom prst="rect">
            <a:avLst/>
          </a:prstGeom>
        </p:spPr>
        <p:txBody>
          <a:bodyPr lIns="91425" tIns="91425" rIns="91425" bIns="91425" anchor="b" anchorCtr="0">
            <a:noAutofit/>
          </a:bodyPr>
          <a:lstStyle/>
          <a:p>
            <a:pPr lvl="0">
              <a:spcBef>
                <a:spcPts val="0"/>
              </a:spcBef>
              <a:buNone/>
            </a:pPr>
            <a:r>
              <a:rPr lang="en"/>
              <a:t>Please sit around other folks who are in your community.</a:t>
            </a:r>
          </a:p>
          <a:p>
            <a:pPr lvl="0">
              <a:spcBef>
                <a:spcPts val="0"/>
              </a:spcBef>
              <a:buNone/>
            </a:pPr>
            <a:r>
              <a:rPr lang="en"/>
              <a:t>Look for a sign with your area. If there isn’t one yet, make one!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85100"/>
            <a:ext cx="8520600" cy="572700"/>
          </a:xfrm>
          <a:prstGeom prst="rect">
            <a:avLst/>
          </a:prstGeom>
        </p:spPr>
        <p:txBody>
          <a:bodyPr lIns="91425" tIns="91425" rIns="91425" bIns="91425" anchor="t" anchorCtr="0">
            <a:noAutofit/>
          </a:bodyPr>
          <a:lstStyle/>
          <a:p>
            <a:pPr lvl="0" algn="ctr" rtl="0">
              <a:spcBef>
                <a:spcPts val="0"/>
              </a:spcBef>
              <a:buNone/>
            </a:pPr>
            <a:r>
              <a:rPr lang="en"/>
              <a:t>Why We Organize</a:t>
            </a:r>
          </a:p>
        </p:txBody>
      </p:sp>
      <p:pic>
        <p:nvPicPr>
          <p:cNvPr id="127" name="Shape 127"/>
          <p:cNvPicPr preferRelativeResize="0"/>
          <p:nvPr/>
        </p:nvPicPr>
        <p:blipFill>
          <a:blip r:embed="rId3">
            <a:alphaModFix/>
          </a:blip>
          <a:stretch>
            <a:fillRect/>
          </a:stretch>
        </p:blipFill>
        <p:spPr>
          <a:xfrm>
            <a:off x="2579237" y="740525"/>
            <a:ext cx="3985530" cy="4180899"/>
          </a:xfrm>
          <a:prstGeom prst="rect">
            <a:avLst/>
          </a:prstGeom>
          <a:noFill/>
          <a:ln>
            <a:noFill/>
          </a:ln>
        </p:spPr>
      </p:pic>
      <p:pic>
        <p:nvPicPr>
          <p:cNvPr id="128" name="Shape 128"/>
          <p:cNvPicPr preferRelativeResize="0"/>
          <p:nvPr/>
        </p:nvPicPr>
        <p:blipFill>
          <a:blip r:embed="rId4">
            <a:alphaModFix/>
          </a:blip>
          <a:stretch>
            <a:fillRect/>
          </a:stretch>
        </p:blipFill>
        <p:spPr>
          <a:xfrm>
            <a:off x="7756171" y="4102625"/>
            <a:ext cx="1387825" cy="1040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8708"/>
            <a:ext cx="8520600" cy="572700"/>
          </a:xfrm>
          <a:prstGeom prst="rect">
            <a:avLst/>
          </a:prstGeom>
        </p:spPr>
        <p:txBody>
          <a:bodyPr lIns="91425" tIns="91425" rIns="91425" bIns="91425" anchor="t" anchorCtr="0">
            <a:noAutofit/>
          </a:bodyPr>
          <a:lstStyle/>
          <a:p>
            <a:pPr lvl="0" algn="ctr">
              <a:spcBef>
                <a:spcPts val="0"/>
              </a:spcBef>
              <a:buNone/>
            </a:pPr>
            <a:r>
              <a:rPr lang="en" dirty="0"/>
              <a:t>Why We Organize</a:t>
            </a:r>
          </a:p>
        </p:txBody>
      </p:sp>
      <p:sp>
        <p:nvSpPr>
          <p:cNvPr id="134" name="Shape 134"/>
          <p:cNvSpPr txBox="1">
            <a:spLocks noGrp="1"/>
          </p:cNvSpPr>
          <p:nvPr>
            <p:ph type="body" idx="1"/>
          </p:nvPr>
        </p:nvSpPr>
        <p:spPr>
          <a:xfrm>
            <a:off x="149100" y="476369"/>
            <a:ext cx="8683200" cy="3416400"/>
          </a:xfrm>
          <a:prstGeom prst="rect">
            <a:avLst/>
          </a:prstGeom>
        </p:spPr>
        <p:txBody>
          <a:bodyPr lIns="91425" tIns="91425" rIns="91425" bIns="91425" anchor="t" anchorCtr="0">
            <a:noAutofit/>
          </a:bodyPr>
          <a:lstStyle/>
          <a:p>
            <a:pPr marL="514350" lvl="0" indent="-285750" rtl="0">
              <a:spcBef>
                <a:spcPts val="0"/>
              </a:spcBef>
              <a:buFont typeface="Arial"/>
              <a:buChar char="•"/>
            </a:pPr>
            <a:r>
              <a:rPr lang="en" dirty="0"/>
              <a:t>The current housing crisis has not happened by accident, and it cannot be explained by individual fault. Our struggle is created by a system rooted in oppression - racism, classism, sexism, homophobia, ableism, and others - and reinforced by years of policy decisions that favor the wealth, health, and happiness of a few at the cost of the livelihood, health, and happiness of the majority. </a:t>
            </a:r>
          </a:p>
          <a:p>
            <a:pPr marL="514350" lvl="0" indent="-285750" rtl="0">
              <a:lnSpc>
                <a:spcPct val="100000"/>
              </a:lnSpc>
              <a:spcBef>
                <a:spcPts val="0"/>
              </a:spcBef>
              <a:spcAft>
                <a:spcPts val="0"/>
              </a:spcAft>
              <a:buFont typeface="Arial"/>
              <a:buChar char="•"/>
            </a:pPr>
            <a:r>
              <a:rPr lang="en" dirty="0"/>
              <a:t>Our government has left access to housing, which we assert is a human right - up to a volatile and unregulated market within a system that has a history of structural racism and other structural oppressions that have not yet been undone.</a:t>
            </a:r>
          </a:p>
          <a:p>
            <a:pPr marL="514350" lvl="0" indent="-285750" rtl="0">
              <a:spcBef>
                <a:spcPts val="0"/>
              </a:spcBef>
              <a:buFont typeface="Arial"/>
              <a:buChar char="•"/>
            </a:pPr>
            <a:r>
              <a:rPr lang="en" dirty="0"/>
              <a:t>To push for change - for housing and for all issues that intersect with it - we need to build power by following the leadership of people who are directly impacted by this history and the current crisis.</a:t>
            </a:r>
          </a:p>
          <a:p>
            <a:pPr lvl="0">
              <a:spcBef>
                <a:spcPts val="0"/>
              </a:spcBef>
              <a:buNone/>
            </a:pPr>
            <a:endParaRPr dirty="0"/>
          </a:p>
        </p:txBody>
      </p:sp>
      <p:pic>
        <p:nvPicPr>
          <p:cNvPr id="135" name="Shape 135"/>
          <p:cNvPicPr preferRelativeResize="0"/>
          <p:nvPr/>
        </p:nvPicPr>
        <p:blipFill>
          <a:blip r:embed="rId3">
            <a:alphaModFix/>
          </a:blip>
          <a:stretch>
            <a:fillRect/>
          </a:stretch>
        </p:blipFill>
        <p:spPr>
          <a:xfrm>
            <a:off x="7756171" y="4102625"/>
            <a:ext cx="1387825" cy="1040875"/>
          </a:xfrm>
          <a:prstGeom prst="rect">
            <a:avLst/>
          </a:prstGeom>
          <a:noFill/>
          <a:ln>
            <a:noFill/>
          </a:ln>
        </p:spPr>
      </p:pic>
      <p:sp>
        <p:nvSpPr>
          <p:cNvPr id="136" name="Shape 136"/>
          <p:cNvSpPr txBox="1"/>
          <p:nvPr/>
        </p:nvSpPr>
        <p:spPr>
          <a:xfrm>
            <a:off x="224175" y="4705500"/>
            <a:ext cx="4705500" cy="350400"/>
          </a:xfrm>
          <a:prstGeom prst="rect">
            <a:avLst/>
          </a:prstGeom>
          <a:noFill/>
          <a:ln>
            <a:noFill/>
          </a:ln>
        </p:spPr>
        <p:txBody>
          <a:bodyPr lIns="91425" tIns="91425" rIns="91425" bIns="91425" anchor="t" anchorCtr="0">
            <a:noAutofit/>
          </a:bodyPr>
          <a:lstStyle/>
          <a:p>
            <a:pPr lvl="0" rtl="0">
              <a:spcBef>
                <a:spcPts val="0"/>
              </a:spcBef>
              <a:buNone/>
            </a:pPr>
            <a:r>
              <a:rPr lang="en" sz="1600">
                <a:solidFill>
                  <a:srgbClr val="FFFFFF"/>
                </a:solidFill>
              </a:rPr>
              <a:t>Toolkit: About Us pg 4-7; Housing History pg 8-17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The Space We Want to Create</a:t>
            </a:r>
          </a:p>
        </p:txBody>
      </p:sp>
      <p:sp>
        <p:nvSpPr>
          <p:cNvPr id="142" name="Shape 142"/>
          <p:cNvSpPr/>
          <p:nvPr/>
        </p:nvSpPr>
        <p:spPr>
          <a:xfrm>
            <a:off x="1950575" y="1195900"/>
            <a:ext cx="5259600" cy="3494700"/>
          </a:xfrm>
          <a:prstGeom prst="rect">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txBox="1">
            <a:spLocks noGrp="1"/>
          </p:cNvSpPr>
          <p:nvPr>
            <p:ph type="body" idx="1"/>
          </p:nvPr>
        </p:nvSpPr>
        <p:spPr>
          <a:xfrm>
            <a:off x="2310500" y="1424500"/>
            <a:ext cx="4493400" cy="3416400"/>
          </a:xfrm>
          <a:prstGeom prst="rect">
            <a:avLst/>
          </a:prstGeom>
        </p:spPr>
        <p:txBody>
          <a:bodyPr lIns="91425" tIns="91425" rIns="91425" bIns="91425" anchor="t" anchorCtr="0">
            <a:noAutofit/>
          </a:bodyPr>
          <a:lstStyle/>
          <a:p>
            <a:pPr lvl="0" algn="ctr">
              <a:spcBef>
                <a:spcPts val="0"/>
              </a:spcBef>
              <a:buNone/>
            </a:pPr>
            <a:r>
              <a:rPr lang="en"/>
              <a:t>Culture of Appreciation and Accountability</a:t>
            </a:r>
          </a:p>
          <a:p>
            <a:pPr lvl="0" algn="ctr">
              <a:spcBef>
                <a:spcPts val="0"/>
              </a:spcBef>
              <a:buNone/>
            </a:pPr>
            <a:r>
              <a:rPr lang="en"/>
              <a:t>Anti-Oppression and Antiracism</a:t>
            </a:r>
          </a:p>
          <a:p>
            <a:pPr lvl="0" algn="ctr">
              <a:spcBef>
                <a:spcPts val="0"/>
              </a:spcBef>
              <a:buNone/>
            </a:pPr>
            <a:r>
              <a:rPr lang="en"/>
              <a:t>Self-care and Group Care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p:nvPr/>
        </p:nvSpPr>
        <p:spPr>
          <a:xfrm>
            <a:off x="0" y="1706700"/>
            <a:ext cx="9144000" cy="1497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txBox="1">
            <a:spLocks noGrp="1"/>
          </p:cNvSpPr>
          <p:nvPr>
            <p:ph type="title"/>
          </p:nvPr>
        </p:nvSpPr>
        <p:spPr>
          <a:xfrm>
            <a:off x="311700" y="2011825"/>
            <a:ext cx="8520600" cy="572700"/>
          </a:xfrm>
          <a:prstGeom prst="rect">
            <a:avLst/>
          </a:prstGeom>
        </p:spPr>
        <p:txBody>
          <a:bodyPr lIns="91425" tIns="91425" rIns="91425" bIns="91425" anchor="t" anchorCtr="0">
            <a:noAutofit/>
          </a:bodyPr>
          <a:lstStyle/>
          <a:p>
            <a:pPr lvl="0" algn="ctr">
              <a:spcBef>
                <a:spcPts val="0"/>
              </a:spcBef>
              <a:buNone/>
            </a:pPr>
            <a:r>
              <a:rPr lang="en" sz="4800"/>
              <a:t>How We Do Outreach</a:t>
            </a:r>
          </a:p>
        </p:txBody>
      </p:sp>
      <p:pic>
        <p:nvPicPr>
          <p:cNvPr id="150" name="Shape 150"/>
          <p:cNvPicPr preferRelativeResize="0"/>
          <p:nvPr/>
        </p:nvPicPr>
        <p:blipFill>
          <a:blip r:embed="rId3">
            <a:alphaModFix/>
          </a:blip>
          <a:stretch>
            <a:fillRect/>
          </a:stretch>
        </p:blipFill>
        <p:spPr>
          <a:xfrm>
            <a:off x="7756171" y="4102625"/>
            <a:ext cx="1387825" cy="1040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4802100" y="0"/>
            <a:ext cx="4341900" cy="5143500"/>
          </a:xfrm>
          <a:prstGeom prst="rect">
            <a:avLst/>
          </a:prstGeom>
        </p:spPr>
        <p:txBody>
          <a:bodyPr lIns="91425" tIns="91425" rIns="91425" bIns="91425" anchor="ctr" anchorCtr="0">
            <a:noAutofit/>
          </a:bodyPr>
          <a:lstStyle/>
          <a:p>
            <a:pPr lvl="0" rtl="0">
              <a:spcBef>
                <a:spcPts val="0"/>
              </a:spcBef>
              <a:spcAft>
                <a:spcPts val="1600"/>
              </a:spcAft>
              <a:buNone/>
            </a:pPr>
            <a:r>
              <a:rPr lang="en" sz="3000" b="1">
                <a:solidFill>
                  <a:schemeClr val="dk1"/>
                </a:solidFill>
              </a:rPr>
              <a:t>Community Meetings</a:t>
            </a:r>
          </a:p>
          <a:p>
            <a:pPr lvl="0" rtl="0">
              <a:spcBef>
                <a:spcPts val="0"/>
              </a:spcBef>
              <a:buNone/>
            </a:pPr>
            <a:r>
              <a:rPr lang="en" sz="1800"/>
              <a:t>A community meeting is a small gathering of people discussing issues in their community. These meetings can be used to learn collectively, to recruit new members, or to ask people to take a specific action. This is an ideal place to get to know people, share information, and listen and learn together.</a:t>
            </a:r>
          </a:p>
        </p:txBody>
      </p:sp>
      <p:pic>
        <p:nvPicPr>
          <p:cNvPr id="156" name="Shape 156"/>
          <p:cNvPicPr preferRelativeResize="0"/>
          <p:nvPr/>
        </p:nvPicPr>
        <p:blipFill rotWithShape="1">
          <a:blip r:embed="rId3">
            <a:alphaModFix/>
          </a:blip>
          <a:srcRect l="9176" t="6794" r="2076" b="2846"/>
          <a:stretch/>
        </p:blipFill>
        <p:spPr>
          <a:xfrm>
            <a:off x="0" y="904200"/>
            <a:ext cx="4341925" cy="3182699"/>
          </a:xfrm>
          <a:prstGeom prst="rect">
            <a:avLst/>
          </a:prstGeom>
          <a:noFill/>
          <a:ln>
            <a:noFill/>
          </a:ln>
        </p:spPr>
      </p:pic>
      <p:pic>
        <p:nvPicPr>
          <p:cNvPr id="157" name="Shape 157"/>
          <p:cNvPicPr preferRelativeResize="0"/>
          <p:nvPr/>
        </p:nvPicPr>
        <p:blipFill>
          <a:blip r:embed="rId4">
            <a:alphaModFix/>
          </a:blip>
          <a:stretch>
            <a:fillRect/>
          </a:stretch>
        </p:blipFill>
        <p:spPr>
          <a:xfrm>
            <a:off x="7756171" y="4102625"/>
            <a:ext cx="1387825" cy="1040875"/>
          </a:xfrm>
          <a:prstGeom prst="rect">
            <a:avLst/>
          </a:prstGeom>
          <a:noFill/>
          <a:ln>
            <a:noFill/>
          </a:ln>
        </p:spPr>
      </p:pic>
      <p:sp>
        <p:nvSpPr>
          <p:cNvPr id="158" name="Shape 158"/>
          <p:cNvSpPr txBox="1"/>
          <p:nvPr/>
        </p:nvSpPr>
        <p:spPr>
          <a:xfrm>
            <a:off x="175225" y="4642925"/>
            <a:ext cx="4705500" cy="350400"/>
          </a:xfrm>
          <a:prstGeom prst="rect">
            <a:avLst/>
          </a:prstGeom>
          <a:noFill/>
          <a:ln>
            <a:noFill/>
          </a:ln>
        </p:spPr>
        <p:txBody>
          <a:bodyPr lIns="91425" tIns="91425" rIns="91425" bIns="91425" anchor="t" anchorCtr="0">
            <a:noAutofit/>
          </a:bodyPr>
          <a:lstStyle/>
          <a:p>
            <a:pPr lvl="0">
              <a:spcBef>
                <a:spcPts val="0"/>
              </a:spcBef>
              <a:buNone/>
            </a:pPr>
            <a:r>
              <a:rPr lang="en" sz="1600">
                <a:solidFill>
                  <a:srgbClr val="FFFFFF"/>
                </a:solidFill>
              </a:rPr>
              <a:t>Toolkit: pg 24-24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subTitle" idx="1"/>
          </p:nvPr>
        </p:nvSpPr>
        <p:spPr>
          <a:xfrm>
            <a:off x="265500" y="653700"/>
            <a:ext cx="4045199" cy="3836099"/>
          </a:xfrm>
          <a:prstGeom prst="rect">
            <a:avLst/>
          </a:prstGeom>
        </p:spPr>
        <p:txBody>
          <a:bodyPr lIns="91425" tIns="91425" rIns="91425" bIns="91425" anchor="ctr" anchorCtr="0">
            <a:noAutofit/>
          </a:bodyPr>
          <a:lstStyle/>
          <a:p>
            <a:pPr lvl="0" algn="l" rtl="0">
              <a:lnSpc>
                <a:spcPct val="115000"/>
              </a:lnSpc>
              <a:spcBef>
                <a:spcPts val="0"/>
              </a:spcBef>
              <a:spcAft>
                <a:spcPts val="1600"/>
              </a:spcAft>
              <a:buNone/>
            </a:pPr>
            <a:r>
              <a:rPr lang="en" sz="3000" b="1">
                <a:solidFill>
                  <a:schemeClr val="dk1"/>
                </a:solidFill>
              </a:rPr>
              <a:t>Canvassing</a:t>
            </a:r>
          </a:p>
          <a:p>
            <a:pPr lvl="0" algn="l" rtl="0">
              <a:lnSpc>
                <a:spcPct val="115000"/>
              </a:lnSpc>
              <a:spcBef>
                <a:spcPts val="0"/>
              </a:spcBef>
              <a:spcAft>
                <a:spcPts val="1600"/>
              </a:spcAft>
              <a:buNone/>
            </a:pPr>
            <a:r>
              <a:rPr lang="en" sz="1800"/>
              <a:t>Canvassing is knocking on doors in a community to have conversations with people. You can canvass to ask people to come to a meeting, to do a community survey of an issue, to ask people to register to vote, and more. It’s a great way to meet folks face-to-face where they are at and to show that you’re invested in hearing what they have to say. </a:t>
            </a:r>
          </a:p>
        </p:txBody>
      </p:sp>
      <p:pic>
        <p:nvPicPr>
          <p:cNvPr id="164" name="Shape 164"/>
          <p:cNvPicPr preferRelativeResize="0"/>
          <p:nvPr/>
        </p:nvPicPr>
        <p:blipFill>
          <a:blip r:embed="rId3">
            <a:alphaModFix/>
          </a:blip>
          <a:stretch>
            <a:fillRect/>
          </a:stretch>
        </p:blipFill>
        <p:spPr>
          <a:xfrm>
            <a:off x="4463100" y="0"/>
            <a:ext cx="4779052" cy="5143500"/>
          </a:xfrm>
          <a:prstGeom prst="rect">
            <a:avLst/>
          </a:prstGeom>
          <a:noFill/>
          <a:ln>
            <a:noFill/>
          </a:ln>
        </p:spPr>
      </p:pic>
      <p:pic>
        <p:nvPicPr>
          <p:cNvPr id="165" name="Shape 165"/>
          <p:cNvPicPr preferRelativeResize="0"/>
          <p:nvPr/>
        </p:nvPicPr>
        <p:blipFill>
          <a:blip r:embed="rId4">
            <a:alphaModFix/>
          </a:blip>
          <a:stretch>
            <a:fillRect/>
          </a:stretch>
        </p:blipFill>
        <p:spPr>
          <a:xfrm>
            <a:off x="7756171" y="4102625"/>
            <a:ext cx="1387825" cy="1040875"/>
          </a:xfrm>
          <a:prstGeom prst="rect">
            <a:avLst/>
          </a:prstGeom>
          <a:noFill/>
          <a:ln>
            <a:noFill/>
          </a:ln>
        </p:spPr>
      </p:pic>
      <p:sp>
        <p:nvSpPr>
          <p:cNvPr id="166" name="Shape 166"/>
          <p:cNvSpPr txBox="1"/>
          <p:nvPr/>
        </p:nvSpPr>
        <p:spPr>
          <a:xfrm>
            <a:off x="175225" y="4642925"/>
            <a:ext cx="4705500" cy="350400"/>
          </a:xfrm>
          <a:prstGeom prst="rect">
            <a:avLst/>
          </a:prstGeom>
          <a:noFill/>
          <a:ln>
            <a:noFill/>
          </a:ln>
        </p:spPr>
        <p:txBody>
          <a:bodyPr lIns="91425" tIns="91425" rIns="91425" bIns="91425" anchor="t" anchorCtr="0">
            <a:noAutofit/>
          </a:bodyPr>
          <a:lstStyle/>
          <a:p>
            <a:pPr lvl="0" rtl="0">
              <a:spcBef>
                <a:spcPts val="0"/>
              </a:spcBef>
              <a:buNone/>
            </a:pPr>
            <a:r>
              <a:rPr lang="en" sz="1600">
                <a:solidFill>
                  <a:srgbClr val="FFFFFF"/>
                </a:solidFill>
              </a:rPr>
              <a:t>Toolkit: pg 41-51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802100" y="-248274"/>
            <a:ext cx="4341900" cy="5143500"/>
          </a:xfrm>
          <a:prstGeom prst="rect">
            <a:avLst/>
          </a:prstGeom>
        </p:spPr>
        <p:txBody>
          <a:bodyPr lIns="91425" tIns="91425" rIns="91425" bIns="91425" anchor="ctr" anchorCtr="0">
            <a:noAutofit/>
          </a:bodyPr>
          <a:lstStyle/>
          <a:p>
            <a:pPr lvl="0" rtl="0">
              <a:spcBef>
                <a:spcPts val="0"/>
              </a:spcBef>
              <a:spcAft>
                <a:spcPts val="1600"/>
              </a:spcAft>
              <a:buNone/>
            </a:pPr>
            <a:r>
              <a:rPr lang="en" sz="3000" b="1" dirty="0">
                <a:solidFill>
                  <a:schemeClr val="dk1"/>
                </a:solidFill>
              </a:rPr>
              <a:t>One-on-One Meetings</a:t>
            </a:r>
          </a:p>
          <a:p>
            <a:pPr lvl="0" rtl="0">
              <a:spcBef>
                <a:spcPts val="0"/>
              </a:spcBef>
              <a:buNone/>
            </a:pPr>
            <a:r>
              <a:rPr lang="en" sz="1800" dirty="0"/>
              <a:t>Building meaningful relationships is key to building power for a successful grassroots movement. One-on-one meetings are a great way to build your base, to get commitments from people, and to strengthen relationships. It is an opportunity to learn about the person’s experiences, networks, and skills to open up a conversation about what role might be the best fit for them in your organization. </a:t>
            </a:r>
          </a:p>
        </p:txBody>
      </p:sp>
      <p:pic>
        <p:nvPicPr>
          <p:cNvPr id="172" name="Shape 172"/>
          <p:cNvPicPr preferRelativeResize="0"/>
          <p:nvPr/>
        </p:nvPicPr>
        <p:blipFill>
          <a:blip r:embed="rId3">
            <a:alphaModFix/>
          </a:blip>
          <a:stretch>
            <a:fillRect/>
          </a:stretch>
        </p:blipFill>
        <p:spPr>
          <a:xfrm>
            <a:off x="0" y="548000"/>
            <a:ext cx="4497299" cy="3917678"/>
          </a:xfrm>
          <a:prstGeom prst="rect">
            <a:avLst/>
          </a:prstGeom>
          <a:noFill/>
          <a:ln>
            <a:noFill/>
          </a:ln>
        </p:spPr>
      </p:pic>
      <p:pic>
        <p:nvPicPr>
          <p:cNvPr id="173" name="Shape 173"/>
          <p:cNvPicPr preferRelativeResize="0"/>
          <p:nvPr/>
        </p:nvPicPr>
        <p:blipFill>
          <a:blip r:embed="rId4">
            <a:alphaModFix/>
          </a:blip>
          <a:stretch>
            <a:fillRect/>
          </a:stretch>
        </p:blipFill>
        <p:spPr>
          <a:xfrm>
            <a:off x="7756171" y="4102625"/>
            <a:ext cx="1387825" cy="1040875"/>
          </a:xfrm>
          <a:prstGeom prst="rect">
            <a:avLst/>
          </a:prstGeom>
          <a:noFill/>
          <a:ln>
            <a:noFill/>
          </a:ln>
        </p:spPr>
      </p:pic>
      <p:sp>
        <p:nvSpPr>
          <p:cNvPr id="174" name="Shape 174"/>
          <p:cNvSpPr txBox="1"/>
          <p:nvPr/>
        </p:nvSpPr>
        <p:spPr>
          <a:xfrm>
            <a:off x="175225" y="4642925"/>
            <a:ext cx="4705500" cy="350400"/>
          </a:xfrm>
          <a:prstGeom prst="rect">
            <a:avLst/>
          </a:prstGeom>
          <a:noFill/>
          <a:ln>
            <a:noFill/>
          </a:ln>
        </p:spPr>
        <p:txBody>
          <a:bodyPr lIns="91425" tIns="91425" rIns="91425" bIns="91425" anchor="t" anchorCtr="0">
            <a:noAutofit/>
          </a:bodyPr>
          <a:lstStyle/>
          <a:p>
            <a:pPr lvl="0" rtl="0">
              <a:spcBef>
                <a:spcPts val="0"/>
              </a:spcBef>
              <a:buNone/>
            </a:pPr>
            <a:r>
              <a:rPr lang="en" sz="1600">
                <a:solidFill>
                  <a:srgbClr val="FFFFFF"/>
                </a:solidFill>
              </a:rPr>
              <a:t>Toolkit: pg 35-40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Shape 179"/>
          <p:cNvSpPr txBox="1">
            <a:spLocks noGrp="1"/>
          </p:cNvSpPr>
          <p:nvPr>
            <p:ph type="subTitle" idx="1"/>
          </p:nvPr>
        </p:nvSpPr>
        <p:spPr>
          <a:xfrm>
            <a:off x="265500" y="653700"/>
            <a:ext cx="4045200" cy="3836100"/>
          </a:xfrm>
          <a:prstGeom prst="rect">
            <a:avLst/>
          </a:prstGeom>
        </p:spPr>
        <p:txBody>
          <a:bodyPr lIns="91425" tIns="91425" rIns="91425" bIns="91425" anchor="ctr" anchorCtr="0">
            <a:noAutofit/>
          </a:bodyPr>
          <a:lstStyle/>
          <a:p>
            <a:pPr lvl="0" algn="l" rtl="0">
              <a:lnSpc>
                <a:spcPct val="115000"/>
              </a:lnSpc>
              <a:spcBef>
                <a:spcPts val="0"/>
              </a:spcBef>
              <a:spcAft>
                <a:spcPts val="1600"/>
              </a:spcAft>
              <a:buNone/>
            </a:pPr>
            <a:r>
              <a:rPr lang="en" sz="3000" b="1">
                <a:solidFill>
                  <a:schemeClr val="dk1"/>
                </a:solidFill>
              </a:rPr>
              <a:t>Tabling</a:t>
            </a:r>
          </a:p>
          <a:p>
            <a:pPr lvl="0" algn="l" rtl="0">
              <a:lnSpc>
                <a:spcPct val="115000"/>
              </a:lnSpc>
              <a:spcBef>
                <a:spcPts val="0"/>
              </a:spcBef>
              <a:spcAft>
                <a:spcPts val="1600"/>
              </a:spcAft>
              <a:buNone/>
            </a:pPr>
            <a:r>
              <a:rPr lang="en" sz="1800"/>
              <a:t>Tabling is an organizing tool that lets you meet people where they’re at. Whether you’re tabling at a community event, on a street corner, in the lobby of your building, or in another public space, you have the opportunity to have conversations with folks about the work that you’re doing to see if they’re interested in getting involved. It’s also a great way to build leadership. </a:t>
            </a:r>
          </a:p>
        </p:txBody>
      </p:sp>
      <p:pic>
        <p:nvPicPr>
          <p:cNvPr id="180" name="Shape 180"/>
          <p:cNvPicPr preferRelativeResize="0"/>
          <p:nvPr/>
        </p:nvPicPr>
        <p:blipFill>
          <a:blip r:embed="rId3">
            <a:alphaModFix/>
          </a:blip>
          <a:stretch>
            <a:fillRect/>
          </a:stretch>
        </p:blipFill>
        <p:spPr>
          <a:xfrm>
            <a:off x="4585074" y="0"/>
            <a:ext cx="4558924" cy="4426320"/>
          </a:xfrm>
          <a:prstGeom prst="rect">
            <a:avLst/>
          </a:prstGeom>
          <a:noFill/>
          <a:ln>
            <a:noFill/>
          </a:ln>
        </p:spPr>
      </p:pic>
      <p:pic>
        <p:nvPicPr>
          <p:cNvPr id="181" name="Shape 181"/>
          <p:cNvPicPr preferRelativeResize="0"/>
          <p:nvPr/>
        </p:nvPicPr>
        <p:blipFill>
          <a:blip r:embed="rId4">
            <a:alphaModFix/>
          </a:blip>
          <a:stretch>
            <a:fillRect/>
          </a:stretch>
        </p:blipFill>
        <p:spPr>
          <a:xfrm>
            <a:off x="7756171" y="4102625"/>
            <a:ext cx="1387825" cy="1040875"/>
          </a:xfrm>
          <a:prstGeom prst="rect">
            <a:avLst/>
          </a:prstGeom>
          <a:noFill/>
          <a:ln>
            <a:noFill/>
          </a:ln>
        </p:spPr>
      </p:pic>
      <p:sp>
        <p:nvSpPr>
          <p:cNvPr id="182" name="Shape 182"/>
          <p:cNvSpPr txBox="1"/>
          <p:nvPr/>
        </p:nvSpPr>
        <p:spPr>
          <a:xfrm>
            <a:off x="175225" y="4642925"/>
            <a:ext cx="4705500" cy="350400"/>
          </a:xfrm>
          <a:prstGeom prst="rect">
            <a:avLst/>
          </a:prstGeom>
          <a:noFill/>
          <a:ln>
            <a:noFill/>
          </a:ln>
        </p:spPr>
        <p:txBody>
          <a:bodyPr lIns="91425" tIns="91425" rIns="91425" bIns="91425" anchor="t" anchorCtr="0">
            <a:noAutofit/>
          </a:bodyPr>
          <a:lstStyle/>
          <a:p>
            <a:pPr lvl="0" rtl="0">
              <a:spcBef>
                <a:spcPts val="0"/>
              </a:spcBef>
              <a:buNone/>
            </a:pPr>
            <a:r>
              <a:rPr lang="en" sz="1600">
                <a:solidFill>
                  <a:srgbClr val="FFFFFF"/>
                </a:solidFill>
              </a:rPr>
              <a:t>Toolkit: pg 52-55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4832750" y="980400"/>
            <a:ext cx="4033800" cy="3182700"/>
          </a:xfrm>
          <a:prstGeom prst="rect">
            <a:avLst/>
          </a:prstGeom>
        </p:spPr>
        <p:txBody>
          <a:bodyPr lIns="91425" tIns="91425" rIns="91425" bIns="91425" anchor="ctr" anchorCtr="0">
            <a:noAutofit/>
          </a:bodyPr>
          <a:lstStyle/>
          <a:p>
            <a:pPr lvl="0" rtl="0">
              <a:spcBef>
                <a:spcPts val="0"/>
              </a:spcBef>
              <a:spcAft>
                <a:spcPts val="1600"/>
              </a:spcAft>
              <a:buNone/>
            </a:pPr>
            <a:r>
              <a:rPr lang="en" sz="3000" b="1">
                <a:solidFill>
                  <a:schemeClr val="dk1"/>
                </a:solidFill>
              </a:rPr>
              <a:t>Social Media</a:t>
            </a:r>
          </a:p>
          <a:p>
            <a:pPr lvl="0" rtl="0">
              <a:spcBef>
                <a:spcPts val="0"/>
              </a:spcBef>
              <a:buClr>
                <a:schemeClr val="dk2"/>
              </a:buClr>
              <a:buSzPct val="61111"/>
              <a:buFont typeface="Arial"/>
              <a:buNone/>
            </a:pPr>
            <a:r>
              <a:rPr lang="en" sz="1800">
                <a:solidFill>
                  <a:srgbClr val="D9D9D9"/>
                </a:solidFill>
              </a:rPr>
              <a:t>Lots of people are connected to social media, and it’s proven to be an effective organizing tool in the past decade. You can do outreach, organize events, contribute to an ongoing conversations, and take action online, like participating in a Twitter storm. </a:t>
            </a:r>
          </a:p>
        </p:txBody>
      </p:sp>
      <p:pic>
        <p:nvPicPr>
          <p:cNvPr id="188" name="Shape 188"/>
          <p:cNvPicPr preferRelativeResize="0"/>
          <p:nvPr/>
        </p:nvPicPr>
        <p:blipFill>
          <a:blip r:embed="rId3">
            <a:alphaModFix/>
          </a:blip>
          <a:stretch>
            <a:fillRect/>
          </a:stretch>
        </p:blipFill>
        <p:spPr>
          <a:xfrm>
            <a:off x="7756171" y="4102625"/>
            <a:ext cx="1387825" cy="1040875"/>
          </a:xfrm>
          <a:prstGeom prst="rect">
            <a:avLst/>
          </a:prstGeom>
          <a:noFill/>
          <a:ln>
            <a:noFill/>
          </a:ln>
        </p:spPr>
      </p:pic>
      <p:pic>
        <p:nvPicPr>
          <p:cNvPr id="189" name="Shape 189"/>
          <p:cNvPicPr preferRelativeResize="0"/>
          <p:nvPr/>
        </p:nvPicPr>
        <p:blipFill>
          <a:blip r:embed="rId4">
            <a:alphaModFix/>
          </a:blip>
          <a:stretch>
            <a:fillRect/>
          </a:stretch>
        </p:blipFill>
        <p:spPr>
          <a:xfrm>
            <a:off x="0" y="172550"/>
            <a:ext cx="4730699" cy="4737149"/>
          </a:xfrm>
          <a:prstGeom prst="rect">
            <a:avLst/>
          </a:prstGeom>
          <a:noFill/>
          <a:ln>
            <a:noFill/>
          </a:ln>
        </p:spPr>
      </p:pic>
      <p:sp>
        <p:nvSpPr>
          <p:cNvPr id="190" name="Shape 190"/>
          <p:cNvSpPr txBox="1"/>
          <p:nvPr/>
        </p:nvSpPr>
        <p:spPr>
          <a:xfrm>
            <a:off x="4832750" y="4680450"/>
            <a:ext cx="4705500" cy="350400"/>
          </a:xfrm>
          <a:prstGeom prst="rect">
            <a:avLst/>
          </a:prstGeom>
          <a:noFill/>
          <a:ln>
            <a:noFill/>
          </a:ln>
        </p:spPr>
        <p:txBody>
          <a:bodyPr lIns="91425" tIns="91425" rIns="91425" bIns="91425" anchor="t" anchorCtr="0">
            <a:noAutofit/>
          </a:bodyPr>
          <a:lstStyle/>
          <a:p>
            <a:pPr lvl="0" rtl="0">
              <a:spcBef>
                <a:spcPts val="0"/>
              </a:spcBef>
              <a:buNone/>
            </a:pPr>
            <a:r>
              <a:rPr lang="en" sz="1600">
                <a:solidFill>
                  <a:srgbClr val="FFFFFF"/>
                </a:solidFill>
              </a:rPr>
              <a:t>Toolkit: pg 56-59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926150" y="1569600"/>
            <a:ext cx="5291700" cy="2004300"/>
          </a:xfrm>
          <a:prstGeom prst="rect">
            <a:avLst/>
          </a:prstGeom>
        </p:spPr>
        <p:txBody>
          <a:bodyPr lIns="91425" tIns="91425" rIns="91425" bIns="91425" anchor="t" anchorCtr="0">
            <a:noAutofit/>
          </a:bodyPr>
          <a:lstStyle/>
          <a:p>
            <a:pPr lvl="0" algn="ctr">
              <a:spcBef>
                <a:spcPts val="0"/>
              </a:spcBef>
              <a:buNone/>
            </a:pPr>
            <a:r>
              <a:rPr lang="en"/>
              <a:t>Questions so far?</a:t>
            </a:r>
          </a:p>
          <a:p>
            <a:pPr lvl="0" algn="ctr" rtl="0">
              <a:spcBef>
                <a:spcPts val="0"/>
              </a:spcBef>
              <a:buNone/>
            </a:pPr>
            <a:r>
              <a:rPr lang="en"/>
              <a:t>Reflections?  </a:t>
            </a:r>
          </a:p>
        </p:txBody>
      </p:sp>
      <p:pic>
        <p:nvPicPr>
          <p:cNvPr id="196" name="Shape 196"/>
          <p:cNvPicPr preferRelativeResize="0"/>
          <p:nvPr/>
        </p:nvPicPr>
        <p:blipFill>
          <a:blip r:embed="rId3">
            <a:alphaModFix/>
          </a:blip>
          <a:stretch>
            <a:fillRect/>
          </a:stretch>
        </p:blipFill>
        <p:spPr>
          <a:xfrm>
            <a:off x="7756171" y="4102625"/>
            <a:ext cx="1387825" cy="1040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rtl="0">
              <a:spcBef>
                <a:spcPts val="0"/>
              </a:spcBef>
              <a:buNone/>
            </a:pPr>
            <a:r>
              <a:rPr lang="en">
                <a:latin typeface="Roboto"/>
                <a:ea typeface="Roboto"/>
                <a:cs typeface="Roboto"/>
                <a:sym typeface="Roboto"/>
              </a:rPr>
              <a:t>Building Power Through Organizing in Your Community</a:t>
            </a:r>
          </a:p>
        </p:txBody>
      </p:sp>
      <p:sp>
        <p:nvSpPr>
          <p:cNvPr id="60" name="Shape 60"/>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rtl="0">
              <a:spcBef>
                <a:spcPts val="0"/>
              </a:spcBef>
              <a:buNone/>
            </a:pPr>
            <a:r>
              <a:rPr lang="en" sz="2400">
                <a:latin typeface="Arial"/>
                <a:ea typeface="Arial"/>
                <a:cs typeface="Arial"/>
                <a:sym typeface="Arial"/>
              </a:rPr>
              <a:t>Hill Cummings, Mr. B (Bretrand Harrell), Kristina Nielander, Mindy Woods </a:t>
            </a:r>
          </a:p>
        </p:txBody>
      </p:sp>
      <p:pic>
        <p:nvPicPr>
          <p:cNvPr id="61" name="Shape 61"/>
          <p:cNvPicPr preferRelativeResize="0"/>
          <p:nvPr/>
        </p:nvPicPr>
        <p:blipFill>
          <a:blip r:embed="rId3">
            <a:alphaModFix/>
          </a:blip>
          <a:stretch>
            <a:fillRect/>
          </a:stretch>
        </p:blipFill>
        <p:spPr>
          <a:xfrm>
            <a:off x="6968200" y="3511650"/>
            <a:ext cx="2175790" cy="1631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p:nvPr/>
        </p:nvSpPr>
        <p:spPr>
          <a:xfrm>
            <a:off x="0" y="1302575"/>
            <a:ext cx="9203400" cy="6681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2" name="Shape 202"/>
          <p:cNvSpPr txBox="1">
            <a:spLocks noGrp="1"/>
          </p:cNvSpPr>
          <p:nvPr>
            <p:ph type="title"/>
          </p:nvPr>
        </p:nvSpPr>
        <p:spPr>
          <a:xfrm>
            <a:off x="280900" y="428275"/>
            <a:ext cx="8620500" cy="1019700"/>
          </a:xfrm>
          <a:prstGeom prst="rect">
            <a:avLst/>
          </a:prstGeom>
        </p:spPr>
        <p:txBody>
          <a:bodyPr lIns="91425" tIns="91425" rIns="91425" bIns="91425" anchor="t" anchorCtr="0">
            <a:noAutofit/>
          </a:bodyPr>
          <a:lstStyle/>
          <a:p>
            <a:pPr lvl="0" algn="ctr" rtl="0">
              <a:spcBef>
                <a:spcPts val="0"/>
              </a:spcBef>
              <a:buNone/>
            </a:pPr>
            <a:r>
              <a:rPr lang="en"/>
              <a:t>Community Discussion Time!</a:t>
            </a:r>
          </a:p>
        </p:txBody>
      </p:sp>
      <p:sp>
        <p:nvSpPr>
          <p:cNvPr id="203" name="Shape 203"/>
          <p:cNvSpPr/>
          <p:nvPr/>
        </p:nvSpPr>
        <p:spPr>
          <a:xfrm>
            <a:off x="435500" y="2410075"/>
            <a:ext cx="2629500" cy="2244900"/>
          </a:xfrm>
          <a:prstGeom prst="wedgeRectCallout">
            <a:avLst>
              <a:gd name="adj1" fmla="val -20833"/>
              <a:gd name="adj2" fmla="val 62500"/>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04" name="Shape 204"/>
          <p:cNvSpPr/>
          <p:nvPr/>
        </p:nvSpPr>
        <p:spPr>
          <a:xfrm>
            <a:off x="3274157" y="2410075"/>
            <a:ext cx="2629500" cy="2244900"/>
          </a:xfrm>
          <a:prstGeom prst="wedgeRectCallout">
            <a:avLst>
              <a:gd name="adj1" fmla="val -20833"/>
              <a:gd name="adj2" fmla="val 62500"/>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205" name="Shape 205"/>
          <p:cNvSpPr/>
          <p:nvPr/>
        </p:nvSpPr>
        <p:spPr>
          <a:xfrm>
            <a:off x="6112814" y="2410075"/>
            <a:ext cx="2629500" cy="2244900"/>
          </a:xfrm>
          <a:prstGeom prst="wedgeRectCallout">
            <a:avLst>
              <a:gd name="adj1" fmla="val -20833"/>
              <a:gd name="adj2" fmla="val 625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6" name="Shape 206"/>
          <p:cNvSpPr txBox="1">
            <a:spLocks noGrp="1"/>
          </p:cNvSpPr>
          <p:nvPr>
            <p:ph type="title"/>
          </p:nvPr>
        </p:nvSpPr>
        <p:spPr>
          <a:xfrm>
            <a:off x="6189000" y="2483075"/>
            <a:ext cx="2481600" cy="2005800"/>
          </a:xfrm>
          <a:prstGeom prst="rect">
            <a:avLst/>
          </a:prstGeom>
          <a:solidFill>
            <a:srgbClr val="000000"/>
          </a:solidFill>
        </p:spPr>
        <p:txBody>
          <a:bodyPr lIns="91425" tIns="91425" rIns="91425" bIns="91425" anchor="t" anchorCtr="0">
            <a:noAutofit/>
          </a:bodyPr>
          <a:lstStyle/>
          <a:p>
            <a:pPr lvl="0" rtl="0">
              <a:spcBef>
                <a:spcPts val="0"/>
              </a:spcBef>
              <a:spcAft>
                <a:spcPts val="1200"/>
              </a:spcAft>
              <a:buNone/>
            </a:pPr>
            <a:r>
              <a:rPr lang="en" sz="2100">
                <a:solidFill>
                  <a:srgbClr val="FFFFFF"/>
                </a:solidFill>
              </a:rPr>
              <a:t>Who are some folks who you might invite to get involved? </a:t>
            </a:r>
          </a:p>
        </p:txBody>
      </p:sp>
      <p:sp>
        <p:nvSpPr>
          <p:cNvPr id="207" name="Shape 207"/>
          <p:cNvSpPr txBox="1">
            <a:spLocks noGrp="1"/>
          </p:cNvSpPr>
          <p:nvPr>
            <p:ph type="title"/>
          </p:nvPr>
        </p:nvSpPr>
        <p:spPr>
          <a:xfrm>
            <a:off x="511700" y="2483075"/>
            <a:ext cx="2481600" cy="2005800"/>
          </a:xfrm>
          <a:prstGeom prst="rect">
            <a:avLst/>
          </a:prstGeom>
        </p:spPr>
        <p:txBody>
          <a:bodyPr lIns="91425" tIns="91425" rIns="91425" bIns="91425" anchor="t" anchorCtr="0">
            <a:noAutofit/>
          </a:bodyPr>
          <a:lstStyle/>
          <a:p>
            <a:pPr lvl="0" rtl="0">
              <a:spcBef>
                <a:spcPts val="0"/>
              </a:spcBef>
              <a:spcAft>
                <a:spcPts val="1200"/>
              </a:spcAft>
              <a:buNone/>
            </a:pPr>
            <a:r>
              <a:rPr lang="en" sz="2100">
                <a:solidFill>
                  <a:srgbClr val="000000"/>
                </a:solidFill>
              </a:rPr>
              <a:t>How could you see the Resident Action Project playing out in your community? </a:t>
            </a:r>
          </a:p>
        </p:txBody>
      </p:sp>
      <p:sp>
        <p:nvSpPr>
          <p:cNvPr id="208" name="Shape 208"/>
          <p:cNvSpPr txBox="1">
            <a:spLocks noGrp="1"/>
          </p:cNvSpPr>
          <p:nvPr>
            <p:ph type="title"/>
          </p:nvPr>
        </p:nvSpPr>
        <p:spPr>
          <a:xfrm>
            <a:off x="3350350" y="2483075"/>
            <a:ext cx="2481600" cy="2005800"/>
          </a:xfrm>
          <a:prstGeom prst="rect">
            <a:avLst/>
          </a:prstGeom>
        </p:spPr>
        <p:txBody>
          <a:bodyPr lIns="91425" tIns="91425" rIns="91425" bIns="91425" anchor="t" anchorCtr="0">
            <a:noAutofit/>
          </a:bodyPr>
          <a:lstStyle/>
          <a:p>
            <a:pPr lvl="0" rtl="0">
              <a:spcBef>
                <a:spcPts val="0"/>
              </a:spcBef>
              <a:spcAft>
                <a:spcPts val="1200"/>
              </a:spcAft>
              <a:buNone/>
            </a:pPr>
            <a:r>
              <a:rPr lang="en" sz="2100"/>
              <a:t>What do you need from Resident Action Project staff to be supported in this work? </a:t>
            </a:r>
          </a:p>
        </p:txBody>
      </p:sp>
      <p:sp>
        <p:nvSpPr>
          <p:cNvPr id="209" name="Shape 209"/>
          <p:cNvSpPr txBox="1"/>
          <p:nvPr/>
        </p:nvSpPr>
        <p:spPr>
          <a:xfrm>
            <a:off x="551100" y="1386075"/>
            <a:ext cx="8191200" cy="484200"/>
          </a:xfrm>
          <a:prstGeom prst="rect">
            <a:avLst/>
          </a:prstGeom>
          <a:noFill/>
          <a:ln>
            <a:noFill/>
          </a:ln>
        </p:spPr>
        <p:txBody>
          <a:bodyPr lIns="91425" tIns="91425" rIns="91425" bIns="91425" anchor="t" anchorCtr="0">
            <a:noAutofit/>
          </a:bodyPr>
          <a:lstStyle/>
          <a:p>
            <a:pPr lvl="0" algn="ctr">
              <a:spcBef>
                <a:spcPts val="0"/>
              </a:spcBef>
              <a:buNone/>
            </a:pPr>
            <a:r>
              <a:rPr lang="en" sz="2400">
                <a:solidFill>
                  <a:srgbClr val="FFFFFF"/>
                </a:solidFill>
              </a:rPr>
              <a:t>Refer to your worksheet to guide your discussion.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13"/>
        <p:cNvGrpSpPr/>
        <p:nvPr/>
      </p:nvGrpSpPr>
      <p:grpSpPr>
        <a:xfrm>
          <a:off x="0" y="0"/>
          <a:ext cx="0" cy="0"/>
          <a:chOff x="0" y="0"/>
          <a:chExt cx="0" cy="0"/>
        </a:xfrm>
      </p:grpSpPr>
      <p:pic>
        <p:nvPicPr>
          <p:cNvPr id="214" name="Shape 214"/>
          <p:cNvPicPr preferRelativeResize="0"/>
          <p:nvPr/>
        </p:nvPicPr>
        <p:blipFill>
          <a:blip r:embed="rId3">
            <a:alphaModFix/>
          </a:blip>
          <a:stretch>
            <a:fillRect/>
          </a:stretch>
        </p:blipFill>
        <p:spPr>
          <a:xfrm>
            <a:off x="2444700" y="162736"/>
            <a:ext cx="4254600" cy="4818037"/>
          </a:xfrm>
          <a:prstGeom prst="rect">
            <a:avLst/>
          </a:prstGeom>
          <a:noFill/>
          <a:ln>
            <a:noFill/>
          </a:ln>
        </p:spPr>
      </p:pic>
      <p:sp>
        <p:nvSpPr>
          <p:cNvPr id="215" name="Shape 215"/>
          <p:cNvSpPr txBox="1"/>
          <p:nvPr/>
        </p:nvSpPr>
        <p:spPr>
          <a:xfrm>
            <a:off x="2855550" y="487022"/>
            <a:ext cx="3432900" cy="762600"/>
          </a:xfrm>
          <a:prstGeom prst="rect">
            <a:avLst/>
          </a:prstGeom>
          <a:noFill/>
          <a:ln>
            <a:noFill/>
          </a:ln>
        </p:spPr>
        <p:txBody>
          <a:bodyPr lIns="91425" tIns="91425" rIns="91425" bIns="91425" anchor="b" anchorCtr="0">
            <a:noAutofit/>
          </a:bodyPr>
          <a:lstStyle/>
          <a:p>
            <a:pPr lvl="0" rtl="0">
              <a:spcBef>
                <a:spcPts val="0"/>
              </a:spcBef>
              <a:buNone/>
            </a:pPr>
            <a:r>
              <a:rPr lang="en" sz="3000" b="1">
                <a:solidFill>
                  <a:schemeClr val="lt2"/>
                </a:solidFill>
                <a:latin typeface="Raleway"/>
                <a:ea typeface="Raleway"/>
                <a:cs typeface="Raleway"/>
                <a:sym typeface="Raleway"/>
              </a:rPr>
              <a:t>Let’s come back!</a:t>
            </a:r>
          </a:p>
        </p:txBody>
      </p:sp>
      <p:sp>
        <p:nvSpPr>
          <p:cNvPr id="216" name="Shape 216"/>
          <p:cNvSpPr txBox="1">
            <a:spLocks noGrp="1"/>
          </p:cNvSpPr>
          <p:nvPr>
            <p:ph type="body" idx="4294967295"/>
          </p:nvPr>
        </p:nvSpPr>
        <p:spPr>
          <a:xfrm>
            <a:off x="2855550" y="1377475"/>
            <a:ext cx="3432899" cy="3327900"/>
          </a:xfrm>
          <a:prstGeom prst="rect">
            <a:avLst/>
          </a:prstGeom>
        </p:spPr>
        <p:txBody>
          <a:bodyPr lIns="91425" tIns="91425" rIns="91425" bIns="91425" anchor="t" anchorCtr="0">
            <a:noAutofit/>
          </a:bodyPr>
          <a:lstStyle/>
          <a:p>
            <a:pPr lvl="0" rtl="0">
              <a:spcBef>
                <a:spcPts val="0"/>
              </a:spcBef>
              <a:spcAft>
                <a:spcPts val="1000"/>
              </a:spcAft>
              <a:buNone/>
            </a:pPr>
            <a:r>
              <a:rPr lang="en" sz="2000">
                <a:solidFill>
                  <a:srgbClr val="000000"/>
                </a:solidFill>
                <a:latin typeface="Raleway"/>
                <a:ea typeface="Raleway"/>
                <a:cs typeface="Raleway"/>
                <a:sym typeface="Raleway"/>
              </a:rPr>
              <a:t>Please report one potential strength for doing this in your community and one challenge that you might face if you try to do this in your community. </a:t>
            </a:r>
          </a:p>
        </p:txBody>
      </p:sp>
      <p:pic>
        <p:nvPicPr>
          <p:cNvPr id="217" name="Shape 217"/>
          <p:cNvPicPr preferRelativeResize="0"/>
          <p:nvPr/>
        </p:nvPicPr>
        <p:blipFill>
          <a:blip r:embed="rId4">
            <a:alphaModFix/>
          </a:blip>
          <a:stretch>
            <a:fillRect/>
          </a:stretch>
        </p:blipFill>
        <p:spPr>
          <a:xfrm>
            <a:off x="7756171" y="4102625"/>
            <a:ext cx="1387825" cy="1040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21"/>
        <p:cNvGrpSpPr/>
        <p:nvPr/>
      </p:nvGrpSpPr>
      <p:grpSpPr>
        <a:xfrm>
          <a:off x="0" y="0"/>
          <a:ext cx="0" cy="0"/>
          <a:chOff x="0" y="0"/>
          <a:chExt cx="0" cy="0"/>
        </a:xfrm>
      </p:grpSpPr>
      <p:pic>
        <p:nvPicPr>
          <p:cNvPr id="222" name="Shape 222"/>
          <p:cNvPicPr preferRelativeResize="0"/>
          <p:nvPr/>
        </p:nvPicPr>
        <p:blipFill>
          <a:blip r:embed="rId3">
            <a:alphaModFix/>
          </a:blip>
          <a:stretch>
            <a:fillRect/>
          </a:stretch>
        </p:blipFill>
        <p:spPr>
          <a:xfrm>
            <a:off x="4586150" y="92886"/>
            <a:ext cx="4254600" cy="4818037"/>
          </a:xfrm>
          <a:prstGeom prst="rect">
            <a:avLst/>
          </a:prstGeom>
          <a:noFill/>
          <a:ln>
            <a:noFill/>
          </a:ln>
        </p:spPr>
      </p:pic>
      <p:pic>
        <p:nvPicPr>
          <p:cNvPr id="223" name="Shape 223"/>
          <p:cNvPicPr preferRelativeResize="0"/>
          <p:nvPr/>
        </p:nvPicPr>
        <p:blipFill>
          <a:blip r:embed="rId3">
            <a:alphaModFix/>
          </a:blip>
          <a:stretch>
            <a:fillRect/>
          </a:stretch>
        </p:blipFill>
        <p:spPr>
          <a:xfrm>
            <a:off x="331550" y="92886"/>
            <a:ext cx="4254600" cy="4818037"/>
          </a:xfrm>
          <a:prstGeom prst="rect">
            <a:avLst/>
          </a:prstGeom>
          <a:noFill/>
          <a:ln>
            <a:noFill/>
          </a:ln>
        </p:spPr>
      </p:pic>
      <p:sp>
        <p:nvSpPr>
          <p:cNvPr id="224" name="Shape 224"/>
          <p:cNvSpPr txBox="1"/>
          <p:nvPr/>
        </p:nvSpPr>
        <p:spPr>
          <a:xfrm>
            <a:off x="742400" y="425297"/>
            <a:ext cx="3432900" cy="762600"/>
          </a:xfrm>
          <a:prstGeom prst="rect">
            <a:avLst/>
          </a:prstGeom>
          <a:noFill/>
          <a:ln>
            <a:noFill/>
          </a:ln>
        </p:spPr>
        <p:txBody>
          <a:bodyPr lIns="91425" tIns="91425" rIns="91425" bIns="91425" anchor="b" anchorCtr="0">
            <a:noAutofit/>
          </a:bodyPr>
          <a:lstStyle/>
          <a:p>
            <a:pPr lvl="0" rtl="0">
              <a:spcBef>
                <a:spcPts val="0"/>
              </a:spcBef>
              <a:buNone/>
            </a:pPr>
            <a:r>
              <a:rPr lang="en" sz="2500" b="1">
                <a:solidFill>
                  <a:srgbClr val="666666"/>
                </a:solidFill>
                <a:latin typeface="Raleway"/>
                <a:ea typeface="Raleway"/>
                <a:cs typeface="Raleway"/>
                <a:sym typeface="Raleway"/>
              </a:rPr>
              <a:t>Seriously… get in touch with us! </a:t>
            </a:r>
          </a:p>
        </p:txBody>
      </p:sp>
      <p:sp>
        <p:nvSpPr>
          <p:cNvPr id="225" name="Shape 225"/>
          <p:cNvSpPr txBox="1">
            <a:spLocks noGrp="1"/>
          </p:cNvSpPr>
          <p:nvPr>
            <p:ph type="body" idx="4294967295"/>
          </p:nvPr>
        </p:nvSpPr>
        <p:spPr>
          <a:xfrm>
            <a:off x="742400" y="1035502"/>
            <a:ext cx="3432900" cy="1633500"/>
          </a:xfrm>
          <a:prstGeom prst="rect">
            <a:avLst/>
          </a:prstGeom>
        </p:spPr>
        <p:txBody>
          <a:bodyPr lIns="91425" tIns="91425" rIns="91425" bIns="91425" anchor="t" anchorCtr="0">
            <a:noAutofit/>
          </a:bodyPr>
          <a:lstStyle/>
          <a:p>
            <a:pPr lvl="0" rtl="0">
              <a:spcBef>
                <a:spcPts val="0"/>
              </a:spcBef>
              <a:spcAft>
                <a:spcPts val="1200"/>
              </a:spcAft>
              <a:buNone/>
            </a:pPr>
            <a:r>
              <a:rPr lang="en" sz="1200" b="1">
                <a:solidFill>
                  <a:srgbClr val="666666"/>
                </a:solidFill>
                <a:latin typeface="Raleway"/>
                <a:ea typeface="Raleway"/>
                <a:cs typeface="Raleway"/>
                <a:sym typeface="Raleway"/>
              </a:rPr>
              <a:t>Kristina Nielander</a:t>
            </a:r>
          </a:p>
          <a:p>
            <a:pPr lvl="0" rtl="0">
              <a:spcBef>
                <a:spcPts val="0"/>
              </a:spcBef>
              <a:spcAft>
                <a:spcPts val="1200"/>
              </a:spcAft>
              <a:buNone/>
            </a:pPr>
            <a:r>
              <a:rPr lang="en" sz="1200" u="sng">
                <a:solidFill>
                  <a:schemeClr val="hlink"/>
                </a:solidFill>
                <a:latin typeface="Raleway"/>
                <a:ea typeface="Raleway"/>
                <a:cs typeface="Raleway"/>
                <a:sym typeface="Raleway"/>
                <a:hlinkClick r:id="rId4"/>
              </a:rPr>
              <a:t>kristinan@housingactionfund.org</a:t>
            </a:r>
          </a:p>
          <a:p>
            <a:pPr lvl="0" rtl="0">
              <a:spcBef>
                <a:spcPts val="0"/>
              </a:spcBef>
              <a:spcAft>
                <a:spcPts val="1200"/>
              </a:spcAft>
              <a:buNone/>
            </a:pPr>
            <a:r>
              <a:rPr lang="en" sz="1200" b="1">
                <a:solidFill>
                  <a:srgbClr val="666666"/>
                </a:solidFill>
                <a:latin typeface="Raleway"/>
                <a:ea typeface="Raleway"/>
                <a:cs typeface="Raleway"/>
                <a:sym typeface="Raleway"/>
              </a:rPr>
              <a:t>Mr. B</a:t>
            </a:r>
          </a:p>
          <a:p>
            <a:pPr lvl="0" rtl="0">
              <a:spcBef>
                <a:spcPts val="0"/>
              </a:spcBef>
              <a:spcAft>
                <a:spcPts val="1200"/>
              </a:spcAft>
              <a:buNone/>
            </a:pPr>
            <a:r>
              <a:rPr lang="en" sz="1200" u="sng">
                <a:solidFill>
                  <a:schemeClr val="hlink"/>
                </a:solidFill>
                <a:latin typeface="Raleway"/>
                <a:ea typeface="Raleway"/>
                <a:cs typeface="Raleway"/>
                <a:sym typeface="Raleway"/>
                <a:hlinkClick r:id="rId5"/>
              </a:rPr>
              <a:t>bretrandharrell@live.com</a:t>
            </a:r>
          </a:p>
          <a:p>
            <a:pPr lvl="0" rtl="0">
              <a:spcBef>
                <a:spcPts val="0"/>
              </a:spcBef>
              <a:spcAft>
                <a:spcPts val="1200"/>
              </a:spcAft>
              <a:buNone/>
            </a:pPr>
            <a:r>
              <a:rPr lang="en" sz="1200" b="1">
                <a:solidFill>
                  <a:srgbClr val="666666"/>
                </a:solidFill>
                <a:latin typeface="Raleway"/>
                <a:ea typeface="Raleway"/>
                <a:cs typeface="Raleway"/>
                <a:sym typeface="Raleway"/>
              </a:rPr>
              <a:t>Mindy Woods</a:t>
            </a:r>
          </a:p>
          <a:p>
            <a:pPr lvl="0" rtl="0">
              <a:spcBef>
                <a:spcPts val="0"/>
              </a:spcBef>
              <a:spcAft>
                <a:spcPts val="1200"/>
              </a:spcAft>
              <a:buNone/>
            </a:pPr>
            <a:r>
              <a:rPr lang="en" sz="1200" u="sng">
                <a:solidFill>
                  <a:schemeClr val="hlink"/>
                </a:solidFill>
                <a:latin typeface="Raleway"/>
                <a:ea typeface="Raleway"/>
                <a:cs typeface="Raleway"/>
                <a:sym typeface="Raleway"/>
                <a:hlinkClick r:id="rId6"/>
              </a:rPr>
              <a:t>melindawoods19@hotmail.com</a:t>
            </a:r>
          </a:p>
          <a:p>
            <a:pPr lvl="0" rtl="0">
              <a:spcBef>
                <a:spcPts val="0"/>
              </a:spcBef>
              <a:spcAft>
                <a:spcPts val="1200"/>
              </a:spcAft>
              <a:buNone/>
            </a:pPr>
            <a:r>
              <a:rPr lang="en" sz="1200" b="1">
                <a:solidFill>
                  <a:srgbClr val="666666"/>
                </a:solidFill>
                <a:latin typeface="Raleway"/>
                <a:ea typeface="Raleway"/>
                <a:cs typeface="Raleway"/>
                <a:sym typeface="Raleway"/>
              </a:rPr>
              <a:t>Hill Cummings</a:t>
            </a:r>
          </a:p>
          <a:p>
            <a:pPr lvl="0" rtl="0">
              <a:spcBef>
                <a:spcPts val="0"/>
              </a:spcBef>
              <a:spcAft>
                <a:spcPts val="1200"/>
              </a:spcAft>
              <a:buNone/>
            </a:pPr>
            <a:r>
              <a:rPr lang="en" sz="1200" u="sng">
                <a:solidFill>
                  <a:schemeClr val="hlink"/>
                </a:solidFill>
                <a:latin typeface="Raleway"/>
                <a:ea typeface="Raleway"/>
                <a:cs typeface="Raleway"/>
                <a:sym typeface="Raleway"/>
                <a:hlinkClick r:id="rId7"/>
              </a:rPr>
              <a:t>hillcummings@live.com</a:t>
            </a:r>
          </a:p>
          <a:p>
            <a:pPr lvl="0" algn="ctr" rtl="0">
              <a:spcBef>
                <a:spcPts val="0"/>
              </a:spcBef>
              <a:spcAft>
                <a:spcPts val="1200"/>
              </a:spcAft>
              <a:buNone/>
            </a:pPr>
            <a:r>
              <a:rPr lang="en" sz="1600" b="1">
                <a:solidFill>
                  <a:srgbClr val="000000"/>
                </a:solidFill>
                <a:latin typeface="Raleway"/>
                <a:ea typeface="Raleway"/>
                <a:cs typeface="Raleway"/>
                <a:sym typeface="Raleway"/>
              </a:rPr>
              <a:t>residentactionproject.org</a:t>
            </a:r>
          </a:p>
          <a:p>
            <a:pPr lvl="0" algn="ctr" rtl="0">
              <a:spcBef>
                <a:spcPts val="0"/>
              </a:spcBef>
              <a:spcAft>
                <a:spcPts val="1200"/>
              </a:spcAft>
              <a:buNone/>
            </a:pPr>
            <a:r>
              <a:rPr lang="en" sz="1400">
                <a:solidFill>
                  <a:srgbClr val="000000"/>
                </a:solidFill>
                <a:latin typeface="Raleway"/>
                <a:ea typeface="Raleway"/>
                <a:cs typeface="Raleway"/>
                <a:sym typeface="Raleway"/>
              </a:rPr>
              <a:t>206-442-9455 x211</a:t>
            </a:r>
          </a:p>
          <a:p>
            <a:pPr lvl="0" algn="ctr" rtl="0">
              <a:spcBef>
                <a:spcPts val="0"/>
              </a:spcBef>
              <a:spcAft>
                <a:spcPts val="1200"/>
              </a:spcAft>
              <a:buNone/>
            </a:pPr>
            <a:endParaRPr sz="1600" b="1">
              <a:solidFill>
                <a:srgbClr val="000000"/>
              </a:solidFill>
              <a:latin typeface="Raleway"/>
              <a:ea typeface="Raleway"/>
              <a:cs typeface="Raleway"/>
              <a:sym typeface="Raleway"/>
            </a:endParaRPr>
          </a:p>
        </p:txBody>
      </p:sp>
      <p:pic>
        <p:nvPicPr>
          <p:cNvPr id="226" name="Shape 226"/>
          <p:cNvPicPr preferRelativeResize="0"/>
          <p:nvPr/>
        </p:nvPicPr>
        <p:blipFill>
          <a:blip r:embed="rId8">
            <a:alphaModFix/>
          </a:blip>
          <a:stretch>
            <a:fillRect/>
          </a:stretch>
        </p:blipFill>
        <p:spPr>
          <a:xfrm>
            <a:off x="7756171" y="4102625"/>
            <a:ext cx="1387825" cy="1040875"/>
          </a:xfrm>
          <a:prstGeom prst="rect">
            <a:avLst/>
          </a:prstGeom>
          <a:noFill/>
          <a:ln>
            <a:noFill/>
          </a:ln>
        </p:spPr>
      </p:pic>
      <p:sp>
        <p:nvSpPr>
          <p:cNvPr id="227" name="Shape 227"/>
          <p:cNvSpPr txBox="1"/>
          <p:nvPr/>
        </p:nvSpPr>
        <p:spPr>
          <a:xfrm>
            <a:off x="4997000" y="425297"/>
            <a:ext cx="3432900" cy="762600"/>
          </a:xfrm>
          <a:prstGeom prst="rect">
            <a:avLst/>
          </a:prstGeom>
          <a:noFill/>
          <a:ln>
            <a:noFill/>
          </a:ln>
        </p:spPr>
        <p:txBody>
          <a:bodyPr lIns="91425" tIns="91425" rIns="91425" bIns="91425" anchor="b" anchorCtr="0">
            <a:noAutofit/>
          </a:bodyPr>
          <a:lstStyle/>
          <a:p>
            <a:pPr lvl="0" rtl="0">
              <a:spcBef>
                <a:spcPts val="0"/>
              </a:spcBef>
              <a:buNone/>
            </a:pPr>
            <a:r>
              <a:rPr lang="en" sz="2500" b="1">
                <a:solidFill>
                  <a:srgbClr val="666666"/>
                </a:solidFill>
                <a:latin typeface="Raleway"/>
                <a:ea typeface="Raleway"/>
                <a:cs typeface="Raleway"/>
                <a:sym typeface="Raleway"/>
              </a:rPr>
              <a:t>And save the date for the RAP Summit! </a:t>
            </a:r>
          </a:p>
        </p:txBody>
      </p:sp>
      <p:sp>
        <p:nvSpPr>
          <p:cNvPr id="228" name="Shape 228"/>
          <p:cNvSpPr txBox="1"/>
          <p:nvPr/>
        </p:nvSpPr>
        <p:spPr>
          <a:xfrm>
            <a:off x="4832600" y="1245950"/>
            <a:ext cx="3761700" cy="29955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2300">
                <a:solidFill>
                  <a:srgbClr val="666666"/>
                </a:solidFill>
                <a:latin typeface="Lato"/>
                <a:ea typeface="Lato"/>
                <a:cs typeface="Lato"/>
                <a:sym typeface="Lato"/>
              </a:rPr>
              <a:t>Saturday, September 30th</a:t>
            </a:r>
          </a:p>
          <a:p>
            <a:pPr lvl="0" algn="ctr" rtl="0">
              <a:lnSpc>
                <a:spcPct val="115000"/>
              </a:lnSpc>
              <a:spcBef>
                <a:spcPts val="0"/>
              </a:spcBef>
              <a:buNone/>
            </a:pPr>
            <a:r>
              <a:rPr lang="en" sz="2000">
                <a:solidFill>
                  <a:srgbClr val="666666"/>
                </a:solidFill>
                <a:latin typeface="Lato"/>
                <a:ea typeface="Lato"/>
                <a:cs typeface="Lato"/>
                <a:sym typeface="Lato"/>
              </a:rPr>
              <a:t>11:00 - 3:00</a:t>
            </a:r>
          </a:p>
          <a:p>
            <a:pPr lvl="0" algn="ctr" rtl="0">
              <a:lnSpc>
                <a:spcPct val="115000"/>
              </a:lnSpc>
              <a:spcBef>
                <a:spcPts val="0"/>
              </a:spcBef>
              <a:buNone/>
            </a:pPr>
            <a:r>
              <a:rPr lang="en" sz="2000">
                <a:solidFill>
                  <a:srgbClr val="666666"/>
                </a:solidFill>
                <a:latin typeface="Lato"/>
                <a:ea typeface="Lato"/>
                <a:cs typeface="Lato"/>
                <a:sym typeface="Lato"/>
              </a:rPr>
              <a:t>Southside Commons in Seattle</a:t>
            </a:r>
          </a:p>
          <a:p>
            <a:pPr lvl="0" algn="ctr" rtl="0">
              <a:lnSpc>
                <a:spcPct val="115000"/>
              </a:lnSpc>
              <a:spcBef>
                <a:spcPts val="0"/>
              </a:spcBef>
              <a:buNone/>
            </a:pPr>
            <a:r>
              <a:rPr lang="en" sz="2000">
                <a:solidFill>
                  <a:srgbClr val="666666"/>
                </a:solidFill>
                <a:latin typeface="Lato"/>
                <a:ea typeface="Lato"/>
                <a:cs typeface="Lato"/>
                <a:sym typeface="Lato"/>
              </a:rPr>
              <a:t> Lunch Provided</a:t>
            </a:r>
          </a:p>
          <a:p>
            <a:pPr lvl="0" algn="ctr" rtl="0">
              <a:lnSpc>
                <a:spcPct val="115000"/>
              </a:lnSpc>
              <a:spcBef>
                <a:spcPts val="0"/>
              </a:spcBef>
              <a:buNone/>
            </a:pPr>
            <a:r>
              <a:rPr lang="en" sz="2000">
                <a:solidFill>
                  <a:srgbClr val="666666"/>
                </a:solidFill>
                <a:latin typeface="Lato"/>
                <a:ea typeface="Lato"/>
                <a:cs typeface="Lato"/>
                <a:sym typeface="Lato"/>
              </a:rPr>
              <a:t> Some Transportation Assistance Available</a:t>
            </a:r>
          </a:p>
          <a:p>
            <a:pPr lvl="0" algn="ctr" rtl="0">
              <a:lnSpc>
                <a:spcPct val="115000"/>
              </a:lnSpc>
              <a:spcBef>
                <a:spcPts val="0"/>
              </a:spcBef>
              <a:buNone/>
            </a:pPr>
            <a:r>
              <a:rPr lang="en" sz="2000">
                <a:solidFill>
                  <a:srgbClr val="666666"/>
                </a:solidFill>
                <a:latin typeface="Lato"/>
                <a:ea typeface="Lato"/>
                <a:cs typeface="Lato"/>
                <a:sym typeface="Lato"/>
              </a:rPr>
              <a:t>RSVP: </a:t>
            </a:r>
            <a:r>
              <a:rPr lang="en" sz="2000" u="sng">
                <a:solidFill>
                  <a:schemeClr val="hlink"/>
                </a:solidFill>
                <a:latin typeface="Lato"/>
                <a:ea typeface="Lato"/>
                <a:cs typeface="Lato"/>
                <a:sym typeface="Lato"/>
                <a:hlinkClick r:id="rId9"/>
              </a:rPr>
              <a:t>bit.ly/rapsummit</a:t>
            </a:r>
          </a:p>
          <a:p>
            <a:pPr lvl="0">
              <a:spcBef>
                <a:spcPts val="0"/>
              </a:spcBef>
              <a:buNone/>
            </a:pPr>
            <a:endParaRPr>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idx="4294967295"/>
          </p:nvPr>
        </p:nvSpPr>
        <p:spPr>
          <a:xfrm>
            <a:off x="508800" y="116275"/>
            <a:ext cx="5197200" cy="768000"/>
          </a:xfrm>
          <a:prstGeom prst="rect">
            <a:avLst/>
          </a:prstGeom>
        </p:spPr>
        <p:txBody>
          <a:bodyPr lIns="91425" tIns="91425" rIns="91425" bIns="91425" anchor="t" anchorCtr="0">
            <a:noAutofit/>
          </a:bodyPr>
          <a:lstStyle/>
          <a:p>
            <a:pPr lvl="0" rtl="0">
              <a:spcBef>
                <a:spcPts val="0"/>
              </a:spcBef>
              <a:spcAft>
                <a:spcPts val="1600"/>
              </a:spcAft>
              <a:buNone/>
            </a:pPr>
            <a:r>
              <a:rPr lang="en" sz="3600"/>
              <a:t>Group Agreements</a:t>
            </a:r>
          </a:p>
        </p:txBody>
      </p:sp>
      <p:sp>
        <p:nvSpPr>
          <p:cNvPr id="67" name="Shape 67"/>
          <p:cNvSpPr txBox="1">
            <a:spLocks noGrp="1"/>
          </p:cNvSpPr>
          <p:nvPr>
            <p:ph type="title" idx="4294967295"/>
          </p:nvPr>
        </p:nvSpPr>
        <p:spPr>
          <a:xfrm>
            <a:off x="508800" y="822900"/>
            <a:ext cx="8126400" cy="30675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600">
                <a:latin typeface="Lato"/>
                <a:ea typeface="Lato"/>
                <a:cs typeface="Lato"/>
                <a:sym typeface="Lato"/>
              </a:rPr>
              <a:t>“Why am I talking?” &amp; “Why am I not talking?”</a:t>
            </a:r>
          </a:p>
          <a:p>
            <a:pPr lvl="0" rtl="0">
              <a:lnSpc>
                <a:spcPct val="115000"/>
              </a:lnSpc>
              <a:spcBef>
                <a:spcPts val="0"/>
              </a:spcBef>
              <a:spcAft>
                <a:spcPts val="1600"/>
              </a:spcAft>
              <a:buNone/>
            </a:pPr>
            <a:r>
              <a:rPr lang="en" sz="1600">
                <a:latin typeface="Lato"/>
                <a:ea typeface="Lato"/>
                <a:cs typeface="Lato"/>
                <a:sym typeface="Lato"/>
              </a:rPr>
              <a:t>Don’t Yuck my Yum. </a:t>
            </a:r>
          </a:p>
          <a:p>
            <a:pPr lvl="0" rtl="0">
              <a:lnSpc>
                <a:spcPct val="115000"/>
              </a:lnSpc>
              <a:spcBef>
                <a:spcPts val="0"/>
              </a:spcBef>
              <a:spcAft>
                <a:spcPts val="1600"/>
              </a:spcAft>
              <a:buNone/>
            </a:pPr>
            <a:r>
              <a:rPr lang="en" sz="1600">
                <a:latin typeface="Lato"/>
                <a:ea typeface="Lato"/>
                <a:cs typeface="Lato"/>
                <a:sym typeface="Lato"/>
              </a:rPr>
              <a:t>Call each other in.  </a:t>
            </a:r>
          </a:p>
          <a:p>
            <a:pPr lvl="0" rtl="0">
              <a:lnSpc>
                <a:spcPct val="115000"/>
              </a:lnSpc>
              <a:spcBef>
                <a:spcPts val="0"/>
              </a:spcBef>
              <a:spcAft>
                <a:spcPts val="1600"/>
              </a:spcAft>
              <a:buNone/>
            </a:pPr>
            <a:r>
              <a:rPr lang="en" sz="1600">
                <a:latin typeface="Lato"/>
                <a:ea typeface="Lato"/>
                <a:cs typeface="Lato"/>
                <a:sym typeface="Lato"/>
              </a:rPr>
              <a:t>Speak from your own experience and listen with empathy. </a:t>
            </a:r>
          </a:p>
          <a:p>
            <a:pPr lvl="0" rtl="0">
              <a:lnSpc>
                <a:spcPct val="115000"/>
              </a:lnSpc>
              <a:spcBef>
                <a:spcPts val="0"/>
              </a:spcBef>
              <a:spcAft>
                <a:spcPts val="1600"/>
              </a:spcAft>
              <a:buNone/>
            </a:pPr>
            <a:r>
              <a:rPr lang="en" sz="1600">
                <a:latin typeface="Lato"/>
                <a:ea typeface="Lato"/>
                <a:cs typeface="Lato"/>
                <a:sym typeface="Lato"/>
              </a:rPr>
              <a:t>What’s said here stays here. What’s learned here leaves. </a:t>
            </a:r>
          </a:p>
          <a:p>
            <a:pPr lvl="0" rtl="0">
              <a:lnSpc>
                <a:spcPct val="115000"/>
              </a:lnSpc>
              <a:spcBef>
                <a:spcPts val="0"/>
              </a:spcBef>
              <a:spcAft>
                <a:spcPts val="1600"/>
              </a:spcAft>
              <a:buNone/>
            </a:pPr>
            <a:r>
              <a:rPr lang="en" sz="1600">
                <a:latin typeface="Lato"/>
                <a:ea typeface="Lato"/>
                <a:cs typeface="Lato"/>
                <a:sym typeface="Lato"/>
              </a:rPr>
              <a:t>Expect and accept non-closure.</a:t>
            </a:r>
          </a:p>
          <a:p>
            <a:pPr lvl="0" rtl="0">
              <a:lnSpc>
                <a:spcPct val="115000"/>
              </a:lnSpc>
              <a:spcBef>
                <a:spcPts val="0"/>
              </a:spcBef>
              <a:spcAft>
                <a:spcPts val="1600"/>
              </a:spcAft>
              <a:buNone/>
            </a:pPr>
            <a:r>
              <a:rPr lang="en" sz="1600">
                <a:latin typeface="Lato"/>
                <a:ea typeface="Lato"/>
                <a:cs typeface="Lato"/>
                <a:sym typeface="Lato"/>
              </a:rPr>
              <a:t>Respect the land that we are on.</a:t>
            </a:r>
          </a:p>
          <a:p>
            <a:pPr lvl="0" rtl="0">
              <a:lnSpc>
                <a:spcPct val="115000"/>
              </a:lnSpc>
              <a:spcBef>
                <a:spcPts val="0"/>
              </a:spcBef>
              <a:spcAft>
                <a:spcPts val="1600"/>
              </a:spcAft>
              <a:buNone/>
            </a:pPr>
            <a:r>
              <a:rPr lang="en" sz="1600">
                <a:latin typeface="Lato"/>
                <a:ea typeface="Lato"/>
                <a:cs typeface="Lato"/>
                <a:sym typeface="Lato"/>
              </a:rPr>
              <a:t>Take care of yourself. </a:t>
            </a:r>
          </a:p>
          <a:p>
            <a:pPr lvl="0" rtl="0">
              <a:lnSpc>
                <a:spcPct val="115000"/>
              </a:lnSpc>
              <a:spcBef>
                <a:spcPts val="0"/>
              </a:spcBef>
              <a:spcAft>
                <a:spcPts val="1600"/>
              </a:spcAft>
              <a:buNone/>
            </a:pPr>
            <a:r>
              <a:rPr lang="en" sz="1600">
                <a:latin typeface="Lato"/>
                <a:ea typeface="Lato"/>
                <a:cs typeface="Lato"/>
                <a:sym typeface="Lato"/>
              </a:rPr>
              <a:t>Use the Parking Lot. </a:t>
            </a:r>
          </a:p>
        </p:txBody>
      </p:sp>
      <p:pic>
        <p:nvPicPr>
          <p:cNvPr id="68" name="Shape 68"/>
          <p:cNvPicPr preferRelativeResize="0"/>
          <p:nvPr/>
        </p:nvPicPr>
        <p:blipFill>
          <a:blip r:embed="rId3">
            <a:alphaModFix/>
          </a:blip>
          <a:stretch>
            <a:fillRect/>
          </a:stretch>
        </p:blipFill>
        <p:spPr>
          <a:xfrm>
            <a:off x="7756171" y="4102625"/>
            <a:ext cx="1387825" cy="1040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3">
            <a:alphaModFix/>
          </a:blip>
          <a:srcRect r="15275"/>
          <a:stretch/>
        </p:blipFill>
        <p:spPr>
          <a:xfrm>
            <a:off x="5397950" y="1155000"/>
            <a:ext cx="3746051" cy="2947624"/>
          </a:xfrm>
          <a:prstGeom prst="rect">
            <a:avLst/>
          </a:prstGeom>
          <a:noFill/>
          <a:ln>
            <a:noFill/>
          </a:ln>
        </p:spPr>
      </p:pic>
      <p:pic>
        <p:nvPicPr>
          <p:cNvPr id="74" name="Shape 74"/>
          <p:cNvPicPr preferRelativeResize="0"/>
          <p:nvPr/>
        </p:nvPicPr>
        <p:blipFill rotWithShape="1">
          <a:blip r:embed="rId4">
            <a:alphaModFix/>
          </a:blip>
          <a:srcRect l="13621"/>
          <a:stretch/>
        </p:blipFill>
        <p:spPr>
          <a:xfrm>
            <a:off x="0" y="1155525"/>
            <a:ext cx="4349704" cy="2832452"/>
          </a:xfrm>
          <a:prstGeom prst="rect">
            <a:avLst/>
          </a:prstGeom>
          <a:noFill/>
          <a:ln>
            <a:noFill/>
          </a:ln>
        </p:spPr>
      </p:pic>
      <p:pic>
        <p:nvPicPr>
          <p:cNvPr id="75" name="Shape 75"/>
          <p:cNvPicPr preferRelativeResize="0"/>
          <p:nvPr/>
        </p:nvPicPr>
        <p:blipFill>
          <a:blip r:embed="rId5">
            <a:alphaModFix/>
          </a:blip>
          <a:stretch>
            <a:fillRect/>
          </a:stretch>
        </p:blipFill>
        <p:spPr>
          <a:xfrm>
            <a:off x="2444700" y="162736"/>
            <a:ext cx="4254600" cy="4818037"/>
          </a:xfrm>
          <a:prstGeom prst="rect">
            <a:avLst/>
          </a:prstGeom>
          <a:noFill/>
          <a:ln>
            <a:noFill/>
          </a:ln>
        </p:spPr>
      </p:pic>
      <p:sp>
        <p:nvSpPr>
          <p:cNvPr id="76" name="Shape 76"/>
          <p:cNvSpPr txBox="1"/>
          <p:nvPr/>
        </p:nvSpPr>
        <p:spPr>
          <a:xfrm>
            <a:off x="2855550" y="1154997"/>
            <a:ext cx="3432900" cy="762600"/>
          </a:xfrm>
          <a:prstGeom prst="rect">
            <a:avLst/>
          </a:prstGeom>
          <a:noFill/>
          <a:ln>
            <a:noFill/>
          </a:ln>
        </p:spPr>
        <p:txBody>
          <a:bodyPr lIns="91425" tIns="91425" rIns="91425" bIns="91425" anchor="b" anchorCtr="0">
            <a:noAutofit/>
          </a:bodyPr>
          <a:lstStyle/>
          <a:p>
            <a:pPr lvl="0" rtl="0">
              <a:spcBef>
                <a:spcPts val="0"/>
              </a:spcBef>
              <a:buNone/>
            </a:pPr>
            <a:r>
              <a:rPr lang="en" sz="3000" b="1">
                <a:solidFill>
                  <a:schemeClr val="lt2"/>
                </a:solidFill>
                <a:latin typeface="Raleway"/>
                <a:ea typeface="Raleway"/>
                <a:cs typeface="Raleway"/>
                <a:sym typeface="Raleway"/>
              </a:rPr>
              <a:t>Introducing the Resident Action Project</a:t>
            </a:r>
          </a:p>
        </p:txBody>
      </p:sp>
      <p:sp>
        <p:nvSpPr>
          <p:cNvPr id="77" name="Shape 77"/>
          <p:cNvSpPr txBox="1"/>
          <p:nvPr/>
        </p:nvSpPr>
        <p:spPr>
          <a:xfrm>
            <a:off x="2922450" y="1818150"/>
            <a:ext cx="3432900" cy="2555100"/>
          </a:xfrm>
          <a:prstGeom prst="rect">
            <a:avLst/>
          </a:prstGeom>
          <a:noFill/>
          <a:ln>
            <a:noFill/>
          </a:ln>
        </p:spPr>
        <p:txBody>
          <a:bodyPr lIns="91425" tIns="91425" rIns="91425" bIns="91425" anchor="t" anchorCtr="0">
            <a:noAutofit/>
          </a:bodyPr>
          <a:lstStyle/>
          <a:p>
            <a:pPr lvl="0">
              <a:spcBef>
                <a:spcPts val="0"/>
              </a:spcBef>
              <a:buNone/>
            </a:pPr>
            <a:r>
              <a:rPr lang="en" sz="3000">
                <a:latin typeface="Lato"/>
                <a:ea typeface="Lato"/>
                <a:cs typeface="Lato"/>
                <a:sym typeface="Lato"/>
              </a:rPr>
              <a:t>Who are we?</a:t>
            </a:r>
          </a:p>
          <a:p>
            <a:pPr lvl="0">
              <a:spcBef>
                <a:spcPts val="0"/>
              </a:spcBef>
              <a:buNone/>
            </a:pPr>
            <a:endParaRPr sz="3000">
              <a:latin typeface="Lato"/>
              <a:ea typeface="Lato"/>
              <a:cs typeface="Lato"/>
              <a:sym typeface="Lato"/>
            </a:endParaRPr>
          </a:p>
          <a:p>
            <a:pPr lvl="0">
              <a:spcBef>
                <a:spcPts val="0"/>
              </a:spcBef>
              <a:buNone/>
            </a:pPr>
            <a:r>
              <a:rPr lang="en" sz="3000">
                <a:latin typeface="Lato"/>
                <a:ea typeface="Lato"/>
                <a:cs typeface="Lato"/>
                <a:sym typeface="Lato"/>
              </a:rPr>
              <a:t>What do we do? </a:t>
            </a:r>
          </a:p>
          <a:p>
            <a:pPr lvl="0">
              <a:spcBef>
                <a:spcPts val="0"/>
              </a:spcBef>
              <a:buNone/>
            </a:pPr>
            <a:endParaRPr sz="3000">
              <a:latin typeface="Lato"/>
              <a:ea typeface="Lato"/>
              <a:cs typeface="Lato"/>
              <a:sym typeface="Lato"/>
            </a:endParaRPr>
          </a:p>
          <a:p>
            <a:pPr lvl="0">
              <a:spcBef>
                <a:spcPts val="0"/>
              </a:spcBef>
              <a:buNone/>
            </a:pPr>
            <a:endParaRPr sz="3000">
              <a:latin typeface="Lato"/>
              <a:ea typeface="Lato"/>
              <a:cs typeface="Lato"/>
              <a:sym typeface="Lato"/>
            </a:endParaRPr>
          </a:p>
          <a:p>
            <a:pPr lvl="0">
              <a:spcBef>
                <a:spcPts val="0"/>
              </a:spcBef>
              <a:buNone/>
            </a:pPr>
            <a:endParaRPr sz="3000">
              <a:latin typeface="Lato"/>
              <a:ea typeface="Lato"/>
              <a:cs typeface="Lato"/>
              <a:sym typeface="Lato"/>
            </a:endParaRPr>
          </a:p>
        </p:txBody>
      </p:sp>
      <p:pic>
        <p:nvPicPr>
          <p:cNvPr id="78" name="Shape 78"/>
          <p:cNvPicPr preferRelativeResize="0"/>
          <p:nvPr/>
        </p:nvPicPr>
        <p:blipFill>
          <a:blip r:embed="rId6">
            <a:alphaModFix/>
          </a:blip>
          <a:stretch>
            <a:fillRect/>
          </a:stretch>
        </p:blipFill>
        <p:spPr>
          <a:xfrm>
            <a:off x="7756171" y="4102625"/>
            <a:ext cx="1387825" cy="104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idx="4294967295"/>
          </p:nvPr>
        </p:nvSpPr>
        <p:spPr>
          <a:xfrm>
            <a:off x="372300" y="243800"/>
            <a:ext cx="8631600" cy="777900"/>
          </a:xfrm>
          <a:prstGeom prst="rect">
            <a:avLst/>
          </a:prstGeom>
        </p:spPr>
        <p:txBody>
          <a:bodyPr lIns="91425" tIns="91425" rIns="91425" bIns="91425" anchor="t" anchorCtr="0">
            <a:noAutofit/>
          </a:bodyPr>
          <a:lstStyle/>
          <a:p>
            <a:pPr lvl="0" rtl="0">
              <a:spcBef>
                <a:spcPts val="0"/>
              </a:spcBef>
              <a:buNone/>
            </a:pPr>
            <a:r>
              <a:rPr lang="en"/>
              <a:t>What We’re Up To</a:t>
            </a:r>
          </a:p>
        </p:txBody>
      </p:sp>
      <p:sp>
        <p:nvSpPr>
          <p:cNvPr id="84" name="Shape 84"/>
          <p:cNvSpPr txBox="1"/>
          <p:nvPr/>
        </p:nvSpPr>
        <p:spPr>
          <a:xfrm>
            <a:off x="-124600" y="900425"/>
            <a:ext cx="7172400" cy="1386900"/>
          </a:xfrm>
          <a:prstGeom prst="rect">
            <a:avLst/>
          </a:prstGeom>
          <a:noFill/>
          <a:ln>
            <a:noFill/>
          </a:ln>
        </p:spPr>
        <p:txBody>
          <a:bodyPr lIns="91425" tIns="91425" rIns="91425" bIns="91425" anchor="t" anchorCtr="0">
            <a:noAutofit/>
          </a:bodyPr>
          <a:lstStyle/>
          <a:p>
            <a:pPr marL="1371600" lvl="2" indent="-355600" rtl="0">
              <a:lnSpc>
                <a:spcPct val="115000"/>
              </a:lnSpc>
              <a:spcBef>
                <a:spcPts val="0"/>
              </a:spcBef>
              <a:buClr>
                <a:srgbClr val="FFFFFF"/>
              </a:buClr>
              <a:buSzPct val="100000"/>
              <a:buFont typeface="Lato"/>
              <a:buAutoNum type="arabicPeriod"/>
            </a:pPr>
            <a:r>
              <a:rPr lang="en" sz="2000">
                <a:solidFill>
                  <a:srgbClr val="FFFFFF"/>
                </a:solidFill>
                <a:latin typeface="Lato"/>
                <a:ea typeface="Lato"/>
                <a:cs typeface="Lato"/>
                <a:sym typeface="Lato"/>
              </a:rPr>
              <a:t>Statewide Steering Committee</a:t>
            </a:r>
          </a:p>
          <a:p>
            <a:pPr marL="1371600" lvl="2" indent="-355600" rtl="0">
              <a:lnSpc>
                <a:spcPct val="115000"/>
              </a:lnSpc>
              <a:spcBef>
                <a:spcPts val="0"/>
              </a:spcBef>
              <a:buClr>
                <a:srgbClr val="FFFFFF"/>
              </a:buClr>
              <a:buSzPct val="100000"/>
              <a:buFont typeface="Lato"/>
              <a:buAutoNum type="arabicPeriod"/>
            </a:pPr>
            <a:r>
              <a:rPr lang="en" sz="2000">
                <a:solidFill>
                  <a:srgbClr val="FFFFFF"/>
                </a:solidFill>
                <a:latin typeface="Lato"/>
                <a:ea typeface="Lato"/>
                <a:cs typeface="Lato"/>
                <a:sym typeface="Lato"/>
              </a:rPr>
              <a:t>Forming Relationships with Nonprofit Partners</a:t>
            </a:r>
          </a:p>
          <a:p>
            <a:pPr marL="1371600" lvl="2" indent="-355600" rtl="0">
              <a:lnSpc>
                <a:spcPct val="115000"/>
              </a:lnSpc>
              <a:spcBef>
                <a:spcPts val="0"/>
              </a:spcBef>
              <a:buClr>
                <a:srgbClr val="FFFFFF"/>
              </a:buClr>
              <a:buSzPct val="100000"/>
              <a:buFont typeface="Lato"/>
              <a:buAutoNum type="arabicPeriod"/>
            </a:pPr>
            <a:r>
              <a:rPr lang="en" sz="2000">
                <a:solidFill>
                  <a:srgbClr val="FFFFFF"/>
                </a:solidFill>
                <a:latin typeface="Lato"/>
                <a:ea typeface="Lato"/>
                <a:cs typeface="Lato"/>
                <a:sym typeface="Lato"/>
              </a:rPr>
              <a:t>Listening Sessions</a:t>
            </a:r>
          </a:p>
          <a:p>
            <a:pPr marL="1371600" lvl="2" indent="-355600" rtl="0">
              <a:lnSpc>
                <a:spcPct val="115000"/>
              </a:lnSpc>
              <a:spcBef>
                <a:spcPts val="0"/>
              </a:spcBef>
              <a:buClr>
                <a:srgbClr val="FFFFFF"/>
              </a:buClr>
              <a:buSzPct val="100000"/>
              <a:buFont typeface="Lato"/>
              <a:buAutoNum type="arabicPeriod"/>
            </a:pPr>
            <a:r>
              <a:rPr lang="en" sz="2000">
                <a:solidFill>
                  <a:srgbClr val="FFFFFF"/>
                </a:solidFill>
                <a:latin typeface="Lato"/>
                <a:ea typeface="Lato"/>
                <a:cs typeface="Lato"/>
                <a:sym typeface="Lato"/>
              </a:rPr>
              <a:t>RAP Summit!!!</a:t>
            </a:r>
          </a:p>
          <a:p>
            <a:pPr lvl="0" rtl="0">
              <a:lnSpc>
                <a:spcPct val="115000"/>
              </a:lnSpc>
              <a:spcBef>
                <a:spcPts val="0"/>
              </a:spcBef>
              <a:buNone/>
            </a:pPr>
            <a:endParaRPr sz="2000">
              <a:solidFill>
                <a:srgbClr val="FFFFFF"/>
              </a:solidFill>
              <a:latin typeface="Lato"/>
              <a:ea typeface="Lato"/>
              <a:cs typeface="Lato"/>
              <a:sym typeface="Lato"/>
            </a:endParaRPr>
          </a:p>
          <a:p>
            <a:pPr lvl="0" rtl="0">
              <a:lnSpc>
                <a:spcPct val="115000"/>
              </a:lnSpc>
              <a:spcBef>
                <a:spcPts val="0"/>
              </a:spcBef>
              <a:buNone/>
            </a:pPr>
            <a:endParaRPr sz="2000">
              <a:solidFill>
                <a:srgbClr val="FFFFFF"/>
              </a:solidFill>
              <a:latin typeface="Lato"/>
              <a:ea typeface="Lato"/>
              <a:cs typeface="Lato"/>
              <a:sym typeface="Lato"/>
            </a:endParaRPr>
          </a:p>
          <a:p>
            <a:pPr lvl="0" rtl="0">
              <a:lnSpc>
                <a:spcPct val="115000"/>
              </a:lnSpc>
              <a:spcBef>
                <a:spcPts val="0"/>
              </a:spcBef>
              <a:buNone/>
            </a:pPr>
            <a:r>
              <a:rPr lang="en" sz="2000">
                <a:solidFill>
                  <a:srgbClr val="FFFFFF"/>
                </a:solidFill>
                <a:latin typeface="Lato"/>
                <a:ea typeface="Lato"/>
                <a:cs typeface="Lato"/>
                <a:sym typeface="Lato"/>
              </a:rPr>
              <a:t>			</a:t>
            </a:r>
          </a:p>
        </p:txBody>
      </p:sp>
      <p:sp>
        <p:nvSpPr>
          <p:cNvPr id="85" name="Shape 85"/>
          <p:cNvSpPr txBox="1"/>
          <p:nvPr/>
        </p:nvSpPr>
        <p:spPr>
          <a:xfrm>
            <a:off x="1744800" y="2240825"/>
            <a:ext cx="5654400" cy="20085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2500">
                <a:solidFill>
                  <a:srgbClr val="FF0000"/>
                </a:solidFill>
                <a:latin typeface="Lato"/>
                <a:ea typeface="Lato"/>
                <a:cs typeface="Lato"/>
                <a:sym typeface="Lato"/>
              </a:rPr>
              <a:t>SAVE THE DATE!</a:t>
            </a:r>
          </a:p>
          <a:p>
            <a:pPr lvl="0" algn="ctr" rtl="0">
              <a:lnSpc>
                <a:spcPct val="115000"/>
              </a:lnSpc>
              <a:spcBef>
                <a:spcPts val="0"/>
              </a:spcBef>
              <a:buNone/>
            </a:pPr>
            <a:r>
              <a:rPr lang="en" sz="2500">
                <a:solidFill>
                  <a:schemeClr val="dk1"/>
                </a:solidFill>
                <a:latin typeface="Lato"/>
                <a:ea typeface="Lato"/>
                <a:cs typeface="Lato"/>
                <a:sym typeface="Lato"/>
              </a:rPr>
              <a:t>Saturday, September 30th</a:t>
            </a:r>
          </a:p>
          <a:p>
            <a:pPr lvl="0" algn="ctr" rtl="0">
              <a:lnSpc>
                <a:spcPct val="115000"/>
              </a:lnSpc>
              <a:spcBef>
                <a:spcPts val="0"/>
              </a:spcBef>
              <a:buNone/>
            </a:pPr>
            <a:r>
              <a:rPr lang="en" sz="2000">
                <a:solidFill>
                  <a:schemeClr val="dk1"/>
                </a:solidFill>
                <a:latin typeface="Lato"/>
                <a:ea typeface="Lato"/>
                <a:cs typeface="Lato"/>
                <a:sym typeface="Lato"/>
              </a:rPr>
              <a:t>11:00 - 3:00</a:t>
            </a:r>
          </a:p>
          <a:p>
            <a:pPr lvl="0" algn="ctr" rtl="0">
              <a:lnSpc>
                <a:spcPct val="115000"/>
              </a:lnSpc>
              <a:spcBef>
                <a:spcPts val="0"/>
              </a:spcBef>
              <a:buNone/>
            </a:pPr>
            <a:r>
              <a:rPr lang="en" sz="2000">
                <a:solidFill>
                  <a:schemeClr val="dk1"/>
                </a:solidFill>
                <a:latin typeface="Lato"/>
                <a:ea typeface="Lato"/>
                <a:cs typeface="Lato"/>
                <a:sym typeface="Lato"/>
              </a:rPr>
              <a:t>Southside Commons in Seattle</a:t>
            </a:r>
          </a:p>
          <a:p>
            <a:pPr lvl="0" algn="ctr" rtl="0">
              <a:lnSpc>
                <a:spcPct val="115000"/>
              </a:lnSpc>
              <a:spcBef>
                <a:spcPts val="0"/>
              </a:spcBef>
              <a:buNone/>
            </a:pPr>
            <a:r>
              <a:rPr lang="en" sz="2000">
                <a:solidFill>
                  <a:schemeClr val="dk1"/>
                </a:solidFill>
                <a:latin typeface="Lato"/>
                <a:ea typeface="Lato"/>
                <a:cs typeface="Lato"/>
                <a:sym typeface="Lato"/>
              </a:rPr>
              <a:t> Lunch Provided</a:t>
            </a:r>
          </a:p>
          <a:p>
            <a:pPr lvl="0" algn="ctr" rtl="0">
              <a:lnSpc>
                <a:spcPct val="115000"/>
              </a:lnSpc>
              <a:spcBef>
                <a:spcPts val="0"/>
              </a:spcBef>
              <a:buNone/>
            </a:pPr>
            <a:r>
              <a:rPr lang="en" sz="2000">
                <a:solidFill>
                  <a:schemeClr val="dk1"/>
                </a:solidFill>
                <a:latin typeface="Lato"/>
                <a:ea typeface="Lato"/>
                <a:cs typeface="Lato"/>
                <a:sym typeface="Lato"/>
              </a:rPr>
              <a:t> Some Transportation Assistance Available</a:t>
            </a:r>
          </a:p>
          <a:p>
            <a:pPr lvl="0" algn="ctr" rtl="0">
              <a:lnSpc>
                <a:spcPct val="115000"/>
              </a:lnSpc>
              <a:spcBef>
                <a:spcPts val="0"/>
              </a:spcBef>
              <a:buNone/>
            </a:pPr>
            <a:r>
              <a:rPr lang="en" sz="2000">
                <a:solidFill>
                  <a:schemeClr val="dk1"/>
                </a:solidFill>
                <a:latin typeface="Lato"/>
                <a:ea typeface="Lato"/>
                <a:cs typeface="Lato"/>
                <a:sym typeface="Lato"/>
              </a:rPr>
              <a:t>RSVP</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256200" y="0"/>
            <a:ext cx="8631600" cy="1074600"/>
          </a:xfrm>
          <a:prstGeom prst="rect">
            <a:avLst/>
          </a:prstGeom>
        </p:spPr>
        <p:txBody>
          <a:bodyPr lIns="91425" tIns="91425" rIns="91425" bIns="91425" anchor="t" anchorCtr="0">
            <a:noAutofit/>
          </a:bodyPr>
          <a:lstStyle/>
          <a:p>
            <a:pPr lvl="0" rtl="0">
              <a:spcBef>
                <a:spcPts val="0"/>
              </a:spcBef>
              <a:buNone/>
            </a:pPr>
            <a:r>
              <a:rPr lang="en"/>
              <a:t>Our Assumptions</a:t>
            </a:r>
          </a:p>
        </p:txBody>
      </p:sp>
      <p:grpSp>
        <p:nvGrpSpPr>
          <p:cNvPr id="91" name="Shape 91"/>
          <p:cNvGrpSpPr/>
          <p:nvPr/>
        </p:nvGrpSpPr>
        <p:grpSpPr>
          <a:xfrm>
            <a:off x="6781387" y="2464028"/>
            <a:ext cx="2212049" cy="2537075"/>
            <a:chOff x="6803275" y="395362"/>
            <a:chExt cx="2212049" cy="2537075"/>
          </a:xfrm>
        </p:grpSpPr>
        <p:pic>
          <p:nvPicPr>
            <p:cNvPr id="92" name="Shape 92"/>
            <p:cNvPicPr preferRelativeResize="0"/>
            <p:nvPr/>
          </p:nvPicPr>
          <p:blipFill>
            <a:blip r:embed="rId3">
              <a:alphaModFix/>
            </a:blip>
            <a:stretch>
              <a:fillRect/>
            </a:stretch>
          </p:blipFill>
          <p:spPr>
            <a:xfrm>
              <a:off x="6803275" y="427444"/>
              <a:ext cx="2212049" cy="2504993"/>
            </a:xfrm>
            <a:prstGeom prst="rect">
              <a:avLst/>
            </a:prstGeom>
            <a:noFill/>
            <a:ln>
              <a:noFill/>
            </a:ln>
          </p:spPr>
        </p:pic>
        <p:pic>
          <p:nvPicPr>
            <p:cNvPr id="93" name="Shape 93" descr="Piece of duct tape sticking a note to the slide"/>
            <p:cNvPicPr preferRelativeResize="0"/>
            <p:nvPr/>
          </p:nvPicPr>
          <p:blipFill rotWithShape="1">
            <a:blip r:embed="rId4">
              <a:alphaModFix/>
            </a:blip>
            <a:srcRect l="9244" t="5926" r="2118" b="10011"/>
            <a:stretch/>
          </p:blipFill>
          <p:spPr>
            <a:xfrm rot="154826">
              <a:off x="7370662" y="419418"/>
              <a:ext cx="1077272" cy="382686"/>
            </a:xfrm>
            <a:prstGeom prst="rect">
              <a:avLst/>
            </a:prstGeom>
            <a:noFill/>
            <a:ln>
              <a:noFill/>
            </a:ln>
          </p:spPr>
        </p:pic>
        <p:sp>
          <p:nvSpPr>
            <p:cNvPr id="94" name="Shape 94"/>
            <p:cNvSpPr txBox="1"/>
            <p:nvPr/>
          </p:nvSpPr>
          <p:spPr>
            <a:xfrm>
              <a:off x="7097212" y="531833"/>
              <a:ext cx="1660800" cy="2004000"/>
            </a:xfrm>
            <a:prstGeom prst="rect">
              <a:avLst/>
            </a:prstGeom>
            <a:noFill/>
            <a:ln>
              <a:noFill/>
            </a:ln>
          </p:spPr>
          <p:txBody>
            <a:bodyPr lIns="91425" tIns="91425" rIns="91425" bIns="91425" anchor="t" anchorCtr="0">
              <a:noAutofit/>
            </a:bodyPr>
            <a:lstStyle/>
            <a:p>
              <a:pPr lvl="0" rtl="0">
                <a:spcBef>
                  <a:spcPts val="0"/>
                </a:spcBef>
                <a:spcAft>
                  <a:spcPts val="800"/>
                </a:spcAft>
                <a:buClr>
                  <a:schemeClr val="dk2"/>
                </a:buClr>
                <a:buFont typeface="Arial"/>
                <a:buNone/>
              </a:pPr>
              <a:r>
                <a:rPr lang="en" b="1">
                  <a:solidFill>
                    <a:schemeClr val="dk1"/>
                  </a:solidFill>
                  <a:latin typeface="Raleway"/>
                  <a:ea typeface="Raleway"/>
                  <a:cs typeface="Raleway"/>
                  <a:sym typeface="Raleway"/>
                </a:rPr>
                <a:t>Tip</a:t>
              </a:r>
            </a:p>
            <a:p>
              <a:pPr lvl="0" algn="ctr" rtl="0">
                <a:spcBef>
                  <a:spcPts val="0"/>
                </a:spcBef>
                <a:spcAft>
                  <a:spcPts val="800"/>
                </a:spcAft>
                <a:buNone/>
              </a:pPr>
              <a:r>
                <a:rPr lang="en" sz="2000" b="1">
                  <a:solidFill>
                    <a:schemeClr val="dk2"/>
                  </a:solidFill>
                  <a:latin typeface="Raleway"/>
                  <a:ea typeface="Raleway"/>
                  <a:cs typeface="Raleway"/>
                  <a:sym typeface="Raleway"/>
                </a:rPr>
                <a:t>A question to consider</a:t>
              </a:r>
              <a:r>
                <a:rPr lang="en" sz="2000">
                  <a:solidFill>
                    <a:schemeClr val="dk2"/>
                  </a:solidFill>
                  <a:latin typeface="Raleway"/>
                  <a:ea typeface="Raleway"/>
                  <a:cs typeface="Raleway"/>
                  <a:sym typeface="Raleway"/>
                </a:rPr>
                <a:t>: what does “at the table” really mean?</a:t>
              </a:r>
              <a:r>
                <a:rPr lang="en" sz="1800">
                  <a:solidFill>
                    <a:schemeClr val="dk2"/>
                  </a:solidFill>
                  <a:latin typeface="Raleway"/>
                  <a:ea typeface="Raleway"/>
                  <a:cs typeface="Raleway"/>
                  <a:sym typeface="Raleway"/>
                </a:rPr>
                <a:t> </a:t>
              </a:r>
            </a:p>
          </p:txBody>
        </p:sp>
      </p:grpSp>
      <p:sp>
        <p:nvSpPr>
          <p:cNvPr id="95" name="Shape 95"/>
          <p:cNvSpPr txBox="1"/>
          <p:nvPr/>
        </p:nvSpPr>
        <p:spPr>
          <a:xfrm>
            <a:off x="-605400" y="766075"/>
            <a:ext cx="7386900" cy="2421600"/>
          </a:xfrm>
          <a:prstGeom prst="rect">
            <a:avLst/>
          </a:prstGeom>
          <a:noFill/>
          <a:ln>
            <a:noFill/>
          </a:ln>
        </p:spPr>
        <p:txBody>
          <a:bodyPr lIns="91425" tIns="91425" rIns="91425" bIns="91425" anchor="t" anchorCtr="0">
            <a:noAutofit/>
          </a:bodyPr>
          <a:lstStyle/>
          <a:p>
            <a:pPr marL="1371600" lvl="2" indent="-355600" rtl="0">
              <a:lnSpc>
                <a:spcPct val="115000"/>
              </a:lnSpc>
              <a:spcBef>
                <a:spcPts val="0"/>
              </a:spcBef>
              <a:buClr>
                <a:srgbClr val="FFFFFF"/>
              </a:buClr>
              <a:buSzPct val="100000"/>
              <a:buFont typeface="Lato"/>
              <a:buAutoNum type="arabicPeriod"/>
            </a:pPr>
            <a:r>
              <a:rPr lang="en" sz="2000">
                <a:solidFill>
                  <a:srgbClr val="FFFFFF"/>
                </a:solidFill>
                <a:latin typeface="Lato"/>
                <a:ea typeface="Lato"/>
                <a:cs typeface="Lato"/>
                <a:sym typeface="Lato"/>
              </a:rPr>
              <a:t>We know our world is built on relationships between people, organizations, and institutions.</a:t>
            </a:r>
          </a:p>
          <a:p>
            <a:pPr marL="1371600" lvl="2" indent="-355600" rtl="0">
              <a:lnSpc>
                <a:spcPct val="115000"/>
              </a:lnSpc>
              <a:spcBef>
                <a:spcPts val="0"/>
              </a:spcBef>
              <a:buClr>
                <a:srgbClr val="FFFFFF"/>
              </a:buClr>
              <a:buSzPct val="100000"/>
              <a:buFont typeface="Lato"/>
              <a:buAutoNum type="arabicPeriod"/>
            </a:pPr>
            <a:r>
              <a:rPr lang="en" sz="2000">
                <a:solidFill>
                  <a:srgbClr val="FFFFFF"/>
                </a:solidFill>
                <a:latin typeface="Lato"/>
                <a:ea typeface="Lato"/>
                <a:cs typeface="Lato"/>
                <a:sym typeface="Lato"/>
              </a:rPr>
              <a:t>The relationships in our world too often reflect a massive difference in power, where many are oppressed for the benefit of a few.</a:t>
            </a:r>
          </a:p>
          <a:p>
            <a:pPr marL="1371600" lvl="2" indent="-355600" rtl="0">
              <a:lnSpc>
                <a:spcPct val="115000"/>
              </a:lnSpc>
              <a:spcBef>
                <a:spcPts val="0"/>
              </a:spcBef>
              <a:buClr>
                <a:srgbClr val="FFFFFF"/>
              </a:buClr>
              <a:buSzPct val="100000"/>
              <a:buFont typeface="Lato"/>
              <a:buAutoNum type="arabicPeriod"/>
            </a:pPr>
            <a:r>
              <a:rPr lang="en" sz="2000">
                <a:solidFill>
                  <a:srgbClr val="FFFFFF"/>
                </a:solidFill>
                <a:latin typeface="Lato"/>
                <a:ea typeface="Lato"/>
                <a:cs typeface="Lato"/>
                <a:sym typeface="Lato"/>
              </a:rPr>
              <a:t>The power differential reflected in these relationships is created and reinforced by laws and policies.</a:t>
            </a:r>
          </a:p>
          <a:p>
            <a:pPr marL="1371600" lvl="2" indent="-355600" rtl="0">
              <a:lnSpc>
                <a:spcPct val="115000"/>
              </a:lnSpc>
              <a:spcBef>
                <a:spcPts val="0"/>
              </a:spcBef>
              <a:buClr>
                <a:srgbClr val="FFFFFF"/>
              </a:buClr>
              <a:buSzPct val="100000"/>
              <a:buFont typeface="Lato"/>
              <a:buAutoNum type="arabicPeriod"/>
            </a:pPr>
            <a:r>
              <a:rPr lang="en" sz="2000">
                <a:solidFill>
                  <a:srgbClr val="FFFFFF"/>
                </a:solidFill>
                <a:latin typeface="Lato"/>
                <a:ea typeface="Lato"/>
                <a:cs typeface="Lato"/>
                <a:sym typeface="Lato"/>
              </a:rPr>
              <a:t>Social change movements aim to disrupt those relationships and change laws for justice.</a:t>
            </a:r>
          </a:p>
          <a:p>
            <a:pPr marL="1371600" lvl="2" indent="-355600" rtl="0">
              <a:lnSpc>
                <a:spcPct val="115000"/>
              </a:lnSpc>
              <a:spcBef>
                <a:spcPts val="0"/>
              </a:spcBef>
              <a:buClr>
                <a:srgbClr val="FFFFFF"/>
              </a:buClr>
              <a:buSzPct val="100000"/>
              <a:buFont typeface="Lato"/>
              <a:buAutoNum type="arabicPeriod"/>
            </a:pPr>
            <a:r>
              <a:rPr lang="en" sz="2000">
                <a:solidFill>
                  <a:srgbClr val="FFFFFF"/>
                </a:solidFill>
                <a:latin typeface="Lato"/>
                <a:ea typeface="Lato"/>
                <a:cs typeface="Lato"/>
                <a:sym typeface="Lato"/>
              </a:rPr>
              <a:t>True justice can only be achieved if people who are most directly impacted are “at the table.”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60850" y="166924"/>
            <a:ext cx="8622300" cy="3106200"/>
          </a:xfrm>
          <a:prstGeom prst="rect">
            <a:avLst/>
          </a:prstGeom>
        </p:spPr>
        <p:txBody>
          <a:bodyPr lIns="91425" tIns="91425" rIns="91425" bIns="91425" anchor="t" anchorCtr="0">
            <a:noAutofit/>
          </a:bodyPr>
          <a:lstStyle/>
          <a:p>
            <a:pPr lvl="0" rtl="0">
              <a:spcBef>
                <a:spcPts val="0"/>
              </a:spcBef>
              <a:spcAft>
                <a:spcPts val="1000"/>
              </a:spcAft>
              <a:buNone/>
            </a:pPr>
            <a:r>
              <a:rPr lang="en">
                <a:solidFill>
                  <a:srgbClr val="FF0000"/>
                </a:solidFill>
              </a:rPr>
              <a:t>So before we get started talking about the organizing toolkit….</a:t>
            </a:r>
            <a:r>
              <a:rPr lang="en"/>
              <a:t> We’d like to ask you to join us!</a:t>
            </a:r>
          </a:p>
          <a:p>
            <a:pPr lvl="0" rtl="0">
              <a:spcBef>
                <a:spcPts val="0"/>
              </a:spcBef>
              <a:spcAft>
                <a:spcPts val="1000"/>
              </a:spcAft>
              <a:buNone/>
            </a:pPr>
            <a:endParaRPr sz="2400" b="0"/>
          </a:p>
        </p:txBody>
      </p:sp>
      <p:pic>
        <p:nvPicPr>
          <p:cNvPr id="101" name="Shape 101"/>
          <p:cNvPicPr preferRelativeResize="0"/>
          <p:nvPr/>
        </p:nvPicPr>
        <p:blipFill>
          <a:blip r:embed="rId3">
            <a:alphaModFix/>
          </a:blip>
          <a:stretch>
            <a:fillRect/>
          </a:stretch>
        </p:blipFill>
        <p:spPr>
          <a:xfrm>
            <a:off x="7756171" y="4102625"/>
            <a:ext cx="1387825" cy="1040875"/>
          </a:xfrm>
          <a:prstGeom prst="rect">
            <a:avLst/>
          </a:prstGeom>
          <a:noFill/>
          <a:ln>
            <a:noFill/>
          </a:ln>
        </p:spPr>
      </p:pic>
      <p:sp>
        <p:nvSpPr>
          <p:cNvPr id="102" name="Shape 102"/>
          <p:cNvSpPr txBox="1"/>
          <p:nvPr/>
        </p:nvSpPr>
        <p:spPr>
          <a:xfrm>
            <a:off x="81325" y="3498725"/>
            <a:ext cx="6014400" cy="603900"/>
          </a:xfrm>
          <a:prstGeom prst="rect">
            <a:avLst/>
          </a:prstGeom>
          <a:noFill/>
          <a:ln>
            <a:noFill/>
          </a:ln>
        </p:spPr>
        <p:txBody>
          <a:bodyPr lIns="91425" tIns="91425" rIns="91425" bIns="91425" anchor="t" anchorCtr="0">
            <a:noAutofit/>
          </a:bodyPr>
          <a:lstStyle/>
          <a:p>
            <a:pPr lvl="0">
              <a:spcBef>
                <a:spcPts val="0"/>
              </a:spcBef>
              <a:buNone/>
            </a:pPr>
            <a:r>
              <a:rPr lang="en" sz="2000" u="sng">
                <a:solidFill>
                  <a:schemeClr val="hlink"/>
                </a:solidFill>
                <a:hlinkClick r:id="rId4"/>
              </a:rPr>
              <a:t>https://residentactionproject.org/signup/</a:t>
            </a:r>
          </a:p>
          <a:p>
            <a:pPr lvl="0">
              <a:spcBef>
                <a:spcPts val="0"/>
              </a:spcBef>
              <a:buNone/>
            </a:pPr>
            <a:r>
              <a:rPr lang="en" sz="2000">
                <a:solidFill>
                  <a:srgbClr val="FFFFFF"/>
                </a:solidFill>
              </a:rPr>
              <a:t>TEXT “RAP” with your name and email (if you have one) to: (206) 651-4491 </a:t>
            </a:r>
          </a:p>
          <a:p>
            <a:pPr lvl="0">
              <a:spcBef>
                <a:spcPts val="0"/>
              </a:spcBef>
              <a:buNone/>
            </a:pPr>
            <a:r>
              <a:rPr lang="en" sz="2000">
                <a:solidFill>
                  <a:srgbClr val="FFFFFF"/>
                </a:solidFill>
              </a:rPr>
              <a:t>(but we’re not too fancy, so you won’t get a text back for a few days)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65500" y="1303050"/>
            <a:ext cx="4045200" cy="1318200"/>
          </a:xfrm>
          <a:prstGeom prst="rect">
            <a:avLst/>
          </a:prstGeom>
        </p:spPr>
        <p:txBody>
          <a:bodyPr lIns="91425" tIns="91425" rIns="91425" bIns="91425" anchor="ctr" anchorCtr="0">
            <a:noAutofit/>
          </a:bodyPr>
          <a:lstStyle/>
          <a:p>
            <a:pPr lvl="0" algn="l">
              <a:spcBef>
                <a:spcPts val="0"/>
              </a:spcBef>
              <a:buNone/>
            </a:pPr>
            <a:r>
              <a:rPr lang="en" sz="6000">
                <a:solidFill>
                  <a:srgbClr val="FFFFFF"/>
                </a:solidFill>
              </a:rPr>
              <a:t>Toolkit for Organizing in Your Community</a:t>
            </a:r>
          </a:p>
        </p:txBody>
      </p:sp>
      <p:sp>
        <p:nvSpPr>
          <p:cNvPr id="108" name="Shape 108"/>
          <p:cNvSpPr txBox="1"/>
          <p:nvPr/>
        </p:nvSpPr>
        <p:spPr>
          <a:xfrm>
            <a:off x="5143500" y="1386075"/>
            <a:ext cx="3089400" cy="668100"/>
          </a:xfrm>
          <a:prstGeom prst="rect">
            <a:avLst/>
          </a:prstGeom>
          <a:noFill/>
          <a:ln>
            <a:noFill/>
          </a:ln>
        </p:spPr>
        <p:txBody>
          <a:bodyPr lIns="91425" tIns="91425" rIns="91425" bIns="91425" anchor="t" anchorCtr="0">
            <a:noAutofit/>
          </a:bodyPr>
          <a:lstStyle/>
          <a:p>
            <a:pPr lvl="0">
              <a:spcBef>
                <a:spcPts val="0"/>
              </a:spcBef>
              <a:buNone/>
            </a:pPr>
            <a:r>
              <a:rPr lang="en"/>
              <a:t>((HOLD -- front cover of toolkit))</a:t>
            </a:r>
          </a:p>
        </p:txBody>
      </p:sp>
      <p:sp>
        <p:nvSpPr>
          <p:cNvPr id="109" name="Shape 109"/>
          <p:cNvSpPr/>
          <p:nvPr/>
        </p:nvSpPr>
        <p:spPr>
          <a:xfrm>
            <a:off x="4592400" y="0"/>
            <a:ext cx="4551600" cy="5143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3000" b="1"/>
          </a:p>
        </p:txBody>
      </p:sp>
      <p:pic>
        <p:nvPicPr>
          <p:cNvPr id="110" name="Shape 110"/>
          <p:cNvPicPr preferRelativeResize="0"/>
          <p:nvPr/>
        </p:nvPicPr>
        <p:blipFill>
          <a:blip r:embed="rId3">
            <a:alphaModFix/>
          </a:blip>
          <a:stretch>
            <a:fillRect/>
          </a:stretch>
        </p:blipFill>
        <p:spPr>
          <a:xfrm>
            <a:off x="4836686" y="0"/>
            <a:ext cx="4063027" cy="5143500"/>
          </a:xfrm>
          <a:prstGeom prst="rect">
            <a:avLst/>
          </a:prstGeom>
          <a:noFill/>
          <a:ln>
            <a:noFill/>
          </a:ln>
        </p:spPr>
      </p:pic>
      <p:sp>
        <p:nvSpPr>
          <p:cNvPr id="111" name="Shape 111"/>
          <p:cNvSpPr txBox="1"/>
          <p:nvPr/>
        </p:nvSpPr>
        <p:spPr>
          <a:xfrm>
            <a:off x="256650" y="4117300"/>
            <a:ext cx="4062900" cy="8886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3F3F3"/>
                </a:solidFill>
              </a:rPr>
              <a:t>Download at: </a:t>
            </a:r>
          </a:p>
          <a:p>
            <a:pPr lvl="0">
              <a:spcBef>
                <a:spcPts val="0"/>
              </a:spcBef>
              <a:buNone/>
            </a:pPr>
            <a:r>
              <a:rPr lang="en" sz="2200">
                <a:solidFill>
                  <a:srgbClr val="FF0000"/>
                </a:solidFill>
              </a:rPr>
              <a:t>residentactionproject.org/toolkit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152275" y="162725"/>
            <a:ext cx="6846874" cy="4818049"/>
          </a:xfrm>
          <a:prstGeom prst="rect">
            <a:avLst/>
          </a:prstGeom>
          <a:noFill/>
          <a:ln>
            <a:noFill/>
          </a:ln>
        </p:spPr>
      </p:pic>
      <p:sp>
        <p:nvSpPr>
          <p:cNvPr id="117" name="Shape 117"/>
          <p:cNvSpPr txBox="1"/>
          <p:nvPr/>
        </p:nvSpPr>
        <p:spPr>
          <a:xfrm>
            <a:off x="2550749" y="86525"/>
            <a:ext cx="4774295" cy="762600"/>
          </a:xfrm>
          <a:prstGeom prst="rect">
            <a:avLst/>
          </a:prstGeom>
          <a:noFill/>
          <a:ln>
            <a:noFill/>
          </a:ln>
        </p:spPr>
        <p:txBody>
          <a:bodyPr lIns="91425" tIns="91425" rIns="91425" bIns="91425" anchor="b" anchorCtr="0">
            <a:noAutofit/>
          </a:bodyPr>
          <a:lstStyle/>
          <a:p>
            <a:pPr lvl="0" rtl="0">
              <a:spcBef>
                <a:spcPts val="0"/>
              </a:spcBef>
              <a:buNone/>
            </a:pPr>
            <a:r>
              <a:rPr lang="en" sz="2500" b="1" dirty="0">
                <a:solidFill>
                  <a:schemeClr val="lt2"/>
                </a:solidFill>
                <a:latin typeface="Raleway"/>
                <a:ea typeface="Raleway"/>
                <a:cs typeface="Raleway"/>
                <a:sym typeface="Raleway"/>
              </a:rPr>
              <a:t>First, </a:t>
            </a:r>
            <a:r>
              <a:rPr lang="en" sz="2500" b="1" dirty="0">
                <a:latin typeface="Raleway"/>
                <a:ea typeface="Raleway"/>
                <a:cs typeface="Raleway"/>
                <a:sym typeface="Raleway"/>
              </a:rPr>
              <a:t>what is organizing? </a:t>
            </a:r>
          </a:p>
        </p:txBody>
      </p:sp>
      <p:sp>
        <p:nvSpPr>
          <p:cNvPr id="118" name="Shape 118"/>
          <p:cNvSpPr txBox="1">
            <a:spLocks noGrp="1"/>
          </p:cNvSpPr>
          <p:nvPr>
            <p:ph type="body" idx="4294967295"/>
          </p:nvPr>
        </p:nvSpPr>
        <p:spPr>
          <a:xfrm>
            <a:off x="1612575" y="720764"/>
            <a:ext cx="6045300" cy="3768000"/>
          </a:xfrm>
          <a:prstGeom prst="rect">
            <a:avLst/>
          </a:prstGeom>
        </p:spPr>
        <p:txBody>
          <a:bodyPr lIns="91425" tIns="91425" rIns="91425" bIns="91425" anchor="t" anchorCtr="0">
            <a:noAutofit/>
          </a:bodyPr>
          <a:lstStyle/>
          <a:p>
            <a:pPr lvl="0" rtl="0">
              <a:spcBef>
                <a:spcPts val="0"/>
              </a:spcBef>
              <a:spcAft>
                <a:spcPts val="1000"/>
              </a:spcAft>
              <a:buNone/>
            </a:pPr>
            <a:r>
              <a:rPr lang="en" sz="1400" dirty="0">
                <a:solidFill>
                  <a:srgbClr val="000000"/>
                </a:solidFill>
                <a:latin typeface="Lato"/>
                <a:ea typeface="Lato"/>
                <a:cs typeface="Lato"/>
                <a:sym typeface="Lato"/>
              </a:rPr>
              <a:t>It includes:</a:t>
            </a:r>
          </a:p>
          <a:p>
            <a:pPr marL="457200" lvl="0" indent="-317500" rtl="0">
              <a:spcBef>
                <a:spcPts val="0"/>
              </a:spcBef>
              <a:spcAft>
                <a:spcPts val="1000"/>
              </a:spcAft>
              <a:buClr>
                <a:srgbClr val="000000"/>
              </a:buClr>
              <a:buSzPct val="100000"/>
              <a:buFont typeface="Lato"/>
              <a:buChar char="➔"/>
            </a:pPr>
            <a:r>
              <a:rPr lang="en" sz="1400" dirty="0">
                <a:solidFill>
                  <a:srgbClr val="000000"/>
                </a:solidFill>
                <a:latin typeface="Lato"/>
                <a:ea typeface="Lato"/>
                <a:cs typeface="Lato"/>
                <a:sym typeface="Lato"/>
              </a:rPr>
              <a:t>Working together in community to fight for social change</a:t>
            </a:r>
          </a:p>
          <a:p>
            <a:pPr marL="457200" lvl="0" indent="-317500" rtl="0">
              <a:spcBef>
                <a:spcPts val="0"/>
              </a:spcBef>
              <a:spcAft>
                <a:spcPts val="1000"/>
              </a:spcAft>
              <a:buClr>
                <a:srgbClr val="000000"/>
              </a:buClr>
              <a:buSzPct val="100000"/>
              <a:buFont typeface="Lato"/>
              <a:buChar char="➔"/>
            </a:pPr>
            <a:r>
              <a:rPr lang="en" sz="1400" dirty="0">
                <a:solidFill>
                  <a:srgbClr val="000000"/>
                </a:solidFill>
                <a:latin typeface="Lato"/>
                <a:ea typeface="Lato"/>
                <a:cs typeface="Lato"/>
                <a:sym typeface="Lato"/>
              </a:rPr>
              <a:t>Thinking about all of the people we’re connected to, all of the resources we have access to, and what talents people have in their community</a:t>
            </a:r>
          </a:p>
          <a:p>
            <a:pPr marL="457200" lvl="0" indent="-317500" rtl="0">
              <a:spcBef>
                <a:spcPts val="0"/>
              </a:spcBef>
              <a:spcAft>
                <a:spcPts val="1000"/>
              </a:spcAft>
              <a:buClr>
                <a:srgbClr val="000000"/>
              </a:buClr>
              <a:buSzPct val="100000"/>
              <a:buFont typeface="Lato"/>
              <a:buChar char="➔"/>
            </a:pPr>
            <a:r>
              <a:rPr lang="en" sz="1400" dirty="0">
                <a:solidFill>
                  <a:srgbClr val="000000"/>
                </a:solidFill>
                <a:latin typeface="Lato"/>
                <a:ea typeface="Lato"/>
                <a:cs typeface="Lato"/>
                <a:sym typeface="Lato"/>
              </a:rPr>
              <a:t>Building relationships  and leadership with people in our communities</a:t>
            </a:r>
          </a:p>
          <a:p>
            <a:pPr marL="457200" lvl="0" indent="-317500" rtl="0">
              <a:spcBef>
                <a:spcPts val="0"/>
              </a:spcBef>
              <a:spcAft>
                <a:spcPts val="1000"/>
              </a:spcAft>
              <a:buClr>
                <a:srgbClr val="000000"/>
              </a:buClr>
              <a:buSzPct val="100000"/>
              <a:buFont typeface="Lato"/>
              <a:buChar char="➔"/>
            </a:pPr>
            <a:r>
              <a:rPr lang="en" sz="1400" dirty="0">
                <a:solidFill>
                  <a:srgbClr val="000000"/>
                </a:solidFill>
                <a:latin typeface="Lato"/>
                <a:ea typeface="Lato"/>
                <a:cs typeface="Lato"/>
                <a:sym typeface="Lato"/>
              </a:rPr>
              <a:t>Sitting down together and thinking about what the issues in our society look like for each person and working to find a common narrative or story</a:t>
            </a:r>
          </a:p>
          <a:p>
            <a:pPr marL="457200" lvl="0" indent="-317500" rtl="0">
              <a:spcBef>
                <a:spcPts val="0"/>
              </a:spcBef>
              <a:spcAft>
                <a:spcPts val="1000"/>
              </a:spcAft>
              <a:buClr>
                <a:srgbClr val="000000"/>
              </a:buClr>
              <a:buSzPct val="100000"/>
              <a:buFont typeface="Lato"/>
              <a:buChar char="➔"/>
            </a:pPr>
            <a:r>
              <a:rPr lang="en" sz="1400" dirty="0">
                <a:solidFill>
                  <a:srgbClr val="000000"/>
                </a:solidFill>
                <a:latin typeface="Lato"/>
                <a:ea typeface="Lato"/>
                <a:cs typeface="Lato"/>
                <a:sym typeface="Lato"/>
              </a:rPr>
              <a:t>Brainstorming and researching solutions </a:t>
            </a:r>
          </a:p>
          <a:p>
            <a:pPr marL="457200" lvl="0" indent="-317500" rtl="0">
              <a:spcBef>
                <a:spcPts val="0"/>
              </a:spcBef>
              <a:spcAft>
                <a:spcPts val="1000"/>
              </a:spcAft>
              <a:buClr>
                <a:srgbClr val="000000"/>
              </a:buClr>
              <a:buSzPct val="100000"/>
              <a:buFont typeface="Lato"/>
              <a:buChar char="➔"/>
            </a:pPr>
            <a:r>
              <a:rPr lang="en" sz="1400" dirty="0">
                <a:solidFill>
                  <a:srgbClr val="000000"/>
                </a:solidFill>
                <a:latin typeface="Lato"/>
                <a:ea typeface="Lato"/>
                <a:cs typeface="Lato"/>
                <a:sym typeface="Lato"/>
              </a:rPr>
              <a:t>Coming up with a plan of action to implement change!</a:t>
            </a:r>
          </a:p>
        </p:txBody>
      </p:sp>
      <p:sp>
        <p:nvSpPr>
          <p:cNvPr id="119" name="Shape 119"/>
          <p:cNvSpPr txBox="1"/>
          <p:nvPr/>
        </p:nvSpPr>
        <p:spPr>
          <a:xfrm>
            <a:off x="76200" y="4734475"/>
            <a:ext cx="4993200" cy="450900"/>
          </a:xfrm>
          <a:prstGeom prst="rect">
            <a:avLst/>
          </a:prstGeom>
          <a:noFill/>
          <a:ln>
            <a:noFill/>
          </a:ln>
        </p:spPr>
        <p:txBody>
          <a:bodyPr lIns="91425" tIns="91425" rIns="91425" bIns="91425" anchor="t" anchorCtr="0">
            <a:noAutofit/>
          </a:bodyPr>
          <a:lstStyle/>
          <a:p>
            <a:pPr lvl="0">
              <a:spcBef>
                <a:spcPts val="0"/>
              </a:spcBef>
              <a:buNone/>
            </a:pPr>
            <a:r>
              <a:rPr lang="en"/>
              <a:t>Definition adapted from scott winn’s definition of organizing</a:t>
            </a:r>
          </a:p>
        </p:txBody>
      </p:sp>
      <p:pic>
        <p:nvPicPr>
          <p:cNvPr id="120" name="Shape 120"/>
          <p:cNvPicPr preferRelativeResize="0"/>
          <p:nvPr/>
        </p:nvPicPr>
        <p:blipFill>
          <a:blip r:embed="rId4">
            <a:alphaModFix/>
          </a:blip>
          <a:stretch>
            <a:fillRect/>
          </a:stretch>
        </p:blipFill>
        <p:spPr>
          <a:xfrm>
            <a:off x="7756171" y="4102625"/>
            <a:ext cx="1387825" cy="1040875"/>
          </a:xfrm>
          <a:prstGeom prst="rect">
            <a:avLst/>
          </a:prstGeom>
          <a:noFill/>
          <a:ln>
            <a:noFill/>
          </a:ln>
        </p:spPr>
      </p:pic>
      <p:sp>
        <p:nvSpPr>
          <p:cNvPr id="121" name="Shape 121"/>
          <p:cNvSpPr txBox="1"/>
          <p:nvPr/>
        </p:nvSpPr>
        <p:spPr>
          <a:xfrm>
            <a:off x="5999925" y="4460275"/>
            <a:ext cx="4705500" cy="350400"/>
          </a:xfrm>
          <a:prstGeom prst="rect">
            <a:avLst/>
          </a:prstGeom>
          <a:noFill/>
          <a:ln>
            <a:noFill/>
          </a:ln>
        </p:spPr>
        <p:txBody>
          <a:bodyPr lIns="91425" tIns="91425" rIns="91425" bIns="91425" anchor="t" anchorCtr="0">
            <a:noAutofit/>
          </a:bodyPr>
          <a:lstStyle/>
          <a:p>
            <a:pPr lvl="0" rtl="0">
              <a:spcBef>
                <a:spcPts val="0"/>
              </a:spcBef>
              <a:buNone/>
            </a:pPr>
            <a:r>
              <a:rPr lang="en" sz="1600"/>
              <a:t>Toolkit: pg 18-23</a:t>
            </a: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3331</Words>
  <Application>Microsoft Macintosh PowerPoint</Application>
  <PresentationFormat>On-screen Show (16:9)</PresentationFormat>
  <Paragraphs>243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Raleway</vt:lpstr>
      <vt:lpstr>Roboto</vt:lpstr>
      <vt:lpstr>Lato</vt:lpstr>
      <vt:lpstr>simple-dark-2</vt:lpstr>
      <vt:lpstr>Please sit around other folks who are in your community. Look for a sign with your area. If there isn’t one yet, make one! </vt:lpstr>
      <vt:lpstr>Building Power Through Organizing in Your Community</vt:lpstr>
      <vt:lpstr>Group Agreements</vt:lpstr>
      <vt:lpstr>PowerPoint Presentation</vt:lpstr>
      <vt:lpstr>What We’re Up To</vt:lpstr>
      <vt:lpstr>Our Assumptions</vt:lpstr>
      <vt:lpstr>So before we get started talking about the organizing toolkit…. We’d like to ask you to join us! </vt:lpstr>
      <vt:lpstr>Toolkit for Organizing in Your Community</vt:lpstr>
      <vt:lpstr>PowerPoint Presentation</vt:lpstr>
      <vt:lpstr>Why We Organize</vt:lpstr>
      <vt:lpstr>Why We Organize</vt:lpstr>
      <vt:lpstr>The Space We Want to Create</vt:lpstr>
      <vt:lpstr>How We Do Outreach</vt:lpstr>
      <vt:lpstr>PowerPoint Presentation</vt:lpstr>
      <vt:lpstr>PowerPoint Presentation</vt:lpstr>
      <vt:lpstr>PowerPoint Presentation</vt:lpstr>
      <vt:lpstr>PowerPoint Presentation</vt:lpstr>
      <vt:lpstr>PowerPoint Presentation</vt:lpstr>
      <vt:lpstr>Questions so far? Reflections?  </vt:lpstr>
      <vt:lpstr>Community Discussion Time!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sit around other folks who are in your community. Look for a sign with your area. If there isn’t one yet, make one! </dc:title>
  <cp:lastModifiedBy>Kristina Nielander</cp:lastModifiedBy>
  <cp:revision>1</cp:revision>
  <dcterms:modified xsi:type="dcterms:W3CDTF">2017-05-08T19:47:22Z</dcterms:modified>
</cp:coreProperties>
</file>