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6"/>
  </p:handoutMasterIdLst>
  <p:sldIdLst>
    <p:sldId id="256" r:id="rId2"/>
    <p:sldId id="261" r:id="rId3"/>
    <p:sldId id="257" r:id="rId4"/>
    <p:sldId id="259" r:id="rId5"/>
    <p:sldId id="262" r:id="rId6"/>
    <p:sldId id="265" r:id="rId7"/>
    <p:sldId id="263" r:id="rId8"/>
    <p:sldId id="269" r:id="rId9"/>
    <p:sldId id="270" r:id="rId10"/>
    <p:sldId id="264" r:id="rId11"/>
    <p:sldId id="267" r:id="rId12"/>
    <p:sldId id="258" r:id="rId13"/>
    <p:sldId id="260" r:id="rId14"/>
    <p:sldId id="268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on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6" d="100"/>
          <a:sy n="76" d="100"/>
        </p:scale>
        <p:origin x="-118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aff\Downloads\ClientTrackExport%20(90)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Positive Exits</a:t>
            </a:r>
          </a:p>
        </c:rich>
      </c:tx>
      <c:layout>
        <c:manualLayout>
          <c:xMode val="edge"/>
          <c:yMode val="edge"/>
          <c:x val="0.39312492188476439"/>
          <c:y val="1.9230769230769232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'[ClientTrackExport (90).xml]Sheet2'!$W$1:$AA$1</c:f>
              <c:strCache>
                <c:ptCount val="5"/>
                <c:pt idx="0">
                  <c:v>Owned by client, no ongoing housing subsidy</c:v>
                </c:pt>
                <c:pt idx="1">
                  <c:v>Rental by client, no ongoing housing subsidy</c:v>
                </c:pt>
                <c:pt idx="2">
                  <c:v>Rental by client, other (non-VASH) ongoing housing subsidy</c:v>
                </c:pt>
                <c:pt idx="3">
                  <c:v>Staying or living with family or friends, permanent tenure</c:v>
                </c:pt>
                <c:pt idx="4">
                  <c:v>Staying or living with family or friends, temporary tenure (e.g., room, apartment or house)</c:v>
                </c:pt>
              </c:strCache>
            </c:strRef>
          </c:cat>
          <c:val>
            <c:numRef>
              <c:f>'[ClientTrackExport (90).xml]Sheet2'!$W$2:$AA$2</c:f>
              <c:numCache>
                <c:formatCode>General</c:formatCode>
                <c:ptCount val="5"/>
                <c:pt idx="0">
                  <c:v>3</c:v>
                </c:pt>
                <c:pt idx="1">
                  <c:v>223</c:v>
                </c:pt>
                <c:pt idx="2">
                  <c:v>51</c:v>
                </c:pt>
                <c:pt idx="3">
                  <c:v>31</c:v>
                </c:pt>
                <c:pt idx="4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006656"/>
        <c:axId val="136287296"/>
      </c:barChart>
      <c:catAx>
        <c:axId val="2080066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6287296"/>
        <c:crosses val="autoZero"/>
        <c:auto val="1"/>
        <c:lblAlgn val="ctr"/>
        <c:lblOffset val="100"/>
        <c:noMultiLvlLbl val="0"/>
      </c:catAx>
      <c:valAx>
        <c:axId val="13628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8006656"/>
        <c:crosses val="autoZero"/>
        <c:crossBetween val="between"/>
      </c:valAx>
    </c:plotArea>
    <c:plotVisOnly val="1"/>
    <c:dispBlanksAs val="gap"/>
    <c:showDLblsOverMax val="0"/>
  </c:chart>
  <c:spPr>
    <a:ln w="76200">
      <a:solidFill>
        <a:schemeClr val="tx1"/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4EA72-AA01-4049-8AD4-B5CF265A173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5" csCatId="colorful" phldr="1"/>
      <dgm:spPr/>
    </dgm:pt>
    <dgm:pt modelId="{F0A6A6B4-80E4-4E90-A0A9-46A3D1650E97}">
      <dgm:prSet phldrT="[Text]"/>
      <dgm:spPr/>
      <dgm:t>
        <a:bodyPr/>
        <a:lstStyle/>
        <a:p>
          <a:r>
            <a:rPr lang="en-US" dirty="0" smtClean="0"/>
            <a:t>(3) Referrals to Homeless </a:t>
          </a:r>
          <a:r>
            <a:rPr lang="en-US" b="0" dirty="0" smtClean="0"/>
            <a:t>Housing</a:t>
          </a:r>
          <a:r>
            <a:rPr lang="en-US" dirty="0" smtClean="0"/>
            <a:t> programs</a:t>
          </a:r>
          <a:endParaRPr lang="en-US" dirty="0"/>
        </a:p>
      </dgm:t>
    </dgm:pt>
    <dgm:pt modelId="{6A3B6CA8-6541-4300-A849-BD3E3B8F531E}" type="parTrans" cxnId="{3847C994-D2BA-4ACF-A51A-7450E813724B}">
      <dgm:prSet/>
      <dgm:spPr/>
      <dgm:t>
        <a:bodyPr/>
        <a:lstStyle/>
        <a:p>
          <a:endParaRPr lang="en-US"/>
        </a:p>
      </dgm:t>
    </dgm:pt>
    <dgm:pt modelId="{77D81BEF-7081-41E2-9E23-492D4A9E813E}" type="sibTrans" cxnId="{3847C994-D2BA-4ACF-A51A-7450E813724B}">
      <dgm:prSet/>
      <dgm:spPr/>
      <dgm:t>
        <a:bodyPr/>
        <a:lstStyle/>
        <a:p>
          <a:endParaRPr lang="en-US"/>
        </a:p>
      </dgm:t>
    </dgm:pt>
    <dgm:pt modelId="{BEA1BF5D-A253-4701-9C5B-693C9BAF29CE}">
      <dgm:prSet phldrT="[Text]"/>
      <dgm:spPr/>
      <dgm:t>
        <a:bodyPr/>
        <a:lstStyle/>
        <a:p>
          <a:r>
            <a:rPr lang="en-US" dirty="0" smtClean="0"/>
            <a:t>(2) CA Assessment </a:t>
          </a:r>
          <a:endParaRPr lang="en-US" dirty="0"/>
        </a:p>
      </dgm:t>
    </dgm:pt>
    <dgm:pt modelId="{B834535B-84F5-4010-AD9D-80DEDD27DDCE}" type="parTrans" cxnId="{6C5423F7-05E7-466D-BEDF-161C691051DD}">
      <dgm:prSet/>
      <dgm:spPr/>
      <dgm:t>
        <a:bodyPr/>
        <a:lstStyle/>
        <a:p>
          <a:endParaRPr lang="en-US"/>
        </a:p>
      </dgm:t>
    </dgm:pt>
    <dgm:pt modelId="{579D3831-DDBC-4EAB-8FC8-65E8950C9B83}" type="sibTrans" cxnId="{6C5423F7-05E7-466D-BEDF-161C691051DD}">
      <dgm:prSet/>
      <dgm:spPr/>
      <dgm:t>
        <a:bodyPr/>
        <a:lstStyle/>
        <a:p>
          <a:endParaRPr lang="en-US"/>
        </a:p>
      </dgm:t>
    </dgm:pt>
    <dgm:pt modelId="{B84467A2-AB18-462A-9151-563F15B55D16}">
      <dgm:prSet phldrT="[Text]" custT="1"/>
      <dgm:spPr/>
      <dgm:t>
        <a:bodyPr/>
        <a:lstStyle/>
        <a:p>
          <a:r>
            <a:rPr lang="en-US" sz="1800" b="1" dirty="0" smtClean="0"/>
            <a:t>(1) Diversion conversation: </a:t>
          </a:r>
        </a:p>
        <a:p>
          <a:r>
            <a:rPr lang="en-US" sz="1800" dirty="0" smtClean="0"/>
            <a:t>*Proceed to Diversion case load </a:t>
          </a:r>
          <a:r>
            <a:rPr lang="en-US" sz="2500" b="1" dirty="0" smtClean="0"/>
            <a:t>OR</a:t>
          </a:r>
          <a:r>
            <a:rPr lang="en-US" sz="1800" dirty="0" smtClean="0"/>
            <a:t> CA Assessment based upon </a:t>
          </a:r>
          <a:r>
            <a:rPr lang="en-US" sz="1800" u="sng" dirty="0" smtClean="0"/>
            <a:t>client choice</a:t>
          </a:r>
          <a:r>
            <a:rPr lang="en-US" sz="1800" dirty="0" smtClean="0"/>
            <a:t>. </a:t>
          </a:r>
          <a:endParaRPr lang="en-US" sz="1800" dirty="0"/>
        </a:p>
      </dgm:t>
    </dgm:pt>
    <dgm:pt modelId="{42EC8A12-459C-4DE1-A3CA-FDB995FB3D46}" type="parTrans" cxnId="{0AC5D1A3-21D7-4417-9FEF-BAC658058C17}">
      <dgm:prSet/>
      <dgm:spPr/>
      <dgm:t>
        <a:bodyPr/>
        <a:lstStyle/>
        <a:p>
          <a:endParaRPr lang="en-US"/>
        </a:p>
      </dgm:t>
    </dgm:pt>
    <dgm:pt modelId="{C5B2F2AC-7DE8-4B80-B547-CD4260B93275}" type="sibTrans" cxnId="{0AC5D1A3-21D7-4417-9FEF-BAC658058C17}">
      <dgm:prSet/>
      <dgm:spPr/>
      <dgm:t>
        <a:bodyPr/>
        <a:lstStyle/>
        <a:p>
          <a:endParaRPr lang="en-US"/>
        </a:p>
      </dgm:t>
    </dgm:pt>
    <dgm:pt modelId="{D6DD9074-8220-4B6D-8C87-66DF0835D3AF}" type="pres">
      <dgm:prSet presAssocID="{3814EA72-AA01-4049-8AD4-B5CF265A1731}" presName="composite" presStyleCnt="0">
        <dgm:presLayoutVars>
          <dgm:chMax val="5"/>
          <dgm:dir/>
          <dgm:resizeHandles val="exact"/>
        </dgm:presLayoutVars>
      </dgm:prSet>
      <dgm:spPr/>
    </dgm:pt>
    <dgm:pt modelId="{9CF81179-3E10-494E-93B2-86CDF69498AB}" type="pres">
      <dgm:prSet presAssocID="{F0A6A6B4-80E4-4E90-A0A9-46A3D1650E97}" presName="circle1" presStyleLbl="lnNode1" presStyleIdx="0" presStyleCnt="3"/>
      <dgm:spPr/>
    </dgm:pt>
    <dgm:pt modelId="{4DD9DE05-CE5C-4F47-84C1-7DD639865CFC}" type="pres">
      <dgm:prSet presAssocID="{F0A6A6B4-80E4-4E90-A0A9-46A3D1650E97}" presName="text1" presStyleLbl="revTx" presStyleIdx="0" presStyleCnt="3" custScaleX="177590" custScaleY="84504" custLinFactNeighborX="29944" custLinFactNeighborY="11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2FF6E-FE20-4609-ACEF-D78623B03D49}" type="pres">
      <dgm:prSet presAssocID="{F0A6A6B4-80E4-4E90-A0A9-46A3D1650E97}" presName="line1" presStyleLbl="callout" presStyleIdx="0" presStyleCnt="6"/>
      <dgm:spPr/>
    </dgm:pt>
    <dgm:pt modelId="{3F57EF01-3483-4946-A234-E1FB09D72382}" type="pres">
      <dgm:prSet presAssocID="{F0A6A6B4-80E4-4E90-A0A9-46A3D1650E97}" presName="d1" presStyleLbl="callout" presStyleIdx="1" presStyleCnt="6"/>
      <dgm:spPr/>
    </dgm:pt>
    <dgm:pt modelId="{460223A4-9072-4C1C-A878-9CE490C84CA4}" type="pres">
      <dgm:prSet presAssocID="{BEA1BF5D-A253-4701-9C5B-693C9BAF29CE}" presName="circle2" presStyleLbl="lnNode1" presStyleIdx="1" presStyleCnt="3"/>
      <dgm:spPr/>
    </dgm:pt>
    <dgm:pt modelId="{EA86CC27-F0B6-4E07-8E35-31C526B764B6}" type="pres">
      <dgm:prSet presAssocID="{BEA1BF5D-A253-4701-9C5B-693C9BAF29CE}" presName="text2" presStyleLbl="revTx" presStyleIdx="1" presStyleCnt="3" custScaleX="117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2A337-5F96-4EA0-B849-F45EADE0C059}" type="pres">
      <dgm:prSet presAssocID="{BEA1BF5D-A253-4701-9C5B-693C9BAF29CE}" presName="line2" presStyleLbl="callout" presStyleIdx="2" presStyleCnt="6"/>
      <dgm:spPr/>
    </dgm:pt>
    <dgm:pt modelId="{AF41623C-65AB-43D1-8361-BEEB6B2F9AC9}" type="pres">
      <dgm:prSet presAssocID="{BEA1BF5D-A253-4701-9C5B-693C9BAF29CE}" presName="d2" presStyleLbl="callout" presStyleIdx="3" presStyleCnt="6"/>
      <dgm:spPr/>
    </dgm:pt>
    <dgm:pt modelId="{07C034EC-A309-4B7C-8710-B67BFEDA0AED}" type="pres">
      <dgm:prSet presAssocID="{B84467A2-AB18-462A-9151-563F15B55D16}" presName="circle3" presStyleLbl="lnNode1" presStyleIdx="2" presStyleCnt="3"/>
      <dgm:spPr/>
    </dgm:pt>
    <dgm:pt modelId="{BB219AD8-32F1-428B-9ED8-778944A0D03B}" type="pres">
      <dgm:prSet presAssocID="{B84467A2-AB18-462A-9151-563F15B55D16}" presName="text3" presStyleLbl="revTx" presStyleIdx="2" presStyleCnt="3" custScaleX="171187" custScaleY="158596" custLinFactNeighborX="35782" custLinFactNeighborY="42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0B264-8991-4934-94BB-F330BED44599}" type="pres">
      <dgm:prSet presAssocID="{B84467A2-AB18-462A-9151-563F15B55D16}" presName="line3" presStyleLbl="callout" presStyleIdx="4" presStyleCnt="6"/>
      <dgm:spPr/>
    </dgm:pt>
    <dgm:pt modelId="{6EF71B27-4037-49C8-B720-EE1A59076F76}" type="pres">
      <dgm:prSet presAssocID="{B84467A2-AB18-462A-9151-563F15B55D16}" presName="d3" presStyleLbl="callout" presStyleIdx="5" presStyleCnt="6"/>
      <dgm:spPr/>
    </dgm:pt>
  </dgm:ptLst>
  <dgm:cxnLst>
    <dgm:cxn modelId="{ECCFC7D9-1AF1-401E-9F20-71603E8C9084}" type="presOf" srcId="{3814EA72-AA01-4049-8AD4-B5CF265A1731}" destId="{D6DD9074-8220-4B6D-8C87-66DF0835D3AF}" srcOrd="0" destOrd="0" presId="urn:microsoft.com/office/officeart/2005/8/layout/target1"/>
    <dgm:cxn modelId="{3847C994-D2BA-4ACF-A51A-7450E813724B}" srcId="{3814EA72-AA01-4049-8AD4-B5CF265A1731}" destId="{F0A6A6B4-80E4-4E90-A0A9-46A3D1650E97}" srcOrd="0" destOrd="0" parTransId="{6A3B6CA8-6541-4300-A849-BD3E3B8F531E}" sibTransId="{77D81BEF-7081-41E2-9E23-492D4A9E813E}"/>
    <dgm:cxn modelId="{A9CA61EC-115A-4F44-A796-717025030D39}" type="presOf" srcId="{B84467A2-AB18-462A-9151-563F15B55D16}" destId="{BB219AD8-32F1-428B-9ED8-778944A0D03B}" srcOrd="0" destOrd="0" presId="urn:microsoft.com/office/officeart/2005/8/layout/target1"/>
    <dgm:cxn modelId="{82D81CF9-4CE5-4389-9D0E-D9593B394ED4}" type="presOf" srcId="{F0A6A6B4-80E4-4E90-A0A9-46A3D1650E97}" destId="{4DD9DE05-CE5C-4F47-84C1-7DD639865CFC}" srcOrd="0" destOrd="0" presId="urn:microsoft.com/office/officeart/2005/8/layout/target1"/>
    <dgm:cxn modelId="{3FEA4F88-2786-45BF-B589-0CDB2512E23D}" type="presOf" srcId="{BEA1BF5D-A253-4701-9C5B-693C9BAF29CE}" destId="{EA86CC27-F0B6-4E07-8E35-31C526B764B6}" srcOrd="0" destOrd="0" presId="urn:microsoft.com/office/officeart/2005/8/layout/target1"/>
    <dgm:cxn modelId="{0AC5D1A3-21D7-4417-9FEF-BAC658058C17}" srcId="{3814EA72-AA01-4049-8AD4-B5CF265A1731}" destId="{B84467A2-AB18-462A-9151-563F15B55D16}" srcOrd="2" destOrd="0" parTransId="{42EC8A12-459C-4DE1-A3CA-FDB995FB3D46}" sibTransId="{C5B2F2AC-7DE8-4B80-B547-CD4260B93275}"/>
    <dgm:cxn modelId="{6C5423F7-05E7-466D-BEDF-161C691051DD}" srcId="{3814EA72-AA01-4049-8AD4-B5CF265A1731}" destId="{BEA1BF5D-A253-4701-9C5B-693C9BAF29CE}" srcOrd="1" destOrd="0" parTransId="{B834535B-84F5-4010-AD9D-80DEDD27DDCE}" sibTransId="{579D3831-DDBC-4EAB-8FC8-65E8950C9B83}"/>
    <dgm:cxn modelId="{FFC9DDBC-64B5-4937-BEE1-0AAD5E0CE07F}" type="presParOf" srcId="{D6DD9074-8220-4B6D-8C87-66DF0835D3AF}" destId="{9CF81179-3E10-494E-93B2-86CDF69498AB}" srcOrd="0" destOrd="0" presId="urn:microsoft.com/office/officeart/2005/8/layout/target1"/>
    <dgm:cxn modelId="{DB4E85C0-0638-4B8F-9305-4CD7479476F7}" type="presParOf" srcId="{D6DD9074-8220-4B6D-8C87-66DF0835D3AF}" destId="{4DD9DE05-CE5C-4F47-84C1-7DD639865CFC}" srcOrd="1" destOrd="0" presId="urn:microsoft.com/office/officeart/2005/8/layout/target1"/>
    <dgm:cxn modelId="{C7F4DD0C-7934-41B2-B9C0-4A0A34D8856C}" type="presParOf" srcId="{D6DD9074-8220-4B6D-8C87-66DF0835D3AF}" destId="{2AA2FF6E-FE20-4609-ACEF-D78623B03D49}" srcOrd="2" destOrd="0" presId="urn:microsoft.com/office/officeart/2005/8/layout/target1"/>
    <dgm:cxn modelId="{FA3C67D3-2A60-4AF2-B46C-1812F0D113DF}" type="presParOf" srcId="{D6DD9074-8220-4B6D-8C87-66DF0835D3AF}" destId="{3F57EF01-3483-4946-A234-E1FB09D72382}" srcOrd="3" destOrd="0" presId="urn:microsoft.com/office/officeart/2005/8/layout/target1"/>
    <dgm:cxn modelId="{920FDB86-68FC-48ED-800C-1572659C7565}" type="presParOf" srcId="{D6DD9074-8220-4B6D-8C87-66DF0835D3AF}" destId="{460223A4-9072-4C1C-A878-9CE490C84CA4}" srcOrd="4" destOrd="0" presId="urn:microsoft.com/office/officeart/2005/8/layout/target1"/>
    <dgm:cxn modelId="{FCB5226D-034F-4E1E-BFCE-693D86C972BD}" type="presParOf" srcId="{D6DD9074-8220-4B6D-8C87-66DF0835D3AF}" destId="{EA86CC27-F0B6-4E07-8E35-31C526B764B6}" srcOrd="5" destOrd="0" presId="urn:microsoft.com/office/officeart/2005/8/layout/target1"/>
    <dgm:cxn modelId="{36A74486-4BC3-4C72-B5A2-95C93A992F2B}" type="presParOf" srcId="{D6DD9074-8220-4B6D-8C87-66DF0835D3AF}" destId="{A422A337-5F96-4EA0-B849-F45EADE0C059}" srcOrd="6" destOrd="0" presId="urn:microsoft.com/office/officeart/2005/8/layout/target1"/>
    <dgm:cxn modelId="{5488719C-80F6-4AA8-86D1-4A5960F3A3F3}" type="presParOf" srcId="{D6DD9074-8220-4B6D-8C87-66DF0835D3AF}" destId="{AF41623C-65AB-43D1-8361-BEEB6B2F9AC9}" srcOrd="7" destOrd="0" presId="urn:microsoft.com/office/officeart/2005/8/layout/target1"/>
    <dgm:cxn modelId="{89D01C8A-87A6-4C26-B6F5-EBDC7E7B16A0}" type="presParOf" srcId="{D6DD9074-8220-4B6D-8C87-66DF0835D3AF}" destId="{07C034EC-A309-4B7C-8710-B67BFEDA0AED}" srcOrd="8" destOrd="0" presId="urn:microsoft.com/office/officeart/2005/8/layout/target1"/>
    <dgm:cxn modelId="{6947531E-9539-4F87-82FF-F3585231314F}" type="presParOf" srcId="{D6DD9074-8220-4B6D-8C87-66DF0835D3AF}" destId="{BB219AD8-32F1-428B-9ED8-778944A0D03B}" srcOrd="9" destOrd="0" presId="urn:microsoft.com/office/officeart/2005/8/layout/target1"/>
    <dgm:cxn modelId="{CDDD167F-5A36-4359-A317-79F06F0FBF8C}" type="presParOf" srcId="{D6DD9074-8220-4B6D-8C87-66DF0835D3AF}" destId="{ED30B264-8991-4934-94BB-F330BED44599}" srcOrd="10" destOrd="0" presId="urn:microsoft.com/office/officeart/2005/8/layout/target1"/>
    <dgm:cxn modelId="{AAA9F22F-FAF5-4700-9C02-C26127079067}" type="presParOf" srcId="{D6DD9074-8220-4B6D-8C87-66DF0835D3AF}" destId="{6EF71B27-4037-49C8-B720-EE1A59076F7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C034EC-A309-4B7C-8710-B67BFEDA0AED}">
      <dsp:nvSpPr>
        <dsp:cNvPr id="0" name=""/>
        <dsp:cNvSpPr/>
      </dsp:nvSpPr>
      <dsp:spPr>
        <a:xfrm>
          <a:off x="939797" y="1085850"/>
          <a:ext cx="3371850" cy="3371850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223A4-9072-4C1C-A878-9CE490C84CA4}">
      <dsp:nvSpPr>
        <dsp:cNvPr id="0" name=""/>
        <dsp:cNvSpPr/>
      </dsp:nvSpPr>
      <dsp:spPr>
        <a:xfrm>
          <a:off x="1614167" y="1760220"/>
          <a:ext cx="2023110" cy="2023110"/>
        </a:xfrm>
        <a:prstGeom prst="ellipse">
          <a:avLst/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81179-3E10-494E-93B2-86CDF69498AB}">
      <dsp:nvSpPr>
        <dsp:cNvPr id="0" name=""/>
        <dsp:cNvSpPr/>
      </dsp:nvSpPr>
      <dsp:spPr>
        <a:xfrm>
          <a:off x="2288537" y="2434590"/>
          <a:ext cx="674370" cy="67437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9DE05-CE5C-4F47-84C1-7DD639865CFC}">
      <dsp:nvSpPr>
        <dsp:cNvPr id="0" name=""/>
        <dsp:cNvSpPr/>
      </dsp:nvSpPr>
      <dsp:spPr>
        <a:xfrm>
          <a:off x="4724401" y="152396"/>
          <a:ext cx="2994034" cy="831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(3) Referrals to Homeless </a:t>
          </a:r>
          <a:r>
            <a:rPr lang="en-US" sz="2100" b="0" kern="1200" dirty="0" smtClean="0"/>
            <a:t>Housing</a:t>
          </a:r>
          <a:r>
            <a:rPr lang="en-US" sz="2100" kern="1200" dirty="0" smtClean="0"/>
            <a:t> programs</a:t>
          </a:r>
          <a:endParaRPr lang="en-US" sz="2100" kern="1200" dirty="0"/>
        </a:p>
      </dsp:txBody>
      <dsp:txXfrm>
        <a:off x="4724401" y="152396"/>
        <a:ext cx="2994034" cy="831059"/>
      </dsp:txXfrm>
    </dsp:sp>
    <dsp:sp modelId="{2AA2FF6E-FE20-4609-ACEF-D78623B03D49}">
      <dsp:nvSpPr>
        <dsp:cNvPr id="0" name=""/>
        <dsp:cNvSpPr/>
      </dsp:nvSpPr>
      <dsp:spPr>
        <a:xfrm>
          <a:off x="4452141" y="453629"/>
          <a:ext cx="4214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7EF01-3483-4946-A234-E1FB09D72382}">
      <dsp:nvSpPr>
        <dsp:cNvPr id="0" name=""/>
        <dsp:cNvSpPr/>
      </dsp:nvSpPr>
      <dsp:spPr>
        <a:xfrm rot="5400000">
          <a:off x="2379296" y="700617"/>
          <a:ext cx="2317584" cy="1824732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86CC27-F0B6-4E07-8E35-31C526B764B6}">
      <dsp:nvSpPr>
        <dsp:cNvPr id="0" name=""/>
        <dsp:cNvSpPr/>
      </dsp:nvSpPr>
      <dsp:spPr>
        <a:xfrm>
          <a:off x="4724401" y="945357"/>
          <a:ext cx="1984367" cy="983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(2) CA Assessment </a:t>
          </a:r>
          <a:endParaRPr lang="en-US" sz="2100" kern="1200" dirty="0"/>
        </a:p>
      </dsp:txBody>
      <dsp:txXfrm>
        <a:off x="4724401" y="945357"/>
        <a:ext cx="1984367" cy="983456"/>
      </dsp:txXfrm>
    </dsp:sp>
    <dsp:sp modelId="{A422A337-5F96-4EA0-B849-F45EADE0C059}">
      <dsp:nvSpPr>
        <dsp:cNvPr id="0" name=""/>
        <dsp:cNvSpPr/>
      </dsp:nvSpPr>
      <dsp:spPr>
        <a:xfrm>
          <a:off x="4452141" y="1437085"/>
          <a:ext cx="4214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1623C-65AB-43D1-8361-BEEB6B2F9AC9}">
      <dsp:nvSpPr>
        <dsp:cNvPr id="0" name=""/>
        <dsp:cNvSpPr/>
      </dsp:nvSpPr>
      <dsp:spPr>
        <a:xfrm rot="5400000">
          <a:off x="2876756" y="1668731"/>
          <a:ext cx="1805962" cy="1341434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19AD8-32F1-428B-9ED8-778944A0D03B}">
      <dsp:nvSpPr>
        <dsp:cNvPr id="0" name=""/>
        <dsp:cNvSpPr/>
      </dsp:nvSpPr>
      <dsp:spPr>
        <a:xfrm>
          <a:off x="4876800" y="2057400"/>
          <a:ext cx="2886084" cy="1559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(1) Diversion conversation: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*Proceed to Diversion case load </a:t>
          </a:r>
          <a:r>
            <a:rPr lang="en-US" sz="2500" b="1" kern="1200" dirty="0" smtClean="0"/>
            <a:t>OR</a:t>
          </a:r>
          <a:r>
            <a:rPr lang="en-US" sz="1800" kern="1200" dirty="0" smtClean="0"/>
            <a:t> CA Assessment based upon </a:t>
          </a:r>
          <a:r>
            <a:rPr lang="en-US" sz="1800" u="sng" kern="1200" dirty="0" smtClean="0"/>
            <a:t>client choice</a:t>
          </a:r>
          <a:r>
            <a:rPr lang="en-US" sz="1800" kern="1200" dirty="0" smtClean="0"/>
            <a:t>. </a:t>
          </a:r>
          <a:endParaRPr lang="en-US" sz="1800" kern="1200" dirty="0"/>
        </a:p>
      </dsp:txBody>
      <dsp:txXfrm>
        <a:off x="4876800" y="2057400"/>
        <a:ext cx="2886084" cy="1559722"/>
      </dsp:txXfrm>
    </dsp:sp>
    <dsp:sp modelId="{ED30B264-8991-4934-94BB-F330BED44599}">
      <dsp:nvSpPr>
        <dsp:cNvPr id="0" name=""/>
        <dsp:cNvSpPr/>
      </dsp:nvSpPr>
      <dsp:spPr>
        <a:xfrm>
          <a:off x="4452141" y="2420541"/>
          <a:ext cx="4214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71B27-4037-49C8-B720-EE1A59076F76}">
      <dsp:nvSpPr>
        <dsp:cNvPr id="0" name=""/>
        <dsp:cNvSpPr/>
      </dsp:nvSpPr>
      <dsp:spPr>
        <a:xfrm rot="5400000">
          <a:off x="3374835" y="2636058"/>
          <a:ext cx="1290294" cy="858135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6945B9-9C90-45CF-9478-396FC3D138DA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BDDB13-84A8-4888-8575-B7253A0AC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D76851-D141-4462-9ACD-8C2B48F1ED94}" type="datetimeFigureOut">
              <a:rPr lang="en-US" smtClean="0"/>
              <a:t>5/9/2017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B52D80-2105-4CF9-B84E-A30185C757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stadelman@ccspokane.org" TargetMode="External"/><Relationship Id="rId2" Type="http://schemas.openxmlformats.org/officeDocument/2006/relationships/hyperlink" Target="tel:509.624.978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Diversion Services In Spokane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By: Sharon Stadelman and Jackie Thomson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Front Door Approach to Reducing </a:t>
            </a:r>
            <a:r>
              <a:rPr lang="en-US" dirty="0"/>
              <a:t>H</a:t>
            </a:r>
            <a:r>
              <a:rPr lang="en-US" dirty="0" smtClean="0"/>
              <a:t>omelessness in our Community.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033" b="26125"/>
          <a:stretch/>
        </p:blipFill>
        <p:spPr bwMode="auto">
          <a:xfrm>
            <a:off x="2684294" y="685800"/>
            <a:ext cx="3574805" cy="2438400"/>
          </a:xfrm>
          <a:prstGeom prst="rect">
            <a:avLst/>
          </a:prstGeom>
          <a:noFill/>
          <a:ln w="9525">
            <a:solidFill>
              <a:schemeClr val="tx1">
                <a:alpha val="8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4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553200" cy="9906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/>
              <a:t>What have been the biggest challenges?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2362200"/>
            <a:ext cx="7467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Reshaping the community “message”  </a:t>
            </a:r>
          </a:p>
          <a:p>
            <a:pPr lvl="1"/>
            <a:r>
              <a:rPr lang="en-US" dirty="0" smtClean="0"/>
              <a:t>Erasing the “prevention $$” concept and instilling a new philosophy of providing service, mediation and access to community resources as possible solutions for housing crisis. </a:t>
            </a:r>
          </a:p>
          <a:p>
            <a:pPr lvl="1"/>
            <a:r>
              <a:rPr lang="en-US" dirty="0" smtClean="0"/>
              <a:t>Money is not the only </a:t>
            </a:r>
            <a:r>
              <a:rPr lang="en-US" u="sng" dirty="0" smtClean="0"/>
              <a:t>or</a:t>
            </a:r>
            <a:r>
              <a:rPr lang="en-US" dirty="0" smtClean="0"/>
              <a:t> sometimes best intervention.</a:t>
            </a:r>
          </a:p>
          <a:p>
            <a:r>
              <a:rPr lang="en-US" dirty="0" smtClean="0"/>
              <a:t>Really high case loads</a:t>
            </a:r>
          </a:p>
          <a:p>
            <a:pPr lvl="1"/>
            <a:r>
              <a:rPr lang="en-US" dirty="0" smtClean="0"/>
              <a:t>Solution:  </a:t>
            </a:r>
          </a:p>
          <a:p>
            <a:pPr lvl="2"/>
            <a:r>
              <a:rPr lang="en-US" dirty="0" smtClean="0"/>
              <a:t>Commitment: HH’s sign program agreement/ commit to the program.</a:t>
            </a:r>
          </a:p>
          <a:p>
            <a:pPr lvl="2"/>
            <a:r>
              <a:rPr lang="en-US" dirty="0" smtClean="0"/>
              <a:t>We remind households that are always able to re-assess when/if their circumstances change, and we are still able to connect with CA portal for homeless housing resources if the Diversion intervention does not work.</a:t>
            </a:r>
            <a:endParaRPr lang="en-US" dirty="0"/>
          </a:p>
        </p:txBody>
      </p:sp>
      <p:pic>
        <p:nvPicPr>
          <p:cNvPr id="6146" name="Picture 2" descr="C:\Users\sharon\AppData\Local\Microsoft\Windows\INetCache\IE\VV6O7FGX\optio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438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Jan2016-March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 the 564 households enrolled in Diversion, only 102 of them became enrolled in another homeless program within this time frame. </a:t>
            </a:r>
          </a:p>
          <a:p>
            <a:pPr lvl="1"/>
            <a:r>
              <a:rPr lang="en-US" dirty="0" smtClean="0"/>
              <a:t>ES Shelters to all RRH programs in our community</a:t>
            </a:r>
          </a:p>
          <a:p>
            <a:r>
              <a:rPr lang="en-US" dirty="0" smtClean="0"/>
              <a:t>Looking currently at an 82% success rate</a:t>
            </a:r>
          </a:p>
          <a:p>
            <a:r>
              <a:rPr lang="en-US" dirty="0" smtClean="0"/>
              <a:t>Best practice looks at 90 days</a:t>
            </a:r>
            <a:endParaRPr lang="en-US" dirty="0"/>
          </a:p>
        </p:txBody>
      </p:sp>
      <p:pic>
        <p:nvPicPr>
          <p:cNvPr id="3074" name="Picture 2" descr="C:\Users\sharon\AppData\Local\Microsoft\Windows\INetCache\IE\IFPQHXK6\AGS-Screenshot150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22" y="4572000"/>
            <a:ext cx="233008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Outcomes: Jan 2016- March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/>
          <a:lstStyle/>
          <a:p>
            <a:r>
              <a:rPr lang="en-US" sz="2000" dirty="0" smtClean="0"/>
              <a:t>564 HH with 377 exiting to positive destinations=67% success rate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64104"/>
              </p:ext>
            </p:extLst>
          </p:nvPr>
        </p:nvGraphicFramePr>
        <p:xfrm>
          <a:off x="1295400" y="2133600"/>
          <a:ext cx="6400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61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Questions?   </a:t>
            </a:r>
            <a:endParaRPr lang="en-US" sz="13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11800" r="38842" b="4925"/>
          <a:stretch/>
        </p:blipFill>
        <p:spPr bwMode="auto">
          <a:xfrm>
            <a:off x="1143000" y="1066800"/>
            <a:ext cx="45720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5715000"/>
            <a:ext cx="8534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Additional Resources: </a:t>
            </a:r>
            <a:r>
              <a:rPr lang="en-US" dirty="0"/>
              <a:t/>
            </a:r>
            <a:br>
              <a:rPr lang="en-US" dirty="0"/>
            </a:br>
            <a:r>
              <a:rPr lang="en-US" sz="1500" dirty="0"/>
              <a:t>http://www.endhomelessness.org/page/-/files/3.08%20Diversion-%20Best%20Practice%20for%20Preventing%20Homelessness%20Katherine%20Gale%20Tricia%20Bradly%20Marlyn%20Benker.pdf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38800" y="5029199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MV Boli" panose="02000500030200090000" pitchFamily="2" charset="0"/>
                <a:cs typeface="MV Boli" panose="02000500030200090000" pitchFamily="2" charset="0"/>
              </a:rPr>
              <a:t>Thank you!</a:t>
            </a:r>
            <a: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  <a:t/>
            </a:r>
            <a:br>
              <a:rPr lang="en-US" sz="25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687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Sharon Stadelman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Director, St. Margaret’s Shelter   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101 E. Hartson, Spokane, WA  99202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hlinkClick r:id="rId2"/>
              </a:rPr>
              <a:t>509.624.9788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sstadelman@ccspokane.org</a:t>
            </a:r>
            <a:endParaRPr lang="en-US" b="1" dirty="0"/>
          </a:p>
          <a:p>
            <a:endParaRPr lang="en-US" b="1" dirty="0"/>
          </a:p>
          <a:p>
            <a:r>
              <a:rPr lang="en-US" b="1" u="sng" dirty="0"/>
              <a:t>Jackie Thomson</a:t>
            </a:r>
            <a:endParaRPr lang="en-US" u="sng" dirty="0"/>
          </a:p>
          <a:p>
            <a:pPr marL="0" indent="0">
              <a:buNone/>
            </a:pPr>
            <a:r>
              <a:rPr lang="en-US" i="1" dirty="0"/>
              <a:t>Assistant Director of Community Housing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19 W. Pacific Spokane, 99201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(509</a:t>
            </a:r>
            <a:r>
              <a:rPr lang="en-US" b="1" u="sng" dirty="0">
                <a:solidFill>
                  <a:srgbClr val="FFC000"/>
                </a:solidFill>
              </a:rPr>
              <a:t>) 325-5005 ext. 102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C000"/>
                </a:solidFill>
              </a:rPr>
              <a:t>jthomson@ccspokane.org</a:t>
            </a:r>
          </a:p>
          <a:p>
            <a:endParaRPr lang="en-US" dirty="0"/>
          </a:p>
        </p:txBody>
      </p:sp>
      <p:pic>
        <p:nvPicPr>
          <p:cNvPr id="2056" name="Picture 8" descr="C:\Users\sharon\AppData\Local\Microsoft\Windows\INetCache\IE\VV6O7FGX\contact-imag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19431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Service Philosophy for Diversion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676400"/>
            <a:ext cx="7162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Our overarching goals</a:t>
            </a:r>
            <a:r>
              <a:rPr lang="en-US" sz="2800" dirty="0"/>
              <a:t> </a:t>
            </a:r>
            <a:r>
              <a:rPr lang="en-US" sz="2800" dirty="0" smtClean="0"/>
              <a:t>are to reduce the number of households entering the homeless area by 50% and re-direct those experiencing homelessness for the first time</a:t>
            </a:r>
            <a:r>
              <a:rPr lang="en-US" sz="2800" dirty="0"/>
              <a:t> </a:t>
            </a:r>
            <a:r>
              <a:rPr lang="en-US" sz="2800" dirty="0" smtClean="0"/>
              <a:t>to alternative options for housing stability. </a:t>
            </a:r>
          </a:p>
          <a:p>
            <a:pPr lvl="1"/>
            <a:r>
              <a:rPr lang="en-US" sz="2500" dirty="0" smtClean="0"/>
              <a:t>We also want to avoid the trauma of shelter stays—especially for households with vulnerable children, and to conserve our limited homeless housing resources.   </a:t>
            </a:r>
          </a:p>
          <a:p>
            <a:pPr lvl="1"/>
            <a:r>
              <a:rPr lang="en-US" sz="2500" dirty="0" smtClean="0"/>
              <a:t>We provide intense, comprehensive and skilled </a:t>
            </a:r>
            <a:r>
              <a:rPr lang="en-US" sz="2500" dirty="0"/>
              <a:t>intervention through </a:t>
            </a:r>
            <a:r>
              <a:rPr lang="en-US" sz="2500" dirty="0" smtClean="0"/>
              <a:t>a Diversion-First model.</a:t>
            </a:r>
          </a:p>
          <a:p>
            <a:pPr lvl="1"/>
            <a:r>
              <a:rPr lang="en-US" sz="2500" dirty="0" smtClean="0"/>
              <a:t>We encourage our households to be pro-active and return </a:t>
            </a:r>
            <a:r>
              <a:rPr lang="en-US" sz="2500" dirty="0"/>
              <a:t>to Diversion if they need further </a:t>
            </a:r>
            <a:r>
              <a:rPr lang="en-US" sz="2500" dirty="0" smtClean="0"/>
              <a:t>assistance.   </a:t>
            </a:r>
            <a:endParaRPr lang="en-US" sz="2500" dirty="0"/>
          </a:p>
        </p:txBody>
      </p:sp>
      <p:pic>
        <p:nvPicPr>
          <p:cNvPr id="4101" name="Picture 5" descr="C:\Users\sharon\AppData\Local\Microsoft\Windows\INetCache\IE\VV6O7FGX\goal-ahea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" y="1600200"/>
            <a:ext cx="1905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2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What is Diversion?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2"/>
            <a:ext cx="72390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Diversion in Spokane: simply enhancing the conversation you already have with households!</a:t>
            </a:r>
          </a:p>
          <a:p>
            <a:pPr lvl="1"/>
            <a:r>
              <a:rPr lang="en-US" dirty="0" smtClean="0"/>
              <a:t>This can be done </a:t>
            </a:r>
            <a:r>
              <a:rPr lang="en-US" u="sng" dirty="0" smtClean="0"/>
              <a:t>over the phone</a:t>
            </a:r>
            <a:r>
              <a:rPr lang="en-US" dirty="0" smtClean="0"/>
              <a:t>, </a:t>
            </a:r>
            <a:r>
              <a:rPr lang="en-US" u="sng" dirty="0" smtClean="0"/>
              <a:t>in person </a:t>
            </a:r>
            <a:r>
              <a:rPr lang="en-US" dirty="0" smtClean="0"/>
              <a:t>at your CA portal, or as a front door  </a:t>
            </a:r>
            <a:r>
              <a:rPr lang="en-US" u="sng" dirty="0" smtClean="0"/>
              <a:t>shelter</a:t>
            </a:r>
            <a:r>
              <a:rPr lang="en-US" dirty="0" smtClean="0"/>
              <a:t> intake conversation. </a:t>
            </a:r>
          </a:p>
          <a:p>
            <a:r>
              <a:rPr lang="en-US" dirty="0" smtClean="0"/>
              <a:t>Diversion provides resource-sharing </a:t>
            </a:r>
            <a:r>
              <a:rPr lang="en-US" dirty="0"/>
              <a:t>and innovative solutions to fill gaps between housing instability and homelessness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It’s a critical </a:t>
            </a:r>
            <a:r>
              <a:rPr lang="en-US" dirty="0"/>
              <a:t>component in our Coordinated Assessment </a:t>
            </a:r>
            <a:r>
              <a:rPr lang="en-US" dirty="0" smtClean="0"/>
              <a:t>systems.</a:t>
            </a:r>
          </a:p>
          <a:p>
            <a:pPr lvl="1"/>
            <a:r>
              <a:rPr lang="en-US" dirty="0" smtClean="0"/>
              <a:t>It’s teaching us all to be a </a:t>
            </a:r>
            <a:r>
              <a:rPr lang="en-US" u="sng" dirty="0" smtClean="0"/>
              <a:t>comprehensive</a:t>
            </a:r>
            <a:r>
              <a:rPr lang="en-US" dirty="0" smtClean="0"/>
              <a:t> “Resource Coordinators.”</a:t>
            </a:r>
          </a:p>
          <a:p>
            <a:r>
              <a:rPr lang="en-US" dirty="0" smtClean="0"/>
              <a:t>Locally, we provide Diversion Services for both Singles and Families in our community.</a:t>
            </a:r>
          </a:p>
        </p:txBody>
      </p:sp>
      <p:pic>
        <p:nvPicPr>
          <p:cNvPr id="8" name="Picture 10" descr="C:\Users\sharon\AppData\Local\Microsoft\Windows\INetCache\IE\NASNESWU\question-mar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1"/>
            <a:ext cx="2514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0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3648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Essential Link: CA </a:t>
            </a:r>
            <a:r>
              <a:rPr lang="en-US" sz="3600" b="1" dirty="0"/>
              <a:t>and </a:t>
            </a:r>
            <a:r>
              <a:rPr lang="en-US" sz="3600" b="1" dirty="0" smtClean="0"/>
              <a:t>Diversion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910" y="1600200"/>
            <a:ext cx="8537448" cy="4724400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en-US" sz="2400" b="1" dirty="0" smtClean="0"/>
              <a:t>How we provide a “Diversion-First” Model—</a:t>
            </a:r>
          </a:p>
          <a:p>
            <a:r>
              <a:rPr lang="en-US" sz="2400" dirty="0" smtClean="0"/>
              <a:t>ALL CA </a:t>
            </a:r>
            <a:r>
              <a:rPr lang="en-US" sz="2400" dirty="0"/>
              <a:t>staff </a:t>
            </a:r>
            <a:r>
              <a:rPr lang="en-US" sz="2400" dirty="0" smtClean="0"/>
              <a:t>are cross-trained in Diversion and CA assessments. </a:t>
            </a:r>
          </a:p>
          <a:p>
            <a:r>
              <a:rPr lang="en-US" sz="2400" dirty="0" smtClean="0"/>
              <a:t>“Diversion First:” 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ll HH coming into our walk-in hours qualify for Diversion and meet with a case manager right away.</a:t>
            </a:r>
          </a:p>
          <a:p>
            <a:pPr lvl="2"/>
            <a:r>
              <a:rPr lang="en-US" sz="2000" dirty="0" smtClean="0"/>
              <a:t>We are able to provide services to any household due to having diverse and flexible funding stream supporting Diversion in our community. </a:t>
            </a:r>
          </a:p>
          <a:p>
            <a:pPr lvl="1"/>
            <a:r>
              <a:rPr lang="en-US" sz="2000" dirty="0" smtClean="0"/>
              <a:t>Initial conversation with all households=Diversion. </a:t>
            </a:r>
            <a:r>
              <a:rPr lang="en-US" sz="2000" b="1" dirty="0" smtClean="0"/>
              <a:t>CA acts as a separate intervention only </a:t>
            </a:r>
            <a:r>
              <a:rPr lang="en-US" sz="2000" b="1" u="sng" dirty="0" smtClean="0"/>
              <a:t>after</a:t>
            </a:r>
            <a:r>
              <a:rPr lang="en-US" sz="2000" b="1" dirty="0" smtClean="0"/>
              <a:t> the initial Diversion conversation.</a:t>
            </a:r>
            <a:r>
              <a:rPr lang="en-US" sz="2000" dirty="0" smtClean="0"/>
              <a:t> </a:t>
            </a:r>
          </a:p>
          <a:p>
            <a:r>
              <a:rPr lang="en-US" sz="2400" dirty="0" smtClean="0"/>
              <a:t>If households </a:t>
            </a:r>
            <a:r>
              <a:rPr lang="en-US" sz="2400" dirty="0"/>
              <a:t>are still in need of homeless housing resources, </a:t>
            </a:r>
            <a:r>
              <a:rPr lang="en-US" sz="2400" dirty="0" smtClean="0"/>
              <a:t>households proceed with </a:t>
            </a:r>
            <a:r>
              <a:rPr lang="en-US" sz="2400" dirty="0"/>
              <a:t>the CA enrollment </a:t>
            </a:r>
            <a:r>
              <a:rPr lang="en-US" sz="2400" dirty="0" smtClean="0"/>
              <a:t>process—otherwise Diversion case managers will continue working with the household to overcome their housing crisis.</a:t>
            </a:r>
            <a:endParaRPr lang="en-US" sz="2400" dirty="0"/>
          </a:p>
        </p:txBody>
      </p:sp>
      <p:sp>
        <p:nvSpPr>
          <p:cNvPr id="4" name="AutoShape 2" descr="Image result for linked hands free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7163"/>
            <a:ext cx="24003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59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  Our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8153400" cy="41989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DO NOT have funding for rental assistance </a:t>
            </a:r>
          </a:p>
          <a:p>
            <a:pPr lvl="1"/>
            <a:r>
              <a:rPr lang="en-US" dirty="0"/>
              <a:t>We are </a:t>
            </a:r>
            <a:r>
              <a:rPr lang="en-US" u="sng" dirty="0"/>
              <a:t>not</a:t>
            </a:r>
            <a:r>
              <a:rPr lang="en-US" dirty="0"/>
              <a:t> a money program! </a:t>
            </a:r>
            <a:endParaRPr lang="en-US" dirty="0" smtClean="0"/>
          </a:p>
          <a:p>
            <a:r>
              <a:rPr lang="en-US" dirty="0" smtClean="0"/>
              <a:t>Length of Diversion services:</a:t>
            </a:r>
          </a:p>
          <a:p>
            <a:pPr lvl="1"/>
            <a:r>
              <a:rPr lang="en-US" dirty="0" smtClean="0"/>
              <a:t>Average length of enrollment-- 1month of services with extensions given for  up to two months.</a:t>
            </a:r>
          </a:p>
          <a:p>
            <a:pPr lvl="1"/>
            <a:r>
              <a:rPr lang="en-US" dirty="0" smtClean="0"/>
              <a:t>Services </a:t>
            </a:r>
            <a:r>
              <a:rPr lang="en-US" dirty="0"/>
              <a:t>Provided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Education </a:t>
            </a:r>
            <a:r>
              <a:rPr lang="en-US" dirty="0"/>
              <a:t>and advocacy, landlord mitigation, conflict resolution, housing search and stabilization, community resource triaging, connection to mainstream employment and income resources, collaborative problem-solving, and </a:t>
            </a:r>
            <a:r>
              <a:rPr lang="en-US" dirty="0" smtClean="0"/>
              <a:t>VERY </a:t>
            </a:r>
            <a:r>
              <a:rPr lang="en-US" b="1" dirty="0" smtClean="0"/>
              <a:t>limited </a:t>
            </a:r>
            <a:r>
              <a:rPr lang="en-US" b="1" dirty="0"/>
              <a:t>financial assistance for approved costs </a:t>
            </a:r>
            <a:r>
              <a:rPr lang="en-US" b="1" dirty="0" smtClean="0"/>
              <a:t> (no rental assistance dollars) that </a:t>
            </a:r>
            <a:r>
              <a:rPr lang="en-US" b="1" dirty="0"/>
              <a:t>will lead to housing stability.  </a:t>
            </a:r>
            <a:endParaRPr lang="en-US" b="1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35" name="Picture 11" descr="C:\Users\sharon\AppData\Local\Microsoft\Windows\INetCache\IE\NASNESWU\aprende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187"/>
            <a:ext cx="3467100" cy="221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2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Diversion-First Model in Action: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9280086"/>
              </p:ext>
            </p:extLst>
          </p:nvPr>
        </p:nvGraphicFramePr>
        <p:xfrm>
          <a:off x="838200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828800"/>
            <a:ext cx="3581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latin typeface="MV Boli" panose="02000500030200090000" pitchFamily="2" charset="0"/>
                <a:cs typeface="MV Boli" panose="02000500030200090000" pitchFamily="2" charset="0"/>
              </a:rPr>
              <a:t>Service Delivery at our CA (HFCA) Portal: </a:t>
            </a:r>
            <a:endParaRPr lang="en-US" sz="2500" b="1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Curved Up Arrow 2"/>
          <p:cNvSpPr/>
          <p:nvPr/>
        </p:nvSpPr>
        <p:spPr>
          <a:xfrm flipH="1">
            <a:off x="4572000" y="5562600"/>
            <a:ext cx="2209800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181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Households either </a:t>
            </a:r>
            <a:r>
              <a:rPr lang="en-US" sz="2000" u="sng" dirty="0" smtClean="0"/>
              <a:t>call</a:t>
            </a:r>
            <a:r>
              <a:rPr lang="en-US" sz="2000" dirty="0" smtClean="0"/>
              <a:t> or visit us during </a:t>
            </a:r>
            <a:r>
              <a:rPr lang="en-US" sz="2000" u="sng" dirty="0" smtClean="0"/>
              <a:t>walk-in</a:t>
            </a:r>
            <a:r>
              <a:rPr lang="en-US" sz="2000" dirty="0" smtClean="0"/>
              <a:t> hours:  M-TH from 12:30-5pm.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1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worked 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Helping households identify their own intrinsic strengths and resources as a solution to their housing crisis.</a:t>
            </a:r>
          </a:p>
          <a:p>
            <a:r>
              <a:rPr lang="en-US" sz="3300" dirty="0" smtClean="0"/>
              <a:t>Having pre-existing landlord relationships and understanding the ins and outs of landlord tenant laws.</a:t>
            </a:r>
          </a:p>
          <a:p>
            <a:r>
              <a:rPr lang="en-US" sz="3300" dirty="0" smtClean="0"/>
              <a:t>Becoming ‘community resource experts’ and creating new collaborative community partnerships</a:t>
            </a:r>
          </a:p>
          <a:p>
            <a:pPr lvl="1"/>
            <a:r>
              <a:rPr lang="en-US" dirty="0" smtClean="0"/>
              <a:t>We cannot emphasize this enough—know what your community has to offer and partner with these agencies. Strategically connect households to resources that are already in existence that can meet their need.  </a:t>
            </a:r>
            <a:r>
              <a:rPr lang="en-US" b="1" dirty="0" smtClean="0"/>
              <a:t>You do not have to do everything! </a:t>
            </a:r>
          </a:p>
          <a:p>
            <a:endParaRPr lang="en-US" dirty="0"/>
          </a:p>
        </p:txBody>
      </p:sp>
      <p:pic>
        <p:nvPicPr>
          <p:cNvPr id="5122" name="Picture 2" descr="C:\Users\sharon\AppData\Local\Microsoft\Windows\INetCache\IE\L42Q0RV4\check_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374" y="1524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2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Diversion in Practice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in doubt--summarize!</a:t>
            </a:r>
          </a:p>
          <a:p>
            <a:r>
              <a:rPr lang="en-US" dirty="0"/>
              <a:t>Powerful Questions: </a:t>
            </a:r>
          </a:p>
          <a:p>
            <a:pPr lvl="1"/>
            <a:r>
              <a:rPr lang="en-US" sz="2400" dirty="0"/>
              <a:t>What would you like to see happen today?</a:t>
            </a:r>
          </a:p>
          <a:p>
            <a:pPr lvl="1"/>
            <a:r>
              <a:rPr lang="en-US" sz="2400" dirty="0"/>
              <a:t>How do you see that happening?</a:t>
            </a:r>
          </a:p>
          <a:p>
            <a:pPr lvl="1"/>
            <a:r>
              <a:rPr lang="en-US" sz="2400" dirty="0"/>
              <a:t>What could you do to make that happen? What could I help you with to make that happen?</a:t>
            </a:r>
          </a:p>
          <a:p>
            <a:pPr lvl="1"/>
            <a:r>
              <a:rPr lang="en-US" sz="2400" dirty="0"/>
              <a:t>What does_________(self-identified goal from client) look like to you?</a:t>
            </a:r>
          </a:p>
          <a:p>
            <a:pPr lvl="1"/>
            <a:r>
              <a:rPr lang="en-US" sz="2400" dirty="0"/>
              <a:t>How can I help you to work towards your goal of ____________ and blank______?</a:t>
            </a:r>
          </a:p>
          <a:p>
            <a:endParaRPr lang="en-US" dirty="0"/>
          </a:p>
        </p:txBody>
      </p:sp>
      <p:pic>
        <p:nvPicPr>
          <p:cNvPr id="4098" name="Picture 2" descr="C:\Users\sharon\AppData\Local\Microsoft\Windows\INetCache\IE\VV6O7FGX\Summary--Arvin61r5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106418" cy="6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133600"/>
            <a:ext cx="8153400" cy="4495800"/>
          </a:xfrm>
        </p:spPr>
        <p:txBody>
          <a:bodyPr/>
          <a:lstStyle/>
          <a:p>
            <a:r>
              <a:rPr lang="en-US" dirty="0" smtClean="0"/>
              <a:t>Listen, Summarize and use Powerful Questions…</a:t>
            </a:r>
          </a:p>
          <a:p>
            <a:endParaRPr lang="en-US" dirty="0"/>
          </a:p>
          <a:p>
            <a:r>
              <a:rPr lang="en-US" dirty="0" smtClean="0"/>
              <a:t>Pick a partner:</a:t>
            </a:r>
          </a:p>
          <a:p>
            <a:pPr lvl="1"/>
            <a:r>
              <a:rPr lang="en-US" dirty="0" smtClean="0"/>
              <a:t>One is the client and one is the diversion case manager.</a:t>
            </a:r>
          </a:p>
          <a:p>
            <a:pPr lvl="1"/>
            <a:r>
              <a:rPr lang="en-US" dirty="0" smtClean="0"/>
              <a:t>5 minutes then switch roles</a:t>
            </a:r>
          </a:p>
          <a:p>
            <a:endParaRPr lang="en-US" dirty="0"/>
          </a:p>
          <a:p>
            <a:r>
              <a:rPr lang="en-US" dirty="0" smtClean="0"/>
              <a:t>How did it feel being the client/case manager?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46252</TotalTime>
  <Words>881</Words>
  <Application>Microsoft Office PowerPoint</Application>
  <PresentationFormat>On-screen Show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Diversion Services In Spokane By: Sharon Stadelman and Jackie Thomson </vt:lpstr>
      <vt:lpstr>Our Service Philosophy for Diversion</vt:lpstr>
      <vt:lpstr>     What is Diversion? </vt:lpstr>
      <vt:lpstr>Essential Link: CA and Diversion</vt:lpstr>
      <vt:lpstr>         Our Process</vt:lpstr>
      <vt:lpstr>Diversion-First Model in Action: </vt:lpstr>
      <vt:lpstr>What’s worked well?</vt:lpstr>
      <vt:lpstr>Diversion in Practice </vt:lpstr>
      <vt:lpstr>Let’s Practice! </vt:lpstr>
      <vt:lpstr>What have been the biggest challenges?</vt:lpstr>
      <vt:lpstr>Outcomes: Jan2016-March 2017</vt:lpstr>
      <vt:lpstr>Outcomes: Jan 2016- March 2017</vt:lpstr>
      <vt:lpstr>Questions?   </vt:lpstr>
      <vt:lpstr>Contact Information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</dc:creator>
  <cp:lastModifiedBy>staff</cp:lastModifiedBy>
  <cp:revision>96</cp:revision>
  <cp:lastPrinted>2017-05-09T15:33:14Z</cp:lastPrinted>
  <dcterms:created xsi:type="dcterms:W3CDTF">2016-10-24T19:26:35Z</dcterms:created>
  <dcterms:modified xsi:type="dcterms:W3CDTF">2017-05-09T17:18:05Z</dcterms:modified>
</cp:coreProperties>
</file>