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handoutMasterIdLst>
    <p:handoutMasterId r:id="rId24"/>
  </p:handout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omic Sans MS" panose="030F0702030302020204" pitchFamily="66"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aya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64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5-10T00:02:54.956" idx="1">
    <p:pos x="6000" y="0"/>
    <p:text>These two graphs are internal contract targets -- let's think of some other interesting metrics we can share.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6AF903-C194-044A-A1C2-3FB6CFCEDCC1}" type="datetimeFigureOut">
              <a:rPr lang="en-US" smtClean="0"/>
              <a:t>5/11/2017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232C2F-5ECA-D54B-9104-CC42C6AE842F}" type="slidenum">
              <a:rPr lang="en-US" smtClean="0"/>
              <a:t>‹#›</a:t>
            </a:fld>
            <a:endParaRPr lang="en-US"/>
          </a:p>
        </p:txBody>
      </p:sp>
    </p:spTree>
    <p:extLst>
      <p:ext uri="{BB962C8B-B14F-4D97-AF65-F5344CB8AC3E}">
        <p14:creationId xmlns:p14="http://schemas.microsoft.com/office/powerpoint/2010/main" val="1761411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161077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479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63" name="Shape 163"/>
          <p:cNvSpPr>
            <a:spLocks noGrp="1" noRot="1" noChangeAspect="1"/>
          </p:cNvSpPr>
          <p:nvPr>
            <p:ph type="sldImg" idx="2"/>
          </p:nvPr>
        </p:nvSpPr>
        <p:spPr>
          <a:xfrm>
            <a:off x="1714762"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601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2219655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79" name="Shape 179"/>
          <p:cNvSpPr>
            <a:spLocks noGrp="1" noRot="1" noChangeAspect="1"/>
          </p:cNvSpPr>
          <p:nvPr>
            <p:ph type="sldImg" idx="2"/>
          </p:nvPr>
        </p:nvSpPr>
        <p:spPr>
          <a:xfrm>
            <a:off x="1714762"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68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87" name="Shape 187"/>
          <p:cNvSpPr>
            <a:spLocks noGrp="1" noRot="1" noChangeAspect="1"/>
          </p:cNvSpPr>
          <p:nvPr>
            <p:ph type="sldImg" idx="2"/>
          </p:nvPr>
        </p:nvSpPr>
        <p:spPr>
          <a:xfrm>
            <a:off x="1714762"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074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a:p>
          <a:p>
            <a:pPr marL="0" marR="0" lvl="0" indent="0" algn="l" rtl="0">
              <a:spcBef>
                <a:spcPts val="0"/>
              </a:spcBef>
              <a:buSzPct val="25000"/>
              <a:buNone/>
            </a:pPr>
            <a:r>
              <a:rPr lang="en-US"/>
              <a:t>Thank you Jamie for sharing your journey and testimony. So this is my portion of the presentation. I’ll discuss some of the challenges and improvements of Housing 4 Success as well as what we need from you and the community. So first, I will show where we started with Housing 4 Success and what a participant’s time should look like while in our  program. {Goes over intake} </a:t>
            </a:r>
            <a:r>
              <a:rPr lang="en-US" sz="1200" b="0" i="0" u="none" strike="noStrike" cap="none">
                <a:solidFill>
                  <a:schemeClr val="dk1"/>
                </a:solidFill>
                <a:latin typeface="Calibri"/>
                <a:ea typeface="Calibri"/>
                <a:cs typeface="Calibri"/>
                <a:sym typeface="Calibri"/>
              </a:rPr>
              <a:t>Seems Pretty Simple Right?  </a:t>
            </a:r>
          </a:p>
        </p:txBody>
      </p:sp>
      <p:sp>
        <p:nvSpPr>
          <p:cNvPr id="196" name="Shape 1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8055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Here is a list of some other challenges Housing 4 Success has faced as an organization.</a:t>
            </a:r>
          </a:p>
          <a:p>
            <a:pPr lvl="0">
              <a:spcBef>
                <a:spcPts val="0"/>
              </a:spcBef>
              <a:buNone/>
            </a:pPr>
            <a:r>
              <a:rPr lang="en-US"/>
              <a:t>{Challenge 1} We have had youth coming to us needing services and unable to get in contact with Coordinated Entry or they have been waiting for an extended period of time to get referred. </a:t>
            </a:r>
          </a:p>
          <a:p>
            <a:pPr lvl="0">
              <a:spcBef>
                <a:spcPts val="0"/>
              </a:spcBef>
              <a:buNone/>
            </a:pPr>
            <a:r>
              <a:rPr lang="en-US"/>
              <a:t>{Challenge 2} This year alone, we had 42 referrals between January through April. Of those 42, we had to send 22 back because of no contact. That’s 52% of our referrals. </a:t>
            </a:r>
          </a:p>
          <a:p>
            <a:pPr lvl="0">
              <a:spcBef>
                <a:spcPts val="0"/>
              </a:spcBef>
              <a:buNone/>
            </a:pPr>
            <a:r>
              <a:rPr lang="en-US"/>
              <a:t>{Challenge 3} We have a small landlord pool, who’s apartment’s can only hold so many participants. We have individuals who do not meet the income criteria due to lack of income and rental history, and/or criminal background. It is also unrealistic to expect an 18-24 year old to pay $1332 in rent, utilities, and other responsibilities  per month on a minimum wage salary. </a:t>
            </a:r>
          </a:p>
          <a:p>
            <a:pPr lvl="0">
              <a:spcBef>
                <a:spcPts val="0"/>
              </a:spcBef>
              <a:buNone/>
            </a:pPr>
            <a:r>
              <a:rPr lang="en-US"/>
              <a:t>{Challenge 4} This challenge is the result of unrealistic housing options, which case our participants to return to homelessness and/or get referred back to us with an eviction on their record making it difficult to house. </a:t>
            </a:r>
          </a:p>
          <a:p>
            <a:pPr lvl="0">
              <a:spcBef>
                <a:spcPts val="0"/>
              </a:spcBef>
              <a:buNone/>
            </a:pPr>
            <a:endParaRPr/>
          </a:p>
          <a:p>
            <a:pPr lvl="0">
              <a:spcBef>
                <a:spcPts val="0"/>
              </a:spcBef>
              <a:buNone/>
            </a:pPr>
            <a:r>
              <a:rPr lang="en-US"/>
              <a:t>Housing 4 Success has evolved this year to strategize and confront the past challenges we have faced as an organization.  </a:t>
            </a:r>
          </a:p>
          <a:p>
            <a:pPr lvl="0">
              <a:spcBef>
                <a:spcPts val="0"/>
              </a:spcBef>
              <a:buNone/>
            </a:pPr>
            <a:r>
              <a:rPr lang="en-US"/>
              <a:t>{Improvement 1}Housing 4 Success along with the collaboration of our partner organizations have worked together to have more participants receive services by having Coordinated Entry conduct intakes at REACH. </a:t>
            </a:r>
          </a:p>
          <a:p>
            <a:pPr lvl="0">
              <a:spcBef>
                <a:spcPts val="0"/>
              </a:spcBef>
              <a:buNone/>
            </a:pPr>
            <a:r>
              <a:rPr lang="en-US"/>
              <a:t>{Improvement 2}We also reach out to the Path Team and Community Youth Services youth shelter if we are unable to contact a referral. </a:t>
            </a:r>
          </a:p>
          <a:p>
            <a:pPr lvl="0">
              <a:spcBef>
                <a:spcPts val="0"/>
              </a:spcBef>
              <a:buNone/>
            </a:pPr>
            <a:r>
              <a:rPr lang="en-US"/>
              <a:t>{Improvement 3}To address the lack of affordable and available housing options we have partnered with landlords willing to rent our multiple room homes so were are able to house multiple participants in a community environment. This year, we are partnering with two landlords and were able to house 8 participants in two 4 bedroom houses. We’ve also hired a full time housing navigator to increase landlord engagement. </a:t>
            </a:r>
          </a:p>
          <a:p>
            <a:pPr lvl="0">
              <a:spcBef>
                <a:spcPts val="0"/>
              </a:spcBef>
              <a:buNone/>
            </a:pPr>
            <a:r>
              <a:rPr lang="en-US"/>
              <a:t>{Improvement 4} Because we want our participants to be successful outside of the program, we have revamped our program policies, and created realistic housing tiered housing tracks along with an assessment to understand their needs outside of just housing to create a successful tailored housing stability plan. We have realistic and visual discussions about budgeting and what that looks like,( I will give an example this on the next slide) and we have conversations about their goals in life. </a:t>
            </a:r>
          </a:p>
          <a:p>
            <a:pPr lvl="0">
              <a:spcBef>
                <a:spcPts val="0"/>
              </a:spcBef>
              <a:buNone/>
            </a:pPr>
            <a:endParaRPr/>
          </a:p>
        </p:txBody>
      </p:sp>
      <p:sp>
        <p:nvSpPr>
          <p:cNvPr id="225" name="Shape 22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290696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47" name="Shape 24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4257534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These are the realistic conversations we have with our participants. We let them know that their first stop isn’t their final destination. </a:t>
            </a:r>
          </a:p>
        </p:txBody>
      </p:sp>
      <p:sp>
        <p:nvSpPr>
          <p:cNvPr id="254" name="Shape 25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1741261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The 100 Day Challenge was created by A Way Home Washington as a way to address the urgency to end youth and young adult homelessness. Pierce County organizations such as Housing 4 Success, Team Child, Associated Ministries, Community Youth Services, and Oasis Center any many more have risen to the challenge with the goal to house 168 youth and young adults from  July 29th 2017. </a:t>
            </a: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617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While we had made great strides to overcome many of the challenges with Housing 4 Success, we still have some hurdles to cross. These are a few that we are still facing. Many times in communication we have heard things such as, “I want to help the homeless, but not here.” “ Not in my neighborhood” “I don’t want that type of element in my backyard.” “We can get rid of homelessness if we got rid of all the tents” Many people have preconceived ideals on why some is experiencing homelessness and what homeless people look like and because of this it is difficult for a larger push for community support. This video that I am about to show highlights some of the stereotypes and ideas that people have about people experiencing homelessness. It is a video about people experiencing homelessness reading tweets about what a portion of society feels about people experiencing homelessness. </a:t>
            </a: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647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2" name="Shape 10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644144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t>Wow, I know that was difficult to watch but I am certain it is twice as difficult for the people who have to hear this in person on a regular basis. So with everything we discussed with this presentation, you’re probably wondering( I’m hoping) what can I do to help, or what is needed? I’m so glad you mentally asked. Here is a call to action of what we need. Many of these things aren’t overnight changes, but there are small daily changes that can be made. We can first start with educating people when we hear untrue stereotypes of people experiencing homelessness. Like let’s first change the language from “homeless people” because we stop looking at the person and at the end of the day they are still human and they deserve to be treated as humans. We’re only a small group of housing organizations, but how many of you in this room knows someone looking to rent a room, looking to rent a house, knows of a vacancy in an apartment. How many of you drive past houses with for sale signs on them? As of 2016 Tacoma Washington has a vacancy rate of 3.4%. We’re seeing a boom of apartments but how are actually affordable and equitable to our population when the quote for affordable rent is $850, $929, and up to $1000 per month. Let’s not forget you have to make 3x the amount of rent to even qualify for most of these apartments. Youth Homelessness and in general homelessness will not end overnight, but with help and support from you,  your friends, peers, family, network, it can end sooner if we work together as a community. </a:t>
            </a:r>
          </a:p>
        </p:txBody>
      </p:sp>
      <p:sp>
        <p:nvSpPr>
          <p:cNvPr id="279" name="Shape 27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2235447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And thus that concludes our presentation. Thank you for you time and consideration. We’ll now open the floor for questioning.</a:t>
            </a:r>
          </a:p>
        </p:txBody>
      </p:sp>
      <p:sp>
        <p:nvSpPr>
          <p:cNvPr id="286" name="Shape 28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216512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899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8" name="Shape 12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2456412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1" name="Shape 12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155399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35" name="Shape 13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21820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42" name="Shape 14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1639615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370775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54" name="Shape 154"/>
          <p:cNvSpPr>
            <a:spLocks noGrp="1" noRot="1" noChangeAspect="1"/>
          </p:cNvSpPr>
          <p:nvPr>
            <p:ph type="sldImg" idx="2"/>
          </p:nvPr>
        </p:nvSpPr>
        <p:spPr>
          <a:xfrm>
            <a:off x="1714762"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086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17"/>
        <p:cNvGrpSpPr/>
        <p:nvPr/>
      </p:nvGrpSpPr>
      <p:grpSpPr>
        <a:xfrm>
          <a:off x="0" y="0"/>
          <a:ext cx="0" cy="0"/>
          <a:chOff x="0" y="0"/>
          <a:chExt cx="0" cy="0"/>
        </a:xfrm>
      </p:grpSpPr>
      <p:sp>
        <p:nvSpPr>
          <p:cNvPr id="18" name="Shape 18"/>
          <p:cNvSpPr/>
          <p:nvPr/>
        </p:nvSpPr>
        <p:spPr>
          <a:xfrm>
            <a:off x="0" y="2647950"/>
            <a:ext cx="3571800" cy="4209900"/>
          </a:xfrm>
          <a:prstGeom prst="rtTriangle">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19" name="Shape 19"/>
          <p:cNvSpPr/>
          <p:nvPr/>
        </p:nvSpPr>
        <p:spPr>
          <a:xfrm>
            <a:off x="-2380" y="-925"/>
            <a:ext cx="9146400" cy="6858900"/>
          </a:xfrm>
          <a:custGeom>
            <a:avLst/>
            <a:gdLst/>
            <a:ahLst/>
            <a:cxnLst/>
            <a:rect l="0" t="0" r="0" b="0"/>
            <a:pathLst>
              <a:path w="120000" h="120000" extrusionOk="0">
                <a:moveTo>
                  <a:pt x="0" y="120000"/>
                </a:moveTo>
                <a:lnTo>
                  <a:pt x="101524" y="0"/>
                </a:lnTo>
                <a:lnTo>
                  <a:pt x="120000" y="16"/>
                </a:lnTo>
                <a:lnTo>
                  <a:pt x="120000" y="120000"/>
                </a:lnTo>
                <a:lnTo>
                  <a:pt x="0" y="120000"/>
                </a:lnTo>
                <a:close/>
              </a:path>
            </a:pathLst>
          </a:custGeom>
          <a:solidFill>
            <a:schemeClr val="accent3">
              <a:alpha val="8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0" name="Shape 20"/>
          <p:cNvSpPr txBox="1">
            <a:spLocks noGrp="1"/>
          </p:cNvSpPr>
          <p:nvPr>
            <p:ph type="ctrTitle"/>
          </p:nvPr>
        </p:nvSpPr>
        <p:spPr>
          <a:xfrm rot="-2460060">
            <a:off x="817132" y="1730345"/>
            <a:ext cx="5648616" cy="1204448"/>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Source Sans Pro"/>
              <a:buNone/>
              <a:defRPr sz="3200" b="0" i="0" u="none" strike="noStrike" cap="none">
                <a:solidFill>
                  <a:schemeClr val="dk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1" name="Shape 21"/>
          <p:cNvSpPr txBox="1">
            <a:spLocks noGrp="1"/>
          </p:cNvSpPr>
          <p:nvPr>
            <p:ph type="subTitle" idx="1"/>
          </p:nvPr>
        </p:nvSpPr>
        <p:spPr>
          <a:xfrm rot="-2460010">
            <a:off x="1212264" y="2470910"/>
            <a:ext cx="6511130" cy="329178"/>
          </a:xfrm>
          <a:prstGeom prst="rect">
            <a:avLst/>
          </a:prstGeom>
          <a:noFill/>
          <a:ln>
            <a:noFill/>
          </a:ln>
        </p:spPr>
        <p:txBody>
          <a:bodyPr lIns="91425" tIns="91425" rIns="91425" bIns="91425" anchor="t" anchorCtr="0"/>
          <a:lstStyle>
            <a:lvl1pPr marL="0" marR="0" lvl="0" indent="0" algn="l" rtl="0">
              <a:spcBef>
                <a:spcPts val="800"/>
              </a:spcBef>
              <a:buClr>
                <a:schemeClr val="dk1"/>
              </a:buClr>
              <a:buFont typeface="Arial"/>
              <a:buNone/>
              <a:defRPr sz="1400" b="0" i="0" u="none" strike="noStrike" cap="none">
                <a:solidFill>
                  <a:schemeClr val="dk1"/>
                </a:solidFill>
                <a:latin typeface="Source Sans Pro"/>
                <a:ea typeface="Source Sans Pro"/>
                <a:cs typeface="Source Sans Pro"/>
                <a:sym typeface="Source Sans Pro"/>
              </a:defRPr>
            </a:lvl1pPr>
            <a:lvl2pPr marL="457200" marR="0" lvl="1" indent="0" algn="ctr" rtl="0">
              <a:spcBef>
                <a:spcPts val="300"/>
              </a:spcBef>
              <a:buClr>
                <a:schemeClr val="accent2"/>
              </a:buClr>
              <a:buFont typeface="Noto Sans Symbols"/>
              <a:buNone/>
              <a:defRPr sz="1600" b="0" i="0" u="none" strike="noStrike" cap="none">
                <a:solidFill>
                  <a:srgbClr val="888888"/>
                </a:solidFill>
                <a:latin typeface="Source Sans Pro"/>
                <a:ea typeface="Source Sans Pro"/>
                <a:cs typeface="Source Sans Pro"/>
                <a:sym typeface="Source Sans Pro"/>
              </a:defRPr>
            </a:lvl2pPr>
            <a:lvl3pPr marL="914400" marR="0" lvl="2" indent="0" algn="ctr" rtl="0">
              <a:spcBef>
                <a:spcPts val="300"/>
              </a:spcBef>
              <a:buClr>
                <a:schemeClr val="accent2"/>
              </a:buClr>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371600" marR="0" lvl="3" indent="0" algn="ctr" rtl="0">
              <a:spcBef>
                <a:spcPts val="300"/>
              </a:spcBef>
              <a:buClr>
                <a:schemeClr val="accent2"/>
              </a:buClr>
              <a:buFont typeface="Noto Sans Symbols"/>
              <a:buNone/>
              <a:defRPr sz="1600" b="0" i="0" u="none" strike="noStrike" cap="none">
                <a:solidFill>
                  <a:srgbClr val="888888"/>
                </a:solidFill>
                <a:latin typeface="Source Sans Pro"/>
                <a:ea typeface="Source Sans Pro"/>
                <a:cs typeface="Source Sans Pro"/>
                <a:sym typeface="Source Sans Pro"/>
              </a:defRPr>
            </a:lvl4pPr>
            <a:lvl5pPr marL="1828800" marR="0" lvl="4" indent="0" algn="ctr" rtl="0">
              <a:spcBef>
                <a:spcPts val="300"/>
              </a:spcBef>
              <a:buClr>
                <a:schemeClr val="accent2"/>
              </a:buClr>
              <a:buFont typeface="Noto Sans Symbols"/>
              <a:buNone/>
              <a:defRPr sz="1600" b="0" i="0" u="none" strike="noStrike" cap="none">
                <a:solidFill>
                  <a:srgbClr val="888888"/>
                </a:solidFill>
                <a:latin typeface="Source Sans Pro"/>
                <a:ea typeface="Source Sans Pro"/>
                <a:cs typeface="Source Sans Pro"/>
                <a:sym typeface="Source Sans Pro"/>
              </a:defRPr>
            </a:lvl5pPr>
            <a:lvl6pPr marL="2286000" marR="0" lvl="5" indent="0" algn="ctr" rtl="0">
              <a:spcBef>
                <a:spcPts val="300"/>
              </a:spcBef>
              <a:buClr>
                <a:schemeClr val="accent2"/>
              </a:buClr>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2743200" marR="0" lvl="6" indent="0" algn="ctr" rtl="0">
              <a:spcBef>
                <a:spcPts val="300"/>
              </a:spcBef>
              <a:buClr>
                <a:schemeClr val="accent2"/>
              </a:buClr>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200400" marR="0" lvl="7" indent="0" algn="ctr" rtl="0">
              <a:spcBef>
                <a:spcPts val="300"/>
              </a:spcBef>
              <a:buClr>
                <a:schemeClr val="accent2"/>
              </a:buClr>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3657600" marR="0" lvl="8" indent="0" algn="ctr" rtl="0">
              <a:spcBef>
                <a:spcPts val="300"/>
              </a:spcBef>
              <a:buClr>
                <a:schemeClr val="accent2"/>
              </a:buClr>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22" name="Shape 22"/>
          <p:cNvSpPr txBox="1">
            <a:spLocks noGrp="1"/>
          </p:cNvSpPr>
          <p:nvPr>
            <p:ph type="dt" idx="10"/>
          </p:nvPr>
        </p:nvSpPr>
        <p:spPr>
          <a:xfrm rot="-2459877">
            <a:off x="201205" y="5870469"/>
            <a:ext cx="2176265" cy="20116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3" name="Shape 23"/>
          <p:cNvSpPr txBox="1">
            <a:spLocks noGrp="1"/>
          </p:cNvSpPr>
          <p:nvPr>
            <p:ph type="ftr" idx="11"/>
          </p:nvPr>
        </p:nvSpPr>
        <p:spPr>
          <a:xfrm>
            <a:off x="3517514" y="6285121"/>
            <a:ext cx="4724400" cy="274200"/>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4" name="Shape 24"/>
          <p:cNvSpPr>
            <a:spLocks noGrp="1"/>
          </p:cNvSpPr>
          <p:nvPr>
            <p:ph type="sldNum" idx="12"/>
          </p:nvPr>
        </p:nvSpPr>
        <p:spPr>
          <a:xfrm>
            <a:off x="8401038" y="6170821"/>
            <a:ext cx="502800" cy="50280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a:solidFill>
                  <a:srgbClr val="FFFFFF"/>
                </a:solidFill>
                <a:latin typeface="Source Sans Pro"/>
                <a:ea typeface="Source Sans Pro"/>
                <a:cs typeface="Source Sans Pro"/>
                <a:sym typeface="Source Sans Pro"/>
              </a:rPr>
              <a:t>‹#›</a:t>
            </a:fld>
            <a:endParaRPr lang="en-US" sz="1650" b="0" i="0" u="none" strike="noStrike" cap="none">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822959" y="365760"/>
            <a:ext cx="7521000" cy="5487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Source Sans Pro"/>
              <a:buNone/>
              <a:defRPr sz="2800" b="0" i="0" u="none" strike="noStrike" cap="none">
                <a:solidFill>
                  <a:schemeClr val="dk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4" name="Shape 84"/>
          <p:cNvSpPr txBox="1">
            <a:spLocks noGrp="1"/>
          </p:cNvSpPr>
          <p:nvPr>
            <p:ph type="body" idx="1"/>
          </p:nvPr>
        </p:nvSpPr>
        <p:spPr>
          <a:xfrm rot="5400000">
            <a:off x="2793450" y="-869921"/>
            <a:ext cx="3579900" cy="7521000"/>
          </a:xfrm>
          <a:prstGeom prst="rect">
            <a:avLst/>
          </a:prstGeom>
          <a:noFill/>
          <a:ln>
            <a:noFill/>
          </a:ln>
        </p:spPr>
        <p:txBody>
          <a:bodyPr lIns="91425" tIns="91425" rIns="91425" bIns="91425" anchor="t" anchorCtr="0"/>
          <a:lstStyle>
            <a:lvl1pPr marL="342900" marR="0" lvl="0" indent="-342900" algn="l" rtl="0">
              <a:spcBef>
                <a:spcPts val="80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1pPr>
            <a:lvl2pPr marL="173736" marR="0" lvl="1"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2pPr>
            <a:lvl3pPr marL="402336" marR="0" lvl="2"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3pPr>
            <a:lvl4pPr marL="630936" marR="0" lvl="3"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L="859536" marR="0" lvl="4"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L="1097280" marR="0" lvl="5" indent="-93980"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6pPr>
            <a:lvl7pPr marL="1353312" marR="0" lvl="6" indent="-83311"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7pPr>
            <a:lvl8pPr marL="1581912" marR="0" lvl="7" indent="-83311"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8pPr>
            <a:lvl9pPr marL="1792224" marR="0" lvl="8" indent="-77723"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85" name="Shape 85"/>
          <p:cNvSpPr txBox="1">
            <a:spLocks noGrp="1"/>
          </p:cNvSpPr>
          <p:nvPr>
            <p:ph type="dt" idx="10"/>
          </p:nvPr>
        </p:nvSpPr>
        <p:spPr>
          <a:xfrm rot="-2459877">
            <a:off x="201205" y="5870469"/>
            <a:ext cx="2176265" cy="20116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6" name="Shape 86"/>
          <p:cNvSpPr txBox="1">
            <a:spLocks noGrp="1"/>
          </p:cNvSpPr>
          <p:nvPr>
            <p:ph type="ftr" idx="11"/>
          </p:nvPr>
        </p:nvSpPr>
        <p:spPr>
          <a:xfrm>
            <a:off x="3517514" y="6285121"/>
            <a:ext cx="4724400" cy="274200"/>
          </a:xfrm>
          <a:prstGeom prst="rect">
            <a:avLst/>
          </a:prstGeom>
          <a:noFill/>
          <a:ln>
            <a:noFill/>
          </a:ln>
        </p:spPr>
        <p:txBody>
          <a:bodyPr lIns="91425" tIns="91425" rIns="91425" bIns="91425" anchor="ctr" anchorCtr="0"/>
          <a:lstStyle>
            <a:lvl1pPr marL="0" marR="0" lvl="0" indent="0" algn="r" rtl="0">
              <a:spcBef>
                <a:spcPts val="0"/>
              </a:spcBef>
              <a:buNone/>
              <a:defRPr sz="1000"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7" name="Shape 87"/>
          <p:cNvSpPr>
            <a:spLocks noGrp="1"/>
          </p:cNvSpPr>
          <p:nvPr>
            <p:ph type="sldNum" idx="12"/>
          </p:nvPr>
        </p:nvSpPr>
        <p:spPr>
          <a:xfrm>
            <a:off x="8401038" y="6170821"/>
            <a:ext cx="502800" cy="50280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a:solidFill>
                  <a:srgbClr val="FFFFFF"/>
                </a:solidFill>
                <a:latin typeface="Source Sans Pro"/>
                <a:ea typeface="Source Sans Pro"/>
                <a:cs typeface="Source Sans Pro"/>
                <a:sym typeface="Source Sans Pro"/>
              </a:rPr>
              <a:t>‹#›</a:t>
            </a:fld>
            <a:endParaRPr lang="en-US" sz="165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rot="5400000">
            <a:off x="5318850" y="1585188"/>
            <a:ext cx="4678500" cy="20574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Source Sans Pro"/>
              <a:buNone/>
              <a:defRPr sz="2800" b="0" i="0" u="none" strike="noStrike" cap="none">
                <a:solidFill>
                  <a:schemeClr val="dk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0" name="Shape 90"/>
          <p:cNvSpPr txBox="1">
            <a:spLocks noGrp="1"/>
          </p:cNvSpPr>
          <p:nvPr>
            <p:ph type="body" idx="1"/>
          </p:nvPr>
        </p:nvSpPr>
        <p:spPr>
          <a:xfrm rot="5400000">
            <a:off x="1127850" y="-396011"/>
            <a:ext cx="4678500" cy="6019800"/>
          </a:xfrm>
          <a:prstGeom prst="rect">
            <a:avLst/>
          </a:prstGeom>
          <a:noFill/>
          <a:ln>
            <a:noFill/>
          </a:ln>
        </p:spPr>
        <p:txBody>
          <a:bodyPr lIns="91425" tIns="91425" rIns="91425" bIns="91425" anchor="t" anchorCtr="0"/>
          <a:lstStyle>
            <a:lvl1pPr marL="342900" marR="0" lvl="0" indent="-342900" algn="l" rtl="0">
              <a:spcBef>
                <a:spcPts val="80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1pPr>
            <a:lvl2pPr marL="173736" marR="0" lvl="1"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2pPr>
            <a:lvl3pPr marL="402336" marR="0" lvl="2"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3pPr>
            <a:lvl4pPr marL="630936" marR="0" lvl="3"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L="859536" marR="0" lvl="4"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L="1097280" marR="0" lvl="5" indent="-93980"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6pPr>
            <a:lvl7pPr marL="1353312" marR="0" lvl="6" indent="-83311"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7pPr>
            <a:lvl8pPr marL="1581912" marR="0" lvl="7" indent="-83311"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8pPr>
            <a:lvl9pPr marL="1792224" marR="0" lvl="8" indent="-77723"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91" name="Shape 91"/>
          <p:cNvSpPr txBox="1">
            <a:spLocks noGrp="1"/>
          </p:cNvSpPr>
          <p:nvPr>
            <p:ph type="dt" idx="10"/>
          </p:nvPr>
        </p:nvSpPr>
        <p:spPr>
          <a:xfrm rot="-2459877">
            <a:off x="201205" y="5870469"/>
            <a:ext cx="2176265" cy="20116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2" name="Shape 92"/>
          <p:cNvSpPr txBox="1">
            <a:spLocks noGrp="1"/>
          </p:cNvSpPr>
          <p:nvPr>
            <p:ph type="ftr" idx="11"/>
          </p:nvPr>
        </p:nvSpPr>
        <p:spPr>
          <a:xfrm>
            <a:off x="3517514" y="6285121"/>
            <a:ext cx="4724400" cy="274200"/>
          </a:xfrm>
          <a:prstGeom prst="rect">
            <a:avLst/>
          </a:prstGeom>
          <a:noFill/>
          <a:ln>
            <a:noFill/>
          </a:ln>
        </p:spPr>
        <p:txBody>
          <a:bodyPr lIns="91425" tIns="91425" rIns="91425" bIns="91425" anchor="ctr" anchorCtr="0"/>
          <a:lstStyle>
            <a:lvl1pPr marL="0" marR="0" lvl="0" indent="0" algn="r" rtl="0">
              <a:spcBef>
                <a:spcPts val="0"/>
              </a:spcBef>
              <a:buNone/>
              <a:defRPr sz="1000"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3" name="Shape 93"/>
          <p:cNvSpPr>
            <a:spLocks noGrp="1"/>
          </p:cNvSpPr>
          <p:nvPr>
            <p:ph type="sldNum" idx="12"/>
          </p:nvPr>
        </p:nvSpPr>
        <p:spPr>
          <a:xfrm>
            <a:off x="8401038" y="6170821"/>
            <a:ext cx="502800" cy="50280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a:solidFill>
                  <a:srgbClr val="FFFFFF"/>
                </a:solidFill>
                <a:latin typeface="Source Sans Pro"/>
                <a:ea typeface="Source Sans Pro"/>
                <a:cs typeface="Source Sans Pro"/>
                <a:sym typeface="Source Sans Pro"/>
              </a:rPr>
              <a:t>‹#›</a:t>
            </a:fld>
            <a:endParaRPr lang="en-US" sz="165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22959" y="365760"/>
            <a:ext cx="7521000" cy="5487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Source Sans Pro"/>
              <a:buNone/>
              <a:defRPr sz="2800" b="0" i="0" u="none" strike="noStrike" cap="none">
                <a:solidFill>
                  <a:schemeClr val="dk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7" name="Shape 27"/>
          <p:cNvSpPr txBox="1">
            <a:spLocks noGrp="1"/>
          </p:cNvSpPr>
          <p:nvPr>
            <p:ph type="body" idx="1"/>
          </p:nvPr>
        </p:nvSpPr>
        <p:spPr>
          <a:xfrm>
            <a:off x="822959" y="1100628"/>
            <a:ext cx="7521000" cy="3579900"/>
          </a:xfrm>
          <a:prstGeom prst="rect">
            <a:avLst/>
          </a:prstGeom>
          <a:noFill/>
          <a:ln>
            <a:noFill/>
          </a:ln>
        </p:spPr>
        <p:txBody>
          <a:bodyPr lIns="91425" tIns="91425" rIns="91425" bIns="91425" anchor="t" anchorCtr="0"/>
          <a:lstStyle>
            <a:lvl1pPr marL="342900" marR="0" lvl="0" indent="-342900" algn="l" rtl="0">
              <a:spcBef>
                <a:spcPts val="80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1pPr>
            <a:lvl2pPr marL="173736" marR="0" lvl="1"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2pPr>
            <a:lvl3pPr marL="402336" marR="0" lvl="2"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3pPr>
            <a:lvl4pPr marL="630936" marR="0" lvl="3"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L="859536" marR="0" lvl="4"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L="1097280" marR="0" lvl="5" indent="-93980"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6pPr>
            <a:lvl7pPr marL="1353312" marR="0" lvl="6" indent="-83311"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7pPr>
            <a:lvl8pPr marL="1581912" marR="0" lvl="7" indent="-83311"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8pPr>
            <a:lvl9pPr marL="1792224" marR="0" lvl="8" indent="-77723"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28" name="Shape 28"/>
          <p:cNvSpPr txBox="1">
            <a:spLocks noGrp="1"/>
          </p:cNvSpPr>
          <p:nvPr>
            <p:ph type="dt" idx="10"/>
          </p:nvPr>
        </p:nvSpPr>
        <p:spPr>
          <a:xfrm rot="-2459877">
            <a:off x="201205" y="5870469"/>
            <a:ext cx="2176265" cy="20116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9" name="Shape 29"/>
          <p:cNvSpPr txBox="1">
            <a:spLocks noGrp="1"/>
          </p:cNvSpPr>
          <p:nvPr>
            <p:ph type="ftr" idx="11"/>
          </p:nvPr>
        </p:nvSpPr>
        <p:spPr>
          <a:xfrm>
            <a:off x="3517514" y="6285121"/>
            <a:ext cx="4724400" cy="274200"/>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0" name="Shape 30"/>
          <p:cNvSpPr>
            <a:spLocks noGrp="1"/>
          </p:cNvSpPr>
          <p:nvPr>
            <p:ph type="sldNum" idx="12"/>
          </p:nvPr>
        </p:nvSpPr>
        <p:spPr>
          <a:xfrm>
            <a:off x="8401038" y="6170821"/>
            <a:ext cx="502800" cy="50280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a:solidFill>
                  <a:srgbClr val="FFFFFF"/>
                </a:solidFill>
                <a:latin typeface="Source Sans Pro"/>
                <a:ea typeface="Source Sans Pro"/>
                <a:cs typeface="Source Sans Pro"/>
                <a:sym typeface="Source Sans Pro"/>
              </a:rPr>
              <a:t>‹#›</a:t>
            </a:fld>
            <a:endParaRPr lang="en-US" sz="1650" b="0" i="0" u="none" strike="noStrike" cap="none">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31"/>
        <p:cNvGrpSpPr/>
        <p:nvPr/>
      </p:nvGrpSpPr>
      <p:grpSpPr>
        <a:xfrm>
          <a:off x="0" y="0"/>
          <a:ext cx="0" cy="0"/>
          <a:chOff x="0" y="0"/>
          <a:chExt cx="0" cy="0"/>
        </a:xfrm>
      </p:grpSpPr>
      <p:sp>
        <p:nvSpPr>
          <p:cNvPr id="32" name="Shape 32"/>
          <p:cNvSpPr/>
          <p:nvPr/>
        </p:nvSpPr>
        <p:spPr>
          <a:xfrm>
            <a:off x="-2380" y="-925"/>
            <a:ext cx="9146400" cy="6858900"/>
          </a:xfrm>
          <a:custGeom>
            <a:avLst/>
            <a:gdLst/>
            <a:ahLst/>
            <a:cxnLst/>
            <a:rect l="0" t="0" r="0" b="0"/>
            <a:pathLst>
              <a:path w="120000" h="120000" extrusionOk="0">
                <a:moveTo>
                  <a:pt x="0" y="120000"/>
                </a:moveTo>
                <a:lnTo>
                  <a:pt x="101524" y="0"/>
                </a:lnTo>
                <a:lnTo>
                  <a:pt x="120000" y="16"/>
                </a:lnTo>
                <a:lnTo>
                  <a:pt x="120000" y="120000"/>
                </a:lnTo>
                <a:lnTo>
                  <a:pt x="0" y="120000"/>
                </a:lnTo>
                <a:close/>
              </a:path>
            </a:pathLst>
          </a:cu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33" name="Shape 33"/>
          <p:cNvSpPr/>
          <p:nvPr/>
        </p:nvSpPr>
        <p:spPr>
          <a:xfrm>
            <a:off x="0" y="2647950"/>
            <a:ext cx="3571800" cy="4209900"/>
          </a:xfrm>
          <a:prstGeom prst="rtTriangle">
            <a:avLst/>
          </a:prstGeom>
          <a:solidFill>
            <a:schemeClr val="accent3">
              <a:alpha val="80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34" name="Shape 34"/>
          <p:cNvSpPr txBox="1">
            <a:spLocks noGrp="1"/>
          </p:cNvSpPr>
          <p:nvPr>
            <p:ph type="title"/>
          </p:nvPr>
        </p:nvSpPr>
        <p:spPr>
          <a:xfrm rot="-2460030">
            <a:off x="819438" y="1726705"/>
            <a:ext cx="5650958" cy="12076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Source Sans Pro"/>
              <a:buNone/>
              <a:defRPr sz="3200" b="0" i="0" u="none" strike="noStrike" cap="none">
                <a:solidFill>
                  <a:schemeClr val="dk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5" name="Shape 35"/>
          <p:cNvSpPr txBox="1">
            <a:spLocks noGrp="1"/>
          </p:cNvSpPr>
          <p:nvPr>
            <p:ph type="body" idx="1"/>
          </p:nvPr>
        </p:nvSpPr>
        <p:spPr>
          <a:xfrm rot="-2459994">
            <a:off x="1216151" y="2468232"/>
            <a:ext cx="6510707" cy="329178"/>
          </a:xfrm>
          <a:prstGeom prst="rect">
            <a:avLst/>
          </a:prstGeom>
          <a:noFill/>
          <a:ln>
            <a:noFill/>
          </a:ln>
        </p:spPr>
        <p:txBody>
          <a:bodyPr lIns="91425" tIns="91425" rIns="91425" bIns="91425" anchor="t" anchorCtr="0"/>
          <a:lstStyle>
            <a:lvl1pPr marL="0" marR="0" lvl="0" indent="0" algn="l" rtl="0">
              <a:spcBef>
                <a:spcPts val="800"/>
              </a:spcBef>
              <a:buClr>
                <a:schemeClr val="dk1"/>
              </a:buClr>
              <a:buFont typeface="Arial"/>
              <a:buNone/>
              <a:defRPr sz="14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300"/>
              </a:spcBef>
              <a:buClr>
                <a:schemeClr val="accent2"/>
              </a:buClr>
              <a:buFont typeface="Noto Sans Symbols"/>
              <a:buNone/>
              <a:defRPr sz="1800" b="0" i="0" u="none" strike="noStrike" cap="none">
                <a:solidFill>
                  <a:srgbClr val="888888"/>
                </a:solidFill>
                <a:latin typeface="Source Sans Pro"/>
                <a:ea typeface="Source Sans Pro"/>
                <a:cs typeface="Source Sans Pro"/>
                <a:sym typeface="Source Sans Pro"/>
              </a:defRPr>
            </a:lvl2pPr>
            <a:lvl3pPr marL="914400" marR="0" lvl="2" indent="0" algn="l" rtl="0">
              <a:spcBef>
                <a:spcPts val="300"/>
              </a:spcBef>
              <a:buClr>
                <a:schemeClr val="accent2"/>
              </a:buClr>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371600" marR="0" lvl="3" indent="0" algn="l" rtl="0">
              <a:spcBef>
                <a:spcPts val="300"/>
              </a:spcBef>
              <a:buClr>
                <a:schemeClr val="accent2"/>
              </a:buClr>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1828800" marR="0" lvl="4" indent="0" algn="l" rtl="0">
              <a:spcBef>
                <a:spcPts val="300"/>
              </a:spcBef>
              <a:buClr>
                <a:schemeClr val="accent2"/>
              </a:buClr>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286000" marR="0" lvl="5" indent="0" algn="l" rtl="0">
              <a:spcBef>
                <a:spcPts val="300"/>
              </a:spcBef>
              <a:buClr>
                <a:schemeClr val="accent2"/>
              </a:buClr>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2743200" marR="0" lvl="6" indent="0" algn="l" rtl="0">
              <a:spcBef>
                <a:spcPts val="300"/>
              </a:spcBef>
              <a:buClr>
                <a:schemeClr val="accent2"/>
              </a:buClr>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200400" marR="0" lvl="7" indent="0" algn="l" rtl="0">
              <a:spcBef>
                <a:spcPts val="300"/>
              </a:spcBef>
              <a:buClr>
                <a:schemeClr val="accent2"/>
              </a:buClr>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3657600" marR="0" lvl="8" indent="0" algn="l" rtl="0">
              <a:spcBef>
                <a:spcPts val="300"/>
              </a:spcBef>
              <a:buClr>
                <a:schemeClr val="accent2"/>
              </a:buClr>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36" name="Shape 36"/>
          <p:cNvSpPr txBox="1">
            <a:spLocks noGrp="1"/>
          </p:cNvSpPr>
          <p:nvPr>
            <p:ph type="dt" idx="10"/>
          </p:nvPr>
        </p:nvSpPr>
        <p:spPr>
          <a:xfrm rot="-2459877">
            <a:off x="201205" y="5870469"/>
            <a:ext cx="2176265" cy="20116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7" name="Shape 37"/>
          <p:cNvSpPr txBox="1">
            <a:spLocks noGrp="1"/>
          </p:cNvSpPr>
          <p:nvPr>
            <p:ph type="ftr" idx="11"/>
          </p:nvPr>
        </p:nvSpPr>
        <p:spPr>
          <a:xfrm>
            <a:off x="3517514" y="6285121"/>
            <a:ext cx="4724400" cy="274200"/>
          </a:xfrm>
          <a:prstGeom prst="rect">
            <a:avLst/>
          </a:prstGeom>
          <a:noFill/>
          <a:ln>
            <a:noFill/>
          </a:ln>
        </p:spPr>
        <p:txBody>
          <a:bodyPr lIns="91425" tIns="91425" rIns="91425" bIns="91425" anchor="ctr" anchorCtr="0"/>
          <a:lstStyle>
            <a:lvl1pPr marL="0" marR="0" lvl="0" indent="0" algn="r" rtl="0">
              <a:spcBef>
                <a:spcPts val="0"/>
              </a:spcBef>
              <a:buNone/>
              <a:defRPr sz="1000"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8" name="Shape 38"/>
          <p:cNvSpPr>
            <a:spLocks noGrp="1"/>
          </p:cNvSpPr>
          <p:nvPr>
            <p:ph type="sldNum" idx="12"/>
          </p:nvPr>
        </p:nvSpPr>
        <p:spPr>
          <a:xfrm>
            <a:off x="8401038" y="6170821"/>
            <a:ext cx="502800" cy="50280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a:solidFill>
                  <a:srgbClr val="FFFFFF"/>
                </a:solidFill>
                <a:latin typeface="Source Sans Pro"/>
                <a:ea typeface="Source Sans Pro"/>
                <a:cs typeface="Source Sans Pro"/>
                <a:sym typeface="Source Sans Pro"/>
              </a:rPr>
              <a:t>‹#›</a:t>
            </a:fld>
            <a:endParaRPr lang="en-US" sz="165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822959" y="1097279"/>
            <a:ext cx="3200400" cy="3712500"/>
          </a:xfrm>
          <a:prstGeom prst="rect">
            <a:avLst/>
          </a:prstGeom>
          <a:noFill/>
          <a:ln>
            <a:noFill/>
          </a:ln>
        </p:spPr>
        <p:txBody>
          <a:bodyPr lIns="91425" tIns="91425" rIns="91425" bIns="91425" anchor="t" anchorCtr="0"/>
          <a:lstStyle>
            <a:lvl1pPr marL="342900" marR="0" lvl="0" indent="-342900" algn="l" rtl="0">
              <a:spcBef>
                <a:spcPts val="800"/>
              </a:spcBef>
              <a:buClr>
                <a:schemeClr val="dk1"/>
              </a:buClr>
              <a:buFont typeface="Arial"/>
              <a:buNone/>
              <a:defRPr sz="2800" b="1" i="0" u="none" strike="noStrike" cap="none">
                <a:solidFill>
                  <a:schemeClr val="dk1"/>
                </a:solidFill>
                <a:latin typeface="Source Sans Pro"/>
                <a:ea typeface="Source Sans Pro"/>
                <a:cs typeface="Source Sans Pro"/>
                <a:sym typeface="Source Sans Pro"/>
              </a:defRPr>
            </a:lvl1pPr>
            <a:lvl2pPr marL="173736" marR="0" lvl="1" indent="-21336" algn="l" rtl="0">
              <a:spcBef>
                <a:spcPts val="300"/>
              </a:spcBef>
              <a:buClr>
                <a:schemeClr val="accent2"/>
              </a:buClr>
              <a:buSzPct val="100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402336" marR="0" lvl="2" indent="-46736" algn="l" rtl="0">
              <a:spcBef>
                <a:spcPts val="300"/>
              </a:spcBef>
              <a:buClr>
                <a:schemeClr val="accent2"/>
              </a:buClr>
              <a:buSzPct val="100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630936" marR="0" lvl="3" indent="-59436" algn="l" rtl="0">
              <a:spcBef>
                <a:spcPts val="300"/>
              </a:spcBef>
              <a:buClr>
                <a:schemeClr val="accent2"/>
              </a:buClr>
              <a:buSzPct val="100000"/>
              <a:buFont typeface="Noto Sans Symbols"/>
              <a:buChar char="▪"/>
              <a:defRPr sz="1800" b="0" i="0" u="none" strike="noStrike" cap="none">
                <a:solidFill>
                  <a:schemeClr val="dk1"/>
                </a:solidFill>
                <a:latin typeface="Source Sans Pro"/>
                <a:ea typeface="Source Sans Pro"/>
                <a:cs typeface="Source Sans Pro"/>
                <a:sym typeface="Source Sans Pro"/>
              </a:defRPr>
            </a:lvl4pPr>
            <a:lvl5pPr marL="859536" marR="0" lvl="4" indent="-59436" algn="l" rtl="0">
              <a:spcBef>
                <a:spcPts val="300"/>
              </a:spcBef>
              <a:buClr>
                <a:schemeClr val="accent2"/>
              </a:buClr>
              <a:buSzPct val="100000"/>
              <a:buFont typeface="Noto Sans Symbols"/>
              <a:buChar char="▪"/>
              <a:defRPr sz="1800" b="0" i="0" u="none" strike="noStrike" cap="none">
                <a:solidFill>
                  <a:schemeClr val="dk1"/>
                </a:solidFill>
                <a:latin typeface="Source Sans Pro"/>
                <a:ea typeface="Source Sans Pro"/>
                <a:cs typeface="Source Sans Pro"/>
                <a:sym typeface="Source Sans Pro"/>
              </a:defRPr>
            </a:lvl5pPr>
            <a:lvl6pPr marL="1097280" marR="0" lvl="5" indent="-68580" algn="l" rtl="0">
              <a:spcBef>
                <a:spcPts val="300"/>
              </a:spcBef>
              <a:buClr>
                <a:schemeClr val="accent2"/>
              </a:buClr>
              <a:buSzPct val="1000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L="1353312" marR="0" lvl="6" indent="-57911" algn="l" rtl="0">
              <a:spcBef>
                <a:spcPts val="300"/>
              </a:spcBef>
              <a:buClr>
                <a:schemeClr val="accent2"/>
              </a:buClr>
              <a:buSzPct val="1000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L="1581912" marR="0" lvl="7" indent="-57911" algn="l" rtl="0">
              <a:spcBef>
                <a:spcPts val="300"/>
              </a:spcBef>
              <a:buClr>
                <a:schemeClr val="accent2"/>
              </a:buClr>
              <a:buSzPct val="1000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L="1792224" marR="0" lvl="8" indent="-52323" algn="l" rtl="0">
              <a:spcBef>
                <a:spcPts val="300"/>
              </a:spcBef>
              <a:buClr>
                <a:schemeClr val="accent2"/>
              </a:buClr>
              <a:buSzPct val="1000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1" name="Shape 41"/>
          <p:cNvSpPr txBox="1">
            <a:spLocks noGrp="1"/>
          </p:cNvSpPr>
          <p:nvPr>
            <p:ph type="body" idx="2"/>
          </p:nvPr>
        </p:nvSpPr>
        <p:spPr>
          <a:xfrm>
            <a:off x="4700016" y="1097279"/>
            <a:ext cx="3200400" cy="3712500"/>
          </a:xfrm>
          <a:prstGeom prst="rect">
            <a:avLst/>
          </a:prstGeom>
          <a:noFill/>
          <a:ln>
            <a:noFill/>
          </a:ln>
        </p:spPr>
        <p:txBody>
          <a:bodyPr lIns="91425" tIns="91425" rIns="91425" bIns="91425" anchor="t" anchorCtr="0"/>
          <a:lstStyle>
            <a:lvl1pPr marL="342900" marR="0" lvl="0" indent="-342900" algn="l" rtl="0">
              <a:spcBef>
                <a:spcPts val="800"/>
              </a:spcBef>
              <a:buClr>
                <a:schemeClr val="dk1"/>
              </a:buClr>
              <a:buFont typeface="Arial"/>
              <a:buNone/>
              <a:defRPr sz="2800" b="1" i="0" u="none" strike="noStrike" cap="none">
                <a:solidFill>
                  <a:schemeClr val="dk1"/>
                </a:solidFill>
                <a:latin typeface="Source Sans Pro"/>
                <a:ea typeface="Source Sans Pro"/>
                <a:cs typeface="Source Sans Pro"/>
                <a:sym typeface="Source Sans Pro"/>
              </a:defRPr>
            </a:lvl1pPr>
            <a:lvl2pPr marL="173736" marR="0" lvl="1" indent="-21336" algn="l" rtl="0">
              <a:spcBef>
                <a:spcPts val="300"/>
              </a:spcBef>
              <a:buClr>
                <a:schemeClr val="accent2"/>
              </a:buClr>
              <a:buSzPct val="100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402336" marR="0" lvl="2" indent="-46736" algn="l" rtl="0">
              <a:spcBef>
                <a:spcPts val="300"/>
              </a:spcBef>
              <a:buClr>
                <a:schemeClr val="accent2"/>
              </a:buClr>
              <a:buSzPct val="100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630936" marR="0" lvl="3" indent="-59436" algn="l" rtl="0">
              <a:spcBef>
                <a:spcPts val="300"/>
              </a:spcBef>
              <a:buClr>
                <a:schemeClr val="accent2"/>
              </a:buClr>
              <a:buSzPct val="100000"/>
              <a:buFont typeface="Noto Sans Symbols"/>
              <a:buChar char="▪"/>
              <a:defRPr sz="1800" b="0" i="0" u="none" strike="noStrike" cap="none">
                <a:solidFill>
                  <a:schemeClr val="dk1"/>
                </a:solidFill>
                <a:latin typeface="Source Sans Pro"/>
                <a:ea typeface="Source Sans Pro"/>
                <a:cs typeface="Source Sans Pro"/>
                <a:sym typeface="Source Sans Pro"/>
              </a:defRPr>
            </a:lvl4pPr>
            <a:lvl5pPr marL="859536" marR="0" lvl="4" indent="-59436" algn="l" rtl="0">
              <a:spcBef>
                <a:spcPts val="300"/>
              </a:spcBef>
              <a:buClr>
                <a:schemeClr val="accent2"/>
              </a:buClr>
              <a:buSzPct val="100000"/>
              <a:buFont typeface="Noto Sans Symbols"/>
              <a:buChar char="▪"/>
              <a:defRPr sz="1800" b="0" i="0" u="none" strike="noStrike" cap="none">
                <a:solidFill>
                  <a:schemeClr val="dk1"/>
                </a:solidFill>
                <a:latin typeface="Source Sans Pro"/>
                <a:ea typeface="Source Sans Pro"/>
                <a:cs typeface="Source Sans Pro"/>
                <a:sym typeface="Source Sans Pro"/>
              </a:defRPr>
            </a:lvl5pPr>
            <a:lvl6pPr marL="1097280" marR="0" lvl="5" indent="-68580" algn="l" rtl="0">
              <a:spcBef>
                <a:spcPts val="300"/>
              </a:spcBef>
              <a:buClr>
                <a:schemeClr val="accent2"/>
              </a:buClr>
              <a:buSzPct val="1000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L="1353312" marR="0" lvl="6" indent="-57911" algn="l" rtl="0">
              <a:spcBef>
                <a:spcPts val="300"/>
              </a:spcBef>
              <a:buClr>
                <a:schemeClr val="accent2"/>
              </a:buClr>
              <a:buSzPct val="1000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L="1581912" marR="0" lvl="7" indent="-57911" algn="l" rtl="0">
              <a:spcBef>
                <a:spcPts val="300"/>
              </a:spcBef>
              <a:buClr>
                <a:schemeClr val="accent2"/>
              </a:buClr>
              <a:buSzPct val="1000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L="1792224" marR="0" lvl="8" indent="-52323" algn="l" rtl="0">
              <a:spcBef>
                <a:spcPts val="300"/>
              </a:spcBef>
              <a:buClr>
                <a:schemeClr val="accent2"/>
              </a:buClr>
              <a:buSzPct val="1000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2" name="Shape 42"/>
          <p:cNvSpPr txBox="1">
            <a:spLocks noGrp="1"/>
          </p:cNvSpPr>
          <p:nvPr>
            <p:ph type="dt" idx="10"/>
          </p:nvPr>
        </p:nvSpPr>
        <p:spPr>
          <a:xfrm rot="-2459877">
            <a:off x="201205" y="5870469"/>
            <a:ext cx="2176265" cy="20116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3" name="Shape 43"/>
          <p:cNvSpPr txBox="1">
            <a:spLocks noGrp="1"/>
          </p:cNvSpPr>
          <p:nvPr>
            <p:ph type="ftr" idx="11"/>
          </p:nvPr>
        </p:nvSpPr>
        <p:spPr>
          <a:xfrm>
            <a:off x="3517514" y="6285121"/>
            <a:ext cx="4724400" cy="274200"/>
          </a:xfrm>
          <a:prstGeom prst="rect">
            <a:avLst/>
          </a:prstGeom>
          <a:noFill/>
          <a:ln>
            <a:noFill/>
          </a:ln>
        </p:spPr>
        <p:txBody>
          <a:bodyPr lIns="91425" tIns="91425" rIns="91425" bIns="91425" anchor="ctr" anchorCtr="0"/>
          <a:lstStyle>
            <a:lvl1pPr marL="0" marR="0" lvl="0" indent="0" algn="r" rtl="0">
              <a:spcBef>
                <a:spcPts val="0"/>
              </a:spcBef>
              <a:buNone/>
              <a:defRPr sz="1000"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4" name="Shape 44"/>
          <p:cNvSpPr>
            <a:spLocks noGrp="1"/>
          </p:cNvSpPr>
          <p:nvPr>
            <p:ph type="sldNum" idx="12"/>
          </p:nvPr>
        </p:nvSpPr>
        <p:spPr>
          <a:xfrm>
            <a:off x="8401038" y="6170821"/>
            <a:ext cx="502800" cy="50280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a:solidFill>
                  <a:srgbClr val="FFFFFF"/>
                </a:solidFill>
                <a:latin typeface="Source Sans Pro"/>
                <a:ea typeface="Source Sans Pro"/>
                <a:cs typeface="Source Sans Pro"/>
                <a:sym typeface="Source Sans Pro"/>
              </a:rPr>
              <a:t>‹#›</a:t>
            </a:fld>
            <a:endParaRPr lang="en-US" sz="1650">
              <a:solidFill>
                <a:srgbClr val="FFFFFF"/>
              </a:solidFill>
              <a:latin typeface="Source Sans Pro"/>
              <a:ea typeface="Source Sans Pro"/>
              <a:cs typeface="Source Sans Pro"/>
              <a:sym typeface="Source Sans Pro"/>
            </a:endParaRPr>
          </a:p>
        </p:txBody>
      </p:sp>
      <p:sp>
        <p:nvSpPr>
          <p:cNvPr id="45" name="Shape 45"/>
          <p:cNvSpPr txBox="1">
            <a:spLocks noGrp="1"/>
          </p:cNvSpPr>
          <p:nvPr>
            <p:ph type="title"/>
          </p:nvPr>
        </p:nvSpPr>
        <p:spPr>
          <a:xfrm>
            <a:off x="822959" y="365760"/>
            <a:ext cx="7521000" cy="5487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Source Sans Pro"/>
              <a:buNone/>
              <a:defRPr sz="2800" b="0" i="0" u="none" strike="noStrike" cap="none">
                <a:solidFill>
                  <a:schemeClr val="dk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822959" y="365760"/>
            <a:ext cx="7521000" cy="5487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Source Sans Pro"/>
              <a:buNone/>
              <a:defRPr sz="2800" b="0" i="0" u="none" strike="noStrike" cap="none">
                <a:solidFill>
                  <a:schemeClr val="dk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8" name="Shape 48"/>
          <p:cNvSpPr txBox="1">
            <a:spLocks noGrp="1"/>
          </p:cNvSpPr>
          <p:nvPr>
            <p:ph type="body" idx="1"/>
          </p:nvPr>
        </p:nvSpPr>
        <p:spPr>
          <a:xfrm>
            <a:off x="822959" y="1097279"/>
            <a:ext cx="3200400" cy="548700"/>
          </a:xfrm>
          <a:prstGeom prst="rect">
            <a:avLst/>
          </a:prstGeom>
          <a:noFill/>
          <a:ln>
            <a:noFill/>
          </a:ln>
        </p:spPr>
        <p:txBody>
          <a:bodyPr lIns="91425" tIns="91425" rIns="91425" bIns="91425" anchor="b" anchorCtr="0"/>
          <a:lstStyle>
            <a:lvl1pPr marL="0" marR="0" lvl="0" indent="0" algn="l" rtl="0">
              <a:spcBef>
                <a:spcPts val="800"/>
              </a:spcBef>
              <a:buClr>
                <a:schemeClr val="dk1"/>
              </a:buClr>
              <a:buFont typeface="Arial"/>
              <a:buNone/>
              <a:defRPr sz="14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300"/>
              </a:spcBef>
              <a:buClr>
                <a:schemeClr val="accent2"/>
              </a:buClr>
              <a:buFont typeface="Noto Sans Symbols"/>
              <a:buNone/>
              <a:defRPr sz="2000" b="1" i="0" u="none" strike="noStrike" cap="none">
                <a:solidFill>
                  <a:schemeClr val="dk1"/>
                </a:solidFill>
                <a:latin typeface="Source Sans Pro"/>
                <a:ea typeface="Source Sans Pro"/>
                <a:cs typeface="Source Sans Pro"/>
                <a:sym typeface="Source Sans Pro"/>
              </a:defRPr>
            </a:lvl2pPr>
            <a:lvl3pPr marL="914400" marR="0" lvl="2" indent="0" algn="l" rtl="0">
              <a:spcBef>
                <a:spcPts val="300"/>
              </a:spcBef>
              <a:buClr>
                <a:schemeClr val="accent2"/>
              </a:buClr>
              <a:buFont typeface="Noto Sans Symbols"/>
              <a:buNone/>
              <a:defRPr sz="1800" b="1" i="0" u="none" strike="noStrike" cap="none">
                <a:solidFill>
                  <a:schemeClr val="dk1"/>
                </a:solidFill>
                <a:latin typeface="Source Sans Pro"/>
                <a:ea typeface="Source Sans Pro"/>
                <a:cs typeface="Source Sans Pro"/>
                <a:sym typeface="Source Sans Pro"/>
              </a:defRPr>
            </a:lvl3pPr>
            <a:lvl4pPr marL="1371600" marR="0" lvl="3" indent="0" algn="l" rtl="0">
              <a:spcBef>
                <a:spcPts val="300"/>
              </a:spcBef>
              <a:buClr>
                <a:schemeClr val="accent2"/>
              </a:buClr>
              <a:buFont typeface="Noto Sans Symbols"/>
              <a:buNone/>
              <a:defRPr sz="1600" b="1" i="0" u="none" strike="noStrike" cap="none">
                <a:solidFill>
                  <a:schemeClr val="dk1"/>
                </a:solidFill>
                <a:latin typeface="Source Sans Pro"/>
                <a:ea typeface="Source Sans Pro"/>
                <a:cs typeface="Source Sans Pro"/>
                <a:sym typeface="Source Sans Pro"/>
              </a:defRPr>
            </a:lvl4pPr>
            <a:lvl5pPr marL="1828800" marR="0" lvl="4" indent="0" algn="l" rtl="0">
              <a:spcBef>
                <a:spcPts val="300"/>
              </a:spcBef>
              <a:buClr>
                <a:schemeClr val="accent2"/>
              </a:buClr>
              <a:buFont typeface="Noto Sans Symbols"/>
              <a:buNone/>
              <a:defRPr sz="1600" b="1" i="0" u="none" strike="noStrike" cap="none">
                <a:solidFill>
                  <a:schemeClr val="dk1"/>
                </a:solidFill>
                <a:latin typeface="Source Sans Pro"/>
                <a:ea typeface="Source Sans Pro"/>
                <a:cs typeface="Source Sans Pro"/>
                <a:sym typeface="Source Sans Pro"/>
              </a:defRPr>
            </a:lvl5pPr>
            <a:lvl6pPr marL="2286000" marR="0" lvl="5" indent="0" algn="l" rtl="0">
              <a:spcBef>
                <a:spcPts val="300"/>
              </a:spcBef>
              <a:buClr>
                <a:schemeClr val="accent2"/>
              </a:buClr>
              <a:buFont typeface="Noto Sans Symbols"/>
              <a:buNone/>
              <a:defRPr sz="1600" b="1" i="0" u="none" strike="noStrike" cap="none">
                <a:solidFill>
                  <a:schemeClr val="dk1"/>
                </a:solidFill>
                <a:latin typeface="Source Sans Pro"/>
                <a:ea typeface="Source Sans Pro"/>
                <a:cs typeface="Source Sans Pro"/>
                <a:sym typeface="Source Sans Pro"/>
              </a:defRPr>
            </a:lvl6pPr>
            <a:lvl7pPr marL="2743200" marR="0" lvl="6" indent="0" algn="l" rtl="0">
              <a:spcBef>
                <a:spcPts val="300"/>
              </a:spcBef>
              <a:buClr>
                <a:schemeClr val="accent2"/>
              </a:buClr>
              <a:buFont typeface="Noto Sans Symbols"/>
              <a:buNone/>
              <a:defRPr sz="1600" b="1" i="0" u="none" strike="noStrike" cap="none">
                <a:solidFill>
                  <a:schemeClr val="dk1"/>
                </a:solidFill>
                <a:latin typeface="Source Sans Pro"/>
                <a:ea typeface="Source Sans Pro"/>
                <a:cs typeface="Source Sans Pro"/>
                <a:sym typeface="Source Sans Pro"/>
              </a:defRPr>
            </a:lvl7pPr>
            <a:lvl8pPr marL="3200400" marR="0" lvl="7" indent="0" algn="l" rtl="0">
              <a:spcBef>
                <a:spcPts val="300"/>
              </a:spcBef>
              <a:buClr>
                <a:schemeClr val="accent2"/>
              </a:buClr>
              <a:buFont typeface="Noto Sans Symbols"/>
              <a:buNone/>
              <a:defRPr sz="1600" b="1" i="0" u="none" strike="noStrike" cap="none">
                <a:solidFill>
                  <a:schemeClr val="dk1"/>
                </a:solidFill>
                <a:latin typeface="Source Sans Pro"/>
                <a:ea typeface="Source Sans Pro"/>
                <a:cs typeface="Source Sans Pro"/>
                <a:sym typeface="Source Sans Pro"/>
              </a:defRPr>
            </a:lvl8pPr>
            <a:lvl9pPr marL="3657600" marR="0" lvl="8" indent="0" algn="l" rtl="0">
              <a:spcBef>
                <a:spcPts val="300"/>
              </a:spcBef>
              <a:buClr>
                <a:schemeClr val="accent2"/>
              </a:buClr>
              <a:buFont typeface="Noto Sans Symbols"/>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49" name="Shape 49"/>
          <p:cNvSpPr txBox="1">
            <a:spLocks noGrp="1"/>
          </p:cNvSpPr>
          <p:nvPr>
            <p:ph type="body" idx="2"/>
          </p:nvPr>
        </p:nvSpPr>
        <p:spPr>
          <a:xfrm>
            <a:off x="819150" y="1701848"/>
            <a:ext cx="3200400" cy="3108900"/>
          </a:xfrm>
          <a:prstGeom prst="rect">
            <a:avLst/>
          </a:prstGeom>
          <a:noFill/>
          <a:ln>
            <a:noFill/>
          </a:ln>
        </p:spPr>
        <p:txBody>
          <a:bodyPr lIns="91425" tIns="91425" rIns="91425" bIns="91425" anchor="t" anchorCtr="0"/>
          <a:lstStyle>
            <a:lvl1pPr marL="342900" marR="0" lvl="0" indent="-342900" algn="l" rtl="0">
              <a:spcBef>
                <a:spcPts val="800"/>
              </a:spcBef>
              <a:buClr>
                <a:schemeClr val="dk1"/>
              </a:buClr>
              <a:buFont typeface="Arial"/>
              <a:buNone/>
              <a:defRPr sz="2400" b="1" i="0" u="none" strike="noStrike" cap="none">
                <a:solidFill>
                  <a:schemeClr val="dk1"/>
                </a:solidFill>
                <a:latin typeface="Source Sans Pro"/>
                <a:ea typeface="Source Sans Pro"/>
                <a:cs typeface="Source Sans Pro"/>
                <a:sym typeface="Source Sans Pro"/>
              </a:defRPr>
            </a:lvl1pPr>
            <a:lvl2pPr marL="173736" marR="0" lvl="1" indent="-46736" algn="l" rtl="0">
              <a:spcBef>
                <a:spcPts val="300"/>
              </a:spcBef>
              <a:buClr>
                <a:schemeClr val="accent2"/>
              </a:buClr>
              <a:buSzPct val="100000"/>
              <a:buFont typeface="Noto Sans Symbols"/>
              <a:buChar char="▪"/>
              <a:defRPr sz="2000" b="0" i="0" u="none" strike="noStrike" cap="none">
                <a:solidFill>
                  <a:schemeClr val="dk1"/>
                </a:solidFill>
                <a:latin typeface="Source Sans Pro"/>
                <a:ea typeface="Source Sans Pro"/>
                <a:cs typeface="Source Sans Pro"/>
                <a:sym typeface="Source Sans Pro"/>
              </a:defRPr>
            </a:lvl2pPr>
            <a:lvl3pPr marL="402336" marR="0" lvl="2" indent="-59436" algn="l" rtl="0">
              <a:spcBef>
                <a:spcPts val="300"/>
              </a:spcBef>
              <a:buClr>
                <a:schemeClr val="accent2"/>
              </a:buClr>
              <a:buSzPct val="100000"/>
              <a:buFont typeface="Noto Sans Symbols"/>
              <a:buChar char="▪"/>
              <a:defRPr sz="1800" b="0" i="0" u="none" strike="noStrike" cap="none">
                <a:solidFill>
                  <a:schemeClr val="dk1"/>
                </a:solidFill>
                <a:latin typeface="Source Sans Pro"/>
                <a:ea typeface="Source Sans Pro"/>
                <a:cs typeface="Source Sans Pro"/>
                <a:sym typeface="Source Sans Pro"/>
              </a:defRPr>
            </a:lvl3pPr>
            <a:lvl4pPr marL="630936" marR="0" lvl="3"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L="859536" marR="0" lvl="4"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L="1097280" marR="0" lvl="5" indent="-81280"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6pPr>
            <a:lvl7pPr marL="1353312" marR="0" lvl="6" indent="-70611"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7pPr>
            <a:lvl8pPr marL="1581912" marR="0" lvl="7" indent="-70611"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8pPr>
            <a:lvl9pPr marL="1792224" marR="0" lvl="8" indent="-65023"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50" name="Shape 50"/>
          <p:cNvSpPr txBox="1">
            <a:spLocks noGrp="1"/>
          </p:cNvSpPr>
          <p:nvPr>
            <p:ph type="body" idx="3"/>
          </p:nvPr>
        </p:nvSpPr>
        <p:spPr>
          <a:xfrm>
            <a:off x="4700016" y="1097279"/>
            <a:ext cx="3200400" cy="548700"/>
          </a:xfrm>
          <a:prstGeom prst="rect">
            <a:avLst/>
          </a:prstGeom>
          <a:noFill/>
          <a:ln>
            <a:noFill/>
          </a:ln>
        </p:spPr>
        <p:txBody>
          <a:bodyPr lIns="91425" tIns="91425" rIns="91425" bIns="91425" anchor="b" anchorCtr="0"/>
          <a:lstStyle>
            <a:lvl1pPr marL="0" marR="0" lvl="0" indent="0" algn="l" rtl="0">
              <a:spcBef>
                <a:spcPts val="800"/>
              </a:spcBef>
              <a:buClr>
                <a:schemeClr val="dk1"/>
              </a:buClr>
              <a:buFont typeface="Arial"/>
              <a:buNone/>
              <a:defRPr sz="14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300"/>
              </a:spcBef>
              <a:buClr>
                <a:schemeClr val="accent2"/>
              </a:buClr>
              <a:buFont typeface="Noto Sans Symbols"/>
              <a:buNone/>
              <a:defRPr sz="2000" b="1" i="0" u="none" strike="noStrike" cap="none">
                <a:solidFill>
                  <a:schemeClr val="dk1"/>
                </a:solidFill>
                <a:latin typeface="Source Sans Pro"/>
                <a:ea typeface="Source Sans Pro"/>
                <a:cs typeface="Source Sans Pro"/>
                <a:sym typeface="Source Sans Pro"/>
              </a:defRPr>
            </a:lvl2pPr>
            <a:lvl3pPr marL="914400" marR="0" lvl="2" indent="0" algn="l" rtl="0">
              <a:spcBef>
                <a:spcPts val="300"/>
              </a:spcBef>
              <a:buClr>
                <a:schemeClr val="accent2"/>
              </a:buClr>
              <a:buFont typeface="Noto Sans Symbols"/>
              <a:buNone/>
              <a:defRPr sz="1800" b="1" i="0" u="none" strike="noStrike" cap="none">
                <a:solidFill>
                  <a:schemeClr val="dk1"/>
                </a:solidFill>
                <a:latin typeface="Source Sans Pro"/>
                <a:ea typeface="Source Sans Pro"/>
                <a:cs typeface="Source Sans Pro"/>
                <a:sym typeface="Source Sans Pro"/>
              </a:defRPr>
            </a:lvl3pPr>
            <a:lvl4pPr marL="1371600" marR="0" lvl="3" indent="0" algn="l" rtl="0">
              <a:spcBef>
                <a:spcPts val="300"/>
              </a:spcBef>
              <a:buClr>
                <a:schemeClr val="accent2"/>
              </a:buClr>
              <a:buFont typeface="Noto Sans Symbols"/>
              <a:buNone/>
              <a:defRPr sz="1600" b="1" i="0" u="none" strike="noStrike" cap="none">
                <a:solidFill>
                  <a:schemeClr val="dk1"/>
                </a:solidFill>
                <a:latin typeface="Source Sans Pro"/>
                <a:ea typeface="Source Sans Pro"/>
                <a:cs typeface="Source Sans Pro"/>
                <a:sym typeface="Source Sans Pro"/>
              </a:defRPr>
            </a:lvl4pPr>
            <a:lvl5pPr marL="1828800" marR="0" lvl="4" indent="0" algn="l" rtl="0">
              <a:spcBef>
                <a:spcPts val="300"/>
              </a:spcBef>
              <a:buClr>
                <a:schemeClr val="accent2"/>
              </a:buClr>
              <a:buFont typeface="Noto Sans Symbols"/>
              <a:buNone/>
              <a:defRPr sz="1600" b="1" i="0" u="none" strike="noStrike" cap="none">
                <a:solidFill>
                  <a:schemeClr val="dk1"/>
                </a:solidFill>
                <a:latin typeface="Source Sans Pro"/>
                <a:ea typeface="Source Sans Pro"/>
                <a:cs typeface="Source Sans Pro"/>
                <a:sym typeface="Source Sans Pro"/>
              </a:defRPr>
            </a:lvl5pPr>
            <a:lvl6pPr marL="2286000" marR="0" lvl="5" indent="0" algn="l" rtl="0">
              <a:spcBef>
                <a:spcPts val="300"/>
              </a:spcBef>
              <a:buClr>
                <a:schemeClr val="accent2"/>
              </a:buClr>
              <a:buFont typeface="Noto Sans Symbols"/>
              <a:buNone/>
              <a:defRPr sz="1600" b="1" i="0" u="none" strike="noStrike" cap="none">
                <a:solidFill>
                  <a:schemeClr val="dk1"/>
                </a:solidFill>
                <a:latin typeface="Source Sans Pro"/>
                <a:ea typeface="Source Sans Pro"/>
                <a:cs typeface="Source Sans Pro"/>
                <a:sym typeface="Source Sans Pro"/>
              </a:defRPr>
            </a:lvl6pPr>
            <a:lvl7pPr marL="2743200" marR="0" lvl="6" indent="0" algn="l" rtl="0">
              <a:spcBef>
                <a:spcPts val="300"/>
              </a:spcBef>
              <a:buClr>
                <a:schemeClr val="accent2"/>
              </a:buClr>
              <a:buFont typeface="Noto Sans Symbols"/>
              <a:buNone/>
              <a:defRPr sz="1600" b="1" i="0" u="none" strike="noStrike" cap="none">
                <a:solidFill>
                  <a:schemeClr val="dk1"/>
                </a:solidFill>
                <a:latin typeface="Source Sans Pro"/>
                <a:ea typeface="Source Sans Pro"/>
                <a:cs typeface="Source Sans Pro"/>
                <a:sym typeface="Source Sans Pro"/>
              </a:defRPr>
            </a:lvl7pPr>
            <a:lvl8pPr marL="3200400" marR="0" lvl="7" indent="0" algn="l" rtl="0">
              <a:spcBef>
                <a:spcPts val="300"/>
              </a:spcBef>
              <a:buClr>
                <a:schemeClr val="accent2"/>
              </a:buClr>
              <a:buFont typeface="Noto Sans Symbols"/>
              <a:buNone/>
              <a:defRPr sz="1600" b="1" i="0" u="none" strike="noStrike" cap="none">
                <a:solidFill>
                  <a:schemeClr val="dk1"/>
                </a:solidFill>
                <a:latin typeface="Source Sans Pro"/>
                <a:ea typeface="Source Sans Pro"/>
                <a:cs typeface="Source Sans Pro"/>
                <a:sym typeface="Source Sans Pro"/>
              </a:defRPr>
            </a:lvl8pPr>
            <a:lvl9pPr marL="3657600" marR="0" lvl="8" indent="0" algn="l" rtl="0">
              <a:spcBef>
                <a:spcPts val="300"/>
              </a:spcBef>
              <a:buClr>
                <a:schemeClr val="accent2"/>
              </a:buClr>
              <a:buFont typeface="Noto Sans Symbols"/>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51" name="Shape 51"/>
          <p:cNvSpPr txBox="1">
            <a:spLocks noGrp="1"/>
          </p:cNvSpPr>
          <p:nvPr>
            <p:ph type="body" idx="4"/>
          </p:nvPr>
        </p:nvSpPr>
        <p:spPr>
          <a:xfrm>
            <a:off x="4700016" y="1701848"/>
            <a:ext cx="3200400" cy="3108900"/>
          </a:xfrm>
          <a:prstGeom prst="rect">
            <a:avLst/>
          </a:prstGeom>
          <a:noFill/>
          <a:ln>
            <a:noFill/>
          </a:ln>
        </p:spPr>
        <p:txBody>
          <a:bodyPr lIns="91425" tIns="91425" rIns="91425" bIns="91425" anchor="t" anchorCtr="0"/>
          <a:lstStyle>
            <a:lvl1pPr marL="342900" marR="0" lvl="0" indent="-342900" algn="l" rtl="0">
              <a:spcBef>
                <a:spcPts val="800"/>
              </a:spcBef>
              <a:buClr>
                <a:schemeClr val="dk1"/>
              </a:buClr>
              <a:buFont typeface="Arial"/>
              <a:buNone/>
              <a:defRPr sz="2400" b="1" i="0" u="none" strike="noStrike" cap="none">
                <a:solidFill>
                  <a:schemeClr val="dk1"/>
                </a:solidFill>
                <a:latin typeface="Source Sans Pro"/>
                <a:ea typeface="Source Sans Pro"/>
                <a:cs typeface="Source Sans Pro"/>
                <a:sym typeface="Source Sans Pro"/>
              </a:defRPr>
            </a:lvl1pPr>
            <a:lvl2pPr marL="173736" marR="0" lvl="1" indent="-46736" algn="l" rtl="0">
              <a:spcBef>
                <a:spcPts val="300"/>
              </a:spcBef>
              <a:buClr>
                <a:schemeClr val="accent2"/>
              </a:buClr>
              <a:buSzPct val="100000"/>
              <a:buFont typeface="Noto Sans Symbols"/>
              <a:buChar char="▪"/>
              <a:defRPr sz="2000" b="0" i="0" u="none" strike="noStrike" cap="none">
                <a:solidFill>
                  <a:schemeClr val="dk1"/>
                </a:solidFill>
                <a:latin typeface="Source Sans Pro"/>
                <a:ea typeface="Source Sans Pro"/>
                <a:cs typeface="Source Sans Pro"/>
                <a:sym typeface="Source Sans Pro"/>
              </a:defRPr>
            </a:lvl2pPr>
            <a:lvl3pPr marL="402336" marR="0" lvl="2" indent="-59436" algn="l" rtl="0">
              <a:spcBef>
                <a:spcPts val="300"/>
              </a:spcBef>
              <a:buClr>
                <a:schemeClr val="accent2"/>
              </a:buClr>
              <a:buSzPct val="100000"/>
              <a:buFont typeface="Noto Sans Symbols"/>
              <a:buChar char="▪"/>
              <a:defRPr sz="1800" b="0" i="0" u="none" strike="noStrike" cap="none">
                <a:solidFill>
                  <a:schemeClr val="dk1"/>
                </a:solidFill>
                <a:latin typeface="Source Sans Pro"/>
                <a:ea typeface="Source Sans Pro"/>
                <a:cs typeface="Source Sans Pro"/>
                <a:sym typeface="Source Sans Pro"/>
              </a:defRPr>
            </a:lvl3pPr>
            <a:lvl4pPr marL="630936" marR="0" lvl="3"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L="859536" marR="0" lvl="4"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L="1097280" marR="0" lvl="5" indent="-81280"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6pPr>
            <a:lvl7pPr marL="1353312" marR="0" lvl="6" indent="-70611"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7pPr>
            <a:lvl8pPr marL="1581912" marR="0" lvl="7" indent="-70611"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8pPr>
            <a:lvl9pPr marL="1792224" marR="0" lvl="8" indent="-65023"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52" name="Shape 52"/>
          <p:cNvSpPr txBox="1">
            <a:spLocks noGrp="1"/>
          </p:cNvSpPr>
          <p:nvPr>
            <p:ph type="dt" idx="10"/>
          </p:nvPr>
        </p:nvSpPr>
        <p:spPr>
          <a:xfrm rot="-2459877">
            <a:off x="201205" y="5870469"/>
            <a:ext cx="2176265" cy="20116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Shape 53"/>
          <p:cNvSpPr txBox="1">
            <a:spLocks noGrp="1"/>
          </p:cNvSpPr>
          <p:nvPr>
            <p:ph type="ftr" idx="11"/>
          </p:nvPr>
        </p:nvSpPr>
        <p:spPr>
          <a:xfrm>
            <a:off x="3517514" y="6285121"/>
            <a:ext cx="4724400" cy="274200"/>
          </a:xfrm>
          <a:prstGeom prst="rect">
            <a:avLst/>
          </a:prstGeom>
          <a:noFill/>
          <a:ln>
            <a:noFill/>
          </a:ln>
        </p:spPr>
        <p:txBody>
          <a:bodyPr lIns="91425" tIns="91425" rIns="91425" bIns="91425" anchor="ctr" anchorCtr="0"/>
          <a:lstStyle>
            <a:lvl1pPr marL="0" marR="0" lvl="0" indent="0" algn="r" rtl="0">
              <a:spcBef>
                <a:spcPts val="0"/>
              </a:spcBef>
              <a:buNone/>
              <a:defRPr sz="1000"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Shape 54"/>
          <p:cNvSpPr>
            <a:spLocks noGrp="1"/>
          </p:cNvSpPr>
          <p:nvPr>
            <p:ph type="sldNum" idx="12"/>
          </p:nvPr>
        </p:nvSpPr>
        <p:spPr>
          <a:xfrm>
            <a:off x="8401038" y="6170821"/>
            <a:ext cx="502800" cy="50280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a:solidFill>
                  <a:srgbClr val="FFFFFF"/>
                </a:solidFill>
                <a:latin typeface="Source Sans Pro"/>
                <a:ea typeface="Source Sans Pro"/>
                <a:cs typeface="Source Sans Pro"/>
                <a:sym typeface="Source Sans Pro"/>
              </a:rPr>
              <a:t>‹#›</a:t>
            </a:fld>
            <a:endParaRPr lang="en-US" sz="165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822959" y="365760"/>
            <a:ext cx="7521000" cy="5487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Source Sans Pro"/>
              <a:buNone/>
              <a:defRPr sz="2800" b="0" i="0" u="none" strike="noStrike" cap="none">
                <a:solidFill>
                  <a:schemeClr val="dk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7" name="Shape 57"/>
          <p:cNvSpPr txBox="1">
            <a:spLocks noGrp="1"/>
          </p:cNvSpPr>
          <p:nvPr>
            <p:ph type="dt" idx="10"/>
          </p:nvPr>
        </p:nvSpPr>
        <p:spPr>
          <a:xfrm rot="-2459877">
            <a:off x="201205" y="5870469"/>
            <a:ext cx="2176265" cy="20116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8" name="Shape 58"/>
          <p:cNvSpPr txBox="1">
            <a:spLocks noGrp="1"/>
          </p:cNvSpPr>
          <p:nvPr>
            <p:ph type="ftr" idx="11"/>
          </p:nvPr>
        </p:nvSpPr>
        <p:spPr>
          <a:xfrm>
            <a:off x="3517514" y="6285121"/>
            <a:ext cx="4724400" cy="274200"/>
          </a:xfrm>
          <a:prstGeom prst="rect">
            <a:avLst/>
          </a:prstGeom>
          <a:noFill/>
          <a:ln>
            <a:noFill/>
          </a:ln>
        </p:spPr>
        <p:txBody>
          <a:bodyPr lIns="91425" tIns="91425" rIns="91425" bIns="91425" anchor="ctr" anchorCtr="0"/>
          <a:lstStyle>
            <a:lvl1pPr marL="0" marR="0" lvl="0" indent="0" algn="r" rtl="0">
              <a:spcBef>
                <a:spcPts val="0"/>
              </a:spcBef>
              <a:buNone/>
              <a:defRPr sz="1000"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Shape 59"/>
          <p:cNvSpPr>
            <a:spLocks noGrp="1"/>
          </p:cNvSpPr>
          <p:nvPr>
            <p:ph type="sldNum" idx="12"/>
          </p:nvPr>
        </p:nvSpPr>
        <p:spPr>
          <a:xfrm>
            <a:off x="8401038" y="6170821"/>
            <a:ext cx="502800" cy="50280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a:solidFill>
                  <a:srgbClr val="FFFFFF"/>
                </a:solidFill>
                <a:latin typeface="Source Sans Pro"/>
                <a:ea typeface="Source Sans Pro"/>
                <a:cs typeface="Source Sans Pro"/>
                <a:sym typeface="Source Sans Pro"/>
              </a:rPr>
              <a:t>‹#›</a:t>
            </a:fld>
            <a:endParaRPr lang="en-US" sz="165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rot="-2459877">
            <a:off x="201205" y="5870469"/>
            <a:ext cx="2176265" cy="20116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Shape 62"/>
          <p:cNvSpPr txBox="1">
            <a:spLocks noGrp="1"/>
          </p:cNvSpPr>
          <p:nvPr>
            <p:ph type="ftr" idx="11"/>
          </p:nvPr>
        </p:nvSpPr>
        <p:spPr>
          <a:xfrm>
            <a:off x="3517514" y="6285121"/>
            <a:ext cx="4724400" cy="274200"/>
          </a:xfrm>
          <a:prstGeom prst="rect">
            <a:avLst/>
          </a:prstGeom>
          <a:noFill/>
          <a:ln>
            <a:noFill/>
          </a:ln>
        </p:spPr>
        <p:txBody>
          <a:bodyPr lIns="91425" tIns="91425" rIns="91425" bIns="91425" anchor="ctr" anchorCtr="0"/>
          <a:lstStyle>
            <a:lvl1pPr marL="0" marR="0" lvl="0" indent="0" algn="r" rtl="0">
              <a:spcBef>
                <a:spcPts val="0"/>
              </a:spcBef>
              <a:buNone/>
              <a:defRPr sz="1000"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Shape 63"/>
          <p:cNvSpPr>
            <a:spLocks noGrp="1"/>
          </p:cNvSpPr>
          <p:nvPr>
            <p:ph type="sldNum" idx="12"/>
          </p:nvPr>
        </p:nvSpPr>
        <p:spPr>
          <a:xfrm>
            <a:off x="8401038" y="6170821"/>
            <a:ext cx="502800" cy="50280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a:solidFill>
                  <a:srgbClr val="FFFFFF"/>
                </a:solidFill>
                <a:latin typeface="Source Sans Pro"/>
                <a:ea typeface="Source Sans Pro"/>
                <a:cs typeface="Source Sans Pro"/>
                <a:sym typeface="Source Sans Pro"/>
              </a:rPr>
              <a:t>‹#›</a:t>
            </a:fld>
            <a:endParaRPr lang="en-US" sz="165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lt1"/>
        </a:solidFill>
        <a:effectLst/>
      </p:bgPr>
    </p:bg>
    <p:spTree>
      <p:nvGrpSpPr>
        <p:cNvPr id="1" name="Shape 64"/>
        <p:cNvGrpSpPr/>
        <p:nvPr/>
      </p:nvGrpSpPr>
      <p:grpSpPr>
        <a:xfrm>
          <a:off x="0" y="0"/>
          <a:ext cx="0" cy="0"/>
          <a:chOff x="0" y="0"/>
          <a:chExt cx="0" cy="0"/>
        </a:xfrm>
      </p:grpSpPr>
      <p:sp>
        <p:nvSpPr>
          <p:cNvPr id="65" name="Shape 65"/>
          <p:cNvSpPr/>
          <p:nvPr/>
        </p:nvSpPr>
        <p:spPr>
          <a:xfrm>
            <a:off x="0" y="2647950"/>
            <a:ext cx="3571800" cy="4209900"/>
          </a:xfrm>
          <a:prstGeom prst="rtTriangle">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66" name="Shape 66"/>
          <p:cNvSpPr/>
          <p:nvPr/>
        </p:nvSpPr>
        <p:spPr>
          <a:xfrm rot="5400000">
            <a:off x="433428" y="-433348"/>
            <a:ext cx="6858000" cy="7724700"/>
          </a:xfrm>
          <a:prstGeom prst="rtTriangle">
            <a:avLst/>
          </a:prstGeom>
          <a:solidFill>
            <a:schemeClr val="accent3">
              <a:alpha val="80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67" name="Shape 67"/>
          <p:cNvSpPr txBox="1">
            <a:spLocks noGrp="1"/>
          </p:cNvSpPr>
          <p:nvPr>
            <p:ph type="title"/>
          </p:nvPr>
        </p:nvSpPr>
        <p:spPr>
          <a:xfrm rot="-2459987">
            <a:off x="784875" y="1576173"/>
            <a:ext cx="5212053" cy="1089417"/>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Source Sans Pro"/>
              <a:buNone/>
              <a:defRPr sz="2800" b="0" i="0" u="none" strike="noStrike" cap="none">
                <a:solidFill>
                  <a:srgbClr val="FFFFFF"/>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8" name="Shape 68"/>
          <p:cNvSpPr txBox="1">
            <a:spLocks noGrp="1"/>
          </p:cNvSpPr>
          <p:nvPr>
            <p:ph type="body" idx="1"/>
          </p:nvPr>
        </p:nvSpPr>
        <p:spPr>
          <a:xfrm>
            <a:off x="4749551" y="2618911"/>
            <a:ext cx="3807900" cy="3324600"/>
          </a:xfrm>
          <a:prstGeom prst="rect">
            <a:avLst/>
          </a:prstGeom>
          <a:noFill/>
          <a:ln>
            <a:noFill/>
          </a:ln>
        </p:spPr>
        <p:txBody>
          <a:bodyPr lIns="91425" tIns="91425" rIns="91425" bIns="91425" anchor="t" anchorCtr="0"/>
          <a:lstStyle>
            <a:lvl1pPr marL="342900" marR="0" lvl="0" indent="-342900" algn="l" rtl="0">
              <a:spcBef>
                <a:spcPts val="800"/>
              </a:spcBef>
              <a:buClr>
                <a:schemeClr val="dk1"/>
              </a:buClr>
              <a:buFont typeface="Arial"/>
              <a:buNone/>
              <a:defRPr sz="3200" b="1" i="0" u="none" strike="noStrike" cap="none">
                <a:solidFill>
                  <a:schemeClr val="dk1"/>
                </a:solidFill>
                <a:latin typeface="Source Sans Pro"/>
                <a:ea typeface="Source Sans Pro"/>
                <a:cs typeface="Source Sans Pro"/>
                <a:sym typeface="Source Sans Pro"/>
              </a:defRPr>
            </a:lvl1pPr>
            <a:lvl2pPr marL="173736" marR="0" lvl="1" indent="4063" algn="l" rtl="0">
              <a:spcBef>
                <a:spcPts val="300"/>
              </a:spcBef>
              <a:buClr>
                <a:schemeClr val="accent2"/>
              </a:buClr>
              <a:buSzPct val="100000"/>
              <a:buFont typeface="Noto Sans Symbols"/>
              <a:buChar char="▪"/>
              <a:defRPr sz="2800" b="0" i="0" u="none" strike="noStrike" cap="none">
                <a:solidFill>
                  <a:schemeClr val="dk1"/>
                </a:solidFill>
                <a:latin typeface="Source Sans Pro"/>
                <a:ea typeface="Source Sans Pro"/>
                <a:cs typeface="Source Sans Pro"/>
                <a:sym typeface="Source Sans Pro"/>
              </a:defRPr>
            </a:lvl2pPr>
            <a:lvl3pPr marL="402336" marR="0" lvl="2" indent="-21336" algn="l" rtl="0">
              <a:spcBef>
                <a:spcPts val="300"/>
              </a:spcBef>
              <a:buClr>
                <a:schemeClr val="accent2"/>
              </a:buClr>
              <a:buSzPct val="100000"/>
              <a:buFont typeface="Noto Sans Symbols"/>
              <a:buChar char="▪"/>
              <a:defRPr sz="2400" b="0" i="0" u="none" strike="noStrike" cap="none">
                <a:solidFill>
                  <a:schemeClr val="dk1"/>
                </a:solidFill>
                <a:latin typeface="Source Sans Pro"/>
                <a:ea typeface="Source Sans Pro"/>
                <a:cs typeface="Source Sans Pro"/>
                <a:sym typeface="Source Sans Pro"/>
              </a:defRPr>
            </a:lvl3pPr>
            <a:lvl4pPr marL="630936" marR="0" lvl="3" indent="-46736" algn="l" rtl="0">
              <a:spcBef>
                <a:spcPts val="300"/>
              </a:spcBef>
              <a:buClr>
                <a:schemeClr val="accent2"/>
              </a:buClr>
              <a:buSzPct val="10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859536" marR="0" lvl="4" indent="-46736" algn="l" rtl="0">
              <a:spcBef>
                <a:spcPts val="300"/>
              </a:spcBef>
              <a:buClr>
                <a:schemeClr val="accent2"/>
              </a:buClr>
              <a:buSzPct val="100000"/>
              <a:buFont typeface="Noto Sans Symbols"/>
              <a:buChar char="▪"/>
              <a:defRPr sz="2000" b="0" i="0" u="none" strike="noStrike" cap="none">
                <a:solidFill>
                  <a:schemeClr val="dk1"/>
                </a:solidFill>
                <a:latin typeface="Source Sans Pro"/>
                <a:ea typeface="Source Sans Pro"/>
                <a:cs typeface="Source Sans Pro"/>
                <a:sym typeface="Source Sans Pro"/>
              </a:defRPr>
            </a:lvl5pPr>
            <a:lvl6pPr marL="1097280" marR="0" lvl="5" indent="-55880" algn="l" rtl="0">
              <a:spcBef>
                <a:spcPts val="300"/>
              </a:spcBef>
              <a:buClr>
                <a:schemeClr val="accent2"/>
              </a:buClr>
              <a:buSzPct val="100000"/>
              <a:buFont typeface="Noto Sans Symbols"/>
              <a:buChar char="▪"/>
              <a:defRPr sz="2000" b="0" i="0" u="none" strike="noStrike" cap="none">
                <a:solidFill>
                  <a:schemeClr val="dk1"/>
                </a:solidFill>
                <a:latin typeface="Source Sans Pro"/>
                <a:ea typeface="Source Sans Pro"/>
                <a:cs typeface="Source Sans Pro"/>
                <a:sym typeface="Source Sans Pro"/>
              </a:defRPr>
            </a:lvl6pPr>
            <a:lvl7pPr marL="1353312" marR="0" lvl="6" indent="-45211" algn="l" rtl="0">
              <a:spcBef>
                <a:spcPts val="300"/>
              </a:spcBef>
              <a:buClr>
                <a:schemeClr val="accent2"/>
              </a:buClr>
              <a:buSzPct val="100000"/>
              <a:buFont typeface="Noto Sans Symbols"/>
              <a:buChar char="▪"/>
              <a:defRPr sz="2000" b="0" i="0" u="none" strike="noStrike" cap="none">
                <a:solidFill>
                  <a:schemeClr val="dk1"/>
                </a:solidFill>
                <a:latin typeface="Source Sans Pro"/>
                <a:ea typeface="Source Sans Pro"/>
                <a:cs typeface="Source Sans Pro"/>
                <a:sym typeface="Source Sans Pro"/>
              </a:defRPr>
            </a:lvl7pPr>
            <a:lvl8pPr marL="1581912" marR="0" lvl="7" indent="-45211" algn="l" rtl="0">
              <a:spcBef>
                <a:spcPts val="300"/>
              </a:spcBef>
              <a:buClr>
                <a:schemeClr val="accent2"/>
              </a:buClr>
              <a:buSzPct val="100000"/>
              <a:buFont typeface="Noto Sans Symbols"/>
              <a:buChar char="▪"/>
              <a:defRPr sz="2000" b="0" i="0" u="none" strike="noStrike" cap="none">
                <a:solidFill>
                  <a:schemeClr val="dk1"/>
                </a:solidFill>
                <a:latin typeface="Source Sans Pro"/>
                <a:ea typeface="Source Sans Pro"/>
                <a:cs typeface="Source Sans Pro"/>
                <a:sym typeface="Source Sans Pro"/>
              </a:defRPr>
            </a:lvl8pPr>
            <a:lvl9pPr marL="1792224" marR="0" lvl="8" indent="-39623" algn="l" rtl="0">
              <a:spcBef>
                <a:spcPts val="300"/>
              </a:spcBef>
              <a:buClr>
                <a:schemeClr val="accent2"/>
              </a:buClr>
              <a:buSzPct val="100000"/>
              <a:buFont typeface="Noto Sans Symbols"/>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69" name="Shape 69"/>
          <p:cNvSpPr txBox="1">
            <a:spLocks noGrp="1"/>
          </p:cNvSpPr>
          <p:nvPr>
            <p:ph type="body" idx="2"/>
          </p:nvPr>
        </p:nvSpPr>
        <p:spPr>
          <a:xfrm rot="-2459938">
            <a:off x="1297977" y="2253444"/>
            <a:ext cx="5794720" cy="623277"/>
          </a:xfrm>
          <a:prstGeom prst="rect">
            <a:avLst/>
          </a:prstGeom>
          <a:noFill/>
          <a:ln>
            <a:noFill/>
          </a:ln>
        </p:spPr>
        <p:txBody>
          <a:bodyPr lIns="91425" tIns="91425" rIns="91425" bIns="91425" anchor="t" anchorCtr="0"/>
          <a:lstStyle>
            <a:lvl1pPr marL="0" marR="0" lvl="0" indent="0" algn="l" rtl="0">
              <a:spcBef>
                <a:spcPts val="800"/>
              </a:spcBef>
              <a:buClr>
                <a:srgbClr val="FFFFFF"/>
              </a:buClr>
              <a:buFont typeface="Arial"/>
              <a:buNone/>
              <a:defRPr sz="1400" b="1" i="0" u="none" strike="noStrike" cap="none">
                <a:solidFill>
                  <a:srgbClr val="FFFFFF"/>
                </a:solidFill>
                <a:latin typeface="Source Sans Pro"/>
                <a:ea typeface="Source Sans Pro"/>
                <a:cs typeface="Source Sans Pro"/>
                <a:sym typeface="Source Sans Pro"/>
              </a:defRPr>
            </a:lvl1pPr>
            <a:lvl2pPr marL="457200" marR="0" lvl="1" indent="0" algn="l" rtl="0">
              <a:spcBef>
                <a:spcPts val="300"/>
              </a:spcBef>
              <a:buClr>
                <a:schemeClr val="accent2"/>
              </a:buClr>
              <a:buFont typeface="Noto Sans Symbols"/>
              <a:buNone/>
              <a:defRPr sz="12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300"/>
              </a:spcBef>
              <a:buClr>
                <a:schemeClr val="accent2"/>
              </a:buClr>
              <a:buFont typeface="Noto Sans Symbols"/>
              <a:buNone/>
              <a:defRPr sz="10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300"/>
              </a:spcBef>
              <a:buClr>
                <a:schemeClr val="accent2"/>
              </a:buClr>
              <a:buFont typeface="Noto Sans Symbols"/>
              <a:buNone/>
              <a:defRPr sz="9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300"/>
              </a:spcBef>
              <a:buClr>
                <a:schemeClr val="accent2"/>
              </a:buClr>
              <a:buFont typeface="Noto Sans Symbols"/>
              <a:buNone/>
              <a:defRPr sz="9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300"/>
              </a:spcBef>
              <a:buClr>
                <a:schemeClr val="accent2"/>
              </a:buClr>
              <a:buFont typeface="Noto Sans Symbols"/>
              <a:buNone/>
              <a:defRPr sz="9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300"/>
              </a:spcBef>
              <a:buClr>
                <a:schemeClr val="accent2"/>
              </a:buClr>
              <a:buFont typeface="Noto Sans Symbols"/>
              <a:buNone/>
              <a:defRPr sz="9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300"/>
              </a:spcBef>
              <a:buClr>
                <a:schemeClr val="accent2"/>
              </a:buClr>
              <a:buFont typeface="Noto Sans Symbols"/>
              <a:buNone/>
              <a:defRPr sz="9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300"/>
              </a:spcBef>
              <a:buClr>
                <a:schemeClr val="accent2"/>
              </a:buClr>
              <a:buFont typeface="Noto Sans Symbols"/>
              <a:buNone/>
              <a:defRPr sz="900" b="0" i="0" u="none" strike="noStrike" cap="none">
                <a:solidFill>
                  <a:schemeClr val="dk1"/>
                </a:solidFill>
                <a:latin typeface="Source Sans Pro"/>
                <a:ea typeface="Source Sans Pro"/>
                <a:cs typeface="Source Sans Pro"/>
                <a:sym typeface="Source Sans Pro"/>
              </a:defRPr>
            </a:lvl9pPr>
          </a:lstStyle>
          <a:p>
            <a:endParaRPr/>
          </a:p>
        </p:txBody>
      </p:sp>
      <p:sp>
        <p:nvSpPr>
          <p:cNvPr id="70" name="Shape 70"/>
          <p:cNvSpPr txBox="1">
            <a:spLocks noGrp="1"/>
          </p:cNvSpPr>
          <p:nvPr>
            <p:ph type="dt" idx="10"/>
          </p:nvPr>
        </p:nvSpPr>
        <p:spPr>
          <a:xfrm rot="-2459877">
            <a:off x="201205" y="5870469"/>
            <a:ext cx="2176265" cy="20116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1" name="Shape 71"/>
          <p:cNvSpPr txBox="1">
            <a:spLocks noGrp="1"/>
          </p:cNvSpPr>
          <p:nvPr>
            <p:ph type="ftr" idx="11"/>
          </p:nvPr>
        </p:nvSpPr>
        <p:spPr>
          <a:xfrm>
            <a:off x="3517514" y="6285121"/>
            <a:ext cx="4724400" cy="274200"/>
          </a:xfrm>
          <a:prstGeom prst="rect">
            <a:avLst/>
          </a:prstGeom>
          <a:noFill/>
          <a:ln>
            <a:noFill/>
          </a:ln>
        </p:spPr>
        <p:txBody>
          <a:bodyPr lIns="91425" tIns="91425" rIns="91425" bIns="91425" anchor="ctr" anchorCtr="0"/>
          <a:lstStyle>
            <a:lvl1pPr marL="0" marR="0" lvl="0" indent="0" algn="r" rtl="0">
              <a:spcBef>
                <a:spcPts val="0"/>
              </a:spcBef>
              <a:buNone/>
              <a:defRPr sz="1000"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2" name="Shape 72"/>
          <p:cNvSpPr>
            <a:spLocks noGrp="1"/>
          </p:cNvSpPr>
          <p:nvPr>
            <p:ph type="sldNum" idx="12"/>
          </p:nvPr>
        </p:nvSpPr>
        <p:spPr>
          <a:xfrm>
            <a:off x="8401038" y="6170821"/>
            <a:ext cx="502800" cy="502800"/>
          </a:xfrm>
          <a:prstGeom prst="ellipse">
            <a:avLst/>
          </a:prstGeom>
          <a:noFill/>
          <a:ln w="9525" cap="flat" cmpd="sng">
            <a:solidFill>
              <a:schemeClr val="dk2"/>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a:solidFill>
                  <a:schemeClr val="dk2"/>
                </a:solidFill>
                <a:latin typeface="Source Sans Pro"/>
                <a:ea typeface="Source Sans Pro"/>
                <a:cs typeface="Source Sans Pro"/>
                <a:sym typeface="Source Sans Pro"/>
              </a:rPr>
              <a:t>‹#›</a:t>
            </a:fld>
            <a:endParaRPr lang="en-US" sz="1650">
              <a:solidFill>
                <a:schemeClr val="dk2"/>
              </a:solidFill>
              <a:latin typeface="Source Sans Pro"/>
              <a:ea typeface="Source Sans Pro"/>
              <a:cs typeface="Source Sans Pro"/>
              <a:sym typeface="Source Sans Pr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bg>
      <p:bgPr>
        <a:solidFill>
          <a:schemeClr val="lt1"/>
        </a:solidFill>
        <a:effectLst/>
      </p:bgPr>
    </p:bg>
    <p:spTree>
      <p:nvGrpSpPr>
        <p:cNvPr id="1" name="Shape 73"/>
        <p:cNvGrpSpPr/>
        <p:nvPr/>
      </p:nvGrpSpPr>
      <p:grpSpPr>
        <a:xfrm>
          <a:off x="0" y="0"/>
          <a:ext cx="0" cy="0"/>
          <a:chOff x="0" y="0"/>
          <a:chExt cx="0" cy="0"/>
        </a:xfrm>
      </p:grpSpPr>
      <p:sp>
        <p:nvSpPr>
          <p:cNvPr id="74" name="Shape 74"/>
          <p:cNvSpPr>
            <a:spLocks noGrp="1"/>
          </p:cNvSpPr>
          <p:nvPr>
            <p:ph type="pic" idx="2"/>
          </p:nvPr>
        </p:nvSpPr>
        <p:spPr>
          <a:xfrm>
            <a:off x="2028825" y="0"/>
            <a:ext cx="7115100" cy="6858000"/>
          </a:xfrm>
          <a:prstGeom prst="rect">
            <a:avLst/>
          </a:prstGeom>
          <a:solidFill>
            <a:schemeClr val="accent3">
              <a:alpha val="80000"/>
            </a:schemeClr>
          </a:solidFill>
          <a:ln>
            <a:noFill/>
          </a:ln>
        </p:spPr>
        <p:txBody>
          <a:bodyPr lIns="91425" tIns="91425" rIns="91425" bIns="91425" anchor="ctr" anchorCtr="0"/>
          <a:lstStyle>
            <a:lvl1pPr marL="342900" marR="0" lvl="0" indent="-342900" algn="r" rtl="0">
              <a:spcBef>
                <a:spcPts val="80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1pPr>
            <a:lvl2pPr marL="173736" marR="0" lvl="1"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2pPr>
            <a:lvl3pPr marL="402336" marR="0" lvl="2"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3pPr>
            <a:lvl4pPr marL="630936" marR="0" lvl="3"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L="859536" marR="0" lvl="4"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L="1097280" marR="0" lvl="5" indent="-93980"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6pPr>
            <a:lvl7pPr marL="1353312" marR="0" lvl="6" indent="-83311"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7pPr>
            <a:lvl8pPr marL="1581912" marR="0" lvl="7" indent="-83311"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8pPr>
            <a:lvl9pPr marL="1792224" marR="0" lvl="8" indent="-77723"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75" name="Shape 75"/>
          <p:cNvSpPr/>
          <p:nvPr/>
        </p:nvSpPr>
        <p:spPr>
          <a:xfrm>
            <a:off x="0" y="2647950"/>
            <a:ext cx="3571800" cy="4209900"/>
          </a:xfrm>
          <a:prstGeom prst="rtTriangle">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76" name="Shape 76"/>
          <p:cNvSpPr/>
          <p:nvPr/>
        </p:nvSpPr>
        <p:spPr>
          <a:xfrm>
            <a:off x="0" y="5048250"/>
            <a:ext cx="3571800" cy="1809900"/>
          </a:xfrm>
          <a:custGeom>
            <a:avLst/>
            <a:gdLst/>
            <a:ahLst/>
            <a:cxnLst/>
            <a:rect l="0" t="0" r="0" b="0"/>
            <a:pathLst>
              <a:path w="120000" h="120000" extrusionOk="0">
                <a:moveTo>
                  <a:pt x="0" y="120000"/>
                </a:moveTo>
                <a:lnTo>
                  <a:pt x="68480" y="0"/>
                </a:lnTo>
                <a:lnTo>
                  <a:pt x="120000" y="120000"/>
                </a:lnTo>
                <a:lnTo>
                  <a:pt x="0" y="120000"/>
                </a:lnTo>
                <a:close/>
              </a:path>
            </a:pathLst>
          </a:custGeom>
          <a:solidFill>
            <a:schemeClr val="accent3">
              <a:alpha val="80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77" name="Shape 77"/>
          <p:cNvSpPr txBox="1">
            <a:spLocks noGrp="1"/>
          </p:cNvSpPr>
          <p:nvPr>
            <p:ph type="title"/>
          </p:nvPr>
        </p:nvSpPr>
        <p:spPr>
          <a:xfrm rot="-2460015">
            <a:off x="671195" y="1717491"/>
            <a:ext cx="5486369" cy="867396"/>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Source Sans Pro"/>
              <a:buNone/>
              <a:defRPr sz="2800" b="0" i="0" u="none" strike="noStrike" cap="none">
                <a:solidFill>
                  <a:schemeClr val="dk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8" name="Shape 78"/>
          <p:cNvSpPr txBox="1">
            <a:spLocks noGrp="1"/>
          </p:cNvSpPr>
          <p:nvPr>
            <p:ph type="body" idx="1"/>
          </p:nvPr>
        </p:nvSpPr>
        <p:spPr>
          <a:xfrm rot="-2459968">
            <a:off x="1143547" y="2180538"/>
            <a:ext cx="6096467" cy="740651"/>
          </a:xfrm>
          <a:prstGeom prst="rect">
            <a:avLst/>
          </a:prstGeom>
          <a:noFill/>
          <a:ln>
            <a:noFill/>
          </a:ln>
        </p:spPr>
        <p:txBody>
          <a:bodyPr lIns="91425" tIns="91425" rIns="91425" bIns="91425" anchor="t" anchorCtr="0"/>
          <a:lstStyle>
            <a:lvl1pPr marL="0" marR="0" lvl="0" indent="0" algn="l" rtl="0">
              <a:spcBef>
                <a:spcPts val="800"/>
              </a:spcBef>
              <a:buClr>
                <a:schemeClr val="dk2"/>
              </a:buClr>
              <a:buFont typeface="Arial"/>
              <a:buNone/>
              <a:defRPr sz="1400" b="1" i="0" u="none" strike="noStrike" cap="none">
                <a:solidFill>
                  <a:schemeClr val="dk2"/>
                </a:solidFill>
                <a:latin typeface="Source Sans Pro"/>
                <a:ea typeface="Source Sans Pro"/>
                <a:cs typeface="Source Sans Pro"/>
                <a:sym typeface="Source Sans Pro"/>
              </a:defRPr>
            </a:lvl1pPr>
            <a:lvl2pPr marL="457200" marR="0" lvl="1" indent="0" algn="l" rtl="0">
              <a:spcBef>
                <a:spcPts val="300"/>
              </a:spcBef>
              <a:buClr>
                <a:schemeClr val="accent2"/>
              </a:buClr>
              <a:buFont typeface="Noto Sans Symbols"/>
              <a:buNone/>
              <a:defRPr sz="12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300"/>
              </a:spcBef>
              <a:buClr>
                <a:schemeClr val="accent2"/>
              </a:buClr>
              <a:buFont typeface="Noto Sans Symbols"/>
              <a:buNone/>
              <a:defRPr sz="10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300"/>
              </a:spcBef>
              <a:buClr>
                <a:schemeClr val="accent2"/>
              </a:buClr>
              <a:buFont typeface="Noto Sans Symbols"/>
              <a:buNone/>
              <a:defRPr sz="9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300"/>
              </a:spcBef>
              <a:buClr>
                <a:schemeClr val="accent2"/>
              </a:buClr>
              <a:buFont typeface="Noto Sans Symbols"/>
              <a:buNone/>
              <a:defRPr sz="9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300"/>
              </a:spcBef>
              <a:buClr>
                <a:schemeClr val="accent2"/>
              </a:buClr>
              <a:buFont typeface="Noto Sans Symbols"/>
              <a:buNone/>
              <a:defRPr sz="9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300"/>
              </a:spcBef>
              <a:buClr>
                <a:schemeClr val="accent2"/>
              </a:buClr>
              <a:buFont typeface="Noto Sans Symbols"/>
              <a:buNone/>
              <a:defRPr sz="9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300"/>
              </a:spcBef>
              <a:buClr>
                <a:schemeClr val="accent2"/>
              </a:buClr>
              <a:buFont typeface="Noto Sans Symbols"/>
              <a:buNone/>
              <a:defRPr sz="9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300"/>
              </a:spcBef>
              <a:buClr>
                <a:schemeClr val="accent2"/>
              </a:buClr>
              <a:buFont typeface="Noto Sans Symbols"/>
              <a:buNone/>
              <a:defRPr sz="900" b="0" i="0" u="none" strike="noStrike" cap="none">
                <a:solidFill>
                  <a:schemeClr val="dk1"/>
                </a:solidFill>
                <a:latin typeface="Source Sans Pro"/>
                <a:ea typeface="Source Sans Pro"/>
                <a:cs typeface="Source Sans Pro"/>
                <a:sym typeface="Source Sans Pro"/>
              </a:defRPr>
            </a:lvl9pPr>
          </a:lstStyle>
          <a:p>
            <a:endParaRPr/>
          </a:p>
        </p:txBody>
      </p:sp>
      <p:sp>
        <p:nvSpPr>
          <p:cNvPr id="79" name="Shape 79"/>
          <p:cNvSpPr txBox="1">
            <a:spLocks noGrp="1"/>
          </p:cNvSpPr>
          <p:nvPr>
            <p:ph type="dt" idx="10"/>
          </p:nvPr>
        </p:nvSpPr>
        <p:spPr>
          <a:xfrm rot="-2459877">
            <a:off x="201205" y="5870469"/>
            <a:ext cx="2176265" cy="20116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0" name="Shape 80"/>
          <p:cNvSpPr txBox="1">
            <a:spLocks noGrp="1"/>
          </p:cNvSpPr>
          <p:nvPr>
            <p:ph type="ftr" idx="11"/>
          </p:nvPr>
        </p:nvSpPr>
        <p:spPr>
          <a:xfrm>
            <a:off x="3517514" y="6285121"/>
            <a:ext cx="4724400" cy="274200"/>
          </a:xfrm>
          <a:prstGeom prst="rect">
            <a:avLst/>
          </a:prstGeom>
          <a:noFill/>
          <a:ln>
            <a:noFill/>
          </a:ln>
        </p:spPr>
        <p:txBody>
          <a:bodyPr lIns="91425" tIns="91425" rIns="91425" bIns="91425" anchor="ctr" anchorCtr="0"/>
          <a:lstStyle>
            <a:lvl1pPr marL="0" marR="0" lvl="0" indent="0" algn="r" rtl="0">
              <a:spcBef>
                <a:spcPts val="0"/>
              </a:spcBef>
              <a:buNone/>
              <a:defRPr sz="1000"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1" name="Shape 81"/>
          <p:cNvSpPr>
            <a:spLocks noGrp="1"/>
          </p:cNvSpPr>
          <p:nvPr>
            <p:ph type="sldNum" idx="12"/>
          </p:nvPr>
        </p:nvSpPr>
        <p:spPr>
          <a:xfrm>
            <a:off x="8401038" y="6170821"/>
            <a:ext cx="502800" cy="50280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a:solidFill>
                  <a:srgbClr val="FFFFFF"/>
                </a:solidFill>
                <a:latin typeface="Source Sans Pro"/>
                <a:ea typeface="Source Sans Pro"/>
                <a:cs typeface="Source Sans Pro"/>
                <a:sym typeface="Source Sans Pro"/>
              </a:rPr>
              <a:t>‹#›</a:t>
            </a:fld>
            <a:endParaRPr lang="en-US" sz="1650">
              <a:solidFill>
                <a:srgbClr val="FFFFFF"/>
              </a:solidFill>
              <a:latin typeface="Source Sans Pro"/>
              <a:ea typeface="Source Sans Pro"/>
              <a:cs typeface="Source Sans Pro"/>
              <a:sym typeface="Source Sans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2381" y="5050632"/>
            <a:ext cx="3574200" cy="1807500"/>
          </a:xfrm>
          <a:custGeom>
            <a:avLst/>
            <a:gdLst/>
            <a:ahLst/>
            <a:cxnLst/>
            <a:rect l="0" t="0" r="0" b="0"/>
            <a:pathLst>
              <a:path w="120000" h="120000" extrusionOk="0">
                <a:moveTo>
                  <a:pt x="79" y="119999"/>
                </a:moveTo>
                <a:lnTo>
                  <a:pt x="0" y="0"/>
                </a:lnTo>
                <a:lnTo>
                  <a:pt x="68674" y="0"/>
                </a:lnTo>
                <a:lnTo>
                  <a:pt x="119999" y="119999"/>
                </a:lnTo>
                <a:lnTo>
                  <a:pt x="79" y="119999"/>
                </a:lnTo>
                <a:close/>
              </a:path>
            </a:pathLst>
          </a:cu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11" name="Shape 11"/>
          <p:cNvSpPr/>
          <p:nvPr/>
        </p:nvSpPr>
        <p:spPr>
          <a:xfrm>
            <a:off x="-2380" y="5051292"/>
            <a:ext cx="9146400" cy="1806600"/>
          </a:xfrm>
          <a:custGeom>
            <a:avLst/>
            <a:gdLst/>
            <a:ahLst/>
            <a:cxnLst/>
            <a:rect l="0" t="0" r="0" b="0"/>
            <a:pathLst>
              <a:path w="120000" h="120000" extrusionOk="0">
                <a:moveTo>
                  <a:pt x="0" y="120000"/>
                </a:moveTo>
                <a:lnTo>
                  <a:pt x="26779" y="0"/>
                </a:lnTo>
                <a:lnTo>
                  <a:pt x="120000" y="61"/>
                </a:lnTo>
                <a:lnTo>
                  <a:pt x="120000" y="120000"/>
                </a:lnTo>
                <a:lnTo>
                  <a:pt x="0" y="120000"/>
                </a:lnTo>
                <a:close/>
              </a:path>
            </a:pathLst>
          </a:custGeom>
          <a:solidFill>
            <a:schemeClr val="accent3">
              <a:alpha val="8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12" name="Shape 12"/>
          <p:cNvSpPr txBox="1">
            <a:spLocks noGrp="1"/>
          </p:cNvSpPr>
          <p:nvPr>
            <p:ph type="title"/>
          </p:nvPr>
        </p:nvSpPr>
        <p:spPr>
          <a:xfrm>
            <a:off x="822959" y="365760"/>
            <a:ext cx="7521000" cy="5487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Source Sans Pro"/>
              <a:buNone/>
              <a:defRPr sz="2800" b="0" i="0" u="none" strike="noStrike" cap="none">
                <a:solidFill>
                  <a:schemeClr val="dk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 name="Shape 13"/>
          <p:cNvSpPr txBox="1">
            <a:spLocks noGrp="1"/>
          </p:cNvSpPr>
          <p:nvPr>
            <p:ph type="body" idx="1"/>
          </p:nvPr>
        </p:nvSpPr>
        <p:spPr>
          <a:xfrm>
            <a:off x="822959" y="1100628"/>
            <a:ext cx="7521000" cy="3579900"/>
          </a:xfrm>
          <a:prstGeom prst="rect">
            <a:avLst/>
          </a:prstGeom>
          <a:noFill/>
          <a:ln>
            <a:noFill/>
          </a:ln>
        </p:spPr>
        <p:txBody>
          <a:bodyPr lIns="91425" tIns="91425" rIns="91425" bIns="91425" anchor="t" anchorCtr="0"/>
          <a:lstStyle>
            <a:lvl1pPr marL="342900" marR="0" lvl="0" indent="-342900" algn="l" rtl="0">
              <a:spcBef>
                <a:spcPts val="80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1pPr>
            <a:lvl2pPr marL="173736" marR="0" lvl="1"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2pPr>
            <a:lvl3pPr marL="402336" marR="0" lvl="2"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3pPr>
            <a:lvl4pPr marL="630936" marR="0" lvl="3"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L="859536" marR="0" lvl="4" indent="-72136" algn="l" rtl="0">
              <a:spcBef>
                <a:spcPts val="300"/>
              </a:spcBef>
              <a:buClr>
                <a:schemeClr val="accent2"/>
              </a:buClr>
              <a:buSzPct val="1000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L="1097280" marR="0" lvl="5" indent="-93980"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6pPr>
            <a:lvl7pPr marL="1353312" marR="0" lvl="6" indent="-83311"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7pPr>
            <a:lvl8pPr marL="1581912" marR="0" lvl="7" indent="-83311"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8pPr>
            <a:lvl9pPr marL="1792224" marR="0" lvl="8" indent="-77723" algn="l" rtl="0">
              <a:spcBef>
                <a:spcPts val="300"/>
              </a:spcBef>
              <a:buClr>
                <a:schemeClr val="accent2"/>
              </a:buClr>
              <a:buSzPct val="100000"/>
              <a:buFont typeface="Noto Sans Symbols"/>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14" name="Shape 14"/>
          <p:cNvSpPr txBox="1">
            <a:spLocks noGrp="1"/>
          </p:cNvSpPr>
          <p:nvPr>
            <p:ph type="dt" idx="10"/>
          </p:nvPr>
        </p:nvSpPr>
        <p:spPr>
          <a:xfrm rot="-2459877">
            <a:off x="201205" y="5870469"/>
            <a:ext cx="2176265" cy="20116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5" name="Shape 15"/>
          <p:cNvSpPr txBox="1">
            <a:spLocks noGrp="1"/>
          </p:cNvSpPr>
          <p:nvPr>
            <p:ph type="ftr" idx="11"/>
          </p:nvPr>
        </p:nvSpPr>
        <p:spPr>
          <a:xfrm>
            <a:off x="3517514" y="6285121"/>
            <a:ext cx="4724400" cy="274200"/>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6" name="Shape 16"/>
          <p:cNvSpPr>
            <a:spLocks noGrp="1"/>
          </p:cNvSpPr>
          <p:nvPr>
            <p:ph type="sldNum" idx="12"/>
          </p:nvPr>
        </p:nvSpPr>
        <p:spPr>
          <a:xfrm>
            <a:off x="8401038" y="6170821"/>
            <a:ext cx="502800" cy="502800"/>
          </a:xfrm>
          <a:prstGeom prst="ellipse">
            <a:avLst/>
          </a:prstGeom>
          <a:noFill/>
          <a:ln w="19050" cap="flat" cmpd="sng">
            <a:solidFill>
              <a:srgbClr val="FFFFFF"/>
            </a:solidFill>
            <a:prstDash val="solid"/>
            <a:round/>
            <a:headEnd type="none" w="med" len="med"/>
            <a:tailEnd type="none" w="med" len="med"/>
          </a:ln>
        </p:spPr>
        <p:txBody>
          <a:bodyPr lIns="9125" tIns="9125" rIns="9125" bIns="9125" anchor="ctr" anchorCtr="0">
            <a:noAutofit/>
          </a:bodyPr>
          <a:lstStyle/>
          <a:p>
            <a:pPr marL="0" marR="0" lvl="0" indent="0" algn="ctr" rtl="0">
              <a:spcBef>
                <a:spcPts val="0"/>
              </a:spcBef>
              <a:buSzPct val="25000"/>
              <a:buNone/>
            </a:pPr>
            <a:fld id="{00000000-1234-1234-1234-123412341234}" type="slidenum">
              <a:rPr lang="en-US" sz="1650" b="0" i="0" u="none" strike="noStrike" cap="none">
                <a:solidFill>
                  <a:srgbClr val="FFFFFF"/>
                </a:solidFill>
                <a:latin typeface="Source Sans Pro"/>
                <a:ea typeface="Source Sans Pro"/>
                <a:cs typeface="Source Sans Pro"/>
                <a:sym typeface="Source Sans Pro"/>
              </a:rPr>
              <a:t>‹#›</a:t>
            </a:fld>
            <a:endParaRPr lang="en-US" sz="1650" b="0" i="0" u="none" strike="noStrike" cap="none">
              <a:solidFill>
                <a:srgbClr val="FFFFFF"/>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rot="-2460060">
            <a:off x="817132" y="1730345"/>
            <a:ext cx="5648616" cy="1204448"/>
          </a:xfrm>
          <a:prstGeom prst="rect">
            <a:avLst/>
          </a:prstGeom>
          <a:noFill/>
          <a:ln>
            <a:noFill/>
          </a:ln>
        </p:spPr>
        <p:txBody>
          <a:bodyPr lIns="91425" tIns="45700" rIns="91425" bIns="9125" anchor="b" anchorCtr="0">
            <a:noAutofit/>
          </a:bodyPr>
          <a:lstStyle/>
          <a:p>
            <a:pPr marL="0" marR="0" lvl="0" indent="0" algn="l" rtl="0">
              <a:spcBef>
                <a:spcPts val="0"/>
              </a:spcBef>
              <a:buClr>
                <a:schemeClr val="dk1"/>
              </a:buClr>
              <a:buSzPct val="25000"/>
              <a:buFont typeface="Source Sans Pro"/>
              <a:buNone/>
            </a:pPr>
            <a:r>
              <a:rPr lang="en-US"/>
              <a:t>YOUTH AND YOUNG ADULT RAPID REHOUSING IN PIERCE COUNTY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1800"/>
                                        <p:tgtEl>
                                          <p:spTgt spid="9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58500" y="0"/>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CYS Young Adult Shelter</a:t>
            </a:r>
          </a:p>
        </p:txBody>
      </p:sp>
      <p:sp>
        <p:nvSpPr>
          <p:cNvPr id="166" name="Shape 166"/>
          <p:cNvSpPr txBox="1">
            <a:spLocks noGrp="1"/>
          </p:cNvSpPr>
          <p:nvPr>
            <p:ph type="body" idx="1"/>
          </p:nvPr>
        </p:nvSpPr>
        <p:spPr>
          <a:xfrm>
            <a:off x="473339" y="1883441"/>
            <a:ext cx="3902700" cy="23075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Beacon Center</a:t>
            </a:r>
          </a:p>
          <a:p>
            <a:pPr marL="228600" marR="0" lvl="0" indent="-228600" algn="l" rtl="0">
              <a:lnSpc>
                <a:spcPct val="90000"/>
              </a:lnSpc>
              <a:spcBef>
                <a:spcPts val="1000"/>
              </a:spcBef>
              <a:spcAft>
                <a:spcPts val="0"/>
              </a:spcAft>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Drop-In Center</a:t>
            </a:r>
          </a:p>
          <a:p>
            <a:pPr marL="228600" marR="0" lvl="0" indent="-228600" algn="l" rtl="0">
              <a:lnSpc>
                <a:spcPct val="90000"/>
              </a:lnSpc>
              <a:spcBef>
                <a:spcPts val="1000"/>
              </a:spcBef>
              <a:spcAft>
                <a:spcPts val="0"/>
              </a:spcAft>
              <a:buClr>
                <a:schemeClr val="dk1"/>
              </a:buClr>
              <a:buSzPct val="100000"/>
              <a:buFont typeface="Arial"/>
              <a:buNone/>
            </a:pPr>
            <a:endParaRPr sz="36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36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886200" marR="0" lvl="8" indent="-228600" algn="l" rtl="0">
              <a:lnSpc>
                <a:spcPct val="90000"/>
              </a:lnSpc>
              <a:spcBef>
                <a:spcPts val="500"/>
              </a:spcBef>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p:txBody>
      </p:sp>
      <p:pic>
        <p:nvPicPr>
          <p:cNvPr id="167" name="Shape 167"/>
          <p:cNvPicPr preferRelativeResize="0"/>
          <p:nvPr/>
        </p:nvPicPr>
        <p:blipFill rotWithShape="1">
          <a:blip r:embed="rId3">
            <a:alphaModFix/>
          </a:blip>
          <a:srcRect/>
          <a:stretch/>
        </p:blipFill>
        <p:spPr>
          <a:xfrm>
            <a:off x="473339" y="3711814"/>
            <a:ext cx="3558300" cy="2715600"/>
          </a:xfrm>
          <a:prstGeom prst="rect">
            <a:avLst/>
          </a:prstGeom>
          <a:noFill/>
          <a:ln>
            <a:noFill/>
          </a:ln>
        </p:spPr>
      </p:pic>
      <p:pic>
        <p:nvPicPr>
          <p:cNvPr id="168" name="Shape 168"/>
          <p:cNvPicPr preferRelativeResize="0"/>
          <p:nvPr/>
        </p:nvPicPr>
        <p:blipFill rotWithShape="1">
          <a:blip r:embed="rId4">
            <a:alphaModFix/>
          </a:blip>
          <a:srcRect/>
          <a:stretch/>
        </p:blipFill>
        <p:spPr>
          <a:xfrm>
            <a:off x="5244930" y="1089855"/>
            <a:ext cx="3443100" cy="1923900"/>
          </a:xfrm>
          <a:prstGeom prst="rect">
            <a:avLst/>
          </a:prstGeom>
          <a:noFill/>
          <a:ln>
            <a:noFill/>
          </a:ln>
        </p:spPr>
      </p:pic>
      <p:pic>
        <p:nvPicPr>
          <p:cNvPr id="169" name="Shape 169"/>
          <p:cNvPicPr preferRelativeResize="0"/>
          <p:nvPr/>
        </p:nvPicPr>
        <p:blipFill rotWithShape="1">
          <a:blip r:embed="rId5">
            <a:alphaModFix/>
          </a:blip>
          <a:srcRect/>
          <a:stretch/>
        </p:blipFill>
        <p:spPr>
          <a:xfrm>
            <a:off x="5025117" y="3339648"/>
            <a:ext cx="3714900" cy="30879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822959" y="365760"/>
            <a:ext cx="7521000" cy="548700"/>
          </a:xfrm>
          <a:prstGeom prst="rect">
            <a:avLst/>
          </a:prstGeom>
        </p:spPr>
        <p:txBody>
          <a:bodyPr lIns="91425" tIns="91425" rIns="91425" bIns="91425" anchor="ctr" anchorCtr="0">
            <a:noAutofit/>
          </a:bodyPr>
          <a:lstStyle/>
          <a:p>
            <a:pPr lvl="0">
              <a:spcBef>
                <a:spcPts val="0"/>
              </a:spcBef>
              <a:buNone/>
            </a:pPr>
            <a:r>
              <a:rPr lang="en-US" sz="4000">
                <a:latin typeface="Arial"/>
                <a:ea typeface="Arial"/>
                <a:cs typeface="Arial"/>
                <a:sym typeface="Arial"/>
              </a:rPr>
              <a:t>Abandoned Houses</a:t>
            </a:r>
          </a:p>
        </p:txBody>
      </p:sp>
      <p:sp>
        <p:nvSpPr>
          <p:cNvPr id="176" name="Shape 176"/>
          <p:cNvSpPr txBox="1">
            <a:spLocks noGrp="1"/>
          </p:cNvSpPr>
          <p:nvPr>
            <p:ph type="body" idx="1"/>
          </p:nvPr>
        </p:nvSpPr>
        <p:spPr>
          <a:xfrm>
            <a:off x="473339" y="1883441"/>
            <a:ext cx="3902700" cy="23075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3600" b="0" dirty="0">
                <a:latin typeface="Calibri"/>
                <a:ea typeface="Calibri"/>
                <a:cs typeface="Calibri"/>
                <a:sym typeface="Calibri"/>
              </a:rPr>
              <a:t>Central Tacoma</a:t>
            </a:r>
          </a:p>
          <a:p>
            <a:pPr marL="228600" marR="0" lvl="0" indent="-228600" algn="l" rtl="0">
              <a:lnSpc>
                <a:spcPct val="90000"/>
              </a:lnSpc>
              <a:spcBef>
                <a:spcPts val="1000"/>
              </a:spcBef>
              <a:spcAft>
                <a:spcPts val="0"/>
              </a:spcAft>
              <a:buClr>
                <a:schemeClr val="dk1"/>
              </a:buClr>
              <a:buSzPct val="100000"/>
              <a:buFont typeface="Arial"/>
              <a:buChar char="•"/>
            </a:pPr>
            <a:r>
              <a:rPr lang="en-US" sz="3600" b="0" dirty="0">
                <a:latin typeface="Calibri"/>
                <a:ea typeface="Calibri"/>
                <a:cs typeface="Calibri"/>
                <a:sym typeface="Calibri"/>
              </a:rPr>
              <a:t>University Place</a:t>
            </a:r>
          </a:p>
          <a:p>
            <a:pPr marL="228600" marR="0" lvl="0" indent="-228600" algn="l" rtl="0">
              <a:lnSpc>
                <a:spcPct val="90000"/>
              </a:lnSpc>
              <a:spcBef>
                <a:spcPts val="1000"/>
              </a:spcBef>
              <a:spcAft>
                <a:spcPts val="0"/>
              </a:spcAft>
              <a:buClr>
                <a:schemeClr val="dk1"/>
              </a:buClr>
              <a:buSzPct val="100000"/>
              <a:buFont typeface="Arial"/>
              <a:buNone/>
            </a:pPr>
            <a:endParaRPr sz="36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36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a:p>
            <a:pPr marL="3886200" marR="0" lvl="8" indent="-228600" algn="l" rtl="0">
              <a:lnSpc>
                <a:spcPct val="90000"/>
              </a:lnSpc>
              <a:spcBef>
                <a:spcPts val="500"/>
              </a:spcBef>
              <a:buClr>
                <a:schemeClr val="dk1"/>
              </a:buClr>
              <a:buSzPct val="100000"/>
              <a:buFont typeface="Arial"/>
              <a:buNone/>
            </a:pPr>
            <a:endParaRPr sz="1800" b="0" i="0" u="none" strike="noStrike" cap="none" dirty="0">
              <a:solidFill>
                <a:schemeClr val="dk1"/>
              </a:solidFill>
              <a:latin typeface="Calibri"/>
              <a:ea typeface="Calibri"/>
              <a:cs typeface="Calibri"/>
              <a:sym typeface="Calibri"/>
            </a:endParaRPr>
          </a:p>
        </p:txBody>
      </p:sp>
      <p:pic>
        <p:nvPicPr>
          <p:cNvPr id="4" name="Picture 4"/>
          <p:cNvPicPr>
            <a:picLocks noChangeAspect="1"/>
          </p:cNvPicPr>
          <p:nvPr/>
        </p:nvPicPr>
        <p:blipFill rotWithShape="1">
          <a:blip r:embed="rId3">
            <a:extLst>
              <a:ext uri="{28A0092B-C50C-407E-A947-70E740481C1C}">
                <a14:useLocalDpi xmlns:a14="http://schemas.microsoft.com/office/drawing/2010/main" val="0"/>
              </a:ext>
            </a:extLst>
          </a:blip>
          <a:srcRect t="13905" r="6882" b="1"/>
          <a:stretch/>
        </p:blipFill>
        <p:spPr>
          <a:xfrm>
            <a:off x="4494628" y="1258780"/>
            <a:ext cx="4036787" cy="3283374"/>
          </a:xfrm>
          <a:prstGeom prst="rect">
            <a:avLst/>
          </a:prstGeom>
        </p:spPr>
      </p:pic>
      <p:pic>
        <p:nvPicPr>
          <p:cNvPr id="5"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 y="3707642"/>
            <a:ext cx="3193636" cy="269905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ctrTitle"/>
          </p:nvPr>
        </p:nvSpPr>
        <p:spPr>
          <a:xfrm>
            <a:off x="-755284" y="979517"/>
            <a:ext cx="6858000" cy="7428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Shared Housing </a:t>
            </a:r>
          </a:p>
        </p:txBody>
      </p:sp>
      <p:pic>
        <p:nvPicPr>
          <p:cNvPr id="182" name="Shape 182"/>
          <p:cNvPicPr preferRelativeResize="0"/>
          <p:nvPr/>
        </p:nvPicPr>
        <p:blipFill rotWithShape="1">
          <a:blip r:embed="rId3">
            <a:alphaModFix/>
          </a:blip>
          <a:srcRect/>
          <a:stretch/>
        </p:blipFill>
        <p:spPr>
          <a:xfrm>
            <a:off x="440820" y="2556101"/>
            <a:ext cx="2967600" cy="3324300"/>
          </a:xfrm>
          <a:prstGeom prst="rect">
            <a:avLst/>
          </a:prstGeom>
          <a:noFill/>
          <a:ln>
            <a:noFill/>
          </a:ln>
        </p:spPr>
      </p:pic>
      <p:sp>
        <p:nvSpPr>
          <p:cNvPr id="183" name="Shape 183"/>
          <p:cNvSpPr txBox="1"/>
          <p:nvPr/>
        </p:nvSpPr>
        <p:spPr>
          <a:xfrm>
            <a:off x="4002831" y="3325782"/>
            <a:ext cx="4625100" cy="25545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Community Partner</a:t>
            </a:r>
          </a:p>
          <a:p>
            <a:pPr marL="285750" marR="0" lvl="0" indent="-285750" algn="l" rtl="0">
              <a:spcBef>
                <a:spcPts val="0"/>
              </a:spcBef>
              <a:buClr>
                <a:schemeClr val="dk1"/>
              </a:buClr>
              <a:buFont typeface="Arial"/>
              <a:buNone/>
            </a:pPr>
            <a:endParaRPr sz="3200" b="0" i="0" u="none" strike="noStrike" cap="none">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Housing 4 Success</a:t>
            </a:r>
          </a:p>
          <a:p>
            <a:pPr marL="285750" marR="0" lvl="0" indent="-285750" algn="l" rtl="0">
              <a:spcBef>
                <a:spcPts val="0"/>
              </a:spcBef>
              <a:buClr>
                <a:schemeClr val="dk1"/>
              </a:buClr>
              <a:buFont typeface="Arial"/>
              <a:buNone/>
            </a:pPr>
            <a:endParaRPr sz="3200" b="0" i="0" u="none" strike="noStrike" cap="none">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3200">
                <a:solidFill>
                  <a:schemeClr val="dk1"/>
                </a:solidFill>
                <a:latin typeface="Calibri"/>
                <a:ea typeface="Calibri"/>
                <a:cs typeface="Calibri"/>
                <a:sym typeface="Calibri"/>
              </a:rPr>
              <a:t>REACH </a:t>
            </a:r>
            <a:r>
              <a:rPr lang="en-US" sz="3200" b="0" i="0" u="none" strike="noStrike" cap="none">
                <a:solidFill>
                  <a:schemeClr val="dk1"/>
                </a:solidFill>
                <a:latin typeface="Calibri"/>
                <a:ea typeface="Calibri"/>
                <a:cs typeface="Calibri"/>
                <a:sym typeface="Calibri"/>
              </a:rPr>
              <a:t>Center Case Management</a:t>
            </a:r>
          </a:p>
        </p:txBody>
      </p:sp>
      <p:pic>
        <p:nvPicPr>
          <p:cNvPr id="184" name="Shape 184"/>
          <p:cNvPicPr preferRelativeResize="0"/>
          <p:nvPr/>
        </p:nvPicPr>
        <p:blipFill rotWithShape="1">
          <a:blip r:embed="rId4">
            <a:alphaModFix/>
          </a:blip>
          <a:srcRect/>
          <a:stretch/>
        </p:blipFill>
        <p:spPr>
          <a:xfrm>
            <a:off x="5427720" y="707375"/>
            <a:ext cx="3200100" cy="21501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125650" y="343111"/>
            <a:ext cx="7886700" cy="17502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Natural Supports</a:t>
            </a:r>
          </a:p>
        </p:txBody>
      </p:sp>
      <p:sp>
        <p:nvSpPr>
          <p:cNvPr id="190" name="Shape 190"/>
          <p:cNvSpPr txBox="1">
            <a:spLocks noGrp="1"/>
          </p:cNvSpPr>
          <p:nvPr>
            <p:ph type="body" idx="1"/>
          </p:nvPr>
        </p:nvSpPr>
        <p:spPr>
          <a:xfrm>
            <a:off x="5170543" y="1218269"/>
            <a:ext cx="4181099" cy="38301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12 step programs</a:t>
            </a: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Addiction &amp; </a:t>
            </a:r>
            <a:r>
              <a:rPr lang="en-US" sz="2400" b="0"/>
              <a:t>h</a:t>
            </a:r>
            <a:r>
              <a:rPr lang="en-US" sz="2400" b="0" i="0" u="none" strike="noStrike" cap="none">
                <a:solidFill>
                  <a:schemeClr val="dk1"/>
                </a:solidFill>
                <a:latin typeface="Calibri"/>
                <a:ea typeface="Calibri"/>
                <a:cs typeface="Calibri"/>
                <a:sym typeface="Calibri"/>
              </a:rPr>
              <a:t>omelessness </a:t>
            </a:r>
          </a:p>
          <a:p>
            <a:pPr marL="228600" marR="0" lvl="0" indent="-228600" algn="l" rtl="0">
              <a:lnSpc>
                <a:spcPct val="90000"/>
              </a:lnSpc>
              <a:spcBef>
                <a:spcPts val="100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Financial </a:t>
            </a:r>
            <a:r>
              <a:rPr lang="en-US" sz="2400" b="0"/>
              <a:t>r</a:t>
            </a:r>
            <a:r>
              <a:rPr lang="en-US" sz="2400" b="0" i="0" u="none" strike="noStrike" cap="none">
                <a:solidFill>
                  <a:schemeClr val="dk1"/>
                </a:solidFill>
                <a:latin typeface="Calibri"/>
                <a:ea typeface="Calibri"/>
                <a:cs typeface="Calibri"/>
                <a:sym typeface="Calibri"/>
              </a:rPr>
              <a:t>ehabilitation, budget co</a:t>
            </a:r>
            <a:r>
              <a:rPr lang="en-US" sz="2400" b="0"/>
              <a:t>aching</a:t>
            </a:r>
            <a:r>
              <a:rPr lang="en-US" sz="2400" b="0" i="0" u="none" strike="noStrike" cap="none">
                <a:solidFill>
                  <a:schemeClr val="dk1"/>
                </a:solidFill>
                <a:latin typeface="Calibri"/>
                <a:ea typeface="Calibri"/>
                <a:cs typeface="Calibri"/>
                <a:sym typeface="Calibri"/>
              </a:rPr>
              <a:t> </a:t>
            </a:r>
          </a:p>
        </p:txBody>
      </p:sp>
      <p:pic>
        <p:nvPicPr>
          <p:cNvPr id="191" name="Shape 191"/>
          <p:cNvPicPr preferRelativeResize="0"/>
          <p:nvPr/>
        </p:nvPicPr>
        <p:blipFill rotWithShape="1">
          <a:blip r:embed="rId3">
            <a:alphaModFix/>
          </a:blip>
          <a:srcRect/>
          <a:stretch/>
        </p:blipFill>
        <p:spPr>
          <a:xfrm>
            <a:off x="934830" y="2167977"/>
            <a:ext cx="2867400" cy="3913800"/>
          </a:xfrm>
          <a:prstGeom prst="rect">
            <a:avLst/>
          </a:prstGeom>
          <a:noFill/>
          <a:ln>
            <a:noFill/>
          </a:ln>
        </p:spPr>
      </p:pic>
      <p:pic>
        <p:nvPicPr>
          <p:cNvPr id="192" name="Shape 192"/>
          <p:cNvPicPr preferRelativeResize="0"/>
          <p:nvPr/>
        </p:nvPicPr>
        <p:blipFill rotWithShape="1">
          <a:blip r:embed="rId4">
            <a:alphaModFix/>
          </a:blip>
          <a:srcRect/>
          <a:stretch/>
        </p:blipFill>
        <p:spPr>
          <a:xfrm>
            <a:off x="4731630" y="3653317"/>
            <a:ext cx="2783399" cy="28074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22959" y="365760"/>
            <a:ext cx="7520939" cy="548639"/>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Source Sans Pro"/>
              <a:buNone/>
            </a:pPr>
            <a:r>
              <a:rPr lang="en-US" sz="2800" b="0" i="0" u="none" strike="noStrike" cap="none">
                <a:solidFill>
                  <a:schemeClr val="dk1"/>
                </a:solidFill>
                <a:latin typeface="Source Sans Pro"/>
                <a:ea typeface="Source Sans Pro"/>
                <a:cs typeface="Source Sans Pro"/>
                <a:sym typeface="Source Sans Pro"/>
              </a:rPr>
              <a:t>EARLY INTAKE PROCESS		</a:t>
            </a:r>
          </a:p>
        </p:txBody>
      </p:sp>
      <p:sp>
        <p:nvSpPr>
          <p:cNvPr id="199" name="Shape 199"/>
          <p:cNvSpPr/>
          <p:nvPr/>
        </p:nvSpPr>
        <p:spPr>
          <a:xfrm>
            <a:off x="228600" y="990600"/>
            <a:ext cx="264578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Source Sans Pro"/>
                <a:ea typeface="Source Sans Pro"/>
                <a:cs typeface="Source Sans Pro"/>
                <a:sym typeface="Source Sans Pro"/>
              </a:rPr>
              <a:t>Coordinated Entry Intake </a:t>
            </a:r>
          </a:p>
        </p:txBody>
      </p:sp>
      <p:cxnSp>
        <p:nvCxnSpPr>
          <p:cNvPr id="200" name="Shape 200"/>
          <p:cNvCxnSpPr/>
          <p:nvPr/>
        </p:nvCxnSpPr>
        <p:spPr>
          <a:xfrm>
            <a:off x="2743200" y="1175266"/>
            <a:ext cx="685799" cy="0"/>
          </a:xfrm>
          <a:prstGeom prst="straightConnector1">
            <a:avLst/>
          </a:prstGeom>
          <a:noFill/>
          <a:ln w="9525" cap="flat" cmpd="sng">
            <a:solidFill>
              <a:srgbClr val="00B050"/>
            </a:solidFill>
            <a:prstDash val="solid"/>
            <a:round/>
            <a:headEnd type="none" w="med" len="med"/>
            <a:tailEnd type="stealth" w="lg" len="lg"/>
          </a:ln>
          <a:effectLst>
            <a:outerShdw blurRad="50799" dist="38100" dir="2700000" algn="tl" rotWithShape="0">
              <a:srgbClr val="000000">
                <a:alpha val="40000"/>
              </a:srgbClr>
            </a:outerShdw>
          </a:effectLst>
        </p:spPr>
      </p:cxnSp>
      <p:sp>
        <p:nvSpPr>
          <p:cNvPr id="201" name="Shape 201"/>
          <p:cNvSpPr/>
          <p:nvPr/>
        </p:nvSpPr>
        <p:spPr>
          <a:xfrm>
            <a:off x="3352800" y="983673"/>
            <a:ext cx="323159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Referred to Housing 4 Success </a:t>
            </a:r>
          </a:p>
        </p:txBody>
      </p:sp>
      <p:cxnSp>
        <p:nvCxnSpPr>
          <p:cNvPr id="202" name="Shape 202"/>
          <p:cNvCxnSpPr/>
          <p:nvPr/>
        </p:nvCxnSpPr>
        <p:spPr>
          <a:xfrm>
            <a:off x="6324600" y="1168338"/>
            <a:ext cx="838199" cy="6926"/>
          </a:xfrm>
          <a:prstGeom prst="straightConnector1">
            <a:avLst/>
          </a:prstGeom>
          <a:noFill/>
          <a:ln w="9525" cap="flat" cmpd="sng">
            <a:solidFill>
              <a:srgbClr val="00B050"/>
            </a:solidFill>
            <a:prstDash val="solid"/>
            <a:round/>
            <a:headEnd type="none" w="med" len="med"/>
            <a:tailEnd type="stealth" w="lg" len="lg"/>
          </a:ln>
          <a:effectLst>
            <a:outerShdw blurRad="50799" dist="38100" dir="2700000" algn="tl" rotWithShape="0">
              <a:srgbClr val="000000">
                <a:alpha val="40000"/>
              </a:srgbClr>
            </a:outerShdw>
            <a:reflection stA="50000" endA="300" endPos="55000" sy="-100000" algn="bl" rotWithShape="0"/>
          </a:effectLst>
        </p:spPr>
      </p:cxnSp>
      <p:sp>
        <p:nvSpPr>
          <p:cNvPr id="203" name="Shape 203"/>
          <p:cNvSpPr/>
          <p:nvPr/>
        </p:nvSpPr>
        <p:spPr>
          <a:xfrm>
            <a:off x="7190509" y="983673"/>
            <a:ext cx="181305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Schedule Intake </a:t>
            </a:r>
          </a:p>
        </p:txBody>
      </p:sp>
      <p:sp>
        <p:nvSpPr>
          <p:cNvPr id="204" name="Shape 204"/>
          <p:cNvSpPr/>
          <p:nvPr/>
        </p:nvSpPr>
        <p:spPr>
          <a:xfrm>
            <a:off x="5122385" y="1726219"/>
            <a:ext cx="402161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Initial intake paperwork &amp; policy review </a:t>
            </a:r>
          </a:p>
        </p:txBody>
      </p:sp>
      <p:cxnSp>
        <p:nvCxnSpPr>
          <p:cNvPr id="205" name="Shape 205"/>
          <p:cNvCxnSpPr/>
          <p:nvPr/>
        </p:nvCxnSpPr>
        <p:spPr>
          <a:xfrm flipH="1">
            <a:off x="4648200" y="1910885"/>
            <a:ext cx="533399" cy="5353"/>
          </a:xfrm>
          <a:prstGeom prst="straightConnector1">
            <a:avLst/>
          </a:prstGeom>
          <a:noFill/>
          <a:ln w="9525" cap="flat" cmpd="sng">
            <a:solidFill>
              <a:srgbClr val="00B050"/>
            </a:solidFill>
            <a:prstDash val="solid"/>
            <a:round/>
            <a:headEnd type="none" w="med" len="med"/>
            <a:tailEnd type="stealth" w="lg" len="lg"/>
          </a:ln>
          <a:effectLst>
            <a:outerShdw blurRad="50799" dist="38100" dir="2700000" algn="tl" rotWithShape="0">
              <a:srgbClr val="000000">
                <a:alpha val="40000"/>
              </a:srgbClr>
            </a:outerShdw>
          </a:effectLst>
        </p:spPr>
      </p:cxnSp>
      <p:sp>
        <p:nvSpPr>
          <p:cNvPr id="206" name="Shape 206"/>
          <p:cNvSpPr/>
          <p:nvPr/>
        </p:nvSpPr>
        <p:spPr>
          <a:xfrm>
            <a:off x="2056831" y="1731573"/>
            <a:ext cx="272991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Schedule a team meeting </a:t>
            </a:r>
          </a:p>
        </p:txBody>
      </p:sp>
      <p:cxnSp>
        <p:nvCxnSpPr>
          <p:cNvPr id="207" name="Shape 207"/>
          <p:cNvCxnSpPr/>
          <p:nvPr/>
        </p:nvCxnSpPr>
        <p:spPr>
          <a:xfrm flipH="1">
            <a:off x="1583821" y="1904491"/>
            <a:ext cx="533399" cy="5353"/>
          </a:xfrm>
          <a:prstGeom prst="straightConnector1">
            <a:avLst/>
          </a:prstGeom>
          <a:noFill/>
          <a:ln w="9525" cap="flat" cmpd="sng">
            <a:solidFill>
              <a:srgbClr val="00B050"/>
            </a:solidFill>
            <a:prstDash val="solid"/>
            <a:round/>
            <a:headEnd type="none" w="med" len="med"/>
            <a:tailEnd type="stealth" w="lg" len="lg"/>
          </a:ln>
          <a:effectLst>
            <a:outerShdw blurRad="50799" dist="38100" dir="2700000" algn="tl" rotWithShape="0">
              <a:srgbClr val="000000">
                <a:alpha val="40000"/>
              </a:srgbClr>
            </a:outerShdw>
          </a:effectLst>
        </p:spPr>
      </p:cxnSp>
      <p:sp>
        <p:nvSpPr>
          <p:cNvPr id="208" name="Shape 208"/>
          <p:cNvSpPr txBox="1"/>
          <p:nvPr/>
        </p:nvSpPr>
        <p:spPr>
          <a:xfrm>
            <a:off x="76200" y="1733374"/>
            <a:ext cx="158381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Team Meeting</a:t>
            </a:r>
          </a:p>
        </p:txBody>
      </p:sp>
      <p:cxnSp>
        <p:nvCxnSpPr>
          <p:cNvPr id="209" name="Shape 209"/>
          <p:cNvCxnSpPr/>
          <p:nvPr/>
        </p:nvCxnSpPr>
        <p:spPr>
          <a:xfrm rot="-5400000" flipH="1">
            <a:off x="8556749" y="1457715"/>
            <a:ext cx="729300" cy="164400"/>
          </a:xfrm>
          <a:prstGeom prst="bentConnector3">
            <a:avLst>
              <a:gd name="adj1" fmla="val 49995"/>
            </a:avLst>
          </a:prstGeom>
          <a:noFill/>
          <a:ln w="9525" cap="flat" cmpd="sng">
            <a:solidFill>
              <a:srgbClr val="00B050"/>
            </a:solidFill>
            <a:prstDash val="solid"/>
            <a:round/>
            <a:headEnd type="none" w="med" len="med"/>
            <a:tailEnd type="stealth" w="lg" len="lg"/>
          </a:ln>
          <a:effectLst>
            <a:outerShdw blurRad="50799" dist="38100" dir="2700000" algn="tl" rotWithShape="0">
              <a:srgbClr val="000000">
                <a:alpha val="40000"/>
              </a:srgbClr>
            </a:outerShdw>
          </a:effectLst>
        </p:spPr>
      </p:cxnSp>
      <p:cxnSp>
        <p:nvCxnSpPr>
          <p:cNvPr id="210" name="Shape 210"/>
          <p:cNvCxnSpPr/>
          <p:nvPr/>
        </p:nvCxnSpPr>
        <p:spPr>
          <a:xfrm rot="-5400000" flipH="1">
            <a:off x="-107850" y="2178290"/>
            <a:ext cx="672899" cy="152399"/>
          </a:xfrm>
          <a:prstGeom prst="bentConnector3">
            <a:avLst>
              <a:gd name="adj1" fmla="val 49990"/>
            </a:avLst>
          </a:prstGeom>
          <a:noFill/>
          <a:ln w="9525" cap="flat" cmpd="sng">
            <a:solidFill>
              <a:srgbClr val="00B050"/>
            </a:solidFill>
            <a:prstDash val="solid"/>
            <a:round/>
            <a:headEnd type="none" w="med" len="med"/>
            <a:tailEnd type="stealth" w="lg" len="lg"/>
          </a:ln>
          <a:effectLst>
            <a:outerShdw blurRad="50799" dist="38100" dir="2700000" algn="tl" rotWithShape="0">
              <a:srgbClr val="000000">
                <a:alpha val="40000"/>
              </a:srgbClr>
            </a:outerShdw>
          </a:effectLst>
        </p:spPr>
      </p:cxnSp>
      <p:sp>
        <p:nvSpPr>
          <p:cNvPr id="211" name="Shape 211"/>
          <p:cNvSpPr/>
          <p:nvPr/>
        </p:nvSpPr>
        <p:spPr>
          <a:xfrm>
            <a:off x="0" y="2590800"/>
            <a:ext cx="388433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Schedule housing navigation meeting </a:t>
            </a:r>
          </a:p>
        </p:txBody>
      </p:sp>
      <p:cxnSp>
        <p:nvCxnSpPr>
          <p:cNvPr id="212" name="Shape 212"/>
          <p:cNvCxnSpPr/>
          <p:nvPr/>
        </p:nvCxnSpPr>
        <p:spPr>
          <a:xfrm>
            <a:off x="3733800" y="2775466"/>
            <a:ext cx="685799" cy="0"/>
          </a:xfrm>
          <a:prstGeom prst="straightConnector1">
            <a:avLst/>
          </a:prstGeom>
          <a:noFill/>
          <a:ln w="9525" cap="flat" cmpd="sng">
            <a:solidFill>
              <a:srgbClr val="00B050"/>
            </a:solidFill>
            <a:prstDash val="solid"/>
            <a:round/>
            <a:headEnd type="none" w="med" len="med"/>
            <a:tailEnd type="stealth" w="lg" len="lg"/>
          </a:ln>
          <a:effectLst>
            <a:outerShdw blurRad="50799" dist="38100" dir="2700000" algn="tl" rotWithShape="0">
              <a:srgbClr val="000000">
                <a:alpha val="40000"/>
              </a:srgbClr>
            </a:outerShdw>
          </a:effectLst>
        </p:spPr>
      </p:cxnSp>
      <p:sp>
        <p:nvSpPr>
          <p:cNvPr id="213" name="Shape 213"/>
          <p:cNvSpPr/>
          <p:nvPr/>
        </p:nvSpPr>
        <p:spPr>
          <a:xfrm>
            <a:off x="4419600" y="2583933"/>
            <a:ext cx="225837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Start housing search </a:t>
            </a:r>
          </a:p>
        </p:txBody>
      </p:sp>
      <p:cxnSp>
        <p:nvCxnSpPr>
          <p:cNvPr id="214" name="Shape 214"/>
          <p:cNvCxnSpPr/>
          <p:nvPr/>
        </p:nvCxnSpPr>
        <p:spPr>
          <a:xfrm>
            <a:off x="6513857" y="2768600"/>
            <a:ext cx="685799" cy="0"/>
          </a:xfrm>
          <a:prstGeom prst="straightConnector1">
            <a:avLst/>
          </a:prstGeom>
          <a:noFill/>
          <a:ln w="9525" cap="flat" cmpd="sng">
            <a:solidFill>
              <a:srgbClr val="00B050"/>
            </a:solidFill>
            <a:prstDash val="solid"/>
            <a:round/>
            <a:headEnd type="none" w="med" len="med"/>
            <a:tailEnd type="stealth" w="lg" len="lg"/>
          </a:ln>
          <a:effectLst>
            <a:outerShdw blurRad="50799" dist="38100" dir="2700000" algn="tl" rotWithShape="0">
              <a:srgbClr val="000000">
                <a:alpha val="40000"/>
              </a:srgbClr>
            </a:outerShdw>
          </a:effectLst>
        </p:spPr>
      </p:cxnSp>
      <p:sp>
        <p:nvSpPr>
          <p:cNvPr id="215" name="Shape 215"/>
          <p:cNvSpPr/>
          <p:nvPr/>
        </p:nvSpPr>
        <p:spPr>
          <a:xfrm>
            <a:off x="7312932" y="2583933"/>
            <a:ext cx="2138134"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Participant gets housed </a:t>
            </a:r>
          </a:p>
        </p:txBody>
      </p:sp>
      <p:cxnSp>
        <p:nvCxnSpPr>
          <p:cNvPr id="216" name="Shape 216"/>
          <p:cNvCxnSpPr/>
          <p:nvPr/>
        </p:nvCxnSpPr>
        <p:spPr>
          <a:xfrm rot="5400000">
            <a:off x="8322000" y="2865010"/>
            <a:ext cx="577199" cy="457200"/>
          </a:xfrm>
          <a:prstGeom prst="bentConnector3">
            <a:avLst>
              <a:gd name="adj1" fmla="val 51645"/>
            </a:avLst>
          </a:prstGeom>
          <a:noFill/>
          <a:ln w="9525" cap="flat" cmpd="sng">
            <a:solidFill>
              <a:srgbClr val="00B050"/>
            </a:solidFill>
            <a:prstDash val="solid"/>
            <a:round/>
            <a:headEnd type="none" w="med" len="med"/>
            <a:tailEnd type="stealth" w="lg" len="lg"/>
          </a:ln>
          <a:effectLst>
            <a:outerShdw blurRad="50799" dist="38100" dir="2700000" algn="tl" rotWithShape="0">
              <a:srgbClr val="000000">
                <a:alpha val="40000"/>
              </a:srgbClr>
            </a:outerShdw>
          </a:effectLst>
        </p:spPr>
      </p:cxnSp>
      <p:sp>
        <p:nvSpPr>
          <p:cNvPr id="217" name="Shape 217"/>
          <p:cNvSpPr/>
          <p:nvPr/>
        </p:nvSpPr>
        <p:spPr>
          <a:xfrm>
            <a:off x="4861666" y="3367257"/>
            <a:ext cx="414190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We focus on employment and education </a:t>
            </a:r>
          </a:p>
        </p:txBody>
      </p:sp>
      <p:cxnSp>
        <p:nvCxnSpPr>
          <p:cNvPr id="218" name="Shape 218"/>
          <p:cNvCxnSpPr/>
          <p:nvPr/>
        </p:nvCxnSpPr>
        <p:spPr>
          <a:xfrm flipH="1">
            <a:off x="4399567" y="3551923"/>
            <a:ext cx="533399" cy="5353"/>
          </a:xfrm>
          <a:prstGeom prst="straightConnector1">
            <a:avLst/>
          </a:prstGeom>
          <a:noFill/>
          <a:ln w="9525" cap="flat" cmpd="sng">
            <a:solidFill>
              <a:srgbClr val="00B050"/>
            </a:solidFill>
            <a:prstDash val="solid"/>
            <a:round/>
            <a:headEnd type="none" w="med" len="med"/>
            <a:tailEnd type="stealth" w="lg" len="lg"/>
          </a:ln>
          <a:effectLst>
            <a:outerShdw blurRad="50799" dist="38100" dir="2700000" algn="tl" rotWithShape="0">
              <a:srgbClr val="000000">
                <a:alpha val="40000"/>
              </a:srgbClr>
            </a:outerShdw>
          </a:effectLst>
        </p:spPr>
      </p:cxnSp>
      <p:sp>
        <p:nvSpPr>
          <p:cNvPr id="219" name="Shape 219"/>
          <p:cNvSpPr/>
          <p:nvPr/>
        </p:nvSpPr>
        <p:spPr>
          <a:xfrm>
            <a:off x="152968" y="3367257"/>
            <a:ext cx="4266631"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Individual starts rental contributions takes over rental subsidy. </a:t>
            </a:r>
          </a:p>
        </p:txBody>
      </p:sp>
      <p:cxnSp>
        <p:nvCxnSpPr>
          <p:cNvPr id="220" name="Shape 220"/>
          <p:cNvCxnSpPr/>
          <p:nvPr/>
        </p:nvCxnSpPr>
        <p:spPr>
          <a:xfrm>
            <a:off x="2056831" y="3886200"/>
            <a:ext cx="457800" cy="381000"/>
          </a:xfrm>
          <a:prstGeom prst="bentConnector3">
            <a:avLst>
              <a:gd name="adj1" fmla="val 50000"/>
            </a:avLst>
          </a:prstGeom>
          <a:noFill/>
          <a:ln w="9525" cap="flat" cmpd="sng">
            <a:solidFill>
              <a:srgbClr val="00B050"/>
            </a:solidFill>
            <a:prstDash val="solid"/>
            <a:round/>
            <a:headEnd type="none" w="med" len="med"/>
            <a:tailEnd type="stealth" w="lg" len="lg"/>
          </a:ln>
          <a:effectLst>
            <a:outerShdw blurRad="50799" dist="38100" dir="2700000" algn="tl" rotWithShape="0">
              <a:srgbClr val="000000">
                <a:alpha val="40000"/>
              </a:srgbClr>
            </a:outerShdw>
          </a:effectLst>
        </p:spPr>
      </p:cxnSp>
      <p:sp>
        <p:nvSpPr>
          <p:cNvPr id="221" name="Shape 221"/>
          <p:cNvSpPr/>
          <p:nvPr/>
        </p:nvSpPr>
        <p:spPr>
          <a:xfrm>
            <a:off x="2538952" y="4076700"/>
            <a:ext cx="359636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Individual graduates from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1300"/>
                                        <p:tgtEl>
                                          <p:spTgt spid="199">
                                            <p:txEl>
                                              <p:pRg st="0" end="0"/>
                                            </p:txEl>
                                          </p:spTgt>
                                        </p:tgtEl>
                                      </p:cBhvr>
                                    </p:animEffect>
                                  </p:childTnLst>
                                </p:cTn>
                              </p:par>
                            </p:childTnLst>
                          </p:cTn>
                        </p:par>
                        <p:par>
                          <p:cTn id="8" fill="hold">
                            <p:stCondLst>
                              <p:cond delay="1300"/>
                            </p:stCondLst>
                            <p:childTnLst>
                              <p:par>
                                <p:cTn id="9" presetID="10" presetClass="entr" presetSubtype="0"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Effect transition="in" filter="fade">
                                      <p:cBhvr>
                                        <p:cTn id="11" dur="1500"/>
                                        <p:tgtEl>
                                          <p:spTgt spid="200"/>
                                        </p:tgtEl>
                                      </p:cBhvr>
                                    </p:animEffect>
                                  </p:childTnLst>
                                </p:cTn>
                              </p:par>
                            </p:childTnLst>
                          </p:cTn>
                        </p:par>
                        <p:par>
                          <p:cTn id="12" fill="hold">
                            <p:stCondLst>
                              <p:cond delay="2800"/>
                            </p:stCondLst>
                            <p:childTnLst>
                              <p:par>
                                <p:cTn id="13" presetID="10" presetClass="entr" presetSubtype="0" fill="hold" nodeType="after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fade">
                                      <p:cBhvr>
                                        <p:cTn id="15" dur="1500"/>
                                        <p:tgtEl>
                                          <p:spTgt spid="201"/>
                                        </p:tgtEl>
                                      </p:cBhvr>
                                    </p:animEffect>
                                  </p:childTnLst>
                                </p:cTn>
                              </p:par>
                            </p:childTnLst>
                          </p:cTn>
                        </p:par>
                        <p:par>
                          <p:cTn id="16" fill="hold">
                            <p:stCondLst>
                              <p:cond delay="4300"/>
                            </p:stCondLst>
                            <p:childTnLst>
                              <p:par>
                                <p:cTn id="17" presetID="10" presetClass="entr" presetSubtype="0" fill="hold" nodeType="afterEffect">
                                  <p:stCondLst>
                                    <p:cond delay="0"/>
                                  </p:stCondLst>
                                  <p:childTnLst>
                                    <p:set>
                                      <p:cBhvr>
                                        <p:cTn id="18" dur="1" fill="hold">
                                          <p:stCondLst>
                                            <p:cond delay="0"/>
                                          </p:stCondLst>
                                        </p:cTn>
                                        <p:tgtEl>
                                          <p:spTgt spid="202"/>
                                        </p:tgtEl>
                                        <p:attrNameLst>
                                          <p:attrName>style.visibility</p:attrName>
                                        </p:attrNameLst>
                                      </p:cBhvr>
                                      <p:to>
                                        <p:strVal val="visible"/>
                                      </p:to>
                                    </p:set>
                                    <p:animEffect transition="in" filter="fade">
                                      <p:cBhvr>
                                        <p:cTn id="19" dur="1300"/>
                                        <p:tgtEl>
                                          <p:spTgt spid="202"/>
                                        </p:tgtEl>
                                      </p:cBhvr>
                                    </p:animEffect>
                                  </p:childTnLst>
                                </p:cTn>
                              </p:par>
                            </p:childTnLst>
                          </p:cTn>
                        </p:par>
                        <p:par>
                          <p:cTn id="20" fill="hold">
                            <p:stCondLst>
                              <p:cond delay="5600"/>
                            </p:stCondLst>
                            <p:childTnLst>
                              <p:par>
                                <p:cTn id="21" presetID="10" presetClass="entr" presetSubtype="0" fill="hold" nodeType="afterEffect">
                                  <p:stCondLst>
                                    <p:cond delay="0"/>
                                  </p:stCondLst>
                                  <p:childTnLst>
                                    <p:set>
                                      <p:cBhvr>
                                        <p:cTn id="22" dur="1" fill="hold">
                                          <p:stCondLst>
                                            <p:cond delay="0"/>
                                          </p:stCondLst>
                                        </p:cTn>
                                        <p:tgtEl>
                                          <p:spTgt spid="203"/>
                                        </p:tgtEl>
                                        <p:attrNameLst>
                                          <p:attrName>style.visibility</p:attrName>
                                        </p:attrNameLst>
                                      </p:cBhvr>
                                      <p:to>
                                        <p:strVal val="visible"/>
                                      </p:to>
                                    </p:set>
                                    <p:animEffect transition="in" filter="fade">
                                      <p:cBhvr>
                                        <p:cTn id="23" dur="1500"/>
                                        <p:tgtEl>
                                          <p:spTgt spid="203"/>
                                        </p:tgtEl>
                                      </p:cBhvr>
                                    </p:animEffect>
                                  </p:childTnLst>
                                </p:cTn>
                              </p:par>
                            </p:childTnLst>
                          </p:cTn>
                        </p:par>
                        <p:par>
                          <p:cTn id="24" fill="hold">
                            <p:stCondLst>
                              <p:cond delay="7100"/>
                            </p:stCondLst>
                            <p:childTnLst>
                              <p:par>
                                <p:cTn id="25" presetID="10" presetClass="entr" presetSubtype="0" fill="hold" nodeType="afterEffect">
                                  <p:stCondLst>
                                    <p:cond delay="0"/>
                                  </p:stCondLst>
                                  <p:childTnLst>
                                    <p:set>
                                      <p:cBhvr>
                                        <p:cTn id="26" dur="1" fill="hold">
                                          <p:stCondLst>
                                            <p:cond delay="0"/>
                                          </p:stCondLst>
                                        </p:cTn>
                                        <p:tgtEl>
                                          <p:spTgt spid="209"/>
                                        </p:tgtEl>
                                        <p:attrNameLst>
                                          <p:attrName>style.visibility</p:attrName>
                                        </p:attrNameLst>
                                      </p:cBhvr>
                                      <p:to>
                                        <p:strVal val="visible"/>
                                      </p:to>
                                    </p:set>
                                    <p:animEffect transition="in" filter="fade">
                                      <p:cBhvr>
                                        <p:cTn id="27" dur="1500"/>
                                        <p:tgtEl>
                                          <p:spTgt spid="209"/>
                                        </p:tgtEl>
                                      </p:cBhvr>
                                    </p:animEffect>
                                  </p:childTnLst>
                                </p:cTn>
                              </p:par>
                            </p:childTnLst>
                          </p:cTn>
                        </p:par>
                        <p:par>
                          <p:cTn id="28" fill="hold">
                            <p:stCondLst>
                              <p:cond delay="8600"/>
                            </p:stCondLst>
                            <p:childTnLst>
                              <p:par>
                                <p:cTn id="29" presetID="10" presetClass="entr" presetSubtype="0" fill="hold" nodeType="afterEffect">
                                  <p:stCondLst>
                                    <p:cond delay="0"/>
                                  </p:stCondLst>
                                  <p:childTnLst>
                                    <p:set>
                                      <p:cBhvr>
                                        <p:cTn id="30" dur="1" fill="hold">
                                          <p:stCondLst>
                                            <p:cond delay="0"/>
                                          </p:stCondLst>
                                        </p:cTn>
                                        <p:tgtEl>
                                          <p:spTgt spid="204"/>
                                        </p:tgtEl>
                                        <p:attrNameLst>
                                          <p:attrName>style.visibility</p:attrName>
                                        </p:attrNameLst>
                                      </p:cBhvr>
                                      <p:to>
                                        <p:strVal val="visible"/>
                                      </p:to>
                                    </p:set>
                                    <p:animEffect transition="in" filter="fade">
                                      <p:cBhvr>
                                        <p:cTn id="31" dur="1500"/>
                                        <p:tgtEl>
                                          <p:spTgt spid="204"/>
                                        </p:tgtEl>
                                      </p:cBhvr>
                                    </p:animEffect>
                                  </p:childTnLst>
                                </p:cTn>
                              </p:par>
                            </p:childTnLst>
                          </p:cTn>
                        </p:par>
                        <p:par>
                          <p:cTn id="32" fill="hold">
                            <p:stCondLst>
                              <p:cond delay="10100"/>
                            </p:stCondLst>
                            <p:childTnLst>
                              <p:par>
                                <p:cTn id="33" presetID="10" presetClass="entr" presetSubtype="0" fill="hold" nodeType="afterEffect">
                                  <p:stCondLst>
                                    <p:cond delay="0"/>
                                  </p:stCondLst>
                                  <p:childTnLst>
                                    <p:set>
                                      <p:cBhvr>
                                        <p:cTn id="34" dur="1" fill="hold">
                                          <p:stCondLst>
                                            <p:cond delay="0"/>
                                          </p:stCondLst>
                                        </p:cTn>
                                        <p:tgtEl>
                                          <p:spTgt spid="205"/>
                                        </p:tgtEl>
                                        <p:attrNameLst>
                                          <p:attrName>style.visibility</p:attrName>
                                        </p:attrNameLst>
                                      </p:cBhvr>
                                      <p:to>
                                        <p:strVal val="visible"/>
                                      </p:to>
                                    </p:set>
                                    <p:animEffect transition="in" filter="fade">
                                      <p:cBhvr>
                                        <p:cTn id="35" dur="1500"/>
                                        <p:tgtEl>
                                          <p:spTgt spid="205"/>
                                        </p:tgtEl>
                                      </p:cBhvr>
                                    </p:animEffect>
                                  </p:childTnLst>
                                </p:cTn>
                              </p:par>
                            </p:childTnLst>
                          </p:cTn>
                        </p:par>
                        <p:par>
                          <p:cTn id="36" fill="hold">
                            <p:stCondLst>
                              <p:cond delay="11600"/>
                            </p:stCondLst>
                            <p:childTnLst>
                              <p:par>
                                <p:cTn id="37" presetID="10" presetClass="entr" presetSubtype="0" fill="hold" nodeType="afterEffect">
                                  <p:stCondLst>
                                    <p:cond delay="0"/>
                                  </p:stCondLst>
                                  <p:childTnLst>
                                    <p:set>
                                      <p:cBhvr>
                                        <p:cTn id="38" dur="1" fill="hold">
                                          <p:stCondLst>
                                            <p:cond delay="0"/>
                                          </p:stCondLst>
                                        </p:cTn>
                                        <p:tgtEl>
                                          <p:spTgt spid="206"/>
                                        </p:tgtEl>
                                        <p:attrNameLst>
                                          <p:attrName>style.visibility</p:attrName>
                                        </p:attrNameLst>
                                      </p:cBhvr>
                                      <p:to>
                                        <p:strVal val="visible"/>
                                      </p:to>
                                    </p:set>
                                    <p:animEffect transition="in" filter="fade">
                                      <p:cBhvr>
                                        <p:cTn id="39" dur="1500"/>
                                        <p:tgtEl>
                                          <p:spTgt spid="206"/>
                                        </p:tgtEl>
                                      </p:cBhvr>
                                    </p:animEffect>
                                  </p:childTnLst>
                                </p:cTn>
                              </p:par>
                            </p:childTnLst>
                          </p:cTn>
                        </p:par>
                        <p:par>
                          <p:cTn id="40" fill="hold">
                            <p:stCondLst>
                              <p:cond delay="13100"/>
                            </p:stCondLst>
                            <p:childTnLst>
                              <p:par>
                                <p:cTn id="41" presetID="10" presetClass="entr" presetSubtype="0" fill="hold" nodeType="afterEffect">
                                  <p:stCondLst>
                                    <p:cond delay="0"/>
                                  </p:stCondLst>
                                  <p:childTnLst>
                                    <p:set>
                                      <p:cBhvr>
                                        <p:cTn id="42" dur="1" fill="hold">
                                          <p:stCondLst>
                                            <p:cond delay="0"/>
                                          </p:stCondLst>
                                        </p:cTn>
                                        <p:tgtEl>
                                          <p:spTgt spid="207"/>
                                        </p:tgtEl>
                                        <p:attrNameLst>
                                          <p:attrName>style.visibility</p:attrName>
                                        </p:attrNameLst>
                                      </p:cBhvr>
                                      <p:to>
                                        <p:strVal val="visible"/>
                                      </p:to>
                                    </p:set>
                                    <p:animEffect transition="in" filter="fade">
                                      <p:cBhvr>
                                        <p:cTn id="43" dur="1500"/>
                                        <p:tgtEl>
                                          <p:spTgt spid="207"/>
                                        </p:tgtEl>
                                      </p:cBhvr>
                                    </p:animEffect>
                                  </p:childTnLst>
                                </p:cTn>
                              </p:par>
                            </p:childTnLst>
                          </p:cTn>
                        </p:par>
                        <p:par>
                          <p:cTn id="44" fill="hold">
                            <p:stCondLst>
                              <p:cond delay="14600"/>
                            </p:stCondLst>
                            <p:childTnLst>
                              <p:par>
                                <p:cTn id="45" presetID="10" presetClass="entr" presetSubtype="0" fill="hold" nodeType="afterEffect">
                                  <p:stCondLst>
                                    <p:cond delay="0"/>
                                  </p:stCondLst>
                                  <p:childTnLst>
                                    <p:set>
                                      <p:cBhvr>
                                        <p:cTn id="46" dur="1" fill="hold">
                                          <p:stCondLst>
                                            <p:cond delay="0"/>
                                          </p:stCondLst>
                                        </p:cTn>
                                        <p:tgtEl>
                                          <p:spTgt spid="208"/>
                                        </p:tgtEl>
                                        <p:attrNameLst>
                                          <p:attrName>style.visibility</p:attrName>
                                        </p:attrNameLst>
                                      </p:cBhvr>
                                      <p:to>
                                        <p:strVal val="visible"/>
                                      </p:to>
                                    </p:set>
                                    <p:animEffect transition="in" filter="fade">
                                      <p:cBhvr>
                                        <p:cTn id="47" dur="1500"/>
                                        <p:tgtEl>
                                          <p:spTgt spid="208"/>
                                        </p:tgtEl>
                                      </p:cBhvr>
                                    </p:animEffect>
                                  </p:childTnLst>
                                </p:cTn>
                              </p:par>
                            </p:childTnLst>
                          </p:cTn>
                        </p:par>
                        <p:par>
                          <p:cTn id="48" fill="hold">
                            <p:stCondLst>
                              <p:cond delay="16100"/>
                            </p:stCondLst>
                            <p:childTnLst>
                              <p:par>
                                <p:cTn id="49" presetID="10" presetClass="entr" presetSubtype="0" fill="hold" nodeType="afterEffect">
                                  <p:stCondLst>
                                    <p:cond delay="0"/>
                                  </p:stCondLst>
                                  <p:childTnLst>
                                    <p:set>
                                      <p:cBhvr>
                                        <p:cTn id="50" dur="1" fill="hold">
                                          <p:stCondLst>
                                            <p:cond delay="0"/>
                                          </p:stCondLst>
                                        </p:cTn>
                                        <p:tgtEl>
                                          <p:spTgt spid="210"/>
                                        </p:tgtEl>
                                        <p:attrNameLst>
                                          <p:attrName>style.visibility</p:attrName>
                                        </p:attrNameLst>
                                      </p:cBhvr>
                                      <p:to>
                                        <p:strVal val="visible"/>
                                      </p:to>
                                    </p:set>
                                    <p:animEffect transition="in" filter="fade">
                                      <p:cBhvr>
                                        <p:cTn id="51" dur="1500"/>
                                        <p:tgtEl>
                                          <p:spTgt spid="210"/>
                                        </p:tgtEl>
                                      </p:cBhvr>
                                    </p:animEffect>
                                  </p:childTnLst>
                                </p:cTn>
                              </p:par>
                            </p:childTnLst>
                          </p:cTn>
                        </p:par>
                        <p:par>
                          <p:cTn id="52" fill="hold">
                            <p:stCondLst>
                              <p:cond delay="17600"/>
                            </p:stCondLst>
                            <p:childTnLst>
                              <p:par>
                                <p:cTn id="53" presetID="10" presetClass="entr" presetSubtype="0" fill="hold" nodeType="afterEffect">
                                  <p:stCondLst>
                                    <p:cond delay="0"/>
                                  </p:stCondLst>
                                  <p:childTnLst>
                                    <p:set>
                                      <p:cBhvr>
                                        <p:cTn id="54" dur="1" fill="hold">
                                          <p:stCondLst>
                                            <p:cond delay="0"/>
                                          </p:stCondLst>
                                        </p:cTn>
                                        <p:tgtEl>
                                          <p:spTgt spid="211"/>
                                        </p:tgtEl>
                                        <p:attrNameLst>
                                          <p:attrName>style.visibility</p:attrName>
                                        </p:attrNameLst>
                                      </p:cBhvr>
                                      <p:to>
                                        <p:strVal val="visible"/>
                                      </p:to>
                                    </p:set>
                                    <p:animEffect transition="in" filter="fade">
                                      <p:cBhvr>
                                        <p:cTn id="55" dur="1500"/>
                                        <p:tgtEl>
                                          <p:spTgt spid="211"/>
                                        </p:tgtEl>
                                      </p:cBhvr>
                                    </p:animEffect>
                                  </p:childTnLst>
                                </p:cTn>
                              </p:par>
                            </p:childTnLst>
                          </p:cTn>
                        </p:par>
                        <p:par>
                          <p:cTn id="56" fill="hold">
                            <p:stCondLst>
                              <p:cond delay="19100"/>
                            </p:stCondLst>
                            <p:childTnLst>
                              <p:par>
                                <p:cTn id="57" presetID="10" presetClass="entr" presetSubtype="0" fill="hold" nodeType="afterEffect">
                                  <p:stCondLst>
                                    <p:cond delay="0"/>
                                  </p:stCondLst>
                                  <p:childTnLst>
                                    <p:set>
                                      <p:cBhvr>
                                        <p:cTn id="58" dur="1" fill="hold">
                                          <p:stCondLst>
                                            <p:cond delay="0"/>
                                          </p:stCondLst>
                                        </p:cTn>
                                        <p:tgtEl>
                                          <p:spTgt spid="212"/>
                                        </p:tgtEl>
                                        <p:attrNameLst>
                                          <p:attrName>style.visibility</p:attrName>
                                        </p:attrNameLst>
                                      </p:cBhvr>
                                      <p:to>
                                        <p:strVal val="visible"/>
                                      </p:to>
                                    </p:set>
                                    <p:animEffect transition="in" filter="fade">
                                      <p:cBhvr>
                                        <p:cTn id="59" dur="1500"/>
                                        <p:tgtEl>
                                          <p:spTgt spid="212"/>
                                        </p:tgtEl>
                                      </p:cBhvr>
                                    </p:animEffect>
                                  </p:childTnLst>
                                </p:cTn>
                              </p:par>
                            </p:childTnLst>
                          </p:cTn>
                        </p:par>
                        <p:par>
                          <p:cTn id="60" fill="hold">
                            <p:stCondLst>
                              <p:cond delay="20600"/>
                            </p:stCondLst>
                            <p:childTnLst>
                              <p:par>
                                <p:cTn id="61" presetID="10" presetClass="entr" presetSubtype="0" fill="hold" nodeType="afterEffect">
                                  <p:stCondLst>
                                    <p:cond delay="0"/>
                                  </p:stCondLst>
                                  <p:childTnLst>
                                    <p:set>
                                      <p:cBhvr>
                                        <p:cTn id="62" dur="1" fill="hold">
                                          <p:stCondLst>
                                            <p:cond delay="0"/>
                                          </p:stCondLst>
                                        </p:cTn>
                                        <p:tgtEl>
                                          <p:spTgt spid="213"/>
                                        </p:tgtEl>
                                        <p:attrNameLst>
                                          <p:attrName>style.visibility</p:attrName>
                                        </p:attrNameLst>
                                      </p:cBhvr>
                                      <p:to>
                                        <p:strVal val="visible"/>
                                      </p:to>
                                    </p:set>
                                    <p:animEffect transition="in" filter="fade">
                                      <p:cBhvr>
                                        <p:cTn id="63" dur="1500"/>
                                        <p:tgtEl>
                                          <p:spTgt spid="213"/>
                                        </p:tgtEl>
                                      </p:cBhvr>
                                    </p:animEffect>
                                  </p:childTnLst>
                                </p:cTn>
                              </p:par>
                            </p:childTnLst>
                          </p:cTn>
                        </p:par>
                        <p:par>
                          <p:cTn id="64" fill="hold">
                            <p:stCondLst>
                              <p:cond delay="22100"/>
                            </p:stCondLst>
                            <p:childTnLst>
                              <p:par>
                                <p:cTn id="65" presetID="10" presetClass="entr" presetSubtype="0" fill="hold" nodeType="afterEffect">
                                  <p:stCondLst>
                                    <p:cond delay="0"/>
                                  </p:stCondLst>
                                  <p:childTnLst>
                                    <p:set>
                                      <p:cBhvr>
                                        <p:cTn id="66" dur="1" fill="hold">
                                          <p:stCondLst>
                                            <p:cond delay="0"/>
                                          </p:stCondLst>
                                        </p:cTn>
                                        <p:tgtEl>
                                          <p:spTgt spid="214"/>
                                        </p:tgtEl>
                                        <p:attrNameLst>
                                          <p:attrName>style.visibility</p:attrName>
                                        </p:attrNameLst>
                                      </p:cBhvr>
                                      <p:to>
                                        <p:strVal val="visible"/>
                                      </p:to>
                                    </p:set>
                                    <p:animEffect transition="in" filter="fade">
                                      <p:cBhvr>
                                        <p:cTn id="67" dur="1500"/>
                                        <p:tgtEl>
                                          <p:spTgt spid="214"/>
                                        </p:tgtEl>
                                      </p:cBhvr>
                                    </p:animEffect>
                                  </p:childTnLst>
                                </p:cTn>
                              </p:par>
                            </p:childTnLst>
                          </p:cTn>
                        </p:par>
                        <p:par>
                          <p:cTn id="68" fill="hold">
                            <p:stCondLst>
                              <p:cond delay="23600"/>
                            </p:stCondLst>
                            <p:childTnLst>
                              <p:par>
                                <p:cTn id="69" presetID="10" presetClass="entr" presetSubtype="0" fill="hold" nodeType="afterEffect">
                                  <p:stCondLst>
                                    <p:cond delay="0"/>
                                  </p:stCondLst>
                                  <p:childTnLst>
                                    <p:set>
                                      <p:cBhvr>
                                        <p:cTn id="70" dur="1" fill="hold">
                                          <p:stCondLst>
                                            <p:cond delay="0"/>
                                          </p:stCondLst>
                                        </p:cTn>
                                        <p:tgtEl>
                                          <p:spTgt spid="215"/>
                                        </p:tgtEl>
                                        <p:attrNameLst>
                                          <p:attrName>style.visibility</p:attrName>
                                        </p:attrNameLst>
                                      </p:cBhvr>
                                      <p:to>
                                        <p:strVal val="visible"/>
                                      </p:to>
                                    </p:set>
                                    <p:animEffect transition="in" filter="fade">
                                      <p:cBhvr>
                                        <p:cTn id="71" dur="1400"/>
                                        <p:tgtEl>
                                          <p:spTgt spid="215"/>
                                        </p:tgtEl>
                                      </p:cBhvr>
                                    </p:animEffect>
                                  </p:childTnLst>
                                </p:cTn>
                              </p:par>
                            </p:childTnLst>
                          </p:cTn>
                        </p:par>
                        <p:par>
                          <p:cTn id="72" fill="hold">
                            <p:stCondLst>
                              <p:cond delay="25000"/>
                            </p:stCondLst>
                            <p:childTnLst>
                              <p:par>
                                <p:cTn id="73" presetID="10" presetClass="entr" presetSubtype="0" fill="hold" nodeType="afterEffect">
                                  <p:stCondLst>
                                    <p:cond delay="0"/>
                                  </p:stCondLst>
                                  <p:childTnLst>
                                    <p:set>
                                      <p:cBhvr>
                                        <p:cTn id="74" dur="1" fill="hold">
                                          <p:stCondLst>
                                            <p:cond delay="0"/>
                                          </p:stCondLst>
                                        </p:cTn>
                                        <p:tgtEl>
                                          <p:spTgt spid="216"/>
                                        </p:tgtEl>
                                        <p:attrNameLst>
                                          <p:attrName>style.visibility</p:attrName>
                                        </p:attrNameLst>
                                      </p:cBhvr>
                                      <p:to>
                                        <p:strVal val="visible"/>
                                      </p:to>
                                    </p:set>
                                    <p:animEffect transition="in" filter="fade">
                                      <p:cBhvr>
                                        <p:cTn id="75" dur="1500"/>
                                        <p:tgtEl>
                                          <p:spTgt spid="216"/>
                                        </p:tgtEl>
                                      </p:cBhvr>
                                    </p:animEffect>
                                  </p:childTnLst>
                                </p:cTn>
                              </p:par>
                            </p:childTnLst>
                          </p:cTn>
                        </p:par>
                        <p:par>
                          <p:cTn id="76" fill="hold">
                            <p:stCondLst>
                              <p:cond delay="26500"/>
                            </p:stCondLst>
                            <p:childTnLst>
                              <p:par>
                                <p:cTn id="77" presetID="10" presetClass="entr" presetSubtype="0" fill="hold" nodeType="afterEffect">
                                  <p:stCondLst>
                                    <p:cond delay="0"/>
                                  </p:stCondLst>
                                  <p:childTnLst>
                                    <p:set>
                                      <p:cBhvr>
                                        <p:cTn id="78" dur="1" fill="hold">
                                          <p:stCondLst>
                                            <p:cond delay="0"/>
                                          </p:stCondLst>
                                        </p:cTn>
                                        <p:tgtEl>
                                          <p:spTgt spid="217"/>
                                        </p:tgtEl>
                                        <p:attrNameLst>
                                          <p:attrName>style.visibility</p:attrName>
                                        </p:attrNameLst>
                                      </p:cBhvr>
                                      <p:to>
                                        <p:strVal val="visible"/>
                                      </p:to>
                                    </p:set>
                                    <p:animEffect transition="in" filter="fade">
                                      <p:cBhvr>
                                        <p:cTn id="79" dur="1500"/>
                                        <p:tgtEl>
                                          <p:spTgt spid="217"/>
                                        </p:tgtEl>
                                      </p:cBhvr>
                                    </p:animEffect>
                                  </p:childTnLst>
                                </p:cTn>
                              </p:par>
                            </p:childTnLst>
                          </p:cTn>
                        </p:par>
                        <p:par>
                          <p:cTn id="80" fill="hold">
                            <p:stCondLst>
                              <p:cond delay="28000"/>
                            </p:stCondLst>
                            <p:childTnLst>
                              <p:par>
                                <p:cTn id="81" presetID="10" presetClass="entr" presetSubtype="0" fill="hold" nodeType="afterEffect">
                                  <p:stCondLst>
                                    <p:cond delay="0"/>
                                  </p:stCondLst>
                                  <p:childTnLst>
                                    <p:set>
                                      <p:cBhvr>
                                        <p:cTn id="82" dur="1" fill="hold">
                                          <p:stCondLst>
                                            <p:cond delay="0"/>
                                          </p:stCondLst>
                                        </p:cTn>
                                        <p:tgtEl>
                                          <p:spTgt spid="218"/>
                                        </p:tgtEl>
                                        <p:attrNameLst>
                                          <p:attrName>style.visibility</p:attrName>
                                        </p:attrNameLst>
                                      </p:cBhvr>
                                      <p:to>
                                        <p:strVal val="visible"/>
                                      </p:to>
                                    </p:set>
                                    <p:animEffect transition="in" filter="fade">
                                      <p:cBhvr>
                                        <p:cTn id="83" dur="1500"/>
                                        <p:tgtEl>
                                          <p:spTgt spid="218"/>
                                        </p:tgtEl>
                                      </p:cBhvr>
                                    </p:animEffect>
                                  </p:childTnLst>
                                </p:cTn>
                              </p:par>
                            </p:childTnLst>
                          </p:cTn>
                        </p:par>
                        <p:par>
                          <p:cTn id="84" fill="hold">
                            <p:stCondLst>
                              <p:cond delay="29500"/>
                            </p:stCondLst>
                            <p:childTnLst>
                              <p:par>
                                <p:cTn id="85" presetID="10" presetClass="entr" presetSubtype="0" fill="hold" nodeType="afterEffect">
                                  <p:stCondLst>
                                    <p:cond delay="0"/>
                                  </p:stCondLst>
                                  <p:childTnLst>
                                    <p:set>
                                      <p:cBhvr>
                                        <p:cTn id="86" dur="1" fill="hold">
                                          <p:stCondLst>
                                            <p:cond delay="0"/>
                                          </p:stCondLst>
                                        </p:cTn>
                                        <p:tgtEl>
                                          <p:spTgt spid="219"/>
                                        </p:tgtEl>
                                        <p:attrNameLst>
                                          <p:attrName>style.visibility</p:attrName>
                                        </p:attrNameLst>
                                      </p:cBhvr>
                                      <p:to>
                                        <p:strVal val="visible"/>
                                      </p:to>
                                    </p:set>
                                    <p:animEffect transition="in" filter="fade">
                                      <p:cBhvr>
                                        <p:cTn id="87" dur="1500"/>
                                        <p:tgtEl>
                                          <p:spTgt spid="219"/>
                                        </p:tgtEl>
                                      </p:cBhvr>
                                    </p:animEffect>
                                  </p:childTnLst>
                                </p:cTn>
                              </p:par>
                            </p:childTnLst>
                          </p:cTn>
                        </p:par>
                        <p:par>
                          <p:cTn id="88" fill="hold">
                            <p:stCondLst>
                              <p:cond delay="31000"/>
                            </p:stCondLst>
                            <p:childTnLst>
                              <p:par>
                                <p:cTn id="89" presetID="10" presetClass="entr" presetSubtype="0" fill="hold" nodeType="afterEffect">
                                  <p:stCondLst>
                                    <p:cond delay="0"/>
                                  </p:stCondLst>
                                  <p:childTnLst>
                                    <p:set>
                                      <p:cBhvr>
                                        <p:cTn id="90" dur="1" fill="hold">
                                          <p:stCondLst>
                                            <p:cond delay="0"/>
                                          </p:stCondLst>
                                        </p:cTn>
                                        <p:tgtEl>
                                          <p:spTgt spid="220"/>
                                        </p:tgtEl>
                                        <p:attrNameLst>
                                          <p:attrName>style.visibility</p:attrName>
                                        </p:attrNameLst>
                                      </p:cBhvr>
                                      <p:to>
                                        <p:strVal val="visible"/>
                                      </p:to>
                                    </p:set>
                                    <p:animEffect transition="in" filter="fade">
                                      <p:cBhvr>
                                        <p:cTn id="91" dur="1500"/>
                                        <p:tgtEl>
                                          <p:spTgt spid="220"/>
                                        </p:tgtEl>
                                      </p:cBhvr>
                                    </p:animEffect>
                                  </p:childTnLst>
                                </p:cTn>
                              </p:par>
                            </p:childTnLst>
                          </p:cTn>
                        </p:par>
                        <p:par>
                          <p:cTn id="92" fill="hold">
                            <p:stCondLst>
                              <p:cond delay="32500"/>
                            </p:stCondLst>
                            <p:childTnLst>
                              <p:par>
                                <p:cTn id="93" presetID="10" presetClass="entr" presetSubtype="0" fill="hold" nodeType="afterEffect">
                                  <p:stCondLst>
                                    <p:cond delay="0"/>
                                  </p:stCondLst>
                                  <p:childTnLst>
                                    <p:set>
                                      <p:cBhvr>
                                        <p:cTn id="94" dur="1" fill="hold">
                                          <p:stCondLst>
                                            <p:cond delay="0"/>
                                          </p:stCondLst>
                                        </p:cTn>
                                        <p:tgtEl>
                                          <p:spTgt spid="221"/>
                                        </p:tgtEl>
                                        <p:attrNameLst>
                                          <p:attrName>style.visibility</p:attrName>
                                        </p:attrNameLst>
                                      </p:cBhvr>
                                      <p:to>
                                        <p:strVal val="visible"/>
                                      </p:to>
                                    </p:set>
                                    <p:animEffect transition="in" filter="fade">
                                      <p:cBhvr>
                                        <p:cTn id="95"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811509" y="45585"/>
            <a:ext cx="7521000" cy="548700"/>
          </a:xfrm>
          <a:prstGeom prst="rect">
            <a:avLst/>
          </a:prstGeom>
        </p:spPr>
        <p:txBody>
          <a:bodyPr lIns="91425" tIns="91425" rIns="91425" bIns="91425" anchor="ctr" anchorCtr="0">
            <a:noAutofit/>
          </a:bodyPr>
          <a:lstStyle/>
          <a:p>
            <a:pPr marL="914400" lvl="0" indent="457200">
              <a:spcBef>
                <a:spcPts val="0"/>
              </a:spcBef>
              <a:buNone/>
            </a:pPr>
            <a:r>
              <a:rPr lang="en-US"/>
              <a:t>Challenges &amp;  Program Evolution</a:t>
            </a:r>
          </a:p>
        </p:txBody>
      </p:sp>
      <p:sp>
        <p:nvSpPr>
          <p:cNvPr id="228" name="Shape 228"/>
          <p:cNvSpPr/>
          <p:nvPr/>
        </p:nvSpPr>
        <p:spPr>
          <a:xfrm>
            <a:off x="834450" y="1783250"/>
            <a:ext cx="3521700" cy="1167000"/>
          </a:xfrm>
          <a:prstGeom prst="homePlate">
            <a:avLst>
              <a:gd name="adj" fmla="val 50000"/>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9" name="Shape 229"/>
          <p:cNvSpPr/>
          <p:nvPr/>
        </p:nvSpPr>
        <p:spPr>
          <a:xfrm>
            <a:off x="3865425" y="554150"/>
            <a:ext cx="3896400" cy="1167000"/>
          </a:xfrm>
          <a:prstGeom prst="chevron">
            <a:avLst>
              <a:gd name="adj" fmla="val 50000"/>
            </a:avLst>
          </a:prstGeom>
          <a:solidFill>
            <a:srgbClr val="A4C2F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0" name="Shape 230"/>
          <p:cNvSpPr/>
          <p:nvPr/>
        </p:nvSpPr>
        <p:spPr>
          <a:xfrm>
            <a:off x="857250" y="554150"/>
            <a:ext cx="3521700" cy="1167000"/>
          </a:xfrm>
          <a:prstGeom prst="homePlate">
            <a:avLst>
              <a:gd name="adj" fmla="val 50000"/>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1" name="Shape 231"/>
          <p:cNvSpPr/>
          <p:nvPr/>
        </p:nvSpPr>
        <p:spPr>
          <a:xfrm>
            <a:off x="834300" y="3084875"/>
            <a:ext cx="3567600" cy="1526100"/>
          </a:xfrm>
          <a:prstGeom prst="homePlate">
            <a:avLst>
              <a:gd name="adj" fmla="val 50000"/>
            </a:avLst>
          </a:prstGeom>
          <a:solidFill>
            <a:srgbClr val="00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2" name="Shape 232"/>
          <p:cNvSpPr/>
          <p:nvPr/>
        </p:nvSpPr>
        <p:spPr>
          <a:xfrm>
            <a:off x="834450" y="4709600"/>
            <a:ext cx="3521700" cy="1646400"/>
          </a:xfrm>
          <a:prstGeom prst="homePlate">
            <a:avLst>
              <a:gd name="adj" fmla="val 50000"/>
            </a:avLst>
          </a:prstGeom>
          <a:solidFill>
            <a:srgbClr val="8E7CC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 name="Shape 233"/>
          <p:cNvSpPr/>
          <p:nvPr/>
        </p:nvSpPr>
        <p:spPr>
          <a:xfrm>
            <a:off x="3891225" y="1783237"/>
            <a:ext cx="3844800" cy="1167000"/>
          </a:xfrm>
          <a:prstGeom prst="chevron">
            <a:avLst>
              <a:gd name="adj" fmla="val 50000"/>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4" name="Shape 234"/>
          <p:cNvSpPr/>
          <p:nvPr/>
        </p:nvSpPr>
        <p:spPr>
          <a:xfrm>
            <a:off x="3788025" y="3084862"/>
            <a:ext cx="4051200" cy="1526100"/>
          </a:xfrm>
          <a:prstGeom prst="chevron">
            <a:avLst>
              <a:gd name="adj" fmla="val 50000"/>
            </a:avLst>
          </a:prstGeom>
          <a:solidFill>
            <a:srgbClr val="00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5" name="Shape 235"/>
          <p:cNvSpPr/>
          <p:nvPr/>
        </p:nvSpPr>
        <p:spPr>
          <a:xfrm>
            <a:off x="3788025" y="4745600"/>
            <a:ext cx="4051200" cy="1574400"/>
          </a:xfrm>
          <a:prstGeom prst="chevron">
            <a:avLst>
              <a:gd name="adj" fmla="val 50000"/>
            </a:avLst>
          </a:prstGeom>
          <a:solidFill>
            <a:srgbClr val="8E7CC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6" name="Shape 236"/>
          <p:cNvSpPr txBox="1"/>
          <p:nvPr/>
        </p:nvSpPr>
        <p:spPr>
          <a:xfrm>
            <a:off x="1053500" y="714200"/>
            <a:ext cx="2685300" cy="846900"/>
          </a:xfrm>
          <a:prstGeom prst="rect">
            <a:avLst/>
          </a:prstGeom>
          <a:noFill/>
          <a:ln>
            <a:noFill/>
          </a:ln>
        </p:spPr>
        <p:txBody>
          <a:bodyPr lIns="91425" tIns="91425" rIns="91425" bIns="91425" anchor="t" anchorCtr="0">
            <a:noAutofit/>
          </a:bodyPr>
          <a:lstStyle/>
          <a:p>
            <a:pPr lvl="0">
              <a:spcBef>
                <a:spcPts val="0"/>
              </a:spcBef>
              <a:buNone/>
            </a:pPr>
            <a:r>
              <a:rPr lang="en-US"/>
              <a:t>Lack of coordination with Coordinated Entry</a:t>
            </a:r>
          </a:p>
        </p:txBody>
      </p:sp>
      <p:sp>
        <p:nvSpPr>
          <p:cNvPr id="237" name="Shape 237"/>
          <p:cNvSpPr txBox="1"/>
          <p:nvPr/>
        </p:nvSpPr>
        <p:spPr>
          <a:xfrm>
            <a:off x="4186850" y="703062"/>
            <a:ext cx="3615000" cy="971400"/>
          </a:xfrm>
          <a:prstGeom prst="rect">
            <a:avLst/>
          </a:prstGeom>
          <a:noFill/>
          <a:ln>
            <a:noFill/>
          </a:ln>
        </p:spPr>
        <p:txBody>
          <a:bodyPr lIns="91425" tIns="91425" rIns="91425" bIns="91425" anchor="t" anchorCtr="0">
            <a:noAutofit/>
          </a:bodyPr>
          <a:lstStyle/>
          <a:p>
            <a:pPr marL="342900" lvl="0" rtl="0">
              <a:lnSpc>
                <a:spcPct val="80000"/>
              </a:lnSpc>
              <a:spcBef>
                <a:spcPts val="0"/>
              </a:spcBef>
              <a:buClr>
                <a:schemeClr val="dk1"/>
              </a:buClr>
              <a:buFont typeface="Arial"/>
              <a:buNone/>
            </a:pPr>
            <a:r>
              <a:rPr lang="en-US">
                <a:solidFill>
                  <a:schemeClr val="dk1"/>
                </a:solidFill>
              </a:rPr>
              <a:t>    Partnership with Coordinated Entry </a:t>
            </a:r>
          </a:p>
          <a:p>
            <a:pPr marL="342900" lvl="0" rtl="0">
              <a:lnSpc>
                <a:spcPct val="80000"/>
              </a:lnSpc>
              <a:spcBef>
                <a:spcPts val="0"/>
              </a:spcBef>
              <a:buClr>
                <a:schemeClr val="dk1"/>
              </a:buClr>
              <a:buFont typeface="Arial"/>
              <a:buNone/>
            </a:pPr>
            <a:r>
              <a:rPr lang="en-US">
                <a:solidFill>
                  <a:schemeClr val="dk1"/>
                </a:solidFill>
              </a:rPr>
              <a:t>       to schedule and conduct intakes at REACH.</a:t>
            </a:r>
          </a:p>
        </p:txBody>
      </p:sp>
      <p:sp>
        <p:nvSpPr>
          <p:cNvPr id="238" name="Shape 238"/>
          <p:cNvSpPr txBox="1"/>
          <p:nvPr/>
        </p:nvSpPr>
        <p:spPr>
          <a:xfrm>
            <a:off x="1160350" y="2021825"/>
            <a:ext cx="2333400" cy="529800"/>
          </a:xfrm>
          <a:prstGeom prst="rect">
            <a:avLst/>
          </a:prstGeom>
          <a:noFill/>
          <a:ln>
            <a:noFill/>
          </a:ln>
        </p:spPr>
        <p:txBody>
          <a:bodyPr lIns="91425" tIns="91425" rIns="91425" bIns="91425" anchor="t" anchorCtr="0">
            <a:noAutofit/>
          </a:bodyPr>
          <a:lstStyle/>
          <a:p>
            <a:pPr marL="342900" lvl="0" rtl="0">
              <a:spcBef>
                <a:spcPts val="800"/>
              </a:spcBef>
              <a:buClr>
                <a:schemeClr val="dk1"/>
              </a:buClr>
              <a:buFont typeface="Arial"/>
              <a:buNone/>
            </a:pPr>
            <a:r>
              <a:rPr lang="en-US">
                <a:solidFill>
                  <a:schemeClr val="dk1"/>
                </a:solidFill>
              </a:rPr>
              <a:t>Unable to Contact Referrals</a:t>
            </a:r>
          </a:p>
        </p:txBody>
      </p:sp>
      <p:sp>
        <p:nvSpPr>
          <p:cNvPr id="239" name="Shape 239"/>
          <p:cNvSpPr txBox="1"/>
          <p:nvPr/>
        </p:nvSpPr>
        <p:spPr>
          <a:xfrm>
            <a:off x="4651700" y="1906850"/>
            <a:ext cx="2685300" cy="657900"/>
          </a:xfrm>
          <a:prstGeom prst="rect">
            <a:avLst/>
          </a:prstGeom>
          <a:noFill/>
          <a:ln>
            <a:noFill/>
          </a:ln>
        </p:spPr>
        <p:txBody>
          <a:bodyPr lIns="91425" tIns="91425" rIns="91425" bIns="91425" anchor="t" anchorCtr="0">
            <a:noAutofit/>
          </a:bodyPr>
          <a:lstStyle/>
          <a:p>
            <a:pPr lvl="0">
              <a:spcBef>
                <a:spcPts val="0"/>
              </a:spcBef>
              <a:buNone/>
            </a:pPr>
            <a:r>
              <a:rPr lang="en-US"/>
              <a:t>Partnered with Path &amp; CYS shelter to be able to reach out to referrals</a:t>
            </a:r>
          </a:p>
        </p:txBody>
      </p:sp>
      <p:sp>
        <p:nvSpPr>
          <p:cNvPr id="240" name="Shape 240"/>
          <p:cNvSpPr txBox="1"/>
          <p:nvPr/>
        </p:nvSpPr>
        <p:spPr>
          <a:xfrm>
            <a:off x="857250" y="3158675"/>
            <a:ext cx="3150000" cy="846900"/>
          </a:xfrm>
          <a:prstGeom prst="rect">
            <a:avLst/>
          </a:prstGeom>
          <a:noFill/>
          <a:ln>
            <a:noFill/>
          </a:ln>
        </p:spPr>
        <p:txBody>
          <a:bodyPr lIns="91425" tIns="91425" rIns="91425" bIns="91425" anchor="t" anchorCtr="0">
            <a:noAutofit/>
          </a:bodyPr>
          <a:lstStyle/>
          <a:p>
            <a:pPr marL="342900" lvl="0" rtl="0">
              <a:spcBef>
                <a:spcPts val="800"/>
              </a:spcBef>
              <a:buClr>
                <a:schemeClr val="dk1"/>
              </a:buClr>
              <a:buFont typeface="Arial"/>
              <a:buNone/>
            </a:pPr>
            <a:r>
              <a:rPr lang="en-US">
                <a:solidFill>
                  <a:schemeClr val="dk1"/>
                </a:solidFill>
              </a:rPr>
              <a:t>       Lack of Available/ Affordable Housing and unrealistic housing placements</a:t>
            </a:r>
          </a:p>
        </p:txBody>
      </p:sp>
      <p:sp>
        <p:nvSpPr>
          <p:cNvPr id="241" name="Shape 241"/>
          <p:cNvSpPr txBox="1"/>
          <p:nvPr/>
        </p:nvSpPr>
        <p:spPr>
          <a:xfrm>
            <a:off x="4257375" y="2946050"/>
            <a:ext cx="3342300" cy="1108800"/>
          </a:xfrm>
          <a:prstGeom prst="rect">
            <a:avLst/>
          </a:prstGeom>
          <a:noFill/>
          <a:ln>
            <a:noFill/>
          </a:ln>
        </p:spPr>
        <p:txBody>
          <a:bodyPr lIns="91425" tIns="91425" rIns="91425" bIns="91425" anchor="t" anchorCtr="0">
            <a:noAutofit/>
          </a:bodyPr>
          <a:lstStyle/>
          <a:p>
            <a:pPr marL="342900" lvl="0" rtl="0">
              <a:lnSpc>
                <a:spcPct val="80000"/>
              </a:lnSpc>
              <a:spcBef>
                <a:spcPts val="800"/>
              </a:spcBef>
              <a:buClr>
                <a:schemeClr val="dk1"/>
              </a:buClr>
              <a:buFont typeface="Arial"/>
              <a:buNone/>
            </a:pPr>
            <a:r>
              <a:rPr lang="en-US">
                <a:solidFill>
                  <a:schemeClr val="dk1"/>
                </a:solidFill>
              </a:rPr>
              <a:t>Opportunities to house multiple participants in 4 to 5 bedroom houses to provide more realistic and affordable housing options for participants. Hired a full time Housing Navigator for landlord engagement</a:t>
            </a:r>
          </a:p>
        </p:txBody>
      </p:sp>
      <p:sp>
        <p:nvSpPr>
          <p:cNvPr id="242" name="Shape 242"/>
          <p:cNvSpPr txBox="1"/>
          <p:nvPr/>
        </p:nvSpPr>
        <p:spPr>
          <a:xfrm>
            <a:off x="1010200" y="5052625"/>
            <a:ext cx="2633700" cy="630000"/>
          </a:xfrm>
          <a:prstGeom prst="rect">
            <a:avLst/>
          </a:prstGeom>
          <a:noFill/>
          <a:ln>
            <a:noFill/>
          </a:ln>
        </p:spPr>
        <p:txBody>
          <a:bodyPr lIns="91425" tIns="91425" rIns="91425" bIns="91425" anchor="t" anchorCtr="0">
            <a:noAutofit/>
          </a:bodyPr>
          <a:lstStyle/>
          <a:p>
            <a:pPr marL="342900" lvl="0" rtl="0">
              <a:spcBef>
                <a:spcPts val="800"/>
              </a:spcBef>
              <a:buClr>
                <a:schemeClr val="dk1"/>
              </a:buClr>
              <a:buFont typeface="Arial"/>
              <a:buNone/>
            </a:pPr>
            <a:r>
              <a:rPr lang="en-US">
                <a:solidFill>
                  <a:schemeClr val="dk1"/>
                </a:solidFill>
              </a:rPr>
              <a:t>Returns to Homelessness after Program Graduation</a:t>
            </a:r>
          </a:p>
        </p:txBody>
      </p:sp>
      <p:sp>
        <p:nvSpPr>
          <p:cNvPr id="243" name="Shape 243"/>
          <p:cNvSpPr txBox="1"/>
          <p:nvPr/>
        </p:nvSpPr>
        <p:spPr>
          <a:xfrm>
            <a:off x="4269375" y="4624850"/>
            <a:ext cx="3294900" cy="630000"/>
          </a:xfrm>
          <a:prstGeom prst="rect">
            <a:avLst/>
          </a:prstGeom>
          <a:noFill/>
          <a:ln>
            <a:noFill/>
          </a:ln>
        </p:spPr>
        <p:txBody>
          <a:bodyPr lIns="91425" tIns="91425" rIns="91425" bIns="91425" anchor="t" anchorCtr="0">
            <a:noAutofit/>
          </a:bodyPr>
          <a:lstStyle/>
          <a:p>
            <a:pPr marL="342900" lvl="0" rtl="0">
              <a:lnSpc>
                <a:spcPct val="80000"/>
              </a:lnSpc>
              <a:spcBef>
                <a:spcPts val="800"/>
              </a:spcBef>
              <a:buClr>
                <a:schemeClr val="dk1"/>
              </a:buClr>
              <a:buFont typeface="Arial"/>
              <a:buNone/>
            </a:pPr>
            <a:r>
              <a:rPr lang="en-US">
                <a:solidFill>
                  <a:schemeClr val="dk1"/>
                </a:solidFill>
              </a:rPr>
              <a:t>Revamped the Housing 4 Success policies and created Housing Tier Tracks and Tier assessment to provide better tailored service to youth and young adults and reduce the returns to homelessness.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0"/>
                                        </p:tgtEl>
                                        <p:attrNameLst>
                                          <p:attrName>style.visibility</p:attrName>
                                        </p:attrNameLst>
                                      </p:cBhvr>
                                      <p:to>
                                        <p:strVal val="visible"/>
                                      </p:to>
                                    </p:set>
                                    <p:anim calcmode="lin" valueType="num">
                                      <p:cBhvr additive="base">
                                        <p:cTn id="7" dur="1000"/>
                                        <p:tgtEl>
                                          <p:spTgt spid="230"/>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36"/>
                                        </p:tgtEl>
                                        <p:attrNameLst>
                                          <p:attrName>style.visibility</p:attrName>
                                        </p:attrNameLst>
                                      </p:cBhvr>
                                      <p:to>
                                        <p:strVal val="visible"/>
                                      </p:to>
                                    </p:set>
                                    <p:anim calcmode="lin" valueType="num">
                                      <p:cBhvr additive="base">
                                        <p:cTn id="10" dur="1000"/>
                                        <p:tgtEl>
                                          <p:spTgt spid="236"/>
                                        </p:tgtEl>
                                        <p:attrNameLst>
                                          <p:attrName>ppt_x</p:attrName>
                                        </p:attrNameLst>
                                      </p:cBhvr>
                                      <p:tavLst>
                                        <p:tav tm="0">
                                          <p:val>
                                            <p:strVal val="#ppt_x-1"/>
                                          </p:val>
                                        </p:tav>
                                        <p:tav tm="100000">
                                          <p:val>
                                            <p:strVal val="#ppt_x"/>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28"/>
                                        </p:tgtEl>
                                        <p:attrNameLst>
                                          <p:attrName>style.visibility</p:attrName>
                                        </p:attrNameLst>
                                      </p:cBhvr>
                                      <p:to>
                                        <p:strVal val="visible"/>
                                      </p:to>
                                    </p:set>
                                    <p:anim calcmode="lin" valueType="num">
                                      <p:cBhvr additive="base">
                                        <p:cTn id="14" dur="1000"/>
                                        <p:tgtEl>
                                          <p:spTgt spid="228"/>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238"/>
                                        </p:tgtEl>
                                        <p:attrNameLst>
                                          <p:attrName>style.visibility</p:attrName>
                                        </p:attrNameLst>
                                      </p:cBhvr>
                                      <p:to>
                                        <p:strVal val="visible"/>
                                      </p:to>
                                    </p:set>
                                    <p:anim calcmode="lin" valueType="num">
                                      <p:cBhvr additive="base">
                                        <p:cTn id="17" dur="1000"/>
                                        <p:tgtEl>
                                          <p:spTgt spid="238"/>
                                        </p:tgtEl>
                                        <p:attrNameLst>
                                          <p:attrName>ppt_x</p:attrName>
                                        </p:attrNameLst>
                                      </p:cBhvr>
                                      <p:tavLst>
                                        <p:tav tm="0">
                                          <p:val>
                                            <p:strVal val="#ppt_x-1"/>
                                          </p:val>
                                        </p:tav>
                                        <p:tav tm="100000">
                                          <p:val>
                                            <p:strVal val="#ppt_x"/>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231"/>
                                        </p:tgtEl>
                                        <p:attrNameLst>
                                          <p:attrName>style.visibility</p:attrName>
                                        </p:attrNameLst>
                                      </p:cBhvr>
                                      <p:to>
                                        <p:strVal val="visible"/>
                                      </p:to>
                                    </p:set>
                                    <p:anim calcmode="lin" valueType="num">
                                      <p:cBhvr additive="base">
                                        <p:cTn id="21" dur="1000"/>
                                        <p:tgtEl>
                                          <p:spTgt spid="231"/>
                                        </p:tgtEl>
                                        <p:attrNameLst>
                                          <p:attrName>ppt_x</p:attrName>
                                        </p:attrNameLst>
                                      </p:cBhvr>
                                      <p:tavLst>
                                        <p:tav tm="0">
                                          <p:val>
                                            <p:strVal val="#ppt_x-1"/>
                                          </p:val>
                                        </p:tav>
                                        <p:tav tm="100000">
                                          <p:val>
                                            <p:strVal val="#ppt_x"/>
                                          </p:val>
                                        </p:tav>
                                      </p:tavLst>
                                    </p:anim>
                                  </p:childTnLst>
                                </p:cTn>
                              </p:par>
                              <p:par>
                                <p:cTn id="22" presetID="2" presetClass="entr" presetSubtype="8" fill="hold" nodeType="withEffect">
                                  <p:stCondLst>
                                    <p:cond delay="0"/>
                                  </p:stCondLst>
                                  <p:childTnLst>
                                    <p:set>
                                      <p:cBhvr>
                                        <p:cTn id="23" dur="1" fill="hold">
                                          <p:stCondLst>
                                            <p:cond delay="0"/>
                                          </p:stCondLst>
                                        </p:cTn>
                                        <p:tgtEl>
                                          <p:spTgt spid="240"/>
                                        </p:tgtEl>
                                        <p:attrNameLst>
                                          <p:attrName>style.visibility</p:attrName>
                                        </p:attrNameLst>
                                      </p:cBhvr>
                                      <p:to>
                                        <p:strVal val="visible"/>
                                      </p:to>
                                    </p:set>
                                    <p:anim calcmode="lin" valueType="num">
                                      <p:cBhvr additive="base">
                                        <p:cTn id="24" dur="1000"/>
                                        <p:tgtEl>
                                          <p:spTgt spid="240"/>
                                        </p:tgtEl>
                                        <p:attrNameLst>
                                          <p:attrName>ppt_x</p:attrName>
                                        </p:attrNameLst>
                                      </p:cBhvr>
                                      <p:tavLst>
                                        <p:tav tm="0">
                                          <p:val>
                                            <p:strVal val="#ppt_x-1"/>
                                          </p:val>
                                        </p:tav>
                                        <p:tav tm="100000">
                                          <p:val>
                                            <p:strVal val="#ppt_x"/>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232"/>
                                        </p:tgtEl>
                                        <p:attrNameLst>
                                          <p:attrName>style.visibility</p:attrName>
                                        </p:attrNameLst>
                                      </p:cBhvr>
                                      <p:to>
                                        <p:strVal val="visible"/>
                                      </p:to>
                                    </p:set>
                                    <p:anim calcmode="lin" valueType="num">
                                      <p:cBhvr additive="base">
                                        <p:cTn id="28" dur="1000"/>
                                        <p:tgtEl>
                                          <p:spTgt spid="232"/>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242"/>
                                        </p:tgtEl>
                                        <p:attrNameLst>
                                          <p:attrName>style.visibility</p:attrName>
                                        </p:attrNameLst>
                                      </p:cBhvr>
                                      <p:to>
                                        <p:strVal val="visible"/>
                                      </p:to>
                                    </p:set>
                                    <p:anim calcmode="lin" valueType="num">
                                      <p:cBhvr additive="base">
                                        <p:cTn id="31" dur="1000"/>
                                        <p:tgtEl>
                                          <p:spTgt spid="242"/>
                                        </p:tgtEl>
                                        <p:attrNameLst>
                                          <p:attrName>ppt_x</p:attrName>
                                        </p:attrNameLst>
                                      </p:cBhvr>
                                      <p:tavLst>
                                        <p:tav tm="0">
                                          <p:val>
                                            <p:strVal val="#ppt_x-1"/>
                                          </p:val>
                                        </p:tav>
                                        <p:tav tm="100000">
                                          <p:val>
                                            <p:strVal val="#ppt_x"/>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229"/>
                                        </p:tgtEl>
                                        <p:attrNameLst>
                                          <p:attrName>style.visibility</p:attrName>
                                        </p:attrNameLst>
                                      </p:cBhvr>
                                      <p:to>
                                        <p:strVal val="visible"/>
                                      </p:to>
                                    </p:set>
                                    <p:anim calcmode="lin" valueType="num">
                                      <p:cBhvr additive="base">
                                        <p:cTn id="35" dur="1000"/>
                                        <p:tgtEl>
                                          <p:spTgt spid="229"/>
                                        </p:tgtEl>
                                        <p:attrNameLst>
                                          <p:attrName>ppt_x</p:attrName>
                                        </p:attrNameLst>
                                      </p:cBhvr>
                                      <p:tavLst>
                                        <p:tav tm="0">
                                          <p:val>
                                            <p:strVal val="#ppt_x+1"/>
                                          </p:val>
                                        </p:tav>
                                        <p:tav tm="100000">
                                          <p:val>
                                            <p:strVal val="#ppt_x"/>
                                          </p:val>
                                        </p:tav>
                                      </p:tavLst>
                                    </p:anim>
                                  </p:childTnLst>
                                </p:cTn>
                              </p:par>
                              <p:par>
                                <p:cTn id="36" presetID="2" presetClass="entr" presetSubtype="2" fill="hold" nodeType="withEffect">
                                  <p:stCondLst>
                                    <p:cond delay="0"/>
                                  </p:stCondLst>
                                  <p:childTnLst>
                                    <p:set>
                                      <p:cBhvr>
                                        <p:cTn id="37" dur="1" fill="hold">
                                          <p:stCondLst>
                                            <p:cond delay="0"/>
                                          </p:stCondLst>
                                        </p:cTn>
                                        <p:tgtEl>
                                          <p:spTgt spid="237"/>
                                        </p:tgtEl>
                                        <p:attrNameLst>
                                          <p:attrName>style.visibility</p:attrName>
                                        </p:attrNameLst>
                                      </p:cBhvr>
                                      <p:to>
                                        <p:strVal val="visible"/>
                                      </p:to>
                                    </p:set>
                                    <p:anim calcmode="lin" valueType="num">
                                      <p:cBhvr additive="base">
                                        <p:cTn id="38" dur="1000"/>
                                        <p:tgtEl>
                                          <p:spTgt spid="237"/>
                                        </p:tgtEl>
                                        <p:attrNameLst>
                                          <p:attrName>ppt_x</p:attrName>
                                        </p:attrNameLst>
                                      </p:cBhvr>
                                      <p:tavLst>
                                        <p:tav tm="0">
                                          <p:val>
                                            <p:strVal val="#ppt_x+1"/>
                                          </p:val>
                                        </p:tav>
                                        <p:tav tm="100000">
                                          <p:val>
                                            <p:strVal val="#ppt_x"/>
                                          </p:val>
                                        </p:tav>
                                      </p:tavLst>
                                    </p:anim>
                                  </p:childTnLst>
                                </p:cTn>
                              </p:par>
                            </p:childTnLst>
                          </p:cTn>
                        </p:par>
                        <p:par>
                          <p:cTn id="39" fill="hold">
                            <p:stCondLst>
                              <p:cond delay="5000"/>
                            </p:stCondLst>
                            <p:childTnLst>
                              <p:par>
                                <p:cTn id="40" presetID="2" presetClass="entr" presetSubtype="2" fill="hold" nodeType="afterEffect">
                                  <p:stCondLst>
                                    <p:cond delay="0"/>
                                  </p:stCondLst>
                                  <p:childTnLst>
                                    <p:set>
                                      <p:cBhvr>
                                        <p:cTn id="41" dur="1" fill="hold">
                                          <p:stCondLst>
                                            <p:cond delay="0"/>
                                          </p:stCondLst>
                                        </p:cTn>
                                        <p:tgtEl>
                                          <p:spTgt spid="233"/>
                                        </p:tgtEl>
                                        <p:attrNameLst>
                                          <p:attrName>style.visibility</p:attrName>
                                        </p:attrNameLst>
                                      </p:cBhvr>
                                      <p:to>
                                        <p:strVal val="visible"/>
                                      </p:to>
                                    </p:set>
                                    <p:anim calcmode="lin" valueType="num">
                                      <p:cBhvr additive="base">
                                        <p:cTn id="42" dur="1000"/>
                                        <p:tgtEl>
                                          <p:spTgt spid="233"/>
                                        </p:tgtEl>
                                        <p:attrNameLst>
                                          <p:attrName>ppt_x</p:attrName>
                                        </p:attrNameLst>
                                      </p:cBhvr>
                                      <p:tavLst>
                                        <p:tav tm="0">
                                          <p:val>
                                            <p:strVal val="#ppt_x+1"/>
                                          </p:val>
                                        </p:tav>
                                        <p:tav tm="100000">
                                          <p:val>
                                            <p:strVal val="#ppt_x"/>
                                          </p:val>
                                        </p:tav>
                                      </p:tavLst>
                                    </p:anim>
                                  </p:childTnLst>
                                </p:cTn>
                              </p:par>
                              <p:par>
                                <p:cTn id="43" presetID="2" presetClass="entr" presetSubtype="2" fill="hold" nodeType="withEffect">
                                  <p:stCondLst>
                                    <p:cond delay="0"/>
                                  </p:stCondLst>
                                  <p:childTnLst>
                                    <p:set>
                                      <p:cBhvr>
                                        <p:cTn id="44" dur="1" fill="hold">
                                          <p:stCondLst>
                                            <p:cond delay="0"/>
                                          </p:stCondLst>
                                        </p:cTn>
                                        <p:tgtEl>
                                          <p:spTgt spid="239"/>
                                        </p:tgtEl>
                                        <p:attrNameLst>
                                          <p:attrName>style.visibility</p:attrName>
                                        </p:attrNameLst>
                                      </p:cBhvr>
                                      <p:to>
                                        <p:strVal val="visible"/>
                                      </p:to>
                                    </p:set>
                                    <p:anim calcmode="lin" valueType="num">
                                      <p:cBhvr additive="base">
                                        <p:cTn id="45" dur="1000"/>
                                        <p:tgtEl>
                                          <p:spTgt spid="239"/>
                                        </p:tgtEl>
                                        <p:attrNameLst>
                                          <p:attrName>ppt_x</p:attrName>
                                        </p:attrNameLst>
                                      </p:cBhvr>
                                      <p:tavLst>
                                        <p:tav tm="0">
                                          <p:val>
                                            <p:strVal val="#ppt_x+1"/>
                                          </p:val>
                                        </p:tav>
                                        <p:tav tm="100000">
                                          <p:val>
                                            <p:strVal val="#ppt_x"/>
                                          </p:val>
                                        </p:tav>
                                      </p:tavLst>
                                    </p:anim>
                                  </p:childTnLst>
                                </p:cTn>
                              </p:par>
                            </p:childTnLst>
                          </p:cTn>
                        </p:par>
                        <p:par>
                          <p:cTn id="46" fill="hold">
                            <p:stCondLst>
                              <p:cond delay="6000"/>
                            </p:stCondLst>
                            <p:childTnLst>
                              <p:par>
                                <p:cTn id="47" presetID="2" presetClass="entr" presetSubtype="2" fill="hold" nodeType="after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additive="base">
                                        <p:cTn id="49" dur="1000"/>
                                        <p:tgtEl>
                                          <p:spTgt spid="234"/>
                                        </p:tgtEl>
                                        <p:attrNameLst>
                                          <p:attrName>ppt_x</p:attrName>
                                        </p:attrNameLst>
                                      </p:cBhvr>
                                      <p:tavLst>
                                        <p:tav tm="0">
                                          <p:val>
                                            <p:strVal val="#ppt_x+1"/>
                                          </p:val>
                                        </p:tav>
                                        <p:tav tm="100000">
                                          <p:val>
                                            <p:strVal val="#ppt_x"/>
                                          </p:val>
                                        </p:tav>
                                      </p:tavLst>
                                    </p:anim>
                                  </p:childTnLst>
                                </p:cTn>
                              </p:par>
                              <p:par>
                                <p:cTn id="50" presetID="2" presetClass="entr" presetSubtype="2" fill="hold" nodeType="withEffect">
                                  <p:stCondLst>
                                    <p:cond delay="0"/>
                                  </p:stCondLst>
                                  <p:childTnLst>
                                    <p:set>
                                      <p:cBhvr>
                                        <p:cTn id="51" dur="1" fill="hold">
                                          <p:stCondLst>
                                            <p:cond delay="0"/>
                                          </p:stCondLst>
                                        </p:cTn>
                                        <p:tgtEl>
                                          <p:spTgt spid="241"/>
                                        </p:tgtEl>
                                        <p:attrNameLst>
                                          <p:attrName>style.visibility</p:attrName>
                                        </p:attrNameLst>
                                      </p:cBhvr>
                                      <p:to>
                                        <p:strVal val="visible"/>
                                      </p:to>
                                    </p:set>
                                    <p:anim calcmode="lin" valueType="num">
                                      <p:cBhvr additive="base">
                                        <p:cTn id="52" dur="1000"/>
                                        <p:tgtEl>
                                          <p:spTgt spid="241"/>
                                        </p:tgtEl>
                                        <p:attrNameLst>
                                          <p:attrName>ppt_x</p:attrName>
                                        </p:attrNameLst>
                                      </p:cBhvr>
                                      <p:tavLst>
                                        <p:tav tm="0">
                                          <p:val>
                                            <p:strVal val="#ppt_x+1"/>
                                          </p:val>
                                        </p:tav>
                                        <p:tav tm="100000">
                                          <p:val>
                                            <p:strVal val="#ppt_x"/>
                                          </p:val>
                                        </p:tav>
                                      </p:tavLst>
                                    </p:anim>
                                  </p:childTnLst>
                                </p:cTn>
                              </p:par>
                            </p:childTnLst>
                          </p:cTn>
                        </p:par>
                        <p:par>
                          <p:cTn id="53" fill="hold">
                            <p:stCondLst>
                              <p:cond delay="7000"/>
                            </p:stCondLst>
                            <p:childTnLst>
                              <p:par>
                                <p:cTn id="54" presetID="2" presetClass="entr" presetSubtype="2" fill="hold" nodeType="afterEffect">
                                  <p:stCondLst>
                                    <p:cond delay="0"/>
                                  </p:stCondLst>
                                  <p:childTnLst>
                                    <p:set>
                                      <p:cBhvr>
                                        <p:cTn id="55" dur="1" fill="hold">
                                          <p:stCondLst>
                                            <p:cond delay="0"/>
                                          </p:stCondLst>
                                        </p:cTn>
                                        <p:tgtEl>
                                          <p:spTgt spid="235"/>
                                        </p:tgtEl>
                                        <p:attrNameLst>
                                          <p:attrName>style.visibility</p:attrName>
                                        </p:attrNameLst>
                                      </p:cBhvr>
                                      <p:to>
                                        <p:strVal val="visible"/>
                                      </p:to>
                                    </p:set>
                                    <p:anim calcmode="lin" valueType="num">
                                      <p:cBhvr additive="base">
                                        <p:cTn id="56" dur="1000"/>
                                        <p:tgtEl>
                                          <p:spTgt spid="235"/>
                                        </p:tgtEl>
                                        <p:attrNameLst>
                                          <p:attrName>ppt_x</p:attrName>
                                        </p:attrNameLst>
                                      </p:cBhvr>
                                      <p:tavLst>
                                        <p:tav tm="0">
                                          <p:val>
                                            <p:strVal val="#ppt_x+1"/>
                                          </p:val>
                                        </p:tav>
                                        <p:tav tm="100000">
                                          <p:val>
                                            <p:strVal val="#ppt_x"/>
                                          </p:val>
                                        </p:tav>
                                      </p:tavLst>
                                    </p:anim>
                                  </p:childTnLst>
                                </p:cTn>
                              </p:par>
                              <p:par>
                                <p:cTn id="57" presetID="2" presetClass="entr" presetSubtype="2" fill="hold" nodeType="withEffect">
                                  <p:stCondLst>
                                    <p:cond delay="0"/>
                                  </p:stCondLst>
                                  <p:childTnLst>
                                    <p:set>
                                      <p:cBhvr>
                                        <p:cTn id="58" dur="1" fill="hold">
                                          <p:stCondLst>
                                            <p:cond delay="0"/>
                                          </p:stCondLst>
                                        </p:cTn>
                                        <p:tgtEl>
                                          <p:spTgt spid="243"/>
                                        </p:tgtEl>
                                        <p:attrNameLst>
                                          <p:attrName>style.visibility</p:attrName>
                                        </p:attrNameLst>
                                      </p:cBhvr>
                                      <p:to>
                                        <p:strVal val="visible"/>
                                      </p:to>
                                    </p:set>
                                    <p:anim calcmode="lin" valueType="num">
                                      <p:cBhvr additive="base">
                                        <p:cTn id="59" dur="1000"/>
                                        <p:tgtEl>
                                          <p:spTgt spid="2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p:cNvPicPr preferRelativeResize="0"/>
          <p:nvPr/>
        </p:nvPicPr>
        <p:blipFill>
          <a:blip r:embed="rId3">
            <a:alphaModFix/>
          </a:blip>
          <a:stretch>
            <a:fillRect/>
          </a:stretch>
        </p:blipFill>
        <p:spPr>
          <a:xfrm>
            <a:off x="0" y="0"/>
            <a:ext cx="4671925" cy="6857999"/>
          </a:xfrm>
          <a:prstGeom prst="rect">
            <a:avLst/>
          </a:prstGeom>
          <a:noFill/>
          <a:ln>
            <a:noFill/>
          </a:ln>
        </p:spPr>
      </p:pic>
      <p:pic>
        <p:nvPicPr>
          <p:cNvPr id="250" name="Shape 250"/>
          <p:cNvPicPr preferRelativeResize="0"/>
          <p:nvPr/>
        </p:nvPicPr>
        <p:blipFill>
          <a:blip r:embed="rId4">
            <a:alphaModFix/>
          </a:blip>
          <a:stretch>
            <a:fillRect/>
          </a:stretch>
        </p:blipFill>
        <p:spPr>
          <a:xfrm>
            <a:off x="4472075" y="-49975"/>
            <a:ext cx="4671924" cy="6907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 calcmode="lin" valueType="num">
                                      <p:cBhvr additive="base">
                                        <p:cTn id="7" dur="1000"/>
                                        <p:tgtEl>
                                          <p:spTgt spid="249"/>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50"/>
                                        </p:tgtEl>
                                        <p:attrNameLst>
                                          <p:attrName>style.visibility</p:attrName>
                                        </p:attrNameLst>
                                      </p:cBhvr>
                                      <p:to>
                                        <p:strVal val="visible"/>
                                      </p:to>
                                    </p:set>
                                    <p:anim calcmode="lin" valueType="num">
                                      <p:cBhvr additive="base">
                                        <p:cTn id="11" dur="1000"/>
                                        <p:tgtEl>
                                          <p:spTgt spid="2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Shape 256"/>
          <p:cNvPicPr preferRelativeResize="0"/>
          <p:nvPr/>
        </p:nvPicPr>
        <p:blipFill>
          <a:blip r:embed="rId3">
            <a:alphaModFix/>
          </a:blip>
          <a:stretch>
            <a:fillRect/>
          </a:stretch>
        </p:blipFill>
        <p:spPr>
          <a:xfrm>
            <a:off x="4534525" y="0"/>
            <a:ext cx="4609475" cy="6858000"/>
          </a:xfrm>
          <a:prstGeom prst="rect">
            <a:avLst/>
          </a:prstGeom>
          <a:noFill/>
          <a:ln>
            <a:noFill/>
          </a:ln>
        </p:spPr>
      </p:pic>
      <p:pic>
        <p:nvPicPr>
          <p:cNvPr id="257" name="Shape 257"/>
          <p:cNvPicPr preferRelativeResize="0"/>
          <p:nvPr/>
        </p:nvPicPr>
        <p:blipFill>
          <a:blip r:embed="rId4">
            <a:alphaModFix/>
          </a:blip>
          <a:stretch>
            <a:fillRect/>
          </a:stretch>
        </p:blipFill>
        <p:spPr>
          <a:xfrm>
            <a:off x="0" y="0"/>
            <a:ext cx="4534524"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7"/>
                                        </p:tgtEl>
                                        <p:attrNameLst>
                                          <p:attrName>style.visibility</p:attrName>
                                        </p:attrNameLst>
                                      </p:cBhvr>
                                      <p:to>
                                        <p:strVal val="visible"/>
                                      </p:to>
                                    </p:set>
                                    <p:anim calcmode="lin" valueType="num">
                                      <p:cBhvr additive="base">
                                        <p:cTn id="7" dur="1000"/>
                                        <p:tgtEl>
                                          <p:spTgt spid="257"/>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56"/>
                                        </p:tgtEl>
                                        <p:attrNameLst>
                                          <p:attrName>style.visibility</p:attrName>
                                        </p:attrNameLst>
                                      </p:cBhvr>
                                      <p:to>
                                        <p:strVal val="visible"/>
                                      </p:to>
                                    </p:set>
                                    <p:anim calcmode="lin" valueType="num">
                                      <p:cBhvr additive="base">
                                        <p:cTn id="11" dur="1000"/>
                                        <p:tgtEl>
                                          <p:spTgt spid="25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822959" y="365760"/>
            <a:ext cx="7520939" cy="548639"/>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Source Sans Pro"/>
              <a:buNone/>
            </a:pPr>
            <a:r>
              <a:rPr lang="en-US" sz="2800" b="0" i="0" u="none" strike="noStrike" cap="none">
                <a:solidFill>
                  <a:schemeClr val="dk1"/>
                </a:solidFill>
                <a:latin typeface="Source Sans Pro"/>
                <a:ea typeface="Source Sans Pro"/>
                <a:cs typeface="Source Sans Pro"/>
                <a:sym typeface="Source Sans Pro"/>
              </a:rPr>
              <a:t>SINCE HOUSING 4 SUCCESS </a:t>
            </a:r>
            <a:r>
              <a:rPr lang="en-US"/>
              <a:t>LAUNCHED IN 2013:</a:t>
            </a:r>
          </a:p>
        </p:txBody>
      </p:sp>
      <p:sp>
        <p:nvSpPr>
          <p:cNvPr id="263" name="Shape 263"/>
          <p:cNvSpPr txBox="1">
            <a:spLocks noGrp="1"/>
          </p:cNvSpPr>
          <p:nvPr>
            <p:ph type="body" idx="1"/>
          </p:nvPr>
        </p:nvSpPr>
        <p:spPr>
          <a:xfrm>
            <a:off x="206575" y="1073450"/>
            <a:ext cx="8541600" cy="3579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1" i="0" u="none" strike="noStrike" cap="none" dirty="0">
                <a:solidFill>
                  <a:schemeClr val="dk1"/>
                </a:solidFill>
                <a:latin typeface="Source Sans Pro"/>
                <a:ea typeface="Source Sans Pro"/>
                <a:cs typeface="Source Sans Pro"/>
                <a:sym typeface="Source Sans Pro"/>
              </a:rPr>
              <a:t>We have housed </a:t>
            </a:r>
            <a:r>
              <a:rPr lang="en-US" dirty="0" smtClean="0"/>
              <a:t>over</a:t>
            </a:r>
            <a:r>
              <a:rPr lang="en-US" sz="1600" b="1" i="0" u="none" strike="noStrike" cap="none" dirty="0" smtClean="0">
                <a:solidFill>
                  <a:schemeClr val="dk1"/>
                </a:solidFill>
                <a:latin typeface="Source Sans Pro"/>
                <a:ea typeface="Source Sans Pro"/>
                <a:cs typeface="Source Sans Pro"/>
                <a:sym typeface="Source Sans Pro"/>
              </a:rPr>
              <a:t> </a:t>
            </a:r>
            <a:r>
              <a:rPr lang="en-US" sz="1600" b="1" i="0" u="none" strike="noStrike" cap="none" dirty="0">
                <a:solidFill>
                  <a:schemeClr val="dk1"/>
                </a:solidFill>
                <a:latin typeface="Source Sans Pro"/>
                <a:ea typeface="Source Sans Pro"/>
                <a:cs typeface="Source Sans Pro"/>
                <a:sym typeface="Source Sans Pro"/>
              </a:rPr>
              <a:t>200 youth and young adults</a:t>
            </a:r>
          </a:p>
          <a:p>
            <a:pPr marL="342900" marR="0" lvl="0" indent="-342900" algn="l" rtl="0">
              <a:spcBef>
                <a:spcPts val="800"/>
              </a:spcBef>
              <a:spcAft>
                <a:spcPts val="0"/>
              </a:spcAft>
              <a:buClr>
                <a:schemeClr val="dk1"/>
              </a:buClr>
              <a:buSzPct val="100000"/>
              <a:buFont typeface="Arial"/>
              <a:buNone/>
            </a:pPr>
            <a:endParaRPr sz="1600" b="1" i="0" u="none" strike="noStrike" cap="none" dirty="0">
              <a:solidFill>
                <a:schemeClr val="dk1"/>
              </a:solidFill>
              <a:latin typeface="Source Sans Pro"/>
              <a:ea typeface="Source Sans Pro"/>
              <a:cs typeface="Source Sans Pro"/>
              <a:sym typeface="Source Sans Pro"/>
            </a:endParaRPr>
          </a:p>
          <a:p>
            <a:pPr marL="342900" marR="0" lvl="0" indent="-342900" algn="l" rtl="0">
              <a:spcBef>
                <a:spcPts val="800"/>
              </a:spcBef>
              <a:spcAft>
                <a:spcPts val="0"/>
              </a:spcAft>
              <a:buClr>
                <a:schemeClr val="dk1"/>
              </a:buClr>
              <a:buSzPct val="100000"/>
              <a:buFont typeface="Arial"/>
              <a:buChar char="•"/>
            </a:pPr>
            <a:r>
              <a:rPr lang="en-US" sz="1600" b="1" i="0" u="none" strike="noStrike" cap="none" dirty="0">
                <a:solidFill>
                  <a:schemeClr val="dk1"/>
                </a:solidFill>
                <a:latin typeface="Source Sans Pro"/>
                <a:ea typeface="Source Sans Pro"/>
                <a:cs typeface="Source Sans Pro"/>
                <a:sym typeface="Source Sans Pro"/>
              </a:rPr>
              <a:t>Since January of this year, we have</a:t>
            </a:r>
            <a:r>
              <a:rPr lang="en-US" dirty="0"/>
              <a:t> housed 10 new youth and young adults  in Independent Living and 6 new participants in Shared Housing</a:t>
            </a:r>
          </a:p>
          <a:p>
            <a:pPr marL="0" marR="0" lvl="0" algn="l" rtl="0">
              <a:spcBef>
                <a:spcPts val="800"/>
              </a:spcBef>
              <a:spcAft>
                <a:spcPts val="0"/>
              </a:spcAft>
              <a:buNone/>
            </a:pPr>
            <a:endParaRPr dirty="0"/>
          </a:p>
          <a:p>
            <a:pPr marL="342900" marR="0" lvl="0" indent="-342900" algn="l" rtl="0">
              <a:spcBef>
                <a:spcPts val="800"/>
              </a:spcBef>
              <a:buClr>
                <a:schemeClr val="dk1"/>
              </a:buClr>
              <a:buSzPct val="100000"/>
              <a:buFont typeface="Arial"/>
              <a:buChar char="•"/>
            </a:pPr>
            <a:r>
              <a:rPr lang="en-US" sz="1600" b="1" i="0" u="none" strike="noStrike" cap="none" dirty="0">
                <a:solidFill>
                  <a:schemeClr val="dk1"/>
                </a:solidFill>
                <a:latin typeface="Source Sans Pro"/>
                <a:ea typeface="Source Sans Pro"/>
                <a:cs typeface="Source Sans Pro"/>
                <a:sym typeface="Source Sans Pro"/>
              </a:rPr>
              <a:t>We estimat</a:t>
            </a:r>
            <a:r>
              <a:rPr lang="en-US" dirty="0"/>
              <a:t>e</a:t>
            </a:r>
            <a:r>
              <a:rPr lang="en-US" sz="1600" b="1" i="0" u="none" strike="noStrike" cap="none" dirty="0">
                <a:solidFill>
                  <a:schemeClr val="dk1"/>
                </a:solidFill>
                <a:latin typeface="Source Sans Pro"/>
                <a:ea typeface="Source Sans Pro"/>
                <a:cs typeface="Source Sans Pro"/>
                <a:sym typeface="Source Sans Pro"/>
              </a:rPr>
              <a:t> </a:t>
            </a:r>
            <a:r>
              <a:rPr lang="en-US" dirty="0"/>
              <a:t>we will</a:t>
            </a:r>
            <a:r>
              <a:rPr lang="en-US" sz="1600" b="1" i="0" u="none" strike="noStrike" cap="none" dirty="0">
                <a:solidFill>
                  <a:schemeClr val="dk1"/>
                </a:solidFill>
                <a:latin typeface="Source Sans Pro"/>
                <a:ea typeface="Source Sans Pro"/>
                <a:cs typeface="Source Sans Pro"/>
                <a:sym typeface="Source Sans Pro"/>
              </a:rPr>
              <a:t> house a </a:t>
            </a:r>
            <a:r>
              <a:rPr lang="en-US" sz="1600" b="1" i="0" u="none" strike="noStrike" cap="none" dirty="0" smtClean="0">
                <a:solidFill>
                  <a:schemeClr val="dk1"/>
                </a:solidFill>
                <a:latin typeface="Source Sans Pro"/>
                <a:ea typeface="Source Sans Pro"/>
                <a:cs typeface="Source Sans Pro"/>
                <a:sym typeface="Source Sans Pro"/>
              </a:rPr>
              <a:t>total </a:t>
            </a:r>
            <a:r>
              <a:rPr lang="en-US" sz="1600" b="1" i="0" u="none" strike="noStrike" cap="none" dirty="0">
                <a:solidFill>
                  <a:schemeClr val="dk1"/>
                </a:solidFill>
                <a:latin typeface="Source Sans Pro"/>
                <a:ea typeface="Source Sans Pro"/>
                <a:cs typeface="Source Sans Pro"/>
                <a:sym typeface="Source Sans Pro"/>
              </a:rPr>
              <a:t>of 56 participants as a part of the 100 Day Challenge</a:t>
            </a:r>
          </a:p>
          <a:p>
            <a:pPr lvl="3" rtl="0">
              <a:lnSpc>
                <a:spcPct val="115000"/>
              </a:lnSpc>
              <a:spcBef>
                <a:spcPts val="0"/>
              </a:spcBef>
            </a:pPr>
            <a:r>
              <a:rPr lang="en-US" dirty="0"/>
              <a:t>Goal to house 168</a:t>
            </a:r>
          </a:p>
          <a:p>
            <a:pPr lvl="3" rtl="0">
              <a:lnSpc>
                <a:spcPct val="115000"/>
              </a:lnSpc>
              <a:spcBef>
                <a:spcPts val="0"/>
              </a:spcBef>
            </a:pPr>
            <a:r>
              <a:rPr lang="en-US" dirty="0"/>
              <a:t>Up to 30% 16-17YO</a:t>
            </a:r>
          </a:p>
          <a:p>
            <a:pPr lvl="3" rtl="0">
              <a:lnSpc>
                <a:spcPct val="115000"/>
              </a:lnSpc>
              <a:spcBef>
                <a:spcPts val="0"/>
              </a:spcBef>
            </a:pPr>
            <a:r>
              <a:rPr lang="en-US" dirty="0"/>
              <a:t>At least 40% LGBTQ+</a:t>
            </a:r>
          </a:p>
          <a:p>
            <a:pPr lvl="3" rtl="0">
              <a:lnSpc>
                <a:spcPct val="115000"/>
              </a:lnSpc>
              <a:spcBef>
                <a:spcPts val="0"/>
              </a:spcBef>
            </a:pPr>
            <a:r>
              <a:rPr lang="en-US" dirty="0"/>
              <a:t>At least 40% People of Color </a:t>
            </a:r>
          </a:p>
          <a:p>
            <a:pPr marL="342900" marR="0" lvl="0" indent="-342900" algn="l" rtl="0">
              <a:spcBef>
                <a:spcPts val="800"/>
              </a:spcBef>
              <a:buClr>
                <a:schemeClr val="dk1"/>
              </a:buClr>
              <a:buSzPct val="100000"/>
              <a:buFont typeface="Arial"/>
              <a:buChar char="•"/>
            </a:pP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822959" y="365760"/>
            <a:ext cx="7521000" cy="5487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Source Sans Pro"/>
              <a:buNone/>
            </a:pPr>
            <a:r>
              <a:rPr lang="en-US" dirty="0"/>
              <a:t>ONGOING CHALLENGES</a:t>
            </a:r>
          </a:p>
        </p:txBody>
      </p:sp>
      <p:sp>
        <p:nvSpPr>
          <p:cNvPr id="269" name="Shape 269"/>
          <p:cNvSpPr txBox="1">
            <a:spLocks noGrp="1"/>
          </p:cNvSpPr>
          <p:nvPr>
            <p:ph type="body" idx="1"/>
          </p:nvPr>
        </p:nvSpPr>
        <p:spPr>
          <a:xfrm>
            <a:off x="822959" y="1100628"/>
            <a:ext cx="7520939" cy="3579848"/>
          </a:xfrm>
          <a:prstGeom prst="rect">
            <a:avLst/>
          </a:prstGeom>
          <a:noFill/>
          <a:ln>
            <a:noFill/>
          </a:ln>
        </p:spPr>
        <p:txBody>
          <a:bodyPr lIns="91425" tIns="45700" rIns="91425" bIns="45700" anchor="t" anchorCtr="0">
            <a:noAutofit/>
          </a:bodyPr>
          <a:lstStyle/>
          <a:p>
            <a:pPr marL="285750" lvl="0" indent="-285750" rtl="0">
              <a:spcBef>
                <a:spcPts val="0"/>
              </a:spcBef>
              <a:buClr>
                <a:schemeClr val="dk1"/>
              </a:buClr>
              <a:buSzPct val="25000"/>
              <a:buFont typeface="Arial"/>
              <a:buChar char="•"/>
            </a:pPr>
            <a:r>
              <a:rPr lang="en-US" sz="1800" dirty="0" smtClean="0"/>
              <a:t>Small landlord pool, lack of host homes, and limited affordable housing options</a:t>
            </a:r>
          </a:p>
          <a:p>
            <a:pPr marL="285750" lvl="0" indent="-285750" rtl="0">
              <a:spcBef>
                <a:spcPts val="0"/>
              </a:spcBef>
              <a:buClr>
                <a:schemeClr val="dk1"/>
              </a:buClr>
              <a:buSzPct val="25000"/>
              <a:buFont typeface="Arial"/>
              <a:buChar char="•"/>
            </a:pPr>
            <a:endParaRPr sz="1800" dirty="0" smtClean="0"/>
          </a:p>
          <a:p>
            <a:pPr marL="285750" lvl="0" indent="-285750">
              <a:spcBef>
                <a:spcPts val="0"/>
              </a:spcBef>
              <a:buClr>
                <a:schemeClr val="dk1"/>
              </a:buClr>
              <a:buSzPct val="25000"/>
              <a:buFont typeface="Arial"/>
              <a:buChar char="•"/>
            </a:pPr>
            <a:r>
              <a:rPr lang="en-US" sz="1800" dirty="0" smtClean="0"/>
              <a:t>Housing that is not felon friendly</a:t>
            </a:r>
          </a:p>
          <a:p>
            <a:pPr marL="285750" lvl="0" indent="-285750">
              <a:spcBef>
                <a:spcPts val="0"/>
              </a:spcBef>
              <a:buClr>
                <a:schemeClr val="dk1"/>
              </a:buClr>
              <a:buSzPct val="25000"/>
              <a:buFont typeface="Arial"/>
              <a:buChar char="•"/>
            </a:pPr>
            <a:endParaRPr sz="1800" dirty="0" smtClean="0"/>
          </a:p>
          <a:p>
            <a:pPr marL="285750" lvl="0" indent="-285750" rtl="0">
              <a:spcBef>
                <a:spcPts val="0"/>
              </a:spcBef>
              <a:buClr>
                <a:schemeClr val="dk1"/>
              </a:buClr>
              <a:buSzPct val="25000"/>
              <a:buFont typeface="Arial"/>
              <a:buChar char="•"/>
            </a:pPr>
            <a:r>
              <a:rPr lang="en-US" sz="1800" dirty="0" smtClean="0"/>
              <a:t>Lack of community education regarding people who experience homelessness</a:t>
            </a:r>
          </a:p>
          <a:p>
            <a:pPr marL="285750" lvl="0" indent="-285750" rtl="0">
              <a:spcBef>
                <a:spcPts val="0"/>
              </a:spcBef>
              <a:buClr>
                <a:schemeClr val="dk1"/>
              </a:buClr>
              <a:buSzPct val="25000"/>
              <a:buFont typeface="Arial"/>
              <a:buChar char="•"/>
            </a:pPr>
            <a:endParaRPr sz="1800" i="0" u="none" strike="noStrike" cap="none" dirty="0" smtClean="0">
              <a:solidFill>
                <a:schemeClr val="dk1"/>
              </a:solidFill>
              <a:sym typeface="Source Sans Pro"/>
            </a:endParaRPr>
          </a:p>
          <a:p>
            <a:pPr marL="285750" marR="0" lvl="0" indent="-285750" algn="l" rtl="0">
              <a:spcBef>
                <a:spcPts val="800"/>
              </a:spcBef>
              <a:spcAft>
                <a:spcPts val="0"/>
              </a:spcAft>
              <a:buClr>
                <a:schemeClr val="dk1"/>
              </a:buClr>
              <a:buSzPct val="25000"/>
              <a:buFont typeface="Arial"/>
              <a:buChar char="•"/>
            </a:pPr>
            <a:r>
              <a:rPr lang="en-US" sz="1800" i="0" u="none" strike="noStrike" cap="none" dirty="0" smtClean="0">
                <a:solidFill>
                  <a:schemeClr val="dk1"/>
                </a:solidFill>
                <a:sym typeface="Source Sans Pro"/>
              </a:rPr>
              <a:t>Battling </a:t>
            </a:r>
            <a:r>
              <a:rPr lang="en-US" sz="1800" dirty="0" smtClean="0"/>
              <a:t>s</a:t>
            </a:r>
            <a:r>
              <a:rPr lang="en-US" sz="1800" i="0" u="none" strike="noStrike" cap="none" dirty="0" smtClean="0">
                <a:solidFill>
                  <a:schemeClr val="dk1"/>
                </a:solidFill>
                <a:sym typeface="Source Sans Pro"/>
              </a:rPr>
              <a:t>tigmas and </a:t>
            </a:r>
            <a:r>
              <a:rPr lang="en-US" sz="1800" dirty="0" smtClean="0"/>
              <a:t>s</a:t>
            </a:r>
            <a:r>
              <a:rPr lang="en-US" sz="1800" i="0" u="none" strike="noStrike" cap="none" dirty="0" smtClean="0">
                <a:solidFill>
                  <a:schemeClr val="dk1"/>
                </a:solidFill>
                <a:sym typeface="Source Sans Pro"/>
              </a:rPr>
              <a:t>tereotypes of individuals experiencing homelessness</a:t>
            </a:r>
          </a:p>
          <a:p>
            <a:pPr marL="285750" marR="0" lvl="0" indent="-285750" algn="l" rtl="0">
              <a:spcBef>
                <a:spcPts val="800"/>
              </a:spcBef>
              <a:spcAft>
                <a:spcPts val="0"/>
              </a:spcAft>
              <a:buClr>
                <a:schemeClr val="dk1"/>
              </a:buClr>
              <a:buSzPct val="25000"/>
              <a:buFont typeface="Arial"/>
              <a:buChar char="•"/>
            </a:pPr>
            <a:endParaRPr sz="1800" dirty="0" smtClean="0"/>
          </a:p>
          <a:p>
            <a:pPr marL="342900" marR="0" lvl="0" indent="-342900" algn="l" rtl="0">
              <a:spcBef>
                <a:spcPts val="800"/>
              </a:spcBef>
              <a:spcAft>
                <a:spcPts val="0"/>
              </a:spcAft>
              <a:buClr>
                <a:schemeClr val="dk1"/>
              </a:buClr>
              <a:buSzPct val="25000"/>
              <a:buFont typeface="Arial"/>
              <a:buChar char="•"/>
            </a:pPr>
            <a:endParaRPr sz="1800" i="0" u="none" strike="noStrike" cap="none" dirty="0" smtClean="0">
              <a:solidFill>
                <a:schemeClr val="dk1"/>
              </a:solidFill>
              <a:sym typeface="Source Sans Pro"/>
            </a:endParaRPr>
          </a:p>
          <a:p>
            <a:pPr marL="342900" marR="0" lvl="0" indent="-342900" algn="l" rtl="0">
              <a:spcBef>
                <a:spcPts val="800"/>
              </a:spcBef>
              <a:buClr>
                <a:schemeClr val="dk1"/>
              </a:buClr>
              <a:buSzPct val="25000"/>
              <a:buFont typeface="Arial"/>
              <a:buChar char="•"/>
            </a:pPr>
            <a:endParaRPr sz="1800" i="0" u="none" strike="noStrike" cap="none" dirty="0">
              <a:solidFill>
                <a:schemeClr val="dk1"/>
              </a:solidFill>
              <a:sym typeface="Source Sans Pr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52409" y="429910"/>
            <a:ext cx="7521000" cy="548700"/>
          </a:xfrm>
          <a:prstGeom prst="rect">
            <a:avLst/>
          </a:prstGeom>
        </p:spPr>
        <p:txBody>
          <a:bodyPr lIns="91425" tIns="91425" rIns="91425" bIns="91425" anchor="ctr" anchorCtr="0">
            <a:noAutofit/>
          </a:bodyPr>
          <a:lstStyle/>
          <a:p>
            <a:pPr lvl="0">
              <a:spcBef>
                <a:spcPts val="0"/>
              </a:spcBef>
              <a:buNone/>
            </a:pPr>
            <a:r>
              <a:rPr lang="en-US"/>
              <a:t>Introduction of Speakers</a:t>
            </a:r>
          </a:p>
        </p:txBody>
      </p:sp>
      <p:pic>
        <p:nvPicPr>
          <p:cNvPr id="105" name="Shape 105"/>
          <p:cNvPicPr preferRelativeResize="0"/>
          <p:nvPr/>
        </p:nvPicPr>
        <p:blipFill>
          <a:blip r:embed="rId3">
            <a:alphaModFix/>
          </a:blip>
          <a:stretch>
            <a:fillRect/>
          </a:stretch>
        </p:blipFill>
        <p:spPr>
          <a:xfrm>
            <a:off x="2998837" y="1082287"/>
            <a:ext cx="2060482" cy="2142775"/>
          </a:xfrm>
          <a:prstGeom prst="rect">
            <a:avLst/>
          </a:prstGeom>
          <a:noFill/>
          <a:ln>
            <a:noFill/>
          </a:ln>
        </p:spPr>
      </p:pic>
      <p:pic>
        <p:nvPicPr>
          <p:cNvPr id="106" name="Shape 106" descr="jamie is a stud.jpg"/>
          <p:cNvPicPr preferRelativeResize="0"/>
          <p:nvPr/>
        </p:nvPicPr>
        <p:blipFill>
          <a:blip r:embed="rId4">
            <a:alphaModFix/>
          </a:blip>
          <a:stretch>
            <a:fillRect/>
          </a:stretch>
        </p:blipFill>
        <p:spPr>
          <a:xfrm>
            <a:off x="5885218" y="1082288"/>
            <a:ext cx="2219555" cy="2142775"/>
          </a:xfrm>
          <a:prstGeom prst="rect">
            <a:avLst/>
          </a:prstGeom>
          <a:noFill/>
          <a:ln>
            <a:noFill/>
          </a:ln>
        </p:spPr>
      </p:pic>
      <p:pic>
        <p:nvPicPr>
          <p:cNvPr id="107" name="Shape 107"/>
          <p:cNvPicPr preferRelativeResize="0"/>
          <p:nvPr/>
        </p:nvPicPr>
        <p:blipFill>
          <a:blip r:embed="rId5">
            <a:alphaModFix/>
          </a:blip>
          <a:stretch>
            <a:fillRect/>
          </a:stretch>
        </p:blipFill>
        <p:spPr>
          <a:xfrm>
            <a:off x="152400" y="1051700"/>
            <a:ext cx="2109500" cy="2142775"/>
          </a:xfrm>
          <a:prstGeom prst="rect">
            <a:avLst/>
          </a:prstGeom>
          <a:noFill/>
          <a:ln>
            <a:noFill/>
          </a:ln>
        </p:spPr>
      </p:pic>
      <p:sp>
        <p:nvSpPr>
          <p:cNvPr id="108" name="Shape 108"/>
          <p:cNvSpPr txBox="1"/>
          <p:nvPr/>
        </p:nvSpPr>
        <p:spPr>
          <a:xfrm>
            <a:off x="152400" y="3351675"/>
            <a:ext cx="2752500" cy="668400"/>
          </a:xfrm>
          <a:prstGeom prst="rect">
            <a:avLst/>
          </a:prstGeom>
          <a:noFill/>
          <a:ln>
            <a:noFill/>
          </a:ln>
        </p:spPr>
        <p:txBody>
          <a:bodyPr lIns="91425" tIns="91425" rIns="91425" bIns="91425" anchor="t" anchorCtr="0">
            <a:noAutofit/>
          </a:bodyPr>
          <a:lstStyle/>
          <a:p>
            <a:pPr lvl="0" rtl="0">
              <a:spcBef>
                <a:spcPts val="0"/>
              </a:spcBef>
              <a:buNone/>
            </a:pPr>
            <a:r>
              <a:rPr lang="en-US" b="1"/>
              <a:t>Nick Bayard</a:t>
            </a:r>
          </a:p>
          <a:p>
            <a:pPr lvl="0">
              <a:spcBef>
                <a:spcPts val="0"/>
              </a:spcBef>
              <a:buNone/>
            </a:pPr>
            <a:r>
              <a:rPr lang="en-US"/>
              <a:t>Director</a:t>
            </a:r>
          </a:p>
          <a:p>
            <a:pPr lvl="0" rtl="0">
              <a:spcBef>
                <a:spcPts val="0"/>
              </a:spcBef>
              <a:buNone/>
            </a:pPr>
            <a:r>
              <a:rPr lang="en-US"/>
              <a:t>The REACH Center</a:t>
            </a:r>
          </a:p>
        </p:txBody>
      </p:sp>
      <p:sp>
        <p:nvSpPr>
          <p:cNvPr id="109" name="Shape 109"/>
          <p:cNvSpPr txBox="1"/>
          <p:nvPr/>
        </p:nvSpPr>
        <p:spPr>
          <a:xfrm>
            <a:off x="2904900" y="3328750"/>
            <a:ext cx="2980200" cy="896400"/>
          </a:xfrm>
          <a:prstGeom prst="rect">
            <a:avLst/>
          </a:prstGeom>
          <a:noFill/>
          <a:ln>
            <a:noFill/>
          </a:ln>
        </p:spPr>
        <p:txBody>
          <a:bodyPr lIns="91425" tIns="91425" rIns="91425" bIns="91425" anchor="t" anchorCtr="0">
            <a:noAutofit/>
          </a:bodyPr>
          <a:lstStyle/>
          <a:p>
            <a:pPr lvl="0">
              <a:spcBef>
                <a:spcPts val="0"/>
              </a:spcBef>
              <a:buNone/>
            </a:pPr>
            <a:r>
              <a:rPr lang="en-US" b="1"/>
              <a:t>Shameka Williamson</a:t>
            </a:r>
          </a:p>
          <a:p>
            <a:pPr lvl="0">
              <a:spcBef>
                <a:spcPts val="0"/>
              </a:spcBef>
              <a:buNone/>
            </a:pPr>
            <a:r>
              <a:rPr lang="en-US"/>
              <a:t>Lead Housing Case Manager Housing 4 Success</a:t>
            </a:r>
          </a:p>
          <a:p>
            <a:pPr lvl="0">
              <a:spcBef>
                <a:spcPts val="0"/>
              </a:spcBef>
              <a:buNone/>
            </a:pPr>
            <a:r>
              <a:rPr lang="en-US"/>
              <a:t>The REACH Center</a:t>
            </a:r>
          </a:p>
        </p:txBody>
      </p:sp>
      <p:sp>
        <p:nvSpPr>
          <p:cNvPr id="110" name="Shape 110"/>
          <p:cNvSpPr txBox="1"/>
          <p:nvPr/>
        </p:nvSpPr>
        <p:spPr>
          <a:xfrm>
            <a:off x="5885225" y="3351675"/>
            <a:ext cx="2526600" cy="1149600"/>
          </a:xfrm>
          <a:prstGeom prst="rect">
            <a:avLst/>
          </a:prstGeom>
          <a:noFill/>
          <a:ln>
            <a:noFill/>
          </a:ln>
        </p:spPr>
        <p:txBody>
          <a:bodyPr lIns="91425" tIns="91425" rIns="91425" bIns="91425" anchor="t" anchorCtr="0">
            <a:noAutofit/>
          </a:bodyPr>
          <a:lstStyle/>
          <a:p>
            <a:pPr lvl="0">
              <a:spcBef>
                <a:spcPts val="0"/>
              </a:spcBef>
              <a:buNone/>
            </a:pPr>
            <a:r>
              <a:rPr lang="en-US" b="1"/>
              <a:t>Jamie Thoburn</a:t>
            </a:r>
          </a:p>
          <a:p>
            <a:pPr lvl="0">
              <a:spcBef>
                <a:spcPts val="0"/>
              </a:spcBef>
              <a:buNone/>
            </a:pPr>
            <a:r>
              <a:rPr lang="en-US"/>
              <a:t>YAEH Representative &amp; Youth Advocate</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0492" y="1082288"/>
            <a:ext cx="1993164" cy="2142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fade">
                                      <p:cBhvr>
                                        <p:cTn id="11"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822959" y="365760"/>
            <a:ext cx="7521000" cy="548700"/>
          </a:xfrm>
          <a:prstGeom prst="rect">
            <a:avLst/>
          </a:prstGeom>
        </p:spPr>
        <p:txBody>
          <a:bodyPr lIns="91425" tIns="91425" rIns="91425" bIns="91425" anchor="ctr" anchorCtr="0">
            <a:noAutofit/>
          </a:bodyPr>
          <a:lstStyle/>
          <a:p>
            <a:pPr lvl="0" algn="ctr">
              <a:spcBef>
                <a:spcPts val="0"/>
              </a:spcBef>
              <a:buNone/>
            </a:pPr>
            <a:r>
              <a:rPr lang="en-US" sz="4400" dirty="0"/>
              <a:t>Call to Action</a:t>
            </a:r>
          </a:p>
        </p:txBody>
      </p:sp>
      <p:sp>
        <p:nvSpPr>
          <p:cNvPr id="282" name="Shape 282"/>
          <p:cNvSpPr txBox="1">
            <a:spLocks noGrp="1"/>
          </p:cNvSpPr>
          <p:nvPr>
            <p:ph type="body" idx="1"/>
          </p:nvPr>
        </p:nvSpPr>
        <p:spPr>
          <a:xfrm>
            <a:off x="412225" y="1100625"/>
            <a:ext cx="8357100" cy="3579900"/>
          </a:xfrm>
          <a:prstGeom prst="rect">
            <a:avLst/>
          </a:prstGeom>
        </p:spPr>
        <p:txBody>
          <a:bodyPr lIns="91425" tIns="91425" rIns="91425" bIns="91425" anchor="t" anchorCtr="0">
            <a:noAutofit/>
          </a:bodyPr>
          <a:lstStyle/>
          <a:p>
            <a:pPr lvl="0">
              <a:spcBef>
                <a:spcPts val="0"/>
              </a:spcBef>
              <a:buFont typeface="Arial"/>
              <a:buChar char="•"/>
            </a:pPr>
            <a:r>
              <a:rPr lang="en-US" sz="2400" dirty="0"/>
              <a:t>Positive community support</a:t>
            </a:r>
          </a:p>
          <a:p>
            <a:pPr lvl="0">
              <a:spcBef>
                <a:spcPts val="0"/>
              </a:spcBef>
              <a:buFont typeface="Arial"/>
              <a:buChar char="•"/>
            </a:pPr>
            <a:r>
              <a:rPr lang="en-US" sz="2400" dirty="0"/>
              <a:t>Better education to unpack and dispel myths about people experiencing homelessness</a:t>
            </a:r>
          </a:p>
          <a:p>
            <a:pPr lvl="0">
              <a:spcBef>
                <a:spcPts val="0"/>
              </a:spcBef>
              <a:buFont typeface="Arial"/>
              <a:buChar char="•"/>
            </a:pPr>
            <a:r>
              <a:rPr lang="en-US" sz="2400" dirty="0"/>
              <a:t>Affordable housing</a:t>
            </a:r>
          </a:p>
          <a:p>
            <a:pPr lvl="0">
              <a:spcBef>
                <a:spcPts val="0"/>
              </a:spcBef>
              <a:buFont typeface="Arial"/>
              <a:buChar char="•"/>
            </a:pPr>
            <a:r>
              <a:rPr lang="en-US" sz="2400" dirty="0"/>
              <a:t>Tiny houses as more affordable options</a:t>
            </a:r>
          </a:p>
          <a:p>
            <a:pPr lvl="0">
              <a:spcBef>
                <a:spcPts val="0"/>
              </a:spcBef>
              <a:buFont typeface="Arial"/>
              <a:buChar char="•"/>
            </a:pPr>
            <a:r>
              <a:rPr lang="en-US" sz="2400" dirty="0"/>
              <a:t>Private landlords willing to work with individuals with criminal backgrounds</a:t>
            </a:r>
          </a:p>
          <a:p>
            <a:pPr lvl="0">
              <a:spcBef>
                <a:spcPts val="0"/>
              </a:spcBef>
              <a:buFont typeface="Arial"/>
              <a:buChar char="•"/>
            </a:pPr>
            <a:r>
              <a:rPr lang="en-US" sz="2400" dirty="0"/>
              <a:t>Housing options for individuals who struggle with substance use and sobriety </a:t>
            </a:r>
          </a:p>
          <a:p>
            <a:pPr lvl="0">
              <a:spcBef>
                <a:spcPts val="0"/>
              </a:spcBef>
              <a:buFont typeface="Arial"/>
              <a:buChar char="•"/>
            </a:pPr>
            <a:r>
              <a:rPr lang="en-US" sz="2400" dirty="0"/>
              <a:t>More Transitional Housing </a:t>
            </a:r>
            <a:r>
              <a:rPr lang="en-US" sz="2400" dirty="0" smtClean="0"/>
              <a:t>options for young people</a:t>
            </a:r>
            <a:endParaRPr lang="en-US" sz="2400" dirty="0"/>
          </a:p>
          <a:p>
            <a:pPr lvl="0">
              <a:spcBef>
                <a:spcPts val="0"/>
              </a:spcBef>
              <a:buFont typeface="Arial"/>
              <a:buChar char="•"/>
            </a:pPr>
            <a:r>
              <a:rPr lang="en-US" sz="2400" dirty="0"/>
              <a:t>Permanent </a:t>
            </a:r>
            <a:r>
              <a:rPr lang="en-US" sz="2400" dirty="0" smtClean="0"/>
              <a:t>Supportive Housing for young people</a:t>
            </a:r>
          </a:p>
          <a:p>
            <a:pPr lvl="0">
              <a:spcBef>
                <a:spcPts val="0"/>
              </a:spcBef>
              <a:buFont typeface="Arial"/>
              <a:buChar char="•"/>
            </a:pPr>
            <a:r>
              <a:rPr lang="en-US" sz="2400" dirty="0" smtClean="0"/>
              <a:t>A national conversation about a housing model that is better suited to youth and young adults—taking elements of RRH, TH, and PSH</a:t>
            </a:r>
            <a:endParaRPr lang="en-US" sz="2400" dirty="0"/>
          </a:p>
          <a:p>
            <a:pPr lvl="0">
              <a:spcBef>
                <a:spcPts val="0"/>
              </a:spcBef>
              <a:buNone/>
            </a:pPr>
            <a:endParaRP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p:nvPr/>
        </p:nvSpPr>
        <p:spPr>
          <a:xfrm>
            <a:off x="4368025" y="3424050"/>
            <a:ext cx="3211845" cy="838549"/>
          </a:xfrm>
          <a:prstGeom prst="rect">
            <a:avLst/>
          </a:prstGeom>
        </p:spPr>
        <p:txBody>
          <a:bodyPr>
            <a:prstTxWarp prst="textPlain">
              <a:avLst/>
            </a:prstTxWarp>
          </a:bodyPr>
          <a:lstStyle/>
          <a:p>
            <a:pPr lvl="0" algn="ctr"/>
            <a:r>
              <a:rPr b="0" i="1">
                <a:ln w="9525" cap="flat" cmpd="sng">
                  <a:solidFill>
                    <a:schemeClr val="dk2"/>
                  </a:solidFill>
                  <a:prstDash val="solid"/>
                  <a:round/>
                  <a:headEnd type="none" w="med" len="med"/>
                  <a:tailEnd type="none" w="med" len="med"/>
                </a:ln>
                <a:solidFill>
                  <a:schemeClr val="accent2"/>
                </a:solidFill>
                <a:latin typeface="Comic Sans MS"/>
              </a:rPr>
              <a:t>Questions?</a:t>
            </a:r>
          </a:p>
        </p:txBody>
      </p:sp>
      <p:sp>
        <p:nvSpPr>
          <p:cNvPr id="289" name="Shape 289"/>
          <p:cNvSpPr/>
          <p:nvPr/>
        </p:nvSpPr>
        <p:spPr>
          <a:xfrm>
            <a:off x="1156175" y="1170150"/>
            <a:ext cx="4395553" cy="1665874"/>
          </a:xfrm>
          <a:prstGeom prst="rect">
            <a:avLst/>
          </a:prstGeom>
        </p:spPr>
        <p:txBody>
          <a:bodyPr>
            <a:prstTxWarp prst="textPlain">
              <a:avLst/>
            </a:prstTxWarp>
          </a:bodyPr>
          <a:lstStyle/>
          <a:p>
            <a:pPr lvl="0" algn="ctr"/>
            <a:r>
              <a:rPr b="0" i="1">
                <a:ln w="9525" cap="flat" cmpd="sng">
                  <a:solidFill>
                    <a:schemeClr val="dk2"/>
                  </a:solidFill>
                  <a:prstDash val="solid"/>
                  <a:round/>
                  <a:headEnd type="none" w="med" len="med"/>
                  <a:tailEnd type="none" w="med" len="med"/>
                </a:ln>
                <a:solidFill>
                  <a:schemeClr val="accent2"/>
                </a:solidFill>
                <a:latin typeface="Comic Sans MS"/>
              </a:rPr>
              <a:t>The End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822959" y="365760"/>
            <a:ext cx="7520939" cy="548639"/>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Source Sans Pro"/>
              <a:buNone/>
            </a:pPr>
            <a:r>
              <a:rPr lang="en-US" sz="2800" b="0" i="0" u="none" strike="noStrike" cap="none">
                <a:solidFill>
                  <a:schemeClr val="dk1"/>
                </a:solidFill>
                <a:latin typeface="Source Sans Pro"/>
                <a:ea typeface="Source Sans Pro"/>
                <a:cs typeface="Source Sans Pro"/>
                <a:sym typeface="Source Sans Pro"/>
              </a:rPr>
              <a:t>WHAT WE WILL DISCUSS</a:t>
            </a:r>
          </a:p>
        </p:txBody>
      </p:sp>
      <p:sp>
        <p:nvSpPr>
          <p:cNvPr id="117" name="Shape 117"/>
          <p:cNvSpPr txBox="1">
            <a:spLocks noGrp="1"/>
          </p:cNvSpPr>
          <p:nvPr>
            <p:ph type="body" idx="1"/>
          </p:nvPr>
        </p:nvSpPr>
        <p:spPr>
          <a:xfrm>
            <a:off x="310825" y="1100628"/>
            <a:ext cx="8763000" cy="3928500"/>
          </a:xfrm>
          <a:prstGeom prst="rect">
            <a:avLst/>
          </a:prstGeom>
          <a:noFill/>
          <a:ln>
            <a:noFill/>
          </a:ln>
        </p:spPr>
        <p:txBody>
          <a:bodyPr lIns="91425" tIns="45700" rIns="91425" bIns="45700" anchor="t" anchorCtr="0">
            <a:noAutofit/>
          </a:bodyPr>
          <a:lstStyle/>
          <a:p>
            <a:pPr marL="342900" marR="0" lvl="0" indent="-401320" algn="l" rtl="0">
              <a:lnSpc>
                <a:spcPct val="90000"/>
              </a:lnSpc>
              <a:spcBef>
                <a:spcPts val="0"/>
              </a:spcBef>
              <a:spcAft>
                <a:spcPts val="0"/>
              </a:spcAft>
              <a:buClr>
                <a:schemeClr val="dk1"/>
              </a:buClr>
              <a:buSzPct val="100000"/>
              <a:buFont typeface="Arial"/>
              <a:buChar char="•"/>
            </a:pPr>
            <a:r>
              <a:rPr lang="en-US" sz="2400"/>
              <a:t>Recent history</a:t>
            </a:r>
          </a:p>
          <a:p>
            <a:pPr marL="342900" marR="0" lvl="0" indent="-401320" algn="l" rtl="0">
              <a:lnSpc>
                <a:spcPct val="90000"/>
              </a:lnSpc>
              <a:spcBef>
                <a:spcPts val="800"/>
              </a:spcBef>
              <a:spcAft>
                <a:spcPts val="0"/>
              </a:spcAft>
              <a:buClr>
                <a:schemeClr val="dk1"/>
              </a:buClr>
              <a:buSzPct val="100000"/>
              <a:buFont typeface="Arial"/>
              <a:buChar char="•"/>
            </a:pPr>
            <a:r>
              <a:rPr lang="en-US" sz="2400" b="1" i="0" u="none" strike="noStrike" cap="none">
                <a:solidFill>
                  <a:schemeClr val="dk1"/>
                </a:solidFill>
                <a:latin typeface="Source Sans Pro"/>
                <a:ea typeface="Source Sans Pro"/>
                <a:cs typeface="Source Sans Pro"/>
                <a:sym typeface="Source Sans Pro"/>
              </a:rPr>
              <a:t>Innovations for </a:t>
            </a:r>
            <a:r>
              <a:rPr lang="en-US" sz="2400"/>
              <a:t>s</a:t>
            </a:r>
            <a:r>
              <a:rPr lang="en-US" sz="2400" b="1" i="0" u="none" strike="noStrike" cap="none">
                <a:solidFill>
                  <a:schemeClr val="dk1"/>
                </a:solidFill>
                <a:latin typeface="Source Sans Pro"/>
                <a:ea typeface="Source Sans Pro"/>
                <a:cs typeface="Source Sans Pro"/>
                <a:sym typeface="Source Sans Pro"/>
              </a:rPr>
              <a:t>uccess</a:t>
            </a:r>
          </a:p>
          <a:p>
            <a:pPr marL="342900" marR="0" lvl="0" indent="-401320" algn="l" rtl="0">
              <a:lnSpc>
                <a:spcPct val="90000"/>
              </a:lnSpc>
              <a:spcBef>
                <a:spcPts val="800"/>
              </a:spcBef>
              <a:spcAft>
                <a:spcPts val="0"/>
              </a:spcAft>
              <a:buClr>
                <a:schemeClr val="dk1"/>
              </a:buClr>
              <a:buSzPct val="100000"/>
              <a:buFont typeface="Arial"/>
              <a:buChar char="•"/>
            </a:pPr>
            <a:r>
              <a:rPr lang="en-US" sz="2400"/>
              <a:t>Jamie’s journey</a:t>
            </a:r>
          </a:p>
          <a:p>
            <a:pPr marL="342900" marR="0" lvl="0" indent="-401320" algn="l" rtl="0">
              <a:lnSpc>
                <a:spcPct val="90000"/>
              </a:lnSpc>
              <a:spcBef>
                <a:spcPts val="800"/>
              </a:spcBef>
              <a:spcAft>
                <a:spcPts val="0"/>
              </a:spcAft>
              <a:buClr>
                <a:schemeClr val="dk1"/>
              </a:buClr>
              <a:buSzPct val="100000"/>
              <a:buFont typeface="Arial"/>
              <a:buChar char="•"/>
            </a:pPr>
            <a:r>
              <a:rPr lang="en-US" sz="2400"/>
              <a:t>Evolution of the system</a:t>
            </a:r>
          </a:p>
          <a:p>
            <a:pPr marL="342900" marR="0" lvl="0" indent="-401320" algn="l" rtl="0">
              <a:lnSpc>
                <a:spcPct val="90000"/>
              </a:lnSpc>
              <a:spcBef>
                <a:spcPts val="800"/>
              </a:spcBef>
              <a:spcAft>
                <a:spcPts val="0"/>
              </a:spcAft>
              <a:buClr>
                <a:schemeClr val="dk1"/>
              </a:buClr>
              <a:buSzPct val="100000"/>
              <a:buFont typeface="Arial"/>
              <a:buChar char="•"/>
            </a:pPr>
            <a:r>
              <a:rPr lang="en-US" sz="2400" b="1" i="0" u="none" strike="noStrike" cap="none">
                <a:solidFill>
                  <a:schemeClr val="dk1"/>
                </a:solidFill>
                <a:latin typeface="Source Sans Pro"/>
                <a:ea typeface="Source Sans Pro"/>
                <a:cs typeface="Source Sans Pro"/>
                <a:sym typeface="Source Sans Pro"/>
              </a:rPr>
              <a:t>Numbers &amp; </a:t>
            </a:r>
            <a:r>
              <a:rPr lang="en-US" sz="2400"/>
              <a:t>s</a:t>
            </a:r>
            <a:r>
              <a:rPr lang="en-US" sz="2400" b="1" i="0" u="none" strike="noStrike" cap="none">
                <a:solidFill>
                  <a:schemeClr val="dk1"/>
                </a:solidFill>
                <a:latin typeface="Source Sans Pro"/>
                <a:ea typeface="Source Sans Pro"/>
                <a:cs typeface="Source Sans Pro"/>
                <a:sym typeface="Source Sans Pro"/>
              </a:rPr>
              <a:t>tatistics</a:t>
            </a:r>
          </a:p>
          <a:p>
            <a:pPr marL="342900" marR="0" lvl="0" indent="-401320" algn="l" rtl="0">
              <a:lnSpc>
                <a:spcPct val="90000"/>
              </a:lnSpc>
              <a:spcBef>
                <a:spcPts val="800"/>
              </a:spcBef>
              <a:spcAft>
                <a:spcPts val="0"/>
              </a:spcAft>
              <a:buClr>
                <a:schemeClr val="dk1"/>
              </a:buClr>
              <a:buSzPct val="100000"/>
              <a:buFont typeface="Arial"/>
              <a:buChar char="•"/>
            </a:pPr>
            <a:r>
              <a:rPr lang="en-US" sz="2400"/>
              <a:t>Community call to action</a:t>
            </a:r>
          </a:p>
          <a:p>
            <a:pPr marL="342900" marR="0" lvl="0" indent="-342900" algn="l" rtl="0">
              <a:lnSpc>
                <a:spcPct val="90000"/>
              </a:lnSpc>
              <a:spcBef>
                <a:spcPts val="800"/>
              </a:spcBef>
              <a:spcAft>
                <a:spcPts val="0"/>
              </a:spcAft>
              <a:buClr>
                <a:schemeClr val="dk1"/>
              </a:buClr>
              <a:buSzPct val="98666"/>
              <a:buFont typeface="Arial"/>
              <a:buNone/>
            </a:pPr>
            <a:endParaRPr sz="1480" b="1" i="0" u="none" strike="noStrike" cap="none">
              <a:solidFill>
                <a:schemeClr val="dk1"/>
              </a:solidFill>
              <a:latin typeface="Source Sans Pro"/>
              <a:ea typeface="Source Sans Pro"/>
              <a:cs typeface="Source Sans Pro"/>
              <a:sym typeface="Source Sans Pro"/>
            </a:endParaRPr>
          </a:p>
          <a:p>
            <a:pPr marL="342900" marR="0" lvl="0" indent="-342900" algn="l" rtl="0">
              <a:lnSpc>
                <a:spcPct val="90000"/>
              </a:lnSpc>
              <a:spcBef>
                <a:spcPts val="800"/>
              </a:spcBef>
              <a:spcAft>
                <a:spcPts val="0"/>
              </a:spcAft>
              <a:buClr>
                <a:schemeClr val="dk1"/>
              </a:buClr>
              <a:buSzPct val="98666"/>
              <a:buFont typeface="Arial"/>
              <a:buNone/>
            </a:pPr>
            <a:endParaRPr sz="1480" b="1" i="0" u="none" strike="noStrike" cap="none">
              <a:solidFill>
                <a:schemeClr val="dk1"/>
              </a:solidFill>
              <a:latin typeface="Source Sans Pro"/>
              <a:ea typeface="Source Sans Pro"/>
              <a:cs typeface="Source Sans Pro"/>
              <a:sym typeface="Source Sans Pro"/>
            </a:endParaRPr>
          </a:p>
          <a:p>
            <a:pPr marL="342900" marR="0" lvl="0" indent="-342900" algn="l" rtl="0">
              <a:lnSpc>
                <a:spcPct val="90000"/>
              </a:lnSpc>
              <a:spcBef>
                <a:spcPts val="800"/>
              </a:spcBef>
              <a:buClr>
                <a:schemeClr val="dk1"/>
              </a:buClr>
              <a:buSzPct val="98666"/>
              <a:buFont typeface="Arial"/>
              <a:buNone/>
            </a:pPr>
            <a:endParaRPr sz="1480" b="1" i="0" u="none" strike="noStrike" cap="none">
              <a:solidFill>
                <a:schemeClr val="dk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 calcmode="lin" valueType="num">
                                      <p:cBhvr additive="base">
                                        <p:cTn id="7" dur="1900"/>
                                        <p:tgtEl>
                                          <p:spTgt spid="117">
                                            <p:txEl>
                                              <p:pRg st="0" end="0"/>
                                            </p:txEl>
                                          </p:spTgt>
                                        </p:tgtEl>
                                        <p:attrNameLst>
                                          <p:attrName>ppt_y</p:attrName>
                                        </p:attrNameLst>
                                      </p:cBhvr>
                                      <p:tavLst>
                                        <p:tav tm="0">
                                          <p:val>
                                            <p:strVal val="#ppt_y+1"/>
                                          </p:val>
                                        </p:tav>
                                        <p:tav tm="100000">
                                          <p:val>
                                            <p:strVal val="#ppt_y"/>
                                          </p:val>
                                        </p:tav>
                                      </p:tavLst>
                                    </p:anim>
                                  </p:childTnLst>
                                </p:cTn>
                              </p:par>
                            </p:childTnLst>
                          </p:cTn>
                        </p:par>
                        <p:par>
                          <p:cTn id="8" fill="hold">
                            <p:stCondLst>
                              <p:cond delay="1900"/>
                            </p:stCondLst>
                            <p:childTnLst>
                              <p:par>
                                <p:cTn id="9" presetID="2" presetClass="entr" presetSubtype="4" fill="hold" nodeType="after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anim calcmode="lin" valueType="num">
                                      <p:cBhvr additive="base">
                                        <p:cTn id="11" dur="1900"/>
                                        <p:tgtEl>
                                          <p:spTgt spid="117">
                                            <p:txEl>
                                              <p:pRg st="1" end="1"/>
                                            </p:txEl>
                                          </p:spTgt>
                                        </p:tgtEl>
                                        <p:attrNameLst>
                                          <p:attrName>ppt_y</p:attrName>
                                        </p:attrNameLst>
                                      </p:cBhvr>
                                      <p:tavLst>
                                        <p:tav tm="0">
                                          <p:val>
                                            <p:strVal val="#ppt_y+1"/>
                                          </p:val>
                                        </p:tav>
                                        <p:tav tm="100000">
                                          <p:val>
                                            <p:strVal val="#ppt_y"/>
                                          </p:val>
                                        </p:tav>
                                      </p:tavLst>
                                    </p:anim>
                                  </p:childTnLst>
                                </p:cTn>
                              </p:par>
                            </p:childTnLst>
                          </p:cTn>
                        </p:par>
                        <p:par>
                          <p:cTn id="12" fill="hold">
                            <p:stCondLst>
                              <p:cond delay="3800"/>
                            </p:stCondLst>
                            <p:childTnLst>
                              <p:par>
                                <p:cTn id="13" presetID="2" presetClass="entr" presetSubtype="4" fill="hold" nodeType="after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anim calcmode="lin" valueType="num">
                                      <p:cBhvr additive="base">
                                        <p:cTn id="15" dur="1900"/>
                                        <p:tgtEl>
                                          <p:spTgt spid="117">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5700"/>
                            </p:stCondLst>
                            <p:childTnLst>
                              <p:par>
                                <p:cTn id="17" presetID="2" presetClass="entr" presetSubtype="4" fill="hold" nodeType="afterEffect">
                                  <p:stCondLst>
                                    <p:cond delay="0"/>
                                  </p:stCondLst>
                                  <p:childTnLst>
                                    <p:set>
                                      <p:cBhvr>
                                        <p:cTn id="18" dur="1" fill="hold">
                                          <p:stCondLst>
                                            <p:cond delay="0"/>
                                          </p:stCondLst>
                                        </p:cTn>
                                        <p:tgtEl>
                                          <p:spTgt spid="117">
                                            <p:txEl>
                                              <p:pRg st="3" end="3"/>
                                            </p:txEl>
                                          </p:spTgt>
                                        </p:tgtEl>
                                        <p:attrNameLst>
                                          <p:attrName>style.visibility</p:attrName>
                                        </p:attrNameLst>
                                      </p:cBhvr>
                                      <p:to>
                                        <p:strVal val="visible"/>
                                      </p:to>
                                    </p:set>
                                    <p:anim calcmode="lin" valueType="num">
                                      <p:cBhvr additive="base">
                                        <p:cTn id="19" dur="1900"/>
                                        <p:tgtEl>
                                          <p:spTgt spid="117">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7600"/>
                            </p:stCondLst>
                            <p:childTnLst>
                              <p:par>
                                <p:cTn id="21" presetID="2" presetClass="entr" presetSubtype="4" fill="hold" nodeType="afterEffect">
                                  <p:stCondLst>
                                    <p:cond delay="0"/>
                                  </p:stCondLst>
                                  <p:childTnLst>
                                    <p:set>
                                      <p:cBhvr>
                                        <p:cTn id="22" dur="1" fill="hold">
                                          <p:stCondLst>
                                            <p:cond delay="0"/>
                                          </p:stCondLst>
                                        </p:cTn>
                                        <p:tgtEl>
                                          <p:spTgt spid="117">
                                            <p:txEl>
                                              <p:pRg st="4" end="4"/>
                                            </p:txEl>
                                          </p:spTgt>
                                        </p:tgtEl>
                                        <p:attrNameLst>
                                          <p:attrName>style.visibility</p:attrName>
                                        </p:attrNameLst>
                                      </p:cBhvr>
                                      <p:to>
                                        <p:strVal val="visible"/>
                                      </p:to>
                                    </p:set>
                                    <p:anim calcmode="lin" valueType="num">
                                      <p:cBhvr additive="base">
                                        <p:cTn id="23" dur="1900"/>
                                        <p:tgtEl>
                                          <p:spTgt spid="117">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9500"/>
                            </p:stCondLst>
                            <p:childTnLst>
                              <p:par>
                                <p:cTn id="25" presetID="2" presetClass="entr" presetSubtype="4" fill="hold" nodeType="afterEffect">
                                  <p:stCondLst>
                                    <p:cond delay="0"/>
                                  </p:stCondLst>
                                  <p:childTnLst>
                                    <p:set>
                                      <p:cBhvr>
                                        <p:cTn id="26" dur="1" fill="hold">
                                          <p:stCondLst>
                                            <p:cond delay="0"/>
                                          </p:stCondLst>
                                        </p:cTn>
                                        <p:tgtEl>
                                          <p:spTgt spid="117">
                                            <p:txEl>
                                              <p:pRg st="5" end="5"/>
                                            </p:txEl>
                                          </p:spTgt>
                                        </p:tgtEl>
                                        <p:attrNameLst>
                                          <p:attrName>style.visibility</p:attrName>
                                        </p:attrNameLst>
                                      </p:cBhvr>
                                      <p:to>
                                        <p:strVal val="visible"/>
                                      </p:to>
                                    </p:set>
                                    <p:anim calcmode="lin" valueType="num">
                                      <p:cBhvr additive="base">
                                        <p:cTn id="27" dur="1900"/>
                                        <p:tgtEl>
                                          <p:spTgt spid="117">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11400"/>
                            </p:stCondLst>
                            <p:childTnLst>
                              <p:par>
                                <p:cTn id="29" presetID="2" presetClass="entr" presetSubtype="4" fill="hold" nodeType="afterEffect">
                                  <p:stCondLst>
                                    <p:cond delay="0"/>
                                  </p:stCondLst>
                                  <p:childTnLst>
                                    <p:set>
                                      <p:cBhvr>
                                        <p:cTn id="30" dur="1" fill="hold">
                                          <p:stCondLst>
                                            <p:cond delay="0"/>
                                          </p:stCondLst>
                                        </p:cTn>
                                        <p:tgtEl>
                                          <p:spTgt spid="117">
                                            <p:txEl>
                                              <p:pRg st="6" end="6"/>
                                            </p:txEl>
                                          </p:spTgt>
                                        </p:tgtEl>
                                        <p:attrNameLst>
                                          <p:attrName>style.visibility</p:attrName>
                                        </p:attrNameLst>
                                      </p:cBhvr>
                                      <p:to>
                                        <p:strVal val="visible"/>
                                      </p:to>
                                    </p:set>
                                    <p:anim calcmode="lin" valueType="num">
                                      <p:cBhvr additive="base">
                                        <p:cTn id="31" dur="1900"/>
                                        <p:tgtEl>
                                          <p:spTgt spid="11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13300"/>
                            </p:stCondLst>
                            <p:childTnLst>
                              <p:par>
                                <p:cTn id="33" presetID="2" presetClass="entr" presetSubtype="4" fill="hold" nodeType="afterEffect">
                                  <p:stCondLst>
                                    <p:cond delay="0"/>
                                  </p:stCondLst>
                                  <p:childTnLst>
                                    <p:set>
                                      <p:cBhvr>
                                        <p:cTn id="34" dur="1" fill="hold">
                                          <p:stCondLst>
                                            <p:cond delay="0"/>
                                          </p:stCondLst>
                                        </p:cTn>
                                        <p:tgtEl>
                                          <p:spTgt spid="117">
                                            <p:txEl>
                                              <p:pRg st="7" end="7"/>
                                            </p:txEl>
                                          </p:spTgt>
                                        </p:tgtEl>
                                        <p:attrNameLst>
                                          <p:attrName>style.visibility</p:attrName>
                                        </p:attrNameLst>
                                      </p:cBhvr>
                                      <p:to>
                                        <p:strVal val="visible"/>
                                      </p:to>
                                    </p:set>
                                    <p:anim calcmode="lin" valueType="num">
                                      <p:cBhvr additive="base">
                                        <p:cTn id="35" dur="1900"/>
                                        <p:tgtEl>
                                          <p:spTgt spid="117">
                                            <p:txEl>
                                              <p:pRg st="7" end="7"/>
                                            </p:txEl>
                                          </p:spTgt>
                                        </p:tgtEl>
                                        <p:attrNameLst>
                                          <p:attrName>ppt_y</p:attrName>
                                        </p:attrNameLst>
                                      </p:cBhvr>
                                      <p:tavLst>
                                        <p:tav tm="0">
                                          <p:val>
                                            <p:strVal val="#ppt_y+1"/>
                                          </p:val>
                                        </p:tav>
                                        <p:tav tm="100000">
                                          <p:val>
                                            <p:strVal val="#ppt_y"/>
                                          </p:val>
                                        </p:tav>
                                      </p:tavLst>
                                    </p:anim>
                                  </p:childTnLst>
                                </p:cTn>
                              </p:par>
                            </p:childTnLst>
                          </p:cTn>
                        </p:par>
                        <p:par>
                          <p:cTn id="36" fill="hold">
                            <p:stCondLst>
                              <p:cond delay="15200"/>
                            </p:stCondLst>
                            <p:childTnLst>
                              <p:par>
                                <p:cTn id="37" presetID="2" presetClass="entr" presetSubtype="4" fill="hold" nodeType="afterEffect">
                                  <p:stCondLst>
                                    <p:cond delay="0"/>
                                  </p:stCondLst>
                                  <p:childTnLst>
                                    <p:set>
                                      <p:cBhvr>
                                        <p:cTn id="38" dur="1" fill="hold">
                                          <p:stCondLst>
                                            <p:cond delay="0"/>
                                          </p:stCondLst>
                                        </p:cTn>
                                        <p:tgtEl>
                                          <p:spTgt spid="117">
                                            <p:txEl>
                                              <p:pRg st="8" end="8"/>
                                            </p:txEl>
                                          </p:spTgt>
                                        </p:tgtEl>
                                        <p:attrNameLst>
                                          <p:attrName>style.visibility</p:attrName>
                                        </p:attrNameLst>
                                      </p:cBhvr>
                                      <p:to>
                                        <p:strVal val="visible"/>
                                      </p:to>
                                    </p:set>
                                    <p:anim calcmode="lin" valueType="num">
                                      <p:cBhvr additive="base">
                                        <p:cTn id="39" dur="1900"/>
                                        <p:tgtEl>
                                          <p:spTgt spid="11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822959" y="365760"/>
            <a:ext cx="7521000" cy="548700"/>
          </a:xfrm>
          <a:prstGeom prst="rect">
            <a:avLst/>
          </a:prstGeom>
        </p:spPr>
        <p:txBody>
          <a:bodyPr lIns="91425" tIns="91425" rIns="91425" bIns="91425" anchor="ctr" anchorCtr="0">
            <a:noAutofit/>
          </a:bodyPr>
          <a:lstStyle/>
          <a:p>
            <a:pPr lvl="0">
              <a:spcBef>
                <a:spcPts val="0"/>
              </a:spcBef>
              <a:buNone/>
            </a:pPr>
            <a:r>
              <a:rPr lang="en-US"/>
              <a:t>The REACH Center: A “One-Stop” for Youth and Young Adults</a:t>
            </a:r>
          </a:p>
        </p:txBody>
      </p:sp>
      <p:pic>
        <p:nvPicPr>
          <p:cNvPr id="131" name="Shape 131"/>
          <p:cNvPicPr preferRelativeResize="0"/>
          <p:nvPr/>
        </p:nvPicPr>
        <p:blipFill>
          <a:blip r:embed="rId3">
            <a:alphaModFix/>
          </a:blip>
          <a:stretch>
            <a:fillRect/>
          </a:stretch>
        </p:blipFill>
        <p:spPr>
          <a:xfrm>
            <a:off x="1037925" y="1220245"/>
            <a:ext cx="6727441" cy="504559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822959" y="365760"/>
            <a:ext cx="7521000" cy="548700"/>
          </a:xfrm>
          <a:prstGeom prst="rect">
            <a:avLst/>
          </a:prstGeom>
        </p:spPr>
        <p:txBody>
          <a:bodyPr lIns="91425" tIns="91425" rIns="91425" bIns="91425" anchor="ctr" anchorCtr="0">
            <a:noAutofit/>
          </a:bodyPr>
          <a:lstStyle/>
          <a:p>
            <a:pPr lvl="0" algn="ctr" rtl="0">
              <a:spcBef>
                <a:spcPts val="0"/>
              </a:spcBef>
              <a:buClr>
                <a:schemeClr val="dk1"/>
              </a:buClr>
              <a:buSzPct val="25000"/>
              <a:buFont typeface="Calibri"/>
              <a:buNone/>
            </a:pPr>
            <a:r>
              <a:rPr lang="en-US" sz="4400" dirty="0">
                <a:latin typeface="Calibri"/>
                <a:ea typeface="Calibri"/>
                <a:cs typeface="Calibri"/>
                <a:sym typeface="Calibri"/>
              </a:rPr>
              <a:t>Timeline &amp; History</a:t>
            </a:r>
          </a:p>
        </p:txBody>
      </p:sp>
      <p:sp>
        <p:nvSpPr>
          <p:cNvPr id="124" name="Shape 124"/>
          <p:cNvSpPr txBox="1">
            <a:spLocks noGrp="1"/>
          </p:cNvSpPr>
          <p:nvPr>
            <p:ph type="body" idx="1"/>
          </p:nvPr>
        </p:nvSpPr>
        <p:spPr>
          <a:xfrm>
            <a:off x="126125" y="1100625"/>
            <a:ext cx="8967300" cy="3579900"/>
          </a:xfrm>
          <a:prstGeom prst="rect">
            <a:avLst/>
          </a:prstGeom>
        </p:spPr>
        <p:txBody>
          <a:bodyPr lIns="91425" tIns="91425" rIns="91425" bIns="91425" anchor="t" anchorCtr="0">
            <a:noAutofit/>
          </a:bodyPr>
          <a:lstStyle/>
          <a:p>
            <a:pPr lvl="0" indent="0" rtl="0">
              <a:lnSpc>
                <a:spcPct val="80000"/>
              </a:lnSpc>
              <a:spcBef>
                <a:spcPts val="0"/>
              </a:spcBef>
              <a:buSzPct val="101818"/>
              <a:buChar char="•"/>
            </a:pPr>
            <a:r>
              <a:rPr lang="en-US" sz="2800" dirty="0">
                <a:latin typeface="Calibri"/>
                <a:ea typeface="Calibri"/>
                <a:cs typeface="Calibri"/>
                <a:sym typeface="Calibri"/>
              </a:rPr>
              <a:t>September 2009: </a:t>
            </a:r>
            <a:r>
              <a:rPr lang="en-US" sz="2800" b="0" dirty="0">
                <a:latin typeface="Calibri"/>
                <a:ea typeface="Calibri"/>
                <a:cs typeface="Calibri"/>
                <a:sym typeface="Calibri"/>
              </a:rPr>
              <a:t>REACH Center launched</a:t>
            </a:r>
          </a:p>
          <a:p>
            <a:pPr lvl="0" indent="0" rtl="0">
              <a:lnSpc>
                <a:spcPct val="80000"/>
              </a:lnSpc>
              <a:spcBef>
                <a:spcPts val="448"/>
              </a:spcBef>
              <a:buSzPct val="101818"/>
              <a:buChar char="•"/>
            </a:pPr>
            <a:r>
              <a:rPr lang="en-US" sz="2800" dirty="0">
                <a:latin typeface="Calibri"/>
                <a:ea typeface="Calibri"/>
                <a:cs typeface="Calibri"/>
                <a:sym typeface="Calibri"/>
              </a:rPr>
              <a:t>October 2013: </a:t>
            </a:r>
            <a:r>
              <a:rPr lang="en-US" sz="2800" b="0" dirty="0">
                <a:latin typeface="Calibri"/>
                <a:ea typeface="Calibri"/>
                <a:cs typeface="Calibri"/>
                <a:sym typeface="Calibri"/>
              </a:rPr>
              <a:t>Plan to End Youth and Young Adult </a:t>
            </a:r>
            <a:r>
              <a:rPr lang="en-US" sz="2800" b="0" dirty="0" smtClean="0">
                <a:latin typeface="Calibri"/>
                <a:ea typeface="Calibri"/>
                <a:cs typeface="Calibri"/>
                <a:sym typeface="Calibri"/>
              </a:rPr>
              <a:t> Homelessness </a:t>
            </a:r>
            <a:r>
              <a:rPr lang="en-US" sz="2800" b="0" dirty="0">
                <a:latin typeface="Calibri"/>
                <a:ea typeface="Calibri"/>
                <a:cs typeface="Calibri"/>
                <a:sym typeface="Calibri"/>
              </a:rPr>
              <a:t>released</a:t>
            </a:r>
          </a:p>
          <a:p>
            <a:pPr lvl="0" indent="0" rtl="0">
              <a:lnSpc>
                <a:spcPct val="80000"/>
              </a:lnSpc>
              <a:spcBef>
                <a:spcPts val="448"/>
              </a:spcBef>
              <a:buSzPct val="101818"/>
              <a:buChar char="•"/>
            </a:pPr>
            <a:r>
              <a:rPr lang="en-US" sz="2800" dirty="0">
                <a:latin typeface="Calibri"/>
                <a:ea typeface="Calibri"/>
                <a:cs typeface="Calibri"/>
                <a:sym typeface="Calibri"/>
              </a:rPr>
              <a:t>November 2013: </a:t>
            </a:r>
            <a:r>
              <a:rPr lang="en-US" sz="2800" b="0" dirty="0">
                <a:latin typeface="Calibri"/>
                <a:ea typeface="Calibri"/>
                <a:cs typeface="Calibri"/>
                <a:sym typeface="Calibri"/>
              </a:rPr>
              <a:t>Housing 4 Success (H4S) launched as Transitional Housing project</a:t>
            </a:r>
          </a:p>
          <a:p>
            <a:pPr lvl="0" indent="0" rtl="0">
              <a:lnSpc>
                <a:spcPct val="80000"/>
              </a:lnSpc>
              <a:spcBef>
                <a:spcPts val="448"/>
              </a:spcBef>
              <a:buSzPct val="101818"/>
              <a:buChar char="•"/>
            </a:pPr>
            <a:r>
              <a:rPr lang="en-US" sz="2800" dirty="0">
                <a:latin typeface="Calibri"/>
                <a:ea typeface="Calibri"/>
                <a:cs typeface="Calibri"/>
                <a:sym typeface="Calibri"/>
              </a:rPr>
              <a:t>July 2015: </a:t>
            </a:r>
            <a:r>
              <a:rPr lang="en-US" sz="2800" b="0" dirty="0">
                <a:latin typeface="Calibri"/>
                <a:ea typeface="Calibri"/>
                <a:cs typeface="Calibri"/>
                <a:sym typeface="Calibri"/>
              </a:rPr>
              <a:t>H4S converts to Rapid Rehousing Project</a:t>
            </a:r>
          </a:p>
          <a:p>
            <a:pPr lvl="0" indent="0" rtl="0">
              <a:lnSpc>
                <a:spcPct val="80000"/>
              </a:lnSpc>
              <a:spcBef>
                <a:spcPts val="448"/>
              </a:spcBef>
              <a:buSzPct val="101818"/>
              <a:buChar char="•"/>
            </a:pPr>
            <a:r>
              <a:rPr lang="en-US" sz="2800" dirty="0">
                <a:latin typeface="Calibri"/>
                <a:ea typeface="Calibri"/>
                <a:cs typeface="Calibri"/>
                <a:sym typeface="Calibri"/>
              </a:rPr>
              <a:t>December 2015: </a:t>
            </a:r>
            <a:r>
              <a:rPr lang="en-US" sz="2800" b="0" dirty="0">
                <a:latin typeface="Calibri"/>
                <a:ea typeface="Calibri"/>
                <a:cs typeface="Calibri"/>
                <a:sym typeface="Calibri"/>
              </a:rPr>
              <a:t>Community Youth Services (CYS) opens temporary shelter for 18-24-year-olds</a:t>
            </a:r>
          </a:p>
          <a:p>
            <a:pPr lvl="0" indent="0" rtl="0">
              <a:lnSpc>
                <a:spcPct val="80000"/>
              </a:lnSpc>
              <a:spcBef>
                <a:spcPts val="448"/>
              </a:spcBef>
              <a:buSzPct val="101818"/>
              <a:buChar char="•"/>
            </a:pPr>
            <a:r>
              <a:rPr lang="en-US" sz="2800" dirty="0">
                <a:latin typeface="Calibri"/>
                <a:ea typeface="Calibri"/>
                <a:cs typeface="Calibri"/>
                <a:sym typeface="Calibri"/>
              </a:rPr>
              <a:t>2016: </a:t>
            </a:r>
            <a:r>
              <a:rPr lang="en-US" sz="2800" b="0" dirty="0">
                <a:latin typeface="Calibri"/>
                <a:ea typeface="Calibri"/>
                <a:cs typeface="Calibri"/>
                <a:sym typeface="Calibri"/>
              </a:rPr>
              <a:t>CYS opens youth drop-in center</a:t>
            </a:r>
          </a:p>
          <a:p>
            <a:pPr lvl="0" indent="0" rtl="0">
              <a:lnSpc>
                <a:spcPct val="80000"/>
              </a:lnSpc>
              <a:spcBef>
                <a:spcPts val="448"/>
              </a:spcBef>
              <a:buSzPct val="101818"/>
              <a:buChar char="•"/>
            </a:pPr>
            <a:r>
              <a:rPr lang="en-US" sz="2800" dirty="0">
                <a:latin typeface="Calibri"/>
                <a:ea typeface="Calibri"/>
                <a:cs typeface="Calibri"/>
                <a:sym typeface="Calibri"/>
              </a:rPr>
              <a:t>November 2016: </a:t>
            </a:r>
            <a:r>
              <a:rPr lang="en-US" sz="2800" b="0" dirty="0">
                <a:latin typeface="Calibri"/>
                <a:ea typeface="Calibri"/>
                <a:cs typeface="Calibri"/>
                <a:sym typeface="Calibri"/>
              </a:rPr>
              <a:t>Hold is placed on </a:t>
            </a:r>
            <a:r>
              <a:rPr lang="en-US" sz="2800" b="0" dirty="0" err="1">
                <a:latin typeface="Calibri"/>
                <a:ea typeface="Calibri"/>
                <a:cs typeface="Calibri"/>
                <a:sym typeface="Calibri"/>
              </a:rPr>
              <a:t>unemancipated</a:t>
            </a:r>
            <a:r>
              <a:rPr lang="en-US" sz="2800" b="0" dirty="0">
                <a:latin typeface="Calibri"/>
                <a:ea typeface="Calibri"/>
                <a:cs typeface="Calibri"/>
                <a:sym typeface="Calibri"/>
              </a:rPr>
              <a:t> minors entering Coordinated Entry system</a:t>
            </a:r>
          </a:p>
          <a:p>
            <a:pPr lvl="0" indent="0" rtl="0">
              <a:lnSpc>
                <a:spcPct val="80000"/>
              </a:lnSpc>
              <a:spcBef>
                <a:spcPts val="448"/>
              </a:spcBef>
              <a:buSzPct val="101818"/>
              <a:buChar char="•"/>
            </a:pPr>
            <a:r>
              <a:rPr lang="en-US" sz="2800" dirty="0">
                <a:latin typeface="Calibri"/>
                <a:ea typeface="Calibri"/>
                <a:cs typeface="Calibri"/>
                <a:sym typeface="Calibri"/>
              </a:rPr>
              <a:t>April 2017: </a:t>
            </a:r>
            <a:r>
              <a:rPr lang="en-US" sz="2800" b="0" dirty="0">
                <a:latin typeface="Calibri"/>
                <a:ea typeface="Calibri"/>
                <a:cs typeface="Calibri"/>
                <a:sym typeface="Calibri"/>
              </a:rPr>
              <a:t>100-Day Challenge launch</a:t>
            </a:r>
          </a:p>
          <a:p>
            <a:pPr lvl="0" indent="0" rtl="0">
              <a:lnSpc>
                <a:spcPct val="80000"/>
              </a:lnSpc>
              <a:spcBef>
                <a:spcPts val="448"/>
              </a:spcBef>
              <a:buSzPct val="101818"/>
              <a:buChar char="•"/>
            </a:pPr>
            <a:r>
              <a:rPr lang="en-US" sz="2800" dirty="0">
                <a:latin typeface="Calibri"/>
                <a:ea typeface="Calibri"/>
                <a:cs typeface="Calibri"/>
                <a:sym typeface="Calibri"/>
              </a:rPr>
              <a:t>June 2017: </a:t>
            </a:r>
            <a:r>
              <a:rPr lang="en-US" sz="2800" b="0" dirty="0">
                <a:latin typeface="Calibri"/>
                <a:ea typeface="Calibri"/>
                <a:cs typeface="Calibri"/>
                <a:sym typeface="Calibri"/>
              </a:rPr>
              <a:t>Projected date for 15 young adult PSH units opening</a:t>
            </a:r>
          </a:p>
          <a:p>
            <a:pPr lvl="0" indent="0" rtl="0">
              <a:lnSpc>
                <a:spcPct val="80000"/>
              </a:lnSpc>
              <a:spcBef>
                <a:spcPts val="448"/>
              </a:spcBef>
              <a:buClr>
                <a:schemeClr val="dk1"/>
              </a:buClr>
              <a:buSzPct val="101818"/>
              <a:buFont typeface="Arial"/>
              <a:buNone/>
            </a:pPr>
            <a:endParaRPr sz="2800" b="0" dirty="0">
              <a:latin typeface="Calibri"/>
              <a:ea typeface="Calibri"/>
              <a:cs typeface="Calibri"/>
              <a:sym typeface="Calibri"/>
            </a:endParaRPr>
          </a:p>
          <a:p>
            <a:pPr lvl="0">
              <a:spcBef>
                <a:spcPts val="0"/>
              </a:spcBef>
              <a:buNone/>
            </a:pPr>
            <a:endParaRP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811509" y="138735"/>
            <a:ext cx="7521000" cy="548700"/>
          </a:xfrm>
          <a:prstGeom prst="rect">
            <a:avLst/>
          </a:prstGeom>
        </p:spPr>
        <p:txBody>
          <a:bodyPr lIns="91425" tIns="91425" rIns="91425" bIns="91425" anchor="ctr" anchorCtr="0">
            <a:noAutofit/>
          </a:bodyPr>
          <a:lstStyle/>
          <a:p>
            <a:pPr lvl="0" algn="ctr" rtl="0">
              <a:spcBef>
                <a:spcPts val="0"/>
              </a:spcBef>
              <a:buClr>
                <a:schemeClr val="dk1"/>
              </a:buClr>
              <a:buSzPct val="25000"/>
              <a:buFont typeface="Calibri"/>
              <a:buNone/>
            </a:pPr>
            <a:r>
              <a:rPr lang="en-US" sz="4400">
                <a:latin typeface="Calibri"/>
                <a:ea typeface="Calibri"/>
                <a:cs typeface="Calibri"/>
                <a:sym typeface="Calibri"/>
              </a:rPr>
              <a:t>Housing 4 Success Collaborative</a:t>
            </a:r>
          </a:p>
        </p:txBody>
      </p:sp>
      <p:sp>
        <p:nvSpPr>
          <p:cNvPr id="138" name="Shape 138"/>
          <p:cNvSpPr txBox="1">
            <a:spLocks noGrp="1"/>
          </p:cNvSpPr>
          <p:nvPr>
            <p:ph type="body" idx="1"/>
          </p:nvPr>
        </p:nvSpPr>
        <p:spPr>
          <a:xfrm>
            <a:off x="69300" y="797925"/>
            <a:ext cx="9074700" cy="3046800"/>
          </a:xfrm>
          <a:prstGeom prst="rect">
            <a:avLst/>
          </a:prstGeom>
        </p:spPr>
        <p:txBody>
          <a:bodyPr lIns="91425" tIns="91425" rIns="91425" bIns="91425" anchor="t" anchorCtr="0">
            <a:noAutofit/>
          </a:bodyPr>
          <a:lstStyle/>
          <a:p>
            <a:pPr lvl="0" indent="0" rtl="0">
              <a:spcBef>
                <a:spcPts val="0"/>
              </a:spcBef>
              <a:buSzPct val="98666"/>
              <a:buChar char="•"/>
            </a:pPr>
            <a:r>
              <a:rPr lang="en-US" sz="2960">
                <a:latin typeface="Calibri"/>
                <a:ea typeface="Calibri"/>
                <a:cs typeface="Calibri"/>
                <a:sym typeface="Calibri"/>
              </a:rPr>
              <a:t>The REACH Center: </a:t>
            </a:r>
            <a:r>
              <a:rPr lang="en-US" sz="2960" b="0">
                <a:latin typeface="Calibri"/>
                <a:ea typeface="Calibri"/>
                <a:cs typeface="Calibri"/>
                <a:sym typeface="Calibri"/>
              </a:rPr>
              <a:t>Case management, housing navigation, support services, lead agency</a:t>
            </a:r>
          </a:p>
          <a:p>
            <a:pPr lvl="0" indent="0" rtl="0">
              <a:spcBef>
                <a:spcPts val="592"/>
              </a:spcBef>
              <a:buSzPct val="98666"/>
              <a:buChar char="•"/>
            </a:pPr>
            <a:r>
              <a:rPr lang="en-US" sz="2960">
                <a:latin typeface="Calibri"/>
                <a:ea typeface="Calibri"/>
                <a:cs typeface="Calibri"/>
                <a:sym typeface="Calibri"/>
              </a:rPr>
              <a:t>Shared Housing Services: </a:t>
            </a:r>
            <a:r>
              <a:rPr lang="en-US" sz="2960" b="0">
                <a:latin typeface="Calibri"/>
                <a:ea typeface="Calibri"/>
                <a:cs typeface="Calibri"/>
                <a:sym typeface="Calibri"/>
              </a:rPr>
              <a:t>Host home recruitment, training, and support, case management, supportive services</a:t>
            </a:r>
          </a:p>
          <a:p>
            <a:pPr lvl="0" indent="0" rtl="0">
              <a:spcBef>
                <a:spcPts val="592"/>
              </a:spcBef>
              <a:buSzPct val="98666"/>
              <a:buChar char="•"/>
            </a:pPr>
            <a:r>
              <a:rPr lang="en-US" sz="2960">
                <a:latin typeface="Calibri"/>
                <a:ea typeface="Calibri"/>
                <a:cs typeface="Calibri"/>
                <a:sym typeface="Calibri"/>
              </a:rPr>
              <a:t>Vadis: </a:t>
            </a:r>
            <a:r>
              <a:rPr lang="en-US" sz="2960" b="0">
                <a:latin typeface="Calibri"/>
                <a:ea typeface="Calibri"/>
                <a:cs typeface="Calibri"/>
                <a:sym typeface="Calibri"/>
              </a:rPr>
              <a:t>Life Skills training, Ready 2 Rent classes, employment readiness training</a:t>
            </a:r>
          </a:p>
          <a:p>
            <a:pPr lvl="0" indent="0" rtl="0">
              <a:spcBef>
                <a:spcPts val="592"/>
              </a:spcBef>
              <a:buSzPct val="98666"/>
              <a:buChar char="•"/>
            </a:pPr>
            <a:r>
              <a:rPr lang="en-US" sz="2960">
                <a:latin typeface="Calibri"/>
                <a:ea typeface="Calibri"/>
                <a:cs typeface="Calibri"/>
                <a:sym typeface="Calibri"/>
              </a:rPr>
              <a:t>Oasis Youth Center: </a:t>
            </a:r>
            <a:r>
              <a:rPr lang="en-US" sz="2960" b="0">
                <a:latin typeface="Calibri"/>
                <a:ea typeface="Calibri"/>
                <a:cs typeface="Calibri"/>
                <a:sym typeface="Calibri"/>
              </a:rPr>
              <a:t>Peer mentoring and support for LGBTQ participants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822959" y="365760"/>
            <a:ext cx="7521000" cy="548700"/>
          </a:xfrm>
          <a:prstGeom prst="rect">
            <a:avLst/>
          </a:prstGeom>
        </p:spPr>
        <p:txBody>
          <a:bodyPr lIns="91425" tIns="91425" rIns="91425" bIns="91425" anchor="ctr" anchorCtr="0">
            <a:noAutofit/>
          </a:bodyPr>
          <a:lstStyle/>
          <a:p>
            <a:pPr lvl="0" algn="ctr" rtl="0">
              <a:spcBef>
                <a:spcPts val="0"/>
              </a:spcBef>
              <a:buClr>
                <a:schemeClr val="dk1"/>
              </a:buClr>
              <a:buSzPct val="25000"/>
              <a:buFont typeface="Calibri"/>
              <a:buNone/>
            </a:pPr>
            <a:r>
              <a:rPr lang="en-US" sz="4400">
                <a:latin typeface="Calibri"/>
                <a:ea typeface="Calibri"/>
                <a:cs typeface="Calibri"/>
                <a:sym typeface="Calibri"/>
              </a:rPr>
              <a:t>Key Learnings</a:t>
            </a:r>
          </a:p>
        </p:txBody>
      </p:sp>
      <p:sp>
        <p:nvSpPr>
          <p:cNvPr id="145" name="Shape 145"/>
          <p:cNvSpPr txBox="1">
            <a:spLocks noGrp="1"/>
          </p:cNvSpPr>
          <p:nvPr>
            <p:ph type="body" idx="1"/>
          </p:nvPr>
        </p:nvSpPr>
        <p:spPr>
          <a:xfrm>
            <a:off x="461839" y="1100628"/>
            <a:ext cx="8461550" cy="3579900"/>
          </a:xfrm>
          <a:prstGeom prst="rect">
            <a:avLst/>
          </a:prstGeom>
        </p:spPr>
        <p:txBody>
          <a:bodyPr lIns="91425" tIns="91425" rIns="91425" bIns="91425" anchor="t" anchorCtr="0">
            <a:noAutofit/>
          </a:bodyPr>
          <a:lstStyle/>
          <a:p>
            <a:pPr lvl="0" indent="0" rtl="0">
              <a:lnSpc>
                <a:spcPct val="90000"/>
              </a:lnSpc>
              <a:spcBef>
                <a:spcPts val="0"/>
              </a:spcBef>
              <a:buSzPct val="98666"/>
              <a:buChar char="•"/>
            </a:pPr>
            <a:r>
              <a:rPr lang="en-US" sz="2800" b="0" dirty="0">
                <a:latin typeface="Calibri"/>
                <a:ea typeface="Calibri"/>
                <a:cs typeface="Calibri"/>
                <a:sym typeface="Calibri"/>
              </a:rPr>
              <a:t>Rapid rehousing can work for young people—but only with the right resources and design</a:t>
            </a:r>
          </a:p>
          <a:p>
            <a:pPr marL="742950" lvl="1" indent="-285750" rtl="0">
              <a:lnSpc>
                <a:spcPct val="90000"/>
              </a:lnSpc>
              <a:spcBef>
                <a:spcPts val="518"/>
              </a:spcBef>
              <a:buClr>
                <a:schemeClr val="dk1"/>
              </a:buClr>
              <a:buSzPct val="99615"/>
              <a:buFont typeface="Arial"/>
            </a:pPr>
            <a:r>
              <a:rPr lang="en-US" sz="2800" dirty="0">
                <a:latin typeface="Calibri"/>
                <a:ea typeface="Calibri"/>
                <a:cs typeface="Calibri"/>
                <a:sym typeface="Calibri"/>
              </a:rPr>
              <a:t>Is ideally accompanied by </a:t>
            </a:r>
          </a:p>
          <a:p>
            <a:pPr marL="1143000" lvl="2" indent="-228600" rtl="0">
              <a:lnSpc>
                <a:spcPct val="90000"/>
              </a:lnSpc>
              <a:spcBef>
                <a:spcPts val="444"/>
              </a:spcBef>
              <a:buClr>
                <a:schemeClr val="dk1"/>
              </a:buClr>
              <a:buSzPct val="100909"/>
              <a:buFont typeface="Arial"/>
            </a:pPr>
            <a:r>
              <a:rPr lang="en-US" sz="2800" dirty="0" smtClean="0">
                <a:latin typeface="Calibri"/>
                <a:ea typeface="Calibri"/>
                <a:cs typeface="Calibri"/>
                <a:sym typeface="Calibri"/>
              </a:rPr>
              <a:t>Incorporation of youth voice/leadership</a:t>
            </a:r>
          </a:p>
          <a:p>
            <a:pPr marL="1143000" lvl="2" indent="-228600" rtl="0">
              <a:lnSpc>
                <a:spcPct val="90000"/>
              </a:lnSpc>
              <a:spcBef>
                <a:spcPts val="444"/>
              </a:spcBef>
              <a:buClr>
                <a:schemeClr val="dk1"/>
              </a:buClr>
              <a:buSzPct val="100909"/>
              <a:buFont typeface="Arial"/>
            </a:pPr>
            <a:r>
              <a:rPr lang="en-US" sz="2800" dirty="0" smtClean="0">
                <a:latin typeface="Calibri"/>
                <a:ea typeface="Calibri"/>
                <a:cs typeface="Calibri"/>
                <a:sym typeface="Calibri"/>
              </a:rPr>
              <a:t>Highly </a:t>
            </a:r>
            <a:r>
              <a:rPr lang="en-US" sz="2800" dirty="0">
                <a:latin typeface="Calibri"/>
                <a:ea typeface="Calibri"/>
                <a:cs typeface="Calibri"/>
                <a:sym typeface="Calibri"/>
              </a:rPr>
              <a:t>functioning CE system</a:t>
            </a:r>
          </a:p>
          <a:p>
            <a:pPr marL="1143000" lvl="2" indent="-228600" rtl="0">
              <a:lnSpc>
                <a:spcPct val="90000"/>
              </a:lnSpc>
              <a:spcBef>
                <a:spcPts val="444"/>
              </a:spcBef>
              <a:buClr>
                <a:schemeClr val="dk1"/>
              </a:buClr>
              <a:buSzPct val="100909"/>
              <a:buFont typeface="Arial"/>
            </a:pPr>
            <a:r>
              <a:rPr lang="en-US" sz="2800" dirty="0" smtClean="0">
                <a:latin typeface="Calibri"/>
                <a:ea typeface="Calibri"/>
                <a:cs typeface="Calibri"/>
                <a:sym typeface="Calibri"/>
              </a:rPr>
              <a:t>PSH and transitional housing </a:t>
            </a:r>
            <a:r>
              <a:rPr lang="en-US" sz="2800" dirty="0">
                <a:latin typeface="Calibri"/>
                <a:ea typeface="Calibri"/>
                <a:cs typeface="Calibri"/>
                <a:sym typeface="Calibri"/>
              </a:rPr>
              <a:t>options</a:t>
            </a:r>
          </a:p>
          <a:p>
            <a:pPr marL="1143000" lvl="2" indent="-228600" rtl="0">
              <a:lnSpc>
                <a:spcPct val="90000"/>
              </a:lnSpc>
              <a:spcBef>
                <a:spcPts val="444"/>
              </a:spcBef>
              <a:buClr>
                <a:schemeClr val="dk1"/>
              </a:buClr>
              <a:buSzPct val="100909"/>
              <a:buFont typeface="Arial"/>
            </a:pPr>
            <a:r>
              <a:rPr lang="en-US" sz="2800" dirty="0">
                <a:latin typeface="Calibri"/>
                <a:ea typeface="Calibri"/>
                <a:cs typeface="Calibri"/>
                <a:sym typeface="Calibri"/>
              </a:rPr>
              <a:t>Robust family reunification services</a:t>
            </a:r>
          </a:p>
          <a:p>
            <a:pPr marL="1143000" lvl="2" indent="-228600" rtl="0">
              <a:lnSpc>
                <a:spcPct val="90000"/>
              </a:lnSpc>
              <a:spcBef>
                <a:spcPts val="444"/>
              </a:spcBef>
              <a:buClr>
                <a:schemeClr val="dk1"/>
              </a:buClr>
              <a:buSzPct val="100909"/>
              <a:buFont typeface="Arial"/>
            </a:pPr>
            <a:r>
              <a:rPr lang="en-US" sz="2800" dirty="0">
                <a:latin typeface="Calibri"/>
                <a:ea typeface="Calibri"/>
                <a:cs typeface="Calibri"/>
                <a:sym typeface="Calibri"/>
              </a:rPr>
              <a:t>Mental health and chemical dependency services</a:t>
            </a:r>
          </a:p>
          <a:p>
            <a:pPr lvl="0" indent="0" rtl="0">
              <a:lnSpc>
                <a:spcPct val="90000"/>
              </a:lnSpc>
              <a:spcBef>
                <a:spcPts val="592"/>
              </a:spcBef>
              <a:buSzPct val="98666"/>
              <a:buChar char="•"/>
            </a:pPr>
            <a:r>
              <a:rPr lang="en-US" sz="2800" b="0" dirty="0">
                <a:latin typeface="Calibri"/>
                <a:ea typeface="Calibri"/>
                <a:cs typeface="Calibri"/>
                <a:sym typeface="Calibri"/>
              </a:rPr>
              <a:t>Importance of host homes</a:t>
            </a:r>
          </a:p>
          <a:p>
            <a:pPr lvl="0" indent="0" rtl="0">
              <a:lnSpc>
                <a:spcPct val="90000"/>
              </a:lnSpc>
              <a:spcBef>
                <a:spcPts val="592"/>
              </a:spcBef>
              <a:buSzPct val="98666"/>
              <a:buChar char="•"/>
            </a:pPr>
            <a:r>
              <a:rPr lang="en-US" sz="2800" b="0" dirty="0">
                <a:latin typeface="Calibri"/>
                <a:ea typeface="Calibri"/>
                <a:cs typeface="Calibri"/>
                <a:sym typeface="Calibri"/>
              </a:rPr>
              <a:t>Importance of community-wide equity lens</a:t>
            </a:r>
          </a:p>
          <a:p>
            <a:pPr lvl="0" indent="0" rtl="0">
              <a:lnSpc>
                <a:spcPct val="90000"/>
              </a:lnSpc>
              <a:spcBef>
                <a:spcPts val="592"/>
              </a:spcBef>
              <a:buSzPct val="98666"/>
              <a:buChar char="•"/>
            </a:pPr>
            <a:r>
              <a:rPr lang="en-US" sz="2800" b="0" dirty="0">
                <a:latin typeface="Calibri"/>
                <a:ea typeface="Calibri"/>
                <a:cs typeface="Calibri"/>
                <a:sym typeface="Calibri"/>
              </a:rPr>
              <a:t>Importance of coordinated </a:t>
            </a:r>
            <a:r>
              <a:rPr lang="en-US" sz="2800" b="0" dirty="0" smtClean="0">
                <a:latin typeface="Calibri"/>
                <a:ea typeface="Calibri"/>
                <a:cs typeface="Calibri"/>
                <a:sym typeface="Calibri"/>
              </a:rPr>
              <a:t>funding</a:t>
            </a:r>
          </a:p>
          <a:p>
            <a:pPr lvl="0" indent="0" rtl="0">
              <a:lnSpc>
                <a:spcPct val="90000"/>
              </a:lnSpc>
              <a:spcBef>
                <a:spcPts val="592"/>
              </a:spcBef>
              <a:buSzPct val="98666"/>
              <a:buChar char="•"/>
            </a:pPr>
            <a:r>
              <a:rPr lang="en-US" sz="2800" b="0" dirty="0" smtClean="0">
                <a:latin typeface="Calibri"/>
                <a:ea typeface="Calibri"/>
                <a:cs typeface="Calibri"/>
                <a:sym typeface="Calibri"/>
              </a:rPr>
              <a:t>Importance of legal clarity and administrative flexibility</a:t>
            </a:r>
            <a:endParaRPr lang="en-US" sz="2800" b="0" dirty="0">
              <a:latin typeface="Calibri"/>
              <a:ea typeface="Calibri"/>
              <a:cs typeface="Calibri"/>
              <a:sym typeface="Calibri"/>
            </a:endParaRPr>
          </a:p>
          <a:p>
            <a:pPr marL="1143000" lvl="2" indent="-228600" rtl="0">
              <a:lnSpc>
                <a:spcPct val="90000"/>
              </a:lnSpc>
              <a:spcBef>
                <a:spcPts val="444"/>
              </a:spcBef>
              <a:buClr>
                <a:schemeClr val="dk1"/>
              </a:buClr>
              <a:buSzPct val="100909"/>
              <a:buFont typeface="Arial"/>
              <a:buNone/>
            </a:pPr>
            <a:endParaRPr sz="2800" dirty="0">
              <a:latin typeface="Calibri"/>
              <a:ea typeface="Calibri"/>
              <a:cs typeface="Calibri"/>
              <a:sym typeface="Calibri"/>
            </a:endParaRPr>
          </a:p>
          <a:p>
            <a:pPr lvl="0">
              <a:spcBef>
                <a:spcPts val="0"/>
              </a:spcBef>
              <a:buNone/>
            </a:pPr>
            <a:endParaRP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65234" y="2204185"/>
            <a:ext cx="7521000" cy="548700"/>
          </a:xfrm>
          <a:prstGeom prst="rect">
            <a:avLst/>
          </a:prstGeom>
        </p:spPr>
        <p:txBody>
          <a:bodyPr lIns="91425" tIns="91425" rIns="91425" bIns="91425" anchor="ctr" anchorCtr="0">
            <a:noAutofit/>
          </a:bodyPr>
          <a:lstStyle/>
          <a:p>
            <a:pPr marL="2286000" lvl="0" indent="457200">
              <a:spcBef>
                <a:spcPts val="0"/>
              </a:spcBef>
              <a:buNone/>
            </a:pPr>
            <a:r>
              <a:rPr lang="en-US" sz="3600"/>
              <a:t>Jamie’s Journey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ctrTitle"/>
          </p:nvPr>
        </p:nvSpPr>
        <p:spPr>
          <a:xfrm>
            <a:off x="1143000" y="51549"/>
            <a:ext cx="6858000" cy="10383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Rescue Mission</a:t>
            </a:r>
          </a:p>
        </p:txBody>
      </p:sp>
      <p:sp>
        <p:nvSpPr>
          <p:cNvPr id="157" name="Shape 157"/>
          <p:cNvSpPr txBox="1">
            <a:spLocks noGrp="1"/>
          </p:cNvSpPr>
          <p:nvPr>
            <p:ph type="subTitle" idx="1"/>
          </p:nvPr>
        </p:nvSpPr>
        <p:spPr>
          <a:xfrm>
            <a:off x="3388892" y="2191433"/>
            <a:ext cx="3918900" cy="39372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New Life Program</a:t>
            </a:r>
          </a:p>
          <a:p>
            <a:pPr marL="342900" marR="0" lvl="0" indent="-342900" algn="l" rtl="0">
              <a:lnSpc>
                <a:spcPct val="80000"/>
              </a:lnSpc>
              <a:spcBef>
                <a:spcPts val="100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Shelter Stay </a:t>
            </a:r>
          </a:p>
          <a:p>
            <a:pPr marL="342900" marR="0" lvl="0" indent="-342900" algn="l" rtl="0">
              <a:lnSpc>
                <a:spcPct val="80000"/>
              </a:lnSpc>
              <a:spcBef>
                <a:spcPts val="100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Tacoma Homeless</a:t>
            </a:r>
          </a:p>
          <a:p>
            <a:pPr marL="0" marR="0" lvl="0" indent="0" algn="l" rtl="0">
              <a:lnSpc>
                <a:spcPct val="80000"/>
              </a:lnSpc>
              <a:spcBef>
                <a:spcPts val="1000"/>
              </a:spcBef>
              <a:spcAft>
                <a:spcPts val="0"/>
              </a:spcAft>
              <a:buClr>
                <a:schemeClr val="dk1"/>
              </a:buClr>
              <a:buSzPct val="25000"/>
              <a:buFont typeface="Arial"/>
              <a:buNone/>
            </a:pPr>
            <a:r>
              <a:rPr lang="en-US" sz="2960" b="0" i="0" u="none" strike="noStrike" cap="none">
                <a:solidFill>
                  <a:schemeClr val="dk1"/>
                </a:solidFill>
                <a:latin typeface="Calibri"/>
                <a:ea typeface="Calibri"/>
                <a:cs typeface="Calibri"/>
                <a:sym typeface="Calibri"/>
              </a:rPr>
              <a:t>    Community </a:t>
            </a:r>
          </a:p>
          <a:p>
            <a:pPr marL="342900" marR="0" lvl="0" indent="-342900" algn="l" rtl="0">
              <a:lnSpc>
                <a:spcPct val="80000"/>
              </a:lnSpc>
              <a:spcBef>
                <a:spcPts val="100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Warehouse Job</a:t>
            </a:r>
          </a:p>
          <a:p>
            <a:pPr marL="0" marR="0" lvl="0" indent="0" algn="l" rtl="0">
              <a:lnSpc>
                <a:spcPct val="80000"/>
              </a:lnSpc>
              <a:spcBef>
                <a:spcPts val="1000"/>
              </a:spcBef>
              <a:spcAft>
                <a:spcPts val="0"/>
              </a:spcAft>
              <a:buClr>
                <a:schemeClr val="dk1"/>
              </a:buClr>
              <a:buSzPct val="25000"/>
              <a:buFont typeface="Arial"/>
              <a:buNone/>
            </a:pPr>
            <a:endParaRPr sz="296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endParaRPr sz="22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1000"/>
              </a:spcBef>
              <a:buClr>
                <a:schemeClr val="dk1"/>
              </a:buClr>
              <a:buSzPct val="100909"/>
              <a:buFont typeface="Arial"/>
              <a:buNone/>
            </a:pPr>
            <a:endParaRPr sz="2220" b="0" i="0" u="none" strike="noStrike" cap="none">
              <a:solidFill>
                <a:schemeClr val="dk1"/>
              </a:solidFill>
              <a:latin typeface="Calibri"/>
              <a:ea typeface="Calibri"/>
              <a:cs typeface="Calibri"/>
              <a:sym typeface="Calibri"/>
            </a:endParaRPr>
          </a:p>
        </p:txBody>
      </p:sp>
      <p:pic>
        <p:nvPicPr>
          <p:cNvPr id="158" name="Shape 158"/>
          <p:cNvPicPr preferRelativeResize="0"/>
          <p:nvPr/>
        </p:nvPicPr>
        <p:blipFill rotWithShape="1">
          <a:blip r:embed="rId3">
            <a:alphaModFix/>
          </a:blip>
          <a:srcRect/>
          <a:stretch/>
        </p:blipFill>
        <p:spPr>
          <a:xfrm>
            <a:off x="488733" y="1923702"/>
            <a:ext cx="2720100" cy="2039999"/>
          </a:xfrm>
          <a:prstGeom prst="rect">
            <a:avLst/>
          </a:prstGeom>
          <a:noFill/>
          <a:ln>
            <a:noFill/>
          </a:ln>
        </p:spPr>
      </p:pic>
      <p:pic>
        <p:nvPicPr>
          <p:cNvPr id="159" name="Shape 159"/>
          <p:cNvPicPr preferRelativeResize="0"/>
          <p:nvPr/>
        </p:nvPicPr>
        <p:blipFill rotWithShape="1">
          <a:blip r:embed="rId4">
            <a:alphaModFix/>
          </a:blip>
          <a:srcRect/>
          <a:stretch/>
        </p:blipFill>
        <p:spPr>
          <a:xfrm>
            <a:off x="6695290" y="2284456"/>
            <a:ext cx="2078100" cy="4176600"/>
          </a:xfrm>
          <a:prstGeom prst="rect">
            <a:avLst/>
          </a:prstGeom>
          <a:noFill/>
          <a:ln>
            <a:noFill/>
          </a:ln>
        </p:spPr>
      </p:pic>
      <p:pic>
        <p:nvPicPr>
          <p:cNvPr id="160" name="Shape 160"/>
          <p:cNvPicPr preferRelativeResize="0"/>
          <p:nvPr/>
        </p:nvPicPr>
        <p:blipFill rotWithShape="1">
          <a:blip r:embed="rId5">
            <a:alphaModFix/>
          </a:blip>
          <a:srcRect/>
          <a:stretch/>
        </p:blipFill>
        <p:spPr>
          <a:xfrm>
            <a:off x="488733" y="4282139"/>
            <a:ext cx="2720100" cy="21789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TotalTime>
  <Words>1868</Words>
  <Application>Microsoft Office PowerPoint</Application>
  <PresentationFormat>On-screen Show (4:3)</PresentationFormat>
  <Paragraphs>160</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Source Sans Pro</vt:lpstr>
      <vt:lpstr>Calibri</vt:lpstr>
      <vt:lpstr>Noto Sans Symbols</vt:lpstr>
      <vt:lpstr>Comic Sans MS</vt:lpstr>
      <vt:lpstr>Angles</vt:lpstr>
      <vt:lpstr>YOUTH AND YOUNG ADULT RAPID REHOUSING IN PIERCE COUNTY</vt:lpstr>
      <vt:lpstr>Introduction of Speakers</vt:lpstr>
      <vt:lpstr>WHAT WE WILL DISCUSS</vt:lpstr>
      <vt:lpstr>The REACH Center: A “One-Stop” for Youth and Young Adults</vt:lpstr>
      <vt:lpstr>Timeline &amp; History</vt:lpstr>
      <vt:lpstr>Housing 4 Success Collaborative</vt:lpstr>
      <vt:lpstr>Key Learnings</vt:lpstr>
      <vt:lpstr>Jamie’s Journey</vt:lpstr>
      <vt:lpstr>Rescue Mission</vt:lpstr>
      <vt:lpstr>CYS Young Adult Shelter</vt:lpstr>
      <vt:lpstr>Abandoned Houses</vt:lpstr>
      <vt:lpstr>Shared Housing </vt:lpstr>
      <vt:lpstr>Natural Supports</vt:lpstr>
      <vt:lpstr>EARLY INTAKE PROCESS  </vt:lpstr>
      <vt:lpstr>Challenges &amp;  Program Evolution</vt:lpstr>
      <vt:lpstr>PowerPoint Presentation</vt:lpstr>
      <vt:lpstr>PowerPoint Presentation</vt:lpstr>
      <vt:lpstr>SINCE HOUSING 4 SUCCESS LAUNCHED IN 2013:</vt:lpstr>
      <vt:lpstr>ONGOING CHALLENGES</vt:lpstr>
      <vt:lpstr>Call to Action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AND YOUNG ADULT RAPID REHOUSING IN PIERCE COUNTY</dc:title>
  <cp:lastModifiedBy>C17</cp:lastModifiedBy>
  <cp:revision>5</cp:revision>
  <cp:lastPrinted>2017-05-11T04:09:53Z</cp:lastPrinted>
  <dcterms:modified xsi:type="dcterms:W3CDTF">2017-05-11T19:34:14Z</dcterms:modified>
</cp:coreProperties>
</file>