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7"/>
  </p:notesMasterIdLst>
  <p:sldIdLst>
    <p:sldId id="264" r:id="rId2"/>
    <p:sldId id="257" r:id="rId3"/>
    <p:sldId id="266" r:id="rId4"/>
    <p:sldId id="256" r:id="rId5"/>
    <p:sldId id="265" r:id="rId6"/>
    <p:sldId id="258" r:id="rId7"/>
    <p:sldId id="259" r:id="rId8"/>
    <p:sldId id="260" r:id="rId9"/>
    <p:sldId id="267" r:id="rId10"/>
    <p:sldId id="268" r:id="rId11"/>
    <p:sldId id="261" r:id="rId12"/>
    <p:sldId id="262" r:id="rId13"/>
    <p:sldId id="263"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48" autoAdjust="0"/>
    <p:restoredTop sz="88593" autoAdjust="0"/>
  </p:normalViewPr>
  <p:slideViewPr>
    <p:cSldViewPr snapToGrid="0">
      <p:cViewPr varScale="1">
        <p:scale>
          <a:sx n="101" d="100"/>
          <a:sy n="101" d="100"/>
        </p:scale>
        <p:origin x="5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6EC38-3FA2-49A3-B2DB-9DD303E73816}" type="datetimeFigureOut">
              <a:rPr lang="en-US" smtClean="0"/>
              <a:t>5/9/2017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AB76C-3A9A-4A9A-9C81-46E9C605597E}" type="slidenum">
              <a:rPr lang="en-US" smtClean="0"/>
              <a:t>‹#›</a:t>
            </a:fld>
            <a:endParaRPr lang="en-US"/>
          </a:p>
        </p:txBody>
      </p:sp>
    </p:spTree>
    <p:extLst>
      <p:ext uri="{BB962C8B-B14F-4D97-AF65-F5344CB8AC3E}">
        <p14:creationId xmlns:p14="http://schemas.microsoft.com/office/powerpoint/2010/main" val="94152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presents</a:t>
            </a:r>
          </a:p>
        </p:txBody>
      </p:sp>
      <p:sp>
        <p:nvSpPr>
          <p:cNvPr id="4" name="Slide Number Placeholder 3"/>
          <p:cNvSpPr>
            <a:spLocks noGrp="1"/>
          </p:cNvSpPr>
          <p:nvPr>
            <p:ph type="sldNum" sz="quarter" idx="10"/>
          </p:nvPr>
        </p:nvSpPr>
        <p:spPr/>
        <p:txBody>
          <a:bodyPr/>
          <a:lstStyle/>
          <a:p>
            <a:fld id="{F1FAB76C-3A9A-4A9A-9C81-46E9C605597E}" type="slidenum">
              <a:rPr lang="en-US" smtClean="0"/>
              <a:t>1</a:t>
            </a:fld>
            <a:endParaRPr lang="en-US"/>
          </a:p>
        </p:txBody>
      </p:sp>
    </p:spTree>
    <p:extLst>
      <p:ext uri="{BB962C8B-B14F-4D97-AF65-F5344CB8AC3E}">
        <p14:creationId xmlns:p14="http://schemas.microsoft.com/office/powerpoint/2010/main" val="4278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Isis presents include stories- see below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Try to house within 30 to 60 days. (Gabe may find data on average for consortium).  The YMCA has tenant classes they can provide for interested program</a:t>
            </a:r>
            <a:r>
              <a:rPr lang="en-US" baseline="0" dirty="0"/>
              <a:t> participants.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anecdotal story of 2 YA staying at the same shelter- both referred to RRHYA, and decided to rent together; 2 YA with registered sex offense being able to find housing easier because a landlord who allows RSOs had a two bedroom available)</a:t>
            </a:r>
          </a:p>
          <a:p>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10</a:t>
            </a:fld>
            <a:endParaRPr lang="en-US"/>
          </a:p>
        </p:txBody>
      </p:sp>
    </p:spTree>
    <p:extLst>
      <p:ext uri="{BB962C8B-B14F-4D97-AF65-F5344CB8AC3E}">
        <p14:creationId xmlns:p14="http://schemas.microsoft.com/office/powerpoint/2010/main" val="2805440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Gabe</a:t>
            </a:r>
            <a:r>
              <a:rPr lang="en-US" baseline="0" dirty="0"/>
              <a:t> presents- add rental insurance challenge</a:t>
            </a:r>
          </a:p>
          <a:p>
            <a:r>
              <a:rPr lang="en-US" dirty="0"/>
              <a:t>YA with income: First month full</a:t>
            </a:r>
            <a:r>
              <a:rPr lang="en-US" baseline="0" dirty="0"/>
              <a:t> rent is paid.  2</a:t>
            </a:r>
            <a:r>
              <a:rPr lang="en-US" baseline="30000" dirty="0"/>
              <a:t>nd</a:t>
            </a:r>
            <a:r>
              <a:rPr lang="en-US" baseline="0" dirty="0"/>
              <a:t> month pay 30% of gross income to rent. Month 3 to 6 move from 30% income to 60% income.  Months 7 to 9 increase income to ensure 60% of income can pay for current rent. Months 10 to 12 should be off the subsidy but can submit a hardship application in special circumstances.  If a YA has no income.  Pay 100% rent months 1 to 6, adjusted if YA gains income during 6 months.  At month seven pay 30% income and move to 60% income over the next few months similar to YA with income. Talk about Hardship Application process.  Talk about if a YA is unable to gain income within 6 months look at whether this YA may need Permanent Supportive Housing- discuss with CEA.  </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11</a:t>
            </a:fld>
            <a:endParaRPr lang="en-US"/>
          </a:p>
        </p:txBody>
      </p:sp>
    </p:spTree>
    <p:extLst>
      <p:ext uri="{BB962C8B-B14F-4D97-AF65-F5344CB8AC3E}">
        <p14:creationId xmlns:p14="http://schemas.microsoft.com/office/powerpoint/2010/main" val="1511678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presents</a:t>
            </a:r>
          </a:p>
        </p:txBody>
      </p:sp>
      <p:sp>
        <p:nvSpPr>
          <p:cNvPr id="4" name="Slide Number Placeholder 3"/>
          <p:cNvSpPr>
            <a:spLocks noGrp="1"/>
          </p:cNvSpPr>
          <p:nvPr>
            <p:ph type="sldNum" sz="quarter" idx="10"/>
          </p:nvPr>
        </p:nvSpPr>
        <p:spPr/>
        <p:txBody>
          <a:bodyPr/>
          <a:lstStyle/>
          <a:p>
            <a:fld id="{F1FAB76C-3A9A-4A9A-9C81-46E9C605597E}" type="slidenum">
              <a:rPr lang="en-US" smtClean="0"/>
              <a:t>12</a:t>
            </a:fld>
            <a:endParaRPr lang="en-US"/>
          </a:p>
        </p:txBody>
      </p:sp>
    </p:spTree>
    <p:extLst>
      <p:ext uri="{BB962C8B-B14F-4D97-AF65-F5344CB8AC3E}">
        <p14:creationId xmlns:p14="http://schemas.microsoft.com/office/powerpoint/2010/main" val="2918959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Gabe- first two bullets/</a:t>
            </a:r>
            <a:r>
              <a:rPr lang="en-US" baseline="0" dirty="0"/>
              <a:t>Isis bottom two bullets</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13</a:t>
            </a:fld>
            <a:endParaRPr lang="en-US"/>
          </a:p>
        </p:txBody>
      </p:sp>
    </p:spTree>
    <p:extLst>
      <p:ext uri="{BB962C8B-B14F-4D97-AF65-F5344CB8AC3E}">
        <p14:creationId xmlns:p14="http://schemas.microsoft.com/office/powerpoint/2010/main" val="1831539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presents-highlight</a:t>
            </a:r>
            <a:r>
              <a:rPr lang="en-US" baseline="0" dirty="0"/>
              <a:t> </a:t>
            </a:r>
            <a:r>
              <a:rPr lang="en-US" dirty="0"/>
              <a:t>progressive</a:t>
            </a:r>
            <a:r>
              <a:rPr lang="en-US" baseline="0" dirty="0"/>
              <a:t> engagement in case management </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14</a:t>
            </a:fld>
            <a:endParaRPr lang="en-US"/>
          </a:p>
        </p:txBody>
      </p:sp>
    </p:spTree>
    <p:extLst>
      <p:ext uri="{BB962C8B-B14F-4D97-AF65-F5344CB8AC3E}">
        <p14:creationId xmlns:p14="http://schemas.microsoft.com/office/powerpoint/2010/main" val="2070919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introduces</a:t>
            </a:r>
            <a:r>
              <a:rPr lang="en-US" baseline="0" dirty="0"/>
              <a:t> program participant. </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15</a:t>
            </a:fld>
            <a:endParaRPr lang="en-US"/>
          </a:p>
        </p:txBody>
      </p:sp>
    </p:spTree>
    <p:extLst>
      <p:ext uri="{BB962C8B-B14F-4D97-AF65-F5344CB8AC3E}">
        <p14:creationId xmlns:p14="http://schemas.microsoft.com/office/powerpoint/2010/main" val="547512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Gabe presents</a:t>
            </a:r>
          </a:p>
        </p:txBody>
      </p:sp>
      <p:sp>
        <p:nvSpPr>
          <p:cNvPr id="4" name="Slide Number Placeholder 3"/>
          <p:cNvSpPr>
            <a:spLocks noGrp="1"/>
          </p:cNvSpPr>
          <p:nvPr>
            <p:ph type="sldNum" sz="quarter" idx="10"/>
          </p:nvPr>
        </p:nvSpPr>
        <p:spPr/>
        <p:txBody>
          <a:bodyPr/>
          <a:lstStyle/>
          <a:p>
            <a:fld id="{F1FAB76C-3A9A-4A9A-9C81-46E9C605597E}" type="slidenum">
              <a:rPr lang="en-US" smtClean="0"/>
              <a:t>2</a:t>
            </a:fld>
            <a:endParaRPr lang="en-US"/>
          </a:p>
        </p:txBody>
      </p:sp>
    </p:spTree>
    <p:extLst>
      <p:ext uri="{BB962C8B-B14F-4D97-AF65-F5344CB8AC3E}">
        <p14:creationId xmlns:p14="http://schemas.microsoft.com/office/powerpoint/2010/main" val="232445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presents</a:t>
            </a:r>
          </a:p>
          <a:p>
            <a:r>
              <a:rPr lang="en-US" dirty="0"/>
              <a:t>2016</a:t>
            </a:r>
            <a:r>
              <a:rPr lang="en-US" baseline="0" dirty="0"/>
              <a:t> was the first year HUD allowed applicants to apply for RRH for young adults.  </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3</a:t>
            </a:fld>
            <a:endParaRPr lang="en-US"/>
          </a:p>
        </p:txBody>
      </p:sp>
    </p:spTree>
    <p:extLst>
      <p:ext uri="{BB962C8B-B14F-4D97-AF65-F5344CB8AC3E}">
        <p14:creationId xmlns:p14="http://schemas.microsoft.com/office/powerpoint/2010/main" val="2200148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Gabe presents- include learnings from Northwest Youth Services – shared paperwork/ learning circle</a:t>
            </a:r>
            <a:r>
              <a:rPr lang="en-US" baseline="0" dirty="0"/>
              <a:t> presentation</a:t>
            </a:r>
            <a:endParaRPr lang="en-US" dirty="0"/>
          </a:p>
          <a:p>
            <a:pPr marL="0" indent="0">
              <a:buFont typeface="Arial" panose="020B0604020202020204" pitchFamily="34" charset="0"/>
              <a:buNone/>
            </a:pPr>
            <a:r>
              <a:rPr lang="en-US" dirty="0"/>
              <a:t>Retrospective Analysis Findings:</a:t>
            </a:r>
          </a:p>
          <a:p>
            <a:pPr marL="0" indent="0">
              <a:buFont typeface="Arial" panose="020B0604020202020204" pitchFamily="34" charset="0"/>
              <a:buNone/>
            </a:pPr>
            <a:r>
              <a:rPr lang="en-US" dirty="0"/>
              <a:t>While greater income at intake is correlated with moving-in to housing in the RRH program</a:t>
            </a:r>
          </a:p>
          <a:p>
            <a:pPr marL="628650" lvl="1" indent="-171450">
              <a:buFont typeface="Arial" panose="020B0604020202020204" pitchFamily="34" charset="0"/>
              <a:buChar char="•"/>
            </a:pPr>
            <a:r>
              <a:rPr lang="en-US" dirty="0"/>
              <a:t>76% of clients with $0 monthly income moved-in to housing in a RRH program</a:t>
            </a:r>
          </a:p>
          <a:p>
            <a:pPr marL="628650" lvl="1" indent="-171450">
              <a:buFont typeface="Arial" panose="020B0604020202020204" pitchFamily="34" charset="0"/>
              <a:buChar char="•"/>
            </a:pPr>
            <a:r>
              <a:rPr lang="en-US" dirty="0"/>
              <a:t>Past YA RRH programs required income as part of program eligibility</a:t>
            </a:r>
          </a:p>
          <a:p>
            <a:pPr marL="171450" indent="-171450">
              <a:buFont typeface="Arial" panose="020B0604020202020204" pitchFamily="34" charset="0"/>
              <a:buChar char="•"/>
            </a:pPr>
            <a:r>
              <a:rPr lang="en-US" dirty="0"/>
              <a:t>Returns to Homelessness</a:t>
            </a:r>
          </a:p>
          <a:p>
            <a:pPr marL="628650" lvl="1" indent="-171450">
              <a:buFont typeface="Arial" panose="020B0604020202020204" pitchFamily="34" charset="0"/>
              <a:buChar char="•"/>
            </a:pPr>
            <a:r>
              <a:rPr lang="en-US" dirty="0"/>
              <a:t>Of those who exited to a permanent destination prior to March 2015 (n=100), only 7% returned to a housing or shelter program within one year.</a:t>
            </a:r>
          </a:p>
          <a:p>
            <a:pPr marL="628650" lvl="1" indent="-171450">
              <a:buFont typeface="Arial" panose="020B0604020202020204" pitchFamily="34" charset="0"/>
              <a:buChar char="•"/>
            </a:pPr>
            <a:r>
              <a:rPr lang="en-US" dirty="0"/>
              <a:t>An additional 22% returned to other types of services or prevention.</a:t>
            </a:r>
          </a:p>
          <a:p>
            <a:pPr marL="171450" indent="-171450">
              <a:buFont typeface="Arial" panose="020B0604020202020204" pitchFamily="34" charset="0"/>
              <a:buChar char="•"/>
            </a:pPr>
            <a:r>
              <a:rPr lang="en-US" dirty="0"/>
              <a:t>Employment at Program Exit</a:t>
            </a:r>
          </a:p>
          <a:p>
            <a:pPr marL="628650" lvl="1" indent="-171450">
              <a:buFont typeface="Arial" panose="020B0604020202020204" pitchFamily="34" charset="0"/>
              <a:buChar char="•"/>
            </a:pPr>
            <a:r>
              <a:rPr lang="en-US" b="0" dirty="0"/>
              <a:t>Of clients who move-in to housing, 79% are employed at program exit. </a:t>
            </a:r>
          </a:p>
          <a:p>
            <a:pPr marL="171450" lvl="0" indent="-171450">
              <a:buFont typeface="Arial" panose="020B0604020202020204" pitchFamily="34" charset="0"/>
              <a:buChar char="•"/>
            </a:pPr>
            <a:r>
              <a:rPr lang="en-US" sz="1200" b="0" dirty="0"/>
              <a:t>Those clients who move in to housing through a RRH program are likely to exit the program to a permanent destination (81%).</a:t>
            </a:r>
            <a:br>
              <a:rPr lang="en-US" sz="1200" b="0" dirty="0"/>
            </a:br>
            <a:r>
              <a:rPr lang="en-US" sz="1200" i="1" dirty="0"/>
              <a:t>Clients who exit the program without moving in to housing are very unlikely to exit to a permanent destination (17%). Many are exiting to unknown destinations.</a:t>
            </a:r>
            <a:endParaRPr lang="en-US" dirty="0"/>
          </a:p>
          <a:p>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4</a:t>
            </a:fld>
            <a:endParaRPr lang="en-US"/>
          </a:p>
        </p:txBody>
      </p:sp>
    </p:spTree>
    <p:extLst>
      <p:ext uri="{BB962C8B-B14F-4D97-AF65-F5344CB8AC3E}">
        <p14:creationId xmlns:p14="http://schemas.microsoft.com/office/powerpoint/2010/main" val="1861314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presents</a:t>
            </a:r>
            <a:r>
              <a:rPr lang="en-US" baseline="0" dirty="0"/>
              <a:t> top 2 bullets</a:t>
            </a:r>
          </a:p>
          <a:p>
            <a:r>
              <a:rPr lang="en-US" baseline="0" dirty="0"/>
              <a:t>Gabe presents bottom two bullets- highlight </a:t>
            </a:r>
            <a:r>
              <a:rPr lang="en-US" baseline="0" dirty="0" err="1"/>
              <a:t>sharepoint</a:t>
            </a:r>
            <a:r>
              <a:rPr lang="en-US" baseline="0" dirty="0"/>
              <a:t> for consortium</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5</a:t>
            </a:fld>
            <a:endParaRPr lang="en-US"/>
          </a:p>
        </p:txBody>
      </p:sp>
    </p:spTree>
    <p:extLst>
      <p:ext uri="{BB962C8B-B14F-4D97-AF65-F5344CB8AC3E}">
        <p14:creationId xmlns:p14="http://schemas.microsoft.com/office/powerpoint/2010/main" val="392047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Isis presents – include that HUD</a:t>
            </a:r>
            <a:r>
              <a:rPr lang="en-US" sz="1200" baseline="0" dirty="0"/>
              <a:t> funding restricts placements from literally homeless only (cannot house YA within 14 days of eviction)</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Examples of housing first- no income requirements or criminal history restrictions.</a:t>
            </a:r>
          </a:p>
          <a:p>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6</a:t>
            </a:fld>
            <a:endParaRPr lang="en-US"/>
          </a:p>
        </p:txBody>
      </p:sp>
    </p:spTree>
    <p:extLst>
      <p:ext uri="{BB962C8B-B14F-4D97-AF65-F5344CB8AC3E}">
        <p14:creationId xmlns:p14="http://schemas.microsoft.com/office/powerpoint/2010/main" val="70354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Gabe</a:t>
            </a:r>
            <a:r>
              <a:rPr lang="en-US" baseline="0" dirty="0"/>
              <a:t> presents- include info. on participation on NAEH webinar</a:t>
            </a:r>
            <a:endParaRPr lang="en-US" dirty="0"/>
          </a:p>
          <a:p>
            <a:r>
              <a:rPr lang="en-US" dirty="0"/>
              <a:t>Taken from National</a:t>
            </a:r>
            <a:r>
              <a:rPr lang="en-US" baseline="0" dirty="0"/>
              <a:t> Alliance to End Homelessness (NAEH) </a:t>
            </a:r>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7</a:t>
            </a:fld>
            <a:endParaRPr lang="en-US"/>
          </a:p>
        </p:txBody>
      </p:sp>
    </p:spTree>
    <p:extLst>
      <p:ext uri="{BB962C8B-B14F-4D97-AF65-F5344CB8AC3E}">
        <p14:creationId xmlns:p14="http://schemas.microsoft.com/office/powerpoint/2010/main" val="167395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Gabe</a:t>
            </a:r>
            <a:r>
              <a:rPr lang="en-US" baseline="0" dirty="0"/>
              <a:t> presents </a:t>
            </a:r>
            <a:endParaRPr lang="en-US" dirty="0"/>
          </a:p>
          <a:p>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8</a:t>
            </a:fld>
            <a:endParaRPr lang="en-US"/>
          </a:p>
        </p:txBody>
      </p:sp>
    </p:spTree>
    <p:extLst>
      <p:ext uri="{BB962C8B-B14F-4D97-AF65-F5344CB8AC3E}">
        <p14:creationId xmlns:p14="http://schemas.microsoft.com/office/powerpoint/2010/main" val="127494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Gabe presents/ Isis shares</a:t>
            </a:r>
            <a:r>
              <a:rPr lang="en-US" sz="1200" baseline="0" dirty="0"/>
              <a:t> story of mutual termination participant experience</a:t>
            </a:r>
            <a:endParaRPr lang="en-US" sz="1200" dirty="0"/>
          </a:p>
          <a:p>
            <a:r>
              <a:rPr lang="en-US" sz="1200" dirty="0"/>
              <a:t>One year lease required by HUD to protect the client.</a:t>
            </a:r>
            <a:r>
              <a:rPr lang="en-US" sz="1200" baseline="0" dirty="0"/>
              <a:t>  Unit damages are for damages in excess of deposit, less than or equal to one moth’s rent.  Vacancy payment to landlord equal to one months rent to be used if mutual termination occurs and landlord experiences an unanticipated loss of rent.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Mutual termination clause -help support ending a lease if needed (client decides they want to move for any reason, conflict with landlord that cannot be resolved, etc.)</a:t>
            </a:r>
          </a:p>
          <a:p>
            <a:endParaRPr lang="en-US" dirty="0"/>
          </a:p>
        </p:txBody>
      </p:sp>
      <p:sp>
        <p:nvSpPr>
          <p:cNvPr id="4" name="Slide Number Placeholder 3"/>
          <p:cNvSpPr>
            <a:spLocks noGrp="1"/>
          </p:cNvSpPr>
          <p:nvPr>
            <p:ph type="sldNum" sz="quarter" idx="10"/>
          </p:nvPr>
        </p:nvSpPr>
        <p:spPr/>
        <p:txBody>
          <a:bodyPr/>
          <a:lstStyle/>
          <a:p>
            <a:fld id="{F1FAB76C-3A9A-4A9A-9C81-46E9C605597E}" type="slidenum">
              <a:rPr lang="en-US" smtClean="0"/>
              <a:t>9</a:t>
            </a:fld>
            <a:endParaRPr lang="en-US"/>
          </a:p>
        </p:txBody>
      </p:sp>
    </p:spTree>
    <p:extLst>
      <p:ext uri="{BB962C8B-B14F-4D97-AF65-F5344CB8AC3E}">
        <p14:creationId xmlns:p14="http://schemas.microsoft.com/office/powerpoint/2010/main" val="182828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457FFD1-7238-49C2-92F6-FAE46E8896FE}" type="datetimeFigureOut">
              <a:rPr lang="en-US" smtClean="0"/>
              <a:t>5/9/2017</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519DE64-2D31-4BDA-AA16-6DB8B1DA1601}" type="slidenum">
              <a:rPr lang="en-US" smtClean="0"/>
              <a:t>‹#›</a:t>
            </a:fld>
            <a:endParaRPr lang="en-US"/>
          </a:p>
        </p:txBody>
      </p:sp>
    </p:spTree>
    <p:extLst>
      <p:ext uri="{BB962C8B-B14F-4D97-AF65-F5344CB8AC3E}">
        <p14:creationId xmlns:p14="http://schemas.microsoft.com/office/powerpoint/2010/main" val="137886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7FFD1-7238-49C2-92F6-FAE46E8896FE}"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291253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7FFD1-7238-49C2-92F6-FAE46E8896FE}"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332321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7FFD1-7238-49C2-92F6-FAE46E8896FE}"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3120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57FFD1-7238-49C2-92F6-FAE46E8896FE}"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162569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57FFD1-7238-49C2-92F6-FAE46E8896FE}"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43840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57FFD1-7238-49C2-92F6-FAE46E8896FE}"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395861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57FFD1-7238-49C2-92F6-FAE46E8896FE}"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422956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7FFD1-7238-49C2-92F6-FAE46E8896FE}"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9DE64-2D31-4BDA-AA16-6DB8B1DA1601}" type="slidenum">
              <a:rPr lang="en-US" smtClean="0"/>
              <a:t>‹#›</a:t>
            </a:fld>
            <a:endParaRPr lang="en-US"/>
          </a:p>
        </p:txBody>
      </p:sp>
    </p:spTree>
    <p:extLst>
      <p:ext uri="{BB962C8B-B14F-4D97-AF65-F5344CB8AC3E}">
        <p14:creationId xmlns:p14="http://schemas.microsoft.com/office/powerpoint/2010/main" val="31080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457FFD1-7238-49C2-92F6-FAE46E8896FE}"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519DE64-2D31-4BDA-AA16-6DB8B1DA1601}" type="slidenum">
              <a:rPr lang="en-US" smtClean="0"/>
              <a:t>‹#›</a:t>
            </a:fld>
            <a:endParaRPr lang="en-US"/>
          </a:p>
        </p:txBody>
      </p:sp>
    </p:spTree>
    <p:extLst>
      <p:ext uri="{BB962C8B-B14F-4D97-AF65-F5344CB8AC3E}">
        <p14:creationId xmlns:p14="http://schemas.microsoft.com/office/powerpoint/2010/main" val="61919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457FFD1-7238-49C2-92F6-FAE46E8896FE}" type="datetimeFigureOut">
              <a:rPr lang="en-US" smtClean="0"/>
              <a:t>5/9/2017</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519DE64-2D31-4BDA-AA16-6DB8B1DA1601}" type="slidenum">
              <a:rPr lang="en-US" smtClean="0"/>
              <a:t>‹#›</a:t>
            </a:fld>
            <a:endParaRPr lang="en-US"/>
          </a:p>
        </p:txBody>
      </p:sp>
    </p:spTree>
    <p:extLst>
      <p:ext uri="{BB962C8B-B14F-4D97-AF65-F5344CB8AC3E}">
        <p14:creationId xmlns:p14="http://schemas.microsoft.com/office/powerpoint/2010/main" val="59452522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457FFD1-7238-49C2-92F6-FAE46E8896FE}" type="datetimeFigureOut">
              <a:rPr lang="en-US" smtClean="0"/>
              <a:t>5/9/2017</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519DE64-2D31-4BDA-AA16-6DB8B1DA1601}" type="slidenum">
              <a:rPr lang="en-US" smtClean="0"/>
              <a:t>‹#›</a:t>
            </a:fld>
            <a:endParaRPr lang="en-US"/>
          </a:p>
        </p:txBody>
      </p:sp>
    </p:spTree>
    <p:extLst>
      <p:ext uri="{BB962C8B-B14F-4D97-AF65-F5344CB8AC3E}">
        <p14:creationId xmlns:p14="http://schemas.microsoft.com/office/powerpoint/2010/main" val="17497306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641600"/>
            <a:ext cx="10638972" cy="2489200"/>
          </a:xfrm>
          <a:ln>
            <a:solidFill>
              <a:schemeClr val="bg1"/>
            </a:solidFill>
          </a:ln>
        </p:spPr>
        <p:txBody>
          <a:bodyPr>
            <a:noAutofit/>
          </a:bodyPr>
          <a:lstStyle/>
          <a:p>
            <a:pPr algn="ctr">
              <a:lnSpc>
                <a:spcPct val="100000"/>
              </a:lnSpc>
            </a:pPr>
            <a:r>
              <a:rPr lang="en-US" sz="4800" b="1" dirty="0"/>
              <a:t>2017 Conference on Ending Homelessness Seattle/King County </a:t>
            </a:r>
          </a:p>
          <a:p>
            <a:pPr algn="ctr">
              <a:lnSpc>
                <a:spcPct val="100000"/>
              </a:lnSpc>
            </a:pPr>
            <a:r>
              <a:rPr lang="en-US" sz="4800" b="1" dirty="0"/>
              <a:t>Rapid Rehousing (RRH) for Young Adults </a:t>
            </a:r>
            <a:endParaRPr lang="en-US" sz="4800" dirty="0">
              <a:solidFill>
                <a:schemeClr val="tx1"/>
              </a:solidFill>
            </a:endParaRPr>
          </a:p>
        </p:txBody>
      </p:sp>
      <p:pic>
        <p:nvPicPr>
          <p:cNvPr id="2050" name="Picture 2" descr="Image result for keys to new hou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7116" y="642938"/>
            <a:ext cx="2870654" cy="190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26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336629"/>
          </a:xfrm>
        </p:spPr>
        <p:txBody>
          <a:bodyPr/>
          <a:lstStyle/>
          <a:p>
            <a:pPr algn="ctr"/>
            <a:r>
              <a:rPr lang="en-US" sz="7200" dirty="0"/>
              <a:t>Housing Search </a:t>
            </a:r>
          </a:p>
        </p:txBody>
      </p:sp>
      <p:sp>
        <p:nvSpPr>
          <p:cNvPr id="3" name="Subtitle 2"/>
          <p:cNvSpPr>
            <a:spLocks noGrp="1"/>
          </p:cNvSpPr>
          <p:nvPr>
            <p:ph type="subTitle" idx="1"/>
          </p:nvPr>
        </p:nvSpPr>
        <p:spPr>
          <a:xfrm>
            <a:off x="1105230" y="2230821"/>
            <a:ext cx="9449783" cy="3965027"/>
          </a:xfrm>
        </p:spPr>
        <p:txBody>
          <a:bodyPr>
            <a:normAutofit fontScale="92500" lnSpcReduction="10000"/>
          </a:bodyPr>
          <a:lstStyle/>
          <a:p>
            <a:pPr marL="457200" indent="-457200">
              <a:buFont typeface="Arial" panose="020B0604020202020204" pitchFamily="34" charset="0"/>
              <a:buChar char="•"/>
            </a:pPr>
            <a:r>
              <a:rPr lang="en-US" sz="4300" dirty="0"/>
              <a:t>Assist households to find and secure appropriate rental housing</a:t>
            </a:r>
          </a:p>
          <a:p>
            <a:pPr marL="914400" lvl="1" indent="-457200" algn="l">
              <a:buFont typeface="Arial" panose="020B0604020202020204" pitchFamily="34" charset="0"/>
              <a:buChar char="•"/>
            </a:pPr>
            <a:r>
              <a:rPr lang="en-US" sz="4300" dirty="0"/>
              <a:t>RRHYA looks for a variety of housing options</a:t>
            </a:r>
          </a:p>
          <a:p>
            <a:pPr marL="1371600" lvl="2" indent="-457200" algn="l">
              <a:buFont typeface="Arial" panose="020B0604020202020204" pitchFamily="34" charset="0"/>
              <a:buChar char="•"/>
            </a:pPr>
            <a:r>
              <a:rPr lang="en-US" sz="4300" dirty="0"/>
              <a:t>Roommates</a:t>
            </a:r>
          </a:p>
          <a:p>
            <a:pPr marL="1371600" lvl="2" indent="-457200" algn="l">
              <a:buFont typeface="Arial" panose="020B0604020202020204" pitchFamily="34" charset="0"/>
              <a:buChar char="•"/>
            </a:pPr>
            <a:r>
              <a:rPr lang="en-US" sz="4300" dirty="0"/>
              <a:t>Shared housing with family or friends</a:t>
            </a:r>
          </a:p>
          <a:p>
            <a:pPr marL="1371600" lvl="2" indent="-457200" algn="l">
              <a:buFont typeface="Arial" panose="020B0604020202020204" pitchFamily="34" charset="0"/>
              <a:buChar char="•"/>
            </a:pPr>
            <a:r>
              <a:rPr lang="en-US" sz="4300" dirty="0"/>
              <a:t>Independent micro units/apartments</a:t>
            </a:r>
          </a:p>
          <a:p>
            <a:endParaRPr lang="en-US" dirty="0"/>
          </a:p>
        </p:txBody>
      </p:sp>
    </p:spTree>
    <p:extLst>
      <p:ext uri="{BB962C8B-B14F-4D97-AF65-F5344CB8AC3E}">
        <p14:creationId xmlns:p14="http://schemas.microsoft.com/office/powerpoint/2010/main" val="1675503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160809"/>
          </a:xfrm>
        </p:spPr>
        <p:txBody>
          <a:bodyPr/>
          <a:lstStyle/>
          <a:p>
            <a:pPr algn="ctr"/>
            <a:r>
              <a:rPr lang="en-US" sz="7200" dirty="0"/>
              <a:t>Rental Assistance </a:t>
            </a:r>
          </a:p>
        </p:txBody>
      </p:sp>
      <p:sp>
        <p:nvSpPr>
          <p:cNvPr id="3" name="Subtitle 2"/>
          <p:cNvSpPr>
            <a:spLocks noGrp="1"/>
          </p:cNvSpPr>
          <p:nvPr>
            <p:ph type="subTitle" idx="1"/>
          </p:nvPr>
        </p:nvSpPr>
        <p:spPr>
          <a:xfrm>
            <a:off x="1095702" y="2025869"/>
            <a:ext cx="9798270" cy="4225159"/>
          </a:xfrm>
        </p:spPr>
        <p:txBody>
          <a:bodyPr>
            <a:normAutofit fontScale="92500" lnSpcReduction="10000"/>
          </a:bodyPr>
          <a:lstStyle/>
          <a:p>
            <a:pPr marL="457200" indent="-457200">
              <a:buFont typeface="Arial" panose="020B0604020202020204" pitchFamily="34" charset="0"/>
              <a:buChar char="•"/>
            </a:pPr>
            <a:r>
              <a:rPr lang="en-US" sz="4000" dirty="0"/>
              <a:t>Assistance to cover move-in costs, deposits, and rent to allow participants to move immediately out of homelessness and stabilize in permanent housing.</a:t>
            </a:r>
          </a:p>
          <a:p>
            <a:pPr marL="914400" lvl="1" indent="-457200" algn="l">
              <a:buFont typeface="Arial" panose="020B0604020202020204" pitchFamily="34" charset="0"/>
              <a:buChar char="•"/>
            </a:pPr>
            <a:r>
              <a:rPr lang="en-US" sz="4000" dirty="0"/>
              <a:t>RRHYA rental assistance based on YA’s income   </a:t>
            </a:r>
          </a:p>
          <a:p>
            <a:pPr marL="914400" lvl="1" indent="-457200" algn="l">
              <a:buFont typeface="Arial" panose="020B0604020202020204" pitchFamily="34" charset="0"/>
              <a:buChar char="•"/>
            </a:pPr>
            <a:r>
              <a:rPr lang="en-US" sz="4000" dirty="0"/>
              <a:t>Progressive engagement-least amount of support necessary</a:t>
            </a:r>
          </a:p>
          <a:p>
            <a:pPr marL="914400" lvl="1" indent="-457200" algn="l">
              <a:buFont typeface="Arial" panose="020B0604020202020204" pitchFamily="34" charset="0"/>
              <a:buChar char="•"/>
            </a:pPr>
            <a:r>
              <a:rPr lang="en-US" sz="4000" dirty="0"/>
              <a:t>Cannot pay monthly utility charges- hard for no income</a:t>
            </a:r>
          </a:p>
          <a:p>
            <a:endParaRPr lang="en-US" dirty="0"/>
          </a:p>
        </p:txBody>
      </p:sp>
    </p:spTree>
    <p:extLst>
      <p:ext uri="{BB962C8B-B14F-4D97-AF65-F5344CB8AC3E}">
        <p14:creationId xmlns:p14="http://schemas.microsoft.com/office/powerpoint/2010/main" val="125257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279050"/>
          </a:xfrm>
        </p:spPr>
        <p:txBody>
          <a:bodyPr/>
          <a:lstStyle/>
          <a:p>
            <a:pPr algn="ctr"/>
            <a:r>
              <a:rPr lang="en-US" sz="7200" dirty="0"/>
              <a:t>Case Management </a:t>
            </a:r>
          </a:p>
        </p:txBody>
      </p:sp>
      <p:sp>
        <p:nvSpPr>
          <p:cNvPr id="3" name="Subtitle 2"/>
          <p:cNvSpPr>
            <a:spLocks noGrp="1"/>
          </p:cNvSpPr>
          <p:nvPr>
            <p:ph type="subTitle" idx="1"/>
          </p:nvPr>
        </p:nvSpPr>
        <p:spPr>
          <a:xfrm>
            <a:off x="1079938" y="2151993"/>
            <a:ext cx="9758855" cy="3700803"/>
          </a:xfrm>
        </p:spPr>
        <p:txBody>
          <a:bodyPr>
            <a:normAutofit lnSpcReduction="10000"/>
          </a:bodyPr>
          <a:lstStyle/>
          <a:p>
            <a:pPr marL="457200" indent="-457200">
              <a:buFont typeface="Arial" panose="020B0604020202020204" pitchFamily="34" charset="0"/>
              <a:buChar char="•"/>
            </a:pPr>
            <a:r>
              <a:rPr lang="en-US" sz="4000" dirty="0"/>
              <a:t>Help participant identify and select among various housing options based on their unique needs, preferences, and financial resources</a:t>
            </a:r>
          </a:p>
          <a:p>
            <a:pPr marL="457200" indent="-457200">
              <a:buFont typeface="Arial" panose="020B0604020202020204" pitchFamily="34" charset="0"/>
              <a:buChar char="•"/>
            </a:pPr>
            <a:r>
              <a:rPr lang="en-US" sz="4000" dirty="0"/>
              <a:t>Help participant address issues that may impede access to housing -credit history and legal issues</a:t>
            </a:r>
          </a:p>
          <a:p>
            <a:endParaRPr lang="en-US" dirty="0"/>
          </a:p>
        </p:txBody>
      </p:sp>
    </p:spTree>
    <p:extLst>
      <p:ext uri="{BB962C8B-B14F-4D97-AF65-F5344CB8AC3E}">
        <p14:creationId xmlns:p14="http://schemas.microsoft.com/office/powerpoint/2010/main" val="265299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11237"/>
          </a:xfrm>
        </p:spPr>
        <p:txBody>
          <a:bodyPr>
            <a:normAutofit/>
          </a:bodyPr>
          <a:lstStyle/>
          <a:p>
            <a:pPr algn="ctr">
              <a:spcBef>
                <a:spcPts val="100"/>
              </a:spcBef>
              <a:spcAft>
                <a:spcPts val="100"/>
              </a:spcAft>
            </a:pPr>
            <a:r>
              <a:rPr lang="en-US" sz="7200" dirty="0"/>
              <a:t>Case Management </a:t>
            </a:r>
          </a:p>
        </p:txBody>
      </p:sp>
      <p:sp>
        <p:nvSpPr>
          <p:cNvPr id="3" name="Subtitle 2"/>
          <p:cNvSpPr>
            <a:spLocks noGrp="1"/>
          </p:cNvSpPr>
          <p:nvPr>
            <p:ph type="subTitle" idx="1"/>
          </p:nvPr>
        </p:nvSpPr>
        <p:spPr>
          <a:xfrm>
            <a:off x="1087821" y="2420007"/>
            <a:ext cx="10192407" cy="3791606"/>
          </a:xfrm>
        </p:spPr>
        <p:txBody>
          <a:bodyPr>
            <a:normAutofit fontScale="55000" lnSpcReduction="20000"/>
          </a:bodyPr>
          <a:lstStyle/>
          <a:p>
            <a:pPr marL="857250" indent="-857250">
              <a:buFont typeface="Arial" panose="020B0604020202020204" pitchFamily="34" charset="0"/>
              <a:buChar char="•"/>
            </a:pPr>
            <a:r>
              <a:rPr lang="en-US" sz="7300" dirty="0"/>
              <a:t>Help participant negotiate manageable and appropriate lease agreements with landlords</a:t>
            </a:r>
          </a:p>
          <a:p>
            <a:pPr marL="1314450" lvl="1" indent="-857250" algn="l">
              <a:buFont typeface="Arial" panose="020B0604020202020204" pitchFamily="34" charset="0"/>
              <a:buChar char="•"/>
            </a:pPr>
            <a:r>
              <a:rPr lang="en-US" sz="6900" dirty="0"/>
              <a:t>Support participant to be a good tenant</a:t>
            </a:r>
          </a:p>
          <a:p>
            <a:pPr marL="857250" indent="-857250">
              <a:buFont typeface="Arial" panose="020B0604020202020204" pitchFamily="34" charset="0"/>
              <a:buChar char="•"/>
            </a:pPr>
            <a:r>
              <a:rPr lang="en-US" sz="7300" dirty="0"/>
              <a:t>Monitor participants’ housing stability and be available to resolve crises</a:t>
            </a:r>
          </a:p>
          <a:p>
            <a:pPr marL="1314450" lvl="1" indent="-857250" algn="l">
              <a:buFont typeface="Arial" panose="020B0604020202020204" pitchFamily="34" charset="0"/>
              <a:buChar char="•"/>
            </a:pPr>
            <a:r>
              <a:rPr lang="en-US" sz="7300" dirty="0"/>
              <a:t>RRHYA provides six months follow-up after rental assistance ends </a:t>
            </a:r>
          </a:p>
          <a:p>
            <a:r>
              <a:rPr lang="en-US" dirty="0"/>
              <a:t> </a:t>
            </a:r>
          </a:p>
          <a:p>
            <a:pPr>
              <a:spcBef>
                <a:spcPts val="100"/>
              </a:spcBef>
              <a:spcAft>
                <a:spcPts val="100"/>
              </a:spcAft>
            </a:pPr>
            <a:endParaRPr lang="en-US" dirty="0"/>
          </a:p>
        </p:txBody>
      </p:sp>
    </p:spTree>
    <p:extLst>
      <p:ext uri="{BB962C8B-B14F-4D97-AF65-F5344CB8AC3E}">
        <p14:creationId xmlns:p14="http://schemas.microsoft.com/office/powerpoint/2010/main" val="196962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081981"/>
          </a:xfrm>
        </p:spPr>
        <p:txBody>
          <a:bodyPr/>
          <a:lstStyle/>
          <a:p>
            <a:pPr algn="ctr"/>
            <a:r>
              <a:rPr lang="en-US" sz="7200" dirty="0"/>
              <a:t>Case Management </a:t>
            </a:r>
          </a:p>
        </p:txBody>
      </p:sp>
      <p:sp>
        <p:nvSpPr>
          <p:cNvPr id="3" name="Subtitle 2"/>
          <p:cNvSpPr>
            <a:spLocks noGrp="1"/>
          </p:cNvSpPr>
          <p:nvPr>
            <p:ph type="subTitle" idx="1"/>
          </p:nvPr>
        </p:nvSpPr>
        <p:spPr>
          <a:xfrm>
            <a:off x="1095702" y="1852448"/>
            <a:ext cx="9419897" cy="4217276"/>
          </a:xfrm>
        </p:spPr>
        <p:txBody>
          <a:bodyPr>
            <a:normAutofit lnSpcReduction="10000"/>
          </a:bodyPr>
          <a:lstStyle/>
          <a:p>
            <a:pPr marL="457200" indent="-457200">
              <a:buFont typeface="Arial" panose="020B0604020202020204" pitchFamily="34" charset="0"/>
              <a:buChar char="•"/>
            </a:pPr>
            <a:r>
              <a:rPr lang="en-US" dirty="0"/>
              <a:t>Assist with connections to resources including, benefits, employment and community-based services to sustain rent payments independently when rental assistance ends </a:t>
            </a:r>
          </a:p>
          <a:p>
            <a:pPr marL="914400" lvl="1" indent="-457200" algn="l">
              <a:buFont typeface="Arial" panose="020B0604020202020204" pitchFamily="34" charset="0"/>
              <a:buChar char="•"/>
            </a:pPr>
            <a:r>
              <a:rPr lang="en-US" dirty="0"/>
              <a:t>Most YA need to increase income to take full responsibility of their rent- Case Managers refer to Employment Navigator and maintain Housing Stability Plans </a:t>
            </a:r>
          </a:p>
          <a:p>
            <a:pPr marL="457200" indent="-457200">
              <a:buFont typeface="Arial" panose="020B0604020202020204" pitchFamily="34" charset="0"/>
              <a:buChar char="•"/>
            </a:pPr>
            <a:r>
              <a:rPr lang="en-US" dirty="0"/>
              <a:t>Ensure that services provided are client-directed, respectful of individuals’ right to self-determination, and voluntary. </a:t>
            </a:r>
          </a:p>
          <a:p>
            <a:endParaRPr lang="en-US" dirty="0"/>
          </a:p>
        </p:txBody>
      </p:sp>
    </p:spTree>
    <p:extLst>
      <p:ext uri="{BB962C8B-B14F-4D97-AF65-F5344CB8AC3E}">
        <p14:creationId xmlns:p14="http://schemas.microsoft.com/office/powerpoint/2010/main" val="234642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6"/>
            <a:ext cx="10782300" cy="2682181"/>
          </a:xfrm>
        </p:spPr>
        <p:txBody>
          <a:bodyPr/>
          <a:lstStyle/>
          <a:p>
            <a:pPr algn="ctr"/>
            <a:r>
              <a:rPr lang="en-US" sz="6600" dirty="0"/>
              <a:t>We are honored to introduce a program participant to share their RRHYA experience</a:t>
            </a:r>
          </a:p>
        </p:txBody>
      </p:sp>
      <p:pic>
        <p:nvPicPr>
          <p:cNvPr id="4" name="Picture 2" descr="Image result for keys to new hou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3469" y="4024642"/>
            <a:ext cx="2870654" cy="190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55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1029" y="841830"/>
            <a:ext cx="10363199" cy="1008742"/>
          </a:xfrm>
        </p:spPr>
        <p:txBody>
          <a:bodyPr>
            <a:noAutofit/>
          </a:bodyPr>
          <a:lstStyle/>
          <a:p>
            <a:r>
              <a:rPr lang="en-US" sz="7200" b="1" dirty="0"/>
              <a:t>Why RRH for Young Adults? </a:t>
            </a:r>
          </a:p>
        </p:txBody>
      </p:sp>
      <p:sp>
        <p:nvSpPr>
          <p:cNvPr id="3" name="Subtitle 2"/>
          <p:cNvSpPr>
            <a:spLocks noGrp="1"/>
          </p:cNvSpPr>
          <p:nvPr>
            <p:ph type="subTitle" idx="1"/>
          </p:nvPr>
        </p:nvSpPr>
        <p:spPr>
          <a:xfrm>
            <a:off x="972457" y="2065283"/>
            <a:ext cx="9850571" cy="3747688"/>
          </a:xfrm>
        </p:spPr>
        <p:txBody>
          <a:bodyPr>
            <a:noAutofit/>
          </a:bodyPr>
          <a:lstStyle/>
          <a:p>
            <a:pPr marL="457200" indent="-457200">
              <a:buFont typeface="Arial" panose="020B0604020202020204" pitchFamily="34" charset="0"/>
              <a:buChar char="•"/>
            </a:pPr>
            <a:r>
              <a:rPr lang="en-US" dirty="0"/>
              <a:t>The Mockingbird Society’s Youth Advocates Ending Homelessness (YEAH) Advisory Group Recommended RRH </a:t>
            </a:r>
          </a:p>
          <a:p>
            <a:pPr marL="457200" lvl="2"/>
            <a:r>
              <a:rPr lang="en-US" sz="3200" dirty="0"/>
              <a:t>“YAEH participants find that there are not enough pathways out of homelessness in King County that help young people experiencing homelessness transition successfully to independence.”</a:t>
            </a:r>
          </a:p>
          <a:p>
            <a:pPr marL="342900" indent="-342900">
              <a:buFont typeface="Arial" panose="020B0604020202020204" pitchFamily="34" charset="0"/>
              <a:buChar char="•"/>
            </a:pPr>
            <a:r>
              <a:rPr lang="en-US" dirty="0"/>
              <a:t>This youth driven recommendation was in the Comprehensive Plan to Prevent and End Youth and YA Homelessness- 2015 Comprehensive Plan Refresh</a:t>
            </a:r>
          </a:p>
        </p:txBody>
      </p:sp>
    </p:spTree>
    <p:extLst>
      <p:ext uri="{BB962C8B-B14F-4D97-AF65-F5344CB8AC3E}">
        <p14:creationId xmlns:p14="http://schemas.microsoft.com/office/powerpoint/2010/main" val="317421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8"/>
            <a:ext cx="10782300" cy="1101876"/>
          </a:xfrm>
        </p:spPr>
        <p:txBody>
          <a:bodyPr/>
          <a:lstStyle/>
          <a:p>
            <a:pPr algn="ctr"/>
            <a:r>
              <a:rPr lang="en-US" sz="7200" b="1" dirty="0"/>
              <a:t>Grant Application</a:t>
            </a:r>
          </a:p>
        </p:txBody>
      </p:sp>
      <p:sp>
        <p:nvSpPr>
          <p:cNvPr id="3" name="Subtitle 2"/>
          <p:cNvSpPr>
            <a:spLocks noGrp="1"/>
          </p:cNvSpPr>
          <p:nvPr>
            <p:ph type="subTitle" idx="1"/>
          </p:nvPr>
        </p:nvSpPr>
        <p:spPr>
          <a:xfrm>
            <a:off x="1052286" y="1939159"/>
            <a:ext cx="10333518" cy="4382813"/>
          </a:xfrm>
        </p:spPr>
        <p:txBody>
          <a:bodyPr>
            <a:noAutofit/>
          </a:bodyPr>
          <a:lstStyle/>
          <a:p>
            <a:pPr marL="457200" indent="-457200">
              <a:buFont typeface="Arial" panose="020B0604020202020204" pitchFamily="34" charset="0"/>
              <a:buChar char="•"/>
            </a:pPr>
            <a:r>
              <a:rPr lang="en-US" sz="4000" dirty="0"/>
              <a:t>All Home led providers to create a Letter of Intent for the Seattle/King County Continuum of Care</a:t>
            </a:r>
          </a:p>
          <a:p>
            <a:pPr marL="457200" indent="-457200">
              <a:buFont typeface="Arial" panose="020B0604020202020204" pitchFamily="34" charset="0"/>
              <a:buChar char="•"/>
            </a:pPr>
            <a:r>
              <a:rPr lang="en-US" sz="4000" dirty="0"/>
              <a:t>The Letter of Intent was granted and the City of Seattle applied for the HUD RRH for young adult (YA) funding</a:t>
            </a:r>
          </a:p>
          <a:p>
            <a:pPr marL="457200" indent="-457200">
              <a:buFont typeface="Arial" panose="020B0604020202020204" pitchFamily="34" charset="0"/>
              <a:buChar char="•"/>
            </a:pPr>
            <a:r>
              <a:rPr lang="en-US" sz="4000" dirty="0"/>
              <a:t>$1.3M HUD funding was granted, August 2016</a:t>
            </a:r>
            <a:endParaRPr lang="en-US" sz="4000" dirty="0">
              <a:solidFill>
                <a:srgbClr val="FF0000"/>
              </a:solidFill>
            </a:endParaRPr>
          </a:p>
        </p:txBody>
      </p:sp>
    </p:spTree>
    <p:extLst>
      <p:ext uri="{BB962C8B-B14F-4D97-AF65-F5344CB8AC3E}">
        <p14:creationId xmlns:p14="http://schemas.microsoft.com/office/powerpoint/2010/main" val="4028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56957"/>
          </a:xfrm>
        </p:spPr>
        <p:txBody>
          <a:bodyPr>
            <a:normAutofit fontScale="90000"/>
          </a:bodyPr>
          <a:lstStyle/>
          <a:p>
            <a:pPr algn="ctr"/>
            <a:r>
              <a:rPr lang="en-US" b="1" dirty="0"/>
              <a:t>Grant Preparation</a:t>
            </a:r>
          </a:p>
        </p:txBody>
      </p:sp>
      <p:sp>
        <p:nvSpPr>
          <p:cNvPr id="3" name="Subtitle 2"/>
          <p:cNvSpPr>
            <a:spLocks noGrp="1"/>
          </p:cNvSpPr>
          <p:nvPr>
            <p:ph type="subTitle" idx="1"/>
          </p:nvPr>
        </p:nvSpPr>
        <p:spPr>
          <a:xfrm>
            <a:off x="1074057" y="2416628"/>
            <a:ext cx="9593943" cy="2841171"/>
          </a:xfrm>
        </p:spPr>
        <p:txBody>
          <a:bodyPr>
            <a:normAutofit/>
          </a:bodyPr>
          <a:lstStyle/>
          <a:p>
            <a:pPr marL="457200" indent="-457200">
              <a:buFont typeface="Arial" panose="020B0604020202020204" pitchFamily="34" charset="0"/>
              <a:buChar char="•"/>
            </a:pPr>
            <a:r>
              <a:rPr lang="en-US" sz="4000" dirty="0"/>
              <a:t>Retrospective Analysis on current RRH YA models</a:t>
            </a:r>
          </a:p>
          <a:p>
            <a:pPr marL="457200" indent="-457200">
              <a:buFont typeface="Arial" panose="020B0604020202020204" pitchFamily="34" charset="0"/>
              <a:buChar char="•"/>
            </a:pPr>
            <a:r>
              <a:rPr lang="en-US" sz="4000" dirty="0"/>
              <a:t>Completed RRH Guidelines for all populations/funding, November 2016 </a:t>
            </a:r>
          </a:p>
          <a:p>
            <a:endParaRPr lang="en-US" dirty="0"/>
          </a:p>
        </p:txBody>
      </p:sp>
    </p:spTree>
    <p:extLst>
      <p:ext uri="{BB962C8B-B14F-4D97-AF65-F5344CB8AC3E}">
        <p14:creationId xmlns:p14="http://schemas.microsoft.com/office/powerpoint/2010/main" val="85614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704219"/>
          </a:xfrm>
        </p:spPr>
        <p:txBody>
          <a:bodyPr/>
          <a:lstStyle/>
          <a:p>
            <a:pPr algn="ctr">
              <a:lnSpc>
                <a:spcPct val="100000"/>
              </a:lnSpc>
            </a:pPr>
            <a:r>
              <a:rPr lang="en-US" sz="7200" b="1" dirty="0"/>
              <a:t>The RRH YA Consortium</a:t>
            </a:r>
            <a:br>
              <a:rPr lang="en-US" sz="4800" b="1" dirty="0"/>
            </a:br>
            <a:endParaRPr lang="en-US" sz="1400" dirty="0"/>
          </a:p>
        </p:txBody>
      </p:sp>
      <p:sp>
        <p:nvSpPr>
          <p:cNvPr id="3" name="Subtitle 2"/>
          <p:cNvSpPr>
            <a:spLocks noGrp="1"/>
          </p:cNvSpPr>
          <p:nvPr>
            <p:ph type="subTitle" idx="1"/>
          </p:nvPr>
        </p:nvSpPr>
        <p:spPr>
          <a:xfrm>
            <a:off x="1064172" y="2222938"/>
            <a:ext cx="9879599" cy="3972910"/>
          </a:xfrm>
        </p:spPr>
        <p:txBody>
          <a:bodyPr>
            <a:noAutofit/>
          </a:bodyPr>
          <a:lstStyle/>
          <a:p>
            <a:pPr marL="457200" indent="-457200">
              <a:buFont typeface="Arial" panose="020B0604020202020204" pitchFamily="34" charset="0"/>
              <a:buChar char="•"/>
            </a:pPr>
            <a:r>
              <a:rPr lang="en-US" sz="4000" dirty="0"/>
              <a:t>Four agencies from across Seattle/King County </a:t>
            </a:r>
          </a:p>
          <a:p>
            <a:pPr marL="914400" lvl="1" indent="-457200" algn="l">
              <a:buFont typeface="Arial" panose="020B0604020202020204" pitchFamily="34" charset="0"/>
              <a:buChar char="•"/>
            </a:pPr>
            <a:r>
              <a:rPr lang="en-US" sz="4000" dirty="0"/>
              <a:t>All provide case management 1:16 ratio</a:t>
            </a:r>
          </a:p>
          <a:p>
            <a:pPr marL="914400" lvl="1" indent="-457200" algn="l">
              <a:buFont typeface="Arial" panose="020B0604020202020204" pitchFamily="34" charset="0"/>
              <a:buChar char="•"/>
            </a:pPr>
            <a:r>
              <a:rPr lang="en-US" sz="4000" dirty="0"/>
              <a:t>One agency distributes rent, employs Housing Locator, and conducts HQS Inspections for the Consortium</a:t>
            </a:r>
          </a:p>
          <a:p>
            <a:pPr marL="457200" indent="-457200">
              <a:buFont typeface="Arial" panose="020B0604020202020204" pitchFamily="34" charset="0"/>
              <a:buChar char="•"/>
            </a:pPr>
            <a:r>
              <a:rPr lang="en-US" sz="4000" dirty="0"/>
              <a:t>Monthly Learning Circles</a:t>
            </a:r>
          </a:p>
        </p:txBody>
      </p:sp>
    </p:spTree>
    <p:extLst>
      <p:ext uri="{BB962C8B-B14F-4D97-AF65-F5344CB8AC3E}">
        <p14:creationId xmlns:p14="http://schemas.microsoft.com/office/powerpoint/2010/main" val="391497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421190"/>
          </a:xfrm>
        </p:spPr>
        <p:txBody>
          <a:bodyPr/>
          <a:lstStyle/>
          <a:p>
            <a:pPr algn="ctr"/>
            <a:r>
              <a:rPr lang="en-US" sz="7200" dirty="0"/>
              <a:t>Eligibility</a:t>
            </a:r>
          </a:p>
        </p:txBody>
      </p:sp>
      <p:sp>
        <p:nvSpPr>
          <p:cNvPr id="3" name="Subtitle 2"/>
          <p:cNvSpPr>
            <a:spLocks noGrp="1"/>
          </p:cNvSpPr>
          <p:nvPr>
            <p:ph type="subTitle" idx="1"/>
          </p:nvPr>
        </p:nvSpPr>
        <p:spPr>
          <a:xfrm>
            <a:off x="1124857" y="2472537"/>
            <a:ext cx="9281886" cy="3380259"/>
          </a:xfrm>
        </p:spPr>
        <p:txBody>
          <a:bodyPr>
            <a:normAutofit/>
          </a:bodyPr>
          <a:lstStyle/>
          <a:p>
            <a:pPr marL="457200" indent="-457200">
              <a:buFont typeface="Arial" panose="020B0604020202020204" pitchFamily="34" charset="0"/>
              <a:buChar char="•"/>
            </a:pPr>
            <a:r>
              <a:rPr lang="en-US" sz="4000" dirty="0"/>
              <a:t>Ages 18 to 24</a:t>
            </a:r>
          </a:p>
          <a:p>
            <a:pPr marL="457200" indent="-457200">
              <a:buFont typeface="Arial" panose="020B0604020202020204" pitchFamily="34" charset="0"/>
              <a:buChar char="•"/>
            </a:pPr>
            <a:r>
              <a:rPr lang="en-US" sz="4000" dirty="0"/>
              <a:t>Literally homeless: non-housing, staying in shelter, or fleeing domestic violence</a:t>
            </a:r>
          </a:p>
          <a:p>
            <a:pPr marL="457200" indent="-457200">
              <a:buFont typeface="Arial" panose="020B0604020202020204" pitchFamily="34" charset="0"/>
              <a:buChar char="•"/>
            </a:pPr>
            <a:r>
              <a:rPr lang="en-US" sz="4000" dirty="0"/>
              <a:t>Housing First-no preconditions to housing</a:t>
            </a:r>
          </a:p>
          <a:p>
            <a:pPr marL="457200" indent="-457200">
              <a:buFont typeface="Arial" panose="020B0604020202020204" pitchFamily="34" charset="0"/>
              <a:buChar char="•"/>
            </a:pPr>
            <a:r>
              <a:rPr lang="en-US" sz="4000" dirty="0"/>
              <a:t>All referrals from Coordinated Entry for All</a:t>
            </a:r>
          </a:p>
        </p:txBody>
      </p:sp>
    </p:spTree>
    <p:extLst>
      <p:ext uri="{BB962C8B-B14F-4D97-AF65-F5344CB8AC3E}">
        <p14:creationId xmlns:p14="http://schemas.microsoft.com/office/powerpoint/2010/main" val="177244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372887"/>
          </a:xfrm>
        </p:spPr>
        <p:txBody>
          <a:bodyPr/>
          <a:lstStyle/>
          <a:p>
            <a:pPr algn="ctr"/>
            <a:r>
              <a:rPr lang="en-US" sz="7200" dirty="0"/>
              <a:t> </a:t>
            </a:r>
            <a:br>
              <a:rPr lang="en-US" sz="7200" dirty="0"/>
            </a:br>
            <a:r>
              <a:rPr lang="en-US" sz="7200" dirty="0"/>
              <a:t>Core Components of RRH</a:t>
            </a:r>
          </a:p>
        </p:txBody>
      </p:sp>
      <p:sp>
        <p:nvSpPr>
          <p:cNvPr id="3" name="Subtitle 2"/>
          <p:cNvSpPr>
            <a:spLocks noGrp="1"/>
          </p:cNvSpPr>
          <p:nvPr>
            <p:ph type="subTitle" idx="1"/>
          </p:nvPr>
        </p:nvSpPr>
        <p:spPr>
          <a:xfrm>
            <a:off x="1068018" y="2713939"/>
            <a:ext cx="9612173" cy="2640787"/>
          </a:xfrm>
        </p:spPr>
        <p:txBody>
          <a:bodyPr>
            <a:normAutofit/>
          </a:bodyPr>
          <a:lstStyle/>
          <a:p>
            <a:pPr marL="457200" indent="-457200">
              <a:buFont typeface="Arial" panose="020B0604020202020204" pitchFamily="34" charset="0"/>
              <a:buChar char="•"/>
            </a:pPr>
            <a:r>
              <a:rPr lang="en-US" sz="4000" dirty="0"/>
              <a:t>Housing Search</a:t>
            </a:r>
          </a:p>
          <a:p>
            <a:pPr marL="457200" indent="-457200">
              <a:buFont typeface="Arial" panose="020B0604020202020204" pitchFamily="34" charset="0"/>
              <a:buChar char="•"/>
            </a:pPr>
            <a:r>
              <a:rPr lang="en-US" sz="4000" dirty="0"/>
              <a:t>Rental Assistance</a:t>
            </a:r>
          </a:p>
          <a:p>
            <a:pPr marL="457200" indent="-457200">
              <a:buFont typeface="Arial" panose="020B0604020202020204" pitchFamily="34" charset="0"/>
              <a:buChar char="•"/>
            </a:pPr>
            <a:r>
              <a:rPr lang="en-US" sz="4000" dirty="0"/>
              <a:t>Case Management Support  </a:t>
            </a:r>
          </a:p>
        </p:txBody>
      </p:sp>
    </p:spTree>
    <p:extLst>
      <p:ext uri="{BB962C8B-B14F-4D97-AF65-F5344CB8AC3E}">
        <p14:creationId xmlns:p14="http://schemas.microsoft.com/office/powerpoint/2010/main" val="198684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134533"/>
          </a:xfrm>
        </p:spPr>
        <p:txBody>
          <a:bodyPr/>
          <a:lstStyle/>
          <a:p>
            <a:pPr algn="ctr"/>
            <a:r>
              <a:rPr lang="en-US" sz="7200" dirty="0"/>
              <a:t>Housing Search </a:t>
            </a:r>
          </a:p>
        </p:txBody>
      </p:sp>
      <p:sp>
        <p:nvSpPr>
          <p:cNvPr id="3" name="Subtitle 2"/>
          <p:cNvSpPr>
            <a:spLocks noGrp="1"/>
          </p:cNvSpPr>
          <p:nvPr>
            <p:ph type="subTitle" idx="1"/>
          </p:nvPr>
        </p:nvSpPr>
        <p:spPr>
          <a:xfrm>
            <a:off x="1051560" y="2293620"/>
            <a:ext cx="9723120" cy="3559176"/>
          </a:xfrm>
        </p:spPr>
        <p:txBody>
          <a:bodyPr>
            <a:noAutofit/>
          </a:bodyPr>
          <a:lstStyle/>
          <a:p>
            <a:pPr marL="457200" indent="-457200">
              <a:buFont typeface="Arial" panose="020B0604020202020204" pitchFamily="34" charset="0"/>
              <a:buChar char="•"/>
            </a:pPr>
            <a:r>
              <a:rPr lang="en-US" sz="4000" dirty="0"/>
              <a:t>Recruit landlords to provide housing opportunities </a:t>
            </a:r>
          </a:p>
          <a:p>
            <a:pPr marL="914400" lvl="1" indent="-457200" algn="l">
              <a:buFont typeface="Arial" panose="020B0604020202020204" pitchFamily="34" charset="0"/>
              <a:buChar char="•"/>
            </a:pPr>
            <a:r>
              <a:rPr lang="en-US" sz="4000" dirty="0"/>
              <a:t>RRHYA has a central housing locator </a:t>
            </a:r>
          </a:p>
          <a:p>
            <a:pPr marL="914400" lvl="1" indent="-457200" algn="l">
              <a:buFont typeface="Arial" panose="020B0604020202020204" pitchFamily="34" charset="0"/>
              <a:buChar char="•"/>
            </a:pPr>
            <a:r>
              <a:rPr lang="en-US" sz="4000" dirty="0"/>
              <a:t>Staff develop relationships with landlords and maintain list of available units</a:t>
            </a:r>
          </a:p>
          <a:p>
            <a:pPr marL="914400" lvl="1" indent="-457200" algn="l">
              <a:buFont typeface="Arial" panose="020B0604020202020204" pitchFamily="34" charset="0"/>
              <a:buChar char="•"/>
            </a:pPr>
            <a:r>
              <a:rPr lang="en-US" sz="4000" dirty="0"/>
              <a:t>Identify units for YA with high barriers</a:t>
            </a:r>
          </a:p>
        </p:txBody>
      </p:sp>
    </p:spTree>
    <p:extLst>
      <p:ext uri="{BB962C8B-B14F-4D97-AF65-F5344CB8AC3E}">
        <p14:creationId xmlns:p14="http://schemas.microsoft.com/office/powerpoint/2010/main" val="396035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1299633"/>
          </a:xfrm>
        </p:spPr>
        <p:txBody>
          <a:bodyPr/>
          <a:lstStyle/>
          <a:p>
            <a:pPr algn="ctr"/>
            <a:r>
              <a:rPr lang="en-US" sz="7200" dirty="0"/>
              <a:t>Housing Search </a:t>
            </a:r>
          </a:p>
        </p:txBody>
      </p:sp>
      <p:sp>
        <p:nvSpPr>
          <p:cNvPr id="3" name="Subtitle 2"/>
          <p:cNvSpPr>
            <a:spLocks noGrp="1"/>
          </p:cNvSpPr>
          <p:nvPr>
            <p:ph type="subTitle" idx="1"/>
          </p:nvPr>
        </p:nvSpPr>
        <p:spPr>
          <a:xfrm>
            <a:off x="1089328" y="2337683"/>
            <a:ext cx="9629029" cy="3515113"/>
          </a:xfrm>
        </p:spPr>
        <p:txBody>
          <a:bodyPr>
            <a:normAutofit fontScale="85000" lnSpcReduction="20000"/>
          </a:bodyPr>
          <a:lstStyle/>
          <a:p>
            <a:pPr marL="457200" indent="-457200">
              <a:buFont typeface="Arial" panose="020B0604020202020204" pitchFamily="34" charset="0"/>
              <a:buChar char="•"/>
            </a:pPr>
            <a:r>
              <a:rPr lang="en-US" sz="4700" dirty="0"/>
              <a:t>Address potential barriers to landlord participation </a:t>
            </a:r>
          </a:p>
          <a:p>
            <a:pPr marL="914400" lvl="1" indent="-457200" algn="l">
              <a:buFont typeface="Arial" panose="020B0604020202020204" pitchFamily="34" charset="0"/>
              <a:buChar char="•"/>
            </a:pPr>
            <a:r>
              <a:rPr lang="en-US" sz="4700" dirty="0"/>
              <a:t>12 month lease –can include a mutual termination clause </a:t>
            </a:r>
          </a:p>
          <a:p>
            <a:pPr marL="914400" lvl="1" indent="-457200" algn="l">
              <a:buFont typeface="Arial" panose="020B0604020202020204" pitchFamily="34" charset="0"/>
              <a:buChar char="•"/>
            </a:pPr>
            <a:r>
              <a:rPr lang="en-US" sz="4700" dirty="0"/>
              <a:t>Grant can provide application fees, </a:t>
            </a:r>
            <a:r>
              <a:rPr lang="en-US" sz="4700" dirty="0">
                <a:solidFill>
                  <a:schemeClr val="tx1"/>
                </a:solidFill>
              </a:rPr>
              <a:t>first and last months rent, security deposit, utility deposit, unit damages, &amp; vacancy payment</a:t>
            </a:r>
          </a:p>
          <a:p>
            <a:endParaRPr lang="en-US" dirty="0"/>
          </a:p>
        </p:txBody>
      </p:sp>
    </p:spTree>
    <p:extLst>
      <p:ext uri="{BB962C8B-B14F-4D97-AF65-F5344CB8AC3E}">
        <p14:creationId xmlns:p14="http://schemas.microsoft.com/office/powerpoint/2010/main" val="392028771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560</TotalTime>
  <Words>1168</Words>
  <Application>Microsoft Office PowerPoint</Application>
  <PresentationFormat>Widescreen</PresentationFormat>
  <Paragraphs>110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Metropolitan</vt:lpstr>
      <vt:lpstr>PowerPoint Presentation</vt:lpstr>
      <vt:lpstr>Why RRH for Young Adults? </vt:lpstr>
      <vt:lpstr>Grant Application</vt:lpstr>
      <vt:lpstr>Grant Preparation</vt:lpstr>
      <vt:lpstr>The RRH YA Consortium </vt:lpstr>
      <vt:lpstr>Eligibility</vt:lpstr>
      <vt:lpstr>  Core Components of RRH</vt:lpstr>
      <vt:lpstr>Housing Search </vt:lpstr>
      <vt:lpstr>Housing Search </vt:lpstr>
      <vt:lpstr>Housing Search </vt:lpstr>
      <vt:lpstr>Rental Assistance </vt:lpstr>
      <vt:lpstr>Case Management </vt:lpstr>
      <vt:lpstr>Case Management </vt:lpstr>
      <vt:lpstr>Case Management </vt:lpstr>
      <vt:lpstr>We are honored to introduce a program participant to share their RRHYA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Retrospective Analysis Findings</dc:title>
  <dc:creator>wseattle curtin</dc:creator>
  <cp:lastModifiedBy>Curtin, Marci</cp:lastModifiedBy>
  <cp:revision>54</cp:revision>
  <dcterms:created xsi:type="dcterms:W3CDTF">2017-04-07T17:34:14Z</dcterms:created>
  <dcterms:modified xsi:type="dcterms:W3CDTF">2017-05-09T14:39:56Z</dcterms:modified>
</cp:coreProperties>
</file>