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media/image17.jpg" ContentType="image/jpeg"/>
  <Override PartName="/ppt/notesSlides/notesSlide5.xml" ContentType="application/vnd.openxmlformats-officedocument.presentationml.notesSlide+xml"/>
  <Override PartName="/ppt/media/image18.jpg" ContentType="image/jpeg"/>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6" r:id="rId29"/>
    <p:sldId id="287" r:id="rId30"/>
    <p:sldId id="283" r:id="rId31"/>
    <p:sldId id="284" r:id="rId32"/>
    <p:sldId id="285" r:id="rId3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0124D"/>
    <a:srgbClr val="FF616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56" autoAdjust="0"/>
    <p:restoredTop sz="72248" autoAdjust="0"/>
  </p:normalViewPr>
  <p:slideViewPr>
    <p:cSldViewPr snapToGrid="0" showGuides="1">
      <p:cViewPr varScale="1">
        <p:scale>
          <a:sx n="65" d="100"/>
          <a:sy n="65" d="100"/>
        </p:scale>
        <p:origin x="1332"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D1DFA06-219E-4824-AB45-6998BD60CFD6}" type="doc">
      <dgm:prSet loTypeId="urn:microsoft.com/office/officeart/2005/8/layout/process2" loCatId="process" qsTypeId="urn:microsoft.com/office/officeart/2005/8/quickstyle/simple1" qsCatId="simple" csTypeId="urn:microsoft.com/office/officeart/2005/8/colors/accent1_2" csCatId="accent1" phldr="1"/>
      <dgm:spPr/>
    </dgm:pt>
    <dgm:pt modelId="{71F503A6-C1D6-43D8-8007-B35276B9600D}">
      <dgm:prSet phldrT="[Text]" custT="1"/>
      <dgm:spPr>
        <a:gradFill flip="none" rotWithShape="0">
          <a:gsLst>
            <a:gs pos="0">
              <a:schemeClr val="accent1">
                <a:hueOff val="0"/>
                <a:satOff val="0"/>
                <a:lumOff val="0"/>
                <a:tint val="66000"/>
                <a:satMod val="160000"/>
              </a:schemeClr>
            </a:gs>
            <a:gs pos="50000">
              <a:schemeClr val="accent1">
                <a:hueOff val="0"/>
                <a:satOff val="0"/>
                <a:lumOff val="0"/>
                <a:tint val="44500"/>
                <a:satMod val="160000"/>
              </a:schemeClr>
            </a:gs>
            <a:gs pos="100000">
              <a:schemeClr val="accent1">
                <a:hueOff val="0"/>
                <a:satOff val="0"/>
                <a:lumOff val="0"/>
                <a:tint val="23500"/>
                <a:satMod val="160000"/>
              </a:schemeClr>
            </a:gs>
          </a:gsLst>
          <a:lin ang="18900000" scaled="1"/>
          <a:tileRect/>
        </a:gradFill>
      </dgm:spPr>
      <dgm:t>
        <a:bodyPr/>
        <a:lstStyle/>
        <a:p>
          <a:r>
            <a:rPr lang="en-US" sz="2600" b="1" dirty="0">
              <a:solidFill>
                <a:srgbClr val="20124D"/>
              </a:solidFill>
            </a:rPr>
            <a:t>1. Evaluate. Housing policy or practice </a:t>
          </a:r>
        </a:p>
      </dgm:t>
    </dgm:pt>
    <dgm:pt modelId="{EF269325-87E9-4828-A8AA-33E38F3D422B}" type="parTrans" cxnId="{AC0D1E7E-D150-480A-BF69-FFA6EF83A20C}">
      <dgm:prSet/>
      <dgm:spPr/>
      <dgm:t>
        <a:bodyPr/>
        <a:lstStyle/>
        <a:p>
          <a:endParaRPr lang="en-US"/>
        </a:p>
      </dgm:t>
    </dgm:pt>
    <dgm:pt modelId="{4C030417-D42E-4A3C-8421-B9B36C08CBD8}" type="sibTrans" cxnId="{AC0D1E7E-D150-480A-BF69-FFA6EF83A20C}">
      <dgm:prSet/>
      <dgm:spPr/>
      <dgm:t>
        <a:bodyPr/>
        <a:lstStyle/>
        <a:p>
          <a:endParaRPr lang="en-US" dirty="0"/>
        </a:p>
      </dgm:t>
    </dgm:pt>
    <dgm:pt modelId="{65B32066-1C42-4F87-8375-B4D1277E2FFD}">
      <dgm:prSet phldrT="[Text]" custT="1"/>
      <dgm:spPr>
        <a:gradFill flip="none" rotWithShape="0">
          <a:gsLst>
            <a:gs pos="0">
              <a:schemeClr val="accent1">
                <a:hueOff val="0"/>
                <a:satOff val="0"/>
                <a:lumOff val="0"/>
                <a:tint val="66000"/>
                <a:satMod val="160000"/>
              </a:schemeClr>
            </a:gs>
            <a:gs pos="50000">
              <a:schemeClr val="accent1">
                <a:hueOff val="0"/>
                <a:satOff val="0"/>
                <a:lumOff val="0"/>
                <a:tint val="44500"/>
                <a:satMod val="160000"/>
              </a:schemeClr>
            </a:gs>
            <a:gs pos="100000">
              <a:schemeClr val="accent1">
                <a:hueOff val="0"/>
                <a:satOff val="0"/>
                <a:lumOff val="0"/>
                <a:tint val="23500"/>
                <a:satMod val="160000"/>
              </a:schemeClr>
            </a:gs>
          </a:gsLst>
          <a:lin ang="18900000" scaled="1"/>
          <a:tileRect/>
        </a:gradFill>
      </dgm:spPr>
      <dgm:t>
        <a:bodyPr/>
        <a:lstStyle/>
        <a:p>
          <a:r>
            <a:rPr lang="en-US" sz="2600" b="1" dirty="0">
              <a:solidFill>
                <a:srgbClr val="20124D"/>
              </a:solidFill>
            </a:rPr>
            <a:t>2. Analyze. Burden on the housing provider</a:t>
          </a:r>
        </a:p>
      </dgm:t>
    </dgm:pt>
    <dgm:pt modelId="{6689F2F4-16B7-4432-AD38-ABE626F6E7E9}" type="parTrans" cxnId="{6EB16C0E-0B63-440C-A8EA-008A54B50842}">
      <dgm:prSet/>
      <dgm:spPr/>
      <dgm:t>
        <a:bodyPr/>
        <a:lstStyle/>
        <a:p>
          <a:endParaRPr lang="en-US"/>
        </a:p>
      </dgm:t>
    </dgm:pt>
    <dgm:pt modelId="{454161C1-44F6-4015-BB45-3CDABDC622F8}" type="sibTrans" cxnId="{6EB16C0E-0B63-440C-A8EA-008A54B50842}">
      <dgm:prSet/>
      <dgm:spPr/>
      <dgm:t>
        <a:bodyPr/>
        <a:lstStyle/>
        <a:p>
          <a:endParaRPr lang="en-US" dirty="0"/>
        </a:p>
      </dgm:t>
    </dgm:pt>
    <dgm:pt modelId="{305061F0-7BB0-428A-A6A6-B61C6A757781}">
      <dgm:prSet phldrT="[Text]" custT="1"/>
      <dgm:spPr>
        <a:gradFill flip="none" rotWithShape="0">
          <a:gsLst>
            <a:gs pos="0">
              <a:schemeClr val="accent1">
                <a:hueOff val="0"/>
                <a:satOff val="0"/>
                <a:lumOff val="0"/>
                <a:tint val="66000"/>
                <a:satMod val="160000"/>
              </a:schemeClr>
            </a:gs>
            <a:gs pos="50000">
              <a:schemeClr val="accent1">
                <a:hueOff val="0"/>
                <a:satOff val="0"/>
                <a:lumOff val="0"/>
                <a:tint val="44500"/>
                <a:satMod val="160000"/>
              </a:schemeClr>
            </a:gs>
            <a:gs pos="100000">
              <a:schemeClr val="accent1">
                <a:hueOff val="0"/>
                <a:satOff val="0"/>
                <a:lumOff val="0"/>
                <a:tint val="23500"/>
                <a:satMod val="160000"/>
              </a:schemeClr>
            </a:gs>
          </a:gsLst>
          <a:lin ang="16200000" scaled="1"/>
          <a:tileRect/>
        </a:gradFill>
      </dgm:spPr>
      <dgm:t>
        <a:bodyPr/>
        <a:lstStyle/>
        <a:p>
          <a:r>
            <a:rPr lang="en-US" sz="2600" b="1" dirty="0">
              <a:solidFill>
                <a:srgbClr val="20124D"/>
              </a:solidFill>
            </a:rPr>
            <a:t>3. Explore. Less discriminatory alternative</a:t>
          </a:r>
        </a:p>
      </dgm:t>
    </dgm:pt>
    <dgm:pt modelId="{C1A36D85-2DB2-4591-A7E3-3C34EDDE8A8B}" type="parTrans" cxnId="{1EA94E9E-2BE3-4100-ABAE-50A8F8BF6346}">
      <dgm:prSet/>
      <dgm:spPr/>
      <dgm:t>
        <a:bodyPr/>
        <a:lstStyle/>
        <a:p>
          <a:endParaRPr lang="en-US"/>
        </a:p>
      </dgm:t>
    </dgm:pt>
    <dgm:pt modelId="{7D200231-A7FF-4FFD-810B-0B8E405ADF6B}" type="sibTrans" cxnId="{1EA94E9E-2BE3-4100-ABAE-50A8F8BF6346}">
      <dgm:prSet/>
      <dgm:spPr/>
      <dgm:t>
        <a:bodyPr/>
        <a:lstStyle/>
        <a:p>
          <a:endParaRPr lang="en-US"/>
        </a:p>
      </dgm:t>
    </dgm:pt>
    <dgm:pt modelId="{8F4E3F12-FDEF-470B-B444-1A86EB2D9FF3}" type="pres">
      <dgm:prSet presAssocID="{FD1DFA06-219E-4824-AB45-6998BD60CFD6}" presName="linearFlow" presStyleCnt="0">
        <dgm:presLayoutVars>
          <dgm:resizeHandles val="exact"/>
        </dgm:presLayoutVars>
      </dgm:prSet>
      <dgm:spPr/>
    </dgm:pt>
    <dgm:pt modelId="{F5020C61-9E52-4A48-833C-0C23DAF88856}" type="pres">
      <dgm:prSet presAssocID="{71F503A6-C1D6-43D8-8007-B35276B9600D}" presName="node" presStyleLbl="node1" presStyleIdx="0" presStyleCnt="3" custScaleX="185873" custLinFactNeighborY="-391">
        <dgm:presLayoutVars>
          <dgm:bulletEnabled val="1"/>
        </dgm:presLayoutVars>
      </dgm:prSet>
      <dgm:spPr/>
      <dgm:t>
        <a:bodyPr/>
        <a:lstStyle/>
        <a:p>
          <a:endParaRPr lang="en-US"/>
        </a:p>
      </dgm:t>
    </dgm:pt>
    <dgm:pt modelId="{44F327C6-D0A5-422E-8ACF-E76A8B96E2C9}" type="pres">
      <dgm:prSet presAssocID="{4C030417-D42E-4A3C-8421-B9B36C08CBD8}" presName="sibTrans" presStyleLbl="sibTrans2D1" presStyleIdx="0" presStyleCnt="2"/>
      <dgm:spPr/>
      <dgm:t>
        <a:bodyPr/>
        <a:lstStyle/>
        <a:p>
          <a:endParaRPr lang="en-US"/>
        </a:p>
      </dgm:t>
    </dgm:pt>
    <dgm:pt modelId="{BC538C9F-1FF3-45EE-8654-84896155E643}" type="pres">
      <dgm:prSet presAssocID="{4C030417-D42E-4A3C-8421-B9B36C08CBD8}" presName="connectorText" presStyleLbl="sibTrans2D1" presStyleIdx="0" presStyleCnt="2"/>
      <dgm:spPr/>
      <dgm:t>
        <a:bodyPr/>
        <a:lstStyle/>
        <a:p>
          <a:endParaRPr lang="en-US"/>
        </a:p>
      </dgm:t>
    </dgm:pt>
    <dgm:pt modelId="{2D5EFB0B-4D9B-4A2D-B12D-9EDFC1B83CB8}" type="pres">
      <dgm:prSet presAssocID="{65B32066-1C42-4F87-8375-B4D1277E2FFD}" presName="node" presStyleLbl="node1" presStyleIdx="1" presStyleCnt="3" custScaleX="185873">
        <dgm:presLayoutVars>
          <dgm:bulletEnabled val="1"/>
        </dgm:presLayoutVars>
      </dgm:prSet>
      <dgm:spPr/>
      <dgm:t>
        <a:bodyPr/>
        <a:lstStyle/>
        <a:p>
          <a:endParaRPr lang="en-US"/>
        </a:p>
      </dgm:t>
    </dgm:pt>
    <dgm:pt modelId="{2F73155D-A01A-4E73-88C4-5A7298B03741}" type="pres">
      <dgm:prSet presAssocID="{454161C1-44F6-4015-BB45-3CDABDC622F8}" presName="sibTrans" presStyleLbl="sibTrans2D1" presStyleIdx="1" presStyleCnt="2"/>
      <dgm:spPr/>
      <dgm:t>
        <a:bodyPr/>
        <a:lstStyle/>
        <a:p>
          <a:endParaRPr lang="en-US"/>
        </a:p>
      </dgm:t>
    </dgm:pt>
    <dgm:pt modelId="{CC1ECEA3-F1DF-4631-83BD-981484AFA861}" type="pres">
      <dgm:prSet presAssocID="{454161C1-44F6-4015-BB45-3CDABDC622F8}" presName="connectorText" presStyleLbl="sibTrans2D1" presStyleIdx="1" presStyleCnt="2"/>
      <dgm:spPr/>
      <dgm:t>
        <a:bodyPr/>
        <a:lstStyle/>
        <a:p>
          <a:endParaRPr lang="en-US"/>
        </a:p>
      </dgm:t>
    </dgm:pt>
    <dgm:pt modelId="{81C2341F-24C4-4CEE-BCFC-32970DB4F898}" type="pres">
      <dgm:prSet presAssocID="{305061F0-7BB0-428A-A6A6-B61C6A757781}" presName="node" presStyleLbl="node1" presStyleIdx="2" presStyleCnt="3" custScaleX="185873" custLinFactNeighborY="2205">
        <dgm:presLayoutVars>
          <dgm:bulletEnabled val="1"/>
        </dgm:presLayoutVars>
      </dgm:prSet>
      <dgm:spPr/>
      <dgm:t>
        <a:bodyPr/>
        <a:lstStyle/>
        <a:p>
          <a:endParaRPr lang="en-US"/>
        </a:p>
      </dgm:t>
    </dgm:pt>
  </dgm:ptLst>
  <dgm:cxnLst>
    <dgm:cxn modelId="{05629755-5057-4251-BA6E-641541EBF73F}" type="presOf" srcId="{305061F0-7BB0-428A-A6A6-B61C6A757781}" destId="{81C2341F-24C4-4CEE-BCFC-32970DB4F898}" srcOrd="0" destOrd="0" presId="urn:microsoft.com/office/officeart/2005/8/layout/process2"/>
    <dgm:cxn modelId="{1EA94E9E-2BE3-4100-ABAE-50A8F8BF6346}" srcId="{FD1DFA06-219E-4824-AB45-6998BD60CFD6}" destId="{305061F0-7BB0-428A-A6A6-B61C6A757781}" srcOrd="2" destOrd="0" parTransId="{C1A36D85-2DB2-4591-A7E3-3C34EDDE8A8B}" sibTransId="{7D200231-A7FF-4FFD-810B-0B8E405ADF6B}"/>
    <dgm:cxn modelId="{6EB16C0E-0B63-440C-A8EA-008A54B50842}" srcId="{FD1DFA06-219E-4824-AB45-6998BD60CFD6}" destId="{65B32066-1C42-4F87-8375-B4D1277E2FFD}" srcOrd="1" destOrd="0" parTransId="{6689F2F4-16B7-4432-AD38-ABE626F6E7E9}" sibTransId="{454161C1-44F6-4015-BB45-3CDABDC622F8}"/>
    <dgm:cxn modelId="{A8188216-F032-4927-8AD1-2811685D12CE}" type="presOf" srcId="{65B32066-1C42-4F87-8375-B4D1277E2FFD}" destId="{2D5EFB0B-4D9B-4A2D-B12D-9EDFC1B83CB8}" srcOrd="0" destOrd="0" presId="urn:microsoft.com/office/officeart/2005/8/layout/process2"/>
    <dgm:cxn modelId="{E2B23C4C-9D57-492B-8E76-3D9C67509585}" type="presOf" srcId="{454161C1-44F6-4015-BB45-3CDABDC622F8}" destId="{CC1ECEA3-F1DF-4631-83BD-981484AFA861}" srcOrd="1" destOrd="0" presId="urn:microsoft.com/office/officeart/2005/8/layout/process2"/>
    <dgm:cxn modelId="{7C9D7263-03F9-4F84-9586-9152CD4199A7}" type="presOf" srcId="{4C030417-D42E-4A3C-8421-B9B36C08CBD8}" destId="{BC538C9F-1FF3-45EE-8654-84896155E643}" srcOrd="1" destOrd="0" presId="urn:microsoft.com/office/officeart/2005/8/layout/process2"/>
    <dgm:cxn modelId="{15EC9038-1FE7-43FD-A577-B319846D2108}" type="presOf" srcId="{FD1DFA06-219E-4824-AB45-6998BD60CFD6}" destId="{8F4E3F12-FDEF-470B-B444-1A86EB2D9FF3}" srcOrd="0" destOrd="0" presId="urn:microsoft.com/office/officeart/2005/8/layout/process2"/>
    <dgm:cxn modelId="{DFA22FE4-9E91-4BB3-B9B3-5843641019F8}" type="presOf" srcId="{71F503A6-C1D6-43D8-8007-B35276B9600D}" destId="{F5020C61-9E52-4A48-833C-0C23DAF88856}" srcOrd="0" destOrd="0" presId="urn:microsoft.com/office/officeart/2005/8/layout/process2"/>
    <dgm:cxn modelId="{AC0D1E7E-D150-480A-BF69-FFA6EF83A20C}" srcId="{FD1DFA06-219E-4824-AB45-6998BD60CFD6}" destId="{71F503A6-C1D6-43D8-8007-B35276B9600D}" srcOrd="0" destOrd="0" parTransId="{EF269325-87E9-4828-A8AA-33E38F3D422B}" sibTransId="{4C030417-D42E-4A3C-8421-B9B36C08CBD8}"/>
    <dgm:cxn modelId="{C5ABCBDC-45BD-4C03-AAC7-6F9ADC62F48D}" type="presOf" srcId="{4C030417-D42E-4A3C-8421-B9B36C08CBD8}" destId="{44F327C6-D0A5-422E-8ACF-E76A8B96E2C9}" srcOrd="0" destOrd="0" presId="urn:microsoft.com/office/officeart/2005/8/layout/process2"/>
    <dgm:cxn modelId="{5CC7D66C-EDE4-4F95-ACE6-1E269C7DDEC1}" type="presOf" srcId="{454161C1-44F6-4015-BB45-3CDABDC622F8}" destId="{2F73155D-A01A-4E73-88C4-5A7298B03741}" srcOrd="0" destOrd="0" presId="urn:microsoft.com/office/officeart/2005/8/layout/process2"/>
    <dgm:cxn modelId="{204E129A-039E-4014-8D42-B4887C1E2799}" type="presParOf" srcId="{8F4E3F12-FDEF-470B-B444-1A86EB2D9FF3}" destId="{F5020C61-9E52-4A48-833C-0C23DAF88856}" srcOrd="0" destOrd="0" presId="urn:microsoft.com/office/officeart/2005/8/layout/process2"/>
    <dgm:cxn modelId="{98AA9753-C1E2-4477-9188-AA12B1057626}" type="presParOf" srcId="{8F4E3F12-FDEF-470B-B444-1A86EB2D9FF3}" destId="{44F327C6-D0A5-422E-8ACF-E76A8B96E2C9}" srcOrd="1" destOrd="0" presId="urn:microsoft.com/office/officeart/2005/8/layout/process2"/>
    <dgm:cxn modelId="{0E017404-49E2-4733-A242-B30079166422}" type="presParOf" srcId="{44F327C6-D0A5-422E-8ACF-E76A8B96E2C9}" destId="{BC538C9F-1FF3-45EE-8654-84896155E643}" srcOrd="0" destOrd="0" presId="urn:microsoft.com/office/officeart/2005/8/layout/process2"/>
    <dgm:cxn modelId="{AA53F54E-73FD-4A48-BE5A-5C9DE0F0D92D}" type="presParOf" srcId="{8F4E3F12-FDEF-470B-B444-1A86EB2D9FF3}" destId="{2D5EFB0B-4D9B-4A2D-B12D-9EDFC1B83CB8}" srcOrd="2" destOrd="0" presId="urn:microsoft.com/office/officeart/2005/8/layout/process2"/>
    <dgm:cxn modelId="{661D6BE7-2914-4250-AF85-57627F918B0E}" type="presParOf" srcId="{8F4E3F12-FDEF-470B-B444-1A86EB2D9FF3}" destId="{2F73155D-A01A-4E73-88C4-5A7298B03741}" srcOrd="3" destOrd="0" presId="urn:microsoft.com/office/officeart/2005/8/layout/process2"/>
    <dgm:cxn modelId="{D000E006-0EB8-4A16-A62F-1F60A7E41CD6}" type="presParOf" srcId="{2F73155D-A01A-4E73-88C4-5A7298B03741}" destId="{CC1ECEA3-F1DF-4631-83BD-981484AFA861}" srcOrd="0" destOrd="0" presId="urn:microsoft.com/office/officeart/2005/8/layout/process2"/>
    <dgm:cxn modelId="{F6C9918D-580E-4C2B-BCE3-83D248C13536}" type="presParOf" srcId="{8F4E3F12-FDEF-470B-B444-1A86EB2D9FF3}" destId="{81C2341F-24C4-4CEE-BCFC-32970DB4F898}" srcOrd="4" destOrd="0" presId="urn:microsoft.com/office/officeart/2005/8/layout/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0F38B8-3F36-4AE1-97FE-0FB38F1B17C4}" type="datetimeFigureOut">
              <a:rPr lang="en-US" smtClean="0"/>
              <a:t>5/11/2017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CCB8C19-3908-4EF1-A79B-5DFF5AD72DE7}" type="slidenum">
              <a:rPr lang="en-US" smtClean="0"/>
              <a:t>‹#›</a:t>
            </a:fld>
            <a:endParaRPr lang="en-US"/>
          </a:p>
        </p:txBody>
      </p:sp>
    </p:spTree>
    <p:extLst>
      <p:ext uri="{BB962C8B-B14F-4D97-AF65-F5344CB8AC3E}">
        <p14:creationId xmlns:p14="http://schemas.microsoft.com/office/powerpoint/2010/main" val="39890097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8" Type="http://schemas.openxmlformats.org/officeDocument/2006/relationships/hyperlink" Target="http://agportal-s3bucket.s3.amazonaws.com/uploadedfiles/Another/News/Press_Releases/5%20-%20COMPLAINT.pdf" TargetMode="External"/><Relationship Id="rId3" Type="http://schemas.openxmlformats.org/officeDocument/2006/relationships/hyperlink" Target="http://agportal-s3bucket.s3.amazonaws.com/uploadedfiles/Another/News/2%20-%20COMPLAINT%20(3).pdf" TargetMode="External"/><Relationship Id="rId7" Type="http://schemas.openxmlformats.org/officeDocument/2006/relationships/hyperlink" Target="http://agportal-s3bucket.s3.amazonaws.com/uploadedfiles/Another/News/Press_Releases/AOD.pdf" TargetMode="External"/><Relationship Id="rId12" Type="http://schemas.openxmlformats.org/officeDocument/2006/relationships/hyperlink" Target="http://agportal-s3bucket.s3.amazonaws.com/uploadedfiles/Another/News/Press_Releases/AOD_FINAL.pdf" TargetMode="External"/><Relationship Id="rId2" Type="http://schemas.openxmlformats.org/officeDocument/2006/relationships/slide" Target="../slides/slide25.xml"/><Relationship Id="rId1" Type="http://schemas.openxmlformats.org/officeDocument/2006/relationships/notesMaster" Target="../notesMasters/notesMaster1.xml"/><Relationship Id="rId6" Type="http://schemas.openxmlformats.org/officeDocument/2006/relationships/hyperlink" Target="http://agportal-s3bucket.s3.amazonaws.com/uploadedfiles/Another/News/6%20-%20Consent%20Decree.pdf" TargetMode="External"/><Relationship Id="rId11" Type="http://schemas.openxmlformats.org/officeDocument/2006/relationships/hyperlink" Target="http://agportal-s3bucket.s3.amazonaws.com/uploadedfiles/Another/News/Press_Releases/Consent%20Decree_FINAL.pdf" TargetMode="External"/><Relationship Id="rId5" Type="http://schemas.openxmlformats.org/officeDocument/2006/relationships/hyperlink" Target="http://agportal-s3bucket.s3.amazonaws.com/uploadedfiles/Another/News/2%20-%20Complaint.pdf" TargetMode="External"/><Relationship Id="rId10" Type="http://schemas.openxmlformats.org/officeDocument/2006/relationships/hyperlink" Target="http://agportal-s3bucket.s3.amazonaws.com/uploadedfiles/Another/News/Press_Releases/COMPLAINT_0.pdf" TargetMode="External"/><Relationship Id="rId4" Type="http://schemas.openxmlformats.org/officeDocument/2006/relationships/hyperlink" Target="http://agportal-s3bucket.s3.amazonaws.com/uploadedfiles/Another/News/3-%20Consent%20Decree_FINAL.pdf" TargetMode="External"/><Relationship Id="rId9" Type="http://schemas.openxmlformats.org/officeDocument/2006/relationships/hyperlink" Target="http://agportal-s3bucket.s3.amazonaws.com/uploadedfiles/Another/News/Press_Releases/6%20-%20Consent%20Decree.pdf" TargetMode="Externa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Monica and Erika </a:t>
            </a:r>
          </a:p>
          <a:p>
            <a:pPr lvl="0"/>
            <a:endParaRPr lang="en-US" dirty="0"/>
          </a:p>
          <a:p>
            <a:pPr lvl="0"/>
            <a:r>
              <a:rPr lang="en-US" dirty="0"/>
              <a:t>Welcome!</a:t>
            </a:r>
          </a:p>
          <a:p>
            <a:pPr lvl="1"/>
            <a:r>
              <a:rPr lang="en-US" dirty="0"/>
              <a:t>Who’s in the room</a:t>
            </a:r>
          </a:p>
          <a:p>
            <a:pPr lvl="1"/>
            <a:endParaRPr lang="en-US" dirty="0"/>
          </a:p>
          <a:p>
            <a:pPr lvl="0"/>
            <a:r>
              <a:rPr lang="en-US" dirty="0"/>
              <a:t>Workshop Objectives</a:t>
            </a:r>
          </a:p>
          <a:p>
            <a:pPr lvl="1"/>
            <a:r>
              <a:rPr lang="en-US" dirty="0"/>
              <a:t>Here are the workshop objectives</a:t>
            </a:r>
          </a:p>
          <a:p>
            <a:endParaRPr lang="en-US" dirty="0"/>
          </a:p>
        </p:txBody>
      </p:sp>
      <p:sp>
        <p:nvSpPr>
          <p:cNvPr id="4" name="Slide Number Placeholder 3"/>
          <p:cNvSpPr>
            <a:spLocks noGrp="1"/>
          </p:cNvSpPr>
          <p:nvPr>
            <p:ph type="sldNum" sz="quarter" idx="10"/>
          </p:nvPr>
        </p:nvSpPr>
        <p:spPr/>
        <p:txBody>
          <a:bodyPr/>
          <a:lstStyle/>
          <a:p>
            <a:fld id="{FCCB8C19-3908-4EF1-A79B-5DFF5AD72DE7}" type="slidenum">
              <a:rPr lang="en-US" smtClean="0"/>
              <a:t>1</a:t>
            </a:fld>
            <a:endParaRPr lang="en-US"/>
          </a:p>
        </p:txBody>
      </p:sp>
    </p:spTree>
    <p:extLst>
      <p:ext uri="{BB962C8B-B14F-4D97-AF65-F5344CB8AC3E}">
        <p14:creationId xmlns:p14="http://schemas.microsoft.com/office/powerpoint/2010/main" val="9698435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Monica</a:t>
            </a:r>
          </a:p>
          <a:p>
            <a:endParaRPr lang="en-US" dirty="0"/>
          </a:p>
          <a:p>
            <a:r>
              <a:rPr lang="en-US" dirty="0"/>
              <a:t>READ SLIDE</a:t>
            </a:r>
          </a:p>
          <a:p>
            <a:endParaRPr lang="en-US" dirty="0"/>
          </a:p>
          <a:p>
            <a:r>
              <a:rPr lang="en-US" dirty="0"/>
              <a:t>Example: </a:t>
            </a:r>
            <a:endParaRPr lang="en-US" baseline="0" dirty="0"/>
          </a:p>
          <a:p>
            <a:pPr marL="171450" indent="-171450">
              <a:buFont typeface="Arial" panose="020B0604020202020204" pitchFamily="34" charset="0"/>
              <a:buChar char="•"/>
            </a:pPr>
            <a:r>
              <a:rPr lang="en-US" baseline="0" dirty="0"/>
              <a:t>Lenders require borrowers to prove a certain length of employment history before approving a home loan. This a neutral policy on its face. However, this may have discriminatory effect on people with disabilities whose full time employment history may be limited, but the individual may have enough income to cover the loan payments. </a:t>
            </a:r>
            <a:endParaRPr lang="en-US" dirty="0"/>
          </a:p>
          <a:p>
            <a:endParaRPr lang="en-US" dirty="0"/>
          </a:p>
        </p:txBody>
      </p:sp>
      <p:sp>
        <p:nvSpPr>
          <p:cNvPr id="4" name="Slide Number Placeholder 3"/>
          <p:cNvSpPr>
            <a:spLocks noGrp="1"/>
          </p:cNvSpPr>
          <p:nvPr>
            <p:ph type="sldNum" sz="quarter" idx="10"/>
          </p:nvPr>
        </p:nvSpPr>
        <p:spPr/>
        <p:txBody>
          <a:bodyPr/>
          <a:lstStyle/>
          <a:p>
            <a:fld id="{FCCB8C19-3908-4EF1-A79B-5DFF5AD72DE7}" type="slidenum">
              <a:rPr lang="en-US" smtClean="0"/>
              <a:t>10</a:t>
            </a:fld>
            <a:endParaRPr lang="en-US"/>
          </a:p>
        </p:txBody>
      </p:sp>
    </p:spTree>
    <p:extLst>
      <p:ext uri="{BB962C8B-B14F-4D97-AF65-F5344CB8AC3E}">
        <p14:creationId xmlns:p14="http://schemas.microsoft.com/office/powerpoint/2010/main" val="19916931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baseline="0" dirty="0"/>
              <a:t>Monica</a:t>
            </a:r>
          </a:p>
          <a:p>
            <a:pPr marL="0" indent="0">
              <a:buFont typeface="Arial" panose="020B0604020202020204" pitchFamily="34" charset="0"/>
              <a:buNone/>
            </a:pPr>
            <a:endParaRPr lang="en-US" baseline="0" dirty="0">
              <a:solidFill>
                <a:srgbClr val="000000"/>
              </a:solidFill>
              <a:latin typeface="Calibri"/>
            </a:endParaRPr>
          </a:p>
          <a:p>
            <a:pPr marL="0" indent="0">
              <a:buFont typeface="Arial" panose="020B0604020202020204" pitchFamily="34" charset="0"/>
              <a:buNone/>
            </a:pPr>
            <a:r>
              <a:rPr lang="en-US" baseline="0" dirty="0">
                <a:solidFill>
                  <a:srgbClr val="000000"/>
                </a:solidFill>
                <a:latin typeface="Calibri"/>
              </a:rPr>
              <a:t>READ FIRST PART</a:t>
            </a:r>
          </a:p>
          <a:p>
            <a:pPr marL="171450" indent="-171450">
              <a:buFont typeface="Arial" panose="020B0604020202020204" pitchFamily="34" charset="0"/>
              <a:buChar char="•"/>
            </a:pPr>
            <a:r>
              <a:rPr lang="en-US" baseline="0" dirty="0">
                <a:solidFill>
                  <a:srgbClr val="000000"/>
                </a:solidFill>
                <a:latin typeface="Calibri"/>
              </a:rPr>
              <a:t>This HUD guidance was developed after the U.S. Supreme Court decision on June 25, 2015 (Texas Department of Housing and Community Affairs v. The Inclusive Communities Project, Inc.) which affirm HUD’s position that disparate impact theory is covered under the FHA and uses a burden shifting analysis to find less discriminatory alternatives. </a:t>
            </a:r>
          </a:p>
          <a:p>
            <a:pPr marL="171450" indent="-171450">
              <a:buFont typeface="Arial" panose="020B0604020202020204" pitchFamily="34" charset="0"/>
              <a:buChar char="•"/>
            </a:pPr>
            <a:endParaRPr lang="en-US" baseline="0" dirty="0">
              <a:solidFill>
                <a:srgbClr val="000000"/>
              </a:solidFill>
              <a:latin typeface="Calibri"/>
            </a:endParaRPr>
          </a:p>
          <a:p>
            <a:pPr marL="0" indent="0">
              <a:buFont typeface="Arial" panose="020B0604020202020204" pitchFamily="34" charset="0"/>
              <a:buNone/>
            </a:pPr>
            <a:r>
              <a:rPr lang="en-US" baseline="0" dirty="0">
                <a:solidFill>
                  <a:srgbClr val="000000"/>
                </a:solidFill>
                <a:latin typeface="Calibri"/>
              </a:rPr>
              <a:t>What does this have to do with fair housing? </a:t>
            </a:r>
          </a:p>
          <a:p>
            <a:pPr marL="171450" indent="-171450">
              <a:buFont typeface="Arial" panose="020B0604020202020204" pitchFamily="34" charset="0"/>
              <a:buChar char="•"/>
            </a:pPr>
            <a:r>
              <a:rPr lang="en-US" baseline="0" dirty="0">
                <a:solidFill>
                  <a:srgbClr val="000000"/>
                </a:solidFill>
                <a:latin typeface="Calibri"/>
              </a:rPr>
              <a:t>Nearly 1/3 of the population of the U.S. has a criminal record</a:t>
            </a:r>
          </a:p>
          <a:p>
            <a:pPr marL="171450" indent="-171450">
              <a:buFont typeface="Arial" panose="020B0604020202020204" pitchFamily="34" charset="0"/>
              <a:buChar char="•"/>
            </a:pPr>
            <a:r>
              <a:rPr lang="en-US" baseline="0" dirty="0">
                <a:solidFill>
                  <a:srgbClr val="000000"/>
                </a:solidFill>
                <a:latin typeface="Calibri"/>
              </a:rPr>
              <a:t>African Americans and Hispanics are arrested, convicted and incarcerated at rates disproportionate to their share of the population</a:t>
            </a:r>
          </a:p>
          <a:p>
            <a:pPr marL="171450" indent="-171450">
              <a:buFont typeface="Arial" panose="020B0604020202020204" pitchFamily="34" charset="0"/>
              <a:buChar char="•"/>
            </a:pPr>
            <a:r>
              <a:rPr lang="en-US" baseline="0" dirty="0">
                <a:solidFill>
                  <a:srgbClr val="000000"/>
                </a:solidFill>
                <a:latin typeface="Calibri"/>
              </a:rPr>
              <a:t>When they are released from prison, their ability to access safe, secure, and affordable housing is critical to their successful reentry</a:t>
            </a:r>
          </a:p>
          <a:p>
            <a:pPr marL="171450" indent="-171450">
              <a:buFont typeface="Arial" panose="020B0604020202020204" pitchFamily="34" charset="0"/>
              <a:buChar char="•"/>
            </a:pPr>
            <a:endParaRPr lang="en-US" baseline="0" dirty="0">
              <a:solidFill>
                <a:srgbClr val="000000"/>
              </a:solidFill>
              <a:latin typeface="Calibri"/>
            </a:endParaRPr>
          </a:p>
          <a:p>
            <a:pPr marL="0" indent="0">
              <a:buFont typeface="Arial" panose="020B0604020202020204" pitchFamily="34" charset="0"/>
              <a:buNone/>
            </a:pPr>
            <a:r>
              <a:rPr lang="en-US" baseline="0" dirty="0">
                <a:solidFill>
                  <a:srgbClr val="000000"/>
                </a:solidFill>
                <a:latin typeface="Calibri"/>
              </a:rPr>
              <a:t>Having a criminal record is not a protected class; BUT the use of criminal records in screening criteria can violate the FHA if, without justification, the burden falls on applicants of a certain race, national origin, or other protected classes. </a:t>
            </a:r>
          </a:p>
          <a:p>
            <a:pPr marL="0" indent="0">
              <a:buFont typeface="Arial" panose="020B0604020202020204" pitchFamily="34" charset="0"/>
              <a:buNone/>
            </a:pPr>
            <a:endParaRPr lang="en-US" baseline="0" dirty="0">
              <a:solidFill>
                <a:srgbClr val="000000"/>
              </a:solidFill>
              <a:latin typeface="Calibri"/>
            </a:endParaRPr>
          </a:p>
          <a:p>
            <a:pPr marL="0" indent="0">
              <a:buFont typeface="Arial" panose="020B0604020202020204" pitchFamily="34" charset="0"/>
              <a:buNone/>
            </a:pPr>
            <a:r>
              <a:rPr lang="en-US" baseline="0" dirty="0">
                <a:solidFill>
                  <a:srgbClr val="000000"/>
                </a:solidFill>
                <a:latin typeface="Calibri"/>
              </a:rPr>
              <a:t>EXCEPTIONS</a:t>
            </a:r>
          </a:p>
          <a:p>
            <a:pPr marL="171450" indent="-171450">
              <a:buFont typeface="Arial" panose="020B0604020202020204" pitchFamily="34" charset="0"/>
              <a:buChar char="•"/>
            </a:pPr>
            <a:r>
              <a:rPr lang="en-US" baseline="0" dirty="0">
                <a:solidFill>
                  <a:srgbClr val="000000"/>
                </a:solidFill>
                <a:latin typeface="Calibri"/>
              </a:rPr>
              <a:t>FHA does not protect an applicant that was convicted for drug manufacturing or distribution of a controlled substance (which does not apply to any arrests that did not lead to convictions or a conviction of drug possession)</a:t>
            </a:r>
          </a:p>
          <a:p>
            <a:pPr marL="171450" indent="-171450">
              <a:buFont typeface="Arial" panose="020B0604020202020204" pitchFamily="34" charset="0"/>
              <a:buChar char="•"/>
            </a:pPr>
            <a:r>
              <a:rPr lang="en-US" baseline="0" dirty="0">
                <a:solidFill>
                  <a:srgbClr val="000000"/>
                </a:solidFill>
                <a:latin typeface="Calibri"/>
              </a:rPr>
              <a:t>If you receive federal funds: </a:t>
            </a:r>
          </a:p>
          <a:p>
            <a:pPr marL="628650" lvl="1" indent="-171450">
              <a:buFont typeface="Arial" panose="020B0604020202020204" pitchFamily="34" charset="0"/>
              <a:buChar char="•"/>
            </a:pPr>
            <a:r>
              <a:rPr lang="en-US" baseline="0" dirty="0">
                <a:solidFill>
                  <a:srgbClr val="000000"/>
                </a:solidFill>
                <a:latin typeface="Calibri"/>
              </a:rPr>
              <a:t>The applicant has been convicted of a drug-related criminal activity of manufacture or production of methamphetamine on the premises of federally assisted funding</a:t>
            </a:r>
          </a:p>
          <a:p>
            <a:pPr marL="628650" lvl="1" indent="-171450">
              <a:buFont typeface="Arial" panose="020B0604020202020204" pitchFamily="34" charset="0"/>
              <a:buChar char="•"/>
            </a:pPr>
            <a:r>
              <a:rPr lang="en-US" baseline="0" dirty="0">
                <a:solidFill>
                  <a:srgbClr val="000000"/>
                </a:solidFill>
                <a:latin typeface="Calibri"/>
              </a:rPr>
              <a:t>The applicant was subject to a lifetime sex offender registration requirement in the state or where they have been known to reside</a:t>
            </a:r>
            <a:endParaRPr lang="en-US" dirty="0">
              <a:solidFill>
                <a:srgbClr val="000000"/>
              </a:solidFill>
              <a:latin typeface="Calibri"/>
            </a:endParaRPr>
          </a:p>
        </p:txBody>
      </p:sp>
      <p:sp>
        <p:nvSpPr>
          <p:cNvPr id="4" name="Slide Number Placeholder 3"/>
          <p:cNvSpPr>
            <a:spLocks noGrp="1"/>
          </p:cNvSpPr>
          <p:nvPr>
            <p:ph type="sldNum" sz="quarter" idx="10"/>
          </p:nvPr>
        </p:nvSpPr>
        <p:spPr/>
        <p:txBody>
          <a:bodyPr/>
          <a:lstStyle/>
          <a:p>
            <a:fld id="{FCCB8C19-3908-4EF1-A79B-5DFF5AD72DE7}" type="slidenum">
              <a:rPr lang="en-US" smtClean="0"/>
              <a:t>11</a:t>
            </a:fld>
            <a:endParaRPr lang="en-US"/>
          </a:p>
        </p:txBody>
      </p:sp>
    </p:spTree>
    <p:extLst>
      <p:ext uri="{BB962C8B-B14F-4D97-AF65-F5344CB8AC3E}">
        <p14:creationId xmlns:p14="http://schemas.microsoft.com/office/powerpoint/2010/main" val="16613464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Monica</a:t>
            </a:r>
          </a:p>
          <a:p>
            <a:endParaRPr lang="en-US" dirty="0"/>
          </a:p>
          <a:p>
            <a:pPr marL="171450" indent="-171450">
              <a:buFont typeface="Arial" panose="020B0604020202020204" pitchFamily="34" charset="0"/>
              <a:buChar char="•"/>
            </a:pPr>
            <a:r>
              <a:rPr lang="en-US" dirty="0"/>
              <a:t>The practice for screening of criminal records</a:t>
            </a:r>
            <a:r>
              <a:rPr lang="en-US" baseline="0" dirty="0"/>
              <a:t> has a discriminatory impact on Black and Latino communities. </a:t>
            </a:r>
          </a:p>
          <a:p>
            <a:pPr marL="171450" indent="-171450">
              <a:buFont typeface="Arial" panose="020B0604020202020204" pitchFamily="34" charset="0"/>
              <a:buChar char="•"/>
            </a:pPr>
            <a:r>
              <a:rPr lang="en-US" baseline="0" dirty="0"/>
              <a:t>Although not listed in this data, we are aware of the disproportionality for Native Americans as well. </a:t>
            </a:r>
            <a:endParaRPr lang="en-US" dirty="0"/>
          </a:p>
          <a:p>
            <a:endParaRPr lang="en-US" baseline="0" dirty="0"/>
          </a:p>
          <a:p>
            <a:r>
              <a:rPr lang="en-US" baseline="0" dirty="0"/>
              <a:t>READ SLIDE</a:t>
            </a:r>
          </a:p>
          <a:p>
            <a:endParaRPr lang="en-US" baseline="0" dirty="0"/>
          </a:p>
          <a:p>
            <a:pPr marL="171450" indent="-171450">
              <a:buFont typeface="Arial" panose="020B0604020202020204" pitchFamily="34" charset="0"/>
              <a:buChar char="•"/>
            </a:pPr>
            <a:r>
              <a:rPr lang="en-US" baseline="0" dirty="0"/>
              <a:t>Not a part of the guidance but we know that mass incarceration also has a </a:t>
            </a:r>
            <a:r>
              <a:rPr lang="en-US" b="1" baseline="0" dirty="0"/>
              <a:t>large impact on families with children and people with disabilities </a:t>
            </a:r>
            <a:endParaRPr lang="en-US" b="1" dirty="0"/>
          </a:p>
          <a:p>
            <a:endParaRPr lang="en-US" dirty="0"/>
          </a:p>
        </p:txBody>
      </p:sp>
      <p:sp>
        <p:nvSpPr>
          <p:cNvPr id="4" name="Slide Number Placeholder 3"/>
          <p:cNvSpPr>
            <a:spLocks noGrp="1"/>
          </p:cNvSpPr>
          <p:nvPr>
            <p:ph type="sldNum" sz="quarter" idx="10"/>
          </p:nvPr>
        </p:nvSpPr>
        <p:spPr/>
        <p:txBody>
          <a:bodyPr/>
          <a:lstStyle/>
          <a:p>
            <a:fld id="{FCCB8C19-3908-4EF1-A79B-5DFF5AD72DE7}" type="slidenum">
              <a:rPr lang="en-US" smtClean="0"/>
              <a:t>12</a:t>
            </a:fld>
            <a:endParaRPr lang="en-US"/>
          </a:p>
        </p:txBody>
      </p:sp>
    </p:spTree>
    <p:extLst>
      <p:ext uri="{BB962C8B-B14F-4D97-AF65-F5344CB8AC3E}">
        <p14:creationId xmlns:p14="http://schemas.microsoft.com/office/powerpoint/2010/main" val="26753906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sz="1200" dirty="0"/>
              <a:t>Erika</a:t>
            </a:r>
            <a:endParaRPr lang="en-US" sz="1200" dirty="0">
              <a:latin typeface="Calibri"/>
            </a:endParaRPr>
          </a:p>
          <a:p>
            <a:pPr marL="0" indent="0">
              <a:buFont typeface="Arial" panose="020B0604020202020204" pitchFamily="34" charset="0"/>
              <a:buNone/>
            </a:pPr>
            <a:endParaRPr lang="en-US" sz="1200" dirty="0"/>
          </a:p>
          <a:p>
            <a:pPr marL="171450" indent="-171450">
              <a:buFont typeface="Arial" panose="020B0604020202020204" pitchFamily="34" charset="0"/>
              <a:buChar char="•"/>
            </a:pPr>
            <a:r>
              <a:rPr lang="en-US" sz="1200" dirty="0"/>
              <a:t>In response to Seattle’s Housing Affordability</a:t>
            </a:r>
            <a:r>
              <a:rPr lang="en-US" sz="1200" baseline="0" dirty="0"/>
              <a:t> and Livability Agenda (HALA) Advisory Committee’s recommendations to address Seattle’s housing affordability crisis and </a:t>
            </a:r>
            <a:r>
              <a:rPr lang="en-US" sz="1200" dirty="0"/>
              <a:t>HUD’s Guidance</a:t>
            </a:r>
            <a:r>
              <a:rPr lang="en-US" sz="1200" baseline="0" dirty="0"/>
              <a:t> on the Use of Conviction Records in Housing, Seattle City Council unanimously passed o</a:t>
            </a:r>
            <a:r>
              <a:rPr lang="en-US" sz="1200" dirty="0"/>
              <a:t>n</a:t>
            </a:r>
            <a:r>
              <a:rPr lang="en-US" sz="1200" baseline="0" dirty="0"/>
              <a:t> June 13, 2016, passed </a:t>
            </a:r>
            <a:r>
              <a:rPr lang="en-US" sz="1200" dirty="0"/>
              <a:t>Resolution 31669</a:t>
            </a:r>
            <a:r>
              <a:rPr lang="en-US" sz="1200" baseline="0" dirty="0"/>
              <a:t>, which affirms federal guidance addressing how landlords screen applicants based on their criminal history</a:t>
            </a:r>
          </a:p>
          <a:p>
            <a:pPr marL="171450" indent="-171450">
              <a:buFont typeface="Arial" panose="020B0604020202020204" pitchFamily="34" charset="0"/>
              <a:buChar char="•"/>
            </a:pPr>
            <a:r>
              <a:rPr lang="en-US" sz="1200" baseline="0" dirty="0"/>
              <a:t>The goal for the resolution is to remove barriers and provide fair access to housing for people with criminal records</a:t>
            </a:r>
          </a:p>
          <a:p>
            <a:pPr marL="171450" indent="-171450">
              <a:buFont typeface="Arial" panose="020B0604020202020204" pitchFamily="34" charset="0"/>
              <a:buChar char="•"/>
            </a:pPr>
            <a:r>
              <a:rPr lang="en-US" sz="1200" baseline="0" dirty="0"/>
              <a:t>The resolution outlines several factors that landlords should consider when evaluating applicants with a criminal record on a case-by-case basis:</a:t>
            </a:r>
          </a:p>
          <a:p>
            <a:pPr lvl="1">
              <a:buFont typeface="Arial" panose="020B0604020202020204" pitchFamily="34" charset="0"/>
              <a:buChar char="•"/>
            </a:pPr>
            <a:r>
              <a:rPr lang="en-US" sz="2000" dirty="0"/>
              <a:t>Nature and severity of crime</a:t>
            </a:r>
          </a:p>
          <a:p>
            <a:pPr lvl="1">
              <a:buFont typeface="Arial" panose="020B0604020202020204" pitchFamily="34" charset="0"/>
              <a:buChar char="•"/>
            </a:pPr>
            <a:r>
              <a:rPr lang="en-US" sz="2000" dirty="0"/>
              <a:t>Conduct underlying the conviction </a:t>
            </a:r>
          </a:p>
          <a:p>
            <a:pPr lvl="1">
              <a:buFont typeface="Arial" panose="020B0604020202020204" pitchFamily="34" charset="0"/>
              <a:buChar char="•"/>
            </a:pPr>
            <a:r>
              <a:rPr lang="en-US" sz="2000" dirty="0"/>
              <a:t>Length of time since conviction and/or release</a:t>
            </a:r>
          </a:p>
          <a:p>
            <a:pPr lvl="1">
              <a:buFont typeface="Arial" panose="020B0604020202020204" pitchFamily="34" charset="0"/>
              <a:buChar char="•"/>
            </a:pPr>
            <a:r>
              <a:rPr lang="en-US" sz="2000" dirty="0"/>
              <a:t>Age of individual at time of conviction </a:t>
            </a:r>
          </a:p>
          <a:p>
            <a:pPr lvl="1">
              <a:buFont typeface="Arial" panose="020B0604020202020204" pitchFamily="34" charset="0"/>
              <a:buChar char="•"/>
            </a:pPr>
            <a:r>
              <a:rPr lang="en-US" sz="2000" dirty="0"/>
              <a:t>Evidence of rehabilitation </a:t>
            </a:r>
          </a:p>
          <a:p>
            <a:endParaRPr lang="en-US" dirty="0"/>
          </a:p>
        </p:txBody>
      </p:sp>
      <p:sp>
        <p:nvSpPr>
          <p:cNvPr id="4" name="Slide Number Placeholder 3"/>
          <p:cNvSpPr>
            <a:spLocks noGrp="1"/>
          </p:cNvSpPr>
          <p:nvPr>
            <p:ph type="sldNum" sz="quarter" idx="10"/>
          </p:nvPr>
        </p:nvSpPr>
        <p:spPr/>
        <p:txBody>
          <a:bodyPr/>
          <a:lstStyle/>
          <a:p>
            <a:fld id="{FCCB8C19-3908-4EF1-A79B-5DFF5AD72DE7}" type="slidenum">
              <a:rPr lang="en-US" smtClean="0"/>
              <a:t>13</a:t>
            </a:fld>
            <a:endParaRPr lang="en-US"/>
          </a:p>
        </p:txBody>
      </p:sp>
    </p:spTree>
    <p:extLst>
      <p:ext uri="{BB962C8B-B14F-4D97-AF65-F5344CB8AC3E}">
        <p14:creationId xmlns:p14="http://schemas.microsoft.com/office/powerpoint/2010/main" val="36977491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Erika</a:t>
            </a:r>
            <a:endParaRPr lang="en-US" dirty="0">
              <a:latin typeface="Calibri"/>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The</a:t>
            </a:r>
            <a:r>
              <a:rPr lang="en-US" baseline="0" dirty="0"/>
              <a:t> </a:t>
            </a:r>
            <a:r>
              <a:rPr lang="en-US" dirty="0"/>
              <a:t>HUD Guidance</a:t>
            </a:r>
            <a:r>
              <a:rPr lang="en-US" baseline="0" dirty="0"/>
              <a:t> and HUD’s Disparate Effect Rule (24 CFR Part 100) describes how landlords can conduct a discriminatory effect analysis to prevent unintended consequences to ensure fair access to housing for people with criminal records</a:t>
            </a:r>
            <a:endParaRPr lang="en-US" dirty="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These steps can be applied to reviewing all housing</a:t>
            </a:r>
            <a:r>
              <a:rPr lang="en-US" baseline="0" dirty="0"/>
              <a:t> policies to eliminate barriers to housing to ensure equitable access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Step 1 is to evaluate a housing policy or practice and ask yourself a few questions:</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Does this policy or practice have a discriminatory impact on a protected class?</a:t>
            </a:r>
          </a:p>
          <a:p>
            <a:pPr marL="171450" indent="-171450">
              <a:buFont typeface="Arial" panose="020B0604020202020204" pitchFamily="34" charset="0"/>
              <a:buChar char="•"/>
              <a:defRPr/>
            </a:pPr>
            <a:r>
              <a:rPr lang="en-US" baseline="0" dirty="0"/>
              <a:t>Step 2 is analyze whether there the policy provides is </a:t>
            </a:r>
            <a:r>
              <a:rPr lang="en-US" sz="1200" b="1" dirty="0"/>
              <a:t>necessary</a:t>
            </a:r>
            <a:r>
              <a:rPr lang="en-US" sz="1200" dirty="0"/>
              <a:t> to achieve a </a:t>
            </a:r>
            <a:r>
              <a:rPr lang="en-US" sz="1200" i="1" u="sng" dirty="0"/>
              <a:t>substantial, legitimate, nondiscriminatory interest. This burden is on the housing provider</a:t>
            </a:r>
            <a:endParaRPr lang="en-US" sz="1200"/>
          </a:p>
          <a:p>
            <a:pPr marL="171450" indent="-171450">
              <a:buFont typeface="Arial" panose="020B0604020202020204" pitchFamily="34" charset="0"/>
              <a:buChar char="•"/>
              <a:defRPr/>
            </a:pPr>
            <a:r>
              <a:rPr lang="en-US" baseline="0" dirty="0"/>
              <a:t>Step 3 is explore whether there is less discriminatory alternatives to find screen applicants with criminal records to ensure fair access to housing</a:t>
            </a:r>
          </a:p>
          <a:p>
            <a:endParaRPr lang="en-US" b="1" dirty="0"/>
          </a:p>
        </p:txBody>
      </p:sp>
      <p:sp>
        <p:nvSpPr>
          <p:cNvPr id="4" name="Slide Number Placeholder 3"/>
          <p:cNvSpPr>
            <a:spLocks noGrp="1"/>
          </p:cNvSpPr>
          <p:nvPr>
            <p:ph type="sldNum" sz="quarter" idx="10"/>
          </p:nvPr>
        </p:nvSpPr>
        <p:spPr/>
        <p:txBody>
          <a:bodyPr/>
          <a:lstStyle/>
          <a:p>
            <a:fld id="{FCCB8C19-3908-4EF1-A79B-5DFF5AD72DE7}" type="slidenum">
              <a:rPr lang="en-US" smtClean="0"/>
              <a:t>14</a:t>
            </a:fld>
            <a:endParaRPr lang="en-US"/>
          </a:p>
        </p:txBody>
      </p:sp>
    </p:spTree>
    <p:extLst>
      <p:ext uri="{BB962C8B-B14F-4D97-AF65-F5344CB8AC3E}">
        <p14:creationId xmlns:p14="http://schemas.microsoft.com/office/powerpoint/2010/main" val="30038089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Erika</a:t>
            </a:r>
          </a:p>
          <a:p>
            <a:pPr marL="171450" indent="-171450">
              <a:buFont typeface="Arial" panose="020B0604020202020204" pitchFamily="34" charset="0"/>
              <a:buChar char="•"/>
            </a:pPr>
            <a:endParaRPr lang="en-US" sz="1200" baseline="0" dirty="0"/>
          </a:p>
          <a:p>
            <a:pPr marL="171450" indent="-171450">
              <a:buFont typeface="Arial" panose="020B0604020202020204" pitchFamily="34" charset="0"/>
              <a:buChar char="•"/>
            </a:pPr>
            <a:r>
              <a:rPr lang="en-US" sz="1200" baseline="0" dirty="0"/>
              <a:t>Burden is on claimant to show the neutral or policy has a discriminatory effect by using local or national data which we discussed in the previous slides </a:t>
            </a:r>
          </a:p>
          <a:p>
            <a:pPr marL="628650" lvl="1" indent="-171450">
              <a:buFont typeface="Arial" panose="020B0604020202020204" pitchFamily="34" charset="0"/>
              <a:buChar char="•"/>
            </a:pPr>
            <a:r>
              <a:rPr lang="en-US" baseline="0" dirty="0"/>
              <a:t>As we have pointed out earlier, this data exists – we know that criminal record housing screening has a disparate impact on blacks, Latinos and Native Americans</a:t>
            </a:r>
          </a:p>
          <a:p>
            <a:endParaRPr lang="en-US" baseline="0" dirty="0"/>
          </a:p>
          <a:p>
            <a:pPr marL="171450" indent="-171450">
              <a:buFont typeface="Arial" panose="020B0604020202020204" pitchFamily="34" charset="0"/>
              <a:buChar char="•"/>
            </a:pPr>
            <a:r>
              <a:rPr lang="en-US" sz="1200" baseline="0" dirty="0"/>
              <a:t>Example: Neutral policy such as no felons, on it’s face it may not be discriminatory but what are the impacts? This neutral policy likely has a discriminatory impact communities of color, particularly blacks, Latinos, and Native Americans</a:t>
            </a:r>
          </a:p>
          <a:p>
            <a:pPr marL="171450" indent="-171450">
              <a:buFont typeface="Arial" panose="020B0604020202020204" pitchFamily="34" charset="0"/>
              <a:buChar char="•"/>
            </a:pPr>
            <a:r>
              <a:rPr lang="en-US" sz="1200" baseline="0" dirty="0"/>
              <a:t>Does the policy or practice create housing opportunities or barriers to people with conviction records?</a:t>
            </a:r>
          </a:p>
          <a:p>
            <a:endParaRPr lang="en-US" dirty="0"/>
          </a:p>
        </p:txBody>
      </p:sp>
      <p:sp>
        <p:nvSpPr>
          <p:cNvPr id="4" name="Slide Number Placeholder 3"/>
          <p:cNvSpPr>
            <a:spLocks noGrp="1"/>
          </p:cNvSpPr>
          <p:nvPr>
            <p:ph type="sldNum" sz="quarter" idx="10"/>
          </p:nvPr>
        </p:nvSpPr>
        <p:spPr/>
        <p:txBody>
          <a:bodyPr/>
          <a:lstStyle/>
          <a:p>
            <a:fld id="{FCCB8C19-3908-4EF1-A79B-5DFF5AD72DE7}" type="slidenum">
              <a:rPr lang="en-US" smtClean="0"/>
              <a:t>15</a:t>
            </a:fld>
            <a:endParaRPr lang="en-US"/>
          </a:p>
        </p:txBody>
      </p:sp>
    </p:spTree>
    <p:extLst>
      <p:ext uri="{BB962C8B-B14F-4D97-AF65-F5344CB8AC3E}">
        <p14:creationId xmlns:p14="http://schemas.microsoft.com/office/powerpoint/2010/main" val="5602226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 typeface="Arial" panose="020B0604020202020204" pitchFamily="34" charset="0"/>
              <a:buNone/>
            </a:pPr>
            <a:r>
              <a:rPr lang="en-US" sz="1200" dirty="0"/>
              <a:t>Erika</a:t>
            </a:r>
            <a:endParaRPr lang="en-US" dirty="0">
              <a:solidFill>
                <a:srgbClr val="000000"/>
              </a:solidFill>
              <a:latin typeface="Calibri"/>
            </a:endParaRPr>
          </a:p>
          <a:p>
            <a:pPr marL="0" lvl="0" indent="0">
              <a:buFont typeface="Arial" panose="020B0604020202020204" pitchFamily="34" charset="0"/>
              <a:buNone/>
            </a:pPr>
            <a:endParaRPr lang="en-US" sz="120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aseline="0" dirty="0"/>
              <a:t>Burden on the housing provider to answer the following questions:</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aseline="0" dirty="0"/>
              <a:t>Is the policy or practice necessary?</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aseline="0" dirty="0"/>
              <a:t>Does the policy achieve a substantial, legitimate, non-discriminatory interest?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aseline="0" dirty="0"/>
              <a:t>Does the policy or practice determine whether a person will be a good tenant?</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aseline="0" dirty="0"/>
              <a:t>There’s a lot of data that shows that individuals with a criminal record does not determine whether a person will be a good tenant or not</a:t>
            </a:r>
          </a:p>
          <a:p>
            <a:endParaRPr lang="en-US" dirty="0"/>
          </a:p>
        </p:txBody>
      </p:sp>
      <p:sp>
        <p:nvSpPr>
          <p:cNvPr id="4" name="Slide Number Placeholder 3"/>
          <p:cNvSpPr>
            <a:spLocks noGrp="1"/>
          </p:cNvSpPr>
          <p:nvPr>
            <p:ph type="sldNum" sz="quarter" idx="10"/>
          </p:nvPr>
        </p:nvSpPr>
        <p:spPr/>
        <p:txBody>
          <a:bodyPr/>
          <a:lstStyle/>
          <a:p>
            <a:fld id="{FCCB8C19-3908-4EF1-A79B-5DFF5AD72DE7}" type="slidenum">
              <a:rPr lang="en-US" smtClean="0"/>
              <a:t>16</a:t>
            </a:fld>
            <a:endParaRPr lang="en-US"/>
          </a:p>
        </p:txBody>
      </p:sp>
    </p:spTree>
    <p:extLst>
      <p:ext uri="{BB962C8B-B14F-4D97-AF65-F5344CB8AC3E}">
        <p14:creationId xmlns:p14="http://schemas.microsoft.com/office/powerpoint/2010/main" val="39558547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Erika</a:t>
            </a:r>
          </a:p>
          <a:p>
            <a:endParaRPr lang="en-US" dirty="0"/>
          </a:p>
          <a:p>
            <a:pPr marL="171450" indent="-171450">
              <a:buFont typeface="Arial" panose="020B0604020202020204" pitchFamily="34" charset="0"/>
              <a:buChar char="•"/>
            </a:pPr>
            <a:r>
              <a:rPr lang="en-US" baseline="0" dirty="0"/>
              <a:t>What is are legitimate business needs?</a:t>
            </a:r>
          </a:p>
          <a:p>
            <a:pPr marL="171450" indent="-171450">
              <a:buFont typeface="Arial" panose="020B0604020202020204" pitchFamily="34" charset="0"/>
              <a:buChar char="•"/>
            </a:pPr>
            <a:r>
              <a:rPr lang="en-US" baseline="0" dirty="0"/>
              <a:t>As a housing provider, you are looking for tenants who:</a:t>
            </a:r>
          </a:p>
          <a:p>
            <a:pPr marL="628650" lvl="1" indent="-171450">
              <a:buFont typeface="Arial" panose="020B0604020202020204" pitchFamily="34" charset="0"/>
              <a:buChar char="•"/>
            </a:pPr>
            <a:r>
              <a:rPr lang="en-US" sz="1200" dirty="0"/>
              <a:t>Pay bills on time</a:t>
            </a:r>
          </a:p>
          <a:p>
            <a:pPr marL="628650" lvl="1" indent="-171450">
              <a:buFont typeface="Arial" panose="020B0604020202020204" pitchFamily="34" charset="0"/>
              <a:buChar char="•"/>
            </a:pPr>
            <a:r>
              <a:rPr lang="en-US" sz="1200" dirty="0"/>
              <a:t>Maintain property</a:t>
            </a:r>
          </a:p>
          <a:p>
            <a:pPr marL="628650" lvl="1" indent="-171450">
              <a:buFont typeface="Arial" panose="020B0604020202020204" pitchFamily="34" charset="0"/>
              <a:buChar char="•"/>
            </a:pPr>
            <a:r>
              <a:rPr lang="en-US" sz="1200" dirty="0"/>
              <a:t>Respect other residents and staff</a:t>
            </a:r>
          </a:p>
          <a:p>
            <a:pPr marL="628650" lvl="1" indent="-171450">
              <a:buFont typeface="Arial" panose="020B0604020202020204" pitchFamily="34" charset="0"/>
              <a:buChar char="•"/>
            </a:pPr>
            <a:r>
              <a:rPr lang="en-US" sz="1200" dirty="0"/>
              <a:t>Comply with any lease policies</a:t>
            </a:r>
          </a:p>
          <a:p>
            <a:pPr marL="171450" lvl="0" indent="-171450">
              <a:buFont typeface="Arial" panose="020B0604020202020204" pitchFamily="34" charset="0"/>
              <a:buChar char="•"/>
            </a:pPr>
            <a:r>
              <a:rPr lang="en-US" sz="1200" dirty="0"/>
              <a:t>As</a:t>
            </a:r>
            <a:r>
              <a:rPr lang="en-US" sz="1200" baseline="0" dirty="0"/>
              <a:t> housing providers and tenant advocates, our goal is to provide safe and affordable housing by casting the widest net possible to screen-in applicants as qualified tenants</a:t>
            </a:r>
            <a:endParaRPr lang="en-US" sz="1200" dirty="0"/>
          </a:p>
          <a:p>
            <a:endParaRPr lang="en-US" dirty="0"/>
          </a:p>
        </p:txBody>
      </p:sp>
      <p:sp>
        <p:nvSpPr>
          <p:cNvPr id="4" name="Slide Number Placeholder 3"/>
          <p:cNvSpPr>
            <a:spLocks noGrp="1"/>
          </p:cNvSpPr>
          <p:nvPr>
            <p:ph type="sldNum" sz="quarter" idx="10"/>
          </p:nvPr>
        </p:nvSpPr>
        <p:spPr/>
        <p:txBody>
          <a:bodyPr/>
          <a:lstStyle/>
          <a:p>
            <a:fld id="{FCCB8C19-3908-4EF1-A79B-5DFF5AD72DE7}" type="slidenum">
              <a:rPr lang="en-US" smtClean="0"/>
              <a:t>17</a:t>
            </a:fld>
            <a:endParaRPr lang="en-US"/>
          </a:p>
        </p:txBody>
      </p:sp>
    </p:spTree>
    <p:extLst>
      <p:ext uri="{BB962C8B-B14F-4D97-AF65-F5344CB8AC3E}">
        <p14:creationId xmlns:p14="http://schemas.microsoft.com/office/powerpoint/2010/main" val="17286621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dirty="0">
                <a:latin typeface="Calibri"/>
              </a:rPr>
              <a:t>Erika</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dirty="0"/>
              <a:t>In order</a:t>
            </a:r>
            <a:r>
              <a:rPr lang="en-US" sz="1200" baseline="0" dirty="0"/>
              <a:t> to meet the substantial, legitimate, and nondiscriminatory interest landlord’s decision must be based off of reliable evidence and demonstrable risk – this going to vary case-by-case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dirty="0"/>
          </a:p>
          <a:p>
            <a:pPr marL="342900" lvl="0" indent="-342900">
              <a:buFont typeface="Arial" panose="020B0604020202020204" pitchFamily="34" charset="0"/>
              <a:buChar char="•"/>
            </a:pPr>
            <a:r>
              <a:rPr lang="en-US" sz="1200" dirty="0"/>
              <a:t>HUD guidance explicitly</a:t>
            </a:r>
            <a:r>
              <a:rPr lang="en-US" sz="1200" baseline="0" dirty="0"/>
              <a:t> directs housing providers that if they use conviction records as a criteria for housing, they must show the following:</a:t>
            </a:r>
          </a:p>
          <a:p>
            <a:pPr marL="800100" lvl="1" indent="-342900">
              <a:buFont typeface="Arial" panose="020B0604020202020204" pitchFamily="34" charset="0"/>
              <a:buChar char="•"/>
            </a:pPr>
            <a:r>
              <a:rPr lang="en-US" baseline="0" dirty="0"/>
              <a:t>Demonstrate a safety risk</a:t>
            </a:r>
          </a:p>
          <a:p>
            <a:pPr marL="800100" lvl="1" indent="-342900">
              <a:buFont typeface="Arial" panose="020B0604020202020204" pitchFamily="34" charset="0"/>
              <a:buChar char="•"/>
            </a:pPr>
            <a:r>
              <a:rPr lang="en-US" baseline="0" dirty="0"/>
              <a:t>Must be based on reliable evidence</a:t>
            </a:r>
            <a:endParaRPr lang="en-US" dirty="0"/>
          </a:p>
          <a:p>
            <a:pPr marL="800100" lvl="1" indent="-342900">
              <a:buFont typeface="Arial" panose="020B0604020202020204" pitchFamily="34" charset="0"/>
              <a:buChar char="•"/>
            </a:pPr>
            <a:r>
              <a:rPr lang="en-US" dirty="0"/>
              <a:t>Prohibits blanket exclusions based on criminal records or</a:t>
            </a:r>
            <a:r>
              <a:rPr lang="en-US" baseline="0" dirty="0"/>
              <a:t> types of crimes</a:t>
            </a:r>
            <a:r>
              <a:rPr lang="en-US" dirty="0"/>
              <a:t> – these automatic bans without considering other factors likely has</a:t>
            </a:r>
            <a:r>
              <a:rPr lang="en-US" baseline="0" dirty="0"/>
              <a:t> a disparate impact on communities of color </a:t>
            </a:r>
            <a:endParaRPr lang="en-US" dirty="0"/>
          </a:p>
          <a:p>
            <a:pPr marL="800100" lvl="1" indent="-342900">
              <a:buFont typeface="Arial" panose="020B0604020202020204" pitchFamily="34" charset="0"/>
              <a:buChar char="•"/>
            </a:pPr>
            <a:r>
              <a:rPr lang="en-US" dirty="0"/>
              <a:t>No arrests</a:t>
            </a:r>
          </a:p>
          <a:p>
            <a:pPr marL="1257300" lvl="2" indent="-342900">
              <a:buFont typeface="Arial" panose="020B0604020202020204" pitchFamily="34" charset="0"/>
              <a:buChar char="•"/>
            </a:pPr>
            <a:r>
              <a:rPr lang="en-US" dirty="0"/>
              <a:t>US</a:t>
            </a:r>
            <a:r>
              <a:rPr lang="en-US" baseline="0" dirty="0"/>
              <a:t> Supreme Court has recognized arrests have no probative value in whether an individual engaged in criminal conduct </a:t>
            </a:r>
          </a:p>
          <a:p>
            <a:pPr marL="1257300" lvl="2" indent="-342900">
              <a:buFont typeface="Arial" panose="020B0604020202020204" pitchFamily="34" charset="0"/>
              <a:buChar char="•"/>
            </a:pPr>
            <a:r>
              <a:rPr lang="en-US" baseline="0" dirty="0"/>
              <a:t>Also not proof of past unlawful conduct and are often incomplete </a:t>
            </a:r>
            <a:endParaRPr lang="en-US" dirty="0"/>
          </a:p>
          <a:p>
            <a:pPr lvl="1">
              <a:defRPr/>
            </a:pPr>
            <a:endParaRPr lang="en-US" sz="1200" b="1" dirty="0"/>
          </a:p>
          <a:p>
            <a:pPr marL="342900" lvl="0" indent="-342900">
              <a:buFont typeface="Arial" panose="020B0604020202020204" pitchFamily="34" charset="0"/>
              <a:buChar char="•"/>
            </a:pPr>
            <a:r>
              <a:rPr lang="en-US" sz="1200" dirty="0"/>
              <a:t>Cannot be based on generalizations, stereotypes, or speculations</a:t>
            </a:r>
          </a:p>
          <a:p>
            <a:pPr marL="8001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t>Don’t</a:t>
            </a:r>
            <a:r>
              <a:rPr lang="en-US" sz="1200" baseline="0" dirty="0"/>
              <a:t> have reliable evidence they use their implicit bias to screen out </a:t>
            </a:r>
          </a:p>
          <a:p>
            <a:pPr marL="628650" lvl="1" indent="-171450">
              <a:buFont typeface="Arial" panose="020B0604020202020204" pitchFamily="34" charset="0"/>
              <a:buChar char="•"/>
            </a:pPr>
            <a:r>
              <a:rPr lang="en-US" sz="1200" dirty="0"/>
              <a:t>This is what you need to avoid </a:t>
            </a:r>
          </a:p>
          <a:p>
            <a:pPr marL="171450" indent="-171450">
              <a:buFont typeface="Arial" panose="020B0604020202020204" pitchFamily="34" charset="0"/>
              <a:buChar char="•"/>
            </a:pPr>
            <a:r>
              <a:rPr lang="en-US" dirty="0"/>
              <a:t>Tailored policy or practice that creates exclusions must be necessary to achieve a substantial, legitimate, nondiscriminatory interest of the provider – consider factors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baseline="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dirty="0"/>
              <a:t>Screening</a:t>
            </a:r>
            <a:r>
              <a:rPr lang="en-US" sz="1200" baseline="0" dirty="0"/>
              <a:t> Companies are within a billion dollar industry. But, the mission of majority of the providers is to serve people and provide safe and affordable housing.</a:t>
            </a:r>
          </a:p>
        </p:txBody>
      </p:sp>
      <p:sp>
        <p:nvSpPr>
          <p:cNvPr id="4" name="Slide Number Placeholder 3"/>
          <p:cNvSpPr>
            <a:spLocks noGrp="1"/>
          </p:cNvSpPr>
          <p:nvPr>
            <p:ph type="sldNum" sz="quarter" idx="10"/>
          </p:nvPr>
        </p:nvSpPr>
        <p:spPr/>
        <p:txBody>
          <a:bodyPr/>
          <a:lstStyle/>
          <a:p>
            <a:fld id="{FCCB8C19-3908-4EF1-A79B-5DFF5AD72DE7}" type="slidenum">
              <a:rPr lang="en-US" smtClean="0"/>
              <a:t>18</a:t>
            </a:fld>
            <a:endParaRPr lang="en-US"/>
          </a:p>
        </p:txBody>
      </p:sp>
    </p:spTree>
    <p:extLst>
      <p:ext uri="{BB962C8B-B14F-4D97-AF65-F5344CB8AC3E}">
        <p14:creationId xmlns:p14="http://schemas.microsoft.com/office/powerpoint/2010/main" val="20839554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0" u="none" baseline="0" dirty="0"/>
              <a:t>Erika</a:t>
            </a:r>
            <a:endParaRPr lang="en-US" sz="1200" dirty="0">
              <a:latin typeface="Calibri"/>
            </a:endParaRPr>
          </a:p>
          <a:p>
            <a:pPr marL="628650" lvl="1" indent="-171450">
              <a:buFont typeface="Arial" panose="020B0604020202020204" pitchFamily="34" charset="0"/>
              <a:buChar char="•"/>
              <a:defRPr/>
            </a:pPr>
            <a:endParaRPr lang="en-US" b="1" u="sng" baseline="0" dirty="0"/>
          </a:p>
          <a:p>
            <a:pPr marL="171450" indent="-171450">
              <a:buFont typeface="Arial" panose="020B0604020202020204" pitchFamily="34" charset="0"/>
              <a:buChar char="•"/>
            </a:pPr>
            <a:r>
              <a:rPr lang="en-US" sz="1200" kern="1200" dirty="0" err="1">
                <a:solidFill>
                  <a:schemeClr val="tx1"/>
                </a:solidFill>
                <a:effectLst/>
                <a:latin typeface="+mn-lt"/>
                <a:ea typeface="+mn-ea"/>
                <a:cs typeface="+mn-cs"/>
              </a:rPr>
              <a:t>Merf</a:t>
            </a:r>
            <a:r>
              <a:rPr lang="en-US" sz="1200" kern="1200" baseline="0" dirty="0">
                <a:solidFill>
                  <a:schemeClr val="tx1"/>
                </a:solidFill>
                <a:effectLst/>
                <a:latin typeface="+mn-lt"/>
                <a:ea typeface="+mn-ea"/>
                <a:cs typeface="+mn-cs"/>
              </a:rPr>
              <a:t> </a:t>
            </a:r>
            <a:r>
              <a:rPr lang="en-US" sz="1200" kern="1200" baseline="0" dirty="0" err="1">
                <a:solidFill>
                  <a:schemeClr val="tx1"/>
                </a:solidFill>
                <a:effectLst/>
                <a:latin typeface="+mn-lt"/>
                <a:ea typeface="+mn-ea"/>
                <a:cs typeface="+mn-cs"/>
              </a:rPr>
              <a:t>Ehman</a:t>
            </a:r>
            <a:r>
              <a:rPr lang="en-US" sz="1200" kern="1200" baseline="0" dirty="0">
                <a:solidFill>
                  <a:schemeClr val="tx1"/>
                </a:solidFill>
                <a:effectLst/>
                <a:latin typeface="+mn-lt"/>
                <a:ea typeface="+mn-ea"/>
                <a:cs typeface="+mn-cs"/>
              </a:rPr>
              <a:t> and Anna </a:t>
            </a:r>
            <a:r>
              <a:rPr lang="en-US" sz="1200" kern="1200" baseline="0" dirty="0" err="1">
                <a:solidFill>
                  <a:schemeClr val="tx1"/>
                </a:solidFill>
                <a:effectLst/>
                <a:latin typeface="+mn-lt"/>
                <a:ea typeface="+mn-ea"/>
                <a:cs typeface="+mn-cs"/>
              </a:rPr>
              <a:t>Reosti</a:t>
            </a:r>
            <a:r>
              <a:rPr lang="en-US" sz="1200" kern="1200" baseline="0" dirty="0">
                <a:solidFill>
                  <a:schemeClr val="tx1"/>
                </a:solidFill>
                <a:effectLst/>
                <a:latin typeface="+mn-lt"/>
                <a:ea typeface="+mn-ea"/>
                <a:cs typeface="+mn-cs"/>
              </a:rPr>
              <a:t> published a law review article on tenant screening in an era of mass incarceration </a:t>
            </a:r>
          </a:p>
          <a:p>
            <a:pPr marL="171450" indent="-171450">
              <a:buFont typeface="Arial" panose="020B0604020202020204" pitchFamily="34" charset="0"/>
              <a:buChar char="•"/>
            </a:pPr>
            <a:endParaRPr lang="en-US" sz="1200" kern="1200" baseline="0" dirty="0">
              <a:solidFill>
                <a:schemeClr val="tx1"/>
              </a:solidFill>
              <a:effectLst/>
              <a:latin typeface="+mn-lt"/>
            </a:endParaRPr>
          </a:p>
          <a:p>
            <a:pPr marL="171450" indent="-171450">
              <a:buFont typeface="Arial" panose="020B0604020202020204" pitchFamily="34" charset="0"/>
              <a:buChar char="•"/>
            </a:pPr>
            <a:r>
              <a:rPr lang="en-US" sz="1200" kern="1200" baseline="0" dirty="0">
                <a:solidFill>
                  <a:schemeClr val="tx1"/>
                </a:solidFill>
                <a:effectLst/>
                <a:latin typeface="+mn-lt"/>
              </a:rPr>
              <a:t>They </a:t>
            </a:r>
            <a:r>
              <a:rPr lang="en-US" sz="1200" kern="1200" baseline="0" dirty="0">
                <a:solidFill>
                  <a:schemeClr val="tx1"/>
                </a:solidFill>
                <a:effectLst/>
                <a:latin typeface="+mn-lt"/>
                <a:ea typeface="+mn-ea"/>
                <a:cs typeface="+mn-cs"/>
              </a:rPr>
              <a:t>found that:</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Based on sociological research there is no correlation between a criminal record and the ability to meet the obligations of tenancy. However, we know the opposite is true, by providing safe and affordable housing to formerly incarcerated individuals it reduces recidivism and promotes public safety.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Criminal record cannot</a:t>
            </a:r>
            <a:r>
              <a:rPr lang="en-US" sz="1200" kern="1200" baseline="0" dirty="0">
                <a:solidFill>
                  <a:schemeClr val="tx1"/>
                </a:solidFill>
                <a:effectLst/>
                <a:latin typeface="+mn-lt"/>
                <a:ea typeface="+mn-ea"/>
                <a:cs typeface="+mn-cs"/>
              </a:rPr>
              <a:t> reliably indicate the risk of future problematic tenant behavior</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baseline="0" dirty="0">
                <a:solidFill>
                  <a:schemeClr val="tx1"/>
                </a:solidFill>
                <a:effectLst/>
                <a:latin typeface="+mn-lt"/>
                <a:ea typeface="+mn-ea"/>
                <a:cs typeface="+mn-cs"/>
              </a:rPr>
              <a:t>Presence of a criminal record does not equal foreseeability of harm and should not by itself lead to liability</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baseline="0" dirty="0">
                <a:solidFill>
                  <a:schemeClr val="tx1"/>
                </a:solidFill>
                <a:effectLst/>
                <a:latin typeface="+mn-lt"/>
                <a:ea typeface="+mn-ea"/>
                <a:cs typeface="+mn-cs"/>
              </a:rPr>
              <a:t>There is no Washington court considering landlord liability for the criminal acts of tenant third parties who have a criminal record or landlord liability for negligent selection of tenants</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baseline="0" dirty="0">
                <a:solidFill>
                  <a:schemeClr val="tx1"/>
                </a:solidFill>
                <a:effectLst/>
                <a:latin typeface="+mn-lt"/>
                <a:ea typeface="+mn-ea"/>
                <a:cs typeface="+mn-cs"/>
              </a:rPr>
              <a:t>Foreseeability Factors</a:t>
            </a:r>
          </a:p>
          <a:p>
            <a:pPr marL="1257300" lvl="2" indent="-342900">
              <a:buFont typeface="Arial" panose="020B0604020202020204" pitchFamily="34" charset="0"/>
              <a:buChar char="•"/>
            </a:pPr>
            <a:r>
              <a:rPr lang="en-US" sz="1200" dirty="0"/>
              <a:t>Whether</a:t>
            </a:r>
            <a:r>
              <a:rPr lang="en-US" sz="1200" baseline="0" dirty="0"/>
              <a:t> the criminal conduct previously occurred on or near the property at issue;</a:t>
            </a:r>
            <a:endParaRPr lang="en-US" sz="1200" dirty="0"/>
          </a:p>
          <a:p>
            <a:pPr marL="1257300" lvl="2" indent="-342900">
              <a:buFont typeface="Arial" panose="020B0604020202020204" pitchFamily="34" charset="0"/>
              <a:buChar char="•"/>
            </a:pPr>
            <a:r>
              <a:rPr lang="en-US" sz="1200" dirty="0"/>
              <a:t>How recently the prior criminal conduct occurred;</a:t>
            </a:r>
            <a:r>
              <a:rPr lang="en-US" sz="1200" baseline="0" dirty="0"/>
              <a:t> </a:t>
            </a:r>
          </a:p>
          <a:p>
            <a:pPr marL="1257300" lvl="2" indent="-342900">
              <a:buFont typeface="Arial" panose="020B0604020202020204" pitchFamily="34" charset="0"/>
              <a:buChar char="•"/>
            </a:pPr>
            <a:r>
              <a:rPr lang="en-US" sz="1200" baseline="0" dirty="0"/>
              <a:t>How often the prior criminal conduct occurred;</a:t>
            </a:r>
          </a:p>
          <a:p>
            <a:pPr marL="1257300" lvl="2" indent="-342900">
              <a:buFont typeface="Arial" panose="020B0604020202020204" pitchFamily="34" charset="0"/>
              <a:buChar char="•"/>
            </a:pPr>
            <a:r>
              <a:rPr lang="en-US" sz="1200" baseline="0" dirty="0"/>
              <a:t>How similar the prior criminal conduct was to the conduct that occurred on the property; and </a:t>
            </a:r>
          </a:p>
          <a:p>
            <a:pPr marL="1257300" lvl="2" indent="-342900">
              <a:buFont typeface="Arial" panose="020B0604020202020204" pitchFamily="34" charset="0"/>
              <a:buChar char="•"/>
            </a:pPr>
            <a:r>
              <a:rPr lang="en-US" sz="1200" baseline="0" dirty="0"/>
              <a:t>What publicity was given to the prior criminal conduct that would indicate that the landlord knew or should have known about the potential for crime</a:t>
            </a:r>
            <a:endParaRPr lang="en-US" sz="1200" kern="1200" dirty="0">
              <a:solidFill>
                <a:schemeClr val="tx1"/>
              </a:solidFill>
              <a:effectLst/>
              <a:latin typeface="+mn-lt"/>
              <a:ea typeface="+mn-ea"/>
              <a:cs typeface="+mn-cs"/>
            </a:endParaRPr>
          </a:p>
          <a:p>
            <a:pPr marL="628650" lvl="1" indent="-171450">
              <a:buFont typeface="Arial" panose="020B0604020202020204" pitchFamily="34" charset="0"/>
              <a:buChar char="•"/>
            </a:pPr>
            <a:endParaRPr lang="en-US" sz="1200" kern="1200" dirty="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What</a:t>
            </a:r>
            <a:r>
              <a:rPr lang="en-US" sz="1200" kern="1200" baseline="0" dirty="0">
                <a:solidFill>
                  <a:schemeClr val="tx1"/>
                </a:solidFill>
                <a:effectLst/>
                <a:latin typeface="+mn-lt"/>
                <a:ea typeface="+mn-ea"/>
                <a:cs typeface="+mn-cs"/>
              </a:rPr>
              <a:t> SOCR has found through fair housing test that there is a</a:t>
            </a:r>
            <a:r>
              <a:rPr lang="en-US" sz="1200" kern="1200" dirty="0">
                <a:solidFill>
                  <a:schemeClr val="tx1"/>
                </a:solidFill>
                <a:effectLst/>
                <a:latin typeface="+mn-lt"/>
                <a:ea typeface="+mn-ea"/>
                <a:cs typeface="+mn-cs"/>
              </a:rPr>
              <a:t> 64% difference in treatment based on race and black testers were more often than white applicants that they would need to undergo a criminal background check</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What if the goal was to make people more eligible? What if our focus is on </a:t>
            </a:r>
            <a:r>
              <a:rPr lang="en-US" sz="1200" b="1" u="sng" kern="1200" dirty="0">
                <a:solidFill>
                  <a:schemeClr val="tx1"/>
                </a:solidFill>
                <a:effectLst/>
                <a:latin typeface="+mn-lt"/>
                <a:ea typeface="+mn-ea"/>
                <a:cs typeface="+mn-cs"/>
              </a:rPr>
              <a:t>screening in </a:t>
            </a:r>
            <a:r>
              <a:rPr lang="en-US" sz="1200" kern="1200" dirty="0">
                <a:solidFill>
                  <a:schemeClr val="tx1"/>
                </a:solidFill>
                <a:effectLst/>
                <a:latin typeface="+mn-lt"/>
                <a:ea typeface="+mn-ea"/>
                <a:cs typeface="+mn-cs"/>
              </a:rPr>
              <a:t>folks to have access to safe and affordable housing rather than </a:t>
            </a:r>
            <a:r>
              <a:rPr lang="en-US" sz="1200" b="1" u="sng" kern="1200" dirty="0">
                <a:solidFill>
                  <a:schemeClr val="tx1"/>
                </a:solidFill>
                <a:effectLst/>
                <a:latin typeface="+mn-lt"/>
                <a:ea typeface="+mn-ea"/>
                <a:cs typeface="+mn-cs"/>
              </a:rPr>
              <a:t>screening out </a:t>
            </a:r>
            <a:r>
              <a:rPr lang="en-US" sz="1200" kern="1200" dirty="0">
                <a:solidFill>
                  <a:schemeClr val="tx1"/>
                </a:solidFill>
                <a:effectLst/>
                <a:latin typeface="+mn-lt"/>
                <a:ea typeface="+mn-ea"/>
                <a:cs typeface="+mn-cs"/>
              </a:rPr>
              <a:t>based on generalizations and stereotypes</a:t>
            </a:r>
            <a:r>
              <a:rPr lang="en-US" sz="1200" kern="1200" baseline="0" dirty="0">
                <a:solidFill>
                  <a:schemeClr val="tx1"/>
                </a:solidFill>
                <a:effectLst/>
                <a:latin typeface="+mn-lt"/>
                <a:ea typeface="+mn-ea"/>
                <a:cs typeface="+mn-cs"/>
              </a:rPr>
              <a:t> especially when studies show that 1 in 4 have a criminal record</a:t>
            </a:r>
            <a:endParaRPr lang="en-US" sz="1200" kern="1200" dirty="0">
              <a:solidFill>
                <a:schemeClr val="tx1"/>
              </a:solidFill>
              <a:effectLst/>
              <a:latin typeface="+mn-lt"/>
              <a:ea typeface="+mn-ea"/>
              <a:cs typeface="+mn-cs"/>
            </a:endParaRPr>
          </a:p>
          <a:p>
            <a:endParaRPr lang="en-US" b="1" dirty="0"/>
          </a:p>
        </p:txBody>
      </p:sp>
      <p:sp>
        <p:nvSpPr>
          <p:cNvPr id="4" name="Slide Number Placeholder 3"/>
          <p:cNvSpPr>
            <a:spLocks noGrp="1"/>
          </p:cNvSpPr>
          <p:nvPr>
            <p:ph type="sldNum" sz="quarter" idx="10"/>
          </p:nvPr>
        </p:nvSpPr>
        <p:spPr/>
        <p:txBody>
          <a:bodyPr/>
          <a:lstStyle/>
          <a:p>
            <a:fld id="{FCCB8C19-3908-4EF1-A79B-5DFF5AD72DE7}" type="slidenum">
              <a:rPr lang="en-US" smtClean="0"/>
              <a:t>19</a:t>
            </a:fld>
            <a:endParaRPr lang="en-US"/>
          </a:p>
        </p:txBody>
      </p:sp>
    </p:spTree>
    <p:extLst>
      <p:ext uri="{BB962C8B-B14F-4D97-AF65-F5344CB8AC3E}">
        <p14:creationId xmlns:p14="http://schemas.microsoft.com/office/powerpoint/2010/main" val="33529487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baseline="0" dirty="0"/>
              <a:t>Monica</a:t>
            </a:r>
          </a:p>
          <a:p>
            <a:endParaRPr lang="en-US" baseline="0" dirty="0"/>
          </a:p>
          <a:p>
            <a:endParaRPr lang="en-US" baseline="0" dirty="0"/>
          </a:p>
        </p:txBody>
      </p:sp>
      <p:sp>
        <p:nvSpPr>
          <p:cNvPr id="4" name="Slide Number Placeholder 3"/>
          <p:cNvSpPr>
            <a:spLocks noGrp="1"/>
          </p:cNvSpPr>
          <p:nvPr>
            <p:ph type="sldNum" sz="quarter" idx="10"/>
          </p:nvPr>
        </p:nvSpPr>
        <p:spPr/>
        <p:txBody>
          <a:bodyPr/>
          <a:lstStyle/>
          <a:p>
            <a:fld id="{FCCB8C19-3908-4EF1-A79B-5DFF5AD72DE7}" type="slidenum">
              <a:rPr lang="en-US" smtClean="0"/>
              <a:t>2</a:t>
            </a:fld>
            <a:endParaRPr lang="en-US"/>
          </a:p>
        </p:txBody>
      </p:sp>
    </p:spTree>
    <p:extLst>
      <p:ext uri="{BB962C8B-B14F-4D97-AF65-F5344CB8AC3E}">
        <p14:creationId xmlns:p14="http://schemas.microsoft.com/office/powerpoint/2010/main" val="367351147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 typeface="Arial" panose="020B0604020202020204" pitchFamily="34" charset="0"/>
              <a:buNone/>
            </a:pPr>
            <a:r>
              <a:rPr lang="en-US" sz="1200" dirty="0">
                <a:latin typeface="Calibri"/>
              </a:rPr>
              <a:t>Erika</a:t>
            </a:r>
          </a:p>
          <a:p>
            <a:pPr marL="0" lvl="0" indent="0">
              <a:buFont typeface="Arial" panose="020B0604020202020204" pitchFamily="34" charset="0"/>
              <a:buNone/>
            </a:pPr>
            <a:endParaRPr lang="en-US" sz="1200" dirty="0"/>
          </a:p>
          <a:p>
            <a:pPr marL="0" lvl="0" indent="0">
              <a:buFont typeface="Arial" panose="020B0604020202020204" pitchFamily="34" charset="0"/>
              <a:buNone/>
            </a:pPr>
            <a:r>
              <a:rPr lang="en-US" sz="1200" dirty="0"/>
              <a:t>In order</a:t>
            </a:r>
            <a:r>
              <a:rPr lang="en-US" sz="1200" baseline="0" dirty="0"/>
              <a:t> to mitigate discriminatory effects in screening applicants with a criminal record, i</a:t>
            </a:r>
            <a:r>
              <a:rPr lang="en-US" sz="1200" dirty="0"/>
              <a:t>t is the responsibility</a:t>
            </a:r>
            <a:r>
              <a:rPr lang="en-US" sz="1200" baseline="0" dirty="0"/>
              <a:t> of landlords to consider less discriminatory alternatives which include:</a:t>
            </a:r>
          </a:p>
          <a:p>
            <a:pPr marL="800100" lvl="1" indent="-342900">
              <a:buFont typeface="Arial" panose="020B0604020202020204" pitchFamily="34" charset="0"/>
              <a:buChar char="•"/>
            </a:pPr>
            <a:r>
              <a:rPr lang="en-US" sz="1200" dirty="0"/>
              <a:t>Having a process for conducting an individualized</a:t>
            </a:r>
            <a:r>
              <a:rPr lang="en-US" sz="1200" baseline="0" dirty="0"/>
              <a:t> assessments </a:t>
            </a:r>
          </a:p>
          <a:p>
            <a:pPr marL="800100" lvl="1" indent="-342900">
              <a:buFont typeface="Arial" panose="020B0604020202020204" pitchFamily="34" charset="0"/>
              <a:buChar char="•"/>
            </a:pPr>
            <a:r>
              <a:rPr lang="en-US" sz="1200" baseline="0" dirty="0"/>
              <a:t>In the assessments you might consider:</a:t>
            </a:r>
            <a:endParaRPr lang="en-US" sz="1200" dirty="0"/>
          </a:p>
          <a:p>
            <a:pPr marL="1257300" lvl="2" indent="-342900">
              <a:buFont typeface="Arial" panose="020B0604020202020204" pitchFamily="34" charset="0"/>
              <a:buChar char="•"/>
            </a:pPr>
            <a:r>
              <a:rPr lang="en-US" sz="1200" dirty="0"/>
              <a:t>Age of the individual at the time of the conduct</a:t>
            </a:r>
          </a:p>
          <a:p>
            <a:pPr marL="1257300" lvl="2" indent="-342900">
              <a:buFont typeface="Arial" panose="020B0604020202020204" pitchFamily="34" charset="0"/>
              <a:buChar char="•"/>
            </a:pPr>
            <a:r>
              <a:rPr lang="en-US" sz="1200" dirty="0"/>
              <a:t>Maintained good tenant history before and after conviction or conduct</a:t>
            </a:r>
          </a:p>
          <a:p>
            <a:pPr marL="1257300" lvl="2" indent="-342900">
              <a:buFont typeface="Arial" panose="020B0604020202020204" pitchFamily="34" charset="0"/>
              <a:buChar char="•"/>
            </a:pPr>
            <a:r>
              <a:rPr lang="en-US" sz="1200" dirty="0"/>
              <a:t>Evidence of rehabilitation efforts</a:t>
            </a:r>
          </a:p>
          <a:p>
            <a:pPr marL="1257300" lvl="2" indent="-342900">
              <a:buFont typeface="Arial" panose="020B0604020202020204" pitchFamily="34" charset="0"/>
              <a:buChar char="•"/>
            </a:pPr>
            <a:r>
              <a:rPr lang="en-US" sz="1200" b="1" dirty="0"/>
              <a:t>Consider</a:t>
            </a:r>
            <a:r>
              <a:rPr lang="en-US" sz="1200" b="1" baseline="0" dirty="0"/>
              <a:t> the</a:t>
            </a:r>
            <a:r>
              <a:rPr lang="en-US" sz="1200" b="1" dirty="0"/>
              <a:t> criminal record after individual’s financial and other qualifications met</a:t>
            </a:r>
            <a:r>
              <a:rPr lang="en-US" sz="1200" b="1" baseline="0" dirty="0"/>
              <a:t> </a:t>
            </a:r>
            <a:r>
              <a:rPr lang="en-US" sz="1200" b="0" baseline="0" dirty="0"/>
              <a:t>(only requirement to screen is for sex offense and conviction of methamphetamine on federal funding premises)</a:t>
            </a:r>
            <a:endParaRPr lang="en-US" sz="1200" b="1" baseline="0" dirty="0"/>
          </a:p>
          <a:p>
            <a:pPr marL="0" lvl="0" indent="0">
              <a:buFont typeface="Arial" panose="020B0604020202020204" pitchFamily="34" charset="0"/>
              <a:buNone/>
            </a:pPr>
            <a:endParaRPr lang="en-US" sz="1200" dirty="0"/>
          </a:p>
          <a:p>
            <a:pPr marL="0" lvl="0" indent="0">
              <a:buFont typeface="Arial" panose="020B0604020202020204" pitchFamily="34" charset="0"/>
              <a:buNone/>
            </a:pPr>
            <a:r>
              <a:rPr lang="en-US" sz="1200" baseline="0" dirty="0"/>
              <a:t>Instead of having folks prove their rehabilitation which causes a lot of issues. Think why does this crime pose more of a risk? What is it about this crime that likely makes the applicant not a good tenant? What is the risk based off of? General stereotypes or reliable evidence? Then what does the applicant need to do to ensure there is no risk? </a:t>
            </a:r>
          </a:p>
          <a:p>
            <a:pPr marL="0" lvl="0" indent="0">
              <a:buFont typeface="Arial" panose="020B0604020202020204" pitchFamily="34" charset="0"/>
              <a:buNone/>
            </a:pP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a:t>The main objective is to reduce</a:t>
            </a:r>
            <a:r>
              <a:rPr lang="en-US" sz="1200" b="0" baseline="0" dirty="0"/>
              <a:t> subjectivity by conducting an i</a:t>
            </a:r>
            <a:r>
              <a:rPr lang="en-US" sz="1200" b="0" dirty="0"/>
              <a:t>ndividualized assessments. It requires more time to do a</a:t>
            </a:r>
            <a:r>
              <a:rPr lang="en-US" sz="1200" b="0" baseline="0" dirty="0"/>
              <a:t> case-by-case analysis but if you are seeking qualified candidates, it’s worth the time to ensure you are not discriminating against </a:t>
            </a:r>
            <a:endParaRPr lang="en-US" sz="1200" b="0" dirty="0"/>
          </a:p>
          <a:p>
            <a:endParaRPr lang="en-US" dirty="0"/>
          </a:p>
        </p:txBody>
      </p:sp>
      <p:sp>
        <p:nvSpPr>
          <p:cNvPr id="4" name="Slide Number Placeholder 3"/>
          <p:cNvSpPr>
            <a:spLocks noGrp="1"/>
          </p:cNvSpPr>
          <p:nvPr>
            <p:ph type="sldNum" sz="quarter" idx="10"/>
          </p:nvPr>
        </p:nvSpPr>
        <p:spPr/>
        <p:txBody>
          <a:bodyPr/>
          <a:lstStyle/>
          <a:p>
            <a:fld id="{FCCB8C19-3908-4EF1-A79B-5DFF5AD72DE7}" type="slidenum">
              <a:rPr lang="en-US" smtClean="0"/>
              <a:t>20</a:t>
            </a:fld>
            <a:endParaRPr lang="en-US"/>
          </a:p>
        </p:txBody>
      </p:sp>
    </p:spTree>
    <p:extLst>
      <p:ext uri="{BB962C8B-B14F-4D97-AF65-F5344CB8AC3E}">
        <p14:creationId xmlns:p14="http://schemas.microsoft.com/office/powerpoint/2010/main" val="371321211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a:t>Erika</a:t>
            </a:r>
            <a:endParaRPr lang="en-US" sz="1200" dirty="0">
              <a:latin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baseline="0" dirty="0"/>
              <a:t>READ THE SLIDE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baseline="0" dirty="0"/>
              <a:t>Minimize bias by</a:t>
            </a:r>
          </a:p>
          <a:p>
            <a:pPr marL="342900" marR="0" lvl="0" indent="-342900" algn="l" defTabSz="914400" rtl="0" eaLnBrk="1" fontAlgn="auto" latinLnBrk="0" hangingPunct="1">
              <a:lnSpc>
                <a:spcPct val="100000"/>
              </a:lnSpc>
              <a:spcBef>
                <a:spcPts val="0"/>
              </a:spcBef>
              <a:spcAft>
                <a:spcPts val="0"/>
              </a:spcAft>
              <a:buClrTx/>
              <a:buSzTx/>
              <a:buFontTx/>
              <a:buChar char="-"/>
              <a:tabLst/>
              <a:defRPr/>
            </a:pPr>
            <a:r>
              <a:rPr lang="en-US" sz="2000" dirty="0"/>
              <a:t>Training staff on using</a:t>
            </a:r>
            <a:r>
              <a:rPr lang="en-US" sz="2000" baseline="0" dirty="0"/>
              <a:t> an individualized assessment to minimize </a:t>
            </a:r>
            <a:r>
              <a:rPr lang="en-US" sz="2000" dirty="0"/>
              <a:t>implicit</a:t>
            </a:r>
            <a:r>
              <a:rPr lang="en-US" sz="2000" baseline="0" dirty="0"/>
              <a:t> bias</a:t>
            </a:r>
            <a:endParaRPr lang="en-US" sz="2000" dirty="0"/>
          </a:p>
          <a:p>
            <a:pPr marL="342900" marR="0" lvl="0" indent="-342900" algn="l" defTabSz="914400" rtl="0" eaLnBrk="1" fontAlgn="auto" latinLnBrk="0" hangingPunct="1">
              <a:lnSpc>
                <a:spcPct val="100000"/>
              </a:lnSpc>
              <a:spcBef>
                <a:spcPts val="0"/>
              </a:spcBef>
              <a:spcAft>
                <a:spcPts val="0"/>
              </a:spcAft>
              <a:buClrTx/>
              <a:buSzTx/>
              <a:buFontTx/>
              <a:buChar char="-"/>
              <a:tabLst/>
              <a:defRPr/>
            </a:pPr>
            <a:r>
              <a:rPr lang="en-US" sz="2000" dirty="0"/>
              <a:t>Centralize screening</a:t>
            </a:r>
            <a:r>
              <a:rPr lang="en-US" sz="2000" baseline="0" dirty="0"/>
              <a:t> so that staff can review all applicants with a criminal record fairly and consistently</a:t>
            </a:r>
            <a:endParaRPr lang="en-US" sz="2000" dirty="0"/>
          </a:p>
          <a:p>
            <a:pPr marL="342900" marR="0" lvl="0" indent="-342900" algn="l" defTabSz="914400" rtl="0" eaLnBrk="1" fontAlgn="auto" latinLnBrk="0" hangingPunct="1">
              <a:lnSpc>
                <a:spcPct val="100000"/>
              </a:lnSpc>
              <a:spcBef>
                <a:spcPts val="0"/>
              </a:spcBef>
              <a:spcAft>
                <a:spcPts val="0"/>
              </a:spcAft>
              <a:buClrTx/>
              <a:buSzTx/>
              <a:buFontTx/>
              <a:buChar char="-"/>
              <a:tabLst/>
              <a:defRPr/>
            </a:pPr>
            <a:r>
              <a:rPr lang="en-US" sz="2000" dirty="0"/>
              <a:t>Redact applicant identifying information which</a:t>
            </a:r>
            <a:r>
              <a:rPr lang="en-US" sz="2000" baseline="0" dirty="0"/>
              <a:t> may disclose the person’s protected class</a:t>
            </a:r>
            <a:endParaRPr lang="en-US" sz="2000" dirty="0"/>
          </a:p>
          <a:p>
            <a:pPr marL="342900" marR="0" lvl="0" indent="-342900" algn="l" defTabSz="914400" rtl="0" eaLnBrk="1" fontAlgn="auto" latinLnBrk="0" hangingPunct="1">
              <a:lnSpc>
                <a:spcPct val="100000"/>
              </a:lnSpc>
              <a:spcBef>
                <a:spcPts val="0"/>
              </a:spcBef>
              <a:spcAft>
                <a:spcPts val="0"/>
              </a:spcAft>
              <a:buClrTx/>
              <a:buSzTx/>
              <a:buFontTx/>
              <a:buChar char="-"/>
              <a:tabLst/>
              <a:defRPr/>
            </a:pPr>
            <a:r>
              <a:rPr lang="en-US" sz="2000" dirty="0"/>
              <a:t>Panel review process so that one per</a:t>
            </a:r>
            <a:r>
              <a:rPr lang="en-US" sz="2000" baseline="0" dirty="0"/>
              <a:t>son’s implicit bias around criminal records will not impede on a person’s opportunity for housing</a:t>
            </a:r>
            <a:endParaRPr lang="en-US" sz="24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baseline="0" dirty="0"/>
              <a:t>Seek info: </a:t>
            </a:r>
          </a:p>
          <a:p>
            <a:pPr marL="342900" marR="0" lvl="0" indent="-342900" algn="l" defTabSz="914400" rtl="0" eaLnBrk="1" fontAlgn="auto" latinLnBrk="0" hangingPunct="1">
              <a:lnSpc>
                <a:spcPct val="100000"/>
              </a:lnSpc>
              <a:spcBef>
                <a:spcPts val="0"/>
              </a:spcBef>
              <a:spcAft>
                <a:spcPts val="0"/>
              </a:spcAft>
              <a:buClrTx/>
              <a:buSzTx/>
              <a:buFontTx/>
              <a:buChar char="-"/>
              <a:tabLst/>
              <a:defRPr/>
            </a:pPr>
            <a:r>
              <a:rPr lang="en-US" sz="2000" dirty="0"/>
              <a:t>Criminal record screening criteria should be narrowly tailored to only consider relevant information</a:t>
            </a:r>
          </a:p>
          <a:p>
            <a:pPr marL="342900" marR="0" lvl="0" indent="-342900" algn="l" defTabSz="914400" rtl="0" eaLnBrk="1" fontAlgn="auto" latinLnBrk="0" hangingPunct="1">
              <a:lnSpc>
                <a:spcPct val="100000"/>
              </a:lnSpc>
              <a:spcBef>
                <a:spcPts val="0"/>
              </a:spcBef>
              <a:spcAft>
                <a:spcPts val="0"/>
              </a:spcAft>
              <a:buClrTx/>
              <a:buSzTx/>
              <a:buFontTx/>
              <a:buChar char="-"/>
              <a:tabLst/>
              <a:defRPr/>
            </a:pPr>
            <a:r>
              <a:rPr lang="en-US" sz="2000" dirty="0"/>
              <a:t>Screening companies should provide sufficient information to make good decisions</a:t>
            </a:r>
          </a:p>
          <a:p>
            <a:pPr marL="342900" marR="0" lvl="0" indent="-342900" algn="l" defTabSz="914400" rtl="0" eaLnBrk="1" fontAlgn="auto" latinLnBrk="0" hangingPunct="1">
              <a:lnSpc>
                <a:spcPct val="100000"/>
              </a:lnSpc>
              <a:spcBef>
                <a:spcPts val="0"/>
              </a:spcBef>
              <a:spcAft>
                <a:spcPts val="0"/>
              </a:spcAft>
              <a:buClrTx/>
              <a:buSzTx/>
              <a:buFontTx/>
              <a:buChar char="-"/>
              <a:tabLst/>
              <a:defRPr/>
            </a:pPr>
            <a:r>
              <a:rPr lang="en-US" sz="2000" dirty="0"/>
              <a:t>Ask applicant for more information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baseline="0" dirty="0"/>
              <a:t>Honestly, some of that subjectivity will not be able to avoided by only doing individualized assessments. We know that implicit bias plays a role in this process even if we try our best to avoid. Some tips to reduce: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1" i="0" dirty="0"/>
              <a:t>Consider all factors when updating your policies</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i="0" dirty="0"/>
              <a:t>Go</a:t>
            </a:r>
            <a:r>
              <a:rPr lang="en-US" sz="1200" i="0" baseline="0" dirty="0"/>
              <a:t> through types of crimes – what risk does this pose to resident safety or property? What is this based on?</a:t>
            </a:r>
            <a:endParaRPr lang="en-US" sz="1200" i="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1" i="0" dirty="0"/>
              <a:t>Centralize screening</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i="0" dirty="0"/>
              <a:t>If</a:t>
            </a:r>
            <a:r>
              <a:rPr lang="en-US" sz="1200" i="0" baseline="0" dirty="0"/>
              <a:t> staff are centralized and one of their main responsibilities is to screen in and out applicants there is a better way to monitor outcomes and ensure consistency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i="0" baseline="0" dirty="0"/>
              <a:t>For smaller landlords – focus on streamlining your policies and practices to ensure consistency </a:t>
            </a:r>
            <a:endParaRPr lang="en-US" sz="1200" i="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1" i="0" dirty="0"/>
              <a:t>Restrict what you can see</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i="0" dirty="0"/>
              <a:t>It’s hard to not include your</a:t>
            </a:r>
            <a:r>
              <a:rPr lang="en-US" sz="1200" i="0" baseline="0" dirty="0"/>
              <a:t> own biases or stereotypes if you see more information </a:t>
            </a:r>
            <a:endParaRPr lang="en-US" sz="1200" i="0" dirty="0"/>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i="0" dirty="0"/>
              <a:t>Work with your screening agency on limiting what they provide you base on your policies (only want to look at non-violent offenses</a:t>
            </a:r>
            <a:r>
              <a:rPr lang="en-US" sz="1200" i="0" baseline="0" dirty="0"/>
              <a:t> in last 6 years) </a:t>
            </a:r>
            <a:r>
              <a:rPr lang="en-US" sz="1200" i="0" dirty="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t>Here</a:t>
            </a:r>
            <a:r>
              <a:rPr lang="en-US" sz="1200" b="1" baseline="0" dirty="0"/>
              <a:t> is one example…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t>READ</a:t>
            </a:r>
            <a:r>
              <a:rPr lang="en-US" sz="1200" b="1" baseline="0" dirty="0"/>
              <a:t> SLIDE</a:t>
            </a:r>
          </a:p>
          <a:p>
            <a:endParaRPr lang="en-US" dirty="0"/>
          </a:p>
        </p:txBody>
      </p:sp>
      <p:sp>
        <p:nvSpPr>
          <p:cNvPr id="4" name="Slide Number Placeholder 3"/>
          <p:cNvSpPr>
            <a:spLocks noGrp="1"/>
          </p:cNvSpPr>
          <p:nvPr>
            <p:ph type="sldNum" sz="quarter" idx="10"/>
          </p:nvPr>
        </p:nvSpPr>
        <p:spPr/>
        <p:txBody>
          <a:bodyPr/>
          <a:lstStyle/>
          <a:p>
            <a:fld id="{FCCB8C19-3908-4EF1-A79B-5DFF5AD72DE7}" type="slidenum">
              <a:rPr lang="en-US" smtClean="0"/>
              <a:t>21</a:t>
            </a:fld>
            <a:endParaRPr lang="en-US"/>
          </a:p>
        </p:txBody>
      </p:sp>
    </p:spTree>
    <p:extLst>
      <p:ext uri="{BB962C8B-B14F-4D97-AF65-F5344CB8AC3E}">
        <p14:creationId xmlns:p14="http://schemas.microsoft.com/office/powerpoint/2010/main" val="38236394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Calibri"/>
              </a:rPr>
              <a:t>Erika</a:t>
            </a:r>
          </a:p>
          <a:p>
            <a:endParaRPr lang="en-US" dirty="0"/>
          </a:p>
          <a:p>
            <a:r>
              <a:rPr lang="en-US" dirty="0"/>
              <a:t>In the individualized</a:t>
            </a:r>
            <a:r>
              <a:rPr lang="en-US" baseline="0" dirty="0"/>
              <a:t> assessments you can look more into the circumstances surrounding the crime through personal statements and references</a:t>
            </a:r>
          </a:p>
          <a:p>
            <a:endParaRPr lang="en-US" baseline="0" dirty="0"/>
          </a:p>
          <a:p>
            <a:r>
              <a:rPr lang="en-US" baseline="0" dirty="0"/>
              <a:t>Here’s some examples of convictions, however, the circumstances surrounding the conviction would likely have nothing to do with successful tenancy. </a:t>
            </a:r>
          </a:p>
          <a:p>
            <a:r>
              <a:rPr lang="en-US" sz="1200" b="1" dirty="0"/>
              <a:t>Obstructing a law enforcement officer: </a:t>
            </a:r>
            <a:r>
              <a:rPr lang="en-US" sz="1200" dirty="0"/>
              <a:t>Running away from a police officer pointing a Taser at defendant</a:t>
            </a:r>
          </a:p>
          <a:p>
            <a:r>
              <a:rPr lang="en-US" sz="1200" b="1" dirty="0"/>
              <a:t>Manufacturing, sale, delivery or possession of controlled substance: </a:t>
            </a:r>
            <a:r>
              <a:rPr lang="en-US" sz="1200" dirty="0"/>
              <a:t>Possession of less than ½ g of cocaine</a:t>
            </a:r>
          </a:p>
          <a:p>
            <a:r>
              <a:rPr lang="en-US" sz="1200" b="1" dirty="0"/>
              <a:t>Assault: </a:t>
            </a:r>
            <a:r>
              <a:rPr lang="en-US" sz="1200" dirty="0"/>
              <a:t>victim of domestic violence convicted of assaulting her abuser</a:t>
            </a:r>
          </a:p>
          <a:p>
            <a:r>
              <a:rPr lang="en-US" sz="1200" b="1" dirty="0"/>
              <a:t>Public urination or defecation: </a:t>
            </a:r>
            <a:r>
              <a:rPr lang="en-US" sz="1200" dirty="0"/>
              <a:t>the individual is homeless and does not have access to a restroom</a:t>
            </a:r>
          </a:p>
          <a:p>
            <a:endParaRPr lang="en-US" sz="1200" dirty="0"/>
          </a:p>
          <a:p>
            <a:r>
              <a:rPr lang="en-US" sz="1200" dirty="0"/>
              <a:t>All</a:t>
            </a:r>
            <a:r>
              <a:rPr lang="en-US" sz="1200" baseline="0" dirty="0"/>
              <a:t> of these are examples of where an individualized assessment approach would screen in qualified applicants</a:t>
            </a:r>
            <a:endParaRPr lang="en-US" sz="1200" dirty="0"/>
          </a:p>
          <a:p>
            <a:endParaRPr lang="en-US" dirty="0"/>
          </a:p>
        </p:txBody>
      </p:sp>
      <p:sp>
        <p:nvSpPr>
          <p:cNvPr id="4" name="Slide Number Placeholder 3"/>
          <p:cNvSpPr>
            <a:spLocks noGrp="1"/>
          </p:cNvSpPr>
          <p:nvPr>
            <p:ph type="sldNum" sz="quarter" idx="10"/>
          </p:nvPr>
        </p:nvSpPr>
        <p:spPr/>
        <p:txBody>
          <a:bodyPr/>
          <a:lstStyle/>
          <a:p>
            <a:fld id="{FCCB8C19-3908-4EF1-A79B-5DFF5AD72DE7}" type="slidenum">
              <a:rPr lang="en-US" smtClean="0"/>
              <a:t>22</a:t>
            </a:fld>
            <a:endParaRPr lang="en-US"/>
          </a:p>
        </p:txBody>
      </p:sp>
    </p:spTree>
    <p:extLst>
      <p:ext uri="{BB962C8B-B14F-4D97-AF65-F5344CB8AC3E}">
        <p14:creationId xmlns:p14="http://schemas.microsoft.com/office/powerpoint/2010/main" val="99288043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a:t>Erika</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t>Here</a:t>
            </a:r>
            <a:r>
              <a:rPr lang="en-US" sz="1200" b="1" baseline="0" dirty="0"/>
              <a:t> is one example…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baseline="0" dirty="0"/>
          </a:p>
          <a:p>
            <a:pPr marL="171450" indent="-171450">
              <a:buFont typeface="Arial" panose="020B0604020202020204" pitchFamily="34" charset="0"/>
              <a:buChar char="•"/>
            </a:pPr>
            <a:r>
              <a:rPr lang="en-US" sz="1200" kern="1200" dirty="0">
                <a:solidFill>
                  <a:schemeClr val="tx1"/>
                </a:solidFill>
                <a:effectLst/>
                <a:latin typeface="+mn-lt"/>
                <a:ea typeface="+mn-ea"/>
                <a:cs typeface="+mn-cs"/>
              </a:rPr>
              <a:t>When you are doing an individualized assessment, it allows the</a:t>
            </a:r>
            <a:r>
              <a:rPr lang="en-US" sz="1200" kern="1200" baseline="0" dirty="0">
                <a:solidFill>
                  <a:schemeClr val="tx1"/>
                </a:solidFill>
                <a:effectLst/>
                <a:latin typeface="+mn-lt"/>
                <a:ea typeface="+mn-ea"/>
                <a:cs typeface="+mn-cs"/>
              </a:rPr>
              <a:t> landlord to take a second look at the application to answer the following questions</a:t>
            </a:r>
            <a:r>
              <a:rPr lang="en-US" sz="1200" kern="1200" dirty="0">
                <a:solidFill>
                  <a:schemeClr val="tx1"/>
                </a:solidFill>
                <a:effectLst/>
                <a:latin typeface="+mn-lt"/>
                <a:ea typeface="+mn-ea"/>
                <a:cs typeface="+mn-cs"/>
              </a:rPr>
              <a:t>:</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Does this particular crime posed a risk to resident safety and/or property</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What is the legitimate business necessity?</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What is that based on?</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What is that risk based on?</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Is it demonstrable or reliable evidence?</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How many years ago did it happen? Did it lead to an eviction?</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When and where did this happen?</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Did it happen on the property?</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Has the applicant been crime free since then?</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What is the person’s tenant history?</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What if they were convicted of a DUI?</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Would that change whether or not you rent to them?</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Have they provided evidence of rehabilitation?</a:t>
            </a:r>
          </a:p>
          <a:p>
            <a:pPr lvl="1"/>
            <a:r>
              <a:rPr lang="en-US" sz="1200" kern="1200" dirty="0">
                <a:solidFill>
                  <a:schemeClr val="tx1"/>
                </a:solidFill>
                <a:effectLst/>
                <a:latin typeface="+mn-lt"/>
                <a:ea typeface="+mn-ea"/>
                <a:cs typeface="+mn-cs"/>
              </a:rPr>
              <a:t>References, community service, education, and employment history to show good standing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baseline="0" dirty="0"/>
              <a:t>With an individualized assessment, a landlord can answer most or all of these questions and determine whether the applicant should be considered for housing</a:t>
            </a:r>
          </a:p>
          <a:p>
            <a:endParaRPr lang="en-US" dirty="0"/>
          </a:p>
        </p:txBody>
      </p:sp>
      <p:sp>
        <p:nvSpPr>
          <p:cNvPr id="4" name="Slide Number Placeholder 3"/>
          <p:cNvSpPr>
            <a:spLocks noGrp="1"/>
          </p:cNvSpPr>
          <p:nvPr>
            <p:ph type="sldNum" sz="quarter" idx="10"/>
          </p:nvPr>
        </p:nvSpPr>
        <p:spPr/>
        <p:txBody>
          <a:bodyPr/>
          <a:lstStyle/>
          <a:p>
            <a:fld id="{FCCB8C19-3908-4EF1-A79B-5DFF5AD72DE7}" type="slidenum">
              <a:rPr lang="en-US" smtClean="0"/>
              <a:t>23</a:t>
            </a:fld>
            <a:endParaRPr lang="en-US"/>
          </a:p>
        </p:txBody>
      </p:sp>
    </p:spTree>
    <p:extLst>
      <p:ext uri="{BB962C8B-B14F-4D97-AF65-F5344CB8AC3E}">
        <p14:creationId xmlns:p14="http://schemas.microsoft.com/office/powerpoint/2010/main" val="342004537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Erika</a:t>
            </a:r>
          </a:p>
          <a:p>
            <a:endParaRPr lang="en-US"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The US Supreme Court decision on June 25, 2015 (</a:t>
            </a:r>
            <a:r>
              <a:rPr lang="en-US" sz="1200" b="0" i="0" kern="1200" dirty="0">
                <a:solidFill>
                  <a:schemeClr val="tx1"/>
                </a:solidFill>
                <a:effectLst/>
                <a:latin typeface="+mn-lt"/>
                <a:ea typeface="+mn-ea"/>
                <a:cs typeface="+mn-cs"/>
              </a:rPr>
              <a:t>Texas Department of Housing and Community Affairs v. The Inclusive Communities Project, Inc.) which affirm HUD’s position that disparate</a:t>
            </a:r>
            <a:r>
              <a:rPr lang="en-US" sz="1200" b="0" i="0" kern="1200" baseline="0" dirty="0">
                <a:solidFill>
                  <a:schemeClr val="tx1"/>
                </a:solidFill>
                <a:effectLst/>
                <a:latin typeface="+mn-lt"/>
                <a:ea typeface="+mn-ea"/>
                <a:cs typeface="+mn-cs"/>
              </a:rPr>
              <a:t> impact theory is covered under the FHA and uses a burden shifting analysis to find less discriminatory alternatives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kern="1200" baseline="0" dirty="0">
                <a:solidFill>
                  <a:schemeClr val="tx1"/>
                </a:solidFill>
                <a:effectLst/>
                <a:latin typeface="+mn-lt"/>
                <a:ea typeface="+mn-ea"/>
                <a:cs typeface="+mn-cs"/>
              </a:rPr>
              <a:t>Also, HUD’s Discriminatory Effects Rule (24 CFR 100) that neutral policies or practices that have a discriminatory effect on a protected class is unlawful</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kern="1200" baseline="0" dirty="0">
                <a:solidFill>
                  <a:schemeClr val="tx1"/>
                </a:solidFill>
                <a:effectLst/>
                <a:latin typeface="+mn-lt"/>
                <a:ea typeface="+mn-ea"/>
                <a:cs typeface="+mn-cs"/>
              </a:rPr>
              <a:t>State and local laws define discrimination to include direct and indirect forms of discrimination including adverse impact</a:t>
            </a:r>
          </a:p>
          <a:p>
            <a:endParaRPr lang="en-US" dirty="0"/>
          </a:p>
        </p:txBody>
      </p:sp>
      <p:sp>
        <p:nvSpPr>
          <p:cNvPr id="4" name="Slide Number Placeholder 3"/>
          <p:cNvSpPr>
            <a:spLocks noGrp="1"/>
          </p:cNvSpPr>
          <p:nvPr>
            <p:ph type="sldNum" sz="quarter" idx="10"/>
          </p:nvPr>
        </p:nvSpPr>
        <p:spPr/>
        <p:txBody>
          <a:bodyPr/>
          <a:lstStyle/>
          <a:p>
            <a:fld id="{FCCB8C19-3908-4EF1-A79B-5DFF5AD72DE7}" type="slidenum">
              <a:rPr lang="en-US" smtClean="0"/>
              <a:t>24</a:t>
            </a:fld>
            <a:endParaRPr lang="en-US"/>
          </a:p>
        </p:txBody>
      </p:sp>
    </p:spTree>
    <p:extLst>
      <p:ext uri="{BB962C8B-B14F-4D97-AF65-F5344CB8AC3E}">
        <p14:creationId xmlns:p14="http://schemas.microsoft.com/office/powerpoint/2010/main" val="173084269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Erika</a:t>
            </a:r>
            <a:endParaRPr lang="en-US" dirty="0">
              <a:latin typeface="Calibri"/>
            </a:endParaRPr>
          </a:p>
          <a:p>
            <a:endParaRPr lang="en-US" dirty="0"/>
          </a:p>
          <a:p>
            <a:pPr marL="171450" indent="-171450">
              <a:buFont typeface="Arial" panose="020B0604020202020204" pitchFamily="34" charset="0"/>
              <a:buChar char="•"/>
            </a:pPr>
            <a:r>
              <a:rPr lang="en-US" dirty="0"/>
              <a:t>The</a:t>
            </a:r>
            <a:r>
              <a:rPr lang="en-US" baseline="0" dirty="0"/>
              <a:t> Washington State Attorney General has filed 5 discrimination lawsuits against landlords who advertise and applied a blanket prohibition on any person with a felony conviction record. </a:t>
            </a:r>
            <a:endParaRPr lang="en-US" dirty="0"/>
          </a:p>
          <a:p>
            <a:endParaRPr lang="en-US" dirty="0"/>
          </a:p>
          <a:p>
            <a:r>
              <a:rPr lang="en-US" dirty="0"/>
              <a:t>http://www.atg.wa.gov/cases</a:t>
            </a:r>
          </a:p>
          <a:p>
            <a:endParaRPr lang="en-US" dirty="0"/>
          </a:p>
          <a:p>
            <a:r>
              <a:rPr lang="en-US" sz="1200" b="0" i="0" kern="1200" dirty="0">
                <a:solidFill>
                  <a:schemeClr val="tx1"/>
                </a:solidFill>
                <a:effectLst/>
                <a:latin typeface="+mn-lt"/>
                <a:ea typeface="+mn-ea"/>
                <a:cs typeface="+mn-cs"/>
              </a:rPr>
              <a:t>State v. Coho Real Estate Group, LLC (King County Superior Court) – </a:t>
            </a:r>
            <a:r>
              <a:rPr lang="en-US" sz="1200" b="0" i="0" u="none" strike="noStrike" kern="1200" dirty="0">
                <a:solidFill>
                  <a:schemeClr val="tx1"/>
                </a:solidFill>
                <a:effectLst/>
                <a:latin typeface="+mn-lt"/>
                <a:ea typeface="+mn-ea"/>
                <a:cs typeface="+mn-cs"/>
                <a:hlinkClick r:id="rId3"/>
              </a:rPr>
              <a:t>complaint</a:t>
            </a:r>
            <a:r>
              <a:rPr lang="en-US" sz="1200" b="0" i="0" kern="1200" dirty="0">
                <a:solidFill>
                  <a:schemeClr val="tx1"/>
                </a:solidFill>
                <a:effectLst/>
                <a:latin typeface="+mn-lt"/>
                <a:ea typeface="+mn-ea"/>
                <a:cs typeface="+mn-cs"/>
              </a:rPr>
              <a:t>, </a:t>
            </a:r>
            <a:r>
              <a:rPr lang="en-US" sz="1200" b="0" i="0" u="none" strike="noStrike" kern="1200" dirty="0">
                <a:solidFill>
                  <a:schemeClr val="tx1"/>
                </a:solidFill>
                <a:effectLst/>
                <a:latin typeface="+mn-lt"/>
                <a:ea typeface="+mn-ea"/>
                <a:cs typeface="+mn-cs"/>
                <a:hlinkClick r:id="rId4"/>
              </a:rPr>
              <a:t>consent decree</a:t>
            </a:r>
            <a:endParaRPr lang="en-US" sz="1200" b="0" i="0" kern="1200" dirty="0">
              <a:solidFill>
                <a:schemeClr val="tx1"/>
              </a:solidFill>
              <a:effectLst/>
              <a:latin typeface="+mn-lt"/>
              <a:ea typeface="+mn-ea"/>
              <a:cs typeface="+mn-cs"/>
            </a:endParaRPr>
          </a:p>
          <a:p>
            <a:pPr lvl="1"/>
            <a:r>
              <a:rPr lang="en-US" sz="1200" b="0" i="0" kern="1200" dirty="0">
                <a:solidFill>
                  <a:schemeClr val="tx1"/>
                </a:solidFill>
                <a:effectLst/>
                <a:latin typeface="+mn-lt"/>
                <a:ea typeface="+mn-ea"/>
                <a:cs typeface="+mn-cs"/>
              </a:rPr>
              <a:t>The State of Washington alleged Coho Real Estate Group, LLC (“Coho”) a King County housing provider, advertised and applied a blanket prohibition on any person with a felony conviction that violated the Washington Law Against Discrimination, the federal Fair Housing Act, and the Washington Consumer Protection Act. The consent decree requires Coho to pay civil penalties and train staff on the unlawful and discriminatory impacts of criminal background checks.</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 </a:t>
            </a:r>
          </a:p>
          <a:p>
            <a:r>
              <a:rPr lang="en-US" sz="1200" b="0" i="0" kern="1200" dirty="0">
                <a:solidFill>
                  <a:schemeClr val="tx1"/>
                </a:solidFill>
                <a:effectLst/>
                <a:latin typeface="+mn-lt"/>
                <a:ea typeface="+mn-ea"/>
                <a:cs typeface="+mn-cs"/>
              </a:rPr>
              <a:t>State v. </a:t>
            </a:r>
            <a:r>
              <a:rPr lang="en-US" sz="1200" b="0" i="0" kern="1200" dirty="0" err="1">
                <a:solidFill>
                  <a:schemeClr val="tx1"/>
                </a:solidFill>
                <a:effectLst/>
                <a:latin typeface="+mn-lt"/>
                <a:ea typeface="+mn-ea"/>
                <a:cs typeface="+mn-cs"/>
              </a:rPr>
              <a:t>Dobler</a:t>
            </a:r>
            <a:r>
              <a:rPr lang="en-US" sz="1200" b="0" i="0" kern="1200" dirty="0">
                <a:solidFill>
                  <a:schemeClr val="tx1"/>
                </a:solidFill>
                <a:effectLst/>
                <a:latin typeface="+mn-lt"/>
                <a:ea typeface="+mn-ea"/>
                <a:cs typeface="+mn-cs"/>
              </a:rPr>
              <a:t> Management Company, Inc. (Pierce County Superior Court) – </a:t>
            </a:r>
            <a:r>
              <a:rPr lang="en-US" sz="1200" b="0" i="0" u="none" strike="noStrike" kern="1200" dirty="0">
                <a:solidFill>
                  <a:schemeClr val="tx1"/>
                </a:solidFill>
                <a:effectLst/>
                <a:latin typeface="+mn-lt"/>
                <a:ea typeface="+mn-ea"/>
                <a:cs typeface="+mn-cs"/>
                <a:hlinkClick r:id="rId5"/>
              </a:rPr>
              <a:t>complaint</a:t>
            </a:r>
            <a:r>
              <a:rPr lang="en-US" sz="1200" b="0" i="0" kern="1200" dirty="0">
                <a:solidFill>
                  <a:schemeClr val="tx1"/>
                </a:solidFill>
                <a:effectLst/>
                <a:latin typeface="+mn-lt"/>
                <a:ea typeface="+mn-ea"/>
                <a:cs typeface="+mn-cs"/>
              </a:rPr>
              <a:t>, </a:t>
            </a:r>
            <a:r>
              <a:rPr lang="en-US" sz="1200" b="0" i="0" u="none" strike="noStrike" kern="1200" dirty="0">
                <a:solidFill>
                  <a:schemeClr val="tx1"/>
                </a:solidFill>
                <a:effectLst/>
                <a:latin typeface="+mn-lt"/>
                <a:ea typeface="+mn-ea"/>
                <a:cs typeface="+mn-cs"/>
                <a:hlinkClick r:id="rId6"/>
              </a:rPr>
              <a:t>consent decree</a:t>
            </a:r>
            <a:endParaRPr lang="en-US" sz="1200" b="0" i="0" kern="1200" dirty="0">
              <a:solidFill>
                <a:schemeClr val="tx1"/>
              </a:solidFill>
              <a:effectLst/>
              <a:latin typeface="+mn-lt"/>
              <a:ea typeface="+mn-ea"/>
              <a:cs typeface="+mn-cs"/>
            </a:endParaRPr>
          </a:p>
          <a:p>
            <a:pPr lvl="1"/>
            <a:r>
              <a:rPr lang="en-US" sz="1200" b="0" i="0" kern="1200" dirty="0">
                <a:solidFill>
                  <a:schemeClr val="tx1"/>
                </a:solidFill>
                <a:effectLst/>
                <a:latin typeface="+mn-lt"/>
                <a:ea typeface="+mn-ea"/>
                <a:cs typeface="+mn-cs"/>
              </a:rPr>
              <a:t>The State of Washington alleged </a:t>
            </a:r>
            <a:r>
              <a:rPr lang="en-US" sz="1200" b="0" i="0" kern="1200" dirty="0" err="1">
                <a:solidFill>
                  <a:schemeClr val="tx1"/>
                </a:solidFill>
                <a:effectLst/>
                <a:latin typeface="+mn-lt"/>
                <a:ea typeface="+mn-ea"/>
                <a:cs typeface="+mn-cs"/>
              </a:rPr>
              <a:t>Dobler</a:t>
            </a:r>
            <a:r>
              <a:rPr lang="en-US" sz="1200" b="0" i="0" kern="1200" dirty="0">
                <a:solidFill>
                  <a:schemeClr val="tx1"/>
                </a:solidFill>
                <a:effectLst/>
                <a:latin typeface="+mn-lt"/>
                <a:ea typeface="+mn-ea"/>
                <a:cs typeface="+mn-cs"/>
              </a:rPr>
              <a:t> Management Company, Inc. (“DMCI”) a Pierce County housing provider, advertised and applied a blanket prohibition on any person with a felony conviction that violated the Washington Law Against Discrimination, the federal Fair Housing Act, and the Washington Consumer Protection Act. The consent decree requires DMCI to pay civil penalties and train staff on the unlawful and discriminatory impacts of criminal background checks.</a:t>
            </a:r>
          </a:p>
          <a:p>
            <a:r>
              <a:rPr lang="en-US" sz="1200" b="0" i="0" kern="1200" dirty="0">
                <a:solidFill>
                  <a:schemeClr val="tx1"/>
                </a:solidFill>
                <a:effectLst/>
                <a:latin typeface="+mn-lt"/>
                <a:ea typeface="+mn-ea"/>
                <a:cs typeface="+mn-cs"/>
              </a:rPr>
              <a:t>State v. DSB Investments (King County Superior Court) – </a:t>
            </a:r>
            <a:r>
              <a:rPr lang="en-US" sz="1200" b="0" i="0" u="none" strike="noStrike" kern="1200" dirty="0">
                <a:solidFill>
                  <a:schemeClr val="tx1"/>
                </a:solidFill>
                <a:effectLst/>
                <a:latin typeface="+mn-lt"/>
                <a:ea typeface="+mn-ea"/>
                <a:cs typeface="+mn-cs"/>
                <a:hlinkClick r:id="rId7"/>
              </a:rPr>
              <a:t>assurance of discontinuance</a:t>
            </a:r>
            <a:endParaRPr lang="en-US" sz="1200" b="0" i="0" kern="1200" dirty="0">
              <a:solidFill>
                <a:schemeClr val="tx1"/>
              </a:solidFill>
              <a:effectLst/>
              <a:latin typeface="+mn-lt"/>
              <a:ea typeface="+mn-ea"/>
              <a:cs typeface="+mn-cs"/>
            </a:endParaRPr>
          </a:p>
          <a:p>
            <a:pPr lvl="1"/>
            <a:r>
              <a:rPr lang="en-US" sz="1200" b="0" i="0" kern="1200" dirty="0">
                <a:solidFill>
                  <a:schemeClr val="tx1"/>
                </a:solidFill>
                <a:effectLst/>
                <a:latin typeface="+mn-lt"/>
                <a:ea typeface="+mn-ea"/>
                <a:cs typeface="+mn-cs"/>
              </a:rPr>
              <a:t>The State of Washington accepted an assurance of discontinuance following its investigation of allegations that its application of its towing and repair policies discriminated against African American tenants. The assurance of discontinuance requires DSB Investments to adopt a non-discrimination policy, undergo fair housing training, pay restitution to tenants, and pay attorney’ fees and costs.</a:t>
            </a:r>
          </a:p>
          <a:p>
            <a:r>
              <a:rPr lang="en-US" sz="1200" b="0" i="0" kern="1200" dirty="0">
                <a:solidFill>
                  <a:schemeClr val="tx1"/>
                </a:solidFill>
                <a:effectLst/>
                <a:latin typeface="+mn-lt"/>
                <a:ea typeface="+mn-ea"/>
                <a:cs typeface="+mn-cs"/>
              </a:rPr>
              <a:t>State v. Pacific Crest, LLC (King County Superior Court) – </a:t>
            </a:r>
            <a:r>
              <a:rPr lang="en-US" sz="1200" b="0" i="0" u="none" strike="noStrike" kern="1200" dirty="0">
                <a:solidFill>
                  <a:schemeClr val="tx1"/>
                </a:solidFill>
                <a:effectLst/>
                <a:latin typeface="+mn-lt"/>
                <a:ea typeface="+mn-ea"/>
                <a:cs typeface="+mn-cs"/>
                <a:hlinkClick r:id="rId8"/>
              </a:rPr>
              <a:t>complaint</a:t>
            </a:r>
            <a:r>
              <a:rPr lang="en-US" sz="1200" b="0" i="0" kern="1200" dirty="0">
                <a:solidFill>
                  <a:schemeClr val="tx1"/>
                </a:solidFill>
                <a:effectLst/>
                <a:latin typeface="+mn-lt"/>
                <a:ea typeface="+mn-ea"/>
                <a:cs typeface="+mn-cs"/>
              </a:rPr>
              <a:t>, </a:t>
            </a:r>
            <a:r>
              <a:rPr lang="en-US" sz="1200" b="0" i="0" u="none" strike="noStrike" kern="1200" dirty="0">
                <a:solidFill>
                  <a:schemeClr val="tx1"/>
                </a:solidFill>
                <a:effectLst/>
                <a:latin typeface="+mn-lt"/>
                <a:ea typeface="+mn-ea"/>
                <a:cs typeface="+mn-cs"/>
                <a:hlinkClick r:id="rId9"/>
              </a:rPr>
              <a:t>consent decree</a:t>
            </a:r>
            <a:endParaRPr lang="en-US" sz="1200" b="0" i="0" kern="1200" dirty="0">
              <a:solidFill>
                <a:schemeClr val="tx1"/>
              </a:solidFill>
              <a:effectLst/>
              <a:latin typeface="+mn-lt"/>
              <a:ea typeface="+mn-ea"/>
              <a:cs typeface="+mn-cs"/>
            </a:endParaRPr>
          </a:p>
          <a:p>
            <a:pPr lvl="1"/>
            <a:r>
              <a:rPr lang="en-US" sz="1200" b="0" i="0" kern="1200" dirty="0">
                <a:solidFill>
                  <a:schemeClr val="tx1"/>
                </a:solidFill>
                <a:effectLst/>
                <a:latin typeface="+mn-lt"/>
                <a:ea typeface="+mn-ea"/>
                <a:cs typeface="+mn-cs"/>
              </a:rPr>
              <a:t>The State of Washington alleged Pacific Crest Real Estate, LLC, a King County housing provider, advertised and applied a blanket prohibition on any person with a felony conviction that violated the Washington Law Against Discrimination, the federal Fair Housing Act, and the Washington Consumer Protection Act. The consent decree requires Pacific Crest to pay civil penalties and train staff on the unlawful and discriminatory impacts of criminal background checks.</a:t>
            </a:r>
          </a:p>
          <a:p>
            <a:r>
              <a:rPr lang="en-US" sz="1200" b="0" i="0" kern="1200" dirty="0">
                <a:solidFill>
                  <a:schemeClr val="tx1"/>
                </a:solidFill>
                <a:effectLst/>
                <a:latin typeface="+mn-lt"/>
                <a:ea typeface="+mn-ea"/>
                <a:cs typeface="+mn-cs"/>
              </a:rPr>
              <a:t>State v. Premier Residential (King County Superior Court) – </a:t>
            </a:r>
            <a:r>
              <a:rPr lang="en-US" sz="1200" b="0" i="0" u="none" strike="noStrike" kern="1200" dirty="0">
                <a:solidFill>
                  <a:schemeClr val="tx1"/>
                </a:solidFill>
                <a:effectLst/>
                <a:latin typeface="+mn-lt"/>
                <a:ea typeface="+mn-ea"/>
                <a:cs typeface="+mn-cs"/>
                <a:hlinkClick r:id="rId10"/>
              </a:rPr>
              <a:t>complaint</a:t>
            </a:r>
            <a:r>
              <a:rPr lang="en-US" sz="1200" b="0" i="0" kern="1200" dirty="0">
                <a:solidFill>
                  <a:schemeClr val="tx1"/>
                </a:solidFill>
                <a:effectLst/>
                <a:latin typeface="+mn-lt"/>
                <a:ea typeface="+mn-ea"/>
                <a:cs typeface="+mn-cs"/>
              </a:rPr>
              <a:t>, </a:t>
            </a:r>
            <a:r>
              <a:rPr lang="en-US" sz="1200" b="0" i="0" u="none" strike="noStrike" kern="1200" dirty="0">
                <a:solidFill>
                  <a:schemeClr val="tx1"/>
                </a:solidFill>
                <a:effectLst/>
                <a:latin typeface="+mn-lt"/>
                <a:ea typeface="+mn-ea"/>
                <a:cs typeface="+mn-cs"/>
                <a:hlinkClick r:id="rId11"/>
              </a:rPr>
              <a:t>consent decree</a:t>
            </a:r>
            <a:endParaRPr lang="en-US" sz="1200" b="0" i="0" kern="1200" dirty="0">
              <a:solidFill>
                <a:schemeClr val="tx1"/>
              </a:solidFill>
              <a:effectLst/>
              <a:latin typeface="+mn-lt"/>
              <a:ea typeface="+mn-ea"/>
              <a:cs typeface="+mn-cs"/>
            </a:endParaRPr>
          </a:p>
          <a:p>
            <a:pPr lvl="1"/>
            <a:r>
              <a:rPr lang="en-US" sz="1200" b="0" i="0" kern="1200" dirty="0">
                <a:solidFill>
                  <a:schemeClr val="tx1"/>
                </a:solidFill>
                <a:effectLst/>
                <a:latin typeface="+mn-lt"/>
                <a:ea typeface="+mn-ea"/>
                <a:cs typeface="+mn-cs"/>
              </a:rPr>
              <a:t>The State of Washington alleged Premier Residential, a King County housing provider, advertised and applied a blanket prohibition on any person with a felony conviction that violated the Washington Law Against Discrimination, the federal Fair Housing Act, and the Washington Consumer Protection </a:t>
            </a:r>
            <a:r>
              <a:rPr lang="en-US" sz="1200" b="0" i="0" kern="1200" dirty="0" err="1">
                <a:solidFill>
                  <a:schemeClr val="tx1"/>
                </a:solidFill>
                <a:effectLst/>
                <a:latin typeface="+mn-lt"/>
                <a:ea typeface="+mn-ea"/>
                <a:cs typeface="+mn-cs"/>
              </a:rPr>
              <a:t>Act.The</a:t>
            </a:r>
            <a:r>
              <a:rPr lang="en-US" sz="1200" b="0" i="0" kern="1200" dirty="0">
                <a:solidFill>
                  <a:schemeClr val="tx1"/>
                </a:solidFill>
                <a:effectLst/>
                <a:latin typeface="+mn-lt"/>
                <a:ea typeface="+mn-ea"/>
                <a:cs typeface="+mn-cs"/>
              </a:rPr>
              <a:t> consent decree requires Premier Residential to pay civil penalties and train staff on the unlawful and discriminatory impacts of criminal background checks.</a:t>
            </a:r>
          </a:p>
          <a:p>
            <a:r>
              <a:rPr lang="en-US" sz="1200" b="0" i="0" kern="1200" dirty="0">
                <a:solidFill>
                  <a:schemeClr val="tx1"/>
                </a:solidFill>
                <a:effectLst/>
                <a:latin typeface="+mn-lt"/>
                <a:ea typeface="+mn-ea"/>
                <a:cs typeface="+mn-cs"/>
              </a:rPr>
              <a:t>State v. Weidner Property Management LLC (King County Superior Court) – </a:t>
            </a:r>
            <a:r>
              <a:rPr lang="en-US" sz="1200" b="0" i="0" u="none" strike="noStrike" kern="1200" dirty="0">
                <a:solidFill>
                  <a:schemeClr val="tx1"/>
                </a:solidFill>
                <a:effectLst/>
                <a:latin typeface="+mn-lt"/>
                <a:ea typeface="+mn-ea"/>
                <a:cs typeface="+mn-cs"/>
                <a:hlinkClick r:id="rId12"/>
              </a:rPr>
              <a:t>assurance of discontinuance</a:t>
            </a:r>
            <a:endParaRPr lang="en-US" sz="1200" b="0" i="0" kern="1200" dirty="0">
              <a:solidFill>
                <a:schemeClr val="tx1"/>
              </a:solidFill>
              <a:effectLst/>
              <a:latin typeface="+mn-lt"/>
              <a:ea typeface="+mn-ea"/>
              <a:cs typeface="+mn-cs"/>
            </a:endParaRPr>
          </a:p>
          <a:p>
            <a:pPr lvl="1"/>
            <a:r>
              <a:rPr lang="en-US" sz="1200" b="0" i="0" kern="1200" dirty="0">
                <a:solidFill>
                  <a:schemeClr val="tx1"/>
                </a:solidFill>
                <a:effectLst/>
                <a:latin typeface="+mn-lt"/>
                <a:ea typeface="+mn-ea"/>
                <a:cs typeface="+mn-cs"/>
              </a:rPr>
              <a:t>The State of Washington has accepted an assurance of discontinuance from Weidner Property Management LLC, a national housing provider. Weidner has agreed not to advertise or apply a blanket prohibition on any person with a felony conviction that would violate the Washington Law Against Discrimination, the federal Fair Housing Act, and the Washington Consumer Protection Act. Weidner also agrees to pay the State of Washington $6,000 for recovery of its fees and costs and train staff on the unlawful and discriminatory impacts of criminal background checks.</a:t>
            </a:r>
          </a:p>
          <a:p>
            <a:endParaRPr lang="en-US" dirty="0"/>
          </a:p>
        </p:txBody>
      </p:sp>
      <p:sp>
        <p:nvSpPr>
          <p:cNvPr id="4" name="Slide Number Placeholder 3"/>
          <p:cNvSpPr>
            <a:spLocks noGrp="1"/>
          </p:cNvSpPr>
          <p:nvPr>
            <p:ph type="sldNum" sz="quarter" idx="10"/>
          </p:nvPr>
        </p:nvSpPr>
        <p:spPr/>
        <p:txBody>
          <a:bodyPr/>
          <a:lstStyle/>
          <a:p>
            <a:fld id="{FCCB8C19-3908-4EF1-A79B-5DFF5AD72DE7}" type="slidenum">
              <a:rPr lang="en-US" smtClean="0"/>
              <a:t>25</a:t>
            </a:fld>
            <a:endParaRPr lang="en-US"/>
          </a:p>
        </p:txBody>
      </p:sp>
    </p:spTree>
    <p:extLst>
      <p:ext uri="{BB962C8B-B14F-4D97-AF65-F5344CB8AC3E}">
        <p14:creationId xmlns:p14="http://schemas.microsoft.com/office/powerpoint/2010/main" val="46636179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Erika</a:t>
            </a:r>
          </a:p>
          <a:p>
            <a:endParaRPr lang="en-US" baseline="0" dirty="0"/>
          </a:p>
          <a:p>
            <a:pPr marL="171450" indent="-171450">
              <a:buFont typeface="Arial" panose="020B0604020202020204" pitchFamily="34" charset="0"/>
              <a:buChar char="•"/>
            </a:pPr>
            <a:r>
              <a:rPr lang="en-US" baseline="0" dirty="0"/>
              <a:t>READ SLIDE</a:t>
            </a:r>
          </a:p>
          <a:p>
            <a:endParaRPr lang="en-US" b="1"/>
          </a:p>
        </p:txBody>
      </p:sp>
      <p:sp>
        <p:nvSpPr>
          <p:cNvPr id="4" name="Slide Number Placeholder 3"/>
          <p:cNvSpPr>
            <a:spLocks noGrp="1"/>
          </p:cNvSpPr>
          <p:nvPr>
            <p:ph type="sldNum" sz="quarter" idx="10"/>
          </p:nvPr>
        </p:nvSpPr>
        <p:spPr/>
        <p:txBody>
          <a:bodyPr/>
          <a:lstStyle/>
          <a:p>
            <a:fld id="{FCCB8C19-3908-4EF1-A79B-5DFF5AD72DE7}" type="slidenum">
              <a:rPr lang="en-US" smtClean="0"/>
              <a:t>26</a:t>
            </a:fld>
            <a:endParaRPr lang="en-US"/>
          </a:p>
        </p:txBody>
      </p:sp>
    </p:spTree>
    <p:extLst>
      <p:ext uri="{BB962C8B-B14F-4D97-AF65-F5344CB8AC3E}">
        <p14:creationId xmlns:p14="http://schemas.microsoft.com/office/powerpoint/2010/main" val="165221405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rPr>
              <a:t>Erika</a:t>
            </a:r>
          </a:p>
          <a:p>
            <a:endParaRPr lang="en-US" sz="1200" kern="1200">
              <a:solidFill>
                <a:schemeClr val="tx1"/>
              </a:solidFill>
              <a:effectLst/>
              <a:latin typeface="+mn-lt"/>
            </a:endParaRPr>
          </a:p>
          <a:p>
            <a:r>
              <a:rPr lang="en-US" sz="1200" kern="1200" dirty="0">
                <a:solidFill>
                  <a:schemeClr val="tx1"/>
                </a:solidFill>
                <a:effectLst/>
                <a:latin typeface="+mn-lt"/>
              </a:rPr>
              <a:t>The </a:t>
            </a:r>
            <a:r>
              <a:rPr lang="en-US" sz="1200" kern="1200" dirty="0">
                <a:solidFill>
                  <a:schemeClr val="tx1"/>
                </a:solidFill>
                <a:effectLst/>
                <a:latin typeface="+mn-lt"/>
                <a:ea typeface="+mn-ea"/>
                <a:cs typeface="+mn-cs"/>
              </a:rPr>
              <a:t>panel included two property managers that have implemented individualized assessments and an attorney.</a:t>
            </a:r>
            <a:r>
              <a:rPr lang="en-US" sz="1200" kern="1200" dirty="0">
                <a:solidFill>
                  <a:schemeClr val="tx1"/>
                </a:solidFill>
                <a:effectLst/>
              </a:rPr>
              <a:t> </a:t>
            </a:r>
            <a:endParaRPr lang="en-US" sz="1200" kern="1200" dirty="0">
              <a:solidFill>
                <a:schemeClr val="tx1"/>
              </a:solidFill>
              <a:effectLst/>
              <a:latin typeface="Calibri"/>
            </a:endParaRPr>
          </a:p>
          <a:p>
            <a:endParaRPr lang="en-US" sz="1200" kern="1200" dirty="0">
              <a:solidFill>
                <a:schemeClr val="tx1"/>
              </a:solidFill>
              <a:effectLst/>
              <a:latin typeface="+mn-lt"/>
              <a:ea typeface="+mn-ea"/>
              <a:cs typeface="+mn-cs"/>
            </a:endParaRPr>
          </a:p>
          <a:p>
            <a:pPr marL="171450" indent="-171450">
              <a:buFont typeface="Arial" panose="020B0604020202020204" pitchFamily="34" charset="0"/>
              <a:buChar char="•"/>
            </a:pPr>
            <a:r>
              <a:rPr lang="en-US" sz="1200" kern="1200" dirty="0">
                <a:solidFill>
                  <a:schemeClr val="tx1"/>
                </a:solidFill>
                <a:effectLst/>
                <a:latin typeface="+mn-lt"/>
                <a:ea typeface="+mn-ea"/>
                <a:cs typeface="+mn-cs"/>
              </a:rPr>
              <a:t>Over 100 assessments have been conducted since April 2016. </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One company has one person do the assessment; the other company has a panel of two people make the assessment. </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Both do not have blanket policies except where programs like project based Section 8 has specific exclusions. </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One consideration is whether the applicant has complied with court requirements which often include rehabilitation.  </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One company has requested that their third-party screening company only report information that can be used in the company’s decision making (example: exceeding 7-year criminal history). </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Keep written records so it’s clear why you made the decision to reject someone. </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Be sure your screening criteria does not have blanket denials. </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Consider having someone who is not onsite make screening decisions since they have not interacted with the applicant. </a:t>
            </a:r>
          </a:p>
          <a:p>
            <a:endParaRPr lang="en-US" dirty="0"/>
          </a:p>
        </p:txBody>
      </p:sp>
      <p:sp>
        <p:nvSpPr>
          <p:cNvPr id="4" name="Slide Number Placeholder 3"/>
          <p:cNvSpPr>
            <a:spLocks noGrp="1"/>
          </p:cNvSpPr>
          <p:nvPr>
            <p:ph type="sldNum" sz="quarter" idx="10"/>
          </p:nvPr>
        </p:nvSpPr>
        <p:spPr/>
        <p:txBody>
          <a:bodyPr/>
          <a:lstStyle/>
          <a:p>
            <a:fld id="{FCCB8C19-3908-4EF1-A79B-5DFF5AD72DE7}" type="slidenum">
              <a:rPr lang="en-US" smtClean="0"/>
              <a:t>27</a:t>
            </a:fld>
            <a:endParaRPr lang="en-US"/>
          </a:p>
        </p:txBody>
      </p:sp>
    </p:spTree>
    <p:extLst>
      <p:ext uri="{BB962C8B-B14F-4D97-AF65-F5344CB8AC3E}">
        <p14:creationId xmlns:p14="http://schemas.microsoft.com/office/powerpoint/2010/main" val="169350452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Monica</a:t>
            </a:r>
            <a:r>
              <a:rPr lang="en-US" baseline="0" dirty="0"/>
              <a:t> (if we have extra time) </a:t>
            </a:r>
          </a:p>
          <a:p>
            <a:endParaRPr lang="en-US" baseline="0" dirty="0"/>
          </a:p>
          <a:p>
            <a:r>
              <a:rPr lang="en-US" baseline="0" dirty="0"/>
              <a:t>Since we have a few extra minutes, I just want to say a few words about source of income.  There is a connection to the analysis Erika led us through and it may be best for your organization to see how they fit together.  </a:t>
            </a:r>
          </a:p>
          <a:p>
            <a:endParaRPr lang="en-US" baseline="0" dirty="0"/>
          </a:p>
          <a:p>
            <a:endParaRPr lang="en-US" dirty="0"/>
          </a:p>
        </p:txBody>
      </p:sp>
      <p:sp>
        <p:nvSpPr>
          <p:cNvPr id="4" name="Slide Number Placeholder 3"/>
          <p:cNvSpPr>
            <a:spLocks noGrp="1"/>
          </p:cNvSpPr>
          <p:nvPr>
            <p:ph type="sldNum" sz="quarter" idx="10"/>
          </p:nvPr>
        </p:nvSpPr>
        <p:spPr/>
        <p:txBody>
          <a:bodyPr/>
          <a:lstStyle/>
          <a:p>
            <a:fld id="{0CC0F26D-FF99-4749-A7A3-60D4F006994E}" type="slidenum">
              <a:rPr lang="en-US" smtClean="0"/>
              <a:t>28</a:t>
            </a:fld>
            <a:endParaRPr lang="en-US"/>
          </a:p>
        </p:txBody>
      </p:sp>
    </p:spTree>
    <p:extLst>
      <p:ext uri="{BB962C8B-B14F-4D97-AF65-F5344CB8AC3E}">
        <p14:creationId xmlns:p14="http://schemas.microsoft.com/office/powerpoint/2010/main" val="297287087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Monica</a:t>
            </a:r>
            <a:r>
              <a:rPr lang="en-US" baseline="0" dirty="0"/>
              <a:t> (if we have extra time)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READ SLIDE</a:t>
            </a:r>
          </a:p>
          <a:p>
            <a:endParaRPr lang="en-US" dirty="0"/>
          </a:p>
          <a:p>
            <a:r>
              <a:rPr lang="en-US" dirty="0"/>
              <a:t>As</a:t>
            </a:r>
            <a:r>
              <a:rPr lang="en-US" baseline="0" dirty="0"/>
              <a:t> you can see from this list, there are a number of items that come into play at the screening stage.  In Seattle, all of this is in effect except for the first-in-time provision which goes into effect on July 1, 2017.  If you are interested in learning more, please contact me.  We have a training in May and July focused on these provisions.  </a:t>
            </a:r>
            <a:endParaRPr lang="en-US" dirty="0"/>
          </a:p>
        </p:txBody>
      </p:sp>
      <p:sp>
        <p:nvSpPr>
          <p:cNvPr id="4" name="Slide Number Placeholder 3"/>
          <p:cNvSpPr>
            <a:spLocks noGrp="1"/>
          </p:cNvSpPr>
          <p:nvPr>
            <p:ph type="sldNum" sz="quarter" idx="10"/>
          </p:nvPr>
        </p:nvSpPr>
        <p:spPr/>
        <p:txBody>
          <a:bodyPr/>
          <a:lstStyle/>
          <a:p>
            <a:fld id="{0CC0F26D-FF99-4749-A7A3-60D4F006994E}" type="slidenum">
              <a:rPr lang="en-US" smtClean="0"/>
              <a:t>29</a:t>
            </a:fld>
            <a:endParaRPr lang="en-US"/>
          </a:p>
        </p:txBody>
      </p:sp>
    </p:spTree>
    <p:extLst>
      <p:ext uri="{BB962C8B-B14F-4D97-AF65-F5344CB8AC3E}">
        <p14:creationId xmlns:p14="http://schemas.microsoft.com/office/powerpoint/2010/main" val="6077338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Monica</a:t>
            </a:r>
          </a:p>
        </p:txBody>
      </p:sp>
      <p:sp>
        <p:nvSpPr>
          <p:cNvPr id="4" name="Slide Number Placeholder 3"/>
          <p:cNvSpPr>
            <a:spLocks noGrp="1"/>
          </p:cNvSpPr>
          <p:nvPr>
            <p:ph type="sldNum" sz="quarter" idx="10"/>
          </p:nvPr>
        </p:nvSpPr>
        <p:spPr/>
        <p:txBody>
          <a:bodyPr/>
          <a:lstStyle/>
          <a:p>
            <a:fld id="{FCCB8C19-3908-4EF1-A79B-5DFF5AD72DE7}" type="slidenum">
              <a:rPr lang="en-US" smtClean="0"/>
              <a:t>3</a:t>
            </a:fld>
            <a:endParaRPr lang="en-US"/>
          </a:p>
        </p:txBody>
      </p:sp>
    </p:spTree>
    <p:extLst>
      <p:ext uri="{BB962C8B-B14F-4D97-AF65-F5344CB8AC3E}">
        <p14:creationId xmlns:p14="http://schemas.microsoft.com/office/powerpoint/2010/main" val="69091792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CB8C19-3908-4EF1-A79B-5DFF5AD72DE7}" type="slidenum">
              <a:rPr lang="en-US" smtClean="0"/>
              <a:t>32</a:t>
            </a:fld>
            <a:endParaRPr lang="en-US"/>
          </a:p>
        </p:txBody>
      </p:sp>
    </p:spTree>
    <p:extLst>
      <p:ext uri="{BB962C8B-B14F-4D97-AF65-F5344CB8AC3E}">
        <p14:creationId xmlns:p14="http://schemas.microsoft.com/office/powerpoint/2010/main" val="36424417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Monica </a:t>
            </a:r>
          </a:p>
          <a:p>
            <a:endParaRPr lang="en-US" baseline="0" dirty="0"/>
          </a:p>
          <a:p>
            <a:r>
              <a:rPr lang="en-US" baseline="0" dirty="0"/>
              <a:t>VIDEO RECAP </a:t>
            </a:r>
          </a:p>
          <a:p>
            <a:pPr marL="171450" indent="-171450">
              <a:buFont typeface="Arial" panose="020B0604020202020204" pitchFamily="34" charset="0"/>
              <a:buChar char="•"/>
            </a:pPr>
            <a:r>
              <a:rPr lang="en-US" baseline="0" dirty="0"/>
              <a:t>Overall, the incarceration rate has increased</a:t>
            </a:r>
          </a:p>
          <a:p>
            <a:pPr marL="171450" indent="-171450">
              <a:buFont typeface="Arial" panose="020B0604020202020204" pitchFamily="34" charset="0"/>
              <a:buChar char="•"/>
            </a:pPr>
            <a:r>
              <a:rPr lang="en-US" baseline="0" dirty="0"/>
              <a:t>For African American males, we see a connection between the high school drop out rate and incarceration. Additionally, parental incarceration rates work to make this an inherited trait.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Our system is built on the choice of incarceration in response to crime and this is impacting historically aggrieved groups in our country. </a:t>
            </a:r>
          </a:p>
          <a:p>
            <a:pPr marL="171450" indent="-171450">
              <a:buFont typeface="Arial" panose="020B0604020202020204" pitchFamily="34" charset="0"/>
              <a:buChar char="•"/>
            </a:pPr>
            <a:endParaRPr lang="en-US" baseline="0" dirty="0"/>
          </a:p>
          <a:p>
            <a:pPr marL="0" indent="0">
              <a:buFont typeface="Arial" panose="020B0604020202020204" pitchFamily="34" charset="0"/>
              <a:buNone/>
            </a:pPr>
            <a:r>
              <a:rPr lang="en-US" baseline="0" dirty="0"/>
              <a:t>REVIEW SLIDE - Bureau of Justice Statistics for Incarceration Rates </a:t>
            </a:r>
          </a:p>
          <a:p>
            <a:pPr marL="171450" indent="-171450">
              <a:buFont typeface="Arial" panose="020B0604020202020204" pitchFamily="34" charset="0"/>
              <a:buChar char="•"/>
            </a:pPr>
            <a:r>
              <a:rPr lang="en-US" baseline="0" dirty="0"/>
              <a:t>As the video alluded to, the red line shows that the incarceration rate has increased over time. </a:t>
            </a:r>
          </a:p>
          <a:p>
            <a:pPr marL="171450" indent="-171450">
              <a:buFont typeface="Arial" panose="020B0604020202020204" pitchFamily="34" charset="0"/>
              <a:buChar char="•"/>
            </a:pPr>
            <a:r>
              <a:rPr lang="en-US" baseline="0" dirty="0"/>
              <a:t>How did we get here? </a:t>
            </a:r>
          </a:p>
          <a:p>
            <a:pPr marL="171450" indent="-171450">
              <a:buFont typeface="Arial" panose="020B0604020202020204" pitchFamily="34" charset="0"/>
              <a:buChar char="•"/>
            </a:pPr>
            <a:r>
              <a:rPr lang="en-US" baseline="0" dirty="0"/>
              <a:t>1960s-early ‘70s – Imprisonment rates decreased; violent crime increased</a:t>
            </a:r>
          </a:p>
          <a:p>
            <a:pPr marL="171450" indent="-171450">
              <a:buFont typeface="Arial" panose="020B0604020202020204" pitchFamily="34" charset="0"/>
              <a:buChar char="•"/>
            </a:pPr>
            <a:r>
              <a:rPr lang="en-US" baseline="0" dirty="0"/>
              <a:t>Mid-‘70s-late ‘80s – Imprisonment rates and violent crime increased</a:t>
            </a:r>
          </a:p>
          <a:p>
            <a:pPr marL="628650" lvl="1" indent="-171450">
              <a:buFont typeface="Arial" panose="020B0604020202020204" pitchFamily="34" charset="0"/>
              <a:buChar char="•"/>
            </a:pPr>
            <a:r>
              <a:rPr lang="en-US" baseline="0" dirty="0"/>
              <a:t>1971 and 1973: President Nixon declares a war on drugs and the DEA is created</a:t>
            </a:r>
          </a:p>
          <a:p>
            <a:pPr marL="628650" lvl="1" indent="-171450">
              <a:buFont typeface="Arial" panose="020B0604020202020204" pitchFamily="34" charset="0"/>
              <a:buChar char="•"/>
            </a:pPr>
            <a:r>
              <a:rPr lang="en-US" baseline="0" dirty="0"/>
              <a:t>1986: Mandatory minimum drug sentences</a:t>
            </a:r>
          </a:p>
          <a:p>
            <a:pPr marL="171450" indent="-171450">
              <a:buFont typeface="Arial" panose="020B0604020202020204" pitchFamily="34" charset="0"/>
              <a:buChar char="•"/>
            </a:pPr>
            <a:r>
              <a:rPr lang="en-US" baseline="0" dirty="0"/>
              <a:t>Early-‘90s to 2011 – Imprisonment rates increased; violent crime decreased</a:t>
            </a:r>
          </a:p>
          <a:p>
            <a:pPr marL="628650" lvl="1" indent="-171450">
              <a:buFont typeface="Arial" panose="020B0604020202020204" pitchFamily="34" charset="0"/>
              <a:buChar char="•"/>
            </a:pPr>
            <a:r>
              <a:rPr lang="en-US" baseline="0" dirty="0"/>
              <a:t>1994: President Clinton signs federal “three strikes” law</a:t>
            </a:r>
          </a:p>
          <a:p>
            <a:pPr lvl="1"/>
            <a:endParaRPr lang="en-US" baseline="0" dirty="0"/>
          </a:p>
          <a:p>
            <a:r>
              <a:rPr lang="en-US" baseline="0" dirty="0"/>
              <a:t>Derek Neal, an economist from the University of Chicago found: </a:t>
            </a:r>
          </a:p>
          <a:p>
            <a:pPr marL="171450" indent="-171450">
              <a:buFont typeface="Arial" panose="020B0604020202020204" pitchFamily="34" charset="0"/>
              <a:buChar char="•"/>
            </a:pPr>
            <a:r>
              <a:rPr lang="en-US" baseline="0" dirty="0"/>
              <a:t>From 1985 to 2000, the likelihood of a long prison sentence nearly doubled for drug possession, tripled for drug trafficking, and quintupled for non-aggravated assault</a:t>
            </a:r>
          </a:p>
          <a:p>
            <a:endParaRPr lang="en-US" baseline="0" dirty="0"/>
          </a:p>
        </p:txBody>
      </p:sp>
      <p:sp>
        <p:nvSpPr>
          <p:cNvPr id="4" name="Slide Number Placeholder 3"/>
          <p:cNvSpPr>
            <a:spLocks noGrp="1"/>
          </p:cNvSpPr>
          <p:nvPr>
            <p:ph type="sldNum" sz="quarter" idx="10"/>
          </p:nvPr>
        </p:nvSpPr>
        <p:spPr/>
        <p:txBody>
          <a:bodyPr/>
          <a:lstStyle/>
          <a:p>
            <a:fld id="{FCCB8C19-3908-4EF1-A79B-5DFF5AD72DE7}" type="slidenum">
              <a:rPr lang="en-US" smtClean="0"/>
              <a:t>4</a:t>
            </a:fld>
            <a:endParaRPr lang="en-US"/>
          </a:p>
        </p:txBody>
      </p:sp>
    </p:spTree>
    <p:extLst>
      <p:ext uri="{BB962C8B-B14F-4D97-AF65-F5344CB8AC3E}">
        <p14:creationId xmlns:p14="http://schemas.microsoft.com/office/powerpoint/2010/main" val="2561124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Monica</a:t>
            </a:r>
          </a:p>
          <a:p>
            <a:endParaRPr lang="en-US" dirty="0"/>
          </a:p>
          <a:p>
            <a:r>
              <a:rPr lang="en-US" dirty="0"/>
              <a:t>Why does the rise of non-violent crimes matter? The rise of non-violent crimes,</a:t>
            </a:r>
            <a:r>
              <a:rPr lang="en-US" baseline="0" dirty="0"/>
              <a:t> particularly drug offenses, has a large impact on communities of color. </a:t>
            </a:r>
          </a:p>
          <a:p>
            <a:endParaRPr lang="en-US" baseline="0" dirty="0"/>
          </a:p>
          <a:p>
            <a:r>
              <a:rPr lang="en-US" baseline="0" dirty="0"/>
              <a:t>The Sentencing Project gathered data from the Bureau of Justice Statistics for Incarceration Rates based on the U.S. population from 1974-2001: </a:t>
            </a:r>
          </a:p>
          <a:p>
            <a:endParaRPr lang="en-US" baseline="0" dirty="0"/>
          </a:p>
          <a:p>
            <a:pPr marL="171450" indent="-171450">
              <a:buFont typeface="Arial" panose="020B0604020202020204" pitchFamily="34" charset="0"/>
              <a:buChar char="•"/>
            </a:pPr>
            <a:r>
              <a:rPr lang="en-US" baseline="0" dirty="0"/>
              <a:t>The infographic shows the likelihood of imprisonment for individuals born in 2001 (either adults or becoming adults now) </a:t>
            </a:r>
          </a:p>
          <a:p>
            <a:pPr marL="171450" indent="-171450">
              <a:buFont typeface="Arial" panose="020B0604020202020204" pitchFamily="34" charset="0"/>
              <a:buChar char="•"/>
            </a:pPr>
            <a:r>
              <a:rPr lang="en-US" baseline="0" dirty="0"/>
              <a:t>Native Americans are not listed but there is disproportionality there was well</a:t>
            </a:r>
          </a:p>
          <a:p>
            <a:pPr marL="171450" indent="-171450">
              <a:buFont typeface="Arial" panose="020B0604020202020204" pitchFamily="34" charset="0"/>
              <a:buChar char="•"/>
            </a:pPr>
            <a:r>
              <a:rPr lang="en-US" baseline="0" dirty="0"/>
              <a:t>This data hasn’t been updated but other data shows that women of color, specifically Black and Latina women are being incarcerated at a higher rate than this infographic shows</a:t>
            </a:r>
          </a:p>
          <a:p>
            <a:pPr marL="171450" indent="-171450">
              <a:buFont typeface="Arial" panose="020B0604020202020204" pitchFamily="34" charset="0"/>
              <a:buChar char="•"/>
            </a:pPr>
            <a:r>
              <a:rPr lang="en-US" baseline="0" dirty="0"/>
              <a:t>Women are more likely to be convicted of a drug offense and Black and Latina women are more likely to be involved in the criminal justice system for a drug offense</a:t>
            </a:r>
          </a:p>
        </p:txBody>
      </p:sp>
      <p:sp>
        <p:nvSpPr>
          <p:cNvPr id="4" name="Slide Number Placeholder 3"/>
          <p:cNvSpPr>
            <a:spLocks noGrp="1"/>
          </p:cNvSpPr>
          <p:nvPr>
            <p:ph type="sldNum" sz="quarter" idx="10"/>
          </p:nvPr>
        </p:nvSpPr>
        <p:spPr/>
        <p:txBody>
          <a:bodyPr/>
          <a:lstStyle/>
          <a:p>
            <a:fld id="{FCCB8C19-3908-4EF1-A79B-5DFF5AD72DE7}" type="slidenum">
              <a:rPr lang="en-US" smtClean="0"/>
              <a:t>5</a:t>
            </a:fld>
            <a:endParaRPr lang="en-US"/>
          </a:p>
        </p:txBody>
      </p:sp>
    </p:spTree>
    <p:extLst>
      <p:ext uri="{BB962C8B-B14F-4D97-AF65-F5344CB8AC3E}">
        <p14:creationId xmlns:p14="http://schemas.microsoft.com/office/powerpoint/2010/main" val="27452766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Monica</a:t>
            </a:r>
          </a:p>
          <a:p>
            <a:endParaRPr lang="en-US" dirty="0"/>
          </a:p>
          <a:p>
            <a:r>
              <a:rPr lang="en-US" baseline="0" dirty="0"/>
              <a:t>READ SLIDE </a:t>
            </a:r>
          </a:p>
          <a:p>
            <a:endParaRPr lang="en-US" baseline="0" dirty="0"/>
          </a:p>
          <a:p>
            <a:r>
              <a:rPr lang="en-US" baseline="0" dirty="0"/>
              <a:t>Using U.S. Census data, nationally, Blacks are incarcerated 5x more than Whites are; Latinos, American Indian/Alaskan Natives are nearly twice as likely to be incarcerated as Whites.  </a:t>
            </a:r>
          </a:p>
          <a:p>
            <a:endParaRPr lang="en-US" dirty="0">
              <a:effectLst/>
            </a:endParaRPr>
          </a:p>
          <a:p>
            <a:r>
              <a:rPr lang="en-US" dirty="0">
                <a:effectLst/>
              </a:rPr>
              <a:t>Washington State:</a:t>
            </a:r>
          </a:p>
          <a:p>
            <a:endParaRPr lang="en-US" dirty="0"/>
          </a:p>
          <a:p>
            <a:r>
              <a:rPr lang="en-US" dirty="0"/>
              <a:t>In Washington, Blacks are incarcerated 6x</a:t>
            </a:r>
            <a:r>
              <a:rPr lang="en-US" baseline="0" dirty="0"/>
              <a:t> more than Whites; Latinos about 1.5x more than Whites; American Indian/Alaska Native about 3.5x the rate of Whites. </a:t>
            </a:r>
            <a:endParaRPr lang="en-US" dirty="0"/>
          </a:p>
        </p:txBody>
      </p:sp>
      <p:sp>
        <p:nvSpPr>
          <p:cNvPr id="4" name="Slide Number Placeholder 3"/>
          <p:cNvSpPr>
            <a:spLocks noGrp="1"/>
          </p:cNvSpPr>
          <p:nvPr>
            <p:ph type="sldNum" sz="quarter" idx="10"/>
          </p:nvPr>
        </p:nvSpPr>
        <p:spPr/>
        <p:txBody>
          <a:bodyPr/>
          <a:lstStyle/>
          <a:p>
            <a:fld id="{FCCB8C19-3908-4EF1-A79B-5DFF5AD72DE7}" type="slidenum">
              <a:rPr lang="en-US" smtClean="0"/>
              <a:t>6</a:t>
            </a:fld>
            <a:endParaRPr lang="en-US"/>
          </a:p>
        </p:txBody>
      </p:sp>
    </p:spTree>
    <p:extLst>
      <p:ext uri="{BB962C8B-B14F-4D97-AF65-F5344CB8AC3E}">
        <p14:creationId xmlns:p14="http://schemas.microsoft.com/office/powerpoint/2010/main" val="11685331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Calibri"/>
              </a:rPr>
              <a:t>Monica</a:t>
            </a:r>
          </a:p>
          <a:p>
            <a:endParaRPr lang="en-US" dirty="0">
              <a:latin typeface="Calibri"/>
            </a:endParaRPr>
          </a:p>
          <a:p>
            <a:r>
              <a:rPr lang="en-US" dirty="0">
                <a:latin typeface="Calibri"/>
              </a:rPr>
              <a:t>READ</a:t>
            </a:r>
            <a:r>
              <a:rPr lang="en-US" baseline="0" dirty="0">
                <a:latin typeface="Calibri"/>
              </a:rPr>
              <a:t> FIRST BULLET</a:t>
            </a:r>
          </a:p>
          <a:p>
            <a:pPr marL="171450" indent="-171450">
              <a:buFont typeface="Arial" panose="020B0604020202020204" pitchFamily="34" charset="0"/>
              <a:buChar char="•"/>
            </a:pPr>
            <a:r>
              <a:rPr lang="en-US" baseline="0" dirty="0">
                <a:latin typeface="Calibri"/>
              </a:rPr>
              <a:t>The comments were about the disproportionality of African Americans in the prison system. </a:t>
            </a:r>
          </a:p>
          <a:p>
            <a:pPr marL="171450" indent="-171450">
              <a:buFont typeface="Arial" panose="020B0604020202020204" pitchFamily="34" charset="0"/>
              <a:buChar char="•"/>
            </a:pPr>
            <a:r>
              <a:rPr lang="en-US" baseline="0" dirty="0"/>
              <a:t>The meeting was attended by members of the minority bar associations, WSBA, Washington State Access to Justice Board to discuss racial bias in the criminal justice system.</a:t>
            </a:r>
          </a:p>
          <a:p>
            <a:pPr marL="171450" indent="-171450">
              <a:buFont typeface="Arial" panose="020B0604020202020204" pitchFamily="34" charset="0"/>
              <a:buChar char="•"/>
            </a:pPr>
            <a:endParaRPr lang="en-US" baseline="0" dirty="0"/>
          </a:p>
          <a:p>
            <a:pPr marL="0" indent="0">
              <a:buFont typeface="Arial" panose="020B0604020202020204" pitchFamily="34" charset="0"/>
              <a:buNone/>
            </a:pPr>
            <a:r>
              <a:rPr lang="en-US" baseline="0" dirty="0"/>
              <a:t>READ SECOND BULLET</a:t>
            </a:r>
          </a:p>
          <a:p>
            <a:pPr marL="171450" indent="-171450">
              <a:buFont typeface="Arial" panose="020B0604020202020204" pitchFamily="34" charset="0"/>
              <a:buChar char="•"/>
            </a:pPr>
            <a:r>
              <a:rPr lang="en-US" baseline="0" dirty="0"/>
              <a:t>In 2011, the Task Force released a Preliminary Report on Race and Washington’s Criminal Justice System. </a:t>
            </a:r>
          </a:p>
          <a:p>
            <a:pPr marL="171450" indent="-171450">
              <a:buFont typeface="Arial" panose="020B0604020202020204" pitchFamily="34" charset="0"/>
              <a:buChar char="•"/>
            </a:pPr>
            <a:r>
              <a:rPr lang="en-US" baseline="0" dirty="0"/>
              <a:t>Disproportionality means a discrepancy between the reference group’s representation in the general population and in criminal justice institutions. </a:t>
            </a:r>
          </a:p>
          <a:p>
            <a:pPr marL="171450" indent="-171450">
              <a:buFont typeface="Arial" panose="020B0604020202020204" pitchFamily="34" charset="0"/>
              <a:buChar char="•"/>
            </a:pPr>
            <a:r>
              <a:rPr lang="en-US" baseline="0" dirty="0"/>
              <a:t>Disparity means when similarly situated groups of individuals are treated differently within those institutions or to refer to overrepresentation of particular groups in the criminal justice system and stems from criminal justice practices or policies. </a:t>
            </a:r>
          </a:p>
        </p:txBody>
      </p:sp>
      <p:sp>
        <p:nvSpPr>
          <p:cNvPr id="4" name="Slide Number Placeholder 3"/>
          <p:cNvSpPr>
            <a:spLocks noGrp="1"/>
          </p:cNvSpPr>
          <p:nvPr>
            <p:ph type="sldNum" sz="quarter" idx="10"/>
          </p:nvPr>
        </p:nvSpPr>
        <p:spPr/>
        <p:txBody>
          <a:bodyPr/>
          <a:lstStyle/>
          <a:p>
            <a:fld id="{FCCB8C19-3908-4EF1-A79B-5DFF5AD72DE7}" type="slidenum">
              <a:rPr lang="en-US" smtClean="0"/>
              <a:t>7</a:t>
            </a:fld>
            <a:endParaRPr lang="en-US"/>
          </a:p>
        </p:txBody>
      </p:sp>
    </p:spTree>
    <p:extLst>
      <p:ext uri="{BB962C8B-B14F-4D97-AF65-F5344CB8AC3E}">
        <p14:creationId xmlns:p14="http://schemas.microsoft.com/office/powerpoint/2010/main" val="1066320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82550" marR="0" indent="0" algn="l" defTabSz="914400" rtl="0" eaLnBrk="1" fontAlgn="auto" latinLnBrk="0" hangingPunct="1">
              <a:lnSpc>
                <a:spcPct val="100000"/>
              </a:lnSpc>
              <a:spcBef>
                <a:spcPts val="0"/>
              </a:spcBef>
              <a:spcAft>
                <a:spcPts val="1200"/>
              </a:spcAft>
              <a:buClrTx/>
              <a:buSzTx/>
              <a:buFont typeface="Arial" panose="020B0604020202020204" pitchFamily="34" charset="0"/>
              <a:buNone/>
              <a:tabLst/>
              <a:defRPr/>
            </a:pPr>
            <a:r>
              <a:rPr lang="en-US" sz="1200" kern="1200" dirty="0">
                <a:solidFill>
                  <a:schemeClr val="tx1"/>
                </a:solidFill>
                <a:latin typeface="+mn-lt"/>
                <a:cs typeface="Arial" pitchFamily="34" charset="0"/>
              </a:rPr>
              <a:t>Monica</a:t>
            </a:r>
          </a:p>
          <a:p>
            <a:pPr marL="82550" marR="0" indent="0" algn="l" defTabSz="914400" rtl="0" eaLnBrk="1" fontAlgn="auto" latinLnBrk="0" hangingPunct="1">
              <a:lnSpc>
                <a:spcPct val="100000"/>
              </a:lnSpc>
              <a:spcBef>
                <a:spcPts val="0"/>
              </a:spcBef>
              <a:spcAft>
                <a:spcPts val="1200"/>
              </a:spcAft>
              <a:buClrTx/>
              <a:buSzTx/>
              <a:buFont typeface="Arial" panose="020B0604020202020204" pitchFamily="34" charset="0"/>
              <a:buNone/>
              <a:tabLst/>
              <a:defRPr/>
            </a:pPr>
            <a:endParaRPr lang="en-US" sz="1200" kern="1200" dirty="0">
              <a:solidFill>
                <a:schemeClr val="tx1"/>
              </a:solidFill>
              <a:latin typeface="+mn-lt"/>
              <a:ea typeface="+mn-ea"/>
              <a:cs typeface="Arial" pitchFamily="34" charset="0"/>
            </a:endParaRPr>
          </a:p>
          <a:p>
            <a:pPr marL="82550" marR="0" indent="0" algn="l" defTabSz="914400" rtl="0" eaLnBrk="1" fontAlgn="auto" latinLnBrk="0" hangingPunct="1">
              <a:lnSpc>
                <a:spcPct val="100000"/>
              </a:lnSpc>
              <a:spcBef>
                <a:spcPts val="0"/>
              </a:spcBef>
              <a:spcAft>
                <a:spcPts val="1200"/>
              </a:spcAft>
              <a:buClrTx/>
              <a:buSzTx/>
              <a:buFont typeface="Arial" panose="020B0604020202020204" pitchFamily="34" charset="0"/>
              <a:buNone/>
              <a:tabLst/>
              <a:defRPr/>
            </a:pPr>
            <a:r>
              <a:rPr lang="en-US" sz="1200" kern="1200" dirty="0">
                <a:solidFill>
                  <a:schemeClr val="tx1"/>
                </a:solidFill>
                <a:latin typeface="+mn-lt"/>
                <a:ea typeface="+mn-ea"/>
                <a:cs typeface="Arial" pitchFamily="34" charset="0"/>
              </a:rPr>
              <a:t>What they</a:t>
            </a:r>
            <a:r>
              <a:rPr lang="en-US" sz="1200" kern="1200" baseline="0" dirty="0">
                <a:solidFill>
                  <a:schemeClr val="tx1"/>
                </a:solidFill>
                <a:latin typeface="+mn-lt"/>
                <a:ea typeface="+mn-ea"/>
                <a:cs typeface="Arial" pitchFamily="34" charset="0"/>
              </a:rPr>
              <a:t> found…</a:t>
            </a:r>
          </a:p>
          <a:p>
            <a:pPr marL="82550" marR="0" indent="0" algn="l" defTabSz="914400" rtl="0" eaLnBrk="1" fontAlgn="auto" latinLnBrk="0" hangingPunct="1">
              <a:lnSpc>
                <a:spcPct val="100000"/>
              </a:lnSpc>
              <a:spcBef>
                <a:spcPts val="0"/>
              </a:spcBef>
              <a:spcAft>
                <a:spcPts val="1200"/>
              </a:spcAft>
              <a:buClrTx/>
              <a:buSzTx/>
              <a:buFont typeface="Arial" panose="020B0604020202020204" pitchFamily="34" charset="0"/>
              <a:buNone/>
              <a:tabLst/>
              <a:defRPr/>
            </a:pPr>
            <a:endParaRPr lang="en-US" sz="1200" kern="1200" dirty="0">
              <a:solidFill>
                <a:schemeClr val="tx1"/>
              </a:solidFill>
              <a:latin typeface="+mn-lt"/>
              <a:ea typeface="+mn-ea"/>
              <a:cs typeface="Arial" pitchFamily="34" charset="0"/>
            </a:endParaRPr>
          </a:p>
          <a:p>
            <a:pPr marL="465138" marR="0" indent="-382588"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lang="en-US" sz="1200" kern="1200" dirty="0">
                <a:solidFill>
                  <a:schemeClr val="tx1"/>
                </a:solidFill>
                <a:latin typeface="+mn-lt"/>
                <a:ea typeface="+mn-ea"/>
                <a:cs typeface="Arial" pitchFamily="34" charset="0"/>
              </a:rPr>
              <a:t>Similarly situated minority juveniles face harsher sentencing outcomes and disparate treatment by probation officers</a:t>
            </a:r>
          </a:p>
          <a:p>
            <a:pPr marL="465138" indent="-382588">
              <a:spcBef>
                <a:spcPts val="0"/>
              </a:spcBef>
              <a:spcAft>
                <a:spcPts val="1200"/>
              </a:spcAft>
              <a:buFont typeface="Arial" panose="020B0604020202020204" pitchFamily="34" charset="0"/>
              <a:buChar char="•"/>
            </a:pPr>
            <a:r>
              <a:rPr lang="en-US" sz="1200" kern="1200" dirty="0">
                <a:solidFill>
                  <a:schemeClr val="tx1"/>
                </a:solidFill>
                <a:latin typeface="+mn-lt"/>
                <a:ea typeface="+mn-ea"/>
                <a:cs typeface="Arial" pitchFamily="34" charset="0"/>
              </a:rPr>
              <a:t>Disparate treatment has been discovered in the context of pretrial release decisions, which systematically disfavor minority defendants</a:t>
            </a:r>
          </a:p>
          <a:p>
            <a:endParaRPr lang="en-US" dirty="0"/>
          </a:p>
        </p:txBody>
      </p:sp>
      <p:sp>
        <p:nvSpPr>
          <p:cNvPr id="4" name="Slide Number Placeholder 3"/>
          <p:cNvSpPr>
            <a:spLocks noGrp="1"/>
          </p:cNvSpPr>
          <p:nvPr>
            <p:ph type="sldNum" sz="quarter" idx="10"/>
          </p:nvPr>
        </p:nvSpPr>
        <p:spPr/>
        <p:txBody>
          <a:bodyPr/>
          <a:lstStyle/>
          <a:p>
            <a:fld id="{FCCB8C19-3908-4EF1-A79B-5DFF5AD72DE7}" type="slidenum">
              <a:rPr lang="en-US" smtClean="0"/>
              <a:t>8</a:t>
            </a:fld>
            <a:endParaRPr lang="en-US"/>
          </a:p>
        </p:txBody>
      </p:sp>
    </p:spTree>
    <p:extLst>
      <p:ext uri="{BB962C8B-B14F-4D97-AF65-F5344CB8AC3E}">
        <p14:creationId xmlns:p14="http://schemas.microsoft.com/office/powerpoint/2010/main" val="37016870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Monica</a:t>
            </a:r>
          </a:p>
          <a:p>
            <a:endParaRPr lang="en-US" dirty="0">
              <a:latin typeface="Calibri"/>
            </a:endParaRPr>
          </a:p>
          <a:p>
            <a:r>
              <a:rPr lang="en-US" dirty="0">
                <a:latin typeface="Calibri"/>
              </a:rPr>
              <a:t>Our conversation</a:t>
            </a:r>
            <a:r>
              <a:rPr lang="en-US" baseline="0" dirty="0">
                <a:latin typeface="Calibri"/>
              </a:rPr>
              <a:t> thus far has been about mass incarceration and the differences that impact communities of color.  We’ll transition now into fair housing and make connections about how those concepts are related.  </a:t>
            </a:r>
          </a:p>
          <a:p>
            <a:endParaRPr lang="en-US" baseline="0" dirty="0">
              <a:latin typeface="Calibri"/>
            </a:endParaRPr>
          </a:p>
          <a:p>
            <a:pPr marL="171450" indent="-171450">
              <a:buFont typeface="Arial" panose="020B0604020202020204" pitchFamily="34" charset="0"/>
              <a:buChar char="•"/>
            </a:pPr>
            <a:r>
              <a:rPr lang="en-US" baseline="0" dirty="0">
                <a:latin typeface="Calibri"/>
              </a:rPr>
              <a:t>Protected classes (African American – race, Latino – national origin, female – sex) relate back to what we just covered.  There are some differences in race, national origin, and sex that we’re seeing. </a:t>
            </a:r>
          </a:p>
          <a:p>
            <a:pPr marL="171450" indent="-171450">
              <a:buFont typeface="Arial" panose="020B0604020202020204" pitchFamily="34" charset="0"/>
              <a:buChar char="•"/>
            </a:pPr>
            <a:r>
              <a:rPr lang="en-US" baseline="0" dirty="0">
                <a:latin typeface="Calibri"/>
              </a:rPr>
              <a:t>Mass incarceration has affected the ability of people of color to find housing.  </a:t>
            </a:r>
            <a:endParaRPr lang="en-US" dirty="0">
              <a:latin typeface="Calibri"/>
            </a:endParaRPr>
          </a:p>
        </p:txBody>
      </p:sp>
      <p:sp>
        <p:nvSpPr>
          <p:cNvPr id="4" name="Slide Number Placeholder 3"/>
          <p:cNvSpPr>
            <a:spLocks noGrp="1"/>
          </p:cNvSpPr>
          <p:nvPr>
            <p:ph type="sldNum" sz="quarter" idx="10"/>
          </p:nvPr>
        </p:nvSpPr>
        <p:spPr/>
        <p:txBody>
          <a:bodyPr/>
          <a:lstStyle/>
          <a:p>
            <a:fld id="{FCCB8C19-3908-4EF1-A79B-5DFF5AD72DE7}" type="slidenum">
              <a:rPr lang="en-US" smtClean="0"/>
              <a:t>9</a:t>
            </a:fld>
            <a:endParaRPr lang="en-US"/>
          </a:p>
        </p:txBody>
      </p:sp>
    </p:spTree>
    <p:extLst>
      <p:ext uri="{BB962C8B-B14F-4D97-AF65-F5344CB8AC3E}">
        <p14:creationId xmlns:p14="http://schemas.microsoft.com/office/powerpoint/2010/main" val="765214603"/>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 Id="rId4" Type="http://schemas.microsoft.com/office/2007/relationships/hdphoto" Target="../media/hdphoto1.wdp"/></Relationships>
</file>

<file path=ppt/slideLayouts/_rels/slideLayout9.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jpg"/><Relationship Id="rId7" Type="http://schemas.openxmlformats.org/officeDocument/2006/relationships/image" Target="../media/image8.png"/><Relationship Id="rId12" Type="http://schemas.openxmlformats.org/officeDocument/2006/relationships/image" Target="../media/image13.png"/><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7.png"/><Relationship Id="rId11" Type="http://schemas.openxmlformats.org/officeDocument/2006/relationships/image" Target="../media/image12.jpg"/><Relationship Id="rId5" Type="http://schemas.openxmlformats.org/officeDocument/2006/relationships/image" Target="../media/image6.png"/><Relationship Id="rId10" Type="http://schemas.openxmlformats.org/officeDocument/2006/relationships/image" Target="../media/image11.jpg"/><Relationship Id="rId4" Type="http://schemas.openxmlformats.org/officeDocument/2006/relationships/image" Target="../media/image5.png"/><Relationship Id="rId9" Type="http://schemas.openxmlformats.org/officeDocument/2006/relationships/image" Target="../media/image10.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159192"/>
            <a:ext cx="7772400" cy="2800757"/>
          </a:xfrm>
        </p:spPr>
        <p:txBody>
          <a:bodyPr anchor="b"/>
          <a:lstStyle>
            <a:lvl1pPr algn="l">
              <a:defRPr sz="6000">
                <a:solidFill>
                  <a:srgbClr val="20124D"/>
                </a:solidFill>
                <a:latin typeface="Aharoni" panose="02010803020104030203" pitchFamily="2" charset="-79"/>
                <a:cs typeface="Aharoni" panose="02010803020104030203" pitchFamily="2" charset="-79"/>
              </a:defRPr>
            </a:lvl1pPr>
          </a:lstStyle>
          <a:p>
            <a:r>
              <a:rPr lang="en-US" dirty="0"/>
              <a:t>CREATE YOUR PRESENTATION</a:t>
            </a:r>
          </a:p>
        </p:txBody>
      </p:sp>
      <p:sp>
        <p:nvSpPr>
          <p:cNvPr id="3" name="Subtitle 2"/>
          <p:cNvSpPr>
            <a:spLocks noGrp="1"/>
          </p:cNvSpPr>
          <p:nvPr>
            <p:ph type="subTitle" idx="1" hasCustomPrompt="1"/>
          </p:nvPr>
        </p:nvSpPr>
        <p:spPr>
          <a:xfrm>
            <a:off x="685800" y="4127674"/>
            <a:ext cx="3768634" cy="506955"/>
          </a:xfrm>
        </p:spPr>
        <p:txBody>
          <a:bodyPr/>
          <a:lstStyle>
            <a:lvl1pPr marL="0" indent="0" algn="l">
              <a:buNone/>
              <a:defRPr sz="2400" b="0" baseline="0">
                <a:solidFill>
                  <a:srgbClr val="FF6161"/>
                </a:solidFill>
                <a:latin typeface="Segoe UI" panose="020B0502040204020203" pitchFamily="34" charset="0"/>
                <a:ea typeface="Segoe UI" panose="020B0502040204020203" pitchFamily="34" charset="0"/>
                <a:cs typeface="Segoe UI" panose="020B0502040204020203"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Month XX, 201X</a:t>
            </a:r>
          </a:p>
        </p:txBody>
      </p:sp>
      <p:sp>
        <p:nvSpPr>
          <p:cNvPr id="6" name="Slide Number Placeholder 5"/>
          <p:cNvSpPr>
            <a:spLocks noGrp="1"/>
          </p:cNvSpPr>
          <p:nvPr>
            <p:ph type="sldNum" sz="quarter" idx="12"/>
          </p:nvPr>
        </p:nvSpPr>
        <p:spPr/>
        <p:txBody>
          <a:bodyPr/>
          <a:lstStyle/>
          <a:p>
            <a:fld id="{0ADB63CE-ECFF-45B9-A2BA-6B95E33095D7}" type="slidenum">
              <a:rPr lang="en-US" smtClean="0"/>
              <a:t>‹#›</a:t>
            </a:fld>
            <a:endParaRPr lang="en-US"/>
          </a:p>
        </p:txBody>
      </p:sp>
      <p:cxnSp>
        <p:nvCxnSpPr>
          <p:cNvPr id="8" name="Straight Connector 7"/>
          <p:cNvCxnSpPr/>
          <p:nvPr userDrawn="1"/>
        </p:nvCxnSpPr>
        <p:spPr>
          <a:xfrm>
            <a:off x="630283" y="4015857"/>
            <a:ext cx="7883434" cy="0"/>
          </a:xfrm>
          <a:prstGeom prst="line">
            <a:avLst/>
          </a:prstGeom>
          <a:ln w="38100">
            <a:solidFill>
              <a:srgbClr val="20124D"/>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tretch>
            <a:fillRect/>
          </a:stretch>
        </p:blipFill>
        <p:spPr>
          <a:xfrm>
            <a:off x="160961" y="6289066"/>
            <a:ext cx="2177290" cy="432410"/>
          </a:xfrm>
          <a:prstGeom prst="rect">
            <a:avLst/>
          </a:prstGeom>
        </p:spPr>
      </p:pic>
    </p:spTree>
    <p:extLst>
      <p:ext uri="{BB962C8B-B14F-4D97-AF65-F5344CB8AC3E}">
        <p14:creationId xmlns:p14="http://schemas.microsoft.com/office/powerpoint/2010/main" val="346263631"/>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COLORS</a:t>
            </a:r>
          </a:p>
        </p:txBody>
      </p:sp>
      <p:sp>
        <p:nvSpPr>
          <p:cNvPr id="3" name="Slide Number Placeholder 2"/>
          <p:cNvSpPr>
            <a:spLocks noGrp="1"/>
          </p:cNvSpPr>
          <p:nvPr>
            <p:ph type="sldNum" sz="quarter" idx="10"/>
          </p:nvPr>
        </p:nvSpPr>
        <p:spPr/>
        <p:txBody>
          <a:bodyPr/>
          <a:lstStyle/>
          <a:p>
            <a:fld id="{0ADB63CE-ECFF-45B9-A2BA-6B95E33095D7}" type="slidenum">
              <a:rPr lang="en-US" smtClean="0"/>
              <a:pPr/>
              <a:t>‹#›</a:t>
            </a:fld>
            <a:endParaRPr lang="en-US" dirty="0"/>
          </a:p>
        </p:txBody>
      </p:sp>
      <p:pic>
        <p:nvPicPr>
          <p:cNvPr id="6" name="Picture 5"/>
          <p:cNvPicPr/>
          <p:nvPr userDrawn="1"/>
        </p:nvPicPr>
        <p:blipFill rotWithShape="1">
          <a:blip r:embed="rId2">
            <a:extLst>
              <a:ext uri="{28A0092B-C50C-407E-A947-70E740481C1C}">
                <a14:useLocalDpi xmlns:a14="http://schemas.microsoft.com/office/drawing/2010/main" val="0"/>
              </a:ext>
            </a:extLst>
          </a:blip>
          <a:srcRect l="-1" r="76878" b="26412"/>
          <a:stretch/>
        </p:blipFill>
        <p:spPr bwMode="auto">
          <a:xfrm>
            <a:off x="2209528" y="2424747"/>
            <a:ext cx="1756858" cy="2292063"/>
          </a:xfrm>
          <a:prstGeom prst="rect">
            <a:avLst/>
          </a:prstGeom>
          <a:ln>
            <a:noFill/>
          </a:ln>
          <a:extLst>
            <a:ext uri="{53640926-AAD7-44D8-BBD7-CCE9431645EC}">
              <a14:shadowObscured xmlns:a14="http://schemas.microsoft.com/office/drawing/2010/main"/>
            </a:ext>
          </a:extLst>
        </p:spPr>
      </p:pic>
      <p:pic>
        <p:nvPicPr>
          <p:cNvPr id="7" name="Picture 6"/>
          <p:cNvPicPr/>
          <p:nvPr userDrawn="1"/>
        </p:nvPicPr>
        <p:blipFill rotWithShape="1">
          <a:blip r:embed="rId3">
            <a:extLst>
              <a:ext uri="{28A0092B-C50C-407E-A947-70E740481C1C}">
                <a14:useLocalDpi xmlns:a14="http://schemas.microsoft.com/office/drawing/2010/main" val="0"/>
              </a:ext>
            </a:extLst>
          </a:blip>
          <a:srcRect r="77038"/>
          <a:stretch/>
        </p:blipFill>
        <p:spPr bwMode="auto">
          <a:xfrm>
            <a:off x="748936" y="2424747"/>
            <a:ext cx="1460591" cy="2292063"/>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604840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verview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334668" y="1853250"/>
            <a:ext cx="6474663" cy="1743965"/>
          </a:xfrm>
        </p:spPr>
        <p:txBody>
          <a:bodyPr>
            <a:normAutofit/>
          </a:bodyPr>
          <a:lstStyle>
            <a:lvl1pPr algn="ctr">
              <a:defRPr sz="3200" b="1" baseline="0">
                <a:solidFill>
                  <a:srgbClr val="20124D"/>
                </a:solidFill>
                <a:latin typeface="Segoe UI" panose="020B0502040204020203" pitchFamily="34" charset="0"/>
                <a:ea typeface="Segoe UI" panose="020B0502040204020203" pitchFamily="34" charset="0"/>
                <a:cs typeface="Segoe UI" panose="020B0502040204020203" pitchFamily="34" charset="0"/>
              </a:defRPr>
            </a:lvl1pPr>
          </a:lstStyle>
          <a:p>
            <a:r>
              <a:rPr lang="en-US" dirty="0"/>
              <a:t>Presentation overview can be summarized in concise paragraph (3 to 5 lines). </a:t>
            </a:r>
          </a:p>
        </p:txBody>
      </p:sp>
      <p:sp>
        <p:nvSpPr>
          <p:cNvPr id="3" name="Slide Number Placeholder 2"/>
          <p:cNvSpPr>
            <a:spLocks noGrp="1"/>
          </p:cNvSpPr>
          <p:nvPr>
            <p:ph type="sldNum" sz="quarter" idx="10"/>
          </p:nvPr>
        </p:nvSpPr>
        <p:spPr/>
        <p:txBody>
          <a:bodyPr/>
          <a:lstStyle/>
          <a:p>
            <a:fld id="{0ADB63CE-ECFF-45B9-A2BA-6B95E33095D7}" type="slidenum">
              <a:rPr lang="en-US" smtClean="0"/>
              <a:pPr/>
              <a:t>‹#›</a:t>
            </a:fld>
            <a:endParaRPr lang="en-US" dirty="0"/>
          </a:p>
        </p:txBody>
      </p:sp>
      <p:sp>
        <p:nvSpPr>
          <p:cNvPr id="9" name="Subtitle 2"/>
          <p:cNvSpPr>
            <a:spLocks noGrp="1"/>
          </p:cNvSpPr>
          <p:nvPr>
            <p:ph type="subTitle" idx="1" hasCustomPrompt="1"/>
          </p:nvPr>
        </p:nvSpPr>
        <p:spPr>
          <a:xfrm>
            <a:off x="1334669" y="3829716"/>
            <a:ext cx="6474662" cy="2294134"/>
          </a:xfrm>
        </p:spPr>
        <p:txBody>
          <a:bodyPr>
            <a:normAutofit/>
          </a:bodyPr>
          <a:lstStyle>
            <a:lvl1pPr marL="0" marR="0" indent="0" algn="ctr" defTabSz="457200" rtl="0" eaLnBrk="1" fontAlgn="auto" latinLnBrk="0" hangingPunct="1">
              <a:lnSpc>
                <a:spcPct val="100000"/>
              </a:lnSpc>
              <a:spcBef>
                <a:spcPts val="0"/>
              </a:spcBef>
              <a:spcAft>
                <a:spcPts val="0"/>
              </a:spcAft>
              <a:buClrTx/>
              <a:buSzTx/>
              <a:buFontTx/>
              <a:buNone/>
              <a:tabLst/>
              <a:defRPr sz="2000" b="0" baseline="0">
                <a:solidFill>
                  <a:srgbClr val="FF6161"/>
                </a:solidFill>
                <a:latin typeface="Segoe UI" panose="020B0502040204020203" pitchFamily="34" charset="0"/>
                <a:ea typeface="Segoe UI" panose="020B0502040204020203" pitchFamily="34" charset="0"/>
                <a:cs typeface="Segoe UI" panose="020B0502040204020203"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6161"/>
                </a:solidFill>
                <a:effectLst/>
                <a:uLnTx/>
                <a:uFillTx/>
                <a:latin typeface="Segoe UI" panose="020B0502040204020203" pitchFamily="34" charset="0"/>
                <a:ea typeface="Segoe UI" panose="020B0502040204020203" pitchFamily="34" charset="0"/>
                <a:cs typeface="Segoe UI" panose="020B0502040204020203" pitchFamily="34" charset="0"/>
              </a:rPr>
              <a:t>Try not to adjust the text box size as it is designed to be the ideal size for the eyes to skim through a chunk of text. If there are any extra sentences, try to break it down into more paragraphs!</a:t>
            </a:r>
          </a:p>
        </p:txBody>
      </p:sp>
    </p:spTree>
    <p:extLst>
      <p:ext uri="{BB962C8B-B14F-4D97-AF65-F5344CB8AC3E}">
        <p14:creationId xmlns:p14="http://schemas.microsoft.com/office/powerpoint/2010/main" val="512013127"/>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sp>
        <p:nvSpPr>
          <p:cNvPr id="5" name="Rectangle 4"/>
          <p:cNvSpPr/>
          <p:nvPr userDrawn="1"/>
        </p:nvSpPr>
        <p:spPr>
          <a:xfrm>
            <a:off x="0" y="0"/>
            <a:ext cx="9169879" cy="1716657"/>
          </a:xfrm>
          <a:prstGeom prst="rect">
            <a:avLst/>
          </a:prstGeom>
          <a:solidFill>
            <a:srgbClr val="2012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hasCustomPrompt="1"/>
          </p:nvPr>
        </p:nvSpPr>
        <p:spPr>
          <a:xfrm>
            <a:off x="512731" y="490991"/>
            <a:ext cx="8002619" cy="734674"/>
          </a:xfrm>
        </p:spPr>
        <p:txBody>
          <a:bodyPr>
            <a:normAutofit/>
          </a:bodyPr>
          <a:lstStyle>
            <a:lvl1pPr>
              <a:defRPr sz="3200" b="1" baseline="0">
                <a:solidFill>
                  <a:schemeClr val="bg1"/>
                </a:solidFill>
                <a:latin typeface="Aharoni" panose="02010803020104030203" pitchFamily="2" charset="-79"/>
                <a:cs typeface="Aharoni" panose="02010803020104030203" pitchFamily="2" charset="-79"/>
              </a:defRPr>
            </a:lvl1pPr>
          </a:lstStyle>
          <a:p>
            <a:r>
              <a:rPr lang="en-US" dirty="0"/>
              <a:t>TABLE OF CONTENTS</a:t>
            </a:r>
          </a:p>
        </p:txBody>
      </p:sp>
      <p:sp>
        <p:nvSpPr>
          <p:cNvPr id="3" name="Slide Number Placeholder 2"/>
          <p:cNvSpPr>
            <a:spLocks noGrp="1"/>
          </p:cNvSpPr>
          <p:nvPr>
            <p:ph type="sldNum" sz="quarter" idx="10"/>
          </p:nvPr>
        </p:nvSpPr>
        <p:spPr/>
        <p:txBody>
          <a:bodyPr/>
          <a:lstStyle/>
          <a:p>
            <a:fld id="{0ADB63CE-ECFF-45B9-A2BA-6B95E33095D7}" type="slidenum">
              <a:rPr lang="en-US" smtClean="0"/>
              <a:pPr/>
              <a:t>‹#›</a:t>
            </a:fld>
            <a:endParaRPr lang="en-US" dirty="0"/>
          </a:p>
        </p:txBody>
      </p:sp>
      <p:cxnSp>
        <p:nvCxnSpPr>
          <p:cNvPr id="7" name="Straight Connector 6"/>
          <p:cNvCxnSpPr/>
          <p:nvPr userDrawn="1"/>
        </p:nvCxnSpPr>
        <p:spPr>
          <a:xfrm flipV="1">
            <a:off x="512733" y="2398897"/>
            <a:ext cx="5827683" cy="7902"/>
          </a:xfrm>
          <a:prstGeom prst="line">
            <a:avLst/>
          </a:prstGeom>
          <a:ln w="76200">
            <a:solidFill>
              <a:srgbClr val="FF616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512731" y="5615889"/>
            <a:ext cx="7255895" cy="0"/>
          </a:xfrm>
          <a:prstGeom prst="line">
            <a:avLst/>
          </a:prstGeom>
          <a:ln w="76200">
            <a:solidFill>
              <a:srgbClr val="FF6161"/>
            </a:solidFill>
          </a:ln>
        </p:spPr>
        <p:style>
          <a:lnRef idx="1">
            <a:schemeClr val="accent1"/>
          </a:lnRef>
          <a:fillRef idx="0">
            <a:schemeClr val="accent1"/>
          </a:fillRef>
          <a:effectRef idx="0">
            <a:schemeClr val="accent1"/>
          </a:effectRef>
          <a:fontRef idx="minor">
            <a:schemeClr val="tx1"/>
          </a:fontRef>
        </p:style>
      </p:cxnSp>
      <p:sp>
        <p:nvSpPr>
          <p:cNvPr id="8" name="Text Placeholder 7"/>
          <p:cNvSpPr>
            <a:spLocks noGrp="1"/>
          </p:cNvSpPr>
          <p:nvPr>
            <p:ph type="body" sz="quarter" idx="11" hasCustomPrompt="1"/>
          </p:nvPr>
        </p:nvSpPr>
        <p:spPr>
          <a:xfrm>
            <a:off x="512731" y="2821377"/>
            <a:ext cx="6400800" cy="2273300"/>
          </a:xfrm>
        </p:spPr>
        <p:txBody>
          <a:bodyPr/>
          <a:lstStyle>
            <a:lvl1pPr marL="342900" marR="0" indent="-342900" algn="l" defTabSz="457200" rtl="0" eaLnBrk="1" fontAlgn="auto" latinLnBrk="0" hangingPunct="1">
              <a:lnSpc>
                <a:spcPct val="200000"/>
              </a:lnSpc>
              <a:spcBef>
                <a:spcPts val="0"/>
              </a:spcBef>
              <a:spcAft>
                <a:spcPts val="0"/>
              </a:spcAft>
              <a:buClrTx/>
              <a:buSzTx/>
              <a:buFont typeface="Wingdings" panose="05000000000000000000" pitchFamily="2" charset="2"/>
              <a:buChar char="§"/>
              <a:tabLst/>
              <a:defRPr/>
            </a:lvl1pPr>
          </a:lstStyle>
          <a:p>
            <a:pPr marL="342900" marR="0" lvl="0" indent="-342900" algn="l" defTabSz="457200" rtl="0" eaLnBrk="1" fontAlgn="auto" latinLnBrk="0" hangingPunct="1">
              <a:lnSpc>
                <a:spcPct val="200000"/>
              </a:lnSpc>
              <a:spcBef>
                <a:spcPts val="0"/>
              </a:spcBef>
              <a:spcAft>
                <a:spcPts val="0"/>
              </a:spcAft>
              <a:buClrTx/>
              <a:buSzTx/>
              <a:buFont typeface="Wingdings" panose="05000000000000000000" pitchFamily="2" charset="2"/>
              <a:buChar char="§"/>
              <a:tabLst/>
              <a:defRPr/>
            </a:pPr>
            <a:r>
              <a:rPr kumimoji="0" lang="en-US" sz="1800" b="0" i="0" u="none" strike="noStrike" kern="1200" cap="none" spc="0" normalizeH="0" baseline="0" noProof="0" dirty="0">
                <a:ln>
                  <a:noFill/>
                </a:ln>
                <a:solidFill>
                  <a:srgbClr val="20124D"/>
                </a:solidFill>
                <a:effectLst/>
                <a:uLnTx/>
                <a:uFillTx/>
                <a:latin typeface="Segoe UI" panose="020B0502040204020203" pitchFamily="34" charset="0"/>
                <a:ea typeface="Segoe UI" panose="020B0502040204020203" pitchFamily="34" charset="0"/>
                <a:cs typeface="Segoe UI" panose="020B0502040204020203" pitchFamily="34" charset="0"/>
              </a:rPr>
              <a:t>Subject 1</a:t>
            </a:r>
          </a:p>
          <a:p>
            <a:pPr marL="342900" marR="0" lvl="0" indent="-342900" algn="l" defTabSz="457200" rtl="0" eaLnBrk="1" fontAlgn="auto" latinLnBrk="0" hangingPunct="1">
              <a:lnSpc>
                <a:spcPct val="200000"/>
              </a:lnSpc>
              <a:spcBef>
                <a:spcPts val="0"/>
              </a:spcBef>
              <a:spcAft>
                <a:spcPts val="0"/>
              </a:spcAft>
              <a:buClrTx/>
              <a:buSzTx/>
              <a:buFont typeface="Wingdings" panose="05000000000000000000" pitchFamily="2" charset="2"/>
              <a:buChar char="§"/>
              <a:tabLst/>
              <a:defRPr/>
            </a:pPr>
            <a:r>
              <a:rPr kumimoji="0" lang="en-US" sz="1800" b="0" i="0" u="none" strike="noStrike" kern="1200" cap="none" spc="0" normalizeH="0" baseline="0" noProof="0" dirty="0">
                <a:ln>
                  <a:noFill/>
                </a:ln>
                <a:solidFill>
                  <a:srgbClr val="20124D"/>
                </a:solidFill>
                <a:effectLst/>
                <a:uLnTx/>
                <a:uFillTx/>
                <a:latin typeface="Segoe UI" panose="020B0502040204020203" pitchFamily="34" charset="0"/>
                <a:ea typeface="Segoe UI" panose="020B0502040204020203" pitchFamily="34" charset="0"/>
                <a:cs typeface="Segoe UI" panose="020B0502040204020203" pitchFamily="34" charset="0"/>
              </a:rPr>
              <a:t>Subject 2</a:t>
            </a:r>
          </a:p>
          <a:p>
            <a:pPr marL="342900" marR="0" lvl="0" indent="-342900" algn="l" defTabSz="457200" rtl="0" eaLnBrk="1" fontAlgn="auto" latinLnBrk="0" hangingPunct="1">
              <a:lnSpc>
                <a:spcPct val="200000"/>
              </a:lnSpc>
              <a:spcBef>
                <a:spcPts val="0"/>
              </a:spcBef>
              <a:spcAft>
                <a:spcPts val="0"/>
              </a:spcAft>
              <a:buClrTx/>
              <a:buSzTx/>
              <a:buFont typeface="Wingdings" panose="05000000000000000000" pitchFamily="2" charset="2"/>
              <a:buChar char="§"/>
              <a:tabLst/>
              <a:defRPr/>
            </a:pPr>
            <a:r>
              <a:rPr kumimoji="0" lang="en-US" sz="1800" b="0" i="0" u="none" strike="noStrike" kern="1200" cap="none" spc="0" normalizeH="0" baseline="0" noProof="0" dirty="0">
                <a:ln>
                  <a:noFill/>
                </a:ln>
                <a:solidFill>
                  <a:srgbClr val="20124D"/>
                </a:solidFill>
                <a:effectLst/>
                <a:uLnTx/>
                <a:uFillTx/>
                <a:latin typeface="Segoe UI" panose="020B0502040204020203" pitchFamily="34" charset="0"/>
                <a:ea typeface="Segoe UI" panose="020B0502040204020203" pitchFamily="34" charset="0"/>
                <a:cs typeface="Segoe UI" panose="020B0502040204020203" pitchFamily="34" charset="0"/>
              </a:rPr>
              <a:t>Subject 3</a:t>
            </a:r>
          </a:p>
          <a:p>
            <a:pPr marL="342900" marR="0" lvl="0" indent="-342900" algn="l" defTabSz="457200" rtl="0" eaLnBrk="1" fontAlgn="auto" latinLnBrk="0" hangingPunct="1">
              <a:lnSpc>
                <a:spcPct val="200000"/>
              </a:lnSpc>
              <a:spcBef>
                <a:spcPts val="0"/>
              </a:spcBef>
              <a:spcAft>
                <a:spcPts val="0"/>
              </a:spcAft>
              <a:buClrTx/>
              <a:buSzTx/>
              <a:buFont typeface="Wingdings" panose="05000000000000000000" pitchFamily="2" charset="2"/>
              <a:buChar char="§"/>
              <a:tabLst/>
              <a:defRPr/>
            </a:pPr>
            <a:r>
              <a:rPr kumimoji="0" lang="en-US" sz="1800" b="0" i="0" u="none" strike="noStrike" kern="1200" cap="none" spc="0" normalizeH="0" baseline="0" noProof="0" dirty="0">
                <a:ln>
                  <a:noFill/>
                </a:ln>
                <a:solidFill>
                  <a:srgbClr val="20124D"/>
                </a:solidFill>
                <a:effectLst/>
                <a:uLnTx/>
                <a:uFillTx/>
                <a:latin typeface="Segoe UI" panose="020B0502040204020203" pitchFamily="34" charset="0"/>
                <a:ea typeface="Segoe UI" panose="020B0502040204020203" pitchFamily="34" charset="0"/>
                <a:cs typeface="Segoe UI" panose="020B0502040204020203" pitchFamily="34" charset="0"/>
              </a:rPr>
              <a:t>ETC…</a:t>
            </a:r>
          </a:p>
          <a:p>
            <a:pPr lvl="0"/>
            <a:endParaRPr lang="en-US" dirty="0"/>
          </a:p>
        </p:txBody>
      </p:sp>
    </p:spTree>
    <p:extLst>
      <p:ext uri="{BB962C8B-B14F-4D97-AF65-F5344CB8AC3E}">
        <p14:creationId xmlns:p14="http://schemas.microsoft.com/office/powerpoint/2010/main" val="3757662334"/>
      </p:ext>
    </p:extLst>
  </p:cSld>
  <p:clrMapOvr>
    <a:masterClrMapping/>
  </p:clrMapOvr>
  <p:extLst mod="1">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Tit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650" y="3026442"/>
            <a:ext cx="7886700" cy="805117"/>
          </a:xfrm>
        </p:spPr>
        <p:txBody>
          <a:bodyPr/>
          <a:lstStyle>
            <a:lvl1pPr algn="ctr">
              <a:defRPr baseline="0"/>
            </a:lvl1pPr>
          </a:lstStyle>
          <a:p>
            <a:r>
              <a:rPr lang="en-US" dirty="0"/>
              <a:t>SECTION TITLE HERE</a:t>
            </a:r>
          </a:p>
        </p:txBody>
      </p:sp>
      <p:sp>
        <p:nvSpPr>
          <p:cNvPr id="3" name="Slide Number Placeholder 2"/>
          <p:cNvSpPr>
            <a:spLocks noGrp="1"/>
          </p:cNvSpPr>
          <p:nvPr>
            <p:ph type="sldNum" sz="quarter" idx="10"/>
          </p:nvPr>
        </p:nvSpPr>
        <p:spPr/>
        <p:txBody>
          <a:bodyPr/>
          <a:lstStyle/>
          <a:p>
            <a:fld id="{0ADB63CE-ECFF-45B9-A2BA-6B95E33095D7}" type="slidenum">
              <a:rPr lang="en-US" smtClean="0"/>
              <a:pPr/>
              <a:t>‹#›</a:t>
            </a:fld>
            <a:endParaRPr lang="en-US" dirty="0"/>
          </a:p>
        </p:txBody>
      </p:sp>
      <p:cxnSp>
        <p:nvCxnSpPr>
          <p:cNvPr id="4" name="Straight Connector 3"/>
          <p:cNvCxnSpPr/>
          <p:nvPr userDrawn="1"/>
        </p:nvCxnSpPr>
        <p:spPr>
          <a:xfrm flipV="1">
            <a:off x="1658158" y="3761870"/>
            <a:ext cx="5827683" cy="7902"/>
          </a:xfrm>
          <a:prstGeom prst="line">
            <a:avLst/>
          </a:prstGeom>
          <a:ln w="101600">
            <a:solidFill>
              <a:srgbClr val="FF6161"/>
            </a:solidFill>
          </a:ln>
        </p:spPr>
        <p:style>
          <a:lnRef idx="1">
            <a:schemeClr val="accent1"/>
          </a:lnRef>
          <a:fillRef idx="0">
            <a:schemeClr val="accent1"/>
          </a:fillRef>
          <a:effectRef idx="0">
            <a:schemeClr val="accent1"/>
          </a:effectRef>
          <a:fontRef idx="minor">
            <a:schemeClr val="tx1"/>
          </a:fontRef>
        </p:style>
      </p:cxnSp>
      <p:sp>
        <p:nvSpPr>
          <p:cNvPr id="8" name="Picture Placeholder 7"/>
          <p:cNvSpPr>
            <a:spLocks noGrp="1"/>
          </p:cNvSpPr>
          <p:nvPr>
            <p:ph type="pic" sz="quarter" idx="11" hasCustomPrompt="1"/>
          </p:nvPr>
        </p:nvSpPr>
        <p:spPr>
          <a:xfrm>
            <a:off x="3295290" y="993512"/>
            <a:ext cx="2553418" cy="1981200"/>
          </a:xfrm>
        </p:spPr>
        <p:txBody>
          <a:bodyPr/>
          <a:lstStyle>
            <a:lvl1pPr marL="0" indent="0">
              <a:buNone/>
              <a:defRPr baseline="0"/>
            </a:lvl1pPr>
          </a:lstStyle>
          <a:p>
            <a:r>
              <a:rPr lang="en-US" dirty="0"/>
              <a:t>Drop image or icon here.</a:t>
            </a:r>
          </a:p>
        </p:txBody>
      </p:sp>
      <p:sp>
        <p:nvSpPr>
          <p:cNvPr id="7" name="Text Placeholder 6"/>
          <p:cNvSpPr>
            <a:spLocks noGrp="1"/>
          </p:cNvSpPr>
          <p:nvPr>
            <p:ph type="body" sz="quarter" idx="12" hasCustomPrompt="1"/>
          </p:nvPr>
        </p:nvSpPr>
        <p:spPr>
          <a:xfrm>
            <a:off x="1632742" y="3979928"/>
            <a:ext cx="5878513" cy="522288"/>
          </a:xfrm>
        </p:spPr>
        <p:txBody>
          <a:bodyPr/>
          <a:lstStyle>
            <a:lvl1pPr marL="0" marR="0" indent="0" algn="ctr" defTabSz="457200" rtl="0" eaLnBrk="1" fontAlgn="auto" latinLnBrk="0" hangingPunct="1">
              <a:lnSpc>
                <a:spcPct val="100000"/>
              </a:lnSpc>
              <a:spcBef>
                <a:spcPts val="0"/>
              </a:spcBef>
              <a:spcAft>
                <a:spcPts val="0"/>
              </a:spcAft>
              <a:buClrTx/>
              <a:buSzTx/>
              <a:buFontTx/>
              <a:buNone/>
              <a:tabLst/>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20124D"/>
                </a:solidFill>
                <a:effectLst/>
                <a:uLnTx/>
                <a:uFillTx/>
                <a:latin typeface="Segoe UI" panose="020B0502040204020203" pitchFamily="34" charset="0"/>
                <a:ea typeface="Segoe UI" panose="020B0502040204020203" pitchFamily="34" charset="0"/>
                <a:cs typeface="Segoe UI" panose="020B0502040204020203" pitchFamily="34" charset="0"/>
              </a:rPr>
              <a:t>Small descriptor here. </a:t>
            </a:r>
          </a:p>
        </p:txBody>
      </p:sp>
    </p:spTree>
    <p:extLst>
      <p:ext uri="{BB962C8B-B14F-4D97-AF65-F5344CB8AC3E}">
        <p14:creationId xmlns:p14="http://schemas.microsoft.com/office/powerpoint/2010/main" val="14854567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ata Slide Purple Background">
    <p:bg>
      <p:bgPr>
        <a:solidFill>
          <a:srgbClr val="20124D"/>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3200" baseline="0">
                <a:solidFill>
                  <a:schemeClr val="bg1"/>
                </a:solidFill>
              </a:defRPr>
            </a:lvl1pPr>
          </a:lstStyle>
          <a:p>
            <a:r>
              <a:rPr lang="en-US" dirty="0"/>
              <a:t>DATA VISUALIZATION</a:t>
            </a:r>
          </a:p>
        </p:txBody>
      </p:sp>
      <p:sp>
        <p:nvSpPr>
          <p:cNvPr id="3" name="Slide Number Placeholder 2"/>
          <p:cNvSpPr>
            <a:spLocks noGrp="1"/>
          </p:cNvSpPr>
          <p:nvPr>
            <p:ph type="sldNum" sz="quarter" idx="10"/>
          </p:nvPr>
        </p:nvSpPr>
        <p:spPr/>
        <p:txBody>
          <a:bodyPr/>
          <a:lstStyle/>
          <a:p>
            <a:fld id="{0ADB63CE-ECFF-45B9-A2BA-6B95E33095D7}" type="slidenum">
              <a:rPr lang="en-US" smtClean="0"/>
              <a:pPr/>
              <a:t>‹#›</a:t>
            </a:fld>
            <a:endParaRPr lang="en-US" dirty="0"/>
          </a:p>
        </p:txBody>
      </p:sp>
      <p:sp>
        <p:nvSpPr>
          <p:cNvPr id="5" name="Chart Placeholder 4"/>
          <p:cNvSpPr>
            <a:spLocks noGrp="1"/>
          </p:cNvSpPr>
          <p:nvPr>
            <p:ph type="chart" sz="quarter" idx="11" hasCustomPrompt="1"/>
          </p:nvPr>
        </p:nvSpPr>
        <p:spPr>
          <a:xfrm>
            <a:off x="836613" y="1816101"/>
            <a:ext cx="7678738" cy="4101374"/>
          </a:xfrm>
        </p:spPr>
        <p:txBody>
          <a:bodyPr/>
          <a:lstStyle>
            <a:lvl1pPr marL="0" indent="0" algn="ctr">
              <a:buFontTx/>
              <a:buNone/>
              <a:defRPr b="1" baseline="0">
                <a:solidFill>
                  <a:schemeClr val="bg1"/>
                </a:solidFill>
              </a:defRPr>
            </a:lvl1pPr>
          </a:lstStyle>
          <a:p>
            <a:r>
              <a:rPr lang="en-US" dirty="0"/>
              <a:t>Insert a chart or infographic here. </a:t>
            </a:r>
          </a:p>
        </p:txBody>
      </p:sp>
    </p:spTree>
    <p:extLst>
      <p:ext uri="{BB962C8B-B14F-4D97-AF65-F5344CB8AC3E}">
        <p14:creationId xmlns:p14="http://schemas.microsoft.com/office/powerpoint/2010/main" val="10079222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4" name="Rectangle 3"/>
          <p:cNvSpPr/>
          <p:nvPr userDrawn="1"/>
        </p:nvSpPr>
        <p:spPr>
          <a:xfrm>
            <a:off x="0" y="0"/>
            <a:ext cx="9169879" cy="1716657"/>
          </a:xfrm>
          <a:prstGeom prst="rect">
            <a:avLst/>
          </a:prstGeom>
          <a:solidFill>
            <a:srgbClr val="2012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hasCustomPrompt="1"/>
          </p:nvPr>
        </p:nvSpPr>
        <p:spPr>
          <a:xfrm>
            <a:off x="524148" y="195546"/>
            <a:ext cx="7886700" cy="1325563"/>
          </a:xfrm>
        </p:spPr>
        <p:txBody>
          <a:bodyPr>
            <a:normAutofit/>
          </a:bodyPr>
          <a:lstStyle>
            <a:lvl1pPr>
              <a:defRPr sz="3200">
                <a:solidFill>
                  <a:schemeClr val="bg1"/>
                </a:solidFill>
              </a:defRPr>
            </a:lvl1pPr>
          </a:lstStyle>
          <a:p>
            <a:r>
              <a:rPr lang="en-US" dirty="0"/>
              <a:t>DATA VISUALIZATION</a:t>
            </a:r>
          </a:p>
        </p:txBody>
      </p:sp>
      <p:sp>
        <p:nvSpPr>
          <p:cNvPr id="3" name="Slide Number Placeholder 2"/>
          <p:cNvSpPr>
            <a:spLocks noGrp="1"/>
          </p:cNvSpPr>
          <p:nvPr>
            <p:ph type="sldNum" sz="quarter" idx="10"/>
          </p:nvPr>
        </p:nvSpPr>
        <p:spPr/>
        <p:txBody>
          <a:bodyPr/>
          <a:lstStyle/>
          <a:p>
            <a:fld id="{0ADB63CE-ECFF-45B9-A2BA-6B95E33095D7}" type="slidenum">
              <a:rPr lang="en-US" smtClean="0"/>
              <a:pPr/>
              <a:t>‹#›</a:t>
            </a:fld>
            <a:endParaRPr lang="en-US" dirty="0"/>
          </a:p>
        </p:txBody>
      </p:sp>
      <p:sp>
        <p:nvSpPr>
          <p:cNvPr id="5" name="Chart Placeholder 4"/>
          <p:cNvSpPr>
            <a:spLocks noGrp="1"/>
          </p:cNvSpPr>
          <p:nvPr>
            <p:ph type="chart" sz="quarter" idx="11" hasCustomPrompt="1"/>
          </p:nvPr>
        </p:nvSpPr>
        <p:spPr>
          <a:xfrm>
            <a:off x="836613" y="1816101"/>
            <a:ext cx="7678738" cy="4101374"/>
          </a:xfrm>
        </p:spPr>
        <p:txBody>
          <a:bodyPr/>
          <a:lstStyle>
            <a:lvl1pPr marL="0" indent="0" algn="ctr">
              <a:buFontTx/>
              <a:buNone/>
              <a:defRPr b="1" baseline="0">
                <a:solidFill>
                  <a:srgbClr val="20124D"/>
                </a:solidFill>
              </a:defRPr>
            </a:lvl1pPr>
          </a:lstStyle>
          <a:p>
            <a:r>
              <a:rPr lang="en-US" dirty="0"/>
              <a:t>Insert a chart or infographic here. </a:t>
            </a:r>
          </a:p>
        </p:txBody>
      </p:sp>
    </p:spTree>
    <p:extLst>
      <p:ext uri="{BB962C8B-B14F-4D97-AF65-F5344CB8AC3E}">
        <p14:creationId xmlns:p14="http://schemas.microsoft.com/office/powerpoint/2010/main" val="1501022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 Body">
    <p:spTree>
      <p:nvGrpSpPr>
        <p:cNvPr id="1" name=""/>
        <p:cNvGrpSpPr/>
        <p:nvPr/>
      </p:nvGrpSpPr>
      <p:grpSpPr>
        <a:xfrm>
          <a:off x="0" y="0"/>
          <a:ext cx="0" cy="0"/>
          <a:chOff x="0" y="0"/>
          <a:chExt cx="0" cy="0"/>
        </a:xfrm>
      </p:grpSpPr>
      <p:sp>
        <p:nvSpPr>
          <p:cNvPr id="5" name="Rectangle 4"/>
          <p:cNvSpPr/>
          <p:nvPr userDrawn="1"/>
        </p:nvSpPr>
        <p:spPr>
          <a:xfrm>
            <a:off x="0" y="0"/>
            <a:ext cx="9169879" cy="1716657"/>
          </a:xfrm>
          <a:prstGeom prst="rect">
            <a:avLst/>
          </a:prstGeom>
          <a:solidFill>
            <a:srgbClr val="2012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hasCustomPrompt="1"/>
          </p:nvPr>
        </p:nvSpPr>
        <p:spPr>
          <a:xfrm>
            <a:off x="512731" y="490991"/>
            <a:ext cx="8002619" cy="734674"/>
          </a:xfrm>
        </p:spPr>
        <p:txBody>
          <a:bodyPr>
            <a:normAutofit/>
          </a:bodyPr>
          <a:lstStyle>
            <a:lvl1pPr>
              <a:defRPr sz="3200" b="1" baseline="0">
                <a:solidFill>
                  <a:schemeClr val="bg1"/>
                </a:solidFill>
                <a:latin typeface="Aharoni" panose="02010803020104030203" pitchFamily="2" charset="-79"/>
                <a:cs typeface="Aharoni" panose="02010803020104030203" pitchFamily="2" charset="-79"/>
              </a:defRPr>
            </a:lvl1pPr>
          </a:lstStyle>
          <a:p>
            <a:r>
              <a:rPr lang="en-US" dirty="0"/>
              <a:t>SECTION BODY</a:t>
            </a:r>
          </a:p>
        </p:txBody>
      </p:sp>
      <p:sp>
        <p:nvSpPr>
          <p:cNvPr id="3" name="Slide Number Placeholder 2"/>
          <p:cNvSpPr>
            <a:spLocks noGrp="1"/>
          </p:cNvSpPr>
          <p:nvPr>
            <p:ph type="sldNum" sz="quarter" idx="10"/>
          </p:nvPr>
        </p:nvSpPr>
        <p:spPr/>
        <p:txBody>
          <a:bodyPr/>
          <a:lstStyle/>
          <a:p>
            <a:fld id="{0ADB63CE-ECFF-45B9-A2BA-6B95E33095D7}" type="slidenum">
              <a:rPr lang="en-US" smtClean="0"/>
              <a:pPr/>
              <a:t>‹#›</a:t>
            </a:fld>
            <a:endParaRPr lang="en-US" dirty="0"/>
          </a:p>
        </p:txBody>
      </p:sp>
      <p:cxnSp>
        <p:nvCxnSpPr>
          <p:cNvPr id="7" name="Straight Connector 6"/>
          <p:cNvCxnSpPr/>
          <p:nvPr userDrawn="1"/>
        </p:nvCxnSpPr>
        <p:spPr>
          <a:xfrm flipV="1">
            <a:off x="512733" y="2398897"/>
            <a:ext cx="5827683" cy="7902"/>
          </a:xfrm>
          <a:prstGeom prst="line">
            <a:avLst/>
          </a:prstGeom>
          <a:ln w="76200">
            <a:solidFill>
              <a:srgbClr val="FF616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512731" y="5615889"/>
            <a:ext cx="7255895" cy="0"/>
          </a:xfrm>
          <a:prstGeom prst="line">
            <a:avLst/>
          </a:prstGeom>
          <a:ln w="76200">
            <a:solidFill>
              <a:srgbClr val="FF6161"/>
            </a:solidFill>
          </a:ln>
        </p:spPr>
        <p:style>
          <a:lnRef idx="1">
            <a:schemeClr val="accent1"/>
          </a:lnRef>
          <a:fillRef idx="0">
            <a:schemeClr val="accent1"/>
          </a:fillRef>
          <a:effectRef idx="0">
            <a:schemeClr val="accent1"/>
          </a:effectRef>
          <a:fontRef idx="minor">
            <a:schemeClr val="tx1"/>
          </a:fontRef>
        </p:style>
      </p:cxnSp>
      <p:sp>
        <p:nvSpPr>
          <p:cNvPr id="11" name="Text Placeholder 10"/>
          <p:cNvSpPr>
            <a:spLocks noGrp="1"/>
          </p:cNvSpPr>
          <p:nvPr>
            <p:ph type="body" sz="quarter" idx="12" hasCustomPrompt="1"/>
          </p:nvPr>
        </p:nvSpPr>
        <p:spPr>
          <a:xfrm>
            <a:off x="512731" y="3473425"/>
            <a:ext cx="6897687" cy="1084262"/>
          </a:xfrm>
        </p:spPr>
        <p:txBody>
          <a:bodyPr/>
          <a:lstStyle>
            <a:lvl1pPr marL="0" marR="0" indent="0" algn="l" defTabSz="457200" rtl="0" eaLnBrk="1" fontAlgn="auto" latinLnBrk="0" hangingPunct="1">
              <a:lnSpc>
                <a:spcPct val="100000"/>
              </a:lnSpc>
              <a:spcBef>
                <a:spcPts val="0"/>
              </a:spcBef>
              <a:spcAft>
                <a:spcPts val="0"/>
              </a:spcAft>
              <a:buClrTx/>
              <a:buSzTx/>
              <a:buFont typeface="Wingdings" panose="05000000000000000000" pitchFamily="2" charset="2"/>
              <a:buNone/>
              <a:tabLst/>
              <a:defRPr/>
            </a:lvl1pPr>
          </a:lstStyle>
          <a:p>
            <a:pPr marL="0" marR="0" lvl="0" indent="0" algn="l" defTabSz="4572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en-US" sz="1800" b="0" i="0" u="none" strike="noStrike" kern="1200" cap="none" spc="0" normalizeH="0" baseline="0" noProof="0" dirty="0">
                <a:ln>
                  <a:noFill/>
                </a:ln>
                <a:solidFill>
                  <a:srgbClr val="20124D"/>
                </a:solidFill>
                <a:effectLst/>
                <a:uLnTx/>
                <a:uFillTx/>
                <a:latin typeface="Segoe UI" panose="020B0502040204020203" pitchFamily="34" charset="0"/>
                <a:ea typeface="Segoe UI" panose="020B0502040204020203" pitchFamily="34" charset="0"/>
                <a:cs typeface="Segoe UI" panose="020B0502040204020203" pitchFamily="34" charset="0"/>
              </a:rPr>
              <a:t>Information can be presented in short paragraph form or in bullet/numbered form.  Keep paragraphs at single spacing and bulleted lists at 1.5 spacing. </a:t>
            </a:r>
          </a:p>
        </p:txBody>
      </p:sp>
    </p:spTree>
    <p:extLst>
      <p:ext uri="{BB962C8B-B14F-4D97-AF65-F5344CB8AC3E}">
        <p14:creationId xmlns:p14="http://schemas.microsoft.com/office/powerpoint/2010/main" val="3716094634"/>
      </p:ext>
    </p:extLst>
  </p:cSld>
  <p:clrMapOvr>
    <a:masterClrMapping/>
  </p:clrMapOvr>
  <p:extLst mod="1">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Questions/Thank you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650" y="3026442"/>
            <a:ext cx="7886700" cy="805117"/>
          </a:xfrm>
        </p:spPr>
        <p:txBody>
          <a:bodyPr/>
          <a:lstStyle>
            <a:lvl1pPr algn="ctr">
              <a:defRPr baseline="0"/>
            </a:lvl1pPr>
          </a:lstStyle>
          <a:p>
            <a:r>
              <a:rPr lang="en-US" dirty="0"/>
              <a:t>QUESTIONS</a:t>
            </a:r>
          </a:p>
        </p:txBody>
      </p:sp>
      <p:cxnSp>
        <p:nvCxnSpPr>
          <p:cNvPr id="4" name="Straight Connector 3"/>
          <p:cNvCxnSpPr/>
          <p:nvPr userDrawn="1"/>
        </p:nvCxnSpPr>
        <p:spPr>
          <a:xfrm flipV="1">
            <a:off x="1658158" y="3761870"/>
            <a:ext cx="5827683" cy="7902"/>
          </a:xfrm>
          <a:prstGeom prst="line">
            <a:avLst/>
          </a:prstGeom>
          <a:ln w="101600">
            <a:solidFill>
              <a:srgbClr val="FF6161"/>
            </a:solidFill>
          </a:ln>
        </p:spPr>
        <p:style>
          <a:lnRef idx="1">
            <a:schemeClr val="accent1"/>
          </a:lnRef>
          <a:fillRef idx="0">
            <a:schemeClr val="accent1"/>
          </a:fillRef>
          <a:effectRef idx="0">
            <a:schemeClr val="accent1"/>
          </a:effectRef>
          <a:fontRef idx="minor">
            <a:schemeClr val="tx1"/>
          </a:fontRef>
        </p:style>
      </p:cxnSp>
      <p:sp>
        <p:nvSpPr>
          <p:cNvPr id="5" name="Rectangle 4"/>
          <p:cNvSpPr/>
          <p:nvPr userDrawn="1"/>
        </p:nvSpPr>
        <p:spPr>
          <a:xfrm>
            <a:off x="1334667" y="3938810"/>
            <a:ext cx="6474663" cy="400110"/>
          </a:xfrm>
          <a:prstGeom prst="rect">
            <a:avLst/>
          </a:prstGeom>
        </p:spPr>
        <p:txBody>
          <a:bodyPr wrap="square">
            <a:spAutoFit/>
          </a:bodyPr>
          <a:lstStyle/>
          <a:p>
            <a:pPr algn="ctr"/>
            <a:r>
              <a:rPr lang="en-US" sz="2000" dirty="0">
                <a:solidFill>
                  <a:srgbClr val="20124D"/>
                </a:solidFill>
                <a:latin typeface="Segoe UI" panose="020B0502040204020203" pitchFamily="34" charset="0"/>
                <a:ea typeface="Segoe UI" panose="020B0502040204020203" pitchFamily="34" charset="0"/>
                <a:cs typeface="Segoe UI" panose="020B0502040204020203" pitchFamily="34" charset="0"/>
              </a:rPr>
              <a:t>THANK</a:t>
            </a:r>
            <a:r>
              <a:rPr lang="en-US" sz="2000" baseline="0" dirty="0">
                <a:solidFill>
                  <a:srgbClr val="20124D"/>
                </a:solidFill>
                <a:latin typeface="Segoe UI" panose="020B0502040204020203" pitchFamily="34" charset="0"/>
                <a:ea typeface="Segoe UI" panose="020B0502040204020203" pitchFamily="34" charset="0"/>
                <a:cs typeface="Segoe UI" panose="020B0502040204020203" pitchFamily="34" charset="0"/>
              </a:rPr>
              <a:t> YOU. </a:t>
            </a:r>
            <a:endParaRPr lang="en-US" sz="2000" dirty="0">
              <a:solidFill>
                <a:srgbClr val="20124D"/>
              </a:solidFill>
              <a:latin typeface="Segoe UI" panose="020B0502040204020203" pitchFamily="34" charset="0"/>
              <a:ea typeface="Segoe UI" panose="020B0502040204020203" pitchFamily="34" charset="0"/>
              <a:cs typeface="Segoe UI" panose="020B0502040204020203" pitchFamily="34" charset="0"/>
            </a:endParaRPr>
          </a:p>
        </p:txBody>
      </p:sp>
      <p:sp>
        <p:nvSpPr>
          <p:cNvPr id="7" name="object 2"/>
          <p:cNvSpPr/>
          <p:nvPr userDrawn="1"/>
        </p:nvSpPr>
        <p:spPr>
          <a:xfrm>
            <a:off x="3712463" y="1157397"/>
            <a:ext cx="1719072" cy="1719072"/>
          </a:xfrm>
          <a:prstGeom prst="rect">
            <a:avLst/>
          </a:prstGeom>
          <a:blipFill>
            <a:blip r:embed="rId2" cstate="print"/>
            <a:stretch>
              <a:fillRect/>
            </a:stretch>
          </a:blipFill>
        </p:spPr>
        <p:txBody>
          <a:bodyPr wrap="square" lIns="0" tIns="0" rIns="0" bIns="0" rtlCol="0"/>
          <a:lstStyle/>
          <a:p>
            <a:endParaRPr/>
          </a:p>
        </p:txBody>
      </p:sp>
      <p:pic>
        <p:nvPicPr>
          <p:cNvPr id="9" name="Picture 8"/>
          <p:cNvPicPr>
            <a:picLocks noChangeAspect="1"/>
          </p:cNvPicPr>
          <p:nvPr userDrawn="1"/>
        </p:nvPicPr>
        <p:blipFill>
          <a:blip r:embed="rId3" cstate="print">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val="0"/>
              </a:ext>
            </a:extLst>
          </a:blip>
          <a:stretch>
            <a:fillRect/>
          </a:stretch>
        </p:blipFill>
        <p:spPr>
          <a:xfrm>
            <a:off x="160961" y="6289066"/>
            <a:ext cx="2177290" cy="432410"/>
          </a:xfrm>
          <a:prstGeom prst="rect">
            <a:avLst/>
          </a:prstGeom>
        </p:spPr>
      </p:pic>
      <p:sp>
        <p:nvSpPr>
          <p:cNvPr id="6" name="TextBox 5"/>
          <p:cNvSpPr txBox="1"/>
          <p:nvPr userDrawn="1"/>
        </p:nvSpPr>
        <p:spPr>
          <a:xfrm>
            <a:off x="7005727" y="6320605"/>
            <a:ext cx="1509623" cy="369332"/>
          </a:xfrm>
          <a:prstGeom prst="rect">
            <a:avLst/>
          </a:prstGeom>
          <a:noFill/>
        </p:spPr>
        <p:txBody>
          <a:bodyPr wrap="square" rtlCol="0">
            <a:spAutoFit/>
          </a:bodyPr>
          <a:lstStyle/>
          <a:p>
            <a:r>
              <a:rPr lang="en-US" dirty="0">
                <a:solidFill>
                  <a:schemeClr val="tx1">
                    <a:lumMod val="65000"/>
                    <a:lumOff val="35000"/>
                  </a:schemeClr>
                </a:solidFill>
              </a:rPr>
              <a:t>206.684.4528</a:t>
            </a:r>
          </a:p>
        </p:txBody>
      </p:sp>
    </p:spTree>
    <p:extLst>
      <p:ext uri="{BB962C8B-B14F-4D97-AF65-F5344CB8AC3E}">
        <p14:creationId xmlns:p14="http://schemas.microsoft.com/office/powerpoint/2010/main" val="22788867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ICONS</a:t>
            </a:r>
          </a:p>
        </p:txBody>
      </p:sp>
      <p:sp>
        <p:nvSpPr>
          <p:cNvPr id="3" name="Slide Number Placeholder 2"/>
          <p:cNvSpPr>
            <a:spLocks noGrp="1"/>
          </p:cNvSpPr>
          <p:nvPr>
            <p:ph type="sldNum" sz="quarter" idx="10"/>
          </p:nvPr>
        </p:nvSpPr>
        <p:spPr/>
        <p:txBody>
          <a:bodyPr/>
          <a:lstStyle/>
          <a:p>
            <a:fld id="{0ADB63CE-ECFF-45B9-A2BA-6B95E33095D7}" type="slidenum">
              <a:rPr lang="en-US" smtClean="0"/>
              <a:pPr/>
              <a:t>‹#›</a:t>
            </a:fld>
            <a:endParaRPr lang="en-US" dirty="0"/>
          </a:p>
        </p:txBody>
      </p:sp>
      <p:sp>
        <p:nvSpPr>
          <p:cNvPr id="4" name="object 4"/>
          <p:cNvSpPr/>
          <p:nvPr userDrawn="1"/>
        </p:nvSpPr>
        <p:spPr>
          <a:xfrm>
            <a:off x="2502636" y="2143249"/>
            <a:ext cx="1060704" cy="1225296"/>
          </a:xfrm>
          <a:prstGeom prst="rect">
            <a:avLst/>
          </a:prstGeom>
          <a:blipFill>
            <a:blip r:embed="rId2" cstate="print"/>
            <a:stretch>
              <a:fillRect/>
            </a:stretch>
          </a:blipFill>
        </p:spPr>
        <p:txBody>
          <a:bodyPr wrap="square" lIns="0" tIns="0" rIns="0" bIns="0" rtlCol="0"/>
          <a:lstStyle/>
          <a:p>
            <a:endParaRPr/>
          </a:p>
        </p:txBody>
      </p:sp>
      <p:sp>
        <p:nvSpPr>
          <p:cNvPr id="5" name="object 5"/>
          <p:cNvSpPr/>
          <p:nvPr userDrawn="1"/>
        </p:nvSpPr>
        <p:spPr>
          <a:xfrm>
            <a:off x="6364677" y="2084235"/>
            <a:ext cx="841248" cy="950975"/>
          </a:xfrm>
          <a:prstGeom prst="rect">
            <a:avLst/>
          </a:prstGeom>
          <a:blipFill>
            <a:blip r:embed="rId3" cstate="print"/>
            <a:stretch>
              <a:fillRect/>
            </a:stretch>
          </a:blipFill>
        </p:spPr>
        <p:txBody>
          <a:bodyPr wrap="square" lIns="0" tIns="0" rIns="0" bIns="0" rtlCol="0"/>
          <a:lstStyle/>
          <a:p>
            <a:endParaRPr/>
          </a:p>
        </p:txBody>
      </p:sp>
      <p:sp>
        <p:nvSpPr>
          <p:cNvPr id="6" name="object 2"/>
          <p:cNvSpPr/>
          <p:nvPr userDrawn="1"/>
        </p:nvSpPr>
        <p:spPr>
          <a:xfrm>
            <a:off x="5040458" y="2017109"/>
            <a:ext cx="1170431" cy="1170431"/>
          </a:xfrm>
          <a:prstGeom prst="rect">
            <a:avLst/>
          </a:prstGeom>
          <a:blipFill>
            <a:blip r:embed="rId4" cstate="print"/>
            <a:stretch>
              <a:fillRect/>
            </a:stretch>
          </a:blipFill>
        </p:spPr>
        <p:txBody>
          <a:bodyPr wrap="square" lIns="0" tIns="0" rIns="0" bIns="0" rtlCol="0"/>
          <a:lstStyle/>
          <a:p>
            <a:endParaRPr/>
          </a:p>
        </p:txBody>
      </p:sp>
      <p:sp>
        <p:nvSpPr>
          <p:cNvPr id="7" name="object 3"/>
          <p:cNvSpPr/>
          <p:nvPr userDrawn="1"/>
        </p:nvSpPr>
        <p:spPr>
          <a:xfrm>
            <a:off x="1042770" y="2272859"/>
            <a:ext cx="1042416" cy="1188719"/>
          </a:xfrm>
          <a:prstGeom prst="rect">
            <a:avLst/>
          </a:prstGeom>
          <a:blipFill>
            <a:blip r:embed="rId5" cstate="print"/>
            <a:stretch>
              <a:fillRect/>
            </a:stretch>
          </a:blipFill>
        </p:spPr>
        <p:txBody>
          <a:bodyPr wrap="square" lIns="0" tIns="0" rIns="0" bIns="0" rtlCol="0"/>
          <a:lstStyle/>
          <a:p>
            <a:endParaRPr/>
          </a:p>
        </p:txBody>
      </p:sp>
      <p:sp>
        <p:nvSpPr>
          <p:cNvPr id="8" name="object 2"/>
          <p:cNvSpPr/>
          <p:nvPr userDrawn="1"/>
        </p:nvSpPr>
        <p:spPr>
          <a:xfrm>
            <a:off x="3819086" y="2176205"/>
            <a:ext cx="965626" cy="1000112"/>
          </a:xfrm>
          <a:prstGeom prst="rect">
            <a:avLst/>
          </a:prstGeom>
          <a:blipFill>
            <a:blip r:embed="rId6" cstate="print"/>
            <a:stretch>
              <a:fillRect/>
            </a:stretch>
          </a:blipFill>
        </p:spPr>
        <p:txBody>
          <a:bodyPr wrap="square" lIns="0" tIns="0" rIns="0" bIns="0" rtlCol="0"/>
          <a:lstStyle/>
          <a:p>
            <a:endParaRPr/>
          </a:p>
        </p:txBody>
      </p:sp>
      <p:sp>
        <p:nvSpPr>
          <p:cNvPr id="9" name="object 2"/>
          <p:cNvSpPr/>
          <p:nvPr userDrawn="1"/>
        </p:nvSpPr>
        <p:spPr>
          <a:xfrm>
            <a:off x="2502636" y="3641338"/>
            <a:ext cx="1298448" cy="1298448"/>
          </a:xfrm>
          <a:prstGeom prst="rect">
            <a:avLst/>
          </a:prstGeom>
          <a:blipFill>
            <a:blip r:embed="rId7" cstate="print"/>
            <a:stretch>
              <a:fillRect/>
            </a:stretch>
          </a:blipFill>
        </p:spPr>
        <p:txBody>
          <a:bodyPr wrap="square" lIns="0" tIns="0" rIns="0" bIns="0" rtlCol="0"/>
          <a:lstStyle/>
          <a:p>
            <a:endParaRPr/>
          </a:p>
        </p:txBody>
      </p:sp>
      <p:sp>
        <p:nvSpPr>
          <p:cNvPr id="10" name="object 3"/>
          <p:cNvSpPr/>
          <p:nvPr userDrawn="1"/>
        </p:nvSpPr>
        <p:spPr>
          <a:xfrm>
            <a:off x="5497053" y="3641338"/>
            <a:ext cx="727854" cy="946210"/>
          </a:xfrm>
          <a:prstGeom prst="rect">
            <a:avLst/>
          </a:prstGeom>
          <a:blipFill>
            <a:blip r:embed="rId8" cstate="print"/>
            <a:stretch>
              <a:fillRect/>
            </a:stretch>
          </a:blipFill>
        </p:spPr>
        <p:txBody>
          <a:bodyPr wrap="square" lIns="0" tIns="0" rIns="0" bIns="0" rtlCol="0"/>
          <a:lstStyle/>
          <a:p>
            <a:endParaRPr/>
          </a:p>
        </p:txBody>
      </p:sp>
      <p:sp>
        <p:nvSpPr>
          <p:cNvPr id="11" name="object 3"/>
          <p:cNvSpPr/>
          <p:nvPr userDrawn="1"/>
        </p:nvSpPr>
        <p:spPr>
          <a:xfrm>
            <a:off x="6541367" y="3739217"/>
            <a:ext cx="1890566" cy="848331"/>
          </a:xfrm>
          <a:prstGeom prst="rect">
            <a:avLst/>
          </a:prstGeom>
          <a:blipFill>
            <a:blip r:embed="rId9" cstate="print"/>
            <a:stretch>
              <a:fillRect/>
            </a:stretch>
          </a:blipFill>
        </p:spPr>
        <p:txBody>
          <a:bodyPr wrap="square" lIns="0" tIns="0" rIns="0" bIns="0" rtlCol="0"/>
          <a:lstStyle/>
          <a:p>
            <a:endParaRPr/>
          </a:p>
        </p:txBody>
      </p:sp>
      <p:sp>
        <p:nvSpPr>
          <p:cNvPr id="12" name="object 2"/>
          <p:cNvSpPr/>
          <p:nvPr userDrawn="1"/>
        </p:nvSpPr>
        <p:spPr>
          <a:xfrm>
            <a:off x="7352727" y="2013694"/>
            <a:ext cx="1162623" cy="1162623"/>
          </a:xfrm>
          <a:prstGeom prst="rect">
            <a:avLst/>
          </a:prstGeom>
          <a:blipFill>
            <a:blip r:embed="rId10" cstate="print"/>
            <a:stretch>
              <a:fillRect/>
            </a:stretch>
          </a:blipFill>
        </p:spPr>
        <p:txBody>
          <a:bodyPr wrap="square" lIns="0" tIns="0" rIns="0" bIns="0" rtlCol="0"/>
          <a:lstStyle/>
          <a:p>
            <a:endParaRPr/>
          </a:p>
        </p:txBody>
      </p:sp>
      <p:sp>
        <p:nvSpPr>
          <p:cNvPr id="13" name="object 2"/>
          <p:cNvSpPr/>
          <p:nvPr userDrawn="1"/>
        </p:nvSpPr>
        <p:spPr>
          <a:xfrm>
            <a:off x="3975684" y="3559172"/>
            <a:ext cx="1256351" cy="1256351"/>
          </a:xfrm>
          <a:prstGeom prst="rect">
            <a:avLst/>
          </a:prstGeom>
          <a:blipFill>
            <a:blip r:embed="rId11" cstate="print"/>
            <a:stretch>
              <a:fillRect/>
            </a:stretch>
          </a:blipFill>
        </p:spPr>
        <p:txBody>
          <a:bodyPr wrap="square" lIns="0" tIns="0" rIns="0" bIns="0" rtlCol="0"/>
          <a:lstStyle/>
          <a:p>
            <a:endParaRPr/>
          </a:p>
        </p:txBody>
      </p:sp>
      <p:sp>
        <p:nvSpPr>
          <p:cNvPr id="14" name="object 2"/>
          <p:cNvSpPr/>
          <p:nvPr userDrawn="1"/>
        </p:nvSpPr>
        <p:spPr>
          <a:xfrm>
            <a:off x="1060688" y="3641338"/>
            <a:ext cx="1235474" cy="1235474"/>
          </a:xfrm>
          <a:prstGeom prst="rect">
            <a:avLst/>
          </a:prstGeom>
          <a:blipFill>
            <a:blip r:embed="rId1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9914391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rgbClr val="FF6161"/>
                </a:solidFill>
                <a:latin typeface="Aharoni" panose="02010803020104030203" pitchFamily="2" charset="-79"/>
                <a:cs typeface="Aharoni" panose="02010803020104030203" pitchFamily="2" charset="-79"/>
              </a:defRPr>
            </a:lvl1pPr>
          </a:lstStyle>
          <a:p>
            <a:fld id="{0ADB63CE-ECFF-45B9-A2BA-6B95E33095D7}" type="slidenum">
              <a:rPr lang="en-US" smtClean="0"/>
              <a:pPr/>
              <a:t>‹#›</a:t>
            </a:fld>
            <a:endParaRPr lang="en-US" dirty="0"/>
          </a:p>
        </p:txBody>
      </p:sp>
    </p:spTree>
    <p:extLst>
      <p:ext uri="{BB962C8B-B14F-4D97-AF65-F5344CB8AC3E}">
        <p14:creationId xmlns:p14="http://schemas.microsoft.com/office/powerpoint/2010/main" val="746096169"/>
      </p:ext>
    </p:extLst>
  </p:cSld>
  <p:clrMap bg1="lt1" tx1="dk1" bg2="lt2" tx2="dk2" accent1="accent1" accent2="accent2" accent3="accent3" accent4="accent4" accent5="accent5" accent6="accent6" hlink="hlink" folHlink="folHlink"/>
  <p:sldLayoutIdLst>
    <p:sldLayoutId id="2147483661" r:id="rId1"/>
    <p:sldLayoutId id="2147483671" r:id="rId2"/>
    <p:sldLayoutId id="2147483672" r:id="rId3"/>
    <p:sldLayoutId id="2147483673" r:id="rId4"/>
    <p:sldLayoutId id="2147483677" r:id="rId5"/>
    <p:sldLayoutId id="2147483678" r:id="rId6"/>
    <p:sldLayoutId id="2147483674" r:id="rId7"/>
    <p:sldLayoutId id="2147483675" r:id="rId8"/>
    <p:sldLayoutId id="2147483676" r:id="rId9"/>
    <p:sldLayoutId id="2147483679" r:id="rId10"/>
  </p:sldLayoutIdLst>
  <p:hf hdr="0" ftr="0" dt="0"/>
  <p:txStyles>
    <p:titleStyle>
      <a:lvl1pPr algn="l" defTabSz="914400" rtl="0" eaLnBrk="1" latinLnBrk="0" hangingPunct="1">
        <a:lnSpc>
          <a:spcPct val="90000"/>
        </a:lnSpc>
        <a:spcBef>
          <a:spcPct val="0"/>
        </a:spcBef>
        <a:buNone/>
        <a:defRPr sz="4400" kern="1200">
          <a:solidFill>
            <a:srgbClr val="20124D"/>
          </a:solidFill>
          <a:latin typeface="Aharoni" panose="02010803020104030203" pitchFamily="2" charset="-79"/>
          <a:ea typeface="+mj-ea"/>
          <a:cs typeface="Aharoni" panose="02010803020104030203" pitchFamily="2" charset="-79"/>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rgbClr val="20124D"/>
          </a:solidFill>
          <a:latin typeface="Segoe UI" panose="020B0502040204020203" pitchFamily="34" charset="0"/>
          <a:ea typeface="Segoe UI" panose="020B0502040204020203" pitchFamily="34" charset="0"/>
          <a:cs typeface="Segoe UI" panose="020B050204020402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20124D"/>
          </a:solidFill>
          <a:latin typeface="Segoe UI" panose="020B0502040204020203" pitchFamily="34" charset="0"/>
          <a:ea typeface="Segoe UI" panose="020B0502040204020203" pitchFamily="34" charset="0"/>
          <a:cs typeface="Segoe UI" panose="020B0502040204020203"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20124D"/>
          </a:solidFill>
          <a:latin typeface="Segoe UI" panose="020B0502040204020203" pitchFamily="34" charset="0"/>
          <a:ea typeface="Segoe UI" panose="020B0502040204020203" pitchFamily="34" charset="0"/>
          <a:cs typeface="Segoe UI" panose="020B0502040204020203"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20124D"/>
          </a:solidFill>
          <a:latin typeface="Segoe UI" panose="020B0502040204020203" pitchFamily="34" charset="0"/>
          <a:ea typeface="Segoe UI" panose="020B0502040204020203" pitchFamily="34" charset="0"/>
          <a:cs typeface="Segoe UI" panose="020B0502040204020203" pitchFamily="34" charset="0"/>
        </a:defRPr>
      </a:lvl4pPr>
      <a:lvl5pPr marL="1828800" indent="0" algn="l" defTabSz="914400" rtl="0" eaLnBrk="1" latinLnBrk="0" hangingPunct="1">
        <a:lnSpc>
          <a:spcPct val="90000"/>
        </a:lnSpc>
        <a:spcBef>
          <a:spcPts val="500"/>
        </a:spcBef>
        <a:buFont typeface="Arial" panose="020B0604020202020204" pitchFamily="34" charset="0"/>
        <a:buNone/>
        <a:defRPr sz="2000" kern="1200">
          <a:solidFill>
            <a:srgbClr val="20124D"/>
          </a:solidFill>
          <a:latin typeface="Segoe UI" panose="020B0502040204020203" pitchFamily="34" charset="0"/>
          <a:ea typeface="Segoe UI" panose="020B0502040204020203" pitchFamily="34" charset="0"/>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www.bjs.gov/index.cfm?ty-pbdetail&amp;iid=5387"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4.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6.xml"/><Relationship Id="rId1" Type="http://schemas.openxmlformats.org/officeDocument/2006/relationships/video" Target="https://www.youtube.com/embed/u51_pzax4M0" TargetMode="External"/><Relationship Id="rId4" Type="http://schemas.openxmlformats.org/officeDocument/2006/relationships/image" Target="../media/image16.png"/></Relationships>
</file>

<file path=ppt/slides/_rels/slide30.xml.rels><?xml version="1.0" encoding="UTF-8" standalone="yes"?>
<Relationships xmlns="http://schemas.openxmlformats.org/package/2006/relationships"><Relationship Id="rId3" Type="http://schemas.openxmlformats.org/officeDocument/2006/relationships/hyperlink" Target="mailto:Monica.beach@seattle.gov" TargetMode="External"/><Relationship Id="rId2" Type="http://schemas.openxmlformats.org/officeDocument/2006/relationships/hyperlink" Target="mailto:erika.pablo@seattle.gov"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18.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dirty="0"/>
              <a:t>Individualized Assessments: The Use of Conviction Records in Housing</a:t>
            </a:r>
          </a:p>
        </p:txBody>
      </p:sp>
      <p:sp>
        <p:nvSpPr>
          <p:cNvPr id="3" name="Subtitle 2"/>
          <p:cNvSpPr>
            <a:spLocks noGrp="1"/>
          </p:cNvSpPr>
          <p:nvPr>
            <p:ph type="subTitle" idx="1"/>
          </p:nvPr>
        </p:nvSpPr>
        <p:spPr/>
        <p:txBody>
          <a:bodyPr/>
          <a:lstStyle/>
          <a:p>
            <a:r>
              <a:rPr lang="en-US" dirty="0"/>
              <a:t>May 11, 2017</a:t>
            </a:r>
          </a:p>
        </p:txBody>
      </p:sp>
      <p:sp>
        <p:nvSpPr>
          <p:cNvPr id="4" name="TextBox 3"/>
          <p:cNvSpPr txBox="1"/>
          <p:nvPr/>
        </p:nvSpPr>
        <p:spPr>
          <a:xfrm>
            <a:off x="3505200" y="4049482"/>
            <a:ext cx="5029200" cy="461665"/>
          </a:xfrm>
          <a:prstGeom prst="rect">
            <a:avLst/>
          </a:prstGeom>
          <a:noFill/>
        </p:spPr>
        <p:txBody>
          <a:bodyPr wrap="square" rtlCol="0">
            <a:spAutoFit/>
          </a:bodyPr>
          <a:lstStyle/>
          <a:p>
            <a:pPr algn="r"/>
            <a:r>
              <a:rPr lang="en-US" sz="2400" dirty="0">
                <a:latin typeface="Segoe UI" panose="020B0502040204020203" pitchFamily="34" charset="0"/>
                <a:ea typeface="Segoe UI" panose="020B0502040204020203" pitchFamily="34" charset="0"/>
                <a:cs typeface="Segoe UI" panose="020B0502040204020203" pitchFamily="34" charset="0"/>
              </a:rPr>
              <a:t>Erika Pablo and Monica Beach</a:t>
            </a:r>
          </a:p>
        </p:txBody>
      </p:sp>
    </p:spTree>
    <p:extLst>
      <p:ext uri="{BB962C8B-B14F-4D97-AF65-F5344CB8AC3E}">
        <p14:creationId xmlns:p14="http://schemas.microsoft.com/office/powerpoint/2010/main" val="12376317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Discriminatory Effect</a:t>
            </a:r>
          </a:p>
        </p:txBody>
      </p:sp>
      <p:sp>
        <p:nvSpPr>
          <p:cNvPr id="3" name="Text Placeholder 2"/>
          <p:cNvSpPr>
            <a:spLocks noGrp="1"/>
          </p:cNvSpPr>
          <p:nvPr>
            <p:ph type="body" sz="quarter" idx="12"/>
          </p:nvPr>
        </p:nvSpPr>
        <p:spPr>
          <a:xfrm>
            <a:off x="512731" y="3005341"/>
            <a:ext cx="6897687" cy="1084262"/>
          </a:xfrm>
        </p:spPr>
        <p:txBody>
          <a:bodyPr>
            <a:noAutofit/>
          </a:bodyPr>
          <a:lstStyle/>
          <a:p>
            <a:r>
              <a:rPr lang="en-US" sz="2400" dirty="0"/>
              <a:t>A neutral practice has a discriminatory effect where it actually or predictably results in a disparate impact on a group of persons…because of race, color, religion, sex, handicap, familial status, or national origin.</a:t>
            </a:r>
          </a:p>
        </p:txBody>
      </p:sp>
    </p:spTree>
    <p:extLst>
      <p:ext uri="{BB962C8B-B14F-4D97-AF65-F5344CB8AC3E}">
        <p14:creationId xmlns:p14="http://schemas.microsoft.com/office/powerpoint/2010/main" val="36714372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HUD Guidance</a:t>
            </a:r>
          </a:p>
        </p:txBody>
      </p:sp>
      <p:sp>
        <p:nvSpPr>
          <p:cNvPr id="3" name="Text Placeholder 2"/>
          <p:cNvSpPr>
            <a:spLocks noGrp="1"/>
          </p:cNvSpPr>
          <p:nvPr>
            <p:ph type="body" sz="quarter" idx="12"/>
          </p:nvPr>
        </p:nvSpPr>
        <p:spPr>
          <a:xfrm>
            <a:off x="512731" y="2624339"/>
            <a:ext cx="6897687" cy="1084262"/>
          </a:xfrm>
        </p:spPr>
        <p:txBody>
          <a:bodyPr>
            <a:noAutofit/>
          </a:bodyPr>
          <a:lstStyle/>
          <a:p>
            <a:r>
              <a:rPr lang="en-US" sz="2400" dirty="0"/>
              <a:t>April 4, 2016 - The Application of Fair Housing Act Standards to the Use of Criminal Records by Providers of Housing and Real Estate Related Transactions</a:t>
            </a:r>
          </a:p>
        </p:txBody>
      </p:sp>
      <p:sp>
        <p:nvSpPr>
          <p:cNvPr id="4" name="Text Placeholder 2"/>
          <p:cNvSpPr txBox="1">
            <a:spLocks/>
          </p:cNvSpPr>
          <p:nvPr/>
        </p:nvSpPr>
        <p:spPr>
          <a:xfrm>
            <a:off x="512730" y="4370056"/>
            <a:ext cx="6897687" cy="1084262"/>
          </a:xfrm>
          <a:prstGeom prst="rect">
            <a:avLst/>
          </a:prstGeom>
        </p:spPr>
        <p:txBody>
          <a:bodyPr vert="horz" lIns="91440" tIns="45720" rIns="91440" bIns="45720" rtlCol="0">
            <a:noAutofit/>
          </a:bodyPr>
          <a:lstStyle>
            <a:lvl1pPr marL="0" marR="0" indent="0" algn="l" defTabSz="457200" rtl="0" eaLnBrk="1" fontAlgn="auto" latinLnBrk="0" hangingPunct="1">
              <a:lnSpc>
                <a:spcPct val="100000"/>
              </a:lnSpc>
              <a:spcBef>
                <a:spcPts val="0"/>
              </a:spcBef>
              <a:spcAft>
                <a:spcPts val="0"/>
              </a:spcAft>
              <a:buClrTx/>
              <a:buSzTx/>
              <a:buFont typeface="Wingdings" panose="05000000000000000000" pitchFamily="2" charset="2"/>
              <a:buNone/>
              <a:tabLst/>
              <a:defRPr sz="2000" kern="1200">
                <a:solidFill>
                  <a:srgbClr val="20124D"/>
                </a:solidFill>
                <a:latin typeface="Segoe UI" panose="020B0502040204020203" pitchFamily="34" charset="0"/>
                <a:ea typeface="Segoe UI" panose="020B0502040204020203" pitchFamily="34" charset="0"/>
                <a:cs typeface="Segoe UI" panose="020B050204020402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20124D"/>
                </a:solidFill>
                <a:latin typeface="Segoe UI" panose="020B0502040204020203" pitchFamily="34" charset="0"/>
                <a:ea typeface="Segoe UI" panose="020B0502040204020203" pitchFamily="34" charset="0"/>
                <a:cs typeface="Segoe UI" panose="020B0502040204020203"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20124D"/>
                </a:solidFill>
                <a:latin typeface="Segoe UI" panose="020B0502040204020203" pitchFamily="34" charset="0"/>
                <a:ea typeface="Segoe UI" panose="020B0502040204020203" pitchFamily="34" charset="0"/>
                <a:cs typeface="Segoe UI" panose="020B0502040204020203"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20124D"/>
                </a:solidFill>
                <a:latin typeface="Segoe UI" panose="020B0502040204020203" pitchFamily="34" charset="0"/>
                <a:ea typeface="Segoe UI" panose="020B0502040204020203" pitchFamily="34" charset="0"/>
                <a:cs typeface="Segoe UI" panose="020B0502040204020203" pitchFamily="34" charset="0"/>
              </a:defRPr>
            </a:lvl4pPr>
            <a:lvl5pPr marL="1828800" indent="0" algn="l" defTabSz="914400" rtl="0" eaLnBrk="1" latinLnBrk="0" hangingPunct="1">
              <a:lnSpc>
                <a:spcPct val="90000"/>
              </a:lnSpc>
              <a:spcBef>
                <a:spcPts val="500"/>
              </a:spcBef>
              <a:buFont typeface="Arial" panose="020B0604020202020204" pitchFamily="34" charset="0"/>
              <a:buNone/>
              <a:defRPr sz="2000" kern="1200">
                <a:solidFill>
                  <a:srgbClr val="20124D"/>
                </a:solidFill>
                <a:latin typeface="Segoe UI" panose="020B0502040204020203" pitchFamily="34" charset="0"/>
                <a:ea typeface="Segoe UI" panose="020B0502040204020203" pitchFamily="34" charset="0"/>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How does fair housing apply to the use of criminal records in housing screening? </a:t>
            </a:r>
          </a:p>
        </p:txBody>
      </p:sp>
    </p:spTree>
    <p:extLst>
      <p:ext uri="{BB962C8B-B14F-4D97-AF65-F5344CB8AC3E}">
        <p14:creationId xmlns:p14="http://schemas.microsoft.com/office/powerpoint/2010/main" val="29672401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1143000"/>
          </a:xfrm>
        </p:spPr>
        <p:txBody>
          <a:bodyPr>
            <a:noAutofit/>
          </a:bodyPr>
          <a:lstStyle/>
          <a:p>
            <a:r>
              <a:rPr lang="en-US" sz="4000" b="0" dirty="0">
                <a:latin typeface="Aharoni" panose="02010803020104030203" pitchFamily="2" charset="-79"/>
                <a:cs typeface="Aharoni" panose="02010803020104030203" pitchFamily="2" charset="-79"/>
              </a:rPr>
              <a:t>HUD Guidance: Statistics</a:t>
            </a:r>
          </a:p>
        </p:txBody>
      </p:sp>
      <p:sp>
        <p:nvSpPr>
          <p:cNvPr id="5" name="Rectangle 4"/>
          <p:cNvSpPr/>
          <p:nvPr/>
        </p:nvSpPr>
        <p:spPr>
          <a:xfrm>
            <a:off x="381000" y="1413412"/>
            <a:ext cx="8305800" cy="2031325"/>
          </a:xfrm>
          <a:prstGeom prst="rect">
            <a:avLst/>
          </a:prstGeom>
        </p:spPr>
        <p:txBody>
          <a:bodyPr wrap="square">
            <a:spAutoFit/>
          </a:bodyPr>
          <a:lstStyle/>
          <a:p>
            <a:r>
              <a:rPr lang="en-US" u="sng" dirty="0">
                <a:latin typeface="Segoe UI" panose="020B0502040204020203" pitchFamily="34" charset="0"/>
                <a:ea typeface="Segoe UI" panose="020B0502040204020203" pitchFamily="34" charset="0"/>
                <a:cs typeface="Segoe UI" panose="020B0502040204020203" pitchFamily="34" charset="0"/>
              </a:rPr>
              <a:t>Rationale</a:t>
            </a:r>
          </a:p>
          <a:p>
            <a:endParaRPr lang="en-US" u="sng" dirty="0">
              <a:latin typeface="Segoe UI" panose="020B0502040204020203" pitchFamily="34" charset="0"/>
              <a:ea typeface="Segoe UI" panose="020B0502040204020203" pitchFamily="34" charset="0"/>
              <a:cs typeface="Segoe UI" panose="020B0502040204020203" pitchFamily="34" charset="0"/>
            </a:endParaRPr>
          </a:p>
          <a:p>
            <a:pPr marL="285750" indent="-285750">
              <a:buFont typeface="Arial" panose="020B0604020202020204" pitchFamily="34" charset="0"/>
              <a:buChar char="•"/>
            </a:pPr>
            <a:r>
              <a:rPr lang="en-US" dirty="0">
                <a:latin typeface="Segoe UI" panose="020B0502040204020203" pitchFamily="34" charset="0"/>
                <a:ea typeface="Segoe UI" panose="020B0502040204020203" pitchFamily="34" charset="0"/>
                <a:cs typeface="Segoe UI" panose="020B0502040204020203" pitchFamily="34" charset="0"/>
              </a:rPr>
              <a:t>African Americans were two times more likely to be arrested than the general population</a:t>
            </a:r>
          </a:p>
          <a:p>
            <a:pPr marL="285750" indent="-285750">
              <a:buFont typeface="Arial" panose="020B0604020202020204" pitchFamily="34" charset="0"/>
              <a:buChar char="•"/>
            </a:pPr>
            <a:r>
              <a:rPr lang="en-US" dirty="0">
                <a:latin typeface="Segoe UI" panose="020B0502040204020203" pitchFamily="34" charset="0"/>
                <a:ea typeface="Segoe UI" panose="020B0502040204020203" pitchFamily="34" charset="0"/>
                <a:cs typeface="Segoe UI" panose="020B0502040204020203" pitchFamily="34" charset="0"/>
              </a:rPr>
              <a:t>Across all age groups, the imprisonment rates for African American males is almost six times greater than for White males and two times greater for Hispanic males than non-Hispanic White males</a:t>
            </a:r>
          </a:p>
        </p:txBody>
      </p:sp>
      <p:graphicFrame>
        <p:nvGraphicFramePr>
          <p:cNvPr id="6" name="Content Placeholder 4"/>
          <p:cNvGraphicFramePr>
            <a:graphicFrameLocks/>
          </p:cNvGraphicFramePr>
          <p:nvPr>
            <p:extLst>
              <p:ext uri="{D42A27DB-BD31-4B8C-83A1-F6EECF244321}">
                <p14:modId xmlns:p14="http://schemas.microsoft.com/office/powerpoint/2010/main" val="848057233"/>
              </p:ext>
            </p:extLst>
          </p:nvPr>
        </p:nvGraphicFramePr>
        <p:xfrm>
          <a:off x="386379" y="3783079"/>
          <a:ext cx="8305800" cy="1539240"/>
        </p:xfrm>
        <a:graphic>
          <a:graphicData uri="http://schemas.openxmlformats.org/drawingml/2006/table">
            <a:tbl>
              <a:tblPr firstRow="1" bandRow="1">
                <a:tableStyleId>{5C22544A-7EE6-4342-B048-85BDC9FD1C3A}</a:tableStyleId>
              </a:tblPr>
              <a:tblGrid>
                <a:gridCol w="2768600">
                  <a:extLst>
                    <a:ext uri="{9D8B030D-6E8A-4147-A177-3AD203B41FA5}">
                      <a16:colId xmlns:a16="http://schemas.microsoft.com/office/drawing/2014/main" xmlns="" val="20000"/>
                    </a:ext>
                  </a:extLst>
                </a:gridCol>
                <a:gridCol w="2768600">
                  <a:extLst>
                    <a:ext uri="{9D8B030D-6E8A-4147-A177-3AD203B41FA5}">
                      <a16:colId xmlns:a16="http://schemas.microsoft.com/office/drawing/2014/main" xmlns="" val="20001"/>
                    </a:ext>
                  </a:extLst>
                </a:gridCol>
                <a:gridCol w="2768600">
                  <a:extLst>
                    <a:ext uri="{9D8B030D-6E8A-4147-A177-3AD203B41FA5}">
                      <a16:colId xmlns:a16="http://schemas.microsoft.com/office/drawing/2014/main" xmlns="" val="20002"/>
                    </a:ext>
                  </a:extLst>
                </a:gridCol>
              </a:tblGrid>
              <a:tr h="533400">
                <a:tc>
                  <a:txBody>
                    <a:bodyPr/>
                    <a:lstStyle/>
                    <a:p>
                      <a:r>
                        <a:rPr lang="en-US" sz="1600" b="1" i="0" dirty="0">
                          <a:solidFill>
                            <a:srgbClr val="20124D"/>
                          </a:solidFill>
                          <a:latin typeface="Segoe UI" panose="020B0502040204020203" pitchFamily="34" charset="0"/>
                          <a:ea typeface="Segoe UI" panose="020B0502040204020203" pitchFamily="34" charset="0"/>
                          <a:cs typeface="Segoe UI" panose="020B0502040204020203" pitchFamily="34" charset="0"/>
                        </a:rPr>
                        <a:t>United States (2014)</a:t>
                      </a:r>
                    </a:p>
                  </a:txBody>
                  <a:tc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2700000" scaled="1"/>
                      <a:tileRect/>
                    </a:gradFill>
                  </a:tcPr>
                </a:tc>
                <a:tc>
                  <a:txBody>
                    <a:bodyPr/>
                    <a:lstStyle/>
                    <a:p>
                      <a:r>
                        <a:rPr lang="en-US" sz="1600" b="1" i="0" dirty="0">
                          <a:solidFill>
                            <a:srgbClr val="20124D"/>
                          </a:solidFill>
                          <a:latin typeface="Segoe UI" panose="020B0502040204020203" pitchFamily="34" charset="0"/>
                          <a:ea typeface="Segoe UI" panose="020B0502040204020203" pitchFamily="34" charset="0"/>
                          <a:cs typeface="Segoe UI" panose="020B0502040204020203" pitchFamily="34" charset="0"/>
                        </a:rPr>
                        <a:t>US Population</a:t>
                      </a:r>
                    </a:p>
                  </a:txBody>
                  <a:tc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2700000" scaled="1"/>
                      <a:tileRect/>
                    </a:gradFill>
                  </a:tcPr>
                </a:tc>
                <a:tc>
                  <a:txBody>
                    <a:bodyPr/>
                    <a:lstStyle/>
                    <a:p>
                      <a:r>
                        <a:rPr lang="en-US" sz="1600" b="1" i="0" dirty="0">
                          <a:solidFill>
                            <a:srgbClr val="20124D"/>
                          </a:solidFill>
                          <a:latin typeface="Segoe UI" panose="020B0502040204020203" pitchFamily="34" charset="0"/>
                          <a:ea typeface="Segoe UI" panose="020B0502040204020203" pitchFamily="34" charset="0"/>
                          <a:cs typeface="Segoe UI" panose="020B0502040204020203" pitchFamily="34" charset="0"/>
                        </a:rPr>
                        <a:t>Prison</a:t>
                      </a:r>
                      <a:r>
                        <a:rPr lang="en-US" sz="1600" b="1" i="0" baseline="0" dirty="0">
                          <a:solidFill>
                            <a:srgbClr val="20124D"/>
                          </a:solidFill>
                          <a:latin typeface="Segoe UI" panose="020B0502040204020203" pitchFamily="34" charset="0"/>
                          <a:ea typeface="Segoe UI" panose="020B0502040204020203" pitchFamily="34" charset="0"/>
                          <a:cs typeface="Segoe UI" panose="020B0502040204020203" pitchFamily="34" charset="0"/>
                        </a:rPr>
                        <a:t> Population</a:t>
                      </a:r>
                      <a:endParaRPr lang="en-US" sz="1600" b="1" i="0" dirty="0">
                        <a:solidFill>
                          <a:srgbClr val="20124D"/>
                        </a:solidFill>
                        <a:latin typeface="Segoe UI" panose="020B0502040204020203" pitchFamily="34" charset="0"/>
                        <a:ea typeface="Segoe UI" panose="020B0502040204020203" pitchFamily="34" charset="0"/>
                        <a:cs typeface="Segoe UI" panose="020B0502040204020203" pitchFamily="34" charset="0"/>
                      </a:endParaRPr>
                    </a:p>
                  </a:txBody>
                  <a:tc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2700000" scaled="1"/>
                      <a:tileRect/>
                    </a:gradFill>
                  </a:tcPr>
                </a:tc>
                <a:extLst>
                  <a:ext uri="{0D108BD9-81ED-4DB2-BD59-A6C34878D82A}">
                    <a16:rowId xmlns:a16="http://schemas.microsoft.com/office/drawing/2014/main" xmlns="" val="10000"/>
                  </a:ext>
                </a:extLst>
              </a:tr>
              <a:tr h="304800">
                <a:tc>
                  <a:txBody>
                    <a:bodyPr/>
                    <a:lstStyle/>
                    <a:p>
                      <a:r>
                        <a:rPr lang="en-US" sz="1600" b="0" i="0" dirty="0">
                          <a:latin typeface="Segoe UI" panose="020B0502040204020203" pitchFamily="34" charset="0"/>
                          <a:ea typeface="Segoe UI" panose="020B0502040204020203" pitchFamily="34" charset="0"/>
                          <a:cs typeface="Segoe UI" panose="020B0502040204020203" pitchFamily="34" charset="0"/>
                        </a:rPr>
                        <a:t>White</a:t>
                      </a:r>
                    </a:p>
                  </a:txBody>
                  <a:tcPr/>
                </a:tc>
                <a:tc>
                  <a:txBody>
                    <a:bodyPr/>
                    <a:lstStyle/>
                    <a:p>
                      <a:r>
                        <a:rPr lang="en-US" sz="1600" b="0" i="0" dirty="0">
                          <a:latin typeface="Segoe UI" panose="020B0502040204020203" pitchFamily="34" charset="0"/>
                          <a:ea typeface="Segoe UI" panose="020B0502040204020203" pitchFamily="34" charset="0"/>
                          <a:cs typeface="Segoe UI" panose="020B0502040204020203" pitchFamily="34" charset="0"/>
                        </a:rPr>
                        <a:t>62%</a:t>
                      </a:r>
                    </a:p>
                  </a:txBody>
                  <a:tcPr/>
                </a:tc>
                <a:tc>
                  <a:txBody>
                    <a:bodyPr/>
                    <a:lstStyle/>
                    <a:p>
                      <a:r>
                        <a:rPr lang="en-US" sz="1600" b="0" i="0" dirty="0">
                          <a:latin typeface="Segoe UI" panose="020B0502040204020203" pitchFamily="34" charset="0"/>
                          <a:ea typeface="Segoe UI" panose="020B0502040204020203" pitchFamily="34" charset="0"/>
                          <a:cs typeface="Segoe UI" panose="020B0502040204020203" pitchFamily="34" charset="0"/>
                        </a:rPr>
                        <a:t>34%</a:t>
                      </a:r>
                    </a:p>
                  </a:txBody>
                  <a:tcPr/>
                </a:tc>
                <a:extLst>
                  <a:ext uri="{0D108BD9-81ED-4DB2-BD59-A6C34878D82A}">
                    <a16:rowId xmlns:a16="http://schemas.microsoft.com/office/drawing/2014/main" xmlns="" val="10001"/>
                  </a:ext>
                </a:extLst>
              </a:tr>
              <a:tr h="304800">
                <a:tc>
                  <a:txBody>
                    <a:bodyPr/>
                    <a:lstStyle/>
                    <a:p>
                      <a:r>
                        <a:rPr lang="en-US" sz="1600" b="0" i="0" dirty="0">
                          <a:latin typeface="Segoe UI" panose="020B0502040204020203" pitchFamily="34" charset="0"/>
                          <a:ea typeface="Segoe UI" panose="020B0502040204020203" pitchFamily="34" charset="0"/>
                          <a:cs typeface="Segoe UI" panose="020B0502040204020203" pitchFamily="34" charset="0"/>
                        </a:rPr>
                        <a:t>Black</a:t>
                      </a:r>
                    </a:p>
                  </a:txBody>
                  <a:tcPr/>
                </a:tc>
                <a:tc>
                  <a:txBody>
                    <a:bodyPr/>
                    <a:lstStyle/>
                    <a:p>
                      <a:r>
                        <a:rPr lang="en-US" sz="1600" b="0" i="0" dirty="0">
                          <a:latin typeface="Segoe UI" panose="020B0502040204020203" pitchFamily="34" charset="0"/>
                          <a:ea typeface="Segoe UI" panose="020B0502040204020203" pitchFamily="34" charset="0"/>
                          <a:cs typeface="Segoe UI" panose="020B0502040204020203" pitchFamily="34" charset="0"/>
                        </a:rPr>
                        <a:t>12%</a:t>
                      </a:r>
                    </a:p>
                  </a:txBody>
                  <a:tcPr/>
                </a:tc>
                <a:tc>
                  <a:txBody>
                    <a:bodyPr/>
                    <a:lstStyle/>
                    <a:p>
                      <a:r>
                        <a:rPr lang="en-US" sz="1600" b="0" i="0" dirty="0">
                          <a:latin typeface="Segoe UI" panose="020B0502040204020203" pitchFamily="34" charset="0"/>
                          <a:ea typeface="Segoe UI" panose="020B0502040204020203" pitchFamily="34" charset="0"/>
                          <a:cs typeface="Segoe UI" panose="020B0502040204020203" pitchFamily="34" charset="0"/>
                        </a:rPr>
                        <a:t>36%</a:t>
                      </a:r>
                    </a:p>
                  </a:txBody>
                  <a:tcPr/>
                </a:tc>
                <a:extLst>
                  <a:ext uri="{0D108BD9-81ED-4DB2-BD59-A6C34878D82A}">
                    <a16:rowId xmlns:a16="http://schemas.microsoft.com/office/drawing/2014/main" xmlns="" val="10002"/>
                  </a:ext>
                </a:extLst>
              </a:tr>
              <a:tr h="304800">
                <a:tc>
                  <a:txBody>
                    <a:bodyPr/>
                    <a:lstStyle/>
                    <a:p>
                      <a:r>
                        <a:rPr lang="en-US" sz="1600" b="0" i="0" dirty="0">
                          <a:latin typeface="Segoe UI" panose="020B0502040204020203" pitchFamily="34" charset="0"/>
                          <a:ea typeface="Segoe UI" panose="020B0502040204020203" pitchFamily="34" charset="0"/>
                          <a:cs typeface="Segoe UI" panose="020B0502040204020203" pitchFamily="34" charset="0"/>
                        </a:rPr>
                        <a:t>Latino</a:t>
                      </a:r>
                    </a:p>
                  </a:txBody>
                  <a:tcPr/>
                </a:tc>
                <a:tc>
                  <a:txBody>
                    <a:bodyPr/>
                    <a:lstStyle/>
                    <a:p>
                      <a:r>
                        <a:rPr lang="en-US" sz="1600" b="0" i="0" dirty="0">
                          <a:latin typeface="Segoe UI" panose="020B0502040204020203" pitchFamily="34" charset="0"/>
                          <a:ea typeface="Segoe UI" panose="020B0502040204020203" pitchFamily="34" charset="0"/>
                          <a:cs typeface="Segoe UI" panose="020B0502040204020203" pitchFamily="34" charset="0"/>
                        </a:rPr>
                        <a:t>17%</a:t>
                      </a:r>
                    </a:p>
                  </a:txBody>
                  <a:tcPr/>
                </a:tc>
                <a:tc>
                  <a:txBody>
                    <a:bodyPr/>
                    <a:lstStyle/>
                    <a:p>
                      <a:r>
                        <a:rPr lang="en-US" sz="1600" b="0" i="0" dirty="0">
                          <a:latin typeface="Segoe UI" panose="020B0502040204020203" pitchFamily="34" charset="0"/>
                          <a:ea typeface="Segoe UI" panose="020B0502040204020203" pitchFamily="34" charset="0"/>
                          <a:cs typeface="Segoe UI" panose="020B0502040204020203" pitchFamily="34" charset="0"/>
                        </a:rPr>
                        <a:t>22%</a:t>
                      </a:r>
                    </a:p>
                  </a:txBody>
                  <a:tcPr/>
                </a:tc>
                <a:extLst>
                  <a:ext uri="{0D108BD9-81ED-4DB2-BD59-A6C34878D82A}">
                    <a16:rowId xmlns:a16="http://schemas.microsoft.com/office/drawing/2014/main" xmlns="" val="10003"/>
                  </a:ext>
                </a:extLst>
              </a:tr>
            </a:tbl>
          </a:graphicData>
        </a:graphic>
      </p:graphicFrame>
      <p:sp>
        <p:nvSpPr>
          <p:cNvPr id="7" name="Rectangle 6"/>
          <p:cNvSpPr/>
          <p:nvPr/>
        </p:nvSpPr>
        <p:spPr>
          <a:xfrm>
            <a:off x="381000" y="5710020"/>
            <a:ext cx="8077200" cy="584775"/>
          </a:xfrm>
          <a:prstGeom prst="rect">
            <a:avLst/>
          </a:prstGeom>
        </p:spPr>
        <p:txBody>
          <a:bodyPr wrap="square">
            <a:spAutoFit/>
          </a:bodyPr>
          <a:lstStyle/>
          <a:p>
            <a:r>
              <a:rPr lang="en-US" sz="1600" dirty="0">
                <a:latin typeface="Segoe UI" panose="020B0502040204020203" pitchFamily="34" charset="0"/>
                <a:ea typeface="Segoe UI" panose="020B0502040204020203" pitchFamily="34" charset="0"/>
                <a:cs typeface="Segoe UI" panose="020B0502040204020203" pitchFamily="34" charset="0"/>
              </a:rPr>
              <a:t>Source: E. Ann Carson, Bureau of Justice Statistics, US Department of Justice, Prisoners in 2014 (Sept. 2015) </a:t>
            </a:r>
            <a:r>
              <a:rPr lang="en-US" sz="1600" dirty="0">
                <a:latin typeface="Segoe UI" panose="020B0502040204020203" pitchFamily="34" charset="0"/>
                <a:ea typeface="Segoe UI" panose="020B0502040204020203" pitchFamily="34" charset="0"/>
                <a:cs typeface="Segoe UI" panose="020B0502040204020203" pitchFamily="34" charset="0"/>
                <a:hlinkClick r:id="rId3"/>
              </a:rPr>
              <a:t>www.bjs.gov/index.cfm?ty-pbdetail&amp;iid=5387</a:t>
            </a:r>
            <a:endParaRPr lang="en-US" sz="1600" dirty="0">
              <a:latin typeface="Segoe UI" panose="020B0502040204020203" pitchFamily="34" charset="0"/>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3777797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Seattle City Council Resolution 31669</a:t>
            </a:r>
          </a:p>
        </p:txBody>
      </p:sp>
      <p:sp>
        <p:nvSpPr>
          <p:cNvPr id="4" name="Text Placeholder 3"/>
          <p:cNvSpPr>
            <a:spLocks noGrp="1"/>
          </p:cNvSpPr>
          <p:nvPr>
            <p:ph type="body" sz="quarter" idx="12"/>
          </p:nvPr>
        </p:nvSpPr>
        <p:spPr>
          <a:xfrm>
            <a:off x="512731" y="2498867"/>
            <a:ext cx="6897687" cy="1084262"/>
          </a:xfrm>
        </p:spPr>
        <p:txBody>
          <a:bodyPr/>
          <a:lstStyle/>
          <a:p>
            <a:r>
              <a:rPr lang="en-US" b="1" dirty="0"/>
              <a:t>Goal: </a:t>
            </a:r>
            <a:r>
              <a:rPr lang="en-US" dirty="0"/>
              <a:t>Remove barriers and provide fair access to housing for people with criminal records</a:t>
            </a:r>
          </a:p>
        </p:txBody>
      </p:sp>
      <p:sp>
        <p:nvSpPr>
          <p:cNvPr id="6" name="Text Placeholder 3"/>
          <p:cNvSpPr txBox="1">
            <a:spLocks/>
          </p:cNvSpPr>
          <p:nvPr/>
        </p:nvSpPr>
        <p:spPr>
          <a:xfrm>
            <a:off x="512730" y="3357737"/>
            <a:ext cx="6897687" cy="2213460"/>
          </a:xfrm>
          <a:prstGeom prst="rect">
            <a:avLst/>
          </a:prstGeom>
        </p:spPr>
        <p:txBody>
          <a:bodyPr vert="horz" lIns="91440" tIns="45720" rIns="91440" bIns="45720" rtlCol="0">
            <a:noAutofit/>
          </a:bodyPr>
          <a:lstStyle>
            <a:lvl1pPr marL="0" marR="0" indent="0" algn="l" defTabSz="457200" rtl="0" eaLnBrk="1" fontAlgn="auto" latinLnBrk="0" hangingPunct="1">
              <a:lnSpc>
                <a:spcPct val="100000"/>
              </a:lnSpc>
              <a:spcBef>
                <a:spcPts val="0"/>
              </a:spcBef>
              <a:spcAft>
                <a:spcPts val="0"/>
              </a:spcAft>
              <a:buClrTx/>
              <a:buSzTx/>
              <a:buFont typeface="Wingdings" panose="05000000000000000000" pitchFamily="2" charset="2"/>
              <a:buNone/>
              <a:tabLst/>
              <a:defRPr sz="2000" kern="1200">
                <a:solidFill>
                  <a:srgbClr val="20124D"/>
                </a:solidFill>
                <a:latin typeface="Segoe UI" panose="020B0502040204020203" pitchFamily="34" charset="0"/>
                <a:ea typeface="Segoe UI" panose="020B0502040204020203" pitchFamily="34" charset="0"/>
                <a:cs typeface="Segoe UI" panose="020B050204020402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20124D"/>
                </a:solidFill>
                <a:latin typeface="Segoe UI" panose="020B0502040204020203" pitchFamily="34" charset="0"/>
                <a:ea typeface="Segoe UI" panose="020B0502040204020203" pitchFamily="34" charset="0"/>
                <a:cs typeface="Segoe UI" panose="020B0502040204020203"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20124D"/>
                </a:solidFill>
                <a:latin typeface="Segoe UI" panose="020B0502040204020203" pitchFamily="34" charset="0"/>
                <a:ea typeface="Segoe UI" panose="020B0502040204020203" pitchFamily="34" charset="0"/>
                <a:cs typeface="Segoe UI" panose="020B0502040204020203"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20124D"/>
                </a:solidFill>
                <a:latin typeface="Segoe UI" panose="020B0502040204020203" pitchFamily="34" charset="0"/>
                <a:ea typeface="Segoe UI" panose="020B0502040204020203" pitchFamily="34" charset="0"/>
                <a:cs typeface="Segoe UI" panose="020B0502040204020203" pitchFamily="34" charset="0"/>
              </a:defRPr>
            </a:lvl4pPr>
            <a:lvl5pPr marL="1828800" indent="0" algn="l" defTabSz="914400" rtl="0" eaLnBrk="1" latinLnBrk="0" hangingPunct="1">
              <a:lnSpc>
                <a:spcPct val="90000"/>
              </a:lnSpc>
              <a:spcBef>
                <a:spcPts val="500"/>
              </a:spcBef>
              <a:buFont typeface="Arial" panose="020B0604020202020204" pitchFamily="34" charset="0"/>
              <a:buNone/>
              <a:defRPr sz="2000" kern="1200">
                <a:solidFill>
                  <a:srgbClr val="20124D"/>
                </a:solidFill>
                <a:latin typeface="Segoe UI" panose="020B0502040204020203" pitchFamily="34" charset="0"/>
                <a:ea typeface="Segoe UI" panose="020B0502040204020203" pitchFamily="34" charset="0"/>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1" dirty="0"/>
              <a:t>Factors to consider: </a:t>
            </a:r>
          </a:p>
          <a:p>
            <a:endParaRPr lang="en-US" b="1" dirty="0"/>
          </a:p>
          <a:p>
            <a:pPr marL="342900" indent="-342900">
              <a:buFont typeface="Arial" panose="020B0604020202020204" pitchFamily="34" charset="0"/>
              <a:buChar char="•"/>
            </a:pPr>
            <a:r>
              <a:rPr lang="en-US" dirty="0"/>
              <a:t>Nature and severity of the crime</a:t>
            </a:r>
          </a:p>
          <a:p>
            <a:pPr marL="342900" indent="-342900">
              <a:buFont typeface="Arial" panose="020B0604020202020204" pitchFamily="34" charset="0"/>
              <a:buChar char="•"/>
            </a:pPr>
            <a:r>
              <a:rPr lang="en-US" dirty="0"/>
              <a:t>Conducts underlying the conviction</a:t>
            </a:r>
          </a:p>
          <a:p>
            <a:pPr marL="342900" indent="-342900">
              <a:buFont typeface="Arial" panose="020B0604020202020204" pitchFamily="34" charset="0"/>
              <a:buChar char="•"/>
            </a:pPr>
            <a:r>
              <a:rPr lang="en-US" dirty="0"/>
              <a:t>Length of time since conviction and/or release</a:t>
            </a:r>
          </a:p>
          <a:p>
            <a:pPr marL="342900" indent="-342900">
              <a:buFont typeface="Arial" panose="020B0604020202020204" pitchFamily="34" charset="0"/>
              <a:buChar char="•"/>
            </a:pPr>
            <a:r>
              <a:rPr lang="en-US" dirty="0"/>
              <a:t>Age of individual at the time of conviction</a:t>
            </a:r>
          </a:p>
          <a:p>
            <a:pPr marL="342900" indent="-342900">
              <a:buFont typeface="Arial" panose="020B0604020202020204" pitchFamily="34" charset="0"/>
              <a:buChar char="•"/>
            </a:pPr>
            <a:r>
              <a:rPr lang="en-US" dirty="0"/>
              <a:t>Evidence of rehabilitation</a:t>
            </a:r>
          </a:p>
        </p:txBody>
      </p:sp>
    </p:spTree>
    <p:extLst>
      <p:ext uri="{BB962C8B-B14F-4D97-AF65-F5344CB8AC3E}">
        <p14:creationId xmlns:p14="http://schemas.microsoft.com/office/powerpoint/2010/main" val="2000494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Steps to Ensure Fair Access to Housing for People with Criminal Records</a:t>
            </a:r>
          </a:p>
        </p:txBody>
      </p:sp>
      <p:graphicFrame>
        <p:nvGraphicFramePr>
          <p:cNvPr id="8" name="Diagram 7"/>
          <p:cNvGraphicFramePr/>
          <p:nvPr>
            <p:extLst>
              <p:ext uri="{D42A27DB-BD31-4B8C-83A1-F6EECF244321}">
                <p14:modId xmlns:p14="http://schemas.microsoft.com/office/powerpoint/2010/main" val="1326916823"/>
              </p:ext>
            </p:extLst>
          </p:nvPr>
        </p:nvGraphicFramePr>
        <p:xfrm>
          <a:off x="1062222" y="2013859"/>
          <a:ext cx="7080296" cy="426629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272770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Step 1: Evaluate</a:t>
            </a:r>
          </a:p>
        </p:txBody>
      </p:sp>
      <p:sp>
        <p:nvSpPr>
          <p:cNvPr id="4" name="Text Placeholder 3"/>
          <p:cNvSpPr>
            <a:spLocks noGrp="1"/>
          </p:cNvSpPr>
          <p:nvPr>
            <p:ph type="body" sz="quarter" idx="12"/>
          </p:nvPr>
        </p:nvSpPr>
        <p:spPr>
          <a:xfrm>
            <a:off x="512731" y="3179510"/>
            <a:ext cx="6897687" cy="1084262"/>
          </a:xfrm>
        </p:spPr>
        <p:txBody>
          <a:bodyPr>
            <a:noAutofit/>
          </a:bodyPr>
          <a:lstStyle/>
          <a:p>
            <a:r>
              <a:rPr lang="en-US" sz="2600" dirty="0"/>
              <a:t>Policy or practice that restricts access to housing on the basis of criminal records has a disparate impact on individuals of a particular race, national origin, or other protected class</a:t>
            </a:r>
          </a:p>
        </p:txBody>
      </p:sp>
    </p:spTree>
    <p:extLst>
      <p:ext uri="{BB962C8B-B14F-4D97-AF65-F5344CB8AC3E}">
        <p14:creationId xmlns:p14="http://schemas.microsoft.com/office/powerpoint/2010/main" val="21439593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Step 2: Analyze</a:t>
            </a:r>
          </a:p>
        </p:txBody>
      </p:sp>
      <p:sp>
        <p:nvSpPr>
          <p:cNvPr id="4" name="Text Placeholder 3"/>
          <p:cNvSpPr>
            <a:spLocks noGrp="1"/>
          </p:cNvSpPr>
          <p:nvPr>
            <p:ph type="body" sz="quarter" idx="12"/>
          </p:nvPr>
        </p:nvSpPr>
        <p:spPr>
          <a:xfrm>
            <a:off x="512731" y="3223047"/>
            <a:ext cx="6897687" cy="1084262"/>
          </a:xfrm>
        </p:spPr>
        <p:txBody>
          <a:bodyPr>
            <a:noAutofit/>
          </a:bodyPr>
          <a:lstStyle/>
          <a:p>
            <a:r>
              <a:rPr lang="en-US" sz="2600" dirty="0"/>
              <a:t>Burden shifts to housing provider to prove the challenged policy or practice is </a:t>
            </a:r>
            <a:r>
              <a:rPr lang="en-US" sz="2600" b="1" dirty="0"/>
              <a:t>necessary</a:t>
            </a:r>
            <a:r>
              <a:rPr lang="en-US" sz="2600" dirty="0"/>
              <a:t> to achieve a </a:t>
            </a:r>
            <a:r>
              <a:rPr lang="en-US" sz="2600" u="sng" dirty="0"/>
              <a:t>substantial, legitimate, non-discriminatory interest</a:t>
            </a:r>
          </a:p>
        </p:txBody>
      </p:sp>
    </p:spTree>
    <p:extLst>
      <p:ext uri="{BB962C8B-B14F-4D97-AF65-F5344CB8AC3E}">
        <p14:creationId xmlns:p14="http://schemas.microsoft.com/office/powerpoint/2010/main" val="3664670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Legitimate Business Needs</a:t>
            </a:r>
          </a:p>
        </p:txBody>
      </p:sp>
      <p:sp>
        <p:nvSpPr>
          <p:cNvPr id="4" name="Text Placeholder 3"/>
          <p:cNvSpPr>
            <a:spLocks noGrp="1"/>
          </p:cNvSpPr>
          <p:nvPr>
            <p:ph type="body" sz="quarter" idx="11"/>
          </p:nvPr>
        </p:nvSpPr>
        <p:spPr>
          <a:xfrm>
            <a:off x="512731" y="2436357"/>
            <a:ext cx="6400800" cy="2273300"/>
          </a:xfrm>
        </p:spPr>
        <p:txBody>
          <a:bodyPr>
            <a:normAutofit lnSpcReduction="10000"/>
          </a:bodyPr>
          <a:lstStyle/>
          <a:p>
            <a:pPr marL="0" indent="0">
              <a:lnSpc>
                <a:spcPct val="120000"/>
              </a:lnSpc>
              <a:buNone/>
            </a:pPr>
            <a:r>
              <a:rPr lang="en-US" dirty="0"/>
              <a:t>Housing provider want tenants who: </a:t>
            </a:r>
          </a:p>
          <a:p>
            <a:pPr marL="0" indent="0">
              <a:lnSpc>
                <a:spcPct val="120000"/>
              </a:lnSpc>
              <a:buNone/>
            </a:pPr>
            <a:endParaRPr lang="en-US" dirty="0"/>
          </a:p>
          <a:p>
            <a:pPr>
              <a:lnSpc>
                <a:spcPct val="120000"/>
              </a:lnSpc>
            </a:pPr>
            <a:r>
              <a:rPr lang="en-US" dirty="0"/>
              <a:t>Pay bills on time</a:t>
            </a:r>
          </a:p>
          <a:p>
            <a:pPr>
              <a:lnSpc>
                <a:spcPct val="120000"/>
              </a:lnSpc>
            </a:pPr>
            <a:r>
              <a:rPr lang="en-US" dirty="0"/>
              <a:t>Maintain property </a:t>
            </a:r>
          </a:p>
          <a:p>
            <a:pPr>
              <a:lnSpc>
                <a:spcPct val="120000"/>
              </a:lnSpc>
            </a:pPr>
            <a:r>
              <a:rPr lang="en-US" dirty="0"/>
              <a:t>Respect other tenants and staff</a:t>
            </a:r>
          </a:p>
          <a:p>
            <a:pPr>
              <a:lnSpc>
                <a:spcPct val="120000"/>
              </a:lnSpc>
            </a:pPr>
            <a:r>
              <a:rPr lang="en-US" dirty="0"/>
              <a:t>Comply with lease </a:t>
            </a:r>
          </a:p>
        </p:txBody>
      </p:sp>
      <p:sp>
        <p:nvSpPr>
          <p:cNvPr id="5" name="Text Placeholder 3"/>
          <p:cNvSpPr txBox="1">
            <a:spLocks/>
          </p:cNvSpPr>
          <p:nvPr/>
        </p:nvSpPr>
        <p:spPr>
          <a:xfrm>
            <a:off x="512731" y="4783699"/>
            <a:ext cx="6400800" cy="810985"/>
          </a:xfrm>
          <a:prstGeom prst="rect">
            <a:avLst/>
          </a:prstGeom>
        </p:spPr>
        <p:txBody>
          <a:bodyPr vert="horz" lIns="91440" tIns="45720" rIns="91440" bIns="45720" rtlCol="0">
            <a:normAutofit lnSpcReduction="10000"/>
          </a:bodyPr>
          <a:lstStyle>
            <a:lvl1pPr marL="342900" marR="0" indent="-342900" algn="l" defTabSz="457200" rtl="0" eaLnBrk="1" fontAlgn="auto" latinLnBrk="0" hangingPunct="1">
              <a:lnSpc>
                <a:spcPct val="200000"/>
              </a:lnSpc>
              <a:spcBef>
                <a:spcPts val="0"/>
              </a:spcBef>
              <a:spcAft>
                <a:spcPts val="0"/>
              </a:spcAft>
              <a:buClrTx/>
              <a:buSzTx/>
              <a:buFont typeface="Wingdings" panose="05000000000000000000" pitchFamily="2" charset="2"/>
              <a:buChar char="§"/>
              <a:tabLst/>
              <a:defRPr sz="2000" kern="1200">
                <a:solidFill>
                  <a:srgbClr val="20124D"/>
                </a:solidFill>
                <a:latin typeface="Segoe UI" panose="020B0502040204020203" pitchFamily="34" charset="0"/>
                <a:ea typeface="Segoe UI" panose="020B0502040204020203" pitchFamily="34" charset="0"/>
                <a:cs typeface="Segoe UI" panose="020B050204020402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20124D"/>
                </a:solidFill>
                <a:latin typeface="Segoe UI" panose="020B0502040204020203" pitchFamily="34" charset="0"/>
                <a:ea typeface="Segoe UI" panose="020B0502040204020203" pitchFamily="34" charset="0"/>
                <a:cs typeface="Segoe UI" panose="020B0502040204020203"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20124D"/>
                </a:solidFill>
                <a:latin typeface="Segoe UI" panose="020B0502040204020203" pitchFamily="34" charset="0"/>
                <a:ea typeface="Segoe UI" panose="020B0502040204020203" pitchFamily="34" charset="0"/>
                <a:cs typeface="Segoe UI" panose="020B0502040204020203"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20124D"/>
                </a:solidFill>
                <a:latin typeface="Segoe UI" panose="020B0502040204020203" pitchFamily="34" charset="0"/>
                <a:ea typeface="Segoe UI" panose="020B0502040204020203" pitchFamily="34" charset="0"/>
                <a:cs typeface="Segoe UI" panose="020B0502040204020203" pitchFamily="34" charset="0"/>
              </a:defRPr>
            </a:lvl4pPr>
            <a:lvl5pPr marL="1828800" indent="0" algn="l" defTabSz="914400" rtl="0" eaLnBrk="1" latinLnBrk="0" hangingPunct="1">
              <a:lnSpc>
                <a:spcPct val="90000"/>
              </a:lnSpc>
              <a:spcBef>
                <a:spcPts val="500"/>
              </a:spcBef>
              <a:buFont typeface="Arial" panose="020B0604020202020204" pitchFamily="34" charset="0"/>
              <a:buNone/>
              <a:defRPr sz="2000" kern="1200">
                <a:solidFill>
                  <a:srgbClr val="20124D"/>
                </a:solidFill>
                <a:latin typeface="Segoe UI" panose="020B0502040204020203" pitchFamily="34" charset="0"/>
                <a:ea typeface="Segoe UI" panose="020B0502040204020203" pitchFamily="34" charset="0"/>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buFont typeface="Wingdings" panose="05000000000000000000" pitchFamily="2" charset="2"/>
              <a:buNone/>
            </a:pPr>
            <a:r>
              <a:rPr lang="en-US" b="1" dirty="0"/>
              <a:t>Goal: </a:t>
            </a:r>
            <a:r>
              <a:rPr lang="en-US" dirty="0"/>
              <a:t>Provide safe and affordable housing by casting the widest net possible to screen in applicants</a:t>
            </a:r>
          </a:p>
          <a:p>
            <a:pPr marL="0" indent="0">
              <a:lnSpc>
                <a:spcPct val="120000"/>
              </a:lnSpc>
              <a:buFont typeface="Wingdings" panose="05000000000000000000" pitchFamily="2" charset="2"/>
              <a:buNone/>
            </a:pPr>
            <a:endParaRPr lang="en-US" dirty="0"/>
          </a:p>
        </p:txBody>
      </p:sp>
    </p:spTree>
    <p:extLst>
      <p:ext uri="{BB962C8B-B14F-4D97-AF65-F5344CB8AC3E}">
        <p14:creationId xmlns:p14="http://schemas.microsoft.com/office/powerpoint/2010/main" val="16406859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Burden on Housing Provider</a:t>
            </a:r>
          </a:p>
        </p:txBody>
      </p:sp>
      <p:sp>
        <p:nvSpPr>
          <p:cNvPr id="4" name="Text Placeholder 3"/>
          <p:cNvSpPr>
            <a:spLocks noGrp="1"/>
          </p:cNvSpPr>
          <p:nvPr>
            <p:ph type="body" sz="quarter" idx="12"/>
          </p:nvPr>
        </p:nvSpPr>
        <p:spPr>
          <a:xfrm>
            <a:off x="512731" y="2546993"/>
            <a:ext cx="6897687" cy="1084262"/>
          </a:xfrm>
        </p:spPr>
        <p:txBody>
          <a:bodyPr>
            <a:noAutofit/>
          </a:bodyPr>
          <a:lstStyle/>
          <a:p>
            <a:r>
              <a:rPr lang="en-US" sz="2200" dirty="0"/>
              <a:t>Must prove through reliable evidence and demonstrable risk to make housing decisions based on criminal records in protecting tenant safety and/or property: </a:t>
            </a:r>
          </a:p>
        </p:txBody>
      </p:sp>
      <p:sp>
        <p:nvSpPr>
          <p:cNvPr id="5" name="Text Placeholder 3"/>
          <p:cNvSpPr txBox="1">
            <a:spLocks/>
          </p:cNvSpPr>
          <p:nvPr/>
        </p:nvSpPr>
        <p:spPr>
          <a:xfrm>
            <a:off x="512731" y="3859860"/>
            <a:ext cx="6897687" cy="1903271"/>
          </a:xfrm>
          <a:prstGeom prst="rect">
            <a:avLst/>
          </a:prstGeom>
        </p:spPr>
        <p:txBody>
          <a:bodyPr vert="horz" lIns="91440" tIns="45720" rIns="91440" bIns="45720" rtlCol="0">
            <a:normAutofit lnSpcReduction="10000"/>
          </a:bodyPr>
          <a:lstStyle>
            <a:lvl1pPr marL="0" marR="0" indent="0" algn="l" defTabSz="457200" rtl="0" eaLnBrk="1" fontAlgn="auto" latinLnBrk="0" hangingPunct="1">
              <a:lnSpc>
                <a:spcPct val="100000"/>
              </a:lnSpc>
              <a:spcBef>
                <a:spcPts val="0"/>
              </a:spcBef>
              <a:spcAft>
                <a:spcPts val="0"/>
              </a:spcAft>
              <a:buClrTx/>
              <a:buSzTx/>
              <a:buFont typeface="Wingdings" panose="05000000000000000000" pitchFamily="2" charset="2"/>
              <a:buNone/>
              <a:tabLst/>
              <a:defRPr sz="2000" kern="1200">
                <a:solidFill>
                  <a:srgbClr val="20124D"/>
                </a:solidFill>
                <a:latin typeface="Segoe UI" panose="020B0502040204020203" pitchFamily="34" charset="0"/>
                <a:ea typeface="Segoe UI" panose="020B0502040204020203" pitchFamily="34" charset="0"/>
                <a:cs typeface="Segoe UI" panose="020B050204020402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20124D"/>
                </a:solidFill>
                <a:latin typeface="Segoe UI" panose="020B0502040204020203" pitchFamily="34" charset="0"/>
                <a:ea typeface="Segoe UI" panose="020B0502040204020203" pitchFamily="34" charset="0"/>
                <a:cs typeface="Segoe UI" panose="020B0502040204020203"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20124D"/>
                </a:solidFill>
                <a:latin typeface="Segoe UI" panose="020B0502040204020203" pitchFamily="34" charset="0"/>
                <a:ea typeface="Segoe UI" panose="020B0502040204020203" pitchFamily="34" charset="0"/>
                <a:cs typeface="Segoe UI" panose="020B0502040204020203"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20124D"/>
                </a:solidFill>
                <a:latin typeface="Segoe UI" panose="020B0502040204020203" pitchFamily="34" charset="0"/>
                <a:ea typeface="Segoe UI" panose="020B0502040204020203" pitchFamily="34" charset="0"/>
                <a:cs typeface="Segoe UI" panose="020B0502040204020203" pitchFamily="34" charset="0"/>
              </a:defRPr>
            </a:lvl4pPr>
            <a:lvl5pPr marL="1828800" indent="0" algn="l" defTabSz="914400" rtl="0" eaLnBrk="1" latinLnBrk="0" hangingPunct="1">
              <a:lnSpc>
                <a:spcPct val="90000"/>
              </a:lnSpc>
              <a:spcBef>
                <a:spcPts val="500"/>
              </a:spcBef>
              <a:buFont typeface="Arial" panose="020B0604020202020204" pitchFamily="34" charset="0"/>
              <a:buNone/>
              <a:defRPr sz="2000" kern="1200">
                <a:solidFill>
                  <a:srgbClr val="20124D"/>
                </a:solidFill>
                <a:latin typeface="Segoe UI" panose="020B0502040204020203" pitchFamily="34" charset="0"/>
                <a:ea typeface="Segoe UI" panose="020B0502040204020203" pitchFamily="34" charset="0"/>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a:t>Demonstrate actual safety risk</a:t>
            </a:r>
          </a:p>
          <a:p>
            <a:pPr marL="342900" indent="-342900">
              <a:buFont typeface="Arial" panose="020B0604020202020204" pitchFamily="34" charset="0"/>
              <a:buChar char="•"/>
            </a:pPr>
            <a:r>
              <a:rPr lang="en-US" dirty="0"/>
              <a:t>Reliable evidence</a:t>
            </a:r>
          </a:p>
          <a:p>
            <a:pPr marL="342900" indent="-342900">
              <a:buFont typeface="Arial" panose="020B0604020202020204" pitchFamily="34" charset="0"/>
              <a:buChar char="•"/>
            </a:pPr>
            <a:r>
              <a:rPr lang="en-US" dirty="0"/>
              <a:t>Nature and severity of conviction</a:t>
            </a:r>
          </a:p>
          <a:p>
            <a:pPr marL="342900" indent="-342900">
              <a:buFont typeface="Arial" panose="020B0604020202020204" pitchFamily="34" charset="0"/>
              <a:buChar char="•"/>
            </a:pPr>
            <a:r>
              <a:rPr lang="en-US" dirty="0"/>
              <a:t>Cannot be based on generalizations, stereotypes, or speculations</a:t>
            </a:r>
          </a:p>
        </p:txBody>
      </p:sp>
    </p:spTree>
    <p:extLst>
      <p:ext uri="{BB962C8B-B14F-4D97-AF65-F5344CB8AC3E}">
        <p14:creationId xmlns:p14="http://schemas.microsoft.com/office/powerpoint/2010/main" val="21810311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Debunking Myths About Individuals with Criminal Records</a:t>
            </a:r>
          </a:p>
        </p:txBody>
      </p:sp>
      <p:sp>
        <p:nvSpPr>
          <p:cNvPr id="4" name="Text Placeholder 3"/>
          <p:cNvSpPr>
            <a:spLocks noGrp="1"/>
          </p:cNvSpPr>
          <p:nvPr>
            <p:ph type="body" sz="quarter" idx="12"/>
          </p:nvPr>
        </p:nvSpPr>
        <p:spPr>
          <a:xfrm>
            <a:off x="512731" y="2674188"/>
            <a:ext cx="6897687" cy="2975501"/>
          </a:xfrm>
        </p:spPr>
        <p:txBody>
          <a:bodyPr vert="horz" lIns="91440" tIns="45720" rIns="91440" bIns="45720" rtlCol="0" anchor="t">
            <a:normAutofit fontScale="77500" lnSpcReduction="20000"/>
          </a:bodyPr>
          <a:lstStyle/>
          <a:p>
            <a:r>
              <a:rPr lang="en-US" sz="2400" dirty="0">
                <a:latin typeface="Segoe UI"/>
                <a:cs typeface="Segoe UI"/>
              </a:rPr>
              <a:t>"Tenant Screening in an Era of Mass Incarceration: Criminal Record is No Crystal Ball" </a:t>
            </a:r>
          </a:p>
          <a:p>
            <a:r>
              <a:rPr lang="en-US" sz="2400" dirty="0">
                <a:latin typeface="Segoe UI"/>
                <a:cs typeface="Segoe UI"/>
              </a:rPr>
              <a:t>by </a:t>
            </a:r>
            <a:r>
              <a:rPr lang="en-US" sz="2400" dirty="0" err="1">
                <a:latin typeface="Segoe UI"/>
                <a:cs typeface="Segoe UI"/>
              </a:rPr>
              <a:t>Merf</a:t>
            </a:r>
            <a:r>
              <a:rPr lang="en-US" sz="2400" dirty="0">
                <a:latin typeface="Segoe UI"/>
                <a:cs typeface="Segoe UI"/>
              </a:rPr>
              <a:t> </a:t>
            </a:r>
            <a:r>
              <a:rPr lang="en-US" sz="2400" dirty="0" err="1">
                <a:latin typeface="Segoe UI"/>
                <a:cs typeface="Segoe UI"/>
              </a:rPr>
              <a:t>Ehman</a:t>
            </a:r>
            <a:r>
              <a:rPr lang="en-US" sz="2400" dirty="0">
                <a:latin typeface="Segoe UI"/>
                <a:cs typeface="Segoe UI"/>
              </a:rPr>
              <a:t> &amp; Anna </a:t>
            </a:r>
            <a:r>
              <a:rPr lang="en-US" sz="2400" dirty="0" err="1">
                <a:latin typeface="Segoe UI"/>
                <a:cs typeface="Segoe UI"/>
              </a:rPr>
              <a:t>Reosti</a:t>
            </a:r>
            <a:endParaRPr lang="en-US" sz="2400">
              <a:solidFill>
                <a:schemeClr val="tx1"/>
              </a:solidFill>
              <a:latin typeface="Segoe UI"/>
              <a:cs typeface="Segoe UI"/>
            </a:endParaRPr>
          </a:p>
          <a:p>
            <a:endParaRPr lang="en-US" sz="2400" dirty="0">
              <a:latin typeface="Segoe UI"/>
              <a:cs typeface="Segoe UI"/>
            </a:endParaRPr>
          </a:p>
          <a:p>
            <a:pPr marL="342900" indent="-342900">
              <a:buFont typeface="Arial" panose="020B0604020202020204" pitchFamily="34" charset="0"/>
              <a:buChar char="•"/>
            </a:pPr>
            <a:r>
              <a:rPr lang="en-US" sz="2400" dirty="0"/>
              <a:t>No correlation between a criminal record and good tenancy</a:t>
            </a:r>
            <a:endParaRPr lang="en-US" sz="2400" dirty="0">
              <a:solidFill>
                <a:schemeClr val="tx1"/>
              </a:solidFill>
            </a:endParaRPr>
          </a:p>
          <a:p>
            <a:endParaRPr lang="en-US" sz="2400" dirty="0"/>
          </a:p>
          <a:p>
            <a:pPr marL="342900" indent="-342900">
              <a:buFont typeface="Arial" panose="020B0604020202020204" pitchFamily="34" charset="0"/>
              <a:buChar char="•"/>
            </a:pPr>
            <a:r>
              <a:rPr lang="en-US" sz="2400" dirty="0"/>
              <a:t>Providing safe and affordable housing reduces recidivism and promotes public safety</a:t>
            </a:r>
          </a:p>
          <a:p>
            <a:endParaRPr lang="en-US" sz="2400" dirty="0"/>
          </a:p>
          <a:p>
            <a:pPr marL="342900" indent="-342900">
              <a:buFont typeface="Arial" panose="020B0604020202020204" pitchFamily="34" charset="0"/>
              <a:buChar char="•"/>
            </a:pPr>
            <a:r>
              <a:rPr lang="en-US" sz="2400" dirty="0"/>
              <a:t>WA courts have not held a landlord liable for criminal conduct of a third party</a:t>
            </a:r>
          </a:p>
        </p:txBody>
      </p:sp>
    </p:spTree>
    <p:extLst>
      <p:ext uri="{BB962C8B-B14F-4D97-AF65-F5344CB8AC3E}">
        <p14:creationId xmlns:p14="http://schemas.microsoft.com/office/powerpoint/2010/main" val="2787378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Roadmap</a:t>
            </a:r>
          </a:p>
        </p:txBody>
      </p:sp>
      <p:sp>
        <p:nvSpPr>
          <p:cNvPr id="3" name="Text Placeholder 2"/>
          <p:cNvSpPr>
            <a:spLocks noGrp="1"/>
          </p:cNvSpPr>
          <p:nvPr>
            <p:ph type="body" sz="quarter" idx="11"/>
          </p:nvPr>
        </p:nvSpPr>
        <p:spPr>
          <a:xfrm>
            <a:off x="512731" y="2734290"/>
            <a:ext cx="6400800" cy="2273300"/>
          </a:xfrm>
        </p:spPr>
        <p:txBody>
          <a:bodyPr>
            <a:noAutofit/>
          </a:bodyPr>
          <a:lstStyle/>
          <a:p>
            <a:pPr>
              <a:lnSpc>
                <a:spcPct val="100000"/>
              </a:lnSpc>
            </a:pPr>
            <a:r>
              <a:rPr lang="en-US" sz="2200" dirty="0"/>
              <a:t>Mass Incarceration </a:t>
            </a:r>
          </a:p>
          <a:p>
            <a:pPr marL="0" indent="0">
              <a:lnSpc>
                <a:spcPct val="100000"/>
              </a:lnSpc>
              <a:buNone/>
            </a:pPr>
            <a:endParaRPr lang="en-US" sz="800" dirty="0"/>
          </a:p>
          <a:p>
            <a:pPr>
              <a:lnSpc>
                <a:spcPct val="100000"/>
              </a:lnSpc>
            </a:pPr>
            <a:r>
              <a:rPr lang="en-US" sz="2200" dirty="0"/>
              <a:t>Fair Housing Overview</a:t>
            </a:r>
          </a:p>
          <a:p>
            <a:pPr marL="0" indent="0">
              <a:lnSpc>
                <a:spcPct val="100000"/>
              </a:lnSpc>
              <a:buNone/>
            </a:pPr>
            <a:endParaRPr lang="en-US" sz="800" dirty="0"/>
          </a:p>
          <a:p>
            <a:pPr>
              <a:lnSpc>
                <a:spcPct val="100000"/>
              </a:lnSpc>
            </a:pPr>
            <a:r>
              <a:rPr lang="en-US" sz="2200" dirty="0"/>
              <a:t>Use of Criminal Records in Housing</a:t>
            </a:r>
          </a:p>
          <a:p>
            <a:pPr marL="0" indent="0">
              <a:lnSpc>
                <a:spcPct val="100000"/>
              </a:lnSpc>
              <a:buNone/>
            </a:pPr>
            <a:endParaRPr lang="en-US" sz="800" dirty="0"/>
          </a:p>
          <a:p>
            <a:pPr>
              <a:lnSpc>
                <a:spcPct val="100000"/>
              </a:lnSpc>
            </a:pPr>
            <a:r>
              <a:rPr lang="en-US" sz="2200" dirty="0"/>
              <a:t>Evaluate, Analyze, and Explore</a:t>
            </a:r>
          </a:p>
          <a:p>
            <a:pPr marL="0" indent="0">
              <a:lnSpc>
                <a:spcPct val="100000"/>
              </a:lnSpc>
              <a:buNone/>
            </a:pPr>
            <a:endParaRPr lang="en-US" sz="800" dirty="0"/>
          </a:p>
          <a:p>
            <a:pPr>
              <a:lnSpc>
                <a:spcPct val="100000"/>
              </a:lnSpc>
            </a:pPr>
            <a:r>
              <a:rPr lang="en-US" sz="2200" dirty="0"/>
              <a:t>Experiences of Local Housing Providers and Experts</a:t>
            </a:r>
          </a:p>
        </p:txBody>
      </p:sp>
    </p:spTree>
    <p:extLst>
      <p:ext uri="{BB962C8B-B14F-4D97-AF65-F5344CB8AC3E}">
        <p14:creationId xmlns:p14="http://schemas.microsoft.com/office/powerpoint/2010/main" val="2177421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Step 3: Explore</a:t>
            </a:r>
          </a:p>
        </p:txBody>
      </p:sp>
      <p:sp>
        <p:nvSpPr>
          <p:cNvPr id="4" name="Text Placeholder 3"/>
          <p:cNvSpPr>
            <a:spLocks noGrp="1"/>
          </p:cNvSpPr>
          <p:nvPr>
            <p:ph type="body" sz="quarter" idx="12"/>
          </p:nvPr>
        </p:nvSpPr>
        <p:spPr>
          <a:xfrm>
            <a:off x="512731" y="2661011"/>
            <a:ext cx="6897687" cy="3071754"/>
          </a:xfrm>
        </p:spPr>
        <p:txBody>
          <a:bodyPr>
            <a:normAutofit lnSpcReduction="10000"/>
          </a:bodyPr>
          <a:lstStyle/>
          <a:p>
            <a:r>
              <a:rPr lang="en-US" sz="2200" dirty="0"/>
              <a:t>Landlords must consider less discriminatory alternatives: </a:t>
            </a:r>
          </a:p>
          <a:p>
            <a:endParaRPr lang="en-US" sz="2200" dirty="0"/>
          </a:p>
          <a:p>
            <a:r>
              <a:rPr lang="en-US" sz="2200" dirty="0"/>
              <a:t>Individualized assessment (case-by-case analysis)</a:t>
            </a:r>
          </a:p>
          <a:p>
            <a:pPr marL="342900" indent="-342900">
              <a:buFont typeface="Arial" panose="020B0604020202020204" pitchFamily="34" charset="0"/>
              <a:buChar char="•"/>
            </a:pPr>
            <a:r>
              <a:rPr lang="en-US" sz="2200" dirty="0"/>
              <a:t>Length of time since conviction and/or release</a:t>
            </a:r>
          </a:p>
          <a:p>
            <a:pPr marL="342900" indent="-342900">
              <a:buFont typeface="Arial" panose="020B0604020202020204" pitchFamily="34" charset="0"/>
              <a:buChar char="•"/>
            </a:pPr>
            <a:r>
              <a:rPr lang="en-US" sz="2200" dirty="0"/>
              <a:t>Age of the individual</a:t>
            </a:r>
          </a:p>
          <a:p>
            <a:pPr marL="342900" indent="-342900">
              <a:buFont typeface="Arial" panose="020B0604020202020204" pitchFamily="34" charset="0"/>
              <a:buChar char="•"/>
            </a:pPr>
            <a:r>
              <a:rPr lang="en-US" sz="2200" dirty="0"/>
              <a:t>Tenant history</a:t>
            </a:r>
          </a:p>
          <a:p>
            <a:pPr marL="342900" indent="-342900">
              <a:buFont typeface="Arial" panose="020B0604020202020204" pitchFamily="34" charset="0"/>
              <a:buChar char="•"/>
            </a:pPr>
            <a:r>
              <a:rPr lang="en-US" sz="2200" dirty="0"/>
              <a:t>Rehabilitation efforts</a:t>
            </a:r>
          </a:p>
          <a:p>
            <a:pPr marL="342900" indent="-342900">
              <a:buFont typeface="Arial" panose="020B0604020202020204" pitchFamily="34" charset="0"/>
              <a:buChar char="•"/>
            </a:pPr>
            <a:r>
              <a:rPr lang="en-US" sz="2200" dirty="0"/>
              <a:t>Nature and severity of crime</a:t>
            </a:r>
          </a:p>
          <a:p>
            <a:endParaRPr lang="en-US" dirty="0"/>
          </a:p>
        </p:txBody>
      </p:sp>
    </p:spTree>
    <p:extLst>
      <p:ext uri="{BB962C8B-B14F-4D97-AF65-F5344CB8AC3E}">
        <p14:creationId xmlns:p14="http://schemas.microsoft.com/office/powerpoint/2010/main" val="30951944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Best Practices to Ensure Fair Access to Housing </a:t>
            </a:r>
          </a:p>
        </p:txBody>
      </p:sp>
      <p:sp>
        <p:nvSpPr>
          <p:cNvPr id="4" name="Text Placeholder 3"/>
          <p:cNvSpPr>
            <a:spLocks noGrp="1"/>
          </p:cNvSpPr>
          <p:nvPr>
            <p:ph type="body" sz="quarter" idx="11"/>
          </p:nvPr>
        </p:nvSpPr>
        <p:spPr>
          <a:xfrm>
            <a:off x="512731" y="2562727"/>
            <a:ext cx="6400800" cy="2911642"/>
          </a:xfrm>
        </p:spPr>
        <p:txBody>
          <a:bodyPr/>
          <a:lstStyle/>
          <a:p>
            <a:pPr>
              <a:lnSpc>
                <a:spcPct val="100000"/>
              </a:lnSpc>
            </a:pPr>
            <a:r>
              <a:rPr lang="en-US" b="1" dirty="0"/>
              <a:t>Ask</a:t>
            </a:r>
            <a:r>
              <a:rPr lang="en-US" dirty="0"/>
              <a:t> whether screening criminal records is necessary</a:t>
            </a:r>
          </a:p>
          <a:p>
            <a:pPr>
              <a:lnSpc>
                <a:spcPct val="100000"/>
              </a:lnSpc>
            </a:pPr>
            <a:r>
              <a:rPr lang="en-US" b="1" dirty="0"/>
              <a:t>Develop </a:t>
            </a:r>
            <a:r>
              <a:rPr lang="en-US" dirty="0"/>
              <a:t>an individualized assessment that seeks to screen in qualified applicants</a:t>
            </a:r>
          </a:p>
          <a:p>
            <a:pPr>
              <a:lnSpc>
                <a:spcPct val="100000"/>
              </a:lnSpc>
            </a:pPr>
            <a:r>
              <a:rPr lang="en-US" b="1" dirty="0"/>
              <a:t>Minimize</a:t>
            </a:r>
            <a:r>
              <a:rPr lang="en-US" dirty="0"/>
              <a:t> bias</a:t>
            </a:r>
          </a:p>
          <a:p>
            <a:pPr>
              <a:lnSpc>
                <a:spcPct val="100000"/>
              </a:lnSpc>
            </a:pPr>
            <a:r>
              <a:rPr lang="en-US" b="1" dirty="0"/>
              <a:t>Seek </a:t>
            </a:r>
            <a:r>
              <a:rPr lang="en-US" dirty="0"/>
              <a:t>information that is directly relevant in determining good tenancy</a:t>
            </a:r>
          </a:p>
          <a:p>
            <a:pPr>
              <a:lnSpc>
                <a:spcPct val="100000"/>
              </a:lnSpc>
            </a:pPr>
            <a:r>
              <a:rPr lang="en-US" b="1" dirty="0"/>
              <a:t>Focus</a:t>
            </a:r>
            <a:r>
              <a:rPr lang="en-US" dirty="0"/>
              <a:t> on the facts surrounding the criminal record</a:t>
            </a:r>
          </a:p>
          <a:p>
            <a:pPr>
              <a:lnSpc>
                <a:spcPct val="100000"/>
              </a:lnSpc>
            </a:pPr>
            <a:r>
              <a:rPr lang="en-US" b="1" dirty="0"/>
              <a:t>Understand </a:t>
            </a:r>
            <a:r>
              <a:rPr lang="en-US" dirty="0"/>
              <a:t>the screening information you use to review tenant criminal history</a:t>
            </a:r>
          </a:p>
          <a:p>
            <a:endParaRPr lang="en-US" dirty="0"/>
          </a:p>
        </p:txBody>
      </p:sp>
    </p:spTree>
    <p:extLst>
      <p:ext uri="{BB962C8B-B14F-4D97-AF65-F5344CB8AC3E}">
        <p14:creationId xmlns:p14="http://schemas.microsoft.com/office/powerpoint/2010/main" val="40451202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274638"/>
            <a:ext cx="8229600" cy="1143000"/>
          </a:xfrm>
        </p:spPr>
        <p:txBody>
          <a:bodyPr>
            <a:noAutofit/>
          </a:bodyPr>
          <a:lstStyle/>
          <a:p>
            <a:r>
              <a:rPr lang="en-US" sz="3600" b="0" dirty="0">
                <a:latin typeface="Aharoni" panose="02010803020104030203" pitchFamily="2" charset="-79"/>
                <a:cs typeface="Aharoni" panose="02010803020104030203" pitchFamily="2" charset="-79"/>
              </a:rPr>
              <a:t>Circumstances Surrounding the Crime</a:t>
            </a:r>
          </a:p>
        </p:txBody>
      </p:sp>
      <p:graphicFrame>
        <p:nvGraphicFramePr>
          <p:cNvPr id="6" name="Content Placeholder 4"/>
          <p:cNvGraphicFramePr>
            <a:graphicFrameLocks/>
          </p:cNvGraphicFramePr>
          <p:nvPr>
            <p:extLst>
              <p:ext uri="{D42A27DB-BD31-4B8C-83A1-F6EECF244321}">
                <p14:modId xmlns:p14="http://schemas.microsoft.com/office/powerpoint/2010/main" val="1581573213"/>
              </p:ext>
            </p:extLst>
          </p:nvPr>
        </p:nvGraphicFramePr>
        <p:xfrm>
          <a:off x="457200" y="1676400"/>
          <a:ext cx="8229600" cy="4206240"/>
        </p:xfrm>
        <a:graphic>
          <a:graphicData uri="http://schemas.openxmlformats.org/drawingml/2006/table">
            <a:tbl>
              <a:tblPr firstRow="1" bandRow="1">
                <a:tableStyleId>{5C22544A-7EE6-4342-B048-85BDC9FD1C3A}</a:tableStyleId>
              </a:tblPr>
              <a:tblGrid>
                <a:gridCol w="3810000">
                  <a:extLst>
                    <a:ext uri="{9D8B030D-6E8A-4147-A177-3AD203B41FA5}">
                      <a16:colId xmlns:a16="http://schemas.microsoft.com/office/drawing/2014/main" xmlns="" val="3050236701"/>
                    </a:ext>
                  </a:extLst>
                </a:gridCol>
                <a:gridCol w="4419600">
                  <a:extLst>
                    <a:ext uri="{9D8B030D-6E8A-4147-A177-3AD203B41FA5}">
                      <a16:colId xmlns:a16="http://schemas.microsoft.com/office/drawing/2014/main" xmlns="" val="2769077376"/>
                    </a:ext>
                  </a:extLst>
                </a:gridCol>
              </a:tblGrid>
              <a:tr h="731520">
                <a:tc>
                  <a:txBody>
                    <a:bodyPr/>
                    <a:lstStyle/>
                    <a:p>
                      <a:r>
                        <a:rPr lang="en-US" sz="2400" b="1" i="0" noProof="0" dirty="0">
                          <a:solidFill>
                            <a:srgbClr val="20124D"/>
                          </a:solidFill>
                          <a:latin typeface="Segoe UI" panose="020B0502040204020203" pitchFamily="34" charset="0"/>
                          <a:ea typeface="Segoe UI" panose="020B0502040204020203" pitchFamily="34" charset="0"/>
                          <a:cs typeface="Segoe UI" panose="020B0502040204020203" pitchFamily="34" charset="0"/>
                        </a:rPr>
                        <a:t>Conviction</a:t>
                      </a:r>
                    </a:p>
                  </a:txBody>
                  <a:tc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2700000" scaled="1"/>
                      <a:tileRect/>
                    </a:gradFill>
                  </a:tcPr>
                </a:tc>
                <a:tc>
                  <a:txBody>
                    <a:bodyPr/>
                    <a:lstStyle/>
                    <a:p>
                      <a:r>
                        <a:rPr lang="en-US" sz="2400" b="1" i="0" noProof="0" dirty="0">
                          <a:solidFill>
                            <a:srgbClr val="20124D"/>
                          </a:solidFill>
                          <a:latin typeface="Segoe UI" panose="020B0502040204020203" pitchFamily="34" charset="0"/>
                          <a:ea typeface="Segoe UI" panose="020B0502040204020203" pitchFamily="34" charset="0"/>
                          <a:cs typeface="Segoe UI" panose="020B0502040204020203" pitchFamily="34" charset="0"/>
                        </a:rPr>
                        <a:t>Underlying</a:t>
                      </a:r>
                      <a:r>
                        <a:rPr lang="es-MX" sz="2400" b="1" i="0" baseline="0" dirty="0">
                          <a:solidFill>
                            <a:srgbClr val="20124D"/>
                          </a:solidFill>
                          <a:latin typeface="Segoe UI" panose="020B0502040204020203" pitchFamily="34" charset="0"/>
                          <a:ea typeface="Segoe UI" panose="020B0502040204020203" pitchFamily="34" charset="0"/>
                          <a:cs typeface="Segoe UI" panose="020B0502040204020203" pitchFamily="34" charset="0"/>
                        </a:rPr>
                        <a:t> Facts</a:t>
                      </a:r>
                      <a:endParaRPr lang="es-MX" sz="2400" b="1" i="0" dirty="0">
                        <a:solidFill>
                          <a:srgbClr val="20124D"/>
                        </a:solidFill>
                        <a:latin typeface="Segoe UI" panose="020B0502040204020203" pitchFamily="34" charset="0"/>
                        <a:ea typeface="Segoe UI" panose="020B0502040204020203" pitchFamily="34" charset="0"/>
                        <a:cs typeface="Segoe UI" panose="020B0502040204020203" pitchFamily="34" charset="0"/>
                      </a:endParaRPr>
                    </a:p>
                  </a:txBody>
                  <a:tc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2700000" scaled="1"/>
                      <a:tileRect/>
                    </a:gradFill>
                  </a:tcPr>
                </a:tc>
                <a:extLst>
                  <a:ext uri="{0D108BD9-81ED-4DB2-BD59-A6C34878D82A}">
                    <a16:rowId xmlns:a16="http://schemas.microsoft.com/office/drawing/2014/main" xmlns="" val="1867610524"/>
                  </a:ext>
                </a:extLst>
              </a:tr>
              <a:tr h="731520">
                <a:tc>
                  <a:txBody>
                    <a:bodyPr/>
                    <a:lstStyle/>
                    <a:p>
                      <a:r>
                        <a:rPr lang="es-MX" sz="2000" b="0" i="0" dirty="0">
                          <a:latin typeface="Segoe UI" panose="020B0502040204020203" pitchFamily="34" charset="0"/>
                          <a:ea typeface="Segoe UI" panose="020B0502040204020203" pitchFamily="34" charset="0"/>
                          <a:cs typeface="Segoe UI" panose="020B0502040204020203" pitchFamily="34" charset="0"/>
                        </a:rPr>
                        <a:t>Obstructing</a:t>
                      </a:r>
                      <a:r>
                        <a:rPr lang="es-MX" sz="2000" b="0" i="0" baseline="0" dirty="0">
                          <a:latin typeface="Segoe UI" panose="020B0502040204020203" pitchFamily="34" charset="0"/>
                          <a:ea typeface="Segoe UI" panose="020B0502040204020203" pitchFamily="34" charset="0"/>
                          <a:cs typeface="Segoe UI" panose="020B0502040204020203" pitchFamily="34" charset="0"/>
                        </a:rPr>
                        <a:t> a law enforcement officer</a:t>
                      </a:r>
                      <a:endParaRPr lang="es-MX" sz="2000" b="0" i="0" dirty="0">
                        <a:latin typeface="Segoe UI" panose="020B0502040204020203" pitchFamily="34" charset="0"/>
                        <a:ea typeface="Segoe UI" panose="020B0502040204020203" pitchFamily="34" charset="0"/>
                        <a:cs typeface="Segoe UI" panose="020B0502040204020203" pitchFamily="34" charset="0"/>
                      </a:endParaRPr>
                    </a:p>
                  </a:txBody>
                  <a:tcPr/>
                </a:tc>
                <a:tc>
                  <a:txBody>
                    <a:bodyPr/>
                    <a:lstStyle/>
                    <a:p>
                      <a:r>
                        <a:rPr lang="es-MX" sz="2000" b="0" i="0" dirty="0">
                          <a:latin typeface="Segoe UI" panose="020B0502040204020203" pitchFamily="34" charset="0"/>
                          <a:ea typeface="Segoe UI" panose="020B0502040204020203" pitchFamily="34" charset="0"/>
                          <a:cs typeface="Segoe UI" panose="020B0502040204020203" pitchFamily="34" charset="0"/>
                        </a:rPr>
                        <a:t>Running</a:t>
                      </a:r>
                      <a:r>
                        <a:rPr lang="es-MX" sz="2000" b="0" i="0" baseline="0" dirty="0">
                          <a:latin typeface="Segoe UI" panose="020B0502040204020203" pitchFamily="34" charset="0"/>
                          <a:ea typeface="Segoe UI" panose="020B0502040204020203" pitchFamily="34" charset="0"/>
                          <a:cs typeface="Segoe UI" panose="020B0502040204020203" pitchFamily="34" charset="0"/>
                        </a:rPr>
                        <a:t> </a:t>
                      </a:r>
                      <a:r>
                        <a:rPr lang="en-US" sz="2000" b="0" i="0" baseline="0" noProof="0" dirty="0">
                          <a:latin typeface="Segoe UI" panose="020B0502040204020203" pitchFamily="34" charset="0"/>
                          <a:ea typeface="Segoe UI" panose="020B0502040204020203" pitchFamily="34" charset="0"/>
                          <a:cs typeface="Segoe UI" panose="020B0502040204020203" pitchFamily="34" charset="0"/>
                        </a:rPr>
                        <a:t>away</a:t>
                      </a:r>
                      <a:r>
                        <a:rPr lang="es-MX" sz="2000" b="0" i="0" baseline="0" dirty="0">
                          <a:latin typeface="Segoe UI" panose="020B0502040204020203" pitchFamily="34" charset="0"/>
                          <a:ea typeface="Segoe UI" panose="020B0502040204020203" pitchFamily="34" charset="0"/>
                          <a:cs typeface="Segoe UI" panose="020B0502040204020203" pitchFamily="34" charset="0"/>
                        </a:rPr>
                        <a:t> </a:t>
                      </a:r>
                      <a:r>
                        <a:rPr lang="en-US" sz="2000" b="0" i="0" baseline="0" noProof="0" dirty="0">
                          <a:latin typeface="Segoe UI" panose="020B0502040204020203" pitchFamily="34" charset="0"/>
                          <a:ea typeface="Segoe UI" panose="020B0502040204020203" pitchFamily="34" charset="0"/>
                          <a:cs typeface="Segoe UI" panose="020B0502040204020203" pitchFamily="34" charset="0"/>
                        </a:rPr>
                        <a:t>from</a:t>
                      </a:r>
                      <a:r>
                        <a:rPr lang="es-MX" sz="2000" b="0" i="0" baseline="0" dirty="0">
                          <a:latin typeface="Segoe UI" panose="020B0502040204020203" pitchFamily="34" charset="0"/>
                          <a:ea typeface="Segoe UI" panose="020B0502040204020203" pitchFamily="34" charset="0"/>
                          <a:cs typeface="Segoe UI" panose="020B0502040204020203" pitchFamily="34" charset="0"/>
                        </a:rPr>
                        <a:t> a </a:t>
                      </a:r>
                      <a:r>
                        <a:rPr lang="en-US" sz="2000" b="0" i="0" baseline="0" noProof="0" dirty="0">
                          <a:latin typeface="Segoe UI" panose="020B0502040204020203" pitchFamily="34" charset="0"/>
                          <a:ea typeface="Segoe UI" panose="020B0502040204020203" pitchFamily="34" charset="0"/>
                          <a:cs typeface="Segoe UI" panose="020B0502040204020203" pitchFamily="34" charset="0"/>
                        </a:rPr>
                        <a:t>police</a:t>
                      </a:r>
                      <a:r>
                        <a:rPr lang="es-MX" sz="2000" b="0" i="0" baseline="0" dirty="0">
                          <a:latin typeface="Segoe UI" panose="020B0502040204020203" pitchFamily="34" charset="0"/>
                          <a:ea typeface="Segoe UI" panose="020B0502040204020203" pitchFamily="34" charset="0"/>
                          <a:cs typeface="Segoe UI" panose="020B0502040204020203" pitchFamily="34" charset="0"/>
                        </a:rPr>
                        <a:t> officer </a:t>
                      </a:r>
                      <a:r>
                        <a:rPr lang="en-US" sz="2000" b="0" i="0" baseline="0" noProof="0" dirty="0">
                          <a:latin typeface="Segoe UI" panose="020B0502040204020203" pitchFamily="34" charset="0"/>
                          <a:ea typeface="Segoe UI" panose="020B0502040204020203" pitchFamily="34" charset="0"/>
                          <a:cs typeface="Segoe UI" panose="020B0502040204020203" pitchFamily="34" charset="0"/>
                        </a:rPr>
                        <a:t>pointing</a:t>
                      </a:r>
                      <a:r>
                        <a:rPr lang="es-MX" sz="2000" b="0" i="0" baseline="0" dirty="0">
                          <a:latin typeface="Segoe UI" panose="020B0502040204020203" pitchFamily="34" charset="0"/>
                          <a:ea typeface="Segoe UI" panose="020B0502040204020203" pitchFamily="34" charset="0"/>
                          <a:cs typeface="Segoe UI" panose="020B0502040204020203" pitchFamily="34" charset="0"/>
                        </a:rPr>
                        <a:t> a </a:t>
                      </a:r>
                      <a:r>
                        <a:rPr lang="en-US" sz="2000" b="0" i="0" baseline="0" noProof="0" dirty="0">
                          <a:latin typeface="Segoe UI" panose="020B0502040204020203" pitchFamily="34" charset="0"/>
                          <a:ea typeface="Segoe UI" panose="020B0502040204020203" pitchFamily="34" charset="0"/>
                          <a:cs typeface="Segoe UI" panose="020B0502040204020203" pitchFamily="34" charset="0"/>
                        </a:rPr>
                        <a:t>taser</a:t>
                      </a:r>
                      <a:r>
                        <a:rPr lang="es-MX" sz="2000" b="0" i="0" baseline="0" dirty="0">
                          <a:latin typeface="Segoe UI" panose="020B0502040204020203" pitchFamily="34" charset="0"/>
                          <a:ea typeface="Segoe UI" panose="020B0502040204020203" pitchFamily="34" charset="0"/>
                          <a:cs typeface="Segoe UI" panose="020B0502040204020203" pitchFamily="34" charset="0"/>
                        </a:rPr>
                        <a:t> at a defendant</a:t>
                      </a:r>
                      <a:endParaRPr lang="es-MX" sz="2000" b="0" i="0" dirty="0">
                        <a:latin typeface="Segoe UI" panose="020B0502040204020203" pitchFamily="34" charset="0"/>
                        <a:ea typeface="Segoe UI" panose="020B0502040204020203" pitchFamily="34" charset="0"/>
                        <a:cs typeface="Segoe UI" panose="020B0502040204020203" pitchFamily="34" charset="0"/>
                      </a:endParaRPr>
                    </a:p>
                  </a:txBody>
                  <a:tcPr/>
                </a:tc>
                <a:extLst>
                  <a:ext uri="{0D108BD9-81ED-4DB2-BD59-A6C34878D82A}">
                    <a16:rowId xmlns:a16="http://schemas.microsoft.com/office/drawing/2014/main" xmlns="" val="3758569103"/>
                  </a:ext>
                </a:extLst>
              </a:tr>
              <a:tr h="731520">
                <a:tc>
                  <a:txBody>
                    <a:bodyPr/>
                    <a:lstStyle/>
                    <a:p>
                      <a:r>
                        <a:rPr lang="en-US" sz="2000" b="0" i="0" dirty="0">
                          <a:latin typeface="Segoe UI" panose="020B0502040204020203" pitchFamily="34" charset="0"/>
                          <a:ea typeface="Segoe UI" panose="020B0502040204020203" pitchFamily="34" charset="0"/>
                          <a:cs typeface="Segoe UI" panose="020B0502040204020203" pitchFamily="34" charset="0"/>
                        </a:rPr>
                        <a:t>Manufacturing, sale, delivery or possession of controlled substance</a:t>
                      </a:r>
                      <a:endParaRPr lang="es-MX" sz="2000" b="0" i="0" dirty="0">
                        <a:latin typeface="Segoe UI" panose="020B0502040204020203" pitchFamily="34" charset="0"/>
                        <a:ea typeface="Segoe UI" panose="020B0502040204020203" pitchFamily="34" charset="0"/>
                        <a:cs typeface="Segoe UI" panose="020B0502040204020203"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i="0" dirty="0">
                          <a:latin typeface="Segoe UI" panose="020B0502040204020203" pitchFamily="34" charset="0"/>
                          <a:ea typeface="Segoe UI" panose="020B0502040204020203" pitchFamily="34" charset="0"/>
                          <a:cs typeface="Segoe UI" panose="020B0502040204020203" pitchFamily="34" charset="0"/>
                        </a:rPr>
                        <a:t>Possession of less than ½ gram of cocaine</a:t>
                      </a:r>
                    </a:p>
                    <a:p>
                      <a:endParaRPr lang="es-MX" sz="2000" b="0" i="0" dirty="0">
                        <a:latin typeface="Segoe UI" panose="020B0502040204020203" pitchFamily="34" charset="0"/>
                        <a:ea typeface="Segoe UI" panose="020B0502040204020203" pitchFamily="34" charset="0"/>
                        <a:cs typeface="Segoe UI" panose="020B0502040204020203" pitchFamily="34" charset="0"/>
                      </a:endParaRPr>
                    </a:p>
                  </a:txBody>
                  <a:tcPr/>
                </a:tc>
                <a:extLst>
                  <a:ext uri="{0D108BD9-81ED-4DB2-BD59-A6C34878D82A}">
                    <a16:rowId xmlns:a16="http://schemas.microsoft.com/office/drawing/2014/main" xmlns="" val="568875922"/>
                  </a:ext>
                </a:extLst>
              </a:tr>
              <a:tr h="731520">
                <a:tc>
                  <a:txBody>
                    <a:bodyPr/>
                    <a:lstStyle/>
                    <a:p>
                      <a:r>
                        <a:rPr lang="en-US" sz="2000" b="0" i="0" dirty="0">
                          <a:latin typeface="Segoe UI" panose="020B0502040204020203" pitchFamily="34" charset="0"/>
                          <a:ea typeface="Segoe UI" panose="020B0502040204020203" pitchFamily="34" charset="0"/>
                          <a:cs typeface="Segoe UI" panose="020B0502040204020203" pitchFamily="34" charset="0"/>
                        </a:rPr>
                        <a:t>Assault</a:t>
                      </a:r>
                      <a:endParaRPr lang="es-MX" sz="2000" b="0" i="0" dirty="0">
                        <a:latin typeface="Segoe UI" panose="020B0502040204020203" pitchFamily="34" charset="0"/>
                        <a:ea typeface="Segoe UI" panose="020B0502040204020203" pitchFamily="34" charset="0"/>
                        <a:cs typeface="Segoe UI" panose="020B0502040204020203"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i="0" dirty="0">
                          <a:latin typeface="Segoe UI" panose="020B0502040204020203" pitchFamily="34" charset="0"/>
                          <a:ea typeface="Segoe UI" panose="020B0502040204020203" pitchFamily="34" charset="0"/>
                          <a:cs typeface="Segoe UI" panose="020B0502040204020203" pitchFamily="34" charset="0"/>
                        </a:rPr>
                        <a:t>Victim of domestic violence convicted of assaulting her abuser</a:t>
                      </a:r>
                    </a:p>
                    <a:p>
                      <a:endParaRPr lang="es-MX" sz="2000" b="0" i="0" dirty="0">
                        <a:latin typeface="Segoe UI" panose="020B0502040204020203" pitchFamily="34" charset="0"/>
                        <a:ea typeface="Segoe UI" panose="020B0502040204020203" pitchFamily="34" charset="0"/>
                        <a:cs typeface="Segoe UI" panose="020B0502040204020203" pitchFamily="34" charset="0"/>
                      </a:endParaRPr>
                    </a:p>
                  </a:txBody>
                  <a:tcPr/>
                </a:tc>
                <a:extLst>
                  <a:ext uri="{0D108BD9-81ED-4DB2-BD59-A6C34878D82A}">
                    <a16:rowId xmlns:a16="http://schemas.microsoft.com/office/drawing/2014/main" xmlns="" val="1115735081"/>
                  </a:ext>
                </a:extLst>
              </a:tr>
              <a:tr h="731520">
                <a:tc>
                  <a:txBody>
                    <a:bodyPr/>
                    <a:lstStyle/>
                    <a:p>
                      <a:r>
                        <a:rPr lang="en-US" sz="2000" b="0" i="0" dirty="0">
                          <a:latin typeface="Segoe UI" panose="020B0502040204020203" pitchFamily="34" charset="0"/>
                          <a:ea typeface="Segoe UI" panose="020B0502040204020203" pitchFamily="34" charset="0"/>
                          <a:cs typeface="Segoe UI" panose="020B0502040204020203" pitchFamily="34" charset="0"/>
                        </a:rPr>
                        <a:t>Public urination or defecation</a:t>
                      </a:r>
                      <a:endParaRPr lang="es-MX" sz="2000" b="0" i="0" dirty="0">
                        <a:latin typeface="Segoe UI" panose="020B0502040204020203" pitchFamily="34" charset="0"/>
                        <a:ea typeface="Segoe UI" panose="020B0502040204020203" pitchFamily="34" charset="0"/>
                        <a:cs typeface="Segoe UI" panose="020B0502040204020203" pitchFamily="34" charset="0"/>
                      </a:endParaRPr>
                    </a:p>
                  </a:txBody>
                  <a:tcPr/>
                </a:tc>
                <a:tc>
                  <a:txBody>
                    <a:bodyPr/>
                    <a:lstStyle/>
                    <a:p>
                      <a:r>
                        <a:rPr lang="en-US" sz="2000" b="0" i="0" dirty="0">
                          <a:latin typeface="Segoe UI" panose="020B0502040204020203" pitchFamily="34" charset="0"/>
                          <a:ea typeface="Segoe UI" panose="020B0502040204020203" pitchFamily="34" charset="0"/>
                          <a:cs typeface="Segoe UI" panose="020B0502040204020203" pitchFamily="34" charset="0"/>
                        </a:rPr>
                        <a:t>The individual is homeless and does not have access to a restroom</a:t>
                      </a:r>
                      <a:endParaRPr lang="es-MX" sz="2000" b="0" i="0" dirty="0">
                        <a:latin typeface="Segoe UI" panose="020B0502040204020203" pitchFamily="34" charset="0"/>
                        <a:ea typeface="Segoe UI" panose="020B0502040204020203" pitchFamily="34" charset="0"/>
                        <a:cs typeface="Segoe UI" panose="020B0502040204020203" pitchFamily="34" charset="0"/>
                      </a:endParaRPr>
                    </a:p>
                  </a:txBody>
                  <a:tcPr/>
                </a:tc>
                <a:extLst>
                  <a:ext uri="{0D108BD9-81ED-4DB2-BD59-A6C34878D82A}">
                    <a16:rowId xmlns:a16="http://schemas.microsoft.com/office/drawing/2014/main" xmlns="" val="3787583942"/>
                  </a:ext>
                </a:extLst>
              </a:tr>
            </a:tbl>
          </a:graphicData>
        </a:graphic>
      </p:graphicFrame>
    </p:spTree>
    <p:extLst>
      <p:ext uri="{BB962C8B-B14F-4D97-AF65-F5344CB8AC3E}">
        <p14:creationId xmlns:p14="http://schemas.microsoft.com/office/powerpoint/2010/main" val="17704086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Scenario - Applicant Convicted of Residential Burglary</a:t>
            </a:r>
          </a:p>
        </p:txBody>
      </p:sp>
      <p:sp>
        <p:nvSpPr>
          <p:cNvPr id="4" name="Text Placeholder 3"/>
          <p:cNvSpPr>
            <a:spLocks noGrp="1"/>
          </p:cNvSpPr>
          <p:nvPr>
            <p:ph type="body" sz="quarter" idx="11"/>
          </p:nvPr>
        </p:nvSpPr>
        <p:spPr>
          <a:xfrm>
            <a:off x="512731" y="2540384"/>
            <a:ext cx="6400800" cy="3164305"/>
          </a:xfrm>
        </p:spPr>
        <p:txBody>
          <a:bodyPr/>
          <a:lstStyle/>
          <a:p>
            <a:pPr>
              <a:lnSpc>
                <a:spcPct val="100000"/>
              </a:lnSpc>
            </a:pPr>
            <a:r>
              <a:rPr lang="en-US" dirty="0"/>
              <a:t>Does this crime pose a risk to tenant safety or property? </a:t>
            </a:r>
          </a:p>
          <a:p>
            <a:pPr>
              <a:lnSpc>
                <a:spcPct val="100000"/>
              </a:lnSpc>
            </a:pPr>
            <a:r>
              <a:rPr lang="en-US" dirty="0"/>
              <a:t>What is that based on? Is this based on reliable evidence? </a:t>
            </a:r>
          </a:p>
          <a:p>
            <a:pPr>
              <a:lnSpc>
                <a:spcPct val="100000"/>
              </a:lnSpc>
            </a:pPr>
            <a:r>
              <a:rPr lang="en-US" dirty="0"/>
              <a:t>How long ago did it happen? Did it lead to an eviction? </a:t>
            </a:r>
          </a:p>
          <a:p>
            <a:pPr>
              <a:lnSpc>
                <a:spcPct val="100000"/>
              </a:lnSpc>
            </a:pPr>
            <a:r>
              <a:rPr lang="en-US" dirty="0"/>
              <a:t>Has the applicant been crime free since then? What if they were convicted of a DUI? </a:t>
            </a:r>
          </a:p>
          <a:p>
            <a:pPr>
              <a:lnSpc>
                <a:spcPct val="100000"/>
              </a:lnSpc>
            </a:pPr>
            <a:r>
              <a:rPr lang="en-US" dirty="0"/>
              <a:t>Have they provided evidence of rehabilitation? </a:t>
            </a:r>
          </a:p>
          <a:p>
            <a:pPr marL="0" indent="0">
              <a:buNone/>
            </a:pPr>
            <a:endParaRPr lang="en-US" dirty="0"/>
          </a:p>
        </p:txBody>
      </p:sp>
    </p:spTree>
    <p:extLst>
      <p:ext uri="{BB962C8B-B14F-4D97-AF65-F5344CB8AC3E}">
        <p14:creationId xmlns:p14="http://schemas.microsoft.com/office/powerpoint/2010/main" val="21163278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What if the HUD Guidance is Repealed? </a:t>
            </a:r>
          </a:p>
        </p:txBody>
      </p:sp>
      <p:sp>
        <p:nvSpPr>
          <p:cNvPr id="4" name="Text Placeholder 3"/>
          <p:cNvSpPr>
            <a:spLocks noGrp="1"/>
          </p:cNvSpPr>
          <p:nvPr>
            <p:ph type="body" sz="quarter" idx="11"/>
          </p:nvPr>
        </p:nvSpPr>
        <p:spPr>
          <a:xfrm>
            <a:off x="512731" y="2442411"/>
            <a:ext cx="6400800" cy="3128210"/>
          </a:xfrm>
        </p:spPr>
        <p:txBody>
          <a:bodyPr>
            <a:noAutofit/>
          </a:bodyPr>
          <a:lstStyle/>
          <a:p>
            <a:pPr marL="0" indent="0">
              <a:lnSpc>
                <a:spcPct val="100000"/>
              </a:lnSpc>
              <a:buNone/>
            </a:pPr>
            <a:r>
              <a:rPr lang="en-US" b="1" dirty="0"/>
              <a:t>Disparate impact analysis under the Fair Housing Act </a:t>
            </a:r>
            <a:r>
              <a:rPr lang="en-US" dirty="0"/>
              <a:t>- State and local agencies have authority to enforce the use of criminal records screening in housing</a:t>
            </a:r>
          </a:p>
          <a:p>
            <a:pPr marL="0" indent="0">
              <a:lnSpc>
                <a:spcPct val="100000"/>
              </a:lnSpc>
              <a:buNone/>
            </a:pPr>
            <a:endParaRPr lang="en-US" dirty="0"/>
          </a:p>
          <a:p>
            <a:pPr>
              <a:lnSpc>
                <a:spcPct val="100000"/>
              </a:lnSpc>
            </a:pPr>
            <a:r>
              <a:rPr lang="en-US" b="1" dirty="0"/>
              <a:t>State Law</a:t>
            </a:r>
            <a:r>
              <a:rPr lang="en-US" dirty="0"/>
              <a:t>: Washington Law Against Discrimination, RCW 49.60.222</a:t>
            </a:r>
          </a:p>
          <a:p>
            <a:pPr marL="0" indent="0">
              <a:lnSpc>
                <a:spcPct val="100000"/>
              </a:lnSpc>
              <a:buNone/>
            </a:pPr>
            <a:endParaRPr lang="en-US" dirty="0"/>
          </a:p>
          <a:p>
            <a:pPr>
              <a:lnSpc>
                <a:spcPct val="100000"/>
              </a:lnSpc>
            </a:pPr>
            <a:r>
              <a:rPr lang="en-US" b="1" dirty="0"/>
              <a:t>Local Law</a:t>
            </a:r>
            <a:r>
              <a:rPr lang="en-US" dirty="0"/>
              <a:t>: Seattle Open Housing Ordinance, Seattle Municipal Code 14.08.020</a:t>
            </a:r>
          </a:p>
        </p:txBody>
      </p:sp>
    </p:spTree>
    <p:extLst>
      <p:ext uri="{BB962C8B-B14F-4D97-AF65-F5344CB8AC3E}">
        <p14:creationId xmlns:p14="http://schemas.microsoft.com/office/powerpoint/2010/main" val="20220579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Recent Enforcement Actions</a:t>
            </a:r>
          </a:p>
        </p:txBody>
      </p:sp>
      <p:sp>
        <p:nvSpPr>
          <p:cNvPr id="5" name="TextBox 4"/>
          <p:cNvSpPr txBox="1"/>
          <p:nvPr/>
        </p:nvSpPr>
        <p:spPr>
          <a:xfrm>
            <a:off x="512731" y="2586789"/>
            <a:ext cx="7211543" cy="3046988"/>
          </a:xfrm>
          <a:prstGeom prst="rect">
            <a:avLst/>
          </a:prstGeom>
          <a:noFill/>
        </p:spPr>
        <p:txBody>
          <a:bodyPr wrap="square" rtlCol="0">
            <a:spAutoFit/>
          </a:bodyPr>
          <a:lstStyle/>
          <a:p>
            <a:r>
              <a:rPr lang="en-US" sz="2400" b="1" dirty="0">
                <a:latin typeface="Segoe UI" panose="020B0502040204020203" pitchFamily="34" charset="0"/>
                <a:ea typeface="Segoe UI" panose="020B0502040204020203" pitchFamily="34" charset="0"/>
                <a:cs typeface="Segoe UI" panose="020B0502040204020203" pitchFamily="34" charset="0"/>
              </a:rPr>
              <a:t>The Stranger</a:t>
            </a:r>
            <a:r>
              <a:rPr lang="en-US" sz="2400" dirty="0">
                <a:latin typeface="Segoe UI" panose="020B0502040204020203" pitchFamily="34" charset="0"/>
                <a:ea typeface="Segoe UI" panose="020B0502040204020203" pitchFamily="34" charset="0"/>
                <a:cs typeface="Segoe UI" panose="020B0502040204020203" pitchFamily="34" charset="0"/>
              </a:rPr>
              <a:t>: Attorney General Cracks Down on Landlord who Bans Felons City Disproportionate Impact on Black Renters (January 13, 2017)</a:t>
            </a:r>
          </a:p>
          <a:p>
            <a:endParaRPr lang="en-US" sz="2400" dirty="0">
              <a:latin typeface="Segoe UI" panose="020B0502040204020203" pitchFamily="34" charset="0"/>
              <a:ea typeface="Segoe UI" panose="020B0502040204020203" pitchFamily="34" charset="0"/>
              <a:cs typeface="Segoe UI" panose="020B0502040204020203" pitchFamily="34" charset="0"/>
            </a:endParaRPr>
          </a:p>
          <a:p>
            <a:r>
              <a:rPr lang="en-US" sz="2400" b="1" dirty="0">
                <a:latin typeface="Segoe UI" panose="020B0502040204020203" pitchFamily="34" charset="0"/>
                <a:ea typeface="Segoe UI" panose="020B0502040204020203" pitchFamily="34" charset="0"/>
                <a:cs typeface="Segoe UI" panose="020B0502040204020203" pitchFamily="34" charset="0"/>
              </a:rPr>
              <a:t>Spokesman-Review</a:t>
            </a:r>
            <a:r>
              <a:rPr lang="en-US" sz="2400" dirty="0">
                <a:latin typeface="Segoe UI" panose="020B0502040204020203" pitchFamily="34" charset="0"/>
                <a:ea typeface="Segoe UI" panose="020B0502040204020203" pitchFamily="34" charset="0"/>
                <a:cs typeface="Segoe UI" panose="020B0502040204020203" pitchFamily="34" charset="0"/>
              </a:rPr>
              <a:t>: Landlords can’t have blanket policy of refusing to rent to people with a criminal history, Washington attorney general says (January 23, 2017) </a:t>
            </a:r>
          </a:p>
        </p:txBody>
      </p:sp>
    </p:spTree>
    <p:extLst>
      <p:ext uri="{BB962C8B-B14F-4D97-AF65-F5344CB8AC3E}">
        <p14:creationId xmlns:p14="http://schemas.microsoft.com/office/powerpoint/2010/main" val="6416087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274638"/>
            <a:ext cx="8229600" cy="1143000"/>
          </a:xfrm>
        </p:spPr>
        <p:txBody>
          <a:bodyPr>
            <a:normAutofit/>
          </a:bodyPr>
          <a:lstStyle/>
          <a:p>
            <a:r>
              <a:rPr lang="en-US" sz="4000" dirty="0"/>
              <a:t>Summary </a:t>
            </a:r>
          </a:p>
        </p:txBody>
      </p:sp>
      <p:sp>
        <p:nvSpPr>
          <p:cNvPr id="6" name="TextBox 5"/>
          <p:cNvSpPr txBox="1"/>
          <p:nvPr/>
        </p:nvSpPr>
        <p:spPr>
          <a:xfrm>
            <a:off x="697832" y="1526498"/>
            <a:ext cx="7676147" cy="4339650"/>
          </a:xfrm>
          <a:prstGeom prst="rect">
            <a:avLst/>
          </a:prstGeom>
          <a:noFill/>
        </p:spPr>
        <p:txBody>
          <a:bodyPr wrap="square" rtlCol="0">
            <a:spAutoFit/>
          </a:bodyPr>
          <a:lstStyle/>
          <a:p>
            <a:pPr marL="285750" indent="-285750">
              <a:buFont typeface="Arial" panose="020B0604020202020204" pitchFamily="34" charset="0"/>
              <a:buChar char="•"/>
            </a:pPr>
            <a:r>
              <a:rPr lang="en-US" sz="2000" dirty="0">
                <a:latin typeface="Segoe UI" panose="020B0502040204020203" pitchFamily="34" charset="0"/>
                <a:ea typeface="Segoe UI" panose="020B0502040204020203" pitchFamily="34" charset="0"/>
                <a:cs typeface="Segoe UI" panose="020B0502040204020203" pitchFamily="34" charset="0"/>
              </a:rPr>
              <a:t>Consider not screening for criminal records</a:t>
            </a:r>
          </a:p>
          <a:p>
            <a:pPr marL="285750" indent="-285750">
              <a:buFont typeface="Arial" panose="020B0604020202020204" pitchFamily="34" charset="0"/>
              <a:buChar char="•"/>
            </a:pPr>
            <a:endParaRPr lang="en-US" sz="800" dirty="0">
              <a:latin typeface="Segoe UI" panose="020B0502040204020203" pitchFamily="34" charset="0"/>
              <a:ea typeface="Segoe UI" panose="020B0502040204020203" pitchFamily="34" charset="0"/>
              <a:cs typeface="Segoe UI" panose="020B0502040204020203" pitchFamily="34" charset="0"/>
            </a:endParaRPr>
          </a:p>
          <a:p>
            <a:pPr marL="285750" indent="-285750">
              <a:buFont typeface="Arial" panose="020B0604020202020204" pitchFamily="34" charset="0"/>
              <a:buChar char="•"/>
            </a:pPr>
            <a:r>
              <a:rPr lang="en-US" sz="2000" dirty="0">
                <a:latin typeface="Segoe UI" panose="020B0502040204020203" pitchFamily="34" charset="0"/>
                <a:ea typeface="Segoe UI" panose="020B0502040204020203" pitchFamily="34" charset="0"/>
                <a:cs typeface="Segoe UI" panose="020B0502040204020203" pitchFamily="34" charset="0"/>
              </a:rPr>
              <a:t>Ignore arrests and no blanket bans</a:t>
            </a:r>
          </a:p>
          <a:p>
            <a:pPr marL="285750" indent="-285750">
              <a:buFont typeface="Arial" panose="020B0604020202020204" pitchFamily="34" charset="0"/>
              <a:buChar char="•"/>
            </a:pPr>
            <a:endParaRPr lang="en-US" sz="800" dirty="0">
              <a:latin typeface="Segoe UI" panose="020B0502040204020203" pitchFamily="34" charset="0"/>
              <a:ea typeface="Segoe UI" panose="020B0502040204020203" pitchFamily="34" charset="0"/>
              <a:cs typeface="Segoe UI" panose="020B0502040204020203" pitchFamily="34" charset="0"/>
            </a:endParaRPr>
          </a:p>
          <a:p>
            <a:pPr marL="285750" indent="-285750">
              <a:buFont typeface="Arial" panose="020B0604020202020204" pitchFamily="34" charset="0"/>
              <a:buChar char="•"/>
            </a:pPr>
            <a:r>
              <a:rPr lang="en-US" sz="2000" dirty="0">
                <a:latin typeface="Segoe UI" panose="020B0502040204020203" pitchFamily="34" charset="0"/>
                <a:ea typeface="Segoe UI" panose="020B0502040204020203" pitchFamily="34" charset="0"/>
                <a:cs typeface="Segoe UI" panose="020B0502040204020203" pitchFamily="34" charset="0"/>
              </a:rPr>
              <a:t>Consider criminal record after all other qualifications are met</a:t>
            </a:r>
          </a:p>
          <a:p>
            <a:pPr marL="285750" indent="-285750">
              <a:buFont typeface="Arial" panose="020B0604020202020204" pitchFamily="34" charset="0"/>
              <a:buChar char="•"/>
            </a:pPr>
            <a:endParaRPr lang="en-US" sz="800" dirty="0">
              <a:latin typeface="Segoe UI" panose="020B0502040204020203" pitchFamily="34" charset="0"/>
              <a:ea typeface="Segoe UI" panose="020B0502040204020203" pitchFamily="34" charset="0"/>
              <a:cs typeface="Segoe UI" panose="020B0502040204020203" pitchFamily="34" charset="0"/>
            </a:endParaRPr>
          </a:p>
          <a:p>
            <a:pPr marL="285750" indent="-285750">
              <a:buFont typeface="Arial" panose="020B0604020202020204" pitchFamily="34" charset="0"/>
              <a:buChar char="•"/>
            </a:pPr>
            <a:r>
              <a:rPr lang="en-US" sz="2000" dirty="0">
                <a:latin typeface="Segoe UI" panose="020B0502040204020203" pitchFamily="34" charset="0"/>
                <a:ea typeface="Segoe UI" panose="020B0502040204020203" pitchFamily="34" charset="0"/>
                <a:cs typeface="Segoe UI" panose="020B0502040204020203" pitchFamily="34" charset="0"/>
              </a:rPr>
              <a:t>Assess the criminal records on a case-by-case basis</a:t>
            </a:r>
          </a:p>
          <a:p>
            <a:pPr marL="285750" indent="-285750">
              <a:buFont typeface="Arial" panose="020B0604020202020204" pitchFamily="34" charset="0"/>
              <a:buChar char="•"/>
            </a:pPr>
            <a:endParaRPr lang="en-US" sz="800" dirty="0">
              <a:latin typeface="Segoe UI" panose="020B0502040204020203" pitchFamily="34" charset="0"/>
              <a:ea typeface="Segoe UI" panose="020B0502040204020203" pitchFamily="34" charset="0"/>
              <a:cs typeface="Segoe UI" panose="020B0502040204020203" pitchFamily="34" charset="0"/>
            </a:endParaRPr>
          </a:p>
          <a:p>
            <a:pPr marL="285750" indent="-285750">
              <a:buFont typeface="Arial" panose="020B0604020202020204" pitchFamily="34" charset="0"/>
              <a:buChar char="•"/>
            </a:pPr>
            <a:r>
              <a:rPr lang="en-US" sz="2000" dirty="0">
                <a:latin typeface="Segoe UI" panose="020B0502040204020203" pitchFamily="34" charset="0"/>
                <a:ea typeface="Segoe UI" panose="020B0502040204020203" pitchFamily="34" charset="0"/>
                <a:cs typeface="Segoe UI" panose="020B0502040204020203" pitchFamily="34" charset="0"/>
              </a:rPr>
              <a:t>Centralize screening practices to ensure policy is applied consistently and monitor impacts</a:t>
            </a:r>
          </a:p>
          <a:p>
            <a:pPr marL="285750" indent="-285750">
              <a:buFont typeface="Arial" panose="020B0604020202020204" pitchFamily="34" charset="0"/>
              <a:buChar char="•"/>
            </a:pPr>
            <a:endParaRPr lang="en-US" sz="800" dirty="0">
              <a:latin typeface="Segoe UI" panose="020B0502040204020203" pitchFamily="34" charset="0"/>
              <a:ea typeface="Segoe UI" panose="020B0502040204020203" pitchFamily="34" charset="0"/>
              <a:cs typeface="Segoe UI" panose="020B0502040204020203" pitchFamily="34" charset="0"/>
            </a:endParaRPr>
          </a:p>
          <a:p>
            <a:pPr marL="285750" indent="-285750">
              <a:buFont typeface="Arial" panose="020B0604020202020204" pitchFamily="34" charset="0"/>
              <a:buChar char="•"/>
            </a:pPr>
            <a:r>
              <a:rPr lang="en-US" sz="2000" dirty="0">
                <a:latin typeface="Segoe UI" panose="020B0502040204020203" pitchFamily="34" charset="0"/>
                <a:ea typeface="Segoe UI" panose="020B0502040204020203" pitchFamily="34" charset="0"/>
                <a:cs typeface="Segoe UI" panose="020B0502040204020203" pitchFamily="34" charset="0"/>
              </a:rPr>
              <a:t>Redact identifying information to minimize bias</a:t>
            </a:r>
          </a:p>
          <a:p>
            <a:pPr marL="285750" indent="-285750">
              <a:buFont typeface="Arial" panose="020B0604020202020204" pitchFamily="34" charset="0"/>
              <a:buChar char="•"/>
            </a:pPr>
            <a:endParaRPr lang="en-US" sz="800" dirty="0">
              <a:latin typeface="Segoe UI" panose="020B0502040204020203" pitchFamily="34" charset="0"/>
              <a:ea typeface="Segoe UI" panose="020B0502040204020203" pitchFamily="34" charset="0"/>
              <a:cs typeface="Segoe UI" panose="020B0502040204020203" pitchFamily="34" charset="0"/>
            </a:endParaRPr>
          </a:p>
          <a:p>
            <a:pPr marL="285750" indent="-285750">
              <a:buFont typeface="Arial" panose="020B0604020202020204" pitchFamily="34" charset="0"/>
              <a:buChar char="•"/>
            </a:pPr>
            <a:r>
              <a:rPr lang="en-US" sz="2000" dirty="0">
                <a:latin typeface="Segoe UI" panose="020B0502040204020203" pitchFamily="34" charset="0"/>
                <a:ea typeface="Segoe UI" panose="020B0502040204020203" pitchFamily="34" charset="0"/>
                <a:cs typeface="Segoe UI" panose="020B0502040204020203" pitchFamily="34" charset="0"/>
              </a:rPr>
              <a:t>Narrowly tailor the criminal screening reports to information that would determine legitimate business interests</a:t>
            </a:r>
          </a:p>
          <a:p>
            <a:pPr marL="285750" indent="-285750">
              <a:buFont typeface="Arial" panose="020B0604020202020204" pitchFamily="34" charset="0"/>
              <a:buChar char="•"/>
            </a:pPr>
            <a:endParaRPr lang="en-US" sz="800" dirty="0">
              <a:latin typeface="Segoe UI" panose="020B0502040204020203" pitchFamily="34" charset="0"/>
              <a:ea typeface="Segoe UI" panose="020B0502040204020203" pitchFamily="34" charset="0"/>
              <a:cs typeface="Segoe UI" panose="020B0502040204020203" pitchFamily="34" charset="0"/>
            </a:endParaRPr>
          </a:p>
          <a:p>
            <a:pPr marL="285750" indent="-285750">
              <a:buFont typeface="Arial" panose="020B0604020202020204" pitchFamily="34" charset="0"/>
              <a:buChar char="•"/>
            </a:pPr>
            <a:r>
              <a:rPr lang="en-US" sz="2000" dirty="0">
                <a:latin typeface="Segoe UI" panose="020B0502040204020203" pitchFamily="34" charset="0"/>
                <a:ea typeface="Segoe UI" panose="020B0502040204020203" pitchFamily="34" charset="0"/>
                <a:cs typeface="Segoe UI" panose="020B0502040204020203" pitchFamily="34" charset="0"/>
              </a:rPr>
              <a:t>Train staff on implicit bias when assessing individuals with criminal records</a:t>
            </a:r>
          </a:p>
        </p:txBody>
      </p:sp>
    </p:spTree>
    <p:extLst>
      <p:ext uri="{BB962C8B-B14F-4D97-AF65-F5344CB8AC3E}">
        <p14:creationId xmlns:p14="http://schemas.microsoft.com/office/powerpoint/2010/main" val="28657815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Sharing Local Experiences</a:t>
            </a:r>
          </a:p>
        </p:txBody>
      </p:sp>
      <p:sp>
        <p:nvSpPr>
          <p:cNvPr id="4" name="Text Placeholder 3"/>
          <p:cNvSpPr>
            <a:spLocks noGrp="1"/>
          </p:cNvSpPr>
          <p:nvPr>
            <p:ph type="body" sz="quarter" idx="12"/>
          </p:nvPr>
        </p:nvSpPr>
        <p:spPr>
          <a:xfrm>
            <a:off x="512731" y="2689648"/>
            <a:ext cx="6897687" cy="1084262"/>
          </a:xfrm>
        </p:spPr>
        <p:txBody>
          <a:bodyPr>
            <a:noAutofit/>
          </a:bodyPr>
          <a:lstStyle/>
          <a:p>
            <a:r>
              <a:rPr lang="en-US" sz="2600" dirty="0"/>
              <a:t>Local housing providers have experience with what we’ve been discussing today. They shared their perspective on February 1, 2017, at a presentation like this one. </a:t>
            </a:r>
          </a:p>
        </p:txBody>
      </p:sp>
      <p:sp>
        <p:nvSpPr>
          <p:cNvPr id="5" name="TextBox 4"/>
          <p:cNvSpPr txBox="1"/>
          <p:nvPr/>
        </p:nvSpPr>
        <p:spPr>
          <a:xfrm>
            <a:off x="512731" y="4811483"/>
            <a:ext cx="7216126" cy="646331"/>
          </a:xfrm>
          <a:prstGeom prst="rect">
            <a:avLst/>
          </a:prstGeom>
          <a:noFill/>
        </p:spPr>
        <p:txBody>
          <a:bodyPr wrap="square" rtlCol="0">
            <a:spAutoFit/>
          </a:bodyPr>
          <a:lstStyle/>
          <a:p>
            <a:r>
              <a:rPr lang="en-US" dirty="0">
                <a:latin typeface="Segoe UI" panose="020B0502040204020203" pitchFamily="34" charset="0"/>
                <a:ea typeface="Segoe UI" panose="020B0502040204020203" pitchFamily="34" charset="0"/>
                <a:cs typeface="Segoe UI" panose="020B0502040204020203" pitchFamily="34" charset="0"/>
              </a:rPr>
              <a:t>Source: Seattle Channel video http://www.seattlechannel.org/videos?videoid=x68544</a:t>
            </a:r>
          </a:p>
        </p:txBody>
      </p:sp>
    </p:spTree>
    <p:extLst>
      <p:ext uri="{BB962C8B-B14F-4D97-AF65-F5344CB8AC3E}">
        <p14:creationId xmlns:p14="http://schemas.microsoft.com/office/powerpoint/2010/main" val="10886116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SOURCE OF INCOME PROTECTIONS</a:t>
            </a:r>
          </a:p>
        </p:txBody>
      </p:sp>
      <p:sp>
        <p:nvSpPr>
          <p:cNvPr id="3" name="Text Placeholder 2"/>
          <p:cNvSpPr>
            <a:spLocks noGrp="1"/>
          </p:cNvSpPr>
          <p:nvPr>
            <p:ph type="body" sz="quarter" idx="12"/>
          </p:nvPr>
        </p:nvSpPr>
        <p:spPr>
          <a:xfrm>
            <a:off x="512731" y="3473424"/>
            <a:ext cx="6897687" cy="1921535"/>
          </a:xfrm>
        </p:spPr>
        <p:txBody>
          <a:bodyPr>
            <a:normAutofit/>
          </a:bodyPr>
          <a:lstStyle/>
          <a:p>
            <a:r>
              <a:rPr lang="en-US" dirty="0"/>
              <a:t>Expands Seattle’s Open Housing Ordinance (SMC 14.08)</a:t>
            </a:r>
          </a:p>
          <a:p>
            <a:endParaRPr lang="en-US" dirty="0"/>
          </a:p>
          <a:p>
            <a:r>
              <a:rPr lang="en-US" dirty="0"/>
              <a:t>Effective September 18, 2016</a:t>
            </a:r>
          </a:p>
          <a:p>
            <a:endParaRPr lang="en-US" dirty="0"/>
          </a:p>
          <a:p>
            <a:r>
              <a:rPr lang="en-US" dirty="0"/>
              <a:t>First-in-Time Requirement: Enforcement begins July 1, 2017</a:t>
            </a:r>
          </a:p>
        </p:txBody>
      </p:sp>
      <p:sp>
        <p:nvSpPr>
          <p:cNvPr id="4" name="object 3"/>
          <p:cNvSpPr/>
          <p:nvPr/>
        </p:nvSpPr>
        <p:spPr>
          <a:xfrm>
            <a:off x="512731" y="1818977"/>
            <a:ext cx="3588052" cy="1610023"/>
          </a:xfrm>
          <a:prstGeom prst="rect">
            <a:avLst/>
          </a:prstGeom>
          <a:blipFill>
            <a:blip r:embed="rId3" cstate="print"/>
            <a:stretch>
              <a:fillRect/>
            </a:stretch>
          </a:blipFill>
        </p:spPr>
        <p:txBody>
          <a:bodyPr wrap="square" lIns="0" tIns="0" rIns="0" bIns="0" rtlCol="0"/>
          <a:lstStyle/>
          <a:p>
            <a:endParaRPr/>
          </a:p>
        </p:txBody>
      </p:sp>
      <p:sp>
        <p:nvSpPr>
          <p:cNvPr id="5" name="Rectangle 4"/>
          <p:cNvSpPr/>
          <p:nvPr/>
        </p:nvSpPr>
        <p:spPr>
          <a:xfrm>
            <a:off x="3383280" y="1985554"/>
            <a:ext cx="3422469" cy="7053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p:cNvSpPr>
            <a:spLocks noGrp="1"/>
          </p:cNvSpPr>
          <p:nvPr>
            <p:ph type="sldNum" sz="quarter" idx="10"/>
          </p:nvPr>
        </p:nvSpPr>
        <p:spPr/>
        <p:txBody>
          <a:bodyPr/>
          <a:lstStyle/>
          <a:p>
            <a:fld id="{0ADB63CE-ECFF-45B9-A2BA-6B95E33095D7}" type="slidenum">
              <a:rPr lang="en-US" smtClean="0"/>
              <a:pPr/>
              <a:t>28</a:t>
            </a:fld>
            <a:endParaRPr lang="en-US" dirty="0"/>
          </a:p>
        </p:txBody>
      </p:sp>
    </p:spTree>
    <p:extLst>
      <p:ext uri="{BB962C8B-B14F-4D97-AF65-F5344CB8AC3E}">
        <p14:creationId xmlns:p14="http://schemas.microsoft.com/office/powerpoint/2010/main" val="8212265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p:cNvSpPr/>
          <p:nvPr/>
        </p:nvSpPr>
        <p:spPr>
          <a:xfrm>
            <a:off x="6912357" y="199293"/>
            <a:ext cx="1719072" cy="1719072"/>
          </a:xfrm>
          <a:prstGeom prst="rect">
            <a:avLst/>
          </a:prstGeom>
          <a:blipFill>
            <a:blip r:embed="rId3" cstate="print"/>
            <a:stretch>
              <a:fillRect/>
            </a:stretch>
          </a:blipFill>
        </p:spPr>
        <p:txBody>
          <a:bodyPr wrap="square" lIns="0" tIns="0" rIns="0" bIns="0" rtlCol="0"/>
          <a:lstStyle/>
          <a:p>
            <a:endParaRPr/>
          </a:p>
        </p:txBody>
      </p:sp>
      <p:sp>
        <p:nvSpPr>
          <p:cNvPr id="6" name="Title 1"/>
          <p:cNvSpPr>
            <a:spLocks noGrp="1"/>
          </p:cNvSpPr>
          <p:nvPr>
            <p:ph type="title"/>
          </p:nvPr>
        </p:nvSpPr>
        <p:spPr>
          <a:xfrm>
            <a:off x="512731" y="490991"/>
            <a:ext cx="8002619" cy="734674"/>
          </a:xfrm>
        </p:spPr>
        <p:txBody>
          <a:bodyPr/>
          <a:lstStyle/>
          <a:p>
            <a:pPr algn="l"/>
            <a:r>
              <a:rPr lang="en-US" dirty="0"/>
              <a:t>ORDINANCE OVERVIEW</a:t>
            </a:r>
          </a:p>
        </p:txBody>
      </p:sp>
      <p:sp>
        <p:nvSpPr>
          <p:cNvPr id="10" name="Rectangle 9"/>
          <p:cNvSpPr/>
          <p:nvPr/>
        </p:nvSpPr>
        <p:spPr>
          <a:xfrm>
            <a:off x="459662" y="2210063"/>
            <a:ext cx="8108755" cy="4093428"/>
          </a:xfrm>
          <a:prstGeom prst="rect">
            <a:avLst/>
          </a:prstGeom>
        </p:spPr>
        <p:txBody>
          <a:bodyPr wrap="square">
            <a:spAutoFit/>
          </a:bodyPr>
          <a:lstStyle/>
          <a:p>
            <a:pPr marL="457200" lvl="0" indent="-457200">
              <a:buClr>
                <a:srgbClr val="FF6161"/>
              </a:buClr>
              <a:buFont typeface="+mj-lt"/>
              <a:buAutoNum type="arabicParenR"/>
            </a:pPr>
            <a:r>
              <a:rPr lang="en-US" sz="2000" dirty="0">
                <a:solidFill>
                  <a:srgbClr val="20124D"/>
                </a:solidFill>
                <a:latin typeface="Segoe UI" panose="020B0502040204020203" pitchFamily="34" charset="0"/>
                <a:ea typeface="Segoe UI" panose="020B0502040204020203" pitchFamily="34" charset="0"/>
                <a:cs typeface="Segoe UI" panose="020B0502040204020203" pitchFamily="34" charset="0"/>
              </a:rPr>
              <a:t>Prohibits discrimination against renters who use alternative sources of income to pay for housing costs</a:t>
            </a:r>
          </a:p>
          <a:p>
            <a:pPr marL="457200" lvl="0" indent="-457200">
              <a:buClr>
                <a:srgbClr val="FF6161"/>
              </a:buClr>
              <a:buFont typeface="+mj-lt"/>
              <a:buAutoNum type="arabicParenR"/>
            </a:pPr>
            <a:endParaRPr lang="en-US" sz="2000" dirty="0">
              <a:solidFill>
                <a:srgbClr val="20124D"/>
              </a:solidFill>
              <a:latin typeface="Segoe UI" panose="020B0502040204020203" pitchFamily="34" charset="0"/>
              <a:ea typeface="Segoe UI" panose="020B0502040204020203" pitchFamily="34" charset="0"/>
              <a:cs typeface="Segoe UI" panose="020B0502040204020203" pitchFamily="34" charset="0"/>
            </a:endParaRPr>
          </a:p>
          <a:p>
            <a:pPr marL="457200" lvl="0" indent="-457200">
              <a:buClr>
                <a:srgbClr val="FF6161"/>
              </a:buClr>
              <a:buFont typeface="+mj-lt"/>
              <a:buAutoNum type="arabicParenR"/>
            </a:pPr>
            <a:r>
              <a:rPr lang="en-US" sz="2000" dirty="0">
                <a:solidFill>
                  <a:srgbClr val="20124D"/>
                </a:solidFill>
                <a:latin typeface="Segoe UI" panose="020B0502040204020203" pitchFamily="34" charset="0"/>
                <a:ea typeface="Segoe UI" panose="020B0502040204020203" pitchFamily="34" charset="0"/>
                <a:cs typeface="Segoe UI" panose="020B0502040204020203" pitchFamily="34" charset="0"/>
              </a:rPr>
              <a:t>Requires landlords to cooperate with subsidy programs</a:t>
            </a:r>
          </a:p>
          <a:p>
            <a:pPr marL="457200" lvl="0" indent="-457200">
              <a:buClr>
                <a:srgbClr val="FF6161"/>
              </a:buClr>
              <a:buFont typeface="+mj-lt"/>
              <a:buAutoNum type="arabicParenR"/>
            </a:pPr>
            <a:endParaRPr lang="en-US" sz="2000" dirty="0">
              <a:solidFill>
                <a:srgbClr val="20124D"/>
              </a:solidFill>
              <a:latin typeface="Segoe UI" panose="020B0502040204020203" pitchFamily="34" charset="0"/>
              <a:ea typeface="Segoe UI" panose="020B0502040204020203" pitchFamily="34" charset="0"/>
              <a:cs typeface="Segoe UI" panose="020B0502040204020203" pitchFamily="34" charset="0"/>
            </a:endParaRPr>
          </a:p>
          <a:p>
            <a:pPr marL="457200" lvl="0" indent="-457200">
              <a:buClr>
                <a:srgbClr val="FF6161"/>
              </a:buClr>
              <a:buFont typeface="+mj-lt"/>
              <a:buAutoNum type="arabicParenR"/>
            </a:pPr>
            <a:r>
              <a:rPr lang="en-US" sz="2000" dirty="0">
                <a:solidFill>
                  <a:srgbClr val="20124D"/>
                </a:solidFill>
                <a:latin typeface="Segoe UI" panose="020B0502040204020203" pitchFamily="34" charset="0"/>
                <a:ea typeface="Segoe UI" panose="020B0502040204020203" pitchFamily="34" charset="0"/>
                <a:cs typeface="Segoe UI" panose="020B0502040204020203" pitchFamily="34" charset="0"/>
              </a:rPr>
              <a:t>Requires landlords to accept written pledges of payments from subsidy programs to settle bills</a:t>
            </a:r>
          </a:p>
          <a:p>
            <a:pPr marL="457200" lvl="0" indent="-457200">
              <a:buClr>
                <a:srgbClr val="FF6161"/>
              </a:buClr>
              <a:buFont typeface="+mj-lt"/>
              <a:buAutoNum type="arabicParenR"/>
            </a:pPr>
            <a:endParaRPr lang="en-US" sz="2000" dirty="0">
              <a:solidFill>
                <a:srgbClr val="20124D"/>
              </a:solidFill>
              <a:latin typeface="Segoe UI" panose="020B0502040204020203" pitchFamily="34" charset="0"/>
              <a:ea typeface="Segoe UI" panose="020B0502040204020203" pitchFamily="34" charset="0"/>
              <a:cs typeface="Segoe UI" panose="020B0502040204020203" pitchFamily="34" charset="0"/>
            </a:endParaRPr>
          </a:p>
          <a:p>
            <a:pPr marL="457200" lvl="0" indent="-457200">
              <a:buClr>
                <a:srgbClr val="FF6161"/>
              </a:buClr>
              <a:buFont typeface="+mj-lt"/>
              <a:buAutoNum type="arabicParenR"/>
            </a:pPr>
            <a:r>
              <a:rPr lang="en-US" sz="2000" dirty="0">
                <a:solidFill>
                  <a:srgbClr val="20124D"/>
                </a:solidFill>
                <a:latin typeface="Segoe UI" panose="020B0502040204020203" pitchFamily="34" charset="0"/>
                <a:ea typeface="Segoe UI" panose="020B0502040204020203" pitchFamily="34" charset="0"/>
                <a:cs typeface="Segoe UI" panose="020B0502040204020203" pitchFamily="34" charset="0"/>
              </a:rPr>
              <a:t>Sets new requirements for income screening</a:t>
            </a:r>
          </a:p>
          <a:p>
            <a:pPr marL="457200" lvl="0" indent="-457200">
              <a:buClr>
                <a:srgbClr val="FF6161"/>
              </a:buClr>
              <a:buFont typeface="+mj-lt"/>
              <a:buAutoNum type="arabicParenR"/>
            </a:pPr>
            <a:endParaRPr lang="en-US" sz="2000" dirty="0">
              <a:solidFill>
                <a:srgbClr val="20124D"/>
              </a:solidFill>
              <a:latin typeface="Segoe UI" panose="020B0502040204020203" pitchFamily="34" charset="0"/>
              <a:ea typeface="Segoe UI" panose="020B0502040204020203" pitchFamily="34" charset="0"/>
              <a:cs typeface="Segoe UI" panose="020B0502040204020203" pitchFamily="34" charset="0"/>
            </a:endParaRPr>
          </a:p>
          <a:p>
            <a:pPr marL="457200" lvl="0" indent="-457200">
              <a:buClr>
                <a:srgbClr val="FF6161"/>
              </a:buClr>
              <a:buFont typeface="+mj-lt"/>
              <a:buAutoNum type="arabicParenR"/>
            </a:pPr>
            <a:r>
              <a:rPr lang="en-US" sz="2000" dirty="0">
                <a:solidFill>
                  <a:srgbClr val="20124D"/>
                </a:solidFill>
                <a:latin typeface="Segoe UI" panose="020B0502040204020203" pitchFamily="34" charset="0"/>
                <a:ea typeface="Segoe UI" panose="020B0502040204020203" pitchFamily="34" charset="0"/>
                <a:cs typeface="Segoe UI" panose="020B0502040204020203" pitchFamily="34" charset="0"/>
              </a:rPr>
              <a:t>Prohibits “preferred employer programs”</a:t>
            </a:r>
          </a:p>
          <a:p>
            <a:pPr marL="457200" lvl="0" indent="-457200">
              <a:buClr>
                <a:srgbClr val="FF6161"/>
              </a:buClr>
              <a:buFont typeface="+mj-lt"/>
              <a:buAutoNum type="arabicParenR"/>
            </a:pPr>
            <a:endParaRPr lang="en-US" sz="2000" dirty="0">
              <a:solidFill>
                <a:srgbClr val="20124D"/>
              </a:solidFill>
              <a:latin typeface="Segoe UI" panose="020B0502040204020203" pitchFamily="34" charset="0"/>
              <a:ea typeface="Segoe UI" panose="020B0502040204020203" pitchFamily="34" charset="0"/>
              <a:cs typeface="Segoe UI" panose="020B0502040204020203" pitchFamily="34" charset="0"/>
            </a:endParaRPr>
          </a:p>
          <a:p>
            <a:pPr marL="457200" lvl="0" indent="-457200">
              <a:buClr>
                <a:srgbClr val="FF6161"/>
              </a:buClr>
              <a:buFont typeface="+mj-lt"/>
              <a:buAutoNum type="arabicParenR"/>
            </a:pPr>
            <a:r>
              <a:rPr lang="en-US" sz="2000" dirty="0">
                <a:solidFill>
                  <a:srgbClr val="20124D"/>
                </a:solidFill>
                <a:latin typeface="Segoe UI" panose="020B0502040204020203" pitchFamily="34" charset="0"/>
                <a:ea typeface="Segoe UI" panose="020B0502040204020203" pitchFamily="34" charset="0"/>
                <a:cs typeface="Segoe UI" panose="020B0502040204020203" pitchFamily="34" charset="0"/>
              </a:rPr>
              <a:t>Sets new “first-in-time” rules</a:t>
            </a:r>
          </a:p>
        </p:txBody>
      </p:sp>
      <p:sp>
        <p:nvSpPr>
          <p:cNvPr id="5" name="Slide Number Placeholder 4"/>
          <p:cNvSpPr>
            <a:spLocks noGrp="1"/>
          </p:cNvSpPr>
          <p:nvPr>
            <p:ph type="sldNum" sz="quarter" idx="10"/>
          </p:nvPr>
        </p:nvSpPr>
        <p:spPr/>
        <p:txBody>
          <a:bodyPr/>
          <a:lstStyle/>
          <a:p>
            <a:fld id="{0ADB63CE-ECFF-45B9-A2BA-6B95E33095D7}" type="slidenum">
              <a:rPr lang="en-US" smtClean="0"/>
              <a:pPr/>
              <a:t>29</a:t>
            </a:fld>
            <a:endParaRPr lang="en-US" dirty="0"/>
          </a:p>
        </p:txBody>
      </p:sp>
    </p:spTree>
    <p:extLst>
      <p:ext uri="{BB962C8B-B14F-4D97-AF65-F5344CB8AC3E}">
        <p14:creationId xmlns:p14="http://schemas.microsoft.com/office/powerpoint/2010/main" val="14236575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Mass Incarceration</a:t>
            </a:r>
          </a:p>
        </p:txBody>
      </p:sp>
      <p:pic>
        <p:nvPicPr>
          <p:cNvPr id="4" name="u51_pzax4M0"/>
          <p:cNvPicPr>
            <a:picLocks noRot="1" noChangeAspect="1"/>
          </p:cNvPicPr>
          <p:nvPr>
            <a:videoFile r:link="rId1"/>
          </p:nvPr>
        </p:nvPicPr>
        <p:blipFill>
          <a:blip r:embed="rId4"/>
          <a:stretch>
            <a:fillRect/>
          </a:stretch>
        </p:blipFill>
        <p:spPr>
          <a:xfrm>
            <a:off x="1024932" y="1951136"/>
            <a:ext cx="7094136" cy="3990452"/>
          </a:xfrm>
          <a:prstGeom prst="rect">
            <a:avLst/>
          </a:prstGeom>
        </p:spPr>
      </p:pic>
      <p:sp>
        <p:nvSpPr>
          <p:cNvPr id="5" name="Rectangle 4"/>
          <p:cNvSpPr/>
          <p:nvPr/>
        </p:nvSpPr>
        <p:spPr>
          <a:xfrm>
            <a:off x="152400" y="6244616"/>
            <a:ext cx="9296400" cy="338554"/>
          </a:xfrm>
          <a:prstGeom prst="rect">
            <a:avLst/>
          </a:prstGeom>
        </p:spPr>
        <p:txBody>
          <a:bodyPr wrap="square">
            <a:spAutoFit/>
          </a:bodyPr>
          <a:lstStyle/>
          <a:p>
            <a:r>
              <a:rPr lang="en-US" altLang="en-US" sz="1600" dirty="0">
                <a:latin typeface="Segoe UI" panose="020B0502040204020203" pitchFamily="34" charset="0"/>
                <a:ea typeface="Segoe UI" panose="020B0502040204020203" pitchFamily="34" charset="0"/>
                <a:cs typeface="Segoe UI" panose="020B0502040204020203" pitchFamily="34" charset="0"/>
              </a:rPr>
              <a:t>Source: The Atlantic – The Black Family in the Age of Mass Incarceration by Ta-Nehisi Coates </a:t>
            </a:r>
          </a:p>
        </p:txBody>
      </p:sp>
    </p:spTree>
    <p:extLst>
      <p:ext uri="{BB962C8B-B14F-4D97-AF65-F5344CB8AC3E}">
        <p14:creationId xmlns:p14="http://schemas.microsoft.com/office/powerpoint/2010/main" val="3837247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628650" y="680284"/>
            <a:ext cx="7886700" cy="805117"/>
          </a:xfrm>
        </p:spPr>
        <p:txBody>
          <a:bodyPr>
            <a:normAutofit/>
          </a:bodyPr>
          <a:lstStyle/>
          <a:p>
            <a:r>
              <a:rPr lang="en-US" sz="4000" b="0" dirty="0">
                <a:latin typeface="Aharoni" panose="02010803020104030203" pitchFamily="2" charset="-79"/>
                <a:cs typeface="Aharoni" panose="02010803020104030203" pitchFamily="2" charset="-79"/>
              </a:rPr>
              <a:t>Questions?</a:t>
            </a:r>
          </a:p>
        </p:txBody>
      </p:sp>
      <p:sp>
        <p:nvSpPr>
          <p:cNvPr id="6" name="Content Placeholder 2"/>
          <p:cNvSpPr txBox="1">
            <a:spLocks/>
          </p:cNvSpPr>
          <p:nvPr/>
        </p:nvSpPr>
        <p:spPr>
          <a:xfrm>
            <a:off x="457200" y="2089151"/>
            <a:ext cx="8229600" cy="4267200"/>
          </a:xfrm>
          <a:prstGeom prst="rect">
            <a:avLst/>
          </a:prstGeom>
        </p:spPr>
        <p:txBody>
          <a:bodyPr vert="horz" lIns="91440" tIns="45720" rIns="91440" bIns="45720" rtlCol="0">
            <a:normAutofit/>
          </a:bodyPr>
          <a:lstStyle>
            <a:lvl1pPr marL="0" marR="0" indent="0" algn="ctr" defTabSz="457200" rtl="0" eaLnBrk="1" fontAlgn="auto" latinLnBrk="0" hangingPunct="1">
              <a:lnSpc>
                <a:spcPct val="100000"/>
              </a:lnSpc>
              <a:spcBef>
                <a:spcPts val="0"/>
              </a:spcBef>
              <a:spcAft>
                <a:spcPts val="0"/>
              </a:spcAft>
              <a:buClrTx/>
              <a:buSzTx/>
              <a:buFontTx/>
              <a:buNone/>
              <a:tabLst/>
              <a:defRPr sz="2000" b="0" kern="1200" baseline="0">
                <a:solidFill>
                  <a:srgbClr val="FF6161"/>
                </a:solidFill>
                <a:latin typeface="Segoe UI" panose="020B0502040204020203" pitchFamily="34" charset="0"/>
                <a:ea typeface="Segoe UI" panose="020B0502040204020203" pitchFamily="34" charset="0"/>
                <a:cs typeface="Segoe UI" panose="020B0502040204020203"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rgbClr val="20124D"/>
                </a:solidFill>
                <a:latin typeface="Segoe UI" panose="020B0502040204020203" pitchFamily="34" charset="0"/>
                <a:ea typeface="Segoe UI" panose="020B0502040204020203" pitchFamily="34" charset="0"/>
                <a:cs typeface="Segoe UI" panose="020B0502040204020203" pitchFamily="34" charset="0"/>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rgbClr val="20124D"/>
                </a:solidFill>
                <a:latin typeface="Segoe UI" panose="020B0502040204020203" pitchFamily="34" charset="0"/>
                <a:ea typeface="Segoe UI" panose="020B0502040204020203" pitchFamily="34" charset="0"/>
                <a:cs typeface="Segoe UI" panose="020B0502040204020203" pitchFamily="34" charset="0"/>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rgbClr val="20124D"/>
                </a:solidFill>
                <a:latin typeface="Segoe UI" panose="020B0502040204020203" pitchFamily="34" charset="0"/>
                <a:ea typeface="Segoe UI" panose="020B0502040204020203" pitchFamily="34" charset="0"/>
                <a:cs typeface="Segoe UI" panose="020B0502040204020203" pitchFamily="34" charset="0"/>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rgbClr val="20124D"/>
                </a:solidFill>
                <a:latin typeface="Segoe UI" panose="020B0502040204020203" pitchFamily="34" charset="0"/>
                <a:ea typeface="Segoe UI" panose="020B0502040204020203" pitchFamily="34" charset="0"/>
                <a:cs typeface="Segoe UI" panose="020B0502040204020203" pitchFamily="34" charset="0"/>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2800" b="1" dirty="0">
                <a:solidFill>
                  <a:srgbClr val="20124D"/>
                </a:solidFill>
              </a:rPr>
              <a:t>Erika Pablo</a:t>
            </a:r>
          </a:p>
          <a:p>
            <a:pPr algn="l"/>
            <a:r>
              <a:rPr lang="en-US" sz="2800" dirty="0">
                <a:solidFill>
                  <a:srgbClr val="20124D"/>
                </a:solidFill>
              </a:rPr>
              <a:t>Seattle Office for Civil Rights</a:t>
            </a:r>
          </a:p>
          <a:p>
            <a:pPr algn="l"/>
            <a:r>
              <a:rPr lang="en-US" sz="2800" dirty="0">
                <a:hlinkClick r:id="rId2"/>
              </a:rPr>
              <a:t>erika.pablo@seattle.gov</a:t>
            </a:r>
            <a:endParaRPr lang="en-US" sz="2800" dirty="0"/>
          </a:p>
          <a:p>
            <a:pPr algn="l"/>
            <a:endParaRPr lang="en-US" sz="2800" dirty="0"/>
          </a:p>
          <a:p>
            <a:pPr algn="l"/>
            <a:r>
              <a:rPr lang="en-US" sz="2800" b="1" dirty="0">
                <a:solidFill>
                  <a:srgbClr val="20124D"/>
                </a:solidFill>
              </a:rPr>
              <a:t>Monica Beach</a:t>
            </a:r>
          </a:p>
          <a:p>
            <a:pPr algn="l"/>
            <a:r>
              <a:rPr lang="en-US" sz="2800" dirty="0">
                <a:solidFill>
                  <a:srgbClr val="20124D"/>
                </a:solidFill>
              </a:rPr>
              <a:t>Seattle Office for Civil Rights</a:t>
            </a:r>
          </a:p>
          <a:p>
            <a:pPr algn="l"/>
            <a:r>
              <a:rPr lang="en-US" sz="2800" dirty="0">
                <a:hlinkClick r:id="rId3"/>
              </a:rPr>
              <a:t>monica.beach@seattle.gov</a:t>
            </a:r>
            <a:endParaRPr lang="en-US" sz="2800" dirty="0"/>
          </a:p>
          <a:p>
            <a:pPr algn="l"/>
            <a:endParaRPr lang="en-US" sz="2700" dirty="0"/>
          </a:p>
          <a:p>
            <a:pPr algn="l"/>
            <a:endParaRPr lang="en-US" dirty="0"/>
          </a:p>
          <a:p>
            <a:pPr algn="l"/>
            <a:endParaRPr lang="en-US" dirty="0"/>
          </a:p>
          <a:p>
            <a:pPr algn="l"/>
            <a:endParaRPr lang="en-US" dirty="0"/>
          </a:p>
          <a:p>
            <a:pPr algn="l"/>
            <a:endParaRPr lang="en-US" dirty="0"/>
          </a:p>
          <a:p>
            <a:pPr algn="l"/>
            <a:endParaRPr lang="en-US" dirty="0"/>
          </a:p>
        </p:txBody>
      </p:sp>
    </p:spTree>
    <p:extLst>
      <p:ext uri="{BB962C8B-B14F-4D97-AF65-F5344CB8AC3E}">
        <p14:creationId xmlns:p14="http://schemas.microsoft.com/office/powerpoint/2010/main" val="26529232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Sources</a:t>
            </a:r>
          </a:p>
        </p:txBody>
      </p:sp>
      <p:sp>
        <p:nvSpPr>
          <p:cNvPr id="5" name="Content Placeholder 2"/>
          <p:cNvSpPr txBox="1">
            <a:spLocks/>
          </p:cNvSpPr>
          <p:nvPr/>
        </p:nvSpPr>
        <p:spPr>
          <a:xfrm>
            <a:off x="457200" y="1732553"/>
            <a:ext cx="8229600" cy="4623798"/>
          </a:xfrm>
          <a:prstGeom prst="rect">
            <a:avLst/>
          </a:prstGeom>
        </p:spPr>
        <p:txBody>
          <a:bodyPr>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rgbClr val="20124D"/>
                </a:solidFill>
                <a:latin typeface="Segoe UI" panose="020B0502040204020203" pitchFamily="34" charset="0"/>
                <a:ea typeface="Segoe UI" panose="020B0502040204020203" pitchFamily="34" charset="0"/>
                <a:cs typeface="Segoe UI" panose="020B050204020402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20124D"/>
                </a:solidFill>
                <a:latin typeface="Segoe UI" panose="020B0502040204020203" pitchFamily="34" charset="0"/>
                <a:ea typeface="Segoe UI" panose="020B0502040204020203" pitchFamily="34" charset="0"/>
                <a:cs typeface="Segoe UI" panose="020B0502040204020203"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20124D"/>
                </a:solidFill>
                <a:latin typeface="Segoe UI" panose="020B0502040204020203" pitchFamily="34" charset="0"/>
                <a:ea typeface="Segoe UI" panose="020B0502040204020203" pitchFamily="34" charset="0"/>
                <a:cs typeface="Segoe UI" panose="020B0502040204020203"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20124D"/>
                </a:solidFill>
                <a:latin typeface="Segoe UI" panose="020B0502040204020203" pitchFamily="34" charset="0"/>
                <a:ea typeface="Segoe UI" panose="020B0502040204020203" pitchFamily="34" charset="0"/>
                <a:cs typeface="Segoe UI" panose="020B0502040204020203" pitchFamily="34" charset="0"/>
              </a:defRPr>
            </a:lvl4pPr>
            <a:lvl5pPr marL="1828800" indent="0" algn="l" defTabSz="914400" rtl="0" eaLnBrk="1" latinLnBrk="0" hangingPunct="1">
              <a:lnSpc>
                <a:spcPct val="90000"/>
              </a:lnSpc>
              <a:spcBef>
                <a:spcPts val="500"/>
              </a:spcBef>
              <a:buFont typeface="Arial" panose="020B0604020202020204" pitchFamily="34" charset="0"/>
              <a:buNone/>
              <a:defRPr sz="2000" kern="1200">
                <a:solidFill>
                  <a:srgbClr val="20124D"/>
                </a:solidFill>
                <a:latin typeface="Segoe UI" panose="020B0502040204020203" pitchFamily="34" charset="0"/>
                <a:ea typeface="Segoe UI" panose="020B0502040204020203" pitchFamily="34" charset="0"/>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buFont typeface="Arial" panose="020B0604020202020204" pitchFamily="34" charset="0"/>
              <a:buNone/>
            </a:pPr>
            <a:r>
              <a:rPr lang="en-US" sz="7200" b="1" dirty="0"/>
              <a:t>Sources</a:t>
            </a:r>
          </a:p>
          <a:p>
            <a:pPr>
              <a:lnSpc>
                <a:spcPct val="120000"/>
              </a:lnSpc>
            </a:pPr>
            <a:r>
              <a:rPr lang="en-US" altLang="en-US" sz="7200" i="1" dirty="0"/>
              <a:t>Black Family in the Age of Mass Incarceration </a:t>
            </a:r>
            <a:r>
              <a:rPr lang="en-US" altLang="en-US" sz="7200" dirty="0"/>
              <a:t>by Ta-</a:t>
            </a:r>
            <a:r>
              <a:rPr lang="en-US" altLang="en-US" sz="7200" dirty="0" err="1"/>
              <a:t>Nehisi</a:t>
            </a:r>
            <a:r>
              <a:rPr lang="en-US" altLang="en-US" sz="7200" dirty="0"/>
              <a:t> Coates and The </a:t>
            </a:r>
            <a:r>
              <a:rPr lang="en-US" altLang="en-US" sz="7200" dirty="0" err="1"/>
              <a:t>Atlanatic</a:t>
            </a:r>
            <a:r>
              <a:rPr lang="en-US" altLang="en-US" sz="7200" dirty="0"/>
              <a:t> </a:t>
            </a:r>
          </a:p>
          <a:p>
            <a:pPr>
              <a:lnSpc>
                <a:spcPct val="120000"/>
              </a:lnSpc>
            </a:pPr>
            <a:r>
              <a:rPr lang="en-US" sz="7200" i="1" dirty="0"/>
              <a:t>Prevalence of Imprisonment in the US Population, 1974-2001 </a:t>
            </a:r>
            <a:r>
              <a:rPr lang="en-US" sz="7200" dirty="0"/>
              <a:t>by the Sentencing Project and Bureau of Justice Statistics</a:t>
            </a:r>
            <a:endParaRPr lang="en-US" sz="7200" i="1" dirty="0"/>
          </a:p>
          <a:p>
            <a:pPr>
              <a:lnSpc>
                <a:spcPct val="120000"/>
              </a:lnSpc>
            </a:pPr>
            <a:r>
              <a:rPr lang="en-US" sz="7200" i="1" dirty="0"/>
              <a:t>Office of General Counsel Guidance on Application of Fair Housing Act Standards to the Use of Criminal Records by Providers of Housing and Real Estate-Related Transactions </a:t>
            </a:r>
          </a:p>
          <a:p>
            <a:pPr>
              <a:lnSpc>
                <a:spcPct val="120000"/>
              </a:lnSpc>
            </a:pPr>
            <a:r>
              <a:rPr lang="en-US" sz="7200" dirty="0"/>
              <a:t>Seattle City Council Resolution 31669</a:t>
            </a:r>
          </a:p>
          <a:p>
            <a:pPr>
              <a:lnSpc>
                <a:spcPct val="120000"/>
              </a:lnSpc>
            </a:pPr>
            <a:r>
              <a:rPr lang="en-US" sz="7200" dirty="0"/>
              <a:t>Preliminary Report on Race and Washington’s Criminal Justice System</a:t>
            </a:r>
          </a:p>
          <a:p>
            <a:pPr>
              <a:lnSpc>
                <a:spcPct val="120000"/>
              </a:lnSpc>
            </a:pPr>
            <a:r>
              <a:rPr lang="en-US" sz="7200" i="1" dirty="0"/>
              <a:t>Tenant Screening in an Era of Mass Incarceration: A Criminal Record is No Crystal Ball </a:t>
            </a:r>
            <a:r>
              <a:rPr lang="en-US" sz="7200" dirty="0"/>
              <a:t>by </a:t>
            </a:r>
            <a:r>
              <a:rPr lang="en-US" sz="7200" dirty="0" err="1"/>
              <a:t>Merf</a:t>
            </a:r>
            <a:r>
              <a:rPr lang="en-US" sz="7200" dirty="0"/>
              <a:t> </a:t>
            </a:r>
            <a:r>
              <a:rPr lang="en-US" sz="7200" dirty="0" err="1"/>
              <a:t>Ehman</a:t>
            </a:r>
            <a:r>
              <a:rPr lang="en-US" sz="7200" dirty="0"/>
              <a:t> and Anna </a:t>
            </a:r>
            <a:r>
              <a:rPr lang="en-US" sz="7200" dirty="0" err="1"/>
              <a:t>Reosti</a:t>
            </a:r>
            <a:endParaRPr lang="en-US" sz="7200" dirty="0"/>
          </a:p>
          <a:p>
            <a:pPr>
              <a:lnSpc>
                <a:spcPct val="120000"/>
              </a:lnSpc>
            </a:pPr>
            <a:r>
              <a:rPr lang="en-US" sz="7200" i="1" dirty="0"/>
              <a:t>Criminal Conviction Screening Policies </a:t>
            </a:r>
            <a:r>
              <a:rPr lang="en-US" sz="7200" dirty="0"/>
              <a:t>by the National Multifamily Housing Council and National Apartment Association</a:t>
            </a:r>
          </a:p>
          <a:p>
            <a:endParaRPr lang="en-US" dirty="0"/>
          </a:p>
        </p:txBody>
      </p:sp>
    </p:spTree>
    <p:extLst>
      <p:ext uri="{BB962C8B-B14F-4D97-AF65-F5344CB8AC3E}">
        <p14:creationId xmlns:p14="http://schemas.microsoft.com/office/powerpoint/2010/main" val="6568051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Resources</a:t>
            </a:r>
          </a:p>
        </p:txBody>
      </p:sp>
      <p:sp>
        <p:nvSpPr>
          <p:cNvPr id="5" name="Content Placeholder 2"/>
          <p:cNvSpPr txBox="1">
            <a:spLocks/>
          </p:cNvSpPr>
          <p:nvPr/>
        </p:nvSpPr>
        <p:spPr>
          <a:xfrm>
            <a:off x="457200" y="1744585"/>
            <a:ext cx="8229600" cy="4756150"/>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rgbClr val="20124D"/>
                </a:solidFill>
                <a:latin typeface="Segoe UI" panose="020B0502040204020203" pitchFamily="34" charset="0"/>
                <a:ea typeface="Segoe UI" panose="020B0502040204020203" pitchFamily="34" charset="0"/>
                <a:cs typeface="Segoe UI" panose="020B050204020402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20124D"/>
                </a:solidFill>
                <a:latin typeface="Segoe UI" panose="020B0502040204020203" pitchFamily="34" charset="0"/>
                <a:ea typeface="Segoe UI" panose="020B0502040204020203" pitchFamily="34" charset="0"/>
                <a:cs typeface="Segoe UI" panose="020B0502040204020203"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20124D"/>
                </a:solidFill>
                <a:latin typeface="Segoe UI" panose="020B0502040204020203" pitchFamily="34" charset="0"/>
                <a:ea typeface="Segoe UI" panose="020B0502040204020203" pitchFamily="34" charset="0"/>
                <a:cs typeface="Segoe UI" panose="020B0502040204020203"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20124D"/>
                </a:solidFill>
                <a:latin typeface="Segoe UI" panose="020B0502040204020203" pitchFamily="34" charset="0"/>
                <a:ea typeface="Segoe UI" panose="020B0502040204020203" pitchFamily="34" charset="0"/>
                <a:cs typeface="Segoe UI" panose="020B0502040204020203" pitchFamily="34" charset="0"/>
              </a:defRPr>
            </a:lvl4pPr>
            <a:lvl5pPr marL="1828800" indent="0" algn="l" defTabSz="914400" rtl="0" eaLnBrk="1" latinLnBrk="0" hangingPunct="1">
              <a:lnSpc>
                <a:spcPct val="90000"/>
              </a:lnSpc>
              <a:spcBef>
                <a:spcPts val="500"/>
              </a:spcBef>
              <a:buFont typeface="Arial" panose="020B0604020202020204" pitchFamily="34" charset="0"/>
              <a:buNone/>
              <a:defRPr sz="2000" kern="1200">
                <a:solidFill>
                  <a:srgbClr val="20124D"/>
                </a:solidFill>
                <a:latin typeface="Segoe UI" panose="020B0502040204020203" pitchFamily="34" charset="0"/>
                <a:ea typeface="Segoe UI" panose="020B0502040204020203" pitchFamily="34" charset="0"/>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sz="2400" dirty="0"/>
          </a:p>
          <a:p>
            <a:pPr marL="0" indent="0">
              <a:buFont typeface="Arial" panose="020B0604020202020204" pitchFamily="34" charset="0"/>
              <a:buNone/>
            </a:pPr>
            <a:r>
              <a:rPr lang="en-US" sz="2400" b="1" dirty="0"/>
              <a:t>Resources</a:t>
            </a:r>
          </a:p>
          <a:p>
            <a:r>
              <a:rPr lang="en-US" sz="2400" dirty="0"/>
              <a:t>The Sentencing Project</a:t>
            </a:r>
          </a:p>
          <a:p>
            <a:r>
              <a:rPr lang="en-US" sz="2400" dirty="0"/>
              <a:t>The Bureau of Justice Statistics </a:t>
            </a:r>
          </a:p>
          <a:p>
            <a:r>
              <a:rPr lang="en-US" sz="2400" i="1" dirty="0"/>
              <a:t>Just Mercy </a:t>
            </a:r>
            <a:r>
              <a:rPr lang="en-US" sz="2400" dirty="0"/>
              <a:t>by Bryan Stevenson</a:t>
            </a:r>
          </a:p>
          <a:p>
            <a:r>
              <a:rPr lang="en-US" sz="2400" i="1" dirty="0"/>
              <a:t>The New Jim Crow </a:t>
            </a:r>
            <a:r>
              <a:rPr lang="en-US" sz="2400" dirty="0"/>
              <a:t>by Michelle Alexander</a:t>
            </a:r>
          </a:p>
          <a:p>
            <a:r>
              <a:rPr lang="en-US" sz="2400" i="1" dirty="0"/>
              <a:t>13</a:t>
            </a:r>
            <a:r>
              <a:rPr lang="en-US" sz="2400" i="1" baseline="30000" dirty="0"/>
              <a:t>th</a:t>
            </a:r>
            <a:r>
              <a:rPr lang="en-US" sz="2400" i="1" dirty="0"/>
              <a:t> </a:t>
            </a:r>
            <a:r>
              <a:rPr lang="en-US" sz="2400" dirty="0"/>
              <a:t>by Ava </a:t>
            </a:r>
            <a:r>
              <a:rPr lang="en-US" sz="2400" dirty="0" err="1"/>
              <a:t>DuVernay</a:t>
            </a:r>
            <a:r>
              <a:rPr lang="en-US" sz="2400" dirty="0"/>
              <a:t> </a:t>
            </a:r>
            <a:endParaRPr lang="en-US" sz="2400" i="1" dirty="0"/>
          </a:p>
          <a:p>
            <a:endParaRPr lang="en-US" dirty="0"/>
          </a:p>
          <a:p>
            <a:endParaRPr lang="en-US" dirty="0"/>
          </a:p>
        </p:txBody>
      </p:sp>
    </p:spTree>
    <p:extLst>
      <p:ext uri="{BB962C8B-B14F-4D97-AF65-F5344CB8AC3E}">
        <p14:creationId xmlns:p14="http://schemas.microsoft.com/office/powerpoint/2010/main" val="18301344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Mass Incarceration</a:t>
            </a:r>
          </a:p>
        </p:txBody>
      </p:sp>
      <p:pic>
        <p:nvPicPr>
          <p:cNvPr id="4" name="Content Placeholder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88960" y="1819404"/>
            <a:ext cx="5182019" cy="4318349"/>
          </a:xfrm>
          <a:prstGeom prst="rect">
            <a:avLst/>
          </a:prstGeom>
        </p:spPr>
      </p:pic>
      <p:sp>
        <p:nvSpPr>
          <p:cNvPr id="6" name="Rectangle 5"/>
          <p:cNvSpPr/>
          <p:nvPr/>
        </p:nvSpPr>
        <p:spPr>
          <a:xfrm>
            <a:off x="152400" y="6244616"/>
            <a:ext cx="9296400" cy="338554"/>
          </a:xfrm>
          <a:prstGeom prst="rect">
            <a:avLst/>
          </a:prstGeom>
        </p:spPr>
        <p:txBody>
          <a:bodyPr wrap="square">
            <a:spAutoFit/>
          </a:bodyPr>
          <a:lstStyle/>
          <a:p>
            <a:r>
              <a:rPr lang="en-US" altLang="en-US" sz="1600" dirty="0">
                <a:latin typeface="Segoe UI" panose="020B0502040204020203" pitchFamily="34" charset="0"/>
                <a:ea typeface="Segoe UI" panose="020B0502040204020203" pitchFamily="34" charset="0"/>
                <a:cs typeface="Segoe UI" panose="020B0502040204020203" pitchFamily="34" charset="0"/>
              </a:rPr>
              <a:t>Source: The Atlantic – The Black Family in the Age of Mass Incarceration by Ta-Nehisi Coates </a:t>
            </a:r>
          </a:p>
        </p:txBody>
      </p:sp>
    </p:spTree>
    <p:extLst>
      <p:ext uri="{BB962C8B-B14F-4D97-AF65-F5344CB8AC3E}">
        <p14:creationId xmlns:p14="http://schemas.microsoft.com/office/powerpoint/2010/main" val="14571167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4284" y="1284836"/>
            <a:ext cx="8077200" cy="5442085"/>
          </a:xfrm>
          <a:prstGeom prst="rect">
            <a:avLst/>
          </a:prstGeom>
        </p:spPr>
      </p:pic>
      <p:sp>
        <p:nvSpPr>
          <p:cNvPr id="5" name="Title 1"/>
          <p:cNvSpPr>
            <a:spLocks noGrp="1"/>
          </p:cNvSpPr>
          <p:nvPr>
            <p:ph type="title"/>
          </p:nvPr>
        </p:nvSpPr>
        <p:spPr>
          <a:xfrm>
            <a:off x="457200" y="274638"/>
            <a:ext cx="8229600" cy="1143000"/>
          </a:xfrm>
        </p:spPr>
        <p:txBody>
          <a:bodyPr>
            <a:normAutofit/>
          </a:bodyPr>
          <a:lstStyle/>
          <a:p>
            <a:r>
              <a:rPr lang="en-US" sz="4000" dirty="0"/>
              <a:t>Mass Incarceration</a:t>
            </a:r>
          </a:p>
        </p:txBody>
      </p:sp>
    </p:spTree>
    <p:extLst>
      <p:ext uri="{BB962C8B-B14F-4D97-AF65-F5344CB8AC3E}">
        <p14:creationId xmlns:p14="http://schemas.microsoft.com/office/powerpoint/2010/main" val="30599533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715962"/>
          </a:xfrm>
        </p:spPr>
        <p:txBody>
          <a:bodyPr>
            <a:noAutofit/>
          </a:bodyPr>
          <a:lstStyle/>
          <a:p>
            <a:r>
              <a:rPr lang="en-US" b="0" dirty="0">
                <a:latin typeface="Aharoni" panose="02010803020104030203" pitchFamily="2" charset="-79"/>
                <a:cs typeface="Aharoni" panose="02010803020104030203" pitchFamily="2" charset="-79"/>
              </a:rPr>
              <a:t>Racial Disproportionality in US and WA</a:t>
            </a:r>
          </a:p>
        </p:txBody>
      </p:sp>
      <p:graphicFrame>
        <p:nvGraphicFramePr>
          <p:cNvPr id="5" name="Content Placeholder 4"/>
          <p:cNvGraphicFramePr>
            <a:graphicFrameLocks/>
          </p:cNvGraphicFramePr>
          <p:nvPr>
            <p:extLst>
              <p:ext uri="{D42A27DB-BD31-4B8C-83A1-F6EECF244321}">
                <p14:modId xmlns:p14="http://schemas.microsoft.com/office/powerpoint/2010/main" val="3648558441"/>
              </p:ext>
            </p:extLst>
          </p:nvPr>
        </p:nvGraphicFramePr>
        <p:xfrm>
          <a:off x="228600" y="1024003"/>
          <a:ext cx="8610600" cy="2442503"/>
        </p:xfrm>
        <a:graphic>
          <a:graphicData uri="http://schemas.openxmlformats.org/drawingml/2006/table">
            <a:tbl>
              <a:tblPr firstRow="1" bandRow="1">
                <a:tableStyleId>{5C22544A-7EE6-4342-B048-85BDC9FD1C3A}</a:tableStyleId>
              </a:tblPr>
              <a:tblGrid>
                <a:gridCol w="3113314">
                  <a:extLst>
                    <a:ext uri="{9D8B030D-6E8A-4147-A177-3AD203B41FA5}">
                      <a16:colId xmlns:a16="http://schemas.microsoft.com/office/drawing/2014/main" xmlns="" val="20000"/>
                    </a:ext>
                  </a:extLst>
                </a:gridCol>
                <a:gridCol w="1191986">
                  <a:extLst>
                    <a:ext uri="{9D8B030D-6E8A-4147-A177-3AD203B41FA5}">
                      <a16:colId xmlns:a16="http://schemas.microsoft.com/office/drawing/2014/main" xmlns="" val="2595543291"/>
                    </a:ext>
                  </a:extLst>
                </a:gridCol>
                <a:gridCol w="2152650">
                  <a:extLst>
                    <a:ext uri="{9D8B030D-6E8A-4147-A177-3AD203B41FA5}">
                      <a16:colId xmlns:a16="http://schemas.microsoft.com/office/drawing/2014/main" xmlns="" val="20001"/>
                    </a:ext>
                  </a:extLst>
                </a:gridCol>
                <a:gridCol w="2152650">
                  <a:extLst>
                    <a:ext uri="{9D8B030D-6E8A-4147-A177-3AD203B41FA5}">
                      <a16:colId xmlns:a16="http://schemas.microsoft.com/office/drawing/2014/main" xmlns="" val="20002"/>
                    </a:ext>
                  </a:extLst>
                </a:gridCol>
              </a:tblGrid>
              <a:tr h="1001498">
                <a:tc>
                  <a:txBody>
                    <a:bodyPr/>
                    <a:lstStyle/>
                    <a:p>
                      <a:r>
                        <a:rPr lang="en-US" sz="1600" dirty="0"/>
                        <a:t>United States (2010)</a:t>
                      </a:r>
                    </a:p>
                  </a:txBody>
                  <a:tcPr/>
                </a:tc>
                <a:tc>
                  <a:txBody>
                    <a:bodyPr/>
                    <a:lstStyle/>
                    <a:p>
                      <a:r>
                        <a:rPr lang="en-US" sz="1600" dirty="0"/>
                        <a:t>%</a:t>
                      </a:r>
                      <a:r>
                        <a:rPr lang="en-US" sz="1600" baseline="0" dirty="0"/>
                        <a:t> of US Population</a:t>
                      </a:r>
                      <a:endParaRPr lang="en-US" sz="1600" dirty="0"/>
                    </a:p>
                  </a:txBody>
                  <a:tcPr/>
                </a:tc>
                <a:tc>
                  <a:txBody>
                    <a:bodyPr/>
                    <a:lstStyle/>
                    <a:p>
                      <a:r>
                        <a:rPr lang="en-US" sz="1600" dirty="0"/>
                        <a:t>Incarceration Rate </a:t>
                      </a:r>
                    </a:p>
                    <a:p>
                      <a:r>
                        <a:rPr lang="en-US" sz="1600" dirty="0"/>
                        <a:t>(per 100,000)</a:t>
                      </a:r>
                    </a:p>
                  </a:txBody>
                  <a:tcPr/>
                </a:tc>
                <a:tc>
                  <a:txBody>
                    <a:bodyPr/>
                    <a:lstStyle/>
                    <a:p>
                      <a:r>
                        <a:rPr lang="en-US" sz="1600" dirty="0"/>
                        <a:t>Disproportionality</a:t>
                      </a:r>
                      <a:r>
                        <a:rPr lang="en-US" sz="1600" baseline="0" dirty="0"/>
                        <a:t> ratio (in comparison to White)</a:t>
                      </a:r>
                      <a:endParaRPr lang="en-US" sz="1600" dirty="0"/>
                    </a:p>
                  </a:txBody>
                  <a:tcPr/>
                </a:tc>
                <a:extLst>
                  <a:ext uri="{0D108BD9-81ED-4DB2-BD59-A6C34878D82A}">
                    <a16:rowId xmlns:a16="http://schemas.microsoft.com/office/drawing/2014/main" xmlns="" val="10000"/>
                  </a:ext>
                </a:extLst>
              </a:tr>
              <a:tr h="314757">
                <a:tc>
                  <a:txBody>
                    <a:bodyPr/>
                    <a:lstStyle/>
                    <a:p>
                      <a:r>
                        <a:rPr lang="en-US" sz="1600" dirty="0"/>
                        <a:t>White</a:t>
                      </a:r>
                    </a:p>
                  </a:txBody>
                  <a:tcPr/>
                </a:tc>
                <a:tc>
                  <a:txBody>
                    <a:bodyPr/>
                    <a:lstStyle/>
                    <a:p>
                      <a:r>
                        <a:rPr lang="en-US" sz="1600" dirty="0"/>
                        <a:t>64%</a:t>
                      </a:r>
                    </a:p>
                  </a:txBody>
                  <a:tcPr/>
                </a:tc>
                <a:tc>
                  <a:txBody>
                    <a:bodyPr/>
                    <a:lstStyle/>
                    <a:p>
                      <a:r>
                        <a:rPr lang="en-US" sz="1600" dirty="0"/>
                        <a:t>450</a:t>
                      </a:r>
                    </a:p>
                  </a:txBody>
                  <a:tcPr/>
                </a:tc>
                <a:tc>
                  <a:txBody>
                    <a:bodyPr/>
                    <a:lstStyle/>
                    <a:p>
                      <a:r>
                        <a:rPr lang="en-US" sz="1600" dirty="0"/>
                        <a:t>n/a</a:t>
                      </a:r>
                    </a:p>
                  </a:txBody>
                  <a:tcPr/>
                </a:tc>
                <a:extLst>
                  <a:ext uri="{0D108BD9-81ED-4DB2-BD59-A6C34878D82A}">
                    <a16:rowId xmlns:a16="http://schemas.microsoft.com/office/drawing/2014/main" xmlns="" val="10001"/>
                  </a:ext>
                </a:extLst>
              </a:tr>
              <a:tr h="314757">
                <a:tc>
                  <a:txBody>
                    <a:bodyPr/>
                    <a:lstStyle/>
                    <a:p>
                      <a:r>
                        <a:rPr lang="en-US" sz="1600" dirty="0"/>
                        <a:t>Latino</a:t>
                      </a:r>
                    </a:p>
                  </a:txBody>
                  <a:tcPr/>
                </a:tc>
                <a:tc>
                  <a:txBody>
                    <a:bodyPr/>
                    <a:lstStyle/>
                    <a:p>
                      <a:r>
                        <a:rPr lang="en-US" sz="1600" dirty="0"/>
                        <a:t>16%</a:t>
                      </a:r>
                    </a:p>
                  </a:txBody>
                  <a:tcPr/>
                </a:tc>
                <a:tc>
                  <a:txBody>
                    <a:bodyPr/>
                    <a:lstStyle/>
                    <a:p>
                      <a:r>
                        <a:rPr lang="en-US" sz="1600" dirty="0"/>
                        <a:t>831</a:t>
                      </a:r>
                    </a:p>
                  </a:txBody>
                  <a:tcPr/>
                </a:tc>
                <a:tc>
                  <a:txBody>
                    <a:bodyPr/>
                    <a:lstStyle/>
                    <a:p>
                      <a:r>
                        <a:rPr lang="en-US" sz="1600" dirty="0"/>
                        <a:t>1.85</a:t>
                      </a:r>
                    </a:p>
                  </a:txBody>
                  <a:tcPr/>
                </a:tc>
                <a:extLst>
                  <a:ext uri="{0D108BD9-81ED-4DB2-BD59-A6C34878D82A}">
                    <a16:rowId xmlns:a16="http://schemas.microsoft.com/office/drawing/2014/main" xmlns="" val="10002"/>
                  </a:ext>
                </a:extLst>
              </a:tr>
              <a:tr h="314757">
                <a:tc>
                  <a:txBody>
                    <a:bodyPr/>
                    <a:lstStyle/>
                    <a:p>
                      <a:r>
                        <a:rPr lang="en-US" sz="1600" dirty="0"/>
                        <a:t>Black</a:t>
                      </a:r>
                      <a:r>
                        <a:rPr lang="en-US" sz="1600" baseline="0" dirty="0"/>
                        <a:t> </a:t>
                      </a:r>
                      <a:endParaRPr lang="en-US" sz="1600" dirty="0"/>
                    </a:p>
                  </a:txBody>
                  <a:tcPr/>
                </a:tc>
                <a:tc>
                  <a:txBody>
                    <a:bodyPr/>
                    <a:lstStyle/>
                    <a:p>
                      <a:r>
                        <a:rPr lang="en-US" sz="1600" dirty="0"/>
                        <a:t>13%</a:t>
                      </a:r>
                    </a:p>
                  </a:txBody>
                  <a:tcPr/>
                </a:tc>
                <a:tc>
                  <a:txBody>
                    <a:bodyPr/>
                    <a:lstStyle/>
                    <a:p>
                      <a:r>
                        <a:rPr lang="en-US" sz="1600" dirty="0"/>
                        <a:t>2,306</a:t>
                      </a:r>
                    </a:p>
                  </a:txBody>
                  <a:tcPr/>
                </a:tc>
                <a:tc>
                  <a:txBody>
                    <a:bodyPr/>
                    <a:lstStyle/>
                    <a:p>
                      <a:r>
                        <a:rPr lang="en-US" sz="1600" dirty="0"/>
                        <a:t>5.12</a:t>
                      </a:r>
                    </a:p>
                  </a:txBody>
                  <a:tcPr/>
                </a:tc>
                <a:extLst>
                  <a:ext uri="{0D108BD9-81ED-4DB2-BD59-A6C34878D82A}">
                    <a16:rowId xmlns:a16="http://schemas.microsoft.com/office/drawing/2014/main" xmlns="" val="10003"/>
                  </a:ext>
                </a:extLst>
              </a:tr>
              <a:tr h="435165">
                <a:tc>
                  <a:txBody>
                    <a:bodyPr/>
                    <a:lstStyle/>
                    <a:p>
                      <a:r>
                        <a:rPr lang="en-US" sz="1600" dirty="0"/>
                        <a:t>American</a:t>
                      </a:r>
                      <a:r>
                        <a:rPr lang="en-US" sz="1600" baseline="0" dirty="0"/>
                        <a:t> Indian/Alaska Native</a:t>
                      </a:r>
                      <a:endParaRPr lang="en-US" sz="1600" dirty="0"/>
                    </a:p>
                  </a:txBody>
                  <a:tcPr/>
                </a:tc>
                <a:tc>
                  <a:txBody>
                    <a:bodyPr/>
                    <a:lstStyle/>
                    <a:p>
                      <a:r>
                        <a:rPr lang="en-US" sz="1600" dirty="0"/>
                        <a:t>0.9%</a:t>
                      </a:r>
                    </a:p>
                  </a:txBody>
                  <a:tcPr/>
                </a:tc>
                <a:tc>
                  <a:txBody>
                    <a:bodyPr/>
                    <a:lstStyle/>
                    <a:p>
                      <a:r>
                        <a:rPr lang="en-US" sz="1600" dirty="0"/>
                        <a:t>895</a:t>
                      </a:r>
                    </a:p>
                  </a:txBody>
                  <a:tcPr/>
                </a:tc>
                <a:tc>
                  <a:txBody>
                    <a:bodyPr/>
                    <a:lstStyle/>
                    <a:p>
                      <a:r>
                        <a:rPr lang="en-US" sz="1600" dirty="0"/>
                        <a:t>1.98</a:t>
                      </a:r>
                    </a:p>
                  </a:txBody>
                  <a:tcPr/>
                </a:tc>
                <a:extLst>
                  <a:ext uri="{0D108BD9-81ED-4DB2-BD59-A6C34878D82A}">
                    <a16:rowId xmlns:a16="http://schemas.microsoft.com/office/drawing/2014/main" xmlns="" val="2500713606"/>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568186915"/>
              </p:ext>
            </p:extLst>
          </p:nvPr>
        </p:nvGraphicFramePr>
        <p:xfrm>
          <a:off x="228600" y="3531808"/>
          <a:ext cx="8610600" cy="2272222"/>
        </p:xfrm>
        <a:graphic>
          <a:graphicData uri="http://schemas.openxmlformats.org/drawingml/2006/table">
            <a:tbl>
              <a:tblPr firstRow="1" bandRow="1">
                <a:tableStyleId>{5C22544A-7EE6-4342-B048-85BDC9FD1C3A}</a:tableStyleId>
              </a:tblPr>
              <a:tblGrid>
                <a:gridCol w="3124200">
                  <a:extLst>
                    <a:ext uri="{9D8B030D-6E8A-4147-A177-3AD203B41FA5}">
                      <a16:colId xmlns:a16="http://schemas.microsoft.com/office/drawing/2014/main" xmlns="" val="20000"/>
                    </a:ext>
                  </a:extLst>
                </a:gridCol>
                <a:gridCol w="1181100">
                  <a:extLst>
                    <a:ext uri="{9D8B030D-6E8A-4147-A177-3AD203B41FA5}">
                      <a16:colId xmlns:a16="http://schemas.microsoft.com/office/drawing/2014/main" xmlns="" val="2804109223"/>
                    </a:ext>
                  </a:extLst>
                </a:gridCol>
                <a:gridCol w="2152650">
                  <a:extLst>
                    <a:ext uri="{9D8B030D-6E8A-4147-A177-3AD203B41FA5}">
                      <a16:colId xmlns:a16="http://schemas.microsoft.com/office/drawing/2014/main" xmlns="" val="20001"/>
                    </a:ext>
                  </a:extLst>
                </a:gridCol>
                <a:gridCol w="2152650">
                  <a:extLst>
                    <a:ext uri="{9D8B030D-6E8A-4147-A177-3AD203B41FA5}">
                      <a16:colId xmlns:a16="http://schemas.microsoft.com/office/drawing/2014/main" xmlns="" val="20002"/>
                    </a:ext>
                  </a:extLst>
                </a:gridCol>
              </a:tblGrid>
              <a:tr h="816830">
                <a:tc>
                  <a:txBody>
                    <a:bodyPr/>
                    <a:lstStyle/>
                    <a:p>
                      <a:r>
                        <a:rPr lang="en-US" sz="1600" dirty="0"/>
                        <a:t>Washington State </a:t>
                      </a:r>
                      <a:r>
                        <a:rPr lang="en-US" sz="1600" baseline="0" dirty="0"/>
                        <a:t>(2010)</a:t>
                      </a:r>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a:t>
                      </a:r>
                      <a:r>
                        <a:rPr lang="en-US" sz="1600" baseline="0" dirty="0"/>
                        <a:t> of US Population</a:t>
                      </a:r>
                      <a:endParaRPr lang="en-US" sz="1600" dirty="0"/>
                    </a:p>
                    <a:p>
                      <a:endParaRPr lang="en-US" sz="1600" dirty="0"/>
                    </a:p>
                  </a:txBody>
                  <a:tcPr/>
                </a:tc>
                <a:tc>
                  <a:txBody>
                    <a:bodyPr/>
                    <a:lstStyle/>
                    <a:p>
                      <a:r>
                        <a:rPr lang="en-US" sz="1600" dirty="0"/>
                        <a:t>Incarceration Rate </a:t>
                      </a:r>
                    </a:p>
                    <a:p>
                      <a:r>
                        <a:rPr lang="en-US" sz="1600" dirty="0"/>
                        <a:t>(per 100,000)</a:t>
                      </a:r>
                    </a:p>
                  </a:txBody>
                  <a:tcPr/>
                </a:tc>
                <a:tc>
                  <a:txBody>
                    <a:bodyPr/>
                    <a:lstStyle/>
                    <a:p>
                      <a:r>
                        <a:rPr lang="en-US" sz="1600" dirty="0"/>
                        <a:t>Disproportionality</a:t>
                      </a:r>
                      <a:r>
                        <a:rPr lang="en-US" sz="1600" baseline="0" dirty="0"/>
                        <a:t> ratio (in comparison to White)</a:t>
                      </a:r>
                      <a:endParaRPr lang="en-US" sz="1600" dirty="0"/>
                    </a:p>
                  </a:txBody>
                  <a:tcPr/>
                </a:tc>
                <a:extLst>
                  <a:ext uri="{0D108BD9-81ED-4DB2-BD59-A6C34878D82A}">
                    <a16:rowId xmlns:a16="http://schemas.microsoft.com/office/drawing/2014/main" xmlns="" val="10000"/>
                  </a:ext>
                </a:extLst>
              </a:tr>
              <a:tr h="256718">
                <a:tc>
                  <a:txBody>
                    <a:bodyPr/>
                    <a:lstStyle/>
                    <a:p>
                      <a:r>
                        <a:rPr lang="en-US" sz="1600" dirty="0"/>
                        <a:t>White</a:t>
                      </a:r>
                    </a:p>
                  </a:txBody>
                  <a:tcPr/>
                </a:tc>
                <a:tc>
                  <a:txBody>
                    <a:bodyPr/>
                    <a:lstStyle/>
                    <a:p>
                      <a:r>
                        <a:rPr lang="en-US" sz="1600" dirty="0"/>
                        <a:t>73%</a:t>
                      </a:r>
                    </a:p>
                  </a:txBody>
                  <a:tcPr/>
                </a:tc>
                <a:tc>
                  <a:txBody>
                    <a:bodyPr/>
                    <a:lstStyle/>
                    <a:p>
                      <a:r>
                        <a:rPr lang="en-US" sz="1600" dirty="0"/>
                        <a:t>393</a:t>
                      </a:r>
                    </a:p>
                  </a:txBody>
                  <a:tcPr/>
                </a:tc>
                <a:tc>
                  <a:txBody>
                    <a:bodyPr/>
                    <a:lstStyle/>
                    <a:p>
                      <a:r>
                        <a:rPr lang="en-US" sz="1600" dirty="0"/>
                        <a:t>n/a</a:t>
                      </a:r>
                    </a:p>
                  </a:txBody>
                  <a:tcPr/>
                </a:tc>
                <a:extLst>
                  <a:ext uri="{0D108BD9-81ED-4DB2-BD59-A6C34878D82A}">
                    <a16:rowId xmlns:a16="http://schemas.microsoft.com/office/drawing/2014/main" xmlns="" val="10001"/>
                  </a:ext>
                </a:extLst>
              </a:tr>
              <a:tr h="256718">
                <a:tc>
                  <a:txBody>
                    <a:bodyPr/>
                    <a:lstStyle/>
                    <a:p>
                      <a:r>
                        <a:rPr lang="en-US" sz="1600" dirty="0"/>
                        <a:t>Latino</a:t>
                      </a:r>
                    </a:p>
                  </a:txBody>
                  <a:tcPr/>
                </a:tc>
                <a:tc>
                  <a:txBody>
                    <a:bodyPr/>
                    <a:lstStyle/>
                    <a:p>
                      <a:r>
                        <a:rPr lang="en-US" sz="1600" dirty="0"/>
                        <a:t>11%</a:t>
                      </a:r>
                    </a:p>
                  </a:txBody>
                  <a:tcPr/>
                </a:tc>
                <a:tc>
                  <a:txBody>
                    <a:bodyPr/>
                    <a:lstStyle/>
                    <a:p>
                      <a:r>
                        <a:rPr lang="en-US" sz="1600" dirty="0"/>
                        <a:t>601</a:t>
                      </a:r>
                    </a:p>
                  </a:txBody>
                  <a:tcPr/>
                </a:tc>
                <a:tc>
                  <a:txBody>
                    <a:bodyPr/>
                    <a:lstStyle/>
                    <a:p>
                      <a:r>
                        <a:rPr lang="en-US" sz="1600" dirty="0"/>
                        <a:t>1.53</a:t>
                      </a:r>
                    </a:p>
                  </a:txBody>
                  <a:tcPr/>
                </a:tc>
                <a:extLst>
                  <a:ext uri="{0D108BD9-81ED-4DB2-BD59-A6C34878D82A}">
                    <a16:rowId xmlns:a16="http://schemas.microsoft.com/office/drawing/2014/main" xmlns="" val="10002"/>
                  </a:ext>
                </a:extLst>
              </a:tr>
              <a:tr h="256718">
                <a:tc>
                  <a:txBody>
                    <a:bodyPr/>
                    <a:lstStyle/>
                    <a:p>
                      <a:r>
                        <a:rPr lang="en-US" sz="1600" dirty="0"/>
                        <a:t>Black</a:t>
                      </a:r>
                    </a:p>
                  </a:txBody>
                  <a:tcPr/>
                </a:tc>
                <a:tc>
                  <a:txBody>
                    <a:bodyPr/>
                    <a:lstStyle/>
                    <a:p>
                      <a:r>
                        <a:rPr lang="en-US" sz="1600" dirty="0"/>
                        <a:t>4%</a:t>
                      </a:r>
                    </a:p>
                  </a:txBody>
                  <a:tcPr/>
                </a:tc>
                <a:tc>
                  <a:txBody>
                    <a:bodyPr/>
                    <a:lstStyle/>
                    <a:p>
                      <a:r>
                        <a:rPr lang="en-US" sz="1600" dirty="0"/>
                        <a:t>2,372</a:t>
                      </a:r>
                    </a:p>
                  </a:txBody>
                  <a:tcPr/>
                </a:tc>
                <a:tc>
                  <a:txBody>
                    <a:bodyPr/>
                    <a:lstStyle/>
                    <a:p>
                      <a:r>
                        <a:rPr lang="en-US" sz="1600" dirty="0"/>
                        <a:t>6.04</a:t>
                      </a:r>
                    </a:p>
                  </a:txBody>
                  <a:tcPr/>
                </a:tc>
                <a:extLst>
                  <a:ext uri="{0D108BD9-81ED-4DB2-BD59-A6C34878D82A}">
                    <a16:rowId xmlns:a16="http://schemas.microsoft.com/office/drawing/2014/main" xmlns="" val="10003"/>
                  </a:ext>
                </a:extLst>
              </a:tr>
              <a:tr h="443422">
                <a:tc>
                  <a:txBody>
                    <a:bodyPr/>
                    <a:lstStyle/>
                    <a:p>
                      <a:r>
                        <a:rPr lang="en-US" sz="1600" dirty="0"/>
                        <a:t>American</a:t>
                      </a:r>
                      <a:r>
                        <a:rPr lang="en-US" sz="1600" baseline="0" dirty="0"/>
                        <a:t> Indian/Alaska Native</a:t>
                      </a:r>
                      <a:endParaRPr lang="en-US" sz="1600" dirty="0"/>
                    </a:p>
                  </a:txBody>
                  <a:tcPr/>
                </a:tc>
                <a:tc>
                  <a:txBody>
                    <a:bodyPr/>
                    <a:lstStyle/>
                    <a:p>
                      <a:r>
                        <a:rPr lang="en-US" sz="1600" dirty="0"/>
                        <a:t>2%</a:t>
                      </a:r>
                    </a:p>
                  </a:txBody>
                  <a:tcPr/>
                </a:tc>
                <a:tc>
                  <a:txBody>
                    <a:bodyPr/>
                    <a:lstStyle/>
                    <a:p>
                      <a:r>
                        <a:rPr lang="en-US" sz="1600" dirty="0"/>
                        <a:t>1,427</a:t>
                      </a:r>
                    </a:p>
                  </a:txBody>
                  <a:tcPr/>
                </a:tc>
                <a:tc>
                  <a:txBody>
                    <a:bodyPr/>
                    <a:lstStyle/>
                    <a:p>
                      <a:r>
                        <a:rPr lang="en-US" sz="1600" dirty="0"/>
                        <a:t>3.63</a:t>
                      </a:r>
                    </a:p>
                  </a:txBody>
                  <a:tcPr/>
                </a:tc>
                <a:extLst>
                  <a:ext uri="{0D108BD9-81ED-4DB2-BD59-A6C34878D82A}">
                    <a16:rowId xmlns:a16="http://schemas.microsoft.com/office/drawing/2014/main" xmlns="" val="3857831396"/>
                  </a:ext>
                </a:extLst>
              </a:tr>
            </a:tbl>
          </a:graphicData>
        </a:graphic>
      </p:graphicFrame>
      <p:sp>
        <p:nvSpPr>
          <p:cNvPr id="7" name="TextBox 6"/>
          <p:cNvSpPr txBox="1"/>
          <p:nvPr/>
        </p:nvSpPr>
        <p:spPr>
          <a:xfrm>
            <a:off x="318808" y="6007595"/>
            <a:ext cx="8520391" cy="769441"/>
          </a:xfrm>
          <a:prstGeom prst="rect">
            <a:avLst/>
          </a:prstGeom>
          <a:noFill/>
        </p:spPr>
        <p:txBody>
          <a:bodyPr wrap="square" rtlCol="0">
            <a:spAutoFit/>
          </a:bodyPr>
          <a:lstStyle/>
          <a:p>
            <a:r>
              <a:rPr lang="en-US" sz="1600" dirty="0">
                <a:latin typeface="Segoe UI" panose="020B0502040204020203" pitchFamily="34" charset="0"/>
                <a:ea typeface="Segoe UI" panose="020B0502040204020203" pitchFamily="34" charset="0"/>
                <a:cs typeface="Segoe UI" panose="020B0502040204020203" pitchFamily="34" charset="0"/>
              </a:rPr>
              <a:t>Source: Prison Policy Initiative “Breaking Down Mass Incarceration in the 2010 Census: State-by-State Incarceration by Race/Ethnicity” (2010)</a:t>
            </a:r>
          </a:p>
          <a:p>
            <a:r>
              <a:rPr lang="en-US" sz="1200" dirty="0"/>
              <a:t> </a:t>
            </a:r>
          </a:p>
        </p:txBody>
      </p:sp>
    </p:spTree>
    <p:extLst>
      <p:ext uri="{BB962C8B-B14F-4D97-AF65-F5344CB8AC3E}">
        <p14:creationId xmlns:p14="http://schemas.microsoft.com/office/powerpoint/2010/main" val="8207055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Washington Task Force of Race and the Criminal Justice System</a:t>
            </a:r>
          </a:p>
        </p:txBody>
      </p:sp>
      <p:sp>
        <p:nvSpPr>
          <p:cNvPr id="3" name="Text Placeholder 2"/>
          <p:cNvSpPr>
            <a:spLocks noGrp="1"/>
          </p:cNvSpPr>
          <p:nvPr>
            <p:ph type="body" sz="quarter" idx="11"/>
          </p:nvPr>
        </p:nvSpPr>
        <p:spPr>
          <a:xfrm>
            <a:off x="512731" y="2451253"/>
            <a:ext cx="6400800" cy="2273300"/>
          </a:xfrm>
        </p:spPr>
        <p:txBody>
          <a:bodyPr>
            <a:noAutofit/>
          </a:bodyPr>
          <a:lstStyle/>
          <a:p>
            <a:pPr>
              <a:lnSpc>
                <a:spcPct val="100000"/>
              </a:lnSpc>
            </a:pPr>
            <a:r>
              <a:rPr lang="en-US" sz="2800" dirty="0"/>
              <a:t>Convened in November 2010 as a response to disparaging comments made by two sitting Justices</a:t>
            </a:r>
          </a:p>
          <a:p>
            <a:pPr marL="0" indent="0">
              <a:lnSpc>
                <a:spcPct val="100000"/>
              </a:lnSpc>
              <a:buNone/>
            </a:pPr>
            <a:endParaRPr lang="en-US" sz="2800" dirty="0"/>
          </a:p>
          <a:p>
            <a:pPr>
              <a:lnSpc>
                <a:spcPct val="100000"/>
              </a:lnSpc>
            </a:pPr>
            <a:r>
              <a:rPr lang="en-US" sz="2800" dirty="0"/>
              <a:t>Analyzed the disproportionality and disparity within the criminal justice system</a:t>
            </a:r>
          </a:p>
        </p:txBody>
      </p:sp>
    </p:spTree>
    <p:extLst>
      <p:ext uri="{BB962C8B-B14F-4D97-AF65-F5344CB8AC3E}">
        <p14:creationId xmlns:p14="http://schemas.microsoft.com/office/powerpoint/2010/main" val="18429859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000" dirty="0"/>
              <a:t>Findings: Preliminary Report on Race and Washington’s Criminal Justice System</a:t>
            </a:r>
          </a:p>
        </p:txBody>
      </p:sp>
      <p:sp>
        <p:nvSpPr>
          <p:cNvPr id="3" name="Text Placeholder 2"/>
          <p:cNvSpPr>
            <a:spLocks noGrp="1"/>
          </p:cNvSpPr>
          <p:nvPr>
            <p:ph type="body" sz="quarter" idx="11"/>
          </p:nvPr>
        </p:nvSpPr>
        <p:spPr>
          <a:xfrm>
            <a:off x="512731" y="2451261"/>
            <a:ext cx="6400800" cy="2273300"/>
          </a:xfrm>
        </p:spPr>
        <p:txBody>
          <a:bodyPr>
            <a:noAutofit/>
          </a:bodyPr>
          <a:lstStyle/>
          <a:p>
            <a:pPr>
              <a:lnSpc>
                <a:spcPct val="100000"/>
              </a:lnSpc>
            </a:pPr>
            <a:r>
              <a:rPr lang="en-US" sz="2200" dirty="0"/>
              <a:t>Defendants of color were significantly less likely than similarly situated White defendants to receive sentences that fell below the standard range</a:t>
            </a:r>
          </a:p>
          <a:p>
            <a:pPr marL="0" indent="0">
              <a:lnSpc>
                <a:spcPct val="100000"/>
              </a:lnSpc>
              <a:buNone/>
            </a:pPr>
            <a:endParaRPr lang="en-US" sz="2200" dirty="0"/>
          </a:p>
          <a:p>
            <a:pPr>
              <a:lnSpc>
                <a:spcPct val="100000"/>
              </a:lnSpc>
            </a:pPr>
            <a:r>
              <a:rPr lang="en-US" sz="2200" dirty="0"/>
              <a:t>Among felony drug offenders, Black defendants were 62% more likely to be sentenced to prison than similarly situated White defendants</a:t>
            </a:r>
          </a:p>
        </p:txBody>
      </p:sp>
    </p:spTree>
    <p:extLst>
      <p:ext uri="{BB962C8B-B14F-4D97-AF65-F5344CB8AC3E}">
        <p14:creationId xmlns:p14="http://schemas.microsoft.com/office/powerpoint/2010/main" val="22116968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1143000"/>
          </a:xfrm>
        </p:spPr>
        <p:txBody>
          <a:bodyPr>
            <a:normAutofit/>
          </a:bodyPr>
          <a:lstStyle/>
          <a:p>
            <a:r>
              <a:rPr lang="en-US" sz="4000" b="0" dirty="0">
                <a:solidFill>
                  <a:schemeClr val="tx1"/>
                </a:solidFill>
                <a:latin typeface="Aharoni" panose="02010803020104030203" pitchFamily="2" charset="-79"/>
                <a:cs typeface="Aharoni" panose="02010803020104030203" pitchFamily="2" charset="-79"/>
              </a:rPr>
              <a:t>Fair Housing Overview</a:t>
            </a:r>
          </a:p>
        </p:txBody>
      </p:sp>
      <p:sp>
        <p:nvSpPr>
          <p:cNvPr id="5" name="TextBox 4"/>
          <p:cNvSpPr txBox="1"/>
          <p:nvPr/>
        </p:nvSpPr>
        <p:spPr>
          <a:xfrm>
            <a:off x="609600" y="1382488"/>
            <a:ext cx="8077200" cy="769441"/>
          </a:xfrm>
          <a:prstGeom prst="rect">
            <a:avLst/>
          </a:prstGeom>
          <a:noFill/>
        </p:spPr>
        <p:txBody>
          <a:bodyPr wrap="square" rtlCol="0">
            <a:spAutoFit/>
          </a:bodyPr>
          <a:lstStyle/>
          <a:p>
            <a:pPr marL="82550">
              <a:spcAft>
                <a:spcPts val="1200"/>
              </a:spcAft>
            </a:pPr>
            <a:r>
              <a:rPr lang="en-US" sz="2200" dirty="0">
                <a:latin typeface="Segoe UI" panose="020B0502040204020203" pitchFamily="34" charset="0"/>
                <a:ea typeface="Segoe UI" panose="020B0502040204020203" pitchFamily="34" charset="0"/>
                <a:cs typeface="Segoe UI" panose="020B0502040204020203" pitchFamily="34" charset="0"/>
              </a:rPr>
              <a:t>Prohibits direct or indirect discrimination based on the following protected classes: </a:t>
            </a:r>
          </a:p>
        </p:txBody>
      </p:sp>
      <p:sp>
        <p:nvSpPr>
          <p:cNvPr id="7" name="Content Placeholder 5"/>
          <p:cNvSpPr txBox="1">
            <a:spLocks/>
          </p:cNvSpPr>
          <p:nvPr/>
        </p:nvSpPr>
        <p:spPr>
          <a:xfrm>
            <a:off x="4586711" y="2524919"/>
            <a:ext cx="4041648" cy="3657600"/>
          </a:xfrm>
          <a:prstGeom prst="rect">
            <a:avLst/>
          </a:prstGeom>
        </p:spPr>
        <p:txBody>
          <a:bodyPr>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rgbClr val="20124D"/>
                </a:solidFill>
                <a:latin typeface="Segoe UI" panose="020B0502040204020203" pitchFamily="34" charset="0"/>
                <a:ea typeface="Segoe UI" panose="020B0502040204020203" pitchFamily="34" charset="0"/>
                <a:cs typeface="Segoe UI" panose="020B050204020402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20124D"/>
                </a:solidFill>
                <a:latin typeface="Segoe UI" panose="020B0502040204020203" pitchFamily="34" charset="0"/>
                <a:ea typeface="Segoe UI" panose="020B0502040204020203" pitchFamily="34" charset="0"/>
                <a:cs typeface="Segoe UI" panose="020B0502040204020203"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20124D"/>
                </a:solidFill>
                <a:latin typeface="Segoe UI" panose="020B0502040204020203" pitchFamily="34" charset="0"/>
                <a:ea typeface="Segoe UI" panose="020B0502040204020203" pitchFamily="34" charset="0"/>
                <a:cs typeface="Segoe UI" panose="020B0502040204020203"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20124D"/>
                </a:solidFill>
                <a:latin typeface="Segoe UI" panose="020B0502040204020203" pitchFamily="34" charset="0"/>
                <a:ea typeface="Segoe UI" panose="020B0502040204020203" pitchFamily="34" charset="0"/>
                <a:cs typeface="Segoe UI" panose="020B0502040204020203" pitchFamily="34" charset="0"/>
              </a:defRPr>
            </a:lvl4pPr>
            <a:lvl5pPr marL="1828800" indent="0" algn="l" defTabSz="914400" rtl="0" eaLnBrk="1" latinLnBrk="0" hangingPunct="1">
              <a:lnSpc>
                <a:spcPct val="90000"/>
              </a:lnSpc>
              <a:spcBef>
                <a:spcPts val="500"/>
              </a:spcBef>
              <a:buFont typeface="Arial" panose="020B0604020202020204" pitchFamily="34" charset="0"/>
              <a:buNone/>
              <a:defRPr sz="2000" kern="1200">
                <a:solidFill>
                  <a:srgbClr val="20124D"/>
                </a:solidFill>
                <a:latin typeface="Segoe UI" panose="020B0502040204020203" pitchFamily="34" charset="0"/>
                <a:ea typeface="Segoe UI" panose="020B0502040204020203" pitchFamily="34" charset="0"/>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65138" indent="-382588">
              <a:buFont typeface="Arial" panose="020B0604020202020204" pitchFamily="34" charset="0"/>
              <a:buBlip>
                <a:blip r:embed="rId3"/>
              </a:buBlip>
            </a:pPr>
            <a:r>
              <a:rPr lang="en-US" sz="8000" dirty="0">
                <a:solidFill>
                  <a:schemeClr val="tx1"/>
                </a:solidFill>
              </a:rPr>
              <a:t>Political Ideology</a:t>
            </a:r>
          </a:p>
          <a:p>
            <a:pPr marL="465138" indent="-382588">
              <a:buFont typeface="Arial" panose="020B0604020202020204" pitchFamily="34" charset="0"/>
              <a:buBlip>
                <a:blip r:embed="rId3"/>
              </a:buBlip>
            </a:pPr>
            <a:r>
              <a:rPr lang="en-US" sz="8000" dirty="0">
                <a:solidFill>
                  <a:schemeClr val="tx1"/>
                </a:solidFill>
              </a:rPr>
              <a:t>Creed</a:t>
            </a:r>
          </a:p>
          <a:p>
            <a:pPr marL="465138" indent="-382588">
              <a:buFont typeface="Arial" panose="020B0604020202020204" pitchFamily="34" charset="0"/>
              <a:buBlip>
                <a:blip r:embed="rId3"/>
              </a:buBlip>
            </a:pPr>
            <a:r>
              <a:rPr lang="en-US" sz="8000" dirty="0">
                <a:solidFill>
                  <a:schemeClr val="tx1"/>
                </a:solidFill>
              </a:rPr>
              <a:t>Ancestry</a:t>
            </a:r>
          </a:p>
          <a:p>
            <a:pPr marL="465138" indent="-382588">
              <a:buFont typeface="Arial" panose="020B0604020202020204" pitchFamily="34" charset="0"/>
              <a:buBlip>
                <a:blip r:embed="rId3"/>
              </a:buBlip>
            </a:pPr>
            <a:r>
              <a:rPr lang="en-US" sz="8000" dirty="0">
                <a:solidFill>
                  <a:schemeClr val="tx1"/>
                </a:solidFill>
              </a:rPr>
              <a:t>Honorably/Discharged Veteran/Military Status</a:t>
            </a:r>
          </a:p>
          <a:p>
            <a:pPr marL="465138" indent="-382588">
              <a:buFont typeface="Arial" panose="020B0604020202020204" pitchFamily="34" charset="0"/>
              <a:buBlip>
                <a:blip r:embed="rId3"/>
              </a:buBlip>
            </a:pPr>
            <a:r>
              <a:rPr lang="en-US" sz="8000" dirty="0">
                <a:solidFill>
                  <a:schemeClr val="tx1"/>
                </a:solidFill>
              </a:rPr>
              <a:t>Section 8 or other subsidy program</a:t>
            </a:r>
          </a:p>
          <a:p>
            <a:pPr marL="465138" indent="-382588">
              <a:buFont typeface="Arial" panose="020B0604020202020204" pitchFamily="34" charset="0"/>
              <a:buBlip>
                <a:blip r:embed="rId3"/>
              </a:buBlip>
            </a:pPr>
            <a:r>
              <a:rPr lang="en-US" sz="8000" dirty="0">
                <a:solidFill>
                  <a:schemeClr val="tx1"/>
                </a:solidFill>
              </a:rPr>
              <a:t>Alternative Source of Income</a:t>
            </a:r>
          </a:p>
          <a:p>
            <a:pPr marL="465138" indent="-382588">
              <a:buFont typeface="Arial" panose="020B0604020202020204" pitchFamily="34" charset="0"/>
              <a:buBlip>
                <a:blip r:embed="rId3"/>
              </a:buBlip>
            </a:pPr>
            <a:r>
              <a:rPr lang="en-US" sz="8000" dirty="0">
                <a:solidFill>
                  <a:schemeClr val="tx1"/>
                </a:solidFill>
              </a:rPr>
              <a:t>Association*</a:t>
            </a:r>
          </a:p>
          <a:p>
            <a:pPr marL="465138" indent="-382588">
              <a:buFont typeface="Arial" panose="020B0604020202020204" pitchFamily="34" charset="0"/>
              <a:buBlip>
                <a:blip r:embed="rId3"/>
              </a:buBlip>
            </a:pPr>
            <a:r>
              <a:rPr lang="en-US" sz="8000" dirty="0">
                <a:solidFill>
                  <a:schemeClr val="tx1"/>
                </a:solidFill>
              </a:rPr>
              <a:t>Retaliation*</a:t>
            </a:r>
          </a:p>
          <a:p>
            <a:pPr marL="82550" indent="0">
              <a:buFont typeface="Arial" panose="020B0604020202020204" pitchFamily="34" charset="0"/>
              <a:buNone/>
            </a:pPr>
            <a:endParaRPr lang="en-US" sz="8000" dirty="0">
              <a:solidFill>
                <a:schemeClr val="tx1"/>
              </a:solidFill>
            </a:endParaRPr>
          </a:p>
          <a:p>
            <a:pPr marL="82550" indent="0">
              <a:buFont typeface="Arial" panose="020B0604020202020204" pitchFamily="34" charset="0"/>
              <a:buNone/>
            </a:pPr>
            <a:r>
              <a:rPr lang="en-US" sz="8000" dirty="0">
                <a:solidFill>
                  <a:schemeClr val="tx1"/>
                </a:solidFill>
              </a:rPr>
              <a:t>*Federally Protected</a:t>
            </a:r>
          </a:p>
          <a:p>
            <a:endParaRPr lang="en-US" dirty="0"/>
          </a:p>
          <a:p>
            <a:endParaRPr lang="en-US" dirty="0"/>
          </a:p>
        </p:txBody>
      </p:sp>
      <p:sp>
        <p:nvSpPr>
          <p:cNvPr id="8" name="Content Placeholder 2"/>
          <p:cNvSpPr txBox="1">
            <a:spLocks/>
          </p:cNvSpPr>
          <p:nvPr/>
        </p:nvSpPr>
        <p:spPr>
          <a:xfrm>
            <a:off x="609600" y="2469914"/>
            <a:ext cx="4041648" cy="3657600"/>
          </a:xfrm>
          <a:prstGeom prst="rect">
            <a:avLst/>
          </a:prstGeom>
        </p:spPr>
        <p:txBody>
          <a:bodyPr vert="horz" lIns="91440" tIns="45720" rIns="91440" bIns="45720" rtlCol="0">
            <a:normAutofit/>
          </a:bodyPr>
          <a:lstStyle>
            <a:lvl1pPr marL="0" marR="0" indent="0" algn="ctr" defTabSz="457200" rtl="0" eaLnBrk="1" fontAlgn="auto" latinLnBrk="0" hangingPunct="1">
              <a:lnSpc>
                <a:spcPct val="100000"/>
              </a:lnSpc>
              <a:spcBef>
                <a:spcPts val="0"/>
              </a:spcBef>
              <a:spcAft>
                <a:spcPts val="0"/>
              </a:spcAft>
              <a:buClrTx/>
              <a:buSzTx/>
              <a:buFontTx/>
              <a:buNone/>
              <a:tabLst/>
              <a:defRPr sz="2000" b="0" kern="1200" baseline="0">
                <a:solidFill>
                  <a:srgbClr val="FF6161"/>
                </a:solidFill>
                <a:latin typeface="Segoe UI" panose="020B0502040204020203" pitchFamily="34" charset="0"/>
                <a:ea typeface="Segoe UI" panose="020B0502040204020203" pitchFamily="34" charset="0"/>
                <a:cs typeface="Segoe UI" panose="020B0502040204020203"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rgbClr val="20124D"/>
                </a:solidFill>
                <a:latin typeface="Segoe UI" panose="020B0502040204020203" pitchFamily="34" charset="0"/>
                <a:ea typeface="Segoe UI" panose="020B0502040204020203" pitchFamily="34" charset="0"/>
                <a:cs typeface="Segoe UI" panose="020B0502040204020203" pitchFamily="34" charset="0"/>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rgbClr val="20124D"/>
                </a:solidFill>
                <a:latin typeface="Segoe UI" panose="020B0502040204020203" pitchFamily="34" charset="0"/>
                <a:ea typeface="Segoe UI" panose="020B0502040204020203" pitchFamily="34" charset="0"/>
                <a:cs typeface="Segoe UI" panose="020B0502040204020203" pitchFamily="34" charset="0"/>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rgbClr val="20124D"/>
                </a:solidFill>
                <a:latin typeface="Segoe UI" panose="020B0502040204020203" pitchFamily="34" charset="0"/>
                <a:ea typeface="Segoe UI" panose="020B0502040204020203" pitchFamily="34" charset="0"/>
                <a:cs typeface="Segoe UI" panose="020B0502040204020203" pitchFamily="34" charset="0"/>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rgbClr val="20124D"/>
                </a:solidFill>
                <a:latin typeface="Segoe UI" panose="020B0502040204020203" pitchFamily="34" charset="0"/>
                <a:ea typeface="Segoe UI" panose="020B0502040204020203" pitchFamily="34" charset="0"/>
                <a:cs typeface="Segoe UI" panose="020B0502040204020203" pitchFamily="34" charset="0"/>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65138" indent="-382588" algn="l">
              <a:buFontTx/>
              <a:buBlip>
                <a:blip r:embed="rId3"/>
              </a:buBlip>
            </a:pPr>
            <a:r>
              <a:rPr lang="en-US" dirty="0">
                <a:solidFill>
                  <a:schemeClr val="tx1"/>
                </a:solidFill>
              </a:rPr>
              <a:t>Race*			</a:t>
            </a:r>
          </a:p>
          <a:p>
            <a:pPr marL="465138" indent="-382588" algn="l">
              <a:buFontTx/>
              <a:buBlip>
                <a:blip r:embed="rId3"/>
              </a:buBlip>
            </a:pPr>
            <a:r>
              <a:rPr lang="en-US" dirty="0">
                <a:solidFill>
                  <a:schemeClr val="tx1"/>
                </a:solidFill>
              </a:rPr>
              <a:t>Color*</a:t>
            </a:r>
          </a:p>
          <a:p>
            <a:pPr marL="465138" indent="-382588" algn="l">
              <a:buFontTx/>
              <a:buBlip>
                <a:blip r:embed="rId3"/>
              </a:buBlip>
            </a:pPr>
            <a:r>
              <a:rPr lang="en-US" dirty="0">
                <a:solidFill>
                  <a:schemeClr val="tx1"/>
                </a:solidFill>
              </a:rPr>
              <a:t>Sex*</a:t>
            </a:r>
          </a:p>
          <a:p>
            <a:pPr marL="465138" indent="-382588" algn="l">
              <a:buFontTx/>
              <a:buBlip>
                <a:blip r:embed="rId3"/>
              </a:buBlip>
            </a:pPr>
            <a:r>
              <a:rPr lang="en-US" dirty="0">
                <a:solidFill>
                  <a:schemeClr val="tx1"/>
                </a:solidFill>
              </a:rPr>
              <a:t>Religion*</a:t>
            </a:r>
          </a:p>
          <a:p>
            <a:pPr marL="465138" indent="-382588" algn="l">
              <a:buFontTx/>
              <a:buBlip>
                <a:blip r:embed="rId3"/>
              </a:buBlip>
            </a:pPr>
            <a:r>
              <a:rPr lang="en-US" dirty="0">
                <a:solidFill>
                  <a:schemeClr val="tx1"/>
                </a:solidFill>
              </a:rPr>
              <a:t>National Origin*</a:t>
            </a:r>
          </a:p>
          <a:p>
            <a:pPr marL="465138" indent="-382588" algn="l">
              <a:buFontTx/>
              <a:buBlip>
                <a:blip r:embed="rId3"/>
              </a:buBlip>
            </a:pPr>
            <a:r>
              <a:rPr lang="en-US" dirty="0">
                <a:solidFill>
                  <a:schemeClr val="tx1"/>
                </a:solidFill>
              </a:rPr>
              <a:t>Disability*</a:t>
            </a:r>
          </a:p>
          <a:p>
            <a:pPr marL="465138" indent="-382588" algn="l">
              <a:buFontTx/>
              <a:buBlip>
                <a:blip r:embed="rId3"/>
              </a:buBlip>
            </a:pPr>
            <a:r>
              <a:rPr lang="en-US" dirty="0">
                <a:solidFill>
                  <a:schemeClr val="tx1"/>
                </a:solidFill>
              </a:rPr>
              <a:t>Familial Status*</a:t>
            </a:r>
          </a:p>
          <a:p>
            <a:pPr marL="465138" indent="-382588" algn="l">
              <a:buFontTx/>
              <a:buBlip>
                <a:blip r:embed="rId3"/>
              </a:buBlip>
            </a:pPr>
            <a:r>
              <a:rPr lang="en-US" dirty="0">
                <a:solidFill>
                  <a:schemeClr val="tx1"/>
                </a:solidFill>
              </a:rPr>
              <a:t>Age</a:t>
            </a:r>
          </a:p>
          <a:p>
            <a:pPr marL="465138" indent="-382588" algn="l">
              <a:buFontTx/>
              <a:buBlip>
                <a:blip r:embed="rId3"/>
              </a:buBlip>
            </a:pPr>
            <a:r>
              <a:rPr lang="en-US" dirty="0">
                <a:solidFill>
                  <a:schemeClr val="tx1"/>
                </a:solidFill>
              </a:rPr>
              <a:t>Sexual Orientation</a:t>
            </a:r>
          </a:p>
          <a:p>
            <a:pPr marL="465138" indent="-382588" algn="l">
              <a:buFontTx/>
              <a:buBlip>
                <a:blip r:embed="rId3"/>
              </a:buBlip>
            </a:pPr>
            <a:r>
              <a:rPr lang="en-US" dirty="0">
                <a:solidFill>
                  <a:schemeClr val="tx1"/>
                </a:solidFill>
              </a:rPr>
              <a:t>Gender Identity</a:t>
            </a:r>
          </a:p>
          <a:p>
            <a:endParaRPr lang="en-US" dirty="0"/>
          </a:p>
        </p:txBody>
      </p:sp>
    </p:spTree>
    <p:extLst>
      <p:ext uri="{BB962C8B-B14F-4D97-AF65-F5344CB8AC3E}">
        <p14:creationId xmlns:p14="http://schemas.microsoft.com/office/powerpoint/2010/main" val="340637099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ln w="76200">
          <a:solidFill>
            <a:srgbClr val="FF616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SOCR Power PPT Purple &amp; Coral - Optimal for Housing.potx" id="{1EAD8179-7A63-4485-8F66-E92777C889DA}" vid="{F24ADEEE-7DD9-4FCF-B406-709C0E3200E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SOCR Power PPT Purple &amp; Coral - Optimal for Housing</Template>
  <TotalTime>1553</TotalTime>
  <Words>4105</Words>
  <Application>Microsoft Office PowerPoint</Application>
  <PresentationFormat>On-screen Show (4:3)</PresentationFormat>
  <Paragraphs>596</Paragraphs>
  <Slides>32</Slides>
  <Notes>30</Notes>
  <HiddenSlides>0</HiddenSlides>
  <MMClips>1</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Aharoni</vt:lpstr>
      <vt:lpstr>Arial</vt:lpstr>
      <vt:lpstr>Calibri</vt:lpstr>
      <vt:lpstr>Segoe UI</vt:lpstr>
      <vt:lpstr>Wingdings</vt:lpstr>
      <vt:lpstr>Office Theme</vt:lpstr>
      <vt:lpstr>Individualized Assessments: The Use of Conviction Records in Housing</vt:lpstr>
      <vt:lpstr>Roadmap</vt:lpstr>
      <vt:lpstr>Mass Incarceration</vt:lpstr>
      <vt:lpstr>Mass Incarceration</vt:lpstr>
      <vt:lpstr>Mass Incarceration</vt:lpstr>
      <vt:lpstr>Racial Disproportionality in US and WA</vt:lpstr>
      <vt:lpstr>Washington Task Force of Race and the Criminal Justice System</vt:lpstr>
      <vt:lpstr>Findings: Preliminary Report on Race and Washington’s Criminal Justice System</vt:lpstr>
      <vt:lpstr>Fair Housing Overview</vt:lpstr>
      <vt:lpstr>Discriminatory Effect</vt:lpstr>
      <vt:lpstr>HUD Guidance</vt:lpstr>
      <vt:lpstr>HUD Guidance: Statistics</vt:lpstr>
      <vt:lpstr>Seattle City Council Resolution 31669</vt:lpstr>
      <vt:lpstr>Steps to Ensure Fair Access to Housing for People with Criminal Records</vt:lpstr>
      <vt:lpstr>Step 1: Evaluate</vt:lpstr>
      <vt:lpstr>Step 2: Analyze</vt:lpstr>
      <vt:lpstr>Legitimate Business Needs</vt:lpstr>
      <vt:lpstr>Burden on Housing Provider</vt:lpstr>
      <vt:lpstr>Debunking Myths About Individuals with Criminal Records</vt:lpstr>
      <vt:lpstr>Step 3: Explore</vt:lpstr>
      <vt:lpstr>Best Practices to Ensure Fair Access to Housing </vt:lpstr>
      <vt:lpstr>Circumstances Surrounding the Crime</vt:lpstr>
      <vt:lpstr>Scenario - Applicant Convicted of Residential Burglary</vt:lpstr>
      <vt:lpstr>What if the HUD Guidance is Repealed? </vt:lpstr>
      <vt:lpstr>Recent Enforcement Actions</vt:lpstr>
      <vt:lpstr>Summary </vt:lpstr>
      <vt:lpstr>Sharing Local Experiences</vt:lpstr>
      <vt:lpstr>SOURCE OF INCOME PROTECTIONS</vt:lpstr>
      <vt:lpstr>ORDINANCE OVERVIEW</vt:lpstr>
      <vt:lpstr>Questions?</vt:lpstr>
      <vt:lpstr>Sources</vt:lpstr>
      <vt:lpstr>Resources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Othon, Loren</dc:creator>
  <cp:lastModifiedBy>C4</cp:lastModifiedBy>
  <cp:revision>186</cp:revision>
  <dcterms:created xsi:type="dcterms:W3CDTF">2017-01-17T19:05:19Z</dcterms:created>
  <dcterms:modified xsi:type="dcterms:W3CDTF">2017-05-11T15:01:47Z</dcterms:modified>
</cp:coreProperties>
</file>