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389" r:id="rId6"/>
    <p:sldId id="395" r:id="rId7"/>
    <p:sldId id="390" r:id="rId8"/>
    <p:sldId id="393" r:id="rId9"/>
    <p:sldId id="386" r:id="rId10"/>
    <p:sldId id="387" r:id="rId11"/>
    <p:sldId id="388" r:id="rId12"/>
    <p:sldId id="394" r:id="rId13"/>
    <p:sldId id="347" r:id="rId14"/>
    <p:sldId id="376" r:id="rId15"/>
    <p:sldId id="384" r:id="rId16"/>
    <p:sldId id="391" r:id="rId17"/>
    <p:sldId id="303" r:id="rId18"/>
    <p:sldId id="333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C"/>
    <a:srgbClr val="133E81"/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485" autoAdjust="0"/>
  </p:normalViewPr>
  <p:slideViewPr>
    <p:cSldViewPr snapToGrid="0" snapToObjects="1">
      <p:cViewPr>
        <p:scale>
          <a:sx n="85" d="100"/>
          <a:sy n="85" d="100"/>
        </p:scale>
        <p:origin x="-137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3D463-7D33-460E-8A6F-497D474BE51D}" type="doc">
      <dgm:prSet loTypeId="urn:microsoft.com/office/officeart/2009/3/layout/Pie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2AEA90-B852-491D-94F1-B6D92E054167}">
      <dgm:prSet phldrT="[Text]"/>
      <dgm:spPr/>
      <dgm:t>
        <a:bodyPr/>
        <a:lstStyle/>
        <a:p>
          <a:r>
            <a:rPr lang="en-US" dirty="0" smtClean="0"/>
            <a:t>Step One</a:t>
          </a:r>
          <a:endParaRPr lang="en-US" dirty="0"/>
        </a:p>
      </dgm:t>
    </dgm:pt>
    <dgm:pt modelId="{07AB4CDC-5A2C-4AE5-BCC7-B856EA6002A7}" type="parTrans" cxnId="{DA62F5B3-5FDB-4ED5-9FDE-776428300287}">
      <dgm:prSet/>
      <dgm:spPr/>
      <dgm:t>
        <a:bodyPr/>
        <a:lstStyle/>
        <a:p>
          <a:endParaRPr lang="en-US"/>
        </a:p>
      </dgm:t>
    </dgm:pt>
    <dgm:pt modelId="{930142AA-694D-4056-ADD0-944F212832F5}" type="sibTrans" cxnId="{DA62F5B3-5FDB-4ED5-9FDE-776428300287}">
      <dgm:prSet/>
      <dgm:spPr/>
      <dgm:t>
        <a:bodyPr/>
        <a:lstStyle/>
        <a:p>
          <a:endParaRPr lang="en-US"/>
        </a:p>
      </dgm:t>
    </dgm:pt>
    <dgm:pt modelId="{F62D8579-20CA-4661-A0A0-495ED64C8C64}">
      <dgm:prSet phldrT="[Text]"/>
      <dgm:spPr/>
      <dgm:t>
        <a:bodyPr/>
        <a:lstStyle/>
        <a:p>
          <a:r>
            <a:rPr lang="en-US" dirty="0" smtClean="0"/>
            <a:t>Step Two</a:t>
          </a:r>
          <a:endParaRPr lang="en-US" dirty="0"/>
        </a:p>
      </dgm:t>
    </dgm:pt>
    <dgm:pt modelId="{6F1B1941-3DDE-4C47-9885-868F4F90B00E}" type="parTrans" cxnId="{6AB65D3E-6A99-41A0-8027-180D94956D5E}">
      <dgm:prSet/>
      <dgm:spPr/>
      <dgm:t>
        <a:bodyPr/>
        <a:lstStyle/>
        <a:p>
          <a:endParaRPr lang="en-US"/>
        </a:p>
      </dgm:t>
    </dgm:pt>
    <dgm:pt modelId="{AF71FAEF-7E5B-4A4D-A0E9-68F177161F7C}" type="sibTrans" cxnId="{6AB65D3E-6A99-41A0-8027-180D94956D5E}">
      <dgm:prSet/>
      <dgm:spPr/>
      <dgm:t>
        <a:bodyPr/>
        <a:lstStyle/>
        <a:p>
          <a:endParaRPr lang="en-US"/>
        </a:p>
      </dgm:t>
    </dgm:pt>
    <dgm:pt modelId="{6A6498C9-4246-44E8-9F00-9339B15F9EDD}">
      <dgm:prSet phldrT="[Text]"/>
      <dgm:spPr/>
      <dgm:t>
        <a:bodyPr/>
        <a:lstStyle/>
        <a:p>
          <a:r>
            <a:rPr lang="en-US" dirty="0" smtClean="0"/>
            <a:t>Step Three</a:t>
          </a:r>
          <a:endParaRPr lang="en-US" dirty="0"/>
        </a:p>
      </dgm:t>
    </dgm:pt>
    <dgm:pt modelId="{3168E929-F867-4301-840C-5351AC3EA876}" type="parTrans" cxnId="{73A34125-62FF-44B9-B808-8495D5365BBD}">
      <dgm:prSet/>
      <dgm:spPr/>
      <dgm:t>
        <a:bodyPr/>
        <a:lstStyle/>
        <a:p>
          <a:endParaRPr lang="en-US"/>
        </a:p>
      </dgm:t>
    </dgm:pt>
    <dgm:pt modelId="{74EA9A4D-1AE6-4D64-AC25-12F0425CA4C4}" type="sibTrans" cxnId="{73A34125-62FF-44B9-B808-8495D5365BBD}">
      <dgm:prSet/>
      <dgm:spPr/>
      <dgm:t>
        <a:bodyPr/>
        <a:lstStyle/>
        <a:p>
          <a:endParaRPr lang="en-US"/>
        </a:p>
      </dgm:t>
    </dgm:pt>
    <dgm:pt modelId="{A93B5C97-542B-4443-B312-6BDEC5A8FFBA}">
      <dgm:prSet phldrT="[Text]" custT="1"/>
      <dgm:spPr/>
      <dgm:t>
        <a:bodyPr/>
        <a:lstStyle/>
        <a:p>
          <a:endParaRPr lang="en-US" sz="1600" dirty="0"/>
        </a:p>
      </dgm:t>
    </dgm:pt>
    <dgm:pt modelId="{BCC88EF3-13C0-4829-A686-3BED3FF2BFCB}" type="parTrans" cxnId="{980BA773-0BAC-4A20-B28F-F0D7F1E57C9F}">
      <dgm:prSet/>
      <dgm:spPr/>
      <dgm:t>
        <a:bodyPr/>
        <a:lstStyle/>
        <a:p>
          <a:endParaRPr lang="en-US"/>
        </a:p>
      </dgm:t>
    </dgm:pt>
    <dgm:pt modelId="{C8630882-A89A-46E0-BE64-EBA89CDC4010}" type="sibTrans" cxnId="{980BA773-0BAC-4A20-B28F-F0D7F1E57C9F}">
      <dgm:prSet/>
      <dgm:spPr/>
      <dgm:t>
        <a:bodyPr/>
        <a:lstStyle/>
        <a:p>
          <a:endParaRPr lang="en-US"/>
        </a:p>
      </dgm:t>
    </dgm:pt>
    <dgm:pt modelId="{83855533-0A49-480F-A551-0B246621F8A7}">
      <dgm:prSet phldrT="[Text]" custT="1"/>
      <dgm:spPr/>
      <dgm:t>
        <a:bodyPr/>
        <a:lstStyle/>
        <a:p>
          <a:r>
            <a:rPr lang="en-US" sz="1600" dirty="0" smtClean="0"/>
            <a:t>Adjustments may be made by Mercer to historical costs for verifiable and quantifiable factors such as:</a:t>
          </a:r>
          <a:endParaRPr lang="en-US" sz="1600" dirty="0"/>
        </a:p>
      </dgm:t>
    </dgm:pt>
    <dgm:pt modelId="{422F5B0A-A0A7-4121-8FCF-F6C4EE0AE56A}" type="parTrans" cxnId="{FF04B8B5-4CFE-4E9D-B5A2-E3115172BFFF}">
      <dgm:prSet/>
      <dgm:spPr/>
      <dgm:t>
        <a:bodyPr/>
        <a:lstStyle/>
        <a:p>
          <a:endParaRPr lang="en-US"/>
        </a:p>
      </dgm:t>
    </dgm:pt>
    <dgm:pt modelId="{0E2E290F-7961-413C-87EA-E47ED1371CAC}" type="sibTrans" cxnId="{FF04B8B5-4CFE-4E9D-B5A2-E3115172BFFF}">
      <dgm:prSet/>
      <dgm:spPr/>
      <dgm:t>
        <a:bodyPr/>
        <a:lstStyle/>
        <a:p>
          <a:endParaRPr lang="en-US"/>
        </a:p>
      </dgm:t>
    </dgm:pt>
    <dgm:pt modelId="{DF8330E6-23A6-4E17-B05F-64F79ED26CA2}">
      <dgm:prSet custT="1"/>
      <dgm:spPr/>
      <dgm:t>
        <a:bodyPr/>
        <a:lstStyle/>
        <a:p>
          <a:r>
            <a:rPr lang="en-US" sz="1600" dirty="0" smtClean="0"/>
            <a:t>Demographic &amp; population changes</a:t>
          </a:r>
          <a:endParaRPr lang="en-US" sz="1600" dirty="0"/>
        </a:p>
      </dgm:t>
    </dgm:pt>
    <dgm:pt modelId="{A11B67E8-A5E8-4F15-9972-BEA371EC8A35}" type="parTrans" cxnId="{36B8FB59-8A23-4801-A75A-60BE0D1AB203}">
      <dgm:prSet/>
      <dgm:spPr/>
      <dgm:t>
        <a:bodyPr/>
        <a:lstStyle/>
        <a:p>
          <a:endParaRPr lang="en-US"/>
        </a:p>
      </dgm:t>
    </dgm:pt>
    <dgm:pt modelId="{E17A2F73-3C0A-481B-9884-5C11DB584387}" type="sibTrans" cxnId="{36B8FB59-8A23-4801-A75A-60BE0D1AB203}">
      <dgm:prSet/>
      <dgm:spPr/>
      <dgm:t>
        <a:bodyPr/>
        <a:lstStyle/>
        <a:p>
          <a:endParaRPr lang="en-US"/>
        </a:p>
      </dgm:t>
    </dgm:pt>
    <dgm:pt modelId="{0B77AC72-1D64-4D84-95E8-17CF934FF652}">
      <dgm:prSet custT="1"/>
      <dgm:spPr/>
      <dgm:t>
        <a:bodyPr/>
        <a:lstStyle/>
        <a:p>
          <a:r>
            <a:rPr lang="en-US" sz="1600" dirty="0" smtClean="0"/>
            <a:t>Variations in utilization</a:t>
          </a:r>
          <a:endParaRPr lang="en-US" sz="1600" dirty="0"/>
        </a:p>
      </dgm:t>
    </dgm:pt>
    <dgm:pt modelId="{2709D1BA-A207-4410-BDF0-FBCAB712087F}" type="parTrans" cxnId="{143EEEDF-88E1-4305-B513-181BB1B4EFC3}">
      <dgm:prSet/>
      <dgm:spPr/>
      <dgm:t>
        <a:bodyPr/>
        <a:lstStyle/>
        <a:p>
          <a:endParaRPr lang="en-US"/>
        </a:p>
      </dgm:t>
    </dgm:pt>
    <dgm:pt modelId="{2D1237A1-31C2-4D42-AA73-B154180CFB81}" type="sibTrans" cxnId="{143EEEDF-88E1-4305-B513-181BB1B4EFC3}">
      <dgm:prSet/>
      <dgm:spPr/>
      <dgm:t>
        <a:bodyPr/>
        <a:lstStyle/>
        <a:p>
          <a:endParaRPr lang="en-US"/>
        </a:p>
      </dgm:t>
    </dgm:pt>
    <dgm:pt modelId="{EACE6540-934B-417D-AEAD-4D7354DB3C60}">
      <dgm:prSet custT="1"/>
      <dgm:spPr/>
      <dgm:t>
        <a:bodyPr/>
        <a:lstStyle/>
        <a:p>
          <a:r>
            <a:rPr lang="en-US" sz="1600" dirty="0" smtClean="0"/>
            <a:t>Inflation</a:t>
          </a:r>
          <a:endParaRPr lang="en-US" sz="1600" dirty="0"/>
        </a:p>
      </dgm:t>
    </dgm:pt>
    <dgm:pt modelId="{F0FF48F5-0F2B-4941-96EC-5383FA7F028D}" type="parTrans" cxnId="{B3FCB0BE-7F18-48BF-80A9-3052EA2C5B09}">
      <dgm:prSet/>
      <dgm:spPr/>
      <dgm:t>
        <a:bodyPr/>
        <a:lstStyle/>
        <a:p>
          <a:endParaRPr lang="en-US"/>
        </a:p>
      </dgm:t>
    </dgm:pt>
    <dgm:pt modelId="{968CE5B7-3FF7-4F05-BE8F-DA0E17382DC4}" type="sibTrans" cxnId="{B3FCB0BE-7F18-48BF-80A9-3052EA2C5B09}">
      <dgm:prSet/>
      <dgm:spPr/>
      <dgm:t>
        <a:bodyPr/>
        <a:lstStyle/>
        <a:p>
          <a:endParaRPr lang="en-US"/>
        </a:p>
      </dgm:t>
    </dgm:pt>
    <dgm:pt modelId="{695930B6-DF1C-4E1E-83EC-FA4A898AC510}">
      <dgm:prSet custT="1"/>
      <dgm:spPr/>
      <dgm:t>
        <a:bodyPr/>
        <a:lstStyle/>
        <a:p>
          <a:r>
            <a:rPr lang="en-US" sz="1600" dirty="0" smtClean="0"/>
            <a:t>Cost changes</a:t>
          </a:r>
          <a:endParaRPr lang="en-US" sz="1600" dirty="0"/>
        </a:p>
      </dgm:t>
    </dgm:pt>
    <dgm:pt modelId="{36A782A9-FA1C-471E-ACFF-3769EDAFF8B6}" type="parTrans" cxnId="{3B97C332-33CB-4C60-AEC6-C6089B58013A}">
      <dgm:prSet/>
      <dgm:spPr/>
      <dgm:t>
        <a:bodyPr/>
        <a:lstStyle/>
        <a:p>
          <a:endParaRPr lang="en-US"/>
        </a:p>
      </dgm:t>
    </dgm:pt>
    <dgm:pt modelId="{9036B5D9-5CA5-4145-ACB2-41F86227FA52}" type="sibTrans" cxnId="{3B97C332-33CB-4C60-AEC6-C6089B58013A}">
      <dgm:prSet/>
      <dgm:spPr/>
      <dgm:t>
        <a:bodyPr/>
        <a:lstStyle/>
        <a:p>
          <a:endParaRPr lang="en-US"/>
        </a:p>
      </dgm:t>
    </dgm:pt>
    <dgm:pt modelId="{8242003A-F951-4EAB-9B9B-78C63676E1BF}">
      <dgm:prSet custT="1"/>
      <dgm:spPr/>
      <dgm:t>
        <a:bodyPr/>
        <a:lstStyle/>
        <a:p>
          <a:r>
            <a:rPr lang="en-US" sz="1600" dirty="0" smtClean="0"/>
            <a:t>Penetration &amp; prevalence</a:t>
          </a:r>
          <a:endParaRPr lang="en-US" sz="1600" dirty="0"/>
        </a:p>
      </dgm:t>
    </dgm:pt>
    <dgm:pt modelId="{97D102C4-760C-4ECF-B727-08902BE8E4CE}" type="parTrans" cxnId="{82E2081F-6F69-487C-A146-2DE3B5BBA427}">
      <dgm:prSet/>
      <dgm:spPr/>
      <dgm:t>
        <a:bodyPr/>
        <a:lstStyle/>
        <a:p>
          <a:endParaRPr lang="en-US"/>
        </a:p>
      </dgm:t>
    </dgm:pt>
    <dgm:pt modelId="{81B5BDD1-F677-47AC-AADE-726C63698F41}" type="sibTrans" cxnId="{82E2081F-6F69-487C-A146-2DE3B5BBA427}">
      <dgm:prSet/>
      <dgm:spPr/>
      <dgm:t>
        <a:bodyPr/>
        <a:lstStyle/>
        <a:p>
          <a:endParaRPr lang="en-US"/>
        </a:p>
      </dgm:t>
    </dgm:pt>
    <dgm:pt modelId="{0229CFC5-DFD5-4DFC-AF54-4641B4CB6EDF}">
      <dgm:prSet custT="1"/>
      <dgm:spPr/>
      <dgm:t>
        <a:bodyPr/>
        <a:lstStyle/>
        <a:p>
          <a:r>
            <a:rPr lang="en-US" sz="1600" dirty="0" smtClean="0"/>
            <a:t>Experience in other states</a:t>
          </a:r>
          <a:endParaRPr lang="en-US" sz="1600" dirty="0"/>
        </a:p>
      </dgm:t>
    </dgm:pt>
    <dgm:pt modelId="{545E1246-D052-48D9-B0E0-6BA52A3726EF}" type="parTrans" cxnId="{C504A677-2E36-4FBF-ADA5-5CE7109FFB12}">
      <dgm:prSet/>
      <dgm:spPr/>
      <dgm:t>
        <a:bodyPr/>
        <a:lstStyle/>
        <a:p>
          <a:endParaRPr lang="en-US"/>
        </a:p>
      </dgm:t>
    </dgm:pt>
    <dgm:pt modelId="{0F110C47-88C4-451C-A280-9323CD0B453A}" type="sibTrans" cxnId="{C504A677-2E36-4FBF-ADA5-5CE7109FFB12}">
      <dgm:prSet/>
      <dgm:spPr/>
      <dgm:t>
        <a:bodyPr/>
        <a:lstStyle/>
        <a:p>
          <a:endParaRPr lang="en-US"/>
        </a:p>
      </dgm:t>
    </dgm:pt>
    <dgm:pt modelId="{70515F0A-A2A1-4DC5-BA70-E7018BF847DE}">
      <dgm:prSet custT="1"/>
      <dgm:spPr/>
      <dgm:t>
        <a:bodyPr/>
        <a:lstStyle/>
        <a:p>
          <a:r>
            <a:rPr lang="en-US" sz="1600" dirty="0" smtClean="0"/>
            <a:t>Benefit changes</a:t>
          </a:r>
          <a:endParaRPr lang="en-US" sz="1600" dirty="0"/>
        </a:p>
      </dgm:t>
    </dgm:pt>
    <dgm:pt modelId="{411C0E96-0301-4517-A175-66EEC3EAFBD3}" type="parTrans" cxnId="{D730115F-FA0C-466F-B622-73EE8D2B281C}">
      <dgm:prSet/>
      <dgm:spPr/>
      <dgm:t>
        <a:bodyPr/>
        <a:lstStyle/>
        <a:p>
          <a:endParaRPr lang="en-US"/>
        </a:p>
      </dgm:t>
    </dgm:pt>
    <dgm:pt modelId="{32CE5D4F-69C3-4A77-9C47-CE1237B4A9E2}" type="sibTrans" cxnId="{D730115F-FA0C-466F-B622-73EE8D2B281C}">
      <dgm:prSet/>
      <dgm:spPr/>
      <dgm:t>
        <a:bodyPr/>
        <a:lstStyle/>
        <a:p>
          <a:endParaRPr lang="en-US"/>
        </a:p>
      </dgm:t>
    </dgm:pt>
    <dgm:pt modelId="{516FCFE9-815B-4516-BF5B-EAE876AAC60B}">
      <dgm:prSet phldrT="[Text]" custT="1"/>
      <dgm:spPr/>
      <dgm:t>
        <a:bodyPr/>
        <a:lstStyle/>
        <a:p>
          <a:r>
            <a:rPr lang="en-US" sz="1600" dirty="0" smtClean="0"/>
            <a:t>Combined CD &amp; MH rates into a BHO Rate</a:t>
          </a:r>
          <a:endParaRPr lang="en-US" sz="1600" dirty="0"/>
        </a:p>
      </dgm:t>
    </dgm:pt>
    <dgm:pt modelId="{78C96A14-5125-4D53-A9B0-56EC58A95E6F}" type="parTrans" cxnId="{7E27A2D8-A828-48B6-9F9B-20C6DB1496C8}">
      <dgm:prSet/>
      <dgm:spPr/>
      <dgm:t>
        <a:bodyPr/>
        <a:lstStyle/>
        <a:p>
          <a:endParaRPr lang="en-US"/>
        </a:p>
      </dgm:t>
    </dgm:pt>
    <dgm:pt modelId="{B08AA0E1-5001-4851-A290-C2F8F36C4FCE}" type="sibTrans" cxnId="{7E27A2D8-A828-48B6-9F9B-20C6DB1496C8}">
      <dgm:prSet/>
      <dgm:spPr/>
      <dgm:t>
        <a:bodyPr/>
        <a:lstStyle/>
        <a:p>
          <a:endParaRPr lang="en-US"/>
        </a:p>
      </dgm:t>
    </dgm:pt>
    <dgm:pt modelId="{105AC154-9142-435E-997D-5D2D21E69138}">
      <dgm:prSet custT="1"/>
      <dgm:spPr/>
      <dgm:t>
        <a:bodyPr/>
        <a:lstStyle/>
        <a:p>
          <a:r>
            <a:rPr lang="en-US" sz="1600" dirty="0" smtClean="0"/>
            <a:t>Preliminary BHO rates are presented to:</a:t>
          </a:r>
          <a:endParaRPr lang="en-US" sz="1600" dirty="0"/>
        </a:p>
      </dgm:t>
    </dgm:pt>
    <dgm:pt modelId="{1AAADC36-D1AB-48FA-8B65-45C576209D33}" type="parTrans" cxnId="{77F5D630-4CF4-4233-B30E-375F164CBF2A}">
      <dgm:prSet/>
      <dgm:spPr/>
      <dgm:t>
        <a:bodyPr/>
        <a:lstStyle/>
        <a:p>
          <a:endParaRPr lang="en-US"/>
        </a:p>
      </dgm:t>
    </dgm:pt>
    <dgm:pt modelId="{DEF985A9-3E70-4AB8-8D37-E17DE9191ACA}" type="sibTrans" cxnId="{77F5D630-4CF4-4233-B30E-375F164CBF2A}">
      <dgm:prSet/>
      <dgm:spPr/>
      <dgm:t>
        <a:bodyPr/>
        <a:lstStyle/>
        <a:p>
          <a:endParaRPr lang="en-US"/>
        </a:p>
      </dgm:t>
    </dgm:pt>
    <dgm:pt modelId="{98FA2AA4-0509-4B85-BB55-B91BA22C578A}">
      <dgm:prSet custT="1"/>
      <dgm:spPr/>
      <dgm:t>
        <a:bodyPr/>
        <a:lstStyle/>
        <a:p>
          <a:r>
            <a:rPr lang="en-US" sz="1600" dirty="0" smtClean="0"/>
            <a:t>The governor and legislature and their staff</a:t>
          </a:r>
          <a:endParaRPr lang="en-US" sz="1600" dirty="0"/>
        </a:p>
      </dgm:t>
    </dgm:pt>
    <dgm:pt modelId="{196E4C46-63C9-4810-9F3B-F541559A491B}" type="parTrans" cxnId="{1F6A51C5-A86E-4C6A-BC13-2A42E2AEA37B}">
      <dgm:prSet/>
      <dgm:spPr/>
      <dgm:t>
        <a:bodyPr/>
        <a:lstStyle/>
        <a:p>
          <a:endParaRPr lang="en-US"/>
        </a:p>
      </dgm:t>
    </dgm:pt>
    <dgm:pt modelId="{AE3F6B2B-2850-4016-9156-20EC333EA4FE}" type="sibTrans" cxnId="{1F6A51C5-A86E-4C6A-BC13-2A42E2AEA37B}">
      <dgm:prSet/>
      <dgm:spPr/>
      <dgm:t>
        <a:bodyPr/>
        <a:lstStyle/>
        <a:p>
          <a:endParaRPr lang="en-US"/>
        </a:p>
      </dgm:t>
    </dgm:pt>
    <dgm:pt modelId="{A3404DC7-D249-4656-854C-FC3804456474}">
      <dgm:prSet custT="1"/>
      <dgm:spPr/>
      <dgm:t>
        <a:bodyPr/>
        <a:lstStyle/>
        <a:p>
          <a:r>
            <a:rPr lang="en-US" sz="1600" dirty="0" smtClean="0"/>
            <a:t>Office of Financial Management</a:t>
          </a:r>
          <a:endParaRPr lang="en-US" sz="1600" dirty="0"/>
        </a:p>
      </dgm:t>
    </dgm:pt>
    <dgm:pt modelId="{26F4B245-3709-4D57-95C2-8381C0CF2751}" type="parTrans" cxnId="{261DAEFA-6C03-464C-9807-C0AF939FA667}">
      <dgm:prSet/>
      <dgm:spPr/>
      <dgm:t>
        <a:bodyPr/>
        <a:lstStyle/>
        <a:p>
          <a:endParaRPr lang="en-US"/>
        </a:p>
      </dgm:t>
    </dgm:pt>
    <dgm:pt modelId="{2410C62E-CB9B-476D-B447-FC294C728248}" type="sibTrans" cxnId="{261DAEFA-6C03-464C-9807-C0AF939FA667}">
      <dgm:prSet/>
      <dgm:spPr/>
      <dgm:t>
        <a:bodyPr/>
        <a:lstStyle/>
        <a:p>
          <a:endParaRPr lang="en-US"/>
        </a:p>
      </dgm:t>
    </dgm:pt>
    <dgm:pt modelId="{E764AE5D-54C5-4532-B0D8-F9195C1B42DD}">
      <dgm:prSet custT="1"/>
      <dgm:spPr/>
      <dgm:t>
        <a:bodyPr/>
        <a:lstStyle/>
        <a:p>
          <a:r>
            <a:rPr lang="en-US" sz="1600" dirty="0" smtClean="0"/>
            <a:t>Potential BHOs</a:t>
          </a:r>
          <a:endParaRPr lang="en-US" sz="1600" dirty="0"/>
        </a:p>
      </dgm:t>
    </dgm:pt>
    <dgm:pt modelId="{2DCEF51C-795D-4BC6-8C9B-AA524F74A6FB}" type="parTrans" cxnId="{D37962F5-C4FA-494A-A98A-BBDBDF30425C}">
      <dgm:prSet/>
      <dgm:spPr/>
      <dgm:t>
        <a:bodyPr/>
        <a:lstStyle/>
        <a:p>
          <a:endParaRPr lang="en-US"/>
        </a:p>
      </dgm:t>
    </dgm:pt>
    <dgm:pt modelId="{90ACB437-4D7B-436C-B5D6-3A3C9631E490}" type="sibTrans" cxnId="{D37962F5-C4FA-494A-A98A-BBDBDF30425C}">
      <dgm:prSet/>
      <dgm:spPr/>
      <dgm:t>
        <a:bodyPr/>
        <a:lstStyle/>
        <a:p>
          <a:endParaRPr lang="en-US"/>
        </a:p>
      </dgm:t>
    </dgm:pt>
    <dgm:pt modelId="{D5568BE0-C27F-4F29-B084-08CF7A8CC5C1}">
      <dgm:prSet custT="1"/>
      <dgm:spPr/>
      <dgm:t>
        <a:bodyPr/>
        <a:lstStyle/>
        <a:p>
          <a:r>
            <a:rPr lang="en-US" sz="1600" dirty="0" smtClean="0"/>
            <a:t>Stakeholder workgroups</a:t>
          </a:r>
          <a:endParaRPr lang="en-US" sz="1600" dirty="0"/>
        </a:p>
      </dgm:t>
    </dgm:pt>
    <dgm:pt modelId="{5800E03A-0033-446E-A8F7-0DD69C9F6857}" type="parTrans" cxnId="{91D657DE-09B9-41EA-9C0D-ADEB36DF409B}">
      <dgm:prSet/>
      <dgm:spPr/>
      <dgm:t>
        <a:bodyPr/>
        <a:lstStyle/>
        <a:p>
          <a:endParaRPr lang="en-US"/>
        </a:p>
      </dgm:t>
    </dgm:pt>
    <dgm:pt modelId="{87EBDA8A-0325-415F-BFFB-8E3C009E4488}" type="sibTrans" cxnId="{91D657DE-09B9-41EA-9C0D-ADEB36DF409B}">
      <dgm:prSet/>
      <dgm:spPr/>
      <dgm:t>
        <a:bodyPr/>
        <a:lstStyle/>
        <a:p>
          <a:endParaRPr lang="en-US"/>
        </a:p>
      </dgm:t>
    </dgm:pt>
    <dgm:pt modelId="{2384F588-3544-4225-8A6C-EF8932674928}">
      <dgm:prSet custT="1"/>
      <dgm:spPr/>
      <dgm:t>
        <a:bodyPr/>
        <a:lstStyle/>
        <a:p>
          <a:r>
            <a:rPr lang="en-US" sz="1600" dirty="0" smtClean="0"/>
            <a:t>Rates are finalized as the basis for the budget</a:t>
          </a:r>
        </a:p>
      </dgm:t>
    </dgm:pt>
    <dgm:pt modelId="{1F79264A-DECD-449C-AC8A-1AB40A05BE95}" type="parTrans" cxnId="{CDFEA577-37C5-4000-9858-A971EE53429E}">
      <dgm:prSet/>
      <dgm:spPr/>
      <dgm:t>
        <a:bodyPr/>
        <a:lstStyle/>
        <a:p>
          <a:endParaRPr lang="en-US"/>
        </a:p>
      </dgm:t>
    </dgm:pt>
    <dgm:pt modelId="{50814EBC-1AEB-4012-AE41-FFC48866AC8C}" type="sibTrans" cxnId="{CDFEA577-37C5-4000-9858-A971EE53429E}">
      <dgm:prSet/>
      <dgm:spPr/>
      <dgm:t>
        <a:bodyPr/>
        <a:lstStyle/>
        <a:p>
          <a:endParaRPr lang="en-US"/>
        </a:p>
      </dgm:t>
    </dgm:pt>
    <dgm:pt modelId="{E32C2A33-E923-4049-BB9C-96A1D757C17D}">
      <dgm:prSet custT="1"/>
      <dgm:spPr/>
      <dgm:t>
        <a:bodyPr/>
        <a:lstStyle/>
        <a:p>
          <a:r>
            <a:rPr lang="en-US" sz="1600" dirty="0" smtClean="0"/>
            <a:t>Rates are submitted with resulting contracts to CMS for approval</a:t>
          </a:r>
          <a:endParaRPr lang="en-US" sz="1600" dirty="0"/>
        </a:p>
      </dgm:t>
    </dgm:pt>
    <dgm:pt modelId="{C8C16412-B08B-4419-A255-8D7F38E8FDBE}" type="parTrans" cxnId="{02B514BD-0821-4C8B-A10E-7D3AC3A67B8E}">
      <dgm:prSet/>
      <dgm:spPr/>
      <dgm:t>
        <a:bodyPr/>
        <a:lstStyle/>
        <a:p>
          <a:endParaRPr lang="en-US"/>
        </a:p>
      </dgm:t>
    </dgm:pt>
    <dgm:pt modelId="{7279E8F8-CB33-4804-A7D1-8856BA2841AC}" type="sibTrans" cxnId="{02B514BD-0821-4C8B-A10E-7D3AC3A67B8E}">
      <dgm:prSet/>
      <dgm:spPr/>
      <dgm:t>
        <a:bodyPr/>
        <a:lstStyle/>
        <a:p>
          <a:endParaRPr lang="en-US"/>
        </a:p>
      </dgm:t>
    </dgm:pt>
    <dgm:pt modelId="{44F66044-960C-4007-9DAB-BA7AE7B20233}" type="pres">
      <dgm:prSet presAssocID="{B483D463-7D33-460E-8A6F-497D474BE51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6EA8BE-CB83-422C-8660-7CE335D30EBA}" type="pres">
      <dgm:prSet presAssocID="{852AEA90-B852-491D-94F1-B6D92E054167}" presName="ParentComposite" presStyleCnt="0"/>
      <dgm:spPr/>
    </dgm:pt>
    <dgm:pt modelId="{A1DEFDC9-5AF2-4185-A483-7DF3CC17CACF}" type="pres">
      <dgm:prSet presAssocID="{852AEA90-B852-491D-94F1-B6D92E054167}" presName="Chord" presStyleLbl="bgShp" presStyleIdx="0" presStyleCnt="3" custLinFactNeighborX="-459" custLinFactNeighborY="-36194"/>
      <dgm:spPr/>
    </dgm:pt>
    <dgm:pt modelId="{47562DBF-22D2-4162-A3A2-87374DAB4E9C}" type="pres">
      <dgm:prSet presAssocID="{852AEA90-B852-491D-94F1-B6D92E054167}" presName="Pie" presStyleLbl="alignNode1" presStyleIdx="0" presStyleCnt="3" custLinFactNeighborX="831" custLinFactNeighborY="-48954"/>
      <dgm:spPr/>
    </dgm:pt>
    <dgm:pt modelId="{D322F748-0287-4CE3-B613-6EBBAF1C93BA}" type="pres">
      <dgm:prSet presAssocID="{852AEA90-B852-491D-94F1-B6D92E054167}" presName="Parent" presStyleLbl="revTx" presStyleIdx="0" presStyleCnt="6" custLinFactNeighborX="-727" custLinFactNeighborY="-147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8FF3D-E3D6-4B86-AEC2-4F6A278FA56B}" type="pres">
      <dgm:prSet presAssocID="{C8630882-A89A-46E0-BE64-EBA89CDC4010}" presName="negSibTrans" presStyleCnt="0"/>
      <dgm:spPr/>
    </dgm:pt>
    <dgm:pt modelId="{46CD986D-485E-4E7E-A88F-F6D7055FBC41}" type="pres">
      <dgm:prSet presAssocID="{852AEA90-B852-491D-94F1-B6D92E054167}" presName="composite" presStyleCnt="0"/>
      <dgm:spPr/>
    </dgm:pt>
    <dgm:pt modelId="{8F90F3BB-9E80-49D6-AE7C-EE9BAD48BAE6}" type="pres">
      <dgm:prSet presAssocID="{852AEA90-B852-491D-94F1-B6D92E054167}" presName="Child" presStyleLbl="revTx" presStyleIdx="1" presStyleCnt="6" custScaleY="130114" custLinFactNeighborX="-1261" custLinFactNeighborY="-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FF8F9-FC4C-46F9-B1DD-C17CDA6E19E4}" type="pres">
      <dgm:prSet presAssocID="{930142AA-694D-4056-ADD0-944F212832F5}" presName="sibTrans" presStyleCnt="0"/>
      <dgm:spPr/>
    </dgm:pt>
    <dgm:pt modelId="{E74CF5BD-F134-4FDF-80A5-E1F1339DB907}" type="pres">
      <dgm:prSet presAssocID="{F62D8579-20CA-4661-A0A0-495ED64C8C64}" presName="ParentComposite" presStyleCnt="0"/>
      <dgm:spPr/>
    </dgm:pt>
    <dgm:pt modelId="{6AB0B1C8-F550-4F90-9B8A-EC2EAA86319B}" type="pres">
      <dgm:prSet presAssocID="{F62D8579-20CA-4661-A0A0-495ED64C8C64}" presName="Chord" presStyleLbl="bgShp" presStyleIdx="1" presStyleCnt="3" custLinFactNeighborX="-1203" custLinFactNeighborY="1203"/>
      <dgm:spPr/>
    </dgm:pt>
    <dgm:pt modelId="{A8A24172-A04E-46BF-B564-BE5E9A325E54}" type="pres">
      <dgm:prSet presAssocID="{F62D8579-20CA-4661-A0A0-495ED64C8C64}" presName="Pie" presStyleLbl="alignNode1" presStyleIdx="1" presStyleCnt="3"/>
      <dgm:spPr/>
    </dgm:pt>
    <dgm:pt modelId="{D9012AE7-C9D4-455D-AB8A-112064C92D0B}" type="pres">
      <dgm:prSet presAssocID="{F62D8579-20CA-4661-A0A0-495ED64C8C64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28D09-5AD2-4474-B529-E853D79849F8}" type="pres">
      <dgm:prSet presAssocID="{0E2E290F-7961-413C-87EA-E47ED1371CAC}" presName="negSibTrans" presStyleCnt="0"/>
      <dgm:spPr/>
    </dgm:pt>
    <dgm:pt modelId="{7BA23955-EDCD-4676-9DFC-77F159EB5BA4}" type="pres">
      <dgm:prSet presAssocID="{F62D8579-20CA-4661-A0A0-495ED64C8C64}" presName="composite" presStyleCnt="0"/>
      <dgm:spPr/>
    </dgm:pt>
    <dgm:pt modelId="{66E3E441-85F8-43B8-BC2D-D3B31113E363}" type="pres">
      <dgm:prSet presAssocID="{F62D8579-20CA-4661-A0A0-495ED64C8C64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89FFE-7EAB-4667-B7DC-A58F3C224113}" type="pres">
      <dgm:prSet presAssocID="{AF71FAEF-7E5B-4A4D-A0E9-68F177161F7C}" presName="sibTrans" presStyleCnt="0"/>
      <dgm:spPr/>
    </dgm:pt>
    <dgm:pt modelId="{75A4A520-A36A-42ED-A826-FB55A042B503}" type="pres">
      <dgm:prSet presAssocID="{6A6498C9-4246-44E8-9F00-9339B15F9EDD}" presName="ParentComposite" presStyleCnt="0"/>
      <dgm:spPr/>
    </dgm:pt>
    <dgm:pt modelId="{11D0F959-197E-46D0-8168-39DF5375C56E}" type="pres">
      <dgm:prSet presAssocID="{6A6498C9-4246-44E8-9F00-9339B15F9EDD}" presName="Chord" presStyleLbl="bgShp" presStyleIdx="2" presStyleCnt="3" custLinFactNeighborX="-13080" custLinFactNeighborY="31767"/>
      <dgm:spPr/>
    </dgm:pt>
    <dgm:pt modelId="{A106411B-CCB5-4F92-B50C-EF6D1F8D2715}" type="pres">
      <dgm:prSet presAssocID="{6A6498C9-4246-44E8-9F00-9339B15F9EDD}" presName="Pie" presStyleLbl="alignNode1" presStyleIdx="2" presStyleCnt="3" custLinFactNeighborX="-16350" custLinFactNeighborY="38803"/>
      <dgm:spPr/>
    </dgm:pt>
    <dgm:pt modelId="{4F8959C1-0F51-415F-A421-1C3F8A03DD7E}" type="pres">
      <dgm:prSet presAssocID="{6A6498C9-4246-44E8-9F00-9339B15F9EDD}" presName="Parent" presStyleLbl="revTx" presStyleIdx="4" presStyleCnt="6" custLinFactNeighborX="-4011" custLinFactNeighborY="207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5D23D-8E88-4F4F-BC46-7530F29B728B}" type="pres">
      <dgm:prSet presAssocID="{B08AA0E1-5001-4851-A290-C2F8F36C4FCE}" presName="negSibTrans" presStyleCnt="0"/>
      <dgm:spPr/>
    </dgm:pt>
    <dgm:pt modelId="{40BA3FEF-6FB6-4152-8148-343401E7C958}" type="pres">
      <dgm:prSet presAssocID="{6A6498C9-4246-44E8-9F00-9339B15F9EDD}" presName="composite" presStyleCnt="0"/>
      <dgm:spPr/>
    </dgm:pt>
    <dgm:pt modelId="{4FB4B7C7-93A5-434D-8AC6-80A78360393F}" type="pres">
      <dgm:prSet presAssocID="{6A6498C9-4246-44E8-9F00-9339B15F9EDD}" presName="Child" presStyleLbl="revTx" presStyleIdx="5" presStyleCnt="6" custLinFactNeighborX="-8692" custLinFactNeighborY="8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E9ED2-311A-4FB6-B3E8-D014E893BEFB}" type="presOf" srcId="{2384F588-3544-4225-8A6C-EF8932674928}" destId="{4FB4B7C7-93A5-434D-8AC6-80A78360393F}" srcOrd="0" destOrd="6" presId="urn:microsoft.com/office/officeart/2009/3/layout/PieProcess"/>
    <dgm:cxn modelId="{D2B77206-EA7F-42BE-97CB-1834992DE217}" type="presOf" srcId="{E764AE5D-54C5-4532-B0D8-F9195C1B42DD}" destId="{4FB4B7C7-93A5-434D-8AC6-80A78360393F}" srcOrd="0" destOrd="4" presId="urn:microsoft.com/office/officeart/2009/3/layout/PieProcess"/>
    <dgm:cxn modelId="{DA62F5B3-5FDB-4ED5-9FDE-776428300287}" srcId="{B483D463-7D33-460E-8A6F-497D474BE51D}" destId="{852AEA90-B852-491D-94F1-B6D92E054167}" srcOrd="0" destOrd="0" parTransId="{07AB4CDC-5A2C-4AE5-BCC7-B856EA6002A7}" sibTransId="{930142AA-694D-4056-ADD0-944F212832F5}"/>
    <dgm:cxn modelId="{6AB65D3E-6A99-41A0-8027-180D94956D5E}" srcId="{B483D463-7D33-460E-8A6F-497D474BE51D}" destId="{F62D8579-20CA-4661-A0A0-495ED64C8C64}" srcOrd="1" destOrd="0" parTransId="{6F1B1941-3DDE-4C47-9885-868F4F90B00E}" sibTransId="{AF71FAEF-7E5B-4A4D-A0E9-68F177161F7C}"/>
    <dgm:cxn modelId="{CD56427D-080F-4F50-88BA-94B6556F32B6}" type="presOf" srcId="{70515F0A-A2A1-4DC5-BA70-E7018BF847DE}" destId="{66E3E441-85F8-43B8-BC2D-D3B31113E363}" srcOrd="0" destOrd="7" presId="urn:microsoft.com/office/officeart/2009/3/layout/PieProcess"/>
    <dgm:cxn modelId="{E77E9E65-1E56-41D8-B6F8-AE9B38F9A5AE}" type="presOf" srcId="{516FCFE9-815B-4516-BF5B-EAE876AAC60B}" destId="{4FB4B7C7-93A5-434D-8AC6-80A78360393F}" srcOrd="0" destOrd="0" presId="urn:microsoft.com/office/officeart/2009/3/layout/PieProcess"/>
    <dgm:cxn modelId="{C504A677-2E36-4FBF-ADA5-5CE7109FFB12}" srcId="{83855533-0A49-480F-A551-0B246621F8A7}" destId="{0229CFC5-DFD5-4DFC-AF54-4641B4CB6EDF}" srcOrd="5" destOrd="0" parTransId="{545E1246-D052-48D9-B0E0-6BA52A3726EF}" sibTransId="{0F110C47-88C4-451C-A280-9323CD0B453A}"/>
    <dgm:cxn modelId="{785CC69F-D597-4D53-B73F-79347172D2EF}" type="presOf" srcId="{E32C2A33-E923-4049-BB9C-96A1D757C17D}" destId="{4FB4B7C7-93A5-434D-8AC6-80A78360393F}" srcOrd="0" destOrd="7" presId="urn:microsoft.com/office/officeart/2009/3/layout/PieProcess"/>
    <dgm:cxn modelId="{D730115F-FA0C-466F-B622-73EE8D2B281C}" srcId="{83855533-0A49-480F-A551-0B246621F8A7}" destId="{70515F0A-A2A1-4DC5-BA70-E7018BF847DE}" srcOrd="6" destOrd="0" parTransId="{411C0E96-0301-4517-A175-66EEC3EAFBD3}" sibTransId="{32CE5D4F-69C3-4A77-9C47-CE1237B4A9E2}"/>
    <dgm:cxn modelId="{D37962F5-C4FA-494A-A98A-BBDBDF30425C}" srcId="{105AC154-9142-435E-997D-5D2D21E69138}" destId="{E764AE5D-54C5-4532-B0D8-F9195C1B42DD}" srcOrd="2" destOrd="0" parTransId="{2DCEF51C-795D-4BC6-8C9B-AA524F74A6FB}" sibTransId="{90ACB437-4D7B-436C-B5D6-3A3C9631E490}"/>
    <dgm:cxn modelId="{DBAEEC08-1456-4FF5-8351-EF3B22019688}" type="presOf" srcId="{852AEA90-B852-491D-94F1-B6D92E054167}" destId="{D322F748-0287-4CE3-B613-6EBBAF1C93BA}" srcOrd="0" destOrd="0" presId="urn:microsoft.com/office/officeart/2009/3/layout/PieProcess"/>
    <dgm:cxn modelId="{261DAEFA-6C03-464C-9807-C0AF939FA667}" srcId="{105AC154-9142-435E-997D-5D2D21E69138}" destId="{A3404DC7-D249-4656-854C-FC3804456474}" srcOrd="1" destOrd="0" parTransId="{26F4B245-3709-4D57-95C2-8381C0CF2751}" sibTransId="{2410C62E-CB9B-476D-B447-FC294C728248}"/>
    <dgm:cxn modelId="{73A34125-62FF-44B9-B808-8495D5365BBD}" srcId="{B483D463-7D33-460E-8A6F-497D474BE51D}" destId="{6A6498C9-4246-44E8-9F00-9339B15F9EDD}" srcOrd="2" destOrd="0" parTransId="{3168E929-F867-4301-840C-5351AC3EA876}" sibTransId="{74EA9A4D-1AE6-4D64-AC25-12F0425CA4C4}"/>
    <dgm:cxn modelId="{7E27A2D8-A828-48B6-9F9B-20C6DB1496C8}" srcId="{6A6498C9-4246-44E8-9F00-9339B15F9EDD}" destId="{516FCFE9-815B-4516-BF5B-EAE876AAC60B}" srcOrd="0" destOrd="0" parTransId="{78C96A14-5125-4D53-A9B0-56EC58A95E6F}" sibTransId="{B08AA0E1-5001-4851-A290-C2F8F36C4FCE}"/>
    <dgm:cxn modelId="{02B514BD-0821-4C8B-A10E-7D3AC3A67B8E}" srcId="{6A6498C9-4246-44E8-9F00-9339B15F9EDD}" destId="{E32C2A33-E923-4049-BB9C-96A1D757C17D}" srcOrd="3" destOrd="0" parTransId="{C8C16412-B08B-4419-A255-8D7F38E8FDBE}" sibTransId="{7279E8F8-CB33-4804-A7D1-8856BA2841AC}"/>
    <dgm:cxn modelId="{985FA92E-AAF8-4097-8335-D9E155D1C797}" type="presOf" srcId="{8242003A-F951-4EAB-9B9B-78C63676E1BF}" destId="{66E3E441-85F8-43B8-BC2D-D3B31113E363}" srcOrd="0" destOrd="5" presId="urn:microsoft.com/office/officeart/2009/3/layout/PieProcess"/>
    <dgm:cxn modelId="{77F5D630-4CF4-4233-B30E-375F164CBF2A}" srcId="{6A6498C9-4246-44E8-9F00-9339B15F9EDD}" destId="{105AC154-9142-435E-997D-5D2D21E69138}" srcOrd="1" destOrd="0" parTransId="{1AAADC36-D1AB-48FA-8B65-45C576209D33}" sibTransId="{DEF985A9-3E70-4AB8-8D37-E17DE9191ACA}"/>
    <dgm:cxn modelId="{980BA773-0BAC-4A20-B28F-F0D7F1E57C9F}" srcId="{852AEA90-B852-491D-94F1-B6D92E054167}" destId="{A93B5C97-542B-4443-B312-6BDEC5A8FFBA}" srcOrd="0" destOrd="0" parTransId="{BCC88EF3-13C0-4829-A686-3BED3FF2BFCB}" sibTransId="{C8630882-A89A-46E0-BE64-EBA89CDC4010}"/>
    <dgm:cxn modelId="{4AA9B4F5-A2F3-45A8-AE6C-485C8E20090D}" type="presOf" srcId="{DF8330E6-23A6-4E17-B05F-64F79ED26CA2}" destId="{66E3E441-85F8-43B8-BC2D-D3B31113E363}" srcOrd="0" destOrd="1" presId="urn:microsoft.com/office/officeart/2009/3/layout/PieProcess"/>
    <dgm:cxn modelId="{FC6CE74F-6453-4BC2-96AF-DB80B848A8CE}" type="presOf" srcId="{F62D8579-20CA-4661-A0A0-495ED64C8C64}" destId="{D9012AE7-C9D4-455D-AB8A-112064C92D0B}" srcOrd="0" destOrd="0" presId="urn:microsoft.com/office/officeart/2009/3/layout/PieProcess"/>
    <dgm:cxn modelId="{1BF35E9C-F6B3-43F4-B1C1-0218A89A84E4}" type="presOf" srcId="{D5568BE0-C27F-4F29-B084-08CF7A8CC5C1}" destId="{4FB4B7C7-93A5-434D-8AC6-80A78360393F}" srcOrd="0" destOrd="5" presId="urn:microsoft.com/office/officeart/2009/3/layout/PieProcess"/>
    <dgm:cxn modelId="{31FF14AF-219D-4481-A0AF-B9BA20BC6DEF}" type="presOf" srcId="{0B77AC72-1D64-4D84-95E8-17CF934FF652}" destId="{66E3E441-85F8-43B8-BC2D-D3B31113E363}" srcOrd="0" destOrd="2" presId="urn:microsoft.com/office/officeart/2009/3/layout/PieProcess"/>
    <dgm:cxn modelId="{CDFEA577-37C5-4000-9858-A971EE53429E}" srcId="{6A6498C9-4246-44E8-9F00-9339B15F9EDD}" destId="{2384F588-3544-4225-8A6C-EF8932674928}" srcOrd="2" destOrd="0" parTransId="{1F79264A-DECD-449C-AC8A-1AB40A05BE95}" sibTransId="{50814EBC-1AEB-4012-AE41-FFC48866AC8C}"/>
    <dgm:cxn modelId="{73CF99B4-1014-4909-87E7-84FB03793FF4}" type="presOf" srcId="{105AC154-9142-435E-997D-5D2D21E69138}" destId="{4FB4B7C7-93A5-434D-8AC6-80A78360393F}" srcOrd="0" destOrd="1" presId="urn:microsoft.com/office/officeart/2009/3/layout/PieProcess"/>
    <dgm:cxn modelId="{B437B988-5EC5-4134-9739-18EB5AFCFE05}" type="presOf" srcId="{695930B6-DF1C-4E1E-83EC-FA4A898AC510}" destId="{66E3E441-85F8-43B8-BC2D-D3B31113E363}" srcOrd="0" destOrd="4" presId="urn:microsoft.com/office/officeart/2009/3/layout/PieProcess"/>
    <dgm:cxn modelId="{3B97C332-33CB-4C60-AEC6-C6089B58013A}" srcId="{83855533-0A49-480F-A551-0B246621F8A7}" destId="{695930B6-DF1C-4E1E-83EC-FA4A898AC510}" srcOrd="3" destOrd="0" parTransId="{36A782A9-FA1C-471E-ACFF-3769EDAFF8B6}" sibTransId="{9036B5D9-5CA5-4145-ACB2-41F86227FA52}"/>
    <dgm:cxn modelId="{6E42991F-D217-48CA-8859-AFF2B385651E}" type="presOf" srcId="{A3404DC7-D249-4656-854C-FC3804456474}" destId="{4FB4B7C7-93A5-434D-8AC6-80A78360393F}" srcOrd="0" destOrd="3" presId="urn:microsoft.com/office/officeart/2009/3/layout/PieProcess"/>
    <dgm:cxn modelId="{B93010D4-655F-4EAF-A1F3-11EC80E3D4F6}" type="presOf" srcId="{A93B5C97-542B-4443-B312-6BDEC5A8FFBA}" destId="{8F90F3BB-9E80-49D6-AE7C-EE9BAD48BAE6}" srcOrd="0" destOrd="0" presId="urn:microsoft.com/office/officeart/2009/3/layout/PieProcess"/>
    <dgm:cxn modelId="{01F9D117-23AD-4A9F-BEC3-8B2B4CF434C0}" type="presOf" srcId="{EACE6540-934B-417D-AEAD-4D7354DB3C60}" destId="{66E3E441-85F8-43B8-BC2D-D3B31113E363}" srcOrd="0" destOrd="3" presId="urn:microsoft.com/office/officeart/2009/3/layout/PieProcess"/>
    <dgm:cxn modelId="{4C0B9D9C-F58A-406B-ABBC-AE5E484D64FC}" type="presOf" srcId="{0229CFC5-DFD5-4DFC-AF54-4641B4CB6EDF}" destId="{66E3E441-85F8-43B8-BC2D-D3B31113E363}" srcOrd="0" destOrd="6" presId="urn:microsoft.com/office/officeart/2009/3/layout/PieProcess"/>
    <dgm:cxn modelId="{82E2081F-6F69-487C-A146-2DE3B5BBA427}" srcId="{83855533-0A49-480F-A551-0B246621F8A7}" destId="{8242003A-F951-4EAB-9B9B-78C63676E1BF}" srcOrd="4" destOrd="0" parTransId="{97D102C4-760C-4ECF-B727-08902BE8E4CE}" sibTransId="{81B5BDD1-F677-47AC-AADE-726C63698F41}"/>
    <dgm:cxn modelId="{FF04B8B5-4CFE-4E9D-B5A2-E3115172BFFF}" srcId="{F62D8579-20CA-4661-A0A0-495ED64C8C64}" destId="{83855533-0A49-480F-A551-0B246621F8A7}" srcOrd="0" destOrd="0" parTransId="{422F5B0A-A0A7-4121-8FCF-F6C4EE0AE56A}" sibTransId="{0E2E290F-7961-413C-87EA-E47ED1371CAC}"/>
    <dgm:cxn modelId="{4016A210-B251-4E48-9660-E79840092EE9}" type="presOf" srcId="{B483D463-7D33-460E-8A6F-497D474BE51D}" destId="{44F66044-960C-4007-9DAB-BA7AE7B20233}" srcOrd="0" destOrd="0" presId="urn:microsoft.com/office/officeart/2009/3/layout/PieProcess"/>
    <dgm:cxn modelId="{36C9B91C-D31F-4C84-AB8E-F3ADF9C3EE07}" type="presOf" srcId="{98FA2AA4-0509-4B85-BB55-B91BA22C578A}" destId="{4FB4B7C7-93A5-434D-8AC6-80A78360393F}" srcOrd="0" destOrd="2" presId="urn:microsoft.com/office/officeart/2009/3/layout/PieProcess"/>
    <dgm:cxn modelId="{91D657DE-09B9-41EA-9C0D-ADEB36DF409B}" srcId="{105AC154-9142-435E-997D-5D2D21E69138}" destId="{D5568BE0-C27F-4F29-B084-08CF7A8CC5C1}" srcOrd="3" destOrd="0" parTransId="{5800E03A-0033-446E-A8F7-0DD69C9F6857}" sibTransId="{87EBDA8A-0325-415F-BFFB-8E3C009E4488}"/>
    <dgm:cxn modelId="{143EEEDF-88E1-4305-B513-181BB1B4EFC3}" srcId="{83855533-0A49-480F-A551-0B246621F8A7}" destId="{0B77AC72-1D64-4D84-95E8-17CF934FF652}" srcOrd="1" destOrd="0" parTransId="{2709D1BA-A207-4410-BDF0-FBCAB712087F}" sibTransId="{2D1237A1-31C2-4D42-AA73-B154180CFB81}"/>
    <dgm:cxn modelId="{1F6A51C5-A86E-4C6A-BC13-2A42E2AEA37B}" srcId="{105AC154-9142-435E-997D-5D2D21E69138}" destId="{98FA2AA4-0509-4B85-BB55-B91BA22C578A}" srcOrd="0" destOrd="0" parTransId="{196E4C46-63C9-4810-9F3B-F541559A491B}" sibTransId="{AE3F6B2B-2850-4016-9156-20EC333EA4FE}"/>
    <dgm:cxn modelId="{E4DA0948-9091-430C-A59F-35F1C2192072}" type="presOf" srcId="{6A6498C9-4246-44E8-9F00-9339B15F9EDD}" destId="{4F8959C1-0F51-415F-A421-1C3F8A03DD7E}" srcOrd="0" destOrd="0" presId="urn:microsoft.com/office/officeart/2009/3/layout/PieProcess"/>
    <dgm:cxn modelId="{B582BAF7-DB90-4900-9466-D52E1179451D}" type="presOf" srcId="{83855533-0A49-480F-A551-0B246621F8A7}" destId="{66E3E441-85F8-43B8-BC2D-D3B31113E363}" srcOrd="0" destOrd="0" presId="urn:microsoft.com/office/officeart/2009/3/layout/PieProcess"/>
    <dgm:cxn modelId="{B3FCB0BE-7F18-48BF-80A9-3052EA2C5B09}" srcId="{83855533-0A49-480F-A551-0B246621F8A7}" destId="{EACE6540-934B-417D-AEAD-4D7354DB3C60}" srcOrd="2" destOrd="0" parTransId="{F0FF48F5-0F2B-4941-96EC-5383FA7F028D}" sibTransId="{968CE5B7-3FF7-4F05-BE8F-DA0E17382DC4}"/>
    <dgm:cxn modelId="{36B8FB59-8A23-4801-A75A-60BE0D1AB203}" srcId="{83855533-0A49-480F-A551-0B246621F8A7}" destId="{DF8330E6-23A6-4E17-B05F-64F79ED26CA2}" srcOrd="0" destOrd="0" parTransId="{A11B67E8-A5E8-4F15-9972-BEA371EC8A35}" sibTransId="{E17A2F73-3C0A-481B-9884-5C11DB584387}"/>
    <dgm:cxn modelId="{60FAF364-B540-4598-A0EE-CA6920D4690B}" type="presParOf" srcId="{44F66044-960C-4007-9DAB-BA7AE7B20233}" destId="{B56EA8BE-CB83-422C-8660-7CE335D30EBA}" srcOrd="0" destOrd="0" presId="urn:microsoft.com/office/officeart/2009/3/layout/PieProcess"/>
    <dgm:cxn modelId="{827AC33B-85C0-483D-9216-F9B6B546A885}" type="presParOf" srcId="{B56EA8BE-CB83-422C-8660-7CE335D30EBA}" destId="{A1DEFDC9-5AF2-4185-A483-7DF3CC17CACF}" srcOrd="0" destOrd="0" presId="urn:microsoft.com/office/officeart/2009/3/layout/PieProcess"/>
    <dgm:cxn modelId="{26ABBEE7-B26C-44B1-978D-46F852C3C11B}" type="presParOf" srcId="{B56EA8BE-CB83-422C-8660-7CE335D30EBA}" destId="{47562DBF-22D2-4162-A3A2-87374DAB4E9C}" srcOrd="1" destOrd="0" presId="urn:microsoft.com/office/officeart/2009/3/layout/PieProcess"/>
    <dgm:cxn modelId="{CAE3FF88-F7AD-4485-9EBE-13AD69C7051B}" type="presParOf" srcId="{B56EA8BE-CB83-422C-8660-7CE335D30EBA}" destId="{D322F748-0287-4CE3-B613-6EBBAF1C93BA}" srcOrd="2" destOrd="0" presId="urn:microsoft.com/office/officeart/2009/3/layout/PieProcess"/>
    <dgm:cxn modelId="{05548C51-AC47-47D5-AE9F-15F59E922B46}" type="presParOf" srcId="{44F66044-960C-4007-9DAB-BA7AE7B20233}" destId="{1808FF3D-E3D6-4B86-AEC2-4F6A278FA56B}" srcOrd="1" destOrd="0" presId="urn:microsoft.com/office/officeart/2009/3/layout/PieProcess"/>
    <dgm:cxn modelId="{9B351371-CCCE-4772-9BED-060EECF547DB}" type="presParOf" srcId="{44F66044-960C-4007-9DAB-BA7AE7B20233}" destId="{46CD986D-485E-4E7E-A88F-F6D7055FBC41}" srcOrd="2" destOrd="0" presId="urn:microsoft.com/office/officeart/2009/3/layout/PieProcess"/>
    <dgm:cxn modelId="{D084D2E4-C28A-4B93-BEA6-CFA4BF14AC33}" type="presParOf" srcId="{46CD986D-485E-4E7E-A88F-F6D7055FBC41}" destId="{8F90F3BB-9E80-49D6-AE7C-EE9BAD48BAE6}" srcOrd="0" destOrd="0" presId="urn:microsoft.com/office/officeart/2009/3/layout/PieProcess"/>
    <dgm:cxn modelId="{C1F7083D-F8D6-4391-8547-52065503A768}" type="presParOf" srcId="{44F66044-960C-4007-9DAB-BA7AE7B20233}" destId="{B80FF8F9-FC4C-46F9-B1DD-C17CDA6E19E4}" srcOrd="3" destOrd="0" presId="urn:microsoft.com/office/officeart/2009/3/layout/PieProcess"/>
    <dgm:cxn modelId="{2A96CFDE-38D7-4666-BCBE-524583E1C0D7}" type="presParOf" srcId="{44F66044-960C-4007-9DAB-BA7AE7B20233}" destId="{E74CF5BD-F134-4FDF-80A5-E1F1339DB907}" srcOrd="4" destOrd="0" presId="urn:microsoft.com/office/officeart/2009/3/layout/PieProcess"/>
    <dgm:cxn modelId="{04E8B806-A9F9-4EE2-B50F-383DED9B5A26}" type="presParOf" srcId="{E74CF5BD-F134-4FDF-80A5-E1F1339DB907}" destId="{6AB0B1C8-F550-4F90-9B8A-EC2EAA86319B}" srcOrd="0" destOrd="0" presId="urn:microsoft.com/office/officeart/2009/3/layout/PieProcess"/>
    <dgm:cxn modelId="{E69C2C2A-6029-4ED0-B37E-0FFF0D5E1233}" type="presParOf" srcId="{E74CF5BD-F134-4FDF-80A5-E1F1339DB907}" destId="{A8A24172-A04E-46BF-B564-BE5E9A325E54}" srcOrd="1" destOrd="0" presId="urn:microsoft.com/office/officeart/2009/3/layout/PieProcess"/>
    <dgm:cxn modelId="{220799B4-CE56-4CBA-9EC6-9EC427072686}" type="presParOf" srcId="{E74CF5BD-F134-4FDF-80A5-E1F1339DB907}" destId="{D9012AE7-C9D4-455D-AB8A-112064C92D0B}" srcOrd="2" destOrd="0" presId="urn:microsoft.com/office/officeart/2009/3/layout/PieProcess"/>
    <dgm:cxn modelId="{97DAEE93-9BFD-4750-B179-EB418F68129A}" type="presParOf" srcId="{44F66044-960C-4007-9DAB-BA7AE7B20233}" destId="{92628D09-5AD2-4474-B529-E853D79849F8}" srcOrd="5" destOrd="0" presId="urn:microsoft.com/office/officeart/2009/3/layout/PieProcess"/>
    <dgm:cxn modelId="{6749938F-7E68-4B41-AC45-65FC90542EEC}" type="presParOf" srcId="{44F66044-960C-4007-9DAB-BA7AE7B20233}" destId="{7BA23955-EDCD-4676-9DFC-77F159EB5BA4}" srcOrd="6" destOrd="0" presId="urn:microsoft.com/office/officeart/2009/3/layout/PieProcess"/>
    <dgm:cxn modelId="{830FB08F-1B51-41EF-9544-0ACE04908F11}" type="presParOf" srcId="{7BA23955-EDCD-4676-9DFC-77F159EB5BA4}" destId="{66E3E441-85F8-43B8-BC2D-D3B31113E363}" srcOrd="0" destOrd="0" presId="urn:microsoft.com/office/officeart/2009/3/layout/PieProcess"/>
    <dgm:cxn modelId="{B2179EAC-214C-476B-927A-6BDAB348CAA7}" type="presParOf" srcId="{44F66044-960C-4007-9DAB-BA7AE7B20233}" destId="{64289FFE-7EAB-4667-B7DC-A58F3C224113}" srcOrd="7" destOrd="0" presId="urn:microsoft.com/office/officeart/2009/3/layout/PieProcess"/>
    <dgm:cxn modelId="{8226CD3B-B1C0-4C43-A15B-D0A95E86895A}" type="presParOf" srcId="{44F66044-960C-4007-9DAB-BA7AE7B20233}" destId="{75A4A520-A36A-42ED-A826-FB55A042B503}" srcOrd="8" destOrd="0" presId="urn:microsoft.com/office/officeart/2009/3/layout/PieProcess"/>
    <dgm:cxn modelId="{3D559E5E-F6BD-444B-A3E3-F177048C2181}" type="presParOf" srcId="{75A4A520-A36A-42ED-A826-FB55A042B503}" destId="{11D0F959-197E-46D0-8168-39DF5375C56E}" srcOrd="0" destOrd="0" presId="urn:microsoft.com/office/officeart/2009/3/layout/PieProcess"/>
    <dgm:cxn modelId="{14379A70-5A36-4F58-B739-6C563A44A4D2}" type="presParOf" srcId="{75A4A520-A36A-42ED-A826-FB55A042B503}" destId="{A106411B-CCB5-4F92-B50C-EF6D1F8D2715}" srcOrd="1" destOrd="0" presId="urn:microsoft.com/office/officeart/2009/3/layout/PieProcess"/>
    <dgm:cxn modelId="{3C983FAE-C237-4F12-8F53-3AA020608A14}" type="presParOf" srcId="{75A4A520-A36A-42ED-A826-FB55A042B503}" destId="{4F8959C1-0F51-415F-A421-1C3F8A03DD7E}" srcOrd="2" destOrd="0" presId="urn:microsoft.com/office/officeart/2009/3/layout/PieProcess"/>
    <dgm:cxn modelId="{8F4F3057-CB4B-415C-9868-F21B441CFD75}" type="presParOf" srcId="{44F66044-960C-4007-9DAB-BA7AE7B20233}" destId="{DE05D23D-8E88-4F4F-BC46-7530F29B728B}" srcOrd="9" destOrd="0" presId="urn:microsoft.com/office/officeart/2009/3/layout/PieProcess"/>
    <dgm:cxn modelId="{A2F82197-59D9-4930-928E-CD44B5917C98}" type="presParOf" srcId="{44F66044-960C-4007-9DAB-BA7AE7B20233}" destId="{40BA3FEF-6FB6-4152-8148-343401E7C958}" srcOrd="10" destOrd="0" presId="urn:microsoft.com/office/officeart/2009/3/layout/PieProcess"/>
    <dgm:cxn modelId="{2132B1C1-B1DD-4849-BC28-60EDB189D8D9}" type="presParOf" srcId="{40BA3FEF-6FB6-4152-8148-343401E7C958}" destId="{4FB4B7C7-93A5-434D-8AC6-80A78360393F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EFDC9-5AF2-4185-A483-7DF3CC17CACF}">
      <dsp:nvSpPr>
        <dsp:cNvPr id="0" name=""/>
        <dsp:cNvSpPr/>
      </dsp:nvSpPr>
      <dsp:spPr>
        <a:xfrm>
          <a:off x="-2988" y="188129"/>
          <a:ext cx="998058" cy="99805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62DBF-22D2-4162-A3A2-87374DAB4E9C}">
      <dsp:nvSpPr>
        <dsp:cNvPr id="0" name=""/>
        <dsp:cNvSpPr/>
      </dsp:nvSpPr>
      <dsp:spPr>
        <a:xfrm>
          <a:off x="108033" y="258301"/>
          <a:ext cx="798446" cy="79844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F748-0287-4CE3-B613-6EBBAF1C93BA}">
      <dsp:nvSpPr>
        <dsp:cNvPr id="0" name=""/>
        <dsp:cNvSpPr/>
      </dsp:nvSpPr>
      <dsp:spPr>
        <a:xfrm rot="16200000">
          <a:off x="-1147767" y="2367239"/>
          <a:ext cx="2894369" cy="59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Step One</a:t>
          </a:r>
          <a:endParaRPr lang="en-US" sz="4200" kern="1200" dirty="0"/>
        </a:p>
      </dsp:txBody>
      <dsp:txXfrm>
        <a:off x="-1147767" y="2367239"/>
        <a:ext cx="2894369" cy="598835"/>
      </dsp:txXfrm>
    </dsp:sp>
    <dsp:sp modelId="{8F90F3BB-9E80-49D6-AE7C-EE9BAD48BAE6}">
      <dsp:nvSpPr>
        <dsp:cNvPr id="0" name=""/>
        <dsp:cNvSpPr/>
      </dsp:nvSpPr>
      <dsp:spPr>
        <a:xfrm>
          <a:off x="675062" y="-51743"/>
          <a:ext cx="1996116" cy="5194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5062" y="-51743"/>
        <a:ext cx="1996116" cy="5194454"/>
      </dsp:txXfrm>
    </dsp:sp>
    <dsp:sp modelId="{6AB0B1C8-F550-4F90-9B8A-EC2EAA86319B}">
      <dsp:nvSpPr>
        <dsp:cNvPr id="0" name=""/>
        <dsp:cNvSpPr/>
      </dsp:nvSpPr>
      <dsp:spPr>
        <a:xfrm>
          <a:off x="2973128" y="561373"/>
          <a:ext cx="998058" cy="99805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24172-A04E-46BF-B564-BE5E9A325E54}">
      <dsp:nvSpPr>
        <dsp:cNvPr id="0" name=""/>
        <dsp:cNvSpPr/>
      </dsp:nvSpPr>
      <dsp:spPr>
        <a:xfrm>
          <a:off x="3084940" y="649172"/>
          <a:ext cx="798446" cy="798446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12AE7-C9D4-455D-AB8A-112064C92D0B}">
      <dsp:nvSpPr>
        <dsp:cNvPr id="0" name=""/>
        <dsp:cNvSpPr/>
      </dsp:nvSpPr>
      <dsp:spPr>
        <a:xfrm rot="16200000">
          <a:off x="1837367" y="2794998"/>
          <a:ext cx="2894369" cy="59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Step Two</a:t>
          </a:r>
          <a:endParaRPr lang="en-US" sz="4200" kern="1200" dirty="0"/>
        </a:p>
      </dsp:txBody>
      <dsp:txXfrm>
        <a:off x="1837367" y="2794998"/>
        <a:ext cx="2894369" cy="598835"/>
      </dsp:txXfrm>
    </dsp:sp>
    <dsp:sp modelId="{66E3E441-85F8-43B8-BC2D-D3B31113E363}">
      <dsp:nvSpPr>
        <dsp:cNvPr id="0" name=""/>
        <dsp:cNvSpPr/>
      </dsp:nvSpPr>
      <dsp:spPr>
        <a:xfrm>
          <a:off x="3683776" y="549367"/>
          <a:ext cx="1996116" cy="3992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Adjustments may be made by Mercer to historical costs for verifiable and quantifiable factors such as: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Demographic &amp; population changes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Variations in utilization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Inflation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Cost changes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Penetration &amp; prevalence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Experience in other states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Benefit changes</a:t>
          </a:r>
          <a:endParaRPr lang="en-US" sz="1600" kern="1200" dirty="0"/>
        </a:p>
      </dsp:txBody>
      <dsp:txXfrm>
        <a:off x="3683776" y="549367"/>
        <a:ext cx="1996116" cy="3992233"/>
      </dsp:txXfrm>
    </dsp:sp>
    <dsp:sp modelId="{11D0F959-197E-46D0-8168-39DF5375C56E}">
      <dsp:nvSpPr>
        <dsp:cNvPr id="0" name=""/>
        <dsp:cNvSpPr/>
      </dsp:nvSpPr>
      <dsp:spPr>
        <a:xfrm>
          <a:off x="5838131" y="866420"/>
          <a:ext cx="998058" cy="99805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6411B-CCB5-4F92-B50C-EF6D1F8D2715}">
      <dsp:nvSpPr>
        <dsp:cNvPr id="0" name=""/>
        <dsp:cNvSpPr/>
      </dsp:nvSpPr>
      <dsp:spPr>
        <a:xfrm>
          <a:off x="5937937" y="958994"/>
          <a:ext cx="798446" cy="79844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959C1-0F51-415F-A421-1C3F8A03DD7E}">
      <dsp:nvSpPr>
        <dsp:cNvPr id="0" name=""/>
        <dsp:cNvSpPr/>
      </dsp:nvSpPr>
      <dsp:spPr>
        <a:xfrm rot="16200000">
          <a:off x="4796891" y="3344365"/>
          <a:ext cx="2894369" cy="59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Step Three</a:t>
          </a:r>
          <a:endParaRPr lang="en-US" sz="4200" kern="1200" dirty="0"/>
        </a:p>
      </dsp:txBody>
      <dsp:txXfrm>
        <a:off x="4796891" y="3344365"/>
        <a:ext cx="2894369" cy="598835"/>
      </dsp:txXfrm>
    </dsp:sp>
    <dsp:sp modelId="{4FB4B7C7-93A5-434D-8AC6-80A78360393F}">
      <dsp:nvSpPr>
        <dsp:cNvPr id="0" name=""/>
        <dsp:cNvSpPr/>
      </dsp:nvSpPr>
      <dsp:spPr>
        <a:xfrm>
          <a:off x="6493816" y="902799"/>
          <a:ext cx="1996116" cy="3992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Combined CD &amp; MH rates into a BHO Rate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Preliminary BHO rates are presented to: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governor and legislature and their staff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Office of Financial Management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Potential BHOs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Stakeholder workgroups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Rates are finalized as the basis for the budget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Rates are submitted with resulting contracts to CMS for approval</a:t>
          </a:r>
          <a:endParaRPr lang="en-US" sz="1600" kern="1200" dirty="0"/>
        </a:p>
      </dsp:txBody>
      <dsp:txXfrm>
        <a:off x="6493816" y="902799"/>
        <a:ext cx="1996116" cy="399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64C98D-6D4E-2D48-B431-4760466C9645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E51E0-12B3-9E42-897D-B4823B3A02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1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7923601-042F-42A0-9CDC-84C6A4D70ADC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709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4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2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Historical snapshot of utilization (same process for all regions)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Examine policy, benefits and populations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Examine trends: Medical inflation, utilization patterns, new drugs, new technologies, changes in health care practice, etc. 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Based on research, assumptions made about plan performance and the impact of integrated delivery on overall health care spending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Rates set with clear communication among HCA, DSHS, OFM, Legislative fiscal staff and the state’s contracted actuary(ies) (Milliman and Mercer)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Premiums paid monthly to plans for their enrolled population 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Premiums adjusted to control for age, gender, geography and health risk characteristics of enrollees. Adjustment is cost-neutral to state. 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B1E40C7-80C1-4F55-8766-6A3A73915BB6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282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13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4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7923601-042F-42A0-9CDC-84C6A4D70ADC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285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2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2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2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7923601-042F-42A0-9CDC-84C6A4D70ADC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285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4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48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4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D4A3-E1F4-413B-929A-93282669B701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73AE-B1FD-4D14-9D7D-2A5B966B2565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CFA3-F980-4AFD-AA98-EE4CD114AD43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040A-C276-4E6E-888E-3B5E5157FB14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3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E3601-F490-4FE5-953B-1BD6626F125C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5165-B5C6-4A12-B80C-6078EB5660F1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1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F7C3-E671-4392-8DFE-A1099CBF6D88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E3A8-96D8-4A82-806E-5F0945D4EA39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78EC-F735-43AB-AF06-D2D41A02FFA7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B88-9B6A-49C5-B31C-7A9FF2C1AED9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C5A0-A2EC-4086-B9F4-57B11D667E4C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4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2508-AE8A-4EA4-8260-684334DE13E0}" type="datetime1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3989-D380-BB4B-8033-B2C050FE3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hyperlink" Target="mailto:Tara.Smith@dshs.w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dshs.wa.gov/sites/default/files/BHSIA/dbh/Stakeholder%20Notices/1915b%20Waiver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ca.wa.gov/medicaid/medicaidsp/Documents/SP_Att_3_Services_General_Provisions.pdf" TargetMode="External"/><Relationship Id="rId5" Type="http://schemas.openxmlformats.org/officeDocument/2006/relationships/hyperlink" Target="mailto:BHOtransition@dshs.wa.gov" TargetMode="External"/><Relationship Id="rId4" Type="http://schemas.openxmlformats.org/officeDocument/2006/relationships/hyperlink" Target="https://www.dshs.wa.gov/bha/division-behavioral-health-and-recove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TSA template open, clo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3929"/>
            <a:ext cx="7772400" cy="11250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Behavioral Health Services:</a:t>
            </a:r>
            <a:br>
              <a:rPr lang="en-US" sz="4900" dirty="0" smtClean="0"/>
            </a:br>
            <a:r>
              <a:rPr lang="en-US" sz="4900" dirty="0" smtClean="0"/>
              <a:t>Federal Authority and Payment Methodologies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73600"/>
            <a:ext cx="7772400" cy="17173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400" dirty="0"/>
              <a:t>Presented by</a:t>
            </a:r>
            <a:r>
              <a:rPr lang="en-US" sz="1400" dirty="0" smtClean="0"/>
              <a:t>:</a:t>
            </a:r>
            <a:endParaRPr lang="en-US" sz="1400" dirty="0"/>
          </a:p>
          <a:p>
            <a:pPr algn="l"/>
            <a:r>
              <a:rPr lang="en-US" sz="1400" dirty="0" smtClean="0"/>
              <a:t>Tara  J. Smith, Federal Programs Manager</a:t>
            </a:r>
          </a:p>
          <a:p>
            <a:pPr algn="l"/>
            <a:r>
              <a:rPr lang="en-US" sz="1400" dirty="0" smtClean="0"/>
              <a:t>Federal Programs Office, Division of Behavioral Health and Recovery</a:t>
            </a:r>
          </a:p>
          <a:p>
            <a:pPr algn="l"/>
            <a:r>
              <a:rPr lang="en-US" sz="1400" dirty="0" smtClean="0">
                <a:hlinkClick r:id="rId4"/>
              </a:rPr>
              <a:t>Tara.Smith@dshs.wa.gov</a:t>
            </a:r>
            <a:r>
              <a:rPr lang="en-US" sz="1400" dirty="0" smtClean="0"/>
              <a:t> 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r"/>
            <a:r>
              <a:rPr lang="en-US" sz="1400" dirty="0" smtClean="0"/>
              <a:t>April 29, 2016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6933"/>
            <a:ext cx="4470400" cy="165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ER only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D84A-074D-43BF-9AF3-281F41DB296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Payment, Data Reporting and Rate Setting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371600" y="4252404"/>
            <a:ext cx="6400800" cy="138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908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200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SA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660" y="705178"/>
            <a:ext cx="80447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latin typeface="+mj-lt"/>
              </a:rPr>
              <a:t>Past Fee-for Service SUD vs. Managed Care</a:t>
            </a:r>
          </a:p>
          <a:p>
            <a:pPr algn="ctr"/>
            <a:endParaRPr lang="en-US" altLang="en-US" sz="2800" dirty="0" smtClean="0">
              <a:latin typeface="+mj-lt"/>
            </a:endParaRPr>
          </a:p>
          <a:p>
            <a:endParaRPr lang="en-US" altLang="en-US" sz="3600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664" y="2859932"/>
            <a:ext cx="768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47611"/>
              </p:ext>
            </p:extLst>
          </p:nvPr>
        </p:nvGraphicFramePr>
        <p:xfrm>
          <a:off x="398834" y="1270535"/>
          <a:ext cx="8229600" cy="484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211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Fee for Service</a:t>
                      </a:r>
                      <a:r>
                        <a:rPr lang="en-US" sz="2400" baseline="0" dirty="0" smtClean="0"/>
                        <a:t> (FFS)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Managed Care/BHO</a:t>
                      </a:r>
                      <a:endParaRPr lang="en-US" sz="2400" dirty="0"/>
                    </a:p>
                  </a:txBody>
                  <a:tcPr/>
                </a:tc>
              </a:tr>
              <a:tr h="16641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/>
                        <a:t>Providers hold Core Provider Agreement with HCA</a:t>
                      </a:r>
                      <a:r>
                        <a:rPr lang="en-US" sz="2000" baseline="0" dirty="0" smtClean="0"/>
                        <a:t> and agree to accept Medicaid rates as payment in full- payments made according to established fee schedule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/>
                        <a:t>Managed Care entity accepts</a:t>
                      </a:r>
                      <a:r>
                        <a:rPr lang="en-US" sz="2000" baseline="0" dirty="0" smtClean="0"/>
                        <a:t> PM/PM premium as payment for all covered services</a:t>
                      </a:r>
                      <a:endParaRPr lang="en-US" sz="2000" dirty="0"/>
                    </a:p>
                  </a:txBody>
                  <a:tcPr/>
                </a:tc>
              </a:tr>
              <a:tr h="135211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/>
                        <a:t>Enrollees choose providers from pool</a:t>
                      </a:r>
                      <a:r>
                        <a:rPr lang="en-US" sz="2000" baseline="0" dirty="0" smtClean="0"/>
                        <a:t> of providers willing to accept Medicaid beneficiaries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/>
                        <a:t>Managed Care entity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ontracts</a:t>
                      </a:r>
                      <a:r>
                        <a:rPr lang="en-US" sz="2000" baseline="0" dirty="0" smtClean="0"/>
                        <a:t> with providers to provide services in benefit package and establishes payment methods and rates directly to the provider</a:t>
                      </a:r>
                      <a:endParaRPr lang="en-US" sz="2000" dirty="0"/>
                    </a:p>
                  </a:txBody>
                  <a:tcPr/>
                </a:tc>
              </a:tr>
              <a:tr h="104008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/>
                        <a:t>Providers</a:t>
                      </a:r>
                      <a:r>
                        <a:rPr lang="en-US" sz="2000" baseline="0" dirty="0" smtClean="0"/>
                        <a:t> can limit  the number of Medicaid enrollees they accept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/>
                        <a:t>Must have adequate</a:t>
                      </a:r>
                      <a:r>
                        <a:rPr lang="en-US" sz="2000" baseline="0" dirty="0" smtClean="0"/>
                        <a:t> network to provide timely access to medically necessary services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SA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3064" y="987136"/>
            <a:ext cx="775656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Reporting Requirements and Rate Development </a:t>
            </a:r>
          </a:p>
          <a:p>
            <a:pPr algn="ctr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Services provided under a BHO contract will be reported by the Provider to the BHO directly using the BHOs designated reporting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BHOs will report Service Encounters using Service Encounter Reporting Instructions (SERI) for all eligible Medicaid and Non-Medicaid services that have an CPT Code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BHOs will report expenditures for the services encountered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Both the encounters reported and the expenditures for each BHO is used by an actuarial firm that is contracted by the state to develop rates for the PM/PM payments 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800" dirty="0"/>
          </a:p>
          <a:p>
            <a:pPr marL="0" lvl="2"/>
            <a:endParaRPr lang="en-US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OPER only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6"/>
          <p:cNvSpPr txBox="1">
            <a:spLocks noChangeArrowheads="1"/>
          </p:cNvSpPr>
          <p:nvPr/>
        </p:nvSpPr>
        <p:spPr bwMode="auto">
          <a:xfrm>
            <a:off x="1057275" y="822325"/>
            <a:ext cx="7312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/>
              <a:t>Rate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8729499-2CA4-434D-8EA0-55AA88F099F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9030618"/>
              </p:ext>
            </p:extLst>
          </p:nvPr>
        </p:nvGraphicFramePr>
        <p:xfrm>
          <a:off x="193965" y="1265382"/>
          <a:ext cx="8665028" cy="509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962025" y="1535906"/>
            <a:ext cx="22558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285750" indent="-285750" defTabSz="2730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2730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27305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27305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27305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7305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7305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7305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7305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1600" dirty="0"/>
              <a:t>DSHS has engaged Mercer </a:t>
            </a:r>
            <a:r>
              <a:rPr lang="en-US" altLang="en-US" sz="1600" dirty="0" smtClean="0"/>
              <a:t>Human Services to </a:t>
            </a:r>
            <a:r>
              <a:rPr lang="en-US" altLang="en-US" sz="1600" dirty="0"/>
              <a:t>develop rates for Behavioral Health Organizations</a:t>
            </a:r>
          </a:p>
          <a:p>
            <a:pPr>
              <a:buFont typeface="Arial" charset="0"/>
              <a:buChar char="•"/>
            </a:pPr>
            <a:r>
              <a:rPr lang="en-US" altLang="en-US" sz="1600" dirty="0" smtClean="0"/>
              <a:t>Mercer </a:t>
            </a:r>
            <a:r>
              <a:rPr lang="en-US" altLang="en-US" sz="1600" dirty="0"/>
              <a:t>set mental health rates for RSNs that </a:t>
            </a:r>
            <a:r>
              <a:rPr lang="en-US" altLang="en-US" sz="1600" dirty="0" smtClean="0"/>
              <a:t>was the </a:t>
            </a:r>
            <a:r>
              <a:rPr lang="en-US" altLang="en-US" sz="1600" dirty="0"/>
              <a:t>basis for the mental health portion of  a Behavioral Health Rate</a:t>
            </a:r>
          </a:p>
          <a:p>
            <a:pPr>
              <a:buFont typeface="Arial" charset="0"/>
              <a:buChar char="•"/>
            </a:pPr>
            <a:r>
              <a:rPr lang="en-US" altLang="en-US" sz="1600" dirty="0" smtClean="0"/>
              <a:t>Data and payment </a:t>
            </a:r>
            <a:r>
              <a:rPr lang="en-US" altLang="en-US" sz="1600" dirty="0"/>
              <a:t>history </a:t>
            </a:r>
            <a:r>
              <a:rPr lang="en-US" altLang="en-US" sz="1600" dirty="0" smtClean="0"/>
              <a:t>are </a:t>
            </a:r>
            <a:r>
              <a:rPr lang="en-US" altLang="en-US" sz="1600" dirty="0"/>
              <a:t>the starting </a:t>
            </a:r>
            <a:r>
              <a:rPr lang="en-US" altLang="en-US" sz="1600" dirty="0" smtClean="0"/>
              <a:t>points </a:t>
            </a:r>
            <a:r>
              <a:rPr lang="en-US" altLang="en-US" sz="1600" dirty="0"/>
              <a:t>for the task of prediction that leads to a future rate</a:t>
            </a:r>
          </a:p>
        </p:txBody>
      </p:sp>
    </p:spTree>
    <p:extLst>
      <p:ext uri="{BB962C8B-B14F-4D97-AF65-F5344CB8AC3E}">
        <p14:creationId xmlns:p14="http://schemas.microsoft.com/office/powerpoint/2010/main" val="32281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TSA template open, clo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6933"/>
            <a:ext cx="4470400" cy="165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SA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4182" y="1114639"/>
            <a:ext cx="82642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Behavioral Health Organization Information: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www.dshs.wa.gov/bha/division-behavioral-health-and-recovery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Please submit BHO related questions to the BHO Mailbox </a:t>
            </a:r>
            <a:r>
              <a:rPr lang="en-US" sz="2000" dirty="0" smtClean="0">
                <a:hlinkClick r:id="rId5"/>
              </a:rPr>
              <a:t>BHOtransition@dshs.wa.gov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Washington State Medicaid </a:t>
            </a:r>
            <a:r>
              <a:rPr lang="en-US" sz="2000" dirty="0"/>
              <a:t>State Plan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www.hca.wa.gov/medicaid/medicaidsp/Documents/SP_Att_3_Services_General_Provisions.pdf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Washington State Integrated Community Behavioral Health Program </a:t>
            </a:r>
            <a:r>
              <a:rPr lang="en-US" sz="2000" dirty="0"/>
              <a:t>Waiver Amendment </a:t>
            </a: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www.dshs.wa.gov/sites/default/files/BHSIA/dbh/Stakeholder%20Notices/1915b%20Waiver.pdf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ER only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D84A-074D-43BF-9AF3-281F41DB296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Legal Authority:</a:t>
            </a:r>
          </a:p>
          <a:p>
            <a:r>
              <a:rPr lang="en-US" sz="36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Delivery of Medicaid Services for Behavioral Health Treatment</a:t>
            </a:r>
            <a:endParaRPr lang="en-US" sz="3200" dirty="0">
              <a:latin typeface="+mn-lt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371600" y="4252404"/>
            <a:ext cx="6400800" cy="138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908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56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smithtj2\AppData\Local\Microsoft\Windows\Temporary Internet Files\Content.Outlook\0U1SUA56\BHO ma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60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SA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1671" y="1114639"/>
            <a:ext cx="768275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Federal Law</a:t>
            </a:r>
          </a:p>
          <a:p>
            <a:pPr algn="ctr" defTabSz="457200"/>
            <a:r>
              <a:rPr lang="en-US" sz="2400" b="1" dirty="0" smtClean="0">
                <a:solidFill>
                  <a:prstClr val="black"/>
                </a:solidFill>
              </a:rPr>
              <a:t>Center for Medicare and Medicaid Services (CMS)</a:t>
            </a:r>
            <a:endParaRPr lang="en-US" sz="2800" b="1" dirty="0">
              <a:solidFill>
                <a:prstClr val="black"/>
              </a:solidFill>
            </a:endParaRPr>
          </a:p>
          <a:p>
            <a:pPr lvl="2">
              <a:spcBef>
                <a:spcPts val="0"/>
              </a:spcBef>
              <a:defRPr/>
            </a:pPr>
            <a:endParaRPr lang="en-US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Title XIX of the Social Security Act- Grants to States for Medical Assistance Programs</a:t>
            </a:r>
            <a:endParaRPr lang="en-US" sz="2200" dirty="0"/>
          </a:p>
          <a:p>
            <a:pPr lvl="1">
              <a:spcBef>
                <a:spcPts val="0"/>
              </a:spcBef>
              <a:defRPr/>
            </a:pPr>
            <a:endParaRPr lang="en-US" sz="2200" dirty="0"/>
          </a:p>
          <a:p>
            <a:pPr lvl="2">
              <a:defRPr/>
            </a:pPr>
            <a:r>
              <a:rPr lang="en-US" sz="2200" dirty="0"/>
              <a:t>-</a:t>
            </a:r>
            <a:r>
              <a:rPr lang="en-US" sz="2200" dirty="0" smtClean="0"/>
              <a:t>Section 1902 Medicaid </a:t>
            </a:r>
            <a:r>
              <a:rPr lang="en-US" sz="2200" dirty="0"/>
              <a:t>State Plan, Attachment 3.1-A and B, Rehabilitative </a:t>
            </a:r>
            <a:r>
              <a:rPr lang="en-US" sz="2200" dirty="0" smtClean="0"/>
              <a:t>Services</a:t>
            </a:r>
          </a:p>
          <a:p>
            <a:pPr lvl="2">
              <a:defRPr/>
            </a:pPr>
            <a:r>
              <a:rPr lang="en-US" sz="2200" dirty="0" smtClean="0"/>
              <a:t>-Health Care Authority (HCA) is the Medicaid Authority for out state, delegates some function to DSHS for administration of Behavioral Health treatment services</a:t>
            </a:r>
          </a:p>
          <a:p>
            <a:pPr lvl="1">
              <a:spcBef>
                <a:spcPts val="0"/>
              </a:spcBef>
              <a:defRPr/>
            </a:pPr>
            <a:endParaRPr lang="en-US" sz="2200" dirty="0" smtClean="0"/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200" dirty="0" smtClean="0"/>
              <a:t>1915(b) Waiver authority is for delivery of a limited scope of services for Behavioral Health Services through a managed care system. 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SA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1671" y="1114639"/>
            <a:ext cx="76827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prstClr val="black"/>
                </a:solidFill>
              </a:rPr>
              <a:t>Rehabilitative State Plan Authority</a:t>
            </a:r>
            <a:endParaRPr lang="en-US" sz="2800" b="1" dirty="0">
              <a:solidFill>
                <a:prstClr val="black"/>
              </a:solidFill>
            </a:endParaRPr>
          </a:p>
          <a:p>
            <a:pPr lvl="2">
              <a:spcBef>
                <a:spcPts val="0"/>
              </a:spcBef>
              <a:defRPr/>
            </a:pPr>
            <a:endParaRPr lang="en-US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All Medicaid services must be approved by CMS through either the State Plan or a waiver as well as being approved by the Washington State Legislature for match funds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All services delivered under the 1915(b) waiver must be approved State Plan services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Along with services the State Plan authorizes what provider types can provide the services either by agency or individual licensing/certification</a:t>
            </a:r>
          </a:p>
          <a:p>
            <a:pPr lvl="1">
              <a:spcBef>
                <a:spcPts val="0"/>
              </a:spcBef>
              <a:defRPr/>
            </a:pPr>
            <a:endParaRPr lang="en-US" sz="2200" dirty="0"/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ER only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D84A-074D-43BF-9AF3-281F41DB296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6939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Eligibility and  Access to Services</a:t>
            </a:r>
            <a:endParaRPr lang="en-US" dirty="0">
              <a:latin typeface="+mn-lt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371600" y="4252404"/>
            <a:ext cx="6400800" cy="138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908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358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SA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3064" y="987136"/>
            <a:ext cx="77565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Determination of Medical Necessity</a:t>
            </a:r>
            <a:endParaRPr lang="en-US" sz="1200" b="1" dirty="0"/>
          </a:p>
          <a:p>
            <a:endParaRPr lang="en-US" sz="800" dirty="0"/>
          </a:p>
          <a:p>
            <a:pPr marL="0" lvl="2"/>
            <a:r>
              <a:rPr lang="en-US" sz="2000" b="1" dirty="0"/>
              <a:t>Medical Necessity for </a:t>
            </a:r>
            <a:r>
              <a:rPr lang="en-US" sz="2000" b="1" u="sng" dirty="0" smtClean="0"/>
              <a:t>all</a:t>
            </a:r>
            <a:r>
              <a:rPr lang="en-US" sz="2000" b="1" dirty="0" smtClean="0"/>
              <a:t> Behavioral Health Services is based on the presence of a DSM 5 related diagnosis.  </a:t>
            </a:r>
            <a:r>
              <a:rPr lang="en-US" sz="2000" i="1" dirty="0" smtClean="0"/>
              <a:t>(The DSM 5 includes both mental health and substance use disorder diagnoses.)</a:t>
            </a:r>
          </a:p>
          <a:p>
            <a:pPr marL="0" lvl="2"/>
            <a:endParaRPr lang="en-US" sz="2000" b="1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Authorization of Mental Health (MH) Treatment Services are based on DSM 5 Diagnosis and meeting Mental Health Access to Care Standards with the primary diagnosis being MH related.</a:t>
            </a:r>
          </a:p>
          <a:p>
            <a:pPr marL="0" lvl="2"/>
            <a:endParaRPr lang="en-US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Authorization of Substance </a:t>
            </a:r>
            <a:r>
              <a:rPr lang="en-US" sz="2000" dirty="0"/>
              <a:t>Use Disorder </a:t>
            </a:r>
            <a:r>
              <a:rPr lang="en-US" sz="2000" dirty="0" smtClean="0"/>
              <a:t>(SUD) Treatment Services are based </a:t>
            </a:r>
            <a:r>
              <a:rPr lang="en-US" sz="2000" dirty="0"/>
              <a:t>on the presence of a DSM 5 substance related diagnosis and application of the </a:t>
            </a:r>
            <a:r>
              <a:rPr lang="en-US" sz="2000" dirty="0" smtClean="0"/>
              <a:t>American Society of Addiction Medicine placement criteria </a:t>
            </a:r>
            <a:r>
              <a:rPr lang="en-US" sz="2000" dirty="0"/>
              <a:t>following an Assessment</a:t>
            </a:r>
            <a:r>
              <a:rPr lang="en-US" sz="2000" dirty="0" smtClean="0"/>
              <a:t>.  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Individuals with co-occurring MH and SUD conditions may receive treatment from two provider types or from  a provider that is licensed and staffed for both MH and SUD.  </a:t>
            </a:r>
            <a:endParaRPr lang="en-US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lvl="2"/>
            <a:endParaRPr lang="en-US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SA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" y="-9236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255" y="831273"/>
            <a:ext cx="889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Medicaid State Plan Benefits for Behavioral Health</a:t>
            </a: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06256"/>
              </p:ext>
            </p:extLst>
          </p:nvPr>
        </p:nvGraphicFramePr>
        <p:xfrm>
          <a:off x="787056" y="1559856"/>
          <a:ext cx="7632833" cy="4186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33"/>
              </a:tblGrid>
              <a:tr h="4651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Substance Use Disorder Services</a:t>
                      </a:r>
                      <a:endParaRPr lang="en-US" dirty="0"/>
                    </a:p>
                  </a:txBody>
                  <a:tcPr marL="68580" marR="68580" marT="0" marB="0"/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Brief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Intervention Treatment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Withdrawal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Management (Detoxification)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Assessment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Outpatient Treatment-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Including Opiate Substitution Treatment (OST)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Intensive Outpatient Treatment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Inpatient Residential Treatment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Management (with limitations)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Drug Screens/Urinalysis for Pregnant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Women and OST only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3375" y="2125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SA template content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" y="-9236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89-D380-BB4B-8033-B2C050FE378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255" y="831273"/>
            <a:ext cx="889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Medicaid State Plan Benefits for Behavioral Health</a:t>
            </a: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09770"/>
              </p:ext>
            </p:extLst>
          </p:nvPr>
        </p:nvGraphicFramePr>
        <p:xfrm>
          <a:off x="787056" y="1559856"/>
          <a:ext cx="7632833" cy="465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33"/>
              </a:tblGrid>
              <a:tr h="4651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 marL="68580" marR="68580" marT="0" marB="0"/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Brief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Intervention Treatment                           Intake Evaluation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Crisis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Services                                                     Medication Management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Support                                                        Medication Monitoring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Family Treatment                                             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Mental Health Services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(Residential)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Freestanding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Evaluation and Treatment        Peer Support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Treatment Services                               Psychological Assessment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High Intensity Treatment                                 Rehabilitation Case Management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Individual Treatment Services                        Special Population Evaluation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6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Stabilization Services                                       Therapeutic Psychoeducation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3375" y="2125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isitioning to ICD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B22B6B5479A4DA18AB1BA2F320C86" ma:contentTypeVersion="0" ma:contentTypeDescription="Create a new document." ma:contentTypeScope="" ma:versionID="2a54637ce73c2d3e2c5f26abb4ef890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1B3337E-7BE1-45DE-99BC-AA72B81C2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A09C14A-9568-4A46-8EF8-792816EF21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A177C-562E-4B02-9212-4EDEE4663191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Tranisitioning to ICD 10</Template>
  <TotalTime>5642</TotalTime>
  <Words>980</Words>
  <Application>Microsoft Office PowerPoint</Application>
  <PresentationFormat>On-screen Show (4:3)</PresentationFormat>
  <Paragraphs>156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Tranisitioning to ICD 10</vt:lpstr>
      <vt:lpstr> Behavioral Health Services: Federal Authority and Payment Methodologies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FROM CPT to ICD-10 CODES</dc:title>
  <dc:creator>Smith, Tara J (DSHS/BHSIA/CD)</dc:creator>
  <cp:lastModifiedBy>Smith, Tara J (DSHS/BHSIA/CD)</cp:lastModifiedBy>
  <cp:revision>173</cp:revision>
  <cp:lastPrinted>2016-05-02T21:21:35Z</cp:lastPrinted>
  <dcterms:created xsi:type="dcterms:W3CDTF">2015-09-11T21:48:17Z</dcterms:created>
  <dcterms:modified xsi:type="dcterms:W3CDTF">2016-05-06T00:10:18Z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0x01010032CB22B6B5479A4DA18AB1BA2F320C86</vt:lpwstr>
  </property>
</Properties>
</file>