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6" r:id="rId1"/>
  </p:sldMasterIdLst>
  <p:notesMasterIdLst>
    <p:notesMasterId r:id="rId21"/>
  </p:notesMasterIdLst>
  <p:sldIdLst>
    <p:sldId id="269" r:id="rId2"/>
    <p:sldId id="307" r:id="rId3"/>
    <p:sldId id="270" r:id="rId4"/>
    <p:sldId id="271" r:id="rId5"/>
    <p:sldId id="273" r:id="rId6"/>
    <p:sldId id="304" r:id="rId7"/>
    <p:sldId id="293" r:id="rId8"/>
    <p:sldId id="296" r:id="rId9"/>
    <p:sldId id="276" r:id="rId10"/>
    <p:sldId id="283" r:id="rId11"/>
    <p:sldId id="295" r:id="rId12"/>
    <p:sldId id="298" r:id="rId13"/>
    <p:sldId id="299" r:id="rId14"/>
    <p:sldId id="300" r:id="rId15"/>
    <p:sldId id="301" r:id="rId16"/>
    <p:sldId id="302" r:id="rId17"/>
    <p:sldId id="303" r:id="rId18"/>
    <p:sldId id="281" r:id="rId19"/>
    <p:sldId id="282"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1004B"/>
    <a:srgbClr val="0058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60"/>
  </p:normalViewPr>
  <p:slideViewPr>
    <p:cSldViewPr>
      <p:cViewPr varScale="1">
        <p:scale>
          <a:sx n="124" d="100"/>
          <a:sy n="124" d="100"/>
        </p:scale>
        <p:origin x="122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C66408-8578-4FF8-8182-B92AE2E20045}" type="datetimeFigureOut">
              <a:rPr lang="en-US" smtClean="0"/>
              <a:t>5/8/2017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D30E84-4E2D-4581-B411-A21637ECC62F}" type="slidenum">
              <a:rPr lang="en-US" smtClean="0"/>
              <a:t>‹#›</a:t>
            </a:fld>
            <a:endParaRPr lang="en-US"/>
          </a:p>
        </p:txBody>
      </p:sp>
    </p:spTree>
    <p:extLst>
      <p:ext uri="{BB962C8B-B14F-4D97-AF65-F5344CB8AC3E}">
        <p14:creationId xmlns:p14="http://schemas.microsoft.com/office/powerpoint/2010/main" val="1729456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rgbClr val="51004B"/>
            </a:solidFill>
            <a:ln>
              <a:solidFill>
                <a:schemeClr val="accent6">
                  <a:lumMod val="75000"/>
                </a:schemeClr>
              </a:solid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rgbClr val="00583D"/>
            </a:solidFill>
            <a:ln>
              <a:solidFill>
                <a:schemeClr val="accent2">
                  <a:lumMod val="50000"/>
                </a:schemeClr>
              </a:solid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rgbClr val="00583D"/>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rgbClr val="51004B"/>
            </a:solidFill>
            <a:ln>
              <a:solidFill>
                <a:schemeClr val="accent6">
                  <a:lumMod val="75000"/>
                </a:schemeClr>
              </a:solid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rgbClr val="51004B"/>
            </a:solidFill>
            <a:ln>
              <a:solidFill>
                <a:schemeClr val="accent6">
                  <a:lumMod val="60000"/>
                  <a:lumOff val="40000"/>
                </a:schemeClr>
              </a:solid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rgbClr val="00583D"/>
            </a:solidFill>
            <a:ln>
              <a:solidFill>
                <a:schemeClr val="accent2">
                  <a:lumMod val="75000"/>
                </a:schemeClr>
              </a:solid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6C217825-AD46-4D97-8480-EB019EA242BB}" type="datetime1">
              <a:rPr lang="en-US" smtClean="0"/>
              <a:t>5/8/2017</a:t>
            </a:fld>
            <a:endParaRPr lang="en-US" dirty="0"/>
          </a:p>
        </p:txBody>
      </p:sp>
      <p:sp>
        <p:nvSpPr>
          <p:cNvPr id="5" name="Footer Placeholder 4"/>
          <p:cNvSpPr>
            <a:spLocks noGrp="1"/>
          </p:cNvSpPr>
          <p:nvPr>
            <p:ph type="ftr" sz="quarter" idx="11"/>
          </p:nvPr>
        </p:nvSpPr>
        <p:spPr>
          <a:xfrm>
            <a:off x="3623733" y="6117336"/>
            <a:ext cx="3609438" cy="365125"/>
          </a:xfrm>
        </p:spPr>
        <p:txBody>
          <a:bodyPr/>
          <a:lstStyle/>
          <a:p>
            <a:r>
              <a:rPr lang="en-US" smtClean="0"/>
              <a:t>NDRN- WA 2017 Conference on Ending Homelessness - Welcome Address - LDB May 2017</a:t>
            </a:r>
            <a:endParaRPr lang="en-US" dirty="0"/>
          </a:p>
        </p:txBody>
      </p:sp>
      <p:sp>
        <p:nvSpPr>
          <p:cNvPr id="6" name="Slide Number Placeholder 5"/>
          <p:cNvSpPr>
            <a:spLocks noGrp="1"/>
          </p:cNvSpPr>
          <p:nvPr>
            <p:ph type="sldNum" sz="quarter" idx="12"/>
          </p:nvPr>
        </p:nvSpPr>
        <p:spPr>
          <a:xfrm>
            <a:off x="8275320" y="6117336"/>
            <a:ext cx="411480" cy="365125"/>
          </a:xfrm>
        </p:spPr>
        <p:txBody>
          <a:bodyPr/>
          <a:lstStyle/>
          <a:p>
            <a:fld id="{D57F1E4F-1CFF-5643-939E-217C01CDF565}" type="slidenum">
              <a:rPr lang="en-US" dirty="0"/>
              <a:pPr/>
              <a:t>‹#›</a:t>
            </a:fld>
            <a:endParaRPr lang="en-US"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pic>
        <p:nvPicPr>
          <p:cNvPr id="8" name="Picture 7" descr="Image of the National Disability Rights Network Logo with the tagline, Protection and Advocacy for Individuals with Disabilities" title="NDRN Logo"/>
          <p:cNvPicPr>
            <a:picLocks noChangeAspect="1"/>
          </p:cNvPicPr>
          <p:nvPr userDrawn="1"/>
        </p:nvPicPr>
        <p:blipFill>
          <a:blip r:embed="rId2"/>
          <a:stretch>
            <a:fillRect/>
          </a:stretch>
        </p:blipFill>
        <p:spPr>
          <a:xfrm>
            <a:off x="6321307" y="5919135"/>
            <a:ext cx="2822693" cy="938865"/>
          </a:xfrm>
          <a:prstGeom prst="rect">
            <a:avLst/>
          </a:prstGeom>
        </p:spPr>
      </p:pic>
    </p:spTree>
    <p:extLst>
      <p:ext uri="{BB962C8B-B14F-4D97-AF65-F5344CB8AC3E}">
        <p14:creationId xmlns:p14="http://schemas.microsoft.com/office/powerpoint/2010/main" val="4281969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CBD76F-9BBA-47F5-B6C1-13256E228238}" type="datetime1">
              <a:rPr lang="en-US" smtClean="0"/>
              <a:t>5/8/2017</a:t>
            </a:fld>
            <a:endParaRPr lang="en-US" dirty="0"/>
          </a:p>
        </p:txBody>
      </p:sp>
      <p:sp>
        <p:nvSpPr>
          <p:cNvPr id="6" name="Footer Placeholder 5"/>
          <p:cNvSpPr>
            <a:spLocks noGrp="1"/>
          </p:cNvSpPr>
          <p:nvPr>
            <p:ph type="ftr" sz="quarter" idx="11"/>
          </p:nvPr>
        </p:nvSpPr>
        <p:spPr/>
        <p:txBody>
          <a:bodyPr/>
          <a:lstStyle/>
          <a:p>
            <a:r>
              <a:rPr lang="en-US" smtClean="0"/>
              <a:t>NDRN- WA 2017 Conference on Ending Homelessness - Welcome Address - LDB May 2017</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76664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3EB8CF-7005-46BB-8F64-7CD72BB39B3D}" type="datetime1">
              <a:rPr lang="en-US" smtClean="0"/>
              <a:t>5/8/2017</a:t>
            </a:fld>
            <a:endParaRPr lang="en-US" dirty="0"/>
          </a:p>
        </p:txBody>
      </p:sp>
      <p:sp>
        <p:nvSpPr>
          <p:cNvPr id="5" name="Footer Placeholder 4"/>
          <p:cNvSpPr>
            <a:spLocks noGrp="1"/>
          </p:cNvSpPr>
          <p:nvPr>
            <p:ph type="ftr" sz="quarter" idx="11"/>
          </p:nvPr>
        </p:nvSpPr>
        <p:spPr/>
        <p:txBody>
          <a:bodyPr/>
          <a:lstStyle/>
          <a:p>
            <a:r>
              <a:rPr lang="en-US" smtClean="0"/>
              <a:t>NDRN- WA 2017 Conference on Ending Homelessness - Welcome Address - LDB May 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684407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32ACE8-CE95-42FA-86C6-41B1910702D4}" type="datetime1">
              <a:rPr lang="en-US" smtClean="0"/>
              <a:t>5/8/2017</a:t>
            </a:fld>
            <a:endParaRPr lang="en-US" dirty="0"/>
          </a:p>
        </p:txBody>
      </p:sp>
      <p:sp>
        <p:nvSpPr>
          <p:cNvPr id="5" name="Footer Placeholder 4"/>
          <p:cNvSpPr>
            <a:spLocks noGrp="1"/>
          </p:cNvSpPr>
          <p:nvPr>
            <p:ph type="ftr" sz="quarter" idx="11"/>
          </p:nvPr>
        </p:nvSpPr>
        <p:spPr/>
        <p:txBody>
          <a:bodyPr/>
          <a:lstStyle/>
          <a:p>
            <a:r>
              <a:rPr lang="en-US" smtClean="0"/>
              <a:t>NDRN- WA 2017 Conference on Ending Homelessness - Welcome Address - LDB May 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143578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2E7BC8-E3CE-42EC-850B-412095E21442}" type="datetime1">
              <a:rPr lang="en-US" smtClean="0"/>
              <a:t>5/8/2017</a:t>
            </a:fld>
            <a:endParaRPr lang="en-US" dirty="0"/>
          </a:p>
        </p:txBody>
      </p:sp>
      <p:sp>
        <p:nvSpPr>
          <p:cNvPr id="5" name="Footer Placeholder 4"/>
          <p:cNvSpPr>
            <a:spLocks noGrp="1"/>
          </p:cNvSpPr>
          <p:nvPr>
            <p:ph type="ftr" sz="quarter" idx="11"/>
          </p:nvPr>
        </p:nvSpPr>
        <p:spPr/>
        <p:txBody>
          <a:bodyPr/>
          <a:lstStyle/>
          <a:p>
            <a:r>
              <a:rPr lang="en-US" smtClean="0"/>
              <a:t>NDRN- WA 2017 Conference on Ending Homelessness - Welcome Address - LDB May 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092877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637C89-049A-47D5-A123-147321B29CDB}" type="datetime1">
              <a:rPr lang="en-US" smtClean="0"/>
              <a:t>5/8/2017</a:t>
            </a:fld>
            <a:endParaRPr lang="en-US" dirty="0"/>
          </a:p>
        </p:txBody>
      </p:sp>
      <p:sp>
        <p:nvSpPr>
          <p:cNvPr id="5" name="Footer Placeholder 4"/>
          <p:cNvSpPr>
            <a:spLocks noGrp="1"/>
          </p:cNvSpPr>
          <p:nvPr>
            <p:ph type="ftr" sz="quarter" idx="11"/>
          </p:nvPr>
        </p:nvSpPr>
        <p:spPr/>
        <p:txBody>
          <a:bodyPr/>
          <a:lstStyle/>
          <a:p>
            <a:r>
              <a:rPr lang="en-US" smtClean="0"/>
              <a:t>NDRN- WA 2017 Conference on Ending Homelessness - Welcome Address - LDB May 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37710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6530D8-36EF-4146-A2D6-03E386113E3E}" type="datetime1">
              <a:rPr lang="en-US" smtClean="0"/>
              <a:t>5/8/2017</a:t>
            </a:fld>
            <a:endParaRPr lang="en-US" dirty="0"/>
          </a:p>
        </p:txBody>
      </p:sp>
      <p:sp>
        <p:nvSpPr>
          <p:cNvPr id="5" name="Footer Placeholder 4"/>
          <p:cNvSpPr>
            <a:spLocks noGrp="1"/>
          </p:cNvSpPr>
          <p:nvPr>
            <p:ph type="ftr" sz="quarter" idx="11"/>
          </p:nvPr>
        </p:nvSpPr>
        <p:spPr/>
        <p:txBody>
          <a:bodyPr/>
          <a:lstStyle/>
          <a:p>
            <a:r>
              <a:rPr lang="en-US" smtClean="0"/>
              <a:t>NDRN- WA 2017 Conference on Ending Homelessness - Welcome Address - LDB May 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477875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B17753-9C59-4EE9-BEC4-F957194FD1CC}" type="datetime1">
              <a:rPr lang="en-US" smtClean="0"/>
              <a:t>5/8/2017</a:t>
            </a:fld>
            <a:endParaRPr lang="en-US" dirty="0"/>
          </a:p>
        </p:txBody>
      </p:sp>
      <p:sp>
        <p:nvSpPr>
          <p:cNvPr id="5" name="Footer Placeholder 4"/>
          <p:cNvSpPr>
            <a:spLocks noGrp="1"/>
          </p:cNvSpPr>
          <p:nvPr>
            <p:ph type="ftr" sz="quarter" idx="11"/>
          </p:nvPr>
        </p:nvSpPr>
        <p:spPr/>
        <p:txBody>
          <a:bodyPr/>
          <a:lstStyle/>
          <a:p>
            <a:r>
              <a:rPr lang="en-US" smtClean="0"/>
              <a:t>NDRN- WA 2017 Conference on Ending Homelessness - Welcome Address - LDB May 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325033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59C9EF-F1B7-47F4-B13C-E2FA654DF4F0}" type="datetime1">
              <a:rPr lang="en-US" smtClean="0"/>
              <a:t>5/8/2017</a:t>
            </a:fld>
            <a:endParaRPr lang="en-US" dirty="0"/>
          </a:p>
        </p:txBody>
      </p:sp>
      <p:sp>
        <p:nvSpPr>
          <p:cNvPr id="5" name="Footer Placeholder 4"/>
          <p:cNvSpPr>
            <a:spLocks noGrp="1"/>
          </p:cNvSpPr>
          <p:nvPr>
            <p:ph type="ftr" sz="quarter" idx="11"/>
          </p:nvPr>
        </p:nvSpPr>
        <p:spPr/>
        <p:txBody>
          <a:bodyPr/>
          <a:lstStyle/>
          <a:p>
            <a:r>
              <a:rPr lang="en-US" smtClean="0"/>
              <a:t>NDRN- WA 2017 Conference on Ending Homelessness - Welcome Address - LDB May 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71736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47800" y="457201"/>
            <a:ext cx="7239000" cy="914399"/>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447800" y="1600200"/>
            <a:ext cx="7239000" cy="4399616"/>
          </a:xfrm>
        </p:spPr>
        <p:txBody>
          <a:bodyPr anchor="ctr"/>
          <a:lstStyle>
            <a:lvl1pPr>
              <a:spcAft>
                <a:spcPts val="1800"/>
              </a:spcAft>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pPr>
              <a:defRPr/>
            </a:pPr>
            <a:fld id="{752D23E9-9862-43A0-BD25-A9B62ADE381C}" type="datetime1">
              <a:rPr lang="en-US" smtClean="0"/>
              <a:t>5/8/2017</a:t>
            </a:fld>
            <a:endParaRPr lang="en-US" dirty="0"/>
          </a:p>
        </p:txBody>
      </p:sp>
      <p:sp>
        <p:nvSpPr>
          <p:cNvPr id="5" name="Footer Placeholder 4"/>
          <p:cNvSpPr>
            <a:spLocks noGrp="1"/>
          </p:cNvSpPr>
          <p:nvPr>
            <p:ph type="ftr" sz="quarter" idx="11"/>
          </p:nvPr>
        </p:nvSpPr>
        <p:spPr>
          <a:xfrm>
            <a:off x="1972647" y="6108173"/>
            <a:ext cx="5314517" cy="365125"/>
          </a:xfrm>
        </p:spPr>
        <p:txBody>
          <a:bodyPr/>
          <a:lstStyle/>
          <a:p>
            <a:pPr>
              <a:defRPr/>
            </a:pPr>
            <a:r>
              <a:rPr lang="en-US" smtClean="0"/>
              <a:t>NDRN- WA 2017 Conference on Ending Homelessness - Welcome Address - LDB May 2017</a:t>
            </a:r>
            <a:endParaRPr lang="en-US"/>
          </a:p>
        </p:txBody>
      </p:sp>
      <p:sp>
        <p:nvSpPr>
          <p:cNvPr id="6" name="Slide Number Placeholder 5"/>
          <p:cNvSpPr>
            <a:spLocks noGrp="1"/>
          </p:cNvSpPr>
          <p:nvPr>
            <p:ph type="sldNum" sz="quarter" idx="12"/>
          </p:nvPr>
        </p:nvSpPr>
        <p:spPr>
          <a:xfrm>
            <a:off x="8258967" y="6108173"/>
            <a:ext cx="427833" cy="365125"/>
          </a:xfrm>
        </p:spPr>
        <p:txBody>
          <a:bodyPr/>
          <a:lstStyle/>
          <a:p>
            <a:pPr>
              <a:defRPr/>
            </a:pPr>
            <a:fld id="{8623501B-F9E0-480C-9B9D-95E2F2AA3751}" type="slidenum">
              <a:rPr lang="en-US" smtClean="0"/>
              <a:pPr>
                <a:defRPr/>
              </a:pPr>
              <a:t>‹#›</a:t>
            </a:fld>
            <a:endParaRPr lang="en-US" dirty="0"/>
          </a:p>
        </p:txBody>
      </p:sp>
    </p:spTree>
    <p:extLst>
      <p:ext uri="{BB962C8B-B14F-4D97-AF65-F5344CB8AC3E}">
        <p14:creationId xmlns:p14="http://schemas.microsoft.com/office/powerpoint/2010/main" val="417649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55CD08-9895-4532-B16E-0818B7927D81}" type="datetime1">
              <a:rPr lang="en-US" smtClean="0"/>
              <a:t>5/8/2017</a:t>
            </a:fld>
            <a:endParaRPr lang="en-US" dirty="0"/>
          </a:p>
        </p:txBody>
      </p:sp>
      <p:sp>
        <p:nvSpPr>
          <p:cNvPr id="5" name="Footer Placeholder 4"/>
          <p:cNvSpPr>
            <a:spLocks noGrp="1"/>
          </p:cNvSpPr>
          <p:nvPr>
            <p:ph type="ftr" sz="quarter" idx="11"/>
          </p:nvPr>
        </p:nvSpPr>
        <p:spPr/>
        <p:txBody>
          <a:bodyPr/>
          <a:lstStyle/>
          <a:p>
            <a:r>
              <a:rPr lang="en-US" smtClean="0"/>
              <a:t>NDRN- WA 2017 Conference on Ending Homelessness - Welcome Address - LDB May 2017</a:t>
            </a:r>
            <a:endParaRPr lang="en-US" dirty="0"/>
          </a:p>
        </p:txBody>
      </p:sp>
      <p:sp>
        <p:nvSpPr>
          <p:cNvPr id="6" name="Slide Number Placeholder 5"/>
          <p:cNvSpPr>
            <a:spLocks noGrp="1"/>
          </p:cNvSpPr>
          <p:nvPr>
            <p:ph type="sldNum" sz="quarter" idx="12"/>
          </p:nvPr>
        </p:nvSpPr>
        <p:spPr>
          <a:xfrm>
            <a:off x="8273317" y="6116070"/>
            <a:ext cx="413483"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35510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8AE70AF-7477-4559-BC33-3BA14DC72627}" type="datetime1">
              <a:rPr lang="en-US" smtClean="0"/>
              <a:t>5/8/2017</a:t>
            </a:fld>
            <a:endParaRPr lang="en-US" dirty="0"/>
          </a:p>
        </p:txBody>
      </p:sp>
      <p:sp>
        <p:nvSpPr>
          <p:cNvPr id="6" name="Footer Placeholder 5"/>
          <p:cNvSpPr>
            <a:spLocks noGrp="1"/>
          </p:cNvSpPr>
          <p:nvPr>
            <p:ph type="ftr" sz="quarter" idx="11"/>
          </p:nvPr>
        </p:nvSpPr>
        <p:spPr/>
        <p:txBody>
          <a:bodyPr/>
          <a:lstStyle/>
          <a:p>
            <a:r>
              <a:rPr lang="en-US" smtClean="0"/>
              <a:t>NDRN- WA 2017 Conference on Ending Homelessness - Welcome Address - LDB May 2017</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95881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F2A1E1B-D950-41FA-A1D3-35A6244A7956}" type="datetime1">
              <a:rPr lang="en-US" smtClean="0"/>
              <a:t>5/8/2017</a:t>
            </a:fld>
            <a:endParaRPr lang="en-US" dirty="0"/>
          </a:p>
        </p:txBody>
      </p:sp>
      <p:sp>
        <p:nvSpPr>
          <p:cNvPr id="8" name="Footer Placeholder 7"/>
          <p:cNvSpPr>
            <a:spLocks noGrp="1"/>
          </p:cNvSpPr>
          <p:nvPr>
            <p:ph type="ftr" sz="quarter" idx="11"/>
          </p:nvPr>
        </p:nvSpPr>
        <p:spPr/>
        <p:txBody>
          <a:bodyPr/>
          <a:lstStyle/>
          <a:p>
            <a:r>
              <a:rPr lang="en-US" smtClean="0"/>
              <a:t>NDRN- WA 2017 Conference on Ending Homelessness - Welcome Address - LDB May 2017</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19731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6798779-9155-4B03-AE08-C8345D666C36}" type="datetime1">
              <a:rPr lang="en-US" smtClean="0"/>
              <a:t>5/8/2017</a:t>
            </a:fld>
            <a:endParaRPr lang="en-US" dirty="0"/>
          </a:p>
        </p:txBody>
      </p:sp>
      <p:sp>
        <p:nvSpPr>
          <p:cNvPr id="4" name="Footer Placeholder 3"/>
          <p:cNvSpPr>
            <a:spLocks noGrp="1"/>
          </p:cNvSpPr>
          <p:nvPr>
            <p:ph type="ftr" sz="quarter" idx="11"/>
          </p:nvPr>
        </p:nvSpPr>
        <p:spPr/>
        <p:txBody>
          <a:bodyPr/>
          <a:lstStyle/>
          <a:p>
            <a:r>
              <a:rPr lang="en-US" smtClean="0"/>
              <a:t>NDRN- WA 2017 Conference on Ending Homelessness - Welcome Address - LDB May 2017</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8831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57E866-BB0E-4A63-81CC-1A052C963F5F}" type="datetime1">
              <a:rPr lang="en-US" smtClean="0"/>
              <a:t>5/8/2017</a:t>
            </a:fld>
            <a:endParaRPr lang="en-US" dirty="0"/>
          </a:p>
        </p:txBody>
      </p:sp>
      <p:sp>
        <p:nvSpPr>
          <p:cNvPr id="3" name="Footer Placeholder 2"/>
          <p:cNvSpPr>
            <a:spLocks noGrp="1"/>
          </p:cNvSpPr>
          <p:nvPr>
            <p:ph type="ftr" sz="quarter" idx="11"/>
          </p:nvPr>
        </p:nvSpPr>
        <p:spPr/>
        <p:txBody>
          <a:bodyPr/>
          <a:lstStyle/>
          <a:p>
            <a:r>
              <a:rPr lang="en-US" smtClean="0"/>
              <a:t>NDRN- WA 2017 Conference on Ending Homelessness - Welcome Address - LDB May 2017</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76153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CF5A4FF5-1A26-4D96-B44C-04D1718D7F5D}" type="datetime1">
              <a:rPr lang="en-US" smtClean="0"/>
              <a:t>5/8/2017</a:t>
            </a:fld>
            <a:endParaRPr lang="en-US" dirty="0"/>
          </a:p>
        </p:txBody>
      </p:sp>
      <p:sp>
        <p:nvSpPr>
          <p:cNvPr id="6" name="Footer Placeholder 5"/>
          <p:cNvSpPr>
            <a:spLocks noGrp="1"/>
          </p:cNvSpPr>
          <p:nvPr>
            <p:ph type="ftr" sz="quarter" idx="11"/>
          </p:nvPr>
        </p:nvSpPr>
        <p:spPr/>
        <p:txBody>
          <a:bodyPr/>
          <a:lstStyle/>
          <a:p>
            <a:pPr>
              <a:defRPr/>
            </a:pPr>
            <a:r>
              <a:rPr lang="en-US" smtClean="0"/>
              <a:t>NDRN- WA 2017 Conference on Ending Homelessness - Welcome Address - LDB May 2017</a:t>
            </a:r>
            <a:endParaRPr lang="en-US"/>
          </a:p>
        </p:txBody>
      </p:sp>
      <p:sp>
        <p:nvSpPr>
          <p:cNvPr id="7" name="Slide Number Placeholder 6"/>
          <p:cNvSpPr>
            <a:spLocks noGrp="1"/>
          </p:cNvSpPr>
          <p:nvPr>
            <p:ph type="sldNum" sz="quarter" idx="12"/>
          </p:nvPr>
        </p:nvSpPr>
        <p:spPr/>
        <p:txBody>
          <a:bodyPr/>
          <a:lstStyle/>
          <a:p>
            <a:pPr>
              <a:defRPr/>
            </a:pPr>
            <a:fld id="{E0D7A329-D03F-411C-B732-9526165A9CEF}" type="slidenum">
              <a:rPr lang="en-US" smtClean="0"/>
              <a:pPr>
                <a:defRPr/>
              </a:pPr>
              <a:t>‹#›</a:t>
            </a:fld>
            <a:endParaRPr lang="en-US" dirty="0"/>
          </a:p>
        </p:txBody>
      </p:sp>
    </p:spTree>
    <p:extLst>
      <p:ext uri="{BB962C8B-B14F-4D97-AF65-F5344CB8AC3E}">
        <p14:creationId xmlns:p14="http://schemas.microsoft.com/office/powerpoint/2010/main" val="2571129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2A61B077-D77A-43DC-B522-39981CF02867}" type="datetime1">
              <a:rPr lang="en-US" smtClean="0"/>
              <a:t>5/8/2017</a:t>
            </a:fld>
            <a:endParaRPr lang="en-US" dirty="0"/>
          </a:p>
        </p:txBody>
      </p:sp>
      <p:sp>
        <p:nvSpPr>
          <p:cNvPr id="6" name="Footer Placeholder 5"/>
          <p:cNvSpPr>
            <a:spLocks noGrp="1"/>
          </p:cNvSpPr>
          <p:nvPr>
            <p:ph type="ftr" sz="quarter" idx="11"/>
          </p:nvPr>
        </p:nvSpPr>
        <p:spPr/>
        <p:txBody>
          <a:bodyPr/>
          <a:lstStyle/>
          <a:p>
            <a:pPr>
              <a:defRPr/>
            </a:pPr>
            <a:r>
              <a:rPr lang="en-US" smtClean="0"/>
              <a:t>NDRN- WA 2017 Conference on Ending Homelessness - Welcome Address - LDB May 2017</a:t>
            </a:r>
            <a:endParaRPr lang="en-US"/>
          </a:p>
        </p:txBody>
      </p:sp>
      <p:sp>
        <p:nvSpPr>
          <p:cNvPr id="7" name="Slide Number Placeholder 6"/>
          <p:cNvSpPr>
            <a:spLocks noGrp="1"/>
          </p:cNvSpPr>
          <p:nvPr>
            <p:ph type="sldNum" sz="quarter" idx="12"/>
          </p:nvPr>
        </p:nvSpPr>
        <p:spPr/>
        <p:txBody>
          <a:bodyPr/>
          <a:lstStyle/>
          <a:p>
            <a:pPr>
              <a:defRPr/>
            </a:pPr>
            <a:fld id="{59D72451-4EC7-4DB9-A987-FC0307695A01}" type="slidenum">
              <a:rPr lang="en-US" smtClean="0"/>
              <a:pPr>
                <a:defRPr/>
              </a:pPr>
              <a:t>‹#›</a:t>
            </a:fld>
            <a:endParaRPr lang="en-US" dirty="0"/>
          </a:p>
        </p:txBody>
      </p:sp>
    </p:spTree>
    <p:extLst>
      <p:ext uri="{BB962C8B-B14F-4D97-AF65-F5344CB8AC3E}">
        <p14:creationId xmlns:p14="http://schemas.microsoft.com/office/powerpoint/2010/main" val="322119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rgbClr val="51004B"/>
            </a:solidFill>
            <a:ln>
              <a:solidFill>
                <a:schemeClr val="accent6">
                  <a:lumMod val="75000"/>
                </a:schemeClr>
              </a:solid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rgbClr val="00583D"/>
            </a:solidFill>
            <a:ln>
              <a:solidFill>
                <a:schemeClr val="accent2">
                  <a:lumMod val="50000"/>
                </a:schemeClr>
              </a:solid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rgbClr val="00583D"/>
            </a:solidFill>
            <a:ln>
              <a:solidFill>
                <a:schemeClr val="accent2">
                  <a:lumMod val="75000"/>
                </a:schemeClr>
              </a:solid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rgbClr val="51004B"/>
            </a:solidFill>
            <a:ln>
              <a:solidFill>
                <a:schemeClr val="accent6">
                  <a:lumMod val="75000"/>
                </a:schemeClr>
              </a:solid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rgbClr val="51004B"/>
            </a:solidFill>
            <a:ln>
              <a:solidFill>
                <a:schemeClr val="accent6">
                  <a:lumMod val="75000"/>
                </a:schemeClr>
              </a:solid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rgbClr val="00583D"/>
            </a:solidFill>
            <a:ln>
              <a:solidFill>
                <a:schemeClr val="accent2">
                  <a:lumMod val="50000"/>
                </a:schemeClr>
              </a:solidFill>
            </a:ln>
          </p:spPr>
        </p:sp>
      </p:grpSp>
      <p:sp>
        <p:nvSpPr>
          <p:cNvPr id="2" name="Title Placeholder 1"/>
          <p:cNvSpPr>
            <a:spLocks noGrp="1"/>
          </p:cNvSpPr>
          <p:nvPr>
            <p:ph type="title"/>
          </p:nvPr>
        </p:nvSpPr>
        <p:spPr>
          <a:xfrm>
            <a:off x="1986996" y="457201"/>
            <a:ext cx="6699804" cy="19812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86996" y="2667000"/>
            <a:ext cx="6699803" cy="3356995"/>
          </a:xfrm>
          <a:prstGeom prst="rect">
            <a:avLst/>
          </a:prstGeom>
        </p:spPr>
        <p:txBody>
          <a:bodyPr vert="horz" lIns="91440" tIns="45720" rIns="91440" bIns="45720" rtlCol="0" anchor="ctr">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004C06D-2D48-4827-8FF9-51EA9EFA96D0}" type="datetime1">
              <a:rPr lang="en-US" smtClean="0"/>
              <a:t>5/8/2017</a:t>
            </a:fld>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US" smtClean="0"/>
              <a:t>NDRN- WA 2017 Conference on Ending Homelessness - Welcome Address - LDB May 2017</a:t>
            </a:r>
            <a:endParaRPr lang="en-US"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pic>
        <p:nvPicPr>
          <p:cNvPr id="7" name="Picture 6" descr="Image of the National Disability Rights Network Logo with the tagline, Protection and Advocacy for Individuals with Disabilities" title="NDRN Logo"/>
          <p:cNvPicPr>
            <a:picLocks noChangeAspect="1"/>
          </p:cNvPicPr>
          <p:nvPr userDrawn="1"/>
        </p:nvPicPr>
        <p:blipFill>
          <a:blip r:embed="rId19"/>
          <a:stretch>
            <a:fillRect/>
          </a:stretch>
        </p:blipFill>
        <p:spPr>
          <a:xfrm>
            <a:off x="6321307" y="5919135"/>
            <a:ext cx="2822693" cy="938865"/>
          </a:xfrm>
          <a:prstGeom prst="rect">
            <a:avLst/>
          </a:prstGeom>
        </p:spPr>
      </p:pic>
    </p:spTree>
    <p:extLst>
      <p:ext uri="{BB962C8B-B14F-4D97-AF65-F5344CB8AC3E}">
        <p14:creationId xmlns:p14="http://schemas.microsoft.com/office/powerpoint/2010/main" val="2962644227"/>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 id="2147483692" r:id="rId16"/>
    <p:sldLayoutId id="2147483693" r:id="rId17"/>
  </p:sldLayoutIdLst>
  <p:hf hd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145000"/>
        <a:buFont typeface="Arial"/>
        <a:buChar char="•"/>
        <a:defRPr sz="32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Tx/>
        <a:buSzPct val="145000"/>
        <a:buFont typeface="Arial"/>
        <a:buChar char="•"/>
        <a:defRPr sz="24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Tx/>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Tx/>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Rehabilitation_Act_of_1973" TargetMode="External"/><Relationship Id="rId2" Type="http://schemas.openxmlformats.org/officeDocument/2006/relationships/hyperlink" Target="https://portal.hud.gov/hudportal/HUD?src=/program_offices/fair_housing_equal_opp/progdesc/title8" TargetMode="External"/><Relationship Id="rId1" Type="http://schemas.openxmlformats.org/officeDocument/2006/relationships/slideLayout" Target="../slideLayouts/slideLayout2.xml"/><Relationship Id="rId4" Type="http://schemas.openxmlformats.org/officeDocument/2006/relationships/hyperlink" Target="https://en.wikipedia.org/wiki/Air_Carrier_Access_Act"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portal.hud.gov/hudportal/HUD?src=/program_offices/fair_housing_equal_opp/progdesc/title8"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portal.hud.gov/hudportal/HUD?src=/program_offices/fair_housing_equal_opp/progdesc/title8"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ndrn.org/en/media/press-kit/265-reporting-and-writing-about-disabilities.html" TargetMode="External"/><Relationship Id="rId2" Type="http://schemas.openxmlformats.org/officeDocument/2006/relationships/hyperlink" Target="http://odr.dc.gov/page/people-first-languag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ndrn.org/images/Documents/Media/Press_kit/NDRN_at_a_Glance_2010.pdf" TargetMode="External"/><Relationship Id="rId2" Type="http://schemas.openxmlformats.org/officeDocument/2006/relationships/hyperlink" Target="http://www.ndrn.org/index.ph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ndrn.org/en/about/paacap-network.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foxbaltimore.com/news/local/hud-secretary-speaking-at-disability-rights-conferenc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youtu.be/4LnekiS5Lu8"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normAutofit/>
          </a:bodyPr>
          <a:lstStyle/>
          <a:p>
            <a:pPr algn="ctr"/>
            <a:r>
              <a:rPr lang="en-US" sz="4800" b="1" dirty="0" smtClean="0">
                <a:solidFill>
                  <a:schemeClr val="accent6">
                    <a:lumMod val="50000"/>
                  </a:schemeClr>
                </a:solidFill>
              </a:rPr>
              <a:t>NDRN </a:t>
            </a:r>
            <a:br>
              <a:rPr lang="en-US" sz="4800" b="1" dirty="0" smtClean="0">
                <a:solidFill>
                  <a:schemeClr val="accent6">
                    <a:lumMod val="50000"/>
                  </a:schemeClr>
                </a:solidFill>
              </a:rPr>
            </a:br>
            <a:r>
              <a:rPr lang="en-US" sz="4800" b="1" i="1" dirty="0" smtClean="0">
                <a:solidFill>
                  <a:schemeClr val="accent6">
                    <a:lumMod val="50000"/>
                  </a:schemeClr>
                </a:solidFill>
              </a:rPr>
              <a:t>Welcome Address</a:t>
            </a:r>
            <a:r>
              <a:rPr lang="en-US" sz="4800" b="1" dirty="0" smtClean="0">
                <a:solidFill>
                  <a:schemeClr val="accent6">
                    <a:lumMod val="50000"/>
                  </a:schemeClr>
                </a:solidFill>
              </a:rPr>
              <a:t/>
            </a:r>
            <a:br>
              <a:rPr lang="en-US" sz="4800" b="1" dirty="0" smtClean="0">
                <a:solidFill>
                  <a:schemeClr val="accent6">
                    <a:lumMod val="50000"/>
                  </a:schemeClr>
                </a:solidFill>
              </a:rPr>
            </a:br>
            <a:r>
              <a:rPr lang="en-US" sz="4800" b="1" dirty="0" smtClean="0">
                <a:solidFill>
                  <a:schemeClr val="accent6">
                    <a:lumMod val="50000"/>
                  </a:schemeClr>
                </a:solidFill>
              </a:rPr>
              <a:t>WA 2017 Conference on Ending Homelessness  </a:t>
            </a:r>
            <a:endParaRPr lang="en-US" sz="4800" b="1" dirty="0" smtClean="0">
              <a:solidFill>
                <a:schemeClr val="accent6">
                  <a:lumMod val="50000"/>
                </a:schemeClr>
              </a:solidFill>
            </a:endParaRPr>
          </a:p>
        </p:txBody>
      </p:sp>
      <p:sp>
        <p:nvSpPr>
          <p:cNvPr id="3" name="Subtitle 2"/>
          <p:cNvSpPr>
            <a:spLocks noGrp="1"/>
          </p:cNvSpPr>
          <p:nvPr>
            <p:ph type="subTitle" idx="1"/>
          </p:nvPr>
        </p:nvSpPr>
        <p:spPr>
          <a:xfrm>
            <a:off x="1981200" y="4402666"/>
            <a:ext cx="6705601" cy="1364531"/>
          </a:xfrm>
        </p:spPr>
        <p:txBody>
          <a:bodyPr rtlCol="0">
            <a:normAutofit fontScale="92500" lnSpcReduction="10000"/>
          </a:bodyPr>
          <a:lstStyle/>
          <a:p>
            <a:pPr fontAlgn="auto">
              <a:spcAft>
                <a:spcPts val="0"/>
              </a:spcAft>
              <a:buFont typeface="Arial" pitchFamily="34" charset="0"/>
              <a:buNone/>
              <a:defRPr/>
            </a:pPr>
            <a:r>
              <a:rPr lang="en-US" dirty="0" smtClean="0">
                <a:solidFill>
                  <a:schemeClr val="accent2">
                    <a:lumMod val="50000"/>
                  </a:schemeClr>
                </a:solidFill>
              </a:rPr>
              <a:t>L. Dara Baldwin, MPA</a:t>
            </a:r>
          </a:p>
          <a:p>
            <a:pPr fontAlgn="auto">
              <a:spcAft>
                <a:spcPts val="0"/>
              </a:spcAft>
              <a:buFont typeface="Arial" pitchFamily="34" charset="0"/>
              <a:buNone/>
              <a:defRPr/>
            </a:pPr>
            <a:r>
              <a:rPr lang="en-US" dirty="0" smtClean="0">
                <a:solidFill>
                  <a:schemeClr val="accent2">
                    <a:lumMod val="50000"/>
                  </a:schemeClr>
                </a:solidFill>
              </a:rPr>
              <a:t>Senior Public Policy Analyst</a:t>
            </a:r>
          </a:p>
          <a:p>
            <a:pPr fontAlgn="auto">
              <a:spcAft>
                <a:spcPts val="0"/>
              </a:spcAft>
              <a:buFont typeface="Arial" pitchFamily="34" charset="0"/>
              <a:buNone/>
              <a:defRPr/>
            </a:pPr>
            <a:r>
              <a:rPr lang="en-US" dirty="0" smtClean="0">
                <a:solidFill>
                  <a:schemeClr val="accent2">
                    <a:lumMod val="50000"/>
                  </a:schemeClr>
                </a:solidFill>
              </a:rPr>
              <a:t>May 10, 2017</a:t>
            </a:r>
            <a:endParaRPr lang="en-US" dirty="0">
              <a:solidFill>
                <a:schemeClr val="accent2">
                  <a:lumMod val="50000"/>
                </a:schemeClr>
              </a:solidFill>
            </a:endParaRPr>
          </a:p>
        </p:txBody>
      </p:sp>
    </p:spTree>
    <p:extLst>
      <p:ext uri="{BB962C8B-B14F-4D97-AF65-F5344CB8AC3E}">
        <p14:creationId xmlns:p14="http://schemas.microsoft.com/office/powerpoint/2010/main" val="11478242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Welcome Address</a:t>
            </a:r>
            <a:endParaRPr lang="en-US" dirty="0">
              <a:solidFill>
                <a:srgbClr val="7030A0"/>
              </a:solidFill>
            </a:endParaRPr>
          </a:p>
        </p:txBody>
      </p:sp>
      <p:sp>
        <p:nvSpPr>
          <p:cNvPr id="3" name="Content Placeholder 2"/>
          <p:cNvSpPr>
            <a:spLocks noGrp="1"/>
          </p:cNvSpPr>
          <p:nvPr>
            <p:ph idx="1"/>
          </p:nvPr>
        </p:nvSpPr>
        <p:spPr/>
        <p:txBody>
          <a:bodyPr>
            <a:normAutofit fontScale="62500" lnSpcReduction="20000"/>
          </a:bodyPr>
          <a:lstStyle/>
          <a:p>
            <a:endParaRPr lang="en-US" dirty="0" smtClean="0"/>
          </a:p>
          <a:p>
            <a:endParaRPr lang="en-US" sz="2900" dirty="0" smtClean="0"/>
          </a:p>
          <a:p>
            <a:r>
              <a:rPr lang="en-US" sz="2900" dirty="0" smtClean="0"/>
              <a:t>Intersectionality – A7 &amp; A15 (Race, class &amp; homelessness &amp; disability) </a:t>
            </a:r>
          </a:p>
          <a:p>
            <a:r>
              <a:rPr lang="en-US" sz="2900" dirty="0" smtClean="0"/>
              <a:t>Continuum of Care –Housing </a:t>
            </a:r>
          </a:p>
          <a:p>
            <a:r>
              <a:rPr lang="en-US" sz="2900" dirty="0" smtClean="0"/>
              <a:t>Vocational Rehabilitation (VR) (A26)</a:t>
            </a:r>
            <a:endParaRPr lang="en-US" sz="2900" dirty="0"/>
          </a:p>
          <a:p>
            <a:r>
              <a:rPr lang="en-US" sz="2900" dirty="0" smtClean="0"/>
              <a:t>Immigrant &amp; Refugee Community</a:t>
            </a:r>
          </a:p>
          <a:p>
            <a:r>
              <a:rPr lang="en-US" sz="2900" dirty="0" smtClean="0"/>
              <a:t>Veterans with disabilities</a:t>
            </a:r>
          </a:p>
          <a:p>
            <a:r>
              <a:rPr lang="en-US" sz="2900" dirty="0" smtClean="0"/>
              <a:t>Mental Health Diagnosis</a:t>
            </a:r>
          </a:p>
          <a:p>
            <a:pPr marL="0" indent="0">
              <a:buNone/>
            </a:pPr>
            <a:endParaRPr lang="en-US" dirty="0" smtClean="0"/>
          </a:p>
          <a:p>
            <a:endParaRPr lang="en-US" dirty="0" smtClean="0"/>
          </a:p>
          <a:p>
            <a:endParaRPr lang="en-US" dirty="0" smtClean="0"/>
          </a:p>
        </p:txBody>
      </p:sp>
      <p:sp>
        <p:nvSpPr>
          <p:cNvPr id="4" name="Footer Placeholder 3"/>
          <p:cNvSpPr>
            <a:spLocks noGrp="1"/>
          </p:cNvSpPr>
          <p:nvPr>
            <p:ph type="ftr" sz="quarter" idx="11"/>
          </p:nvPr>
        </p:nvSpPr>
        <p:spPr/>
        <p:txBody>
          <a:bodyPr/>
          <a:lstStyle/>
          <a:p>
            <a:pPr>
              <a:defRPr/>
            </a:pPr>
            <a:r>
              <a:rPr lang="en-US" smtClean="0"/>
              <a:t>NDRN- WA 2017 Conference on Ending Homelessness - Welcome Address - LDB May 2017</a:t>
            </a:r>
            <a:endParaRPr lang="en-US"/>
          </a:p>
        </p:txBody>
      </p:sp>
      <p:sp>
        <p:nvSpPr>
          <p:cNvPr id="5" name="Slide Number Placeholder 4"/>
          <p:cNvSpPr>
            <a:spLocks noGrp="1"/>
          </p:cNvSpPr>
          <p:nvPr>
            <p:ph type="sldNum" sz="quarter" idx="12"/>
          </p:nvPr>
        </p:nvSpPr>
        <p:spPr/>
        <p:txBody>
          <a:bodyPr/>
          <a:lstStyle/>
          <a:p>
            <a:pPr>
              <a:defRPr/>
            </a:pPr>
            <a:fld id="{8623501B-F9E0-480C-9B9D-95E2F2AA3751}" type="slidenum">
              <a:rPr lang="en-US" smtClean="0"/>
              <a:pPr>
                <a:defRPr/>
              </a:pPr>
              <a:t>10</a:t>
            </a:fld>
            <a:endParaRPr lang="en-US" dirty="0"/>
          </a:p>
        </p:txBody>
      </p:sp>
    </p:spTree>
    <p:extLst>
      <p:ext uri="{BB962C8B-B14F-4D97-AF65-F5344CB8AC3E}">
        <p14:creationId xmlns:p14="http://schemas.microsoft.com/office/powerpoint/2010/main" val="35955918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Welcome Address</a:t>
            </a:r>
            <a:endParaRPr lang="en-US" dirty="0">
              <a:solidFill>
                <a:srgbClr val="7030A0"/>
              </a:solidFill>
            </a:endParaRPr>
          </a:p>
        </p:txBody>
      </p:sp>
      <p:sp>
        <p:nvSpPr>
          <p:cNvPr id="3" name="Content Placeholder 2"/>
          <p:cNvSpPr>
            <a:spLocks noGrp="1"/>
          </p:cNvSpPr>
          <p:nvPr>
            <p:ph idx="1"/>
          </p:nvPr>
        </p:nvSpPr>
        <p:spPr/>
        <p:txBody>
          <a:bodyPr>
            <a:normAutofit/>
          </a:bodyPr>
          <a:lstStyle/>
          <a:p>
            <a:pPr marL="0" indent="0">
              <a:buNone/>
            </a:pPr>
            <a:r>
              <a:rPr lang="en-US" sz="2400" b="1" dirty="0" smtClean="0">
                <a:solidFill>
                  <a:srgbClr val="7030A0"/>
                </a:solidFill>
              </a:rPr>
              <a:t>Working with 45</a:t>
            </a:r>
            <a:r>
              <a:rPr lang="en-US" sz="2400" b="1" baseline="30000" dirty="0" smtClean="0">
                <a:solidFill>
                  <a:srgbClr val="7030A0"/>
                </a:solidFill>
              </a:rPr>
              <a:t>th</a:t>
            </a:r>
            <a:r>
              <a:rPr lang="en-US" sz="2400" b="1" dirty="0" smtClean="0">
                <a:solidFill>
                  <a:srgbClr val="7030A0"/>
                </a:solidFill>
              </a:rPr>
              <a:t> Administration &amp; 115</a:t>
            </a:r>
            <a:r>
              <a:rPr lang="en-US" sz="2400" b="1" baseline="30000" dirty="0" smtClean="0">
                <a:solidFill>
                  <a:srgbClr val="7030A0"/>
                </a:solidFill>
              </a:rPr>
              <a:t>th</a:t>
            </a:r>
            <a:r>
              <a:rPr lang="en-US" sz="2400" b="1" dirty="0" smtClean="0">
                <a:solidFill>
                  <a:srgbClr val="7030A0"/>
                </a:solidFill>
              </a:rPr>
              <a:t> Congress</a:t>
            </a:r>
          </a:p>
          <a:p>
            <a:r>
              <a:rPr lang="en-US" sz="2000" b="1" dirty="0" smtClean="0">
                <a:solidFill>
                  <a:srgbClr val="7030A0"/>
                </a:solidFill>
              </a:rPr>
              <a:t>A Time of Hope and Work</a:t>
            </a:r>
          </a:p>
          <a:p>
            <a:r>
              <a:rPr lang="en-US" sz="2000" dirty="0" smtClean="0"/>
              <a:t>Protecting what we have – getting ready for next steps</a:t>
            </a:r>
          </a:p>
          <a:p>
            <a:r>
              <a:rPr lang="en-US" sz="2000" dirty="0" smtClean="0"/>
              <a:t>Moving forward – times change </a:t>
            </a:r>
            <a:endParaRPr lang="en-US" sz="2000" dirty="0"/>
          </a:p>
        </p:txBody>
      </p:sp>
      <p:sp>
        <p:nvSpPr>
          <p:cNvPr id="4" name="Footer Placeholder 3"/>
          <p:cNvSpPr>
            <a:spLocks noGrp="1"/>
          </p:cNvSpPr>
          <p:nvPr>
            <p:ph type="ftr" sz="quarter" idx="11"/>
          </p:nvPr>
        </p:nvSpPr>
        <p:spPr/>
        <p:txBody>
          <a:bodyPr/>
          <a:lstStyle/>
          <a:p>
            <a:pPr>
              <a:defRPr/>
            </a:pPr>
            <a:r>
              <a:rPr lang="en-US" smtClean="0"/>
              <a:t>NDRN- WA 2017 Conference on Ending Homelessness - Welcome Address - LDB May 2017</a:t>
            </a:r>
            <a:endParaRPr lang="en-US"/>
          </a:p>
        </p:txBody>
      </p:sp>
      <p:sp>
        <p:nvSpPr>
          <p:cNvPr id="5" name="Slide Number Placeholder 4"/>
          <p:cNvSpPr>
            <a:spLocks noGrp="1"/>
          </p:cNvSpPr>
          <p:nvPr>
            <p:ph type="sldNum" sz="quarter" idx="12"/>
          </p:nvPr>
        </p:nvSpPr>
        <p:spPr/>
        <p:txBody>
          <a:bodyPr/>
          <a:lstStyle/>
          <a:p>
            <a:pPr>
              <a:defRPr/>
            </a:pPr>
            <a:fld id="{8623501B-F9E0-480C-9B9D-95E2F2AA3751}" type="slidenum">
              <a:rPr lang="en-US" smtClean="0"/>
              <a:pPr>
                <a:defRPr/>
              </a:pPr>
              <a:t>11</a:t>
            </a:fld>
            <a:endParaRPr lang="en-US" dirty="0"/>
          </a:p>
        </p:txBody>
      </p:sp>
    </p:spTree>
    <p:extLst>
      <p:ext uri="{BB962C8B-B14F-4D97-AF65-F5344CB8AC3E}">
        <p14:creationId xmlns:p14="http://schemas.microsoft.com/office/powerpoint/2010/main" val="2781200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7030A0"/>
                </a:solidFill>
              </a:rPr>
              <a:t>Welcom</a:t>
            </a:r>
            <a:r>
              <a:rPr lang="en-US" dirty="0" smtClean="0">
                <a:solidFill>
                  <a:srgbClr val="7030A0"/>
                </a:solidFill>
              </a:rPr>
              <a:t>e Address</a:t>
            </a:r>
            <a:endParaRPr lang="en-US" sz="4000" dirty="0" smtClean="0">
              <a:solidFill>
                <a:srgbClr val="7030A0"/>
              </a:solidFill>
            </a:endParaRPr>
          </a:p>
        </p:txBody>
      </p:sp>
      <p:sp>
        <p:nvSpPr>
          <p:cNvPr id="18434" name="Content Placeholder 2"/>
          <p:cNvSpPr>
            <a:spLocks noGrp="1"/>
          </p:cNvSpPr>
          <p:nvPr>
            <p:ph idx="1"/>
          </p:nvPr>
        </p:nvSpPr>
        <p:spPr/>
        <p:txBody>
          <a:bodyPr>
            <a:normAutofit fontScale="25000" lnSpcReduction="20000"/>
          </a:bodyPr>
          <a:lstStyle/>
          <a:p>
            <a:pPr marL="0" indent="0">
              <a:buNone/>
            </a:pPr>
            <a:r>
              <a:rPr lang="en-US" sz="11200" b="1" u="sng" dirty="0">
                <a:solidFill>
                  <a:srgbClr val="7030A0"/>
                </a:solidFill>
                <a:cs typeface="Arial" panose="020B0604020202020204" pitchFamily="34" charset="0"/>
              </a:rPr>
              <a:t>History:</a:t>
            </a:r>
          </a:p>
          <a:p>
            <a:r>
              <a:rPr lang="en-US" sz="8000" dirty="0">
                <a:cs typeface="Arial" panose="020B0604020202020204" pitchFamily="34" charset="0"/>
                <a:hlinkClick r:id="rId2"/>
              </a:rPr>
              <a:t>Architectural Barrier Act of 1968 </a:t>
            </a:r>
            <a:r>
              <a:rPr lang="en-US" sz="8000" dirty="0">
                <a:cs typeface="Arial" panose="020B0604020202020204" pitchFamily="34" charset="0"/>
              </a:rPr>
              <a:t>– this created ramps, curb cuts &amp; accessibility. PWD could get into the restaurant but could still be </a:t>
            </a:r>
            <a:r>
              <a:rPr lang="en-US" sz="8000" dirty="0" smtClean="0">
                <a:cs typeface="Arial" panose="020B0604020202020204" pitchFamily="34" charset="0"/>
              </a:rPr>
              <a:t>denied  service. </a:t>
            </a:r>
          </a:p>
          <a:p>
            <a:r>
              <a:rPr lang="en-US" sz="8000" dirty="0" smtClean="0">
                <a:cs typeface="Arial" panose="020B0604020202020204" pitchFamily="34" charset="0"/>
                <a:hlinkClick r:id="rId3"/>
              </a:rPr>
              <a:t>Rehabilitation </a:t>
            </a:r>
            <a:r>
              <a:rPr lang="en-US" sz="8000" dirty="0">
                <a:cs typeface="Arial" panose="020B0604020202020204" pitchFamily="34" charset="0"/>
                <a:hlinkClick r:id="rId3"/>
              </a:rPr>
              <a:t>Act of 1974 – Section 504 </a:t>
            </a:r>
            <a:r>
              <a:rPr lang="en-US" sz="8000" dirty="0">
                <a:cs typeface="Arial" panose="020B0604020202020204" pitchFamily="34" charset="0"/>
              </a:rPr>
              <a:t>– any entity receiving federal funding can not discriminate against PWD </a:t>
            </a:r>
            <a:r>
              <a:rPr lang="en-US" sz="8000" dirty="0" smtClean="0">
                <a:cs typeface="Arial" panose="020B0604020202020204" pitchFamily="34" charset="0"/>
              </a:rPr>
              <a:t> </a:t>
            </a:r>
          </a:p>
          <a:p>
            <a:r>
              <a:rPr lang="en-US" sz="8000" dirty="0" smtClean="0">
                <a:cs typeface="Arial" panose="020B0604020202020204" pitchFamily="34" charset="0"/>
                <a:hlinkClick r:id="rId4"/>
              </a:rPr>
              <a:t>Air </a:t>
            </a:r>
            <a:r>
              <a:rPr lang="en-US" sz="8000" dirty="0">
                <a:cs typeface="Arial" panose="020B0604020202020204" pitchFamily="34" charset="0"/>
                <a:hlinkClick r:id="rId4"/>
              </a:rPr>
              <a:t>Carrier Access Act of 1986 </a:t>
            </a:r>
            <a:r>
              <a:rPr lang="en-US" sz="8000" dirty="0">
                <a:cs typeface="Arial" panose="020B0604020202020204" pitchFamily="34" charset="0"/>
              </a:rPr>
              <a:t>– guaranteed PWD w</a:t>
            </a:r>
            <a:r>
              <a:rPr lang="en-US" sz="8000" dirty="0">
                <a:latin typeface="Arial" panose="020B0604020202020204" pitchFamily="34" charset="0"/>
                <a:cs typeface="Arial" panose="020B0604020202020204" pitchFamily="34" charset="0"/>
              </a:rPr>
              <a:t>ould receive consistent and nondiscriminatory when traveling by </a:t>
            </a:r>
            <a:r>
              <a:rPr lang="en-US" sz="8000" dirty="0" smtClean="0">
                <a:latin typeface="Arial" panose="020B0604020202020204" pitchFamily="34" charset="0"/>
                <a:cs typeface="Arial" panose="020B0604020202020204" pitchFamily="34" charset="0"/>
              </a:rPr>
              <a:t>air</a:t>
            </a:r>
            <a:endParaRPr lang="en-US" dirty="0" smtClean="0"/>
          </a:p>
        </p:txBody>
      </p:sp>
      <p:sp>
        <p:nvSpPr>
          <p:cNvPr id="3" name="Footer Placeholder 2"/>
          <p:cNvSpPr>
            <a:spLocks noGrp="1"/>
          </p:cNvSpPr>
          <p:nvPr>
            <p:ph type="ftr" sz="quarter" idx="11"/>
          </p:nvPr>
        </p:nvSpPr>
        <p:spPr/>
        <p:txBody>
          <a:bodyPr/>
          <a:lstStyle/>
          <a:p>
            <a:pPr>
              <a:defRPr/>
            </a:pPr>
            <a:r>
              <a:rPr lang="en-US" smtClean="0"/>
              <a:t>NDRN- WA 2017 Conference on Ending Homelessness - Welcome Address - LDB May 2017</a:t>
            </a:r>
            <a:endParaRPr lang="en-US" dirty="0"/>
          </a:p>
        </p:txBody>
      </p:sp>
      <p:sp>
        <p:nvSpPr>
          <p:cNvPr id="4" name="Slide Number Placeholder 3"/>
          <p:cNvSpPr>
            <a:spLocks noGrp="1"/>
          </p:cNvSpPr>
          <p:nvPr>
            <p:ph type="sldNum" sz="quarter" idx="12"/>
          </p:nvPr>
        </p:nvSpPr>
        <p:spPr/>
        <p:txBody>
          <a:bodyPr/>
          <a:lstStyle/>
          <a:p>
            <a:pPr>
              <a:defRPr/>
            </a:pPr>
            <a:fld id="{8623501B-F9E0-480C-9B9D-95E2F2AA3751}" type="slidenum">
              <a:rPr lang="en-US" smtClean="0"/>
              <a:pPr>
                <a:defRPr/>
              </a:pPr>
              <a:t>12</a:t>
            </a:fld>
            <a:endParaRPr lang="en-US" dirty="0"/>
          </a:p>
        </p:txBody>
      </p:sp>
    </p:spTree>
    <p:extLst>
      <p:ext uri="{BB962C8B-B14F-4D97-AF65-F5344CB8AC3E}">
        <p14:creationId xmlns:p14="http://schemas.microsoft.com/office/powerpoint/2010/main" val="42272832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a:bodyPr>
          <a:lstStyle/>
          <a:p>
            <a:r>
              <a:rPr lang="en-US" dirty="0">
                <a:solidFill>
                  <a:srgbClr val="7030A0"/>
                </a:solidFill>
              </a:rPr>
              <a:t>Welcome Address</a:t>
            </a:r>
            <a:endParaRPr lang="en-US" sz="4000" dirty="0" smtClean="0"/>
          </a:p>
        </p:txBody>
      </p:sp>
      <p:sp>
        <p:nvSpPr>
          <p:cNvPr id="19458" name="Content Placeholder 2"/>
          <p:cNvSpPr>
            <a:spLocks noGrp="1"/>
          </p:cNvSpPr>
          <p:nvPr>
            <p:ph idx="1"/>
          </p:nvPr>
        </p:nvSpPr>
        <p:spPr/>
        <p:txBody>
          <a:bodyPr>
            <a:normAutofit fontScale="25000" lnSpcReduction="20000"/>
          </a:bodyPr>
          <a:lstStyle/>
          <a:p>
            <a:endParaRPr lang="en-US" sz="8000" dirty="0" smtClean="0">
              <a:latin typeface="Arial" panose="020B0604020202020204" pitchFamily="34" charset="0"/>
              <a:cs typeface="Arial" panose="020B0604020202020204" pitchFamily="34" charset="0"/>
            </a:endParaRPr>
          </a:p>
          <a:p>
            <a:endParaRPr lang="en-US" sz="8000" dirty="0">
              <a:latin typeface="Arial" panose="020B0604020202020204" pitchFamily="34" charset="0"/>
              <a:cs typeface="Arial" panose="020B0604020202020204" pitchFamily="34" charset="0"/>
            </a:endParaRPr>
          </a:p>
          <a:p>
            <a:r>
              <a:rPr lang="en-US" sz="8000" dirty="0" smtClean="0">
                <a:cs typeface="Arial" panose="020B0604020202020204" pitchFamily="34" charset="0"/>
              </a:rPr>
              <a:t>ADA </a:t>
            </a:r>
            <a:r>
              <a:rPr lang="en-US" sz="8000" dirty="0">
                <a:cs typeface="Arial" panose="020B0604020202020204" pitchFamily="34" charset="0"/>
              </a:rPr>
              <a:t>Title II and Title III in addition to the civil rights </a:t>
            </a:r>
            <a:r>
              <a:rPr lang="en-US" sz="8000" dirty="0" smtClean="0">
                <a:cs typeface="Arial" panose="020B0604020202020204" pitchFamily="34" charset="0"/>
              </a:rPr>
              <a:t>act</a:t>
            </a:r>
            <a:endParaRPr lang="en-US" sz="8000" dirty="0">
              <a:cs typeface="Arial" panose="020B0604020202020204" pitchFamily="34" charset="0"/>
            </a:endParaRPr>
          </a:p>
          <a:p>
            <a:r>
              <a:rPr lang="en-US" sz="8000" dirty="0">
                <a:cs typeface="Arial" panose="020B0604020202020204" pitchFamily="34" charset="0"/>
              </a:rPr>
              <a:t>Title II: This title prohibits discrimination on the basis of disability by “public entities,” which  are programs, services and activities operated by state and local governments. The public entity must make sure its  programs, services and activities are accessible to individuals with disabilities</a:t>
            </a:r>
            <a:r>
              <a:rPr lang="en-US" sz="8000" dirty="0" smtClean="0">
                <a:cs typeface="Arial" panose="020B0604020202020204" pitchFamily="34" charset="0"/>
              </a:rPr>
              <a:t>.</a:t>
            </a:r>
            <a:endParaRPr lang="en-US" sz="8000" dirty="0">
              <a:cs typeface="Arial" panose="020B0604020202020204" pitchFamily="34" charset="0"/>
            </a:endParaRPr>
          </a:p>
          <a:p>
            <a:r>
              <a:rPr lang="en-US" sz="8000" dirty="0">
                <a:cs typeface="Arial" panose="020B0604020202020204" pitchFamily="34" charset="0"/>
              </a:rPr>
              <a:t>Title III: This title prohibits private places of public accommodation from discriminating against individuals with disabilities. </a:t>
            </a:r>
          </a:p>
          <a:p>
            <a:r>
              <a:rPr lang="en-US" sz="8000" dirty="0">
                <a:cs typeface="Arial" panose="020B0604020202020204" pitchFamily="34" charset="0"/>
              </a:rPr>
              <a:t>ADA National Network: https://adata.org/national-networ</a:t>
            </a:r>
            <a:r>
              <a:rPr lang="en-US" sz="8000" dirty="0"/>
              <a:t>k</a:t>
            </a:r>
          </a:p>
          <a:p>
            <a:endParaRPr lang="en-US" dirty="0"/>
          </a:p>
        </p:txBody>
      </p:sp>
      <p:sp>
        <p:nvSpPr>
          <p:cNvPr id="2" name="Footer Placeholder 1"/>
          <p:cNvSpPr>
            <a:spLocks noGrp="1"/>
          </p:cNvSpPr>
          <p:nvPr>
            <p:ph type="ftr" sz="quarter" idx="11"/>
          </p:nvPr>
        </p:nvSpPr>
        <p:spPr/>
        <p:txBody>
          <a:bodyPr/>
          <a:lstStyle/>
          <a:p>
            <a:pPr>
              <a:defRPr/>
            </a:pPr>
            <a:r>
              <a:rPr lang="en-US" smtClean="0"/>
              <a:t>NDRN- WA 2017 Conference on Ending Homelessness - Welcome Address - LDB May 2017</a:t>
            </a:r>
            <a:endParaRPr lang="en-US"/>
          </a:p>
        </p:txBody>
      </p:sp>
      <p:sp>
        <p:nvSpPr>
          <p:cNvPr id="3" name="Slide Number Placeholder 2"/>
          <p:cNvSpPr>
            <a:spLocks noGrp="1"/>
          </p:cNvSpPr>
          <p:nvPr>
            <p:ph type="sldNum" sz="quarter" idx="12"/>
          </p:nvPr>
        </p:nvSpPr>
        <p:spPr/>
        <p:txBody>
          <a:bodyPr/>
          <a:lstStyle/>
          <a:p>
            <a:pPr>
              <a:defRPr/>
            </a:pPr>
            <a:fld id="{8623501B-F9E0-480C-9B9D-95E2F2AA3751}" type="slidenum">
              <a:rPr lang="en-US" smtClean="0"/>
              <a:pPr>
                <a:defRPr/>
              </a:pPr>
              <a:t>13</a:t>
            </a:fld>
            <a:endParaRPr lang="en-US" dirty="0"/>
          </a:p>
        </p:txBody>
      </p:sp>
    </p:spTree>
    <p:extLst>
      <p:ext uri="{BB962C8B-B14F-4D97-AF65-F5344CB8AC3E}">
        <p14:creationId xmlns:p14="http://schemas.microsoft.com/office/powerpoint/2010/main" val="23699031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Welcome Address</a:t>
            </a:r>
            <a:endParaRPr lang="en-US" dirty="0">
              <a:solidFill>
                <a:srgbClr val="7030A0"/>
              </a:solidFill>
            </a:endParaRPr>
          </a:p>
        </p:txBody>
      </p:sp>
      <p:sp>
        <p:nvSpPr>
          <p:cNvPr id="3" name="Content Placeholder 2"/>
          <p:cNvSpPr>
            <a:spLocks noGrp="1"/>
          </p:cNvSpPr>
          <p:nvPr>
            <p:ph idx="1"/>
          </p:nvPr>
        </p:nvSpPr>
        <p:spPr/>
        <p:txBody>
          <a:bodyPr>
            <a:noAutofit/>
          </a:bodyPr>
          <a:lstStyle/>
          <a:p>
            <a:pPr marL="0" indent="0">
              <a:buNone/>
            </a:pPr>
            <a:r>
              <a:rPr lang="en-US" sz="2400" b="1" u="sng" dirty="0">
                <a:solidFill>
                  <a:srgbClr val="7030A0"/>
                </a:solidFill>
              </a:rPr>
              <a:t>The FAIR HOUSING ACT</a:t>
            </a:r>
          </a:p>
          <a:p>
            <a:r>
              <a:rPr lang="en-US" sz="2000" dirty="0">
                <a:hlinkClick r:id="rId2"/>
              </a:rPr>
              <a:t>Title VIII of the Civil Rights Act of 1968 (Fair Housing Act) </a:t>
            </a:r>
            <a:r>
              <a:rPr lang="en-US" sz="2000" dirty="0"/>
              <a:t>prohibits discrimination in the sale, rental and financing of dwellings based on race, color, religion, sex or national origin. </a:t>
            </a:r>
            <a:endParaRPr lang="en-US" sz="2000" dirty="0" smtClean="0"/>
          </a:p>
          <a:p>
            <a:r>
              <a:rPr lang="en-US" sz="2000" dirty="0" smtClean="0"/>
              <a:t>Title </a:t>
            </a:r>
            <a:r>
              <a:rPr lang="en-US" sz="2000" dirty="0"/>
              <a:t>VIII was amended in 1988 (effective March 12, 1989) by the Fair Housing Amendments Act, which: expanded the coverage of the Fair Housing Act to prohibit discrimination based on disability or on familial status (presence of child under age of 18, and pregnant women</a:t>
            </a:r>
            <a:r>
              <a:rPr lang="en-US" sz="2000" dirty="0" smtClean="0"/>
              <a:t>)</a:t>
            </a:r>
          </a:p>
          <a:p>
            <a:pPr marL="0" indent="0" algn="r">
              <a:buNone/>
            </a:pPr>
            <a:r>
              <a:rPr lang="en-US" sz="1600" dirty="0" smtClean="0"/>
              <a:t>HUD - website</a:t>
            </a:r>
            <a:endParaRPr lang="en-US" sz="1600" dirty="0"/>
          </a:p>
          <a:p>
            <a:pPr marL="0" indent="0">
              <a:buNone/>
            </a:pPr>
            <a:endParaRPr lang="en-US" sz="2000" dirty="0"/>
          </a:p>
        </p:txBody>
      </p:sp>
      <p:sp>
        <p:nvSpPr>
          <p:cNvPr id="4" name="Footer Placeholder 3"/>
          <p:cNvSpPr>
            <a:spLocks noGrp="1"/>
          </p:cNvSpPr>
          <p:nvPr>
            <p:ph type="ftr" sz="quarter" idx="11"/>
          </p:nvPr>
        </p:nvSpPr>
        <p:spPr/>
        <p:txBody>
          <a:bodyPr/>
          <a:lstStyle/>
          <a:p>
            <a:pPr>
              <a:defRPr/>
            </a:pPr>
            <a:r>
              <a:rPr lang="en-US" smtClean="0"/>
              <a:t>NDRN- WA 2017 Conference on Ending Homelessness - Welcome Address - LDB May 2017</a:t>
            </a:r>
            <a:endParaRPr lang="en-US" dirty="0"/>
          </a:p>
        </p:txBody>
      </p:sp>
      <p:sp>
        <p:nvSpPr>
          <p:cNvPr id="5" name="Slide Number Placeholder 4"/>
          <p:cNvSpPr>
            <a:spLocks noGrp="1"/>
          </p:cNvSpPr>
          <p:nvPr>
            <p:ph type="sldNum" sz="quarter" idx="12"/>
          </p:nvPr>
        </p:nvSpPr>
        <p:spPr/>
        <p:txBody>
          <a:bodyPr/>
          <a:lstStyle/>
          <a:p>
            <a:pPr>
              <a:defRPr/>
            </a:pPr>
            <a:fld id="{8623501B-F9E0-480C-9B9D-95E2F2AA3751}" type="slidenum">
              <a:rPr lang="en-US" smtClean="0"/>
              <a:pPr>
                <a:defRPr/>
              </a:pPr>
              <a:t>14</a:t>
            </a:fld>
            <a:endParaRPr lang="en-US" dirty="0"/>
          </a:p>
        </p:txBody>
      </p:sp>
    </p:spTree>
    <p:extLst>
      <p:ext uri="{BB962C8B-B14F-4D97-AF65-F5344CB8AC3E}">
        <p14:creationId xmlns:p14="http://schemas.microsoft.com/office/powerpoint/2010/main" val="29385267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Welcome Address</a:t>
            </a:r>
            <a:endParaRPr lang="en-US" dirty="0">
              <a:solidFill>
                <a:srgbClr val="7030A0"/>
              </a:solidFill>
            </a:endParaRPr>
          </a:p>
        </p:txBody>
      </p:sp>
      <p:sp>
        <p:nvSpPr>
          <p:cNvPr id="3" name="Content Placeholder 2"/>
          <p:cNvSpPr>
            <a:spLocks noGrp="1"/>
          </p:cNvSpPr>
          <p:nvPr>
            <p:ph idx="1"/>
          </p:nvPr>
        </p:nvSpPr>
        <p:spPr/>
        <p:txBody>
          <a:bodyPr>
            <a:normAutofit fontScale="62500" lnSpcReduction="20000"/>
          </a:bodyPr>
          <a:lstStyle/>
          <a:p>
            <a:pPr marL="0" indent="0">
              <a:buNone/>
            </a:pPr>
            <a:r>
              <a:rPr lang="en-US" sz="3400" b="1" u="sng" dirty="0" smtClean="0">
                <a:solidFill>
                  <a:srgbClr val="7030A0"/>
                </a:solidFill>
              </a:rPr>
              <a:t>FHA Cont’d</a:t>
            </a:r>
          </a:p>
          <a:p>
            <a:r>
              <a:rPr lang="en-US" dirty="0" smtClean="0"/>
              <a:t>established </a:t>
            </a:r>
            <a:r>
              <a:rPr lang="en-US" dirty="0"/>
              <a:t>new administrative enforcement mechanisms with HUD attorneys bringing actions before administrative law judges on behalf of victims of housing discrimination; and  </a:t>
            </a:r>
          </a:p>
          <a:p>
            <a:r>
              <a:rPr lang="en-US" dirty="0"/>
              <a:t>revised and expanded Justice Department jurisdiction to bring suit on behalf of victims in Federal district courts.</a:t>
            </a:r>
          </a:p>
          <a:p>
            <a:r>
              <a:rPr lang="en-US" dirty="0"/>
              <a:t>In connection with prohibitions on discrimination against individuals with disabilities, the Act contains design and construction accessibility provisions for certain new multifamily dwellings developed for first occupancy on or after March </a:t>
            </a:r>
            <a:r>
              <a:rPr lang="en-US" dirty="0" smtClean="0"/>
              <a:t>13</a:t>
            </a:r>
          </a:p>
          <a:p>
            <a:pPr marL="0" indent="0" algn="r">
              <a:buNone/>
            </a:pPr>
            <a:r>
              <a:rPr lang="en-US" sz="2600" dirty="0" smtClean="0"/>
              <a:t>HUD - website</a:t>
            </a:r>
            <a:endParaRPr lang="en-US" sz="2600" dirty="0"/>
          </a:p>
        </p:txBody>
      </p:sp>
      <p:sp>
        <p:nvSpPr>
          <p:cNvPr id="4" name="Footer Placeholder 3"/>
          <p:cNvSpPr>
            <a:spLocks noGrp="1"/>
          </p:cNvSpPr>
          <p:nvPr>
            <p:ph type="ftr" sz="quarter" idx="11"/>
          </p:nvPr>
        </p:nvSpPr>
        <p:spPr/>
        <p:txBody>
          <a:bodyPr/>
          <a:lstStyle/>
          <a:p>
            <a:pPr>
              <a:defRPr/>
            </a:pPr>
            <a:r>
              <a:rPr lang="en-US" smtClean="0"/>
              <a:t>NDRN- WA 2017 Conference on Ending Homelessness - Welcome Address - LDB May 2017</a:t>
            </a:r>
            <a:endParaRPr lang="en-US" dirty="0"/>
          </a:p>
        </p:txBody>
      </p:sp>
      <p:sp>
        <p:nvSpPr>
          <p:cNvPr id="5" name="Slide Number Placeholder 4"/>
          <p:cNvSpPr>
            <a:spLocks noGrp="1"/>
          </p:cNvSpPr>
          <p:nvPr>
            <p:ph type="sldNum" sz="quarter" idx="12"/>
          </p:nvPr>
        </p:nvSpPr>
        <p:spPr/>
        <p:txBody>
          <a:bodyPr/>
          <a:lstStyle/>
          <a:p>
            <a:pPr>
              <a:defRPr/>
            </a:pPr>
            <a:fld id="{8623501B-F9E0-480C-9B9D-95E2F2AA3751}" type="slidenum">
              <a:rPr lang="en-US" smtClean="0"/>
              <a:pPr>
                <a:defRPr/>
              </a:pPr>
              <a:t>15</a:t>
            </a:fld>
            <a:endParaRPr lang="en-US" dirty="0"/>
          </a:p>
        </p:txBody>
      </p:sp>
    </p:spTree>
    <p:extLst>
      <p:ext uri="{BB962C8B-B14F-4D97-AF65-F5344CB8AC3E}">
        <p14:creationId xmlns:p14="http://schemas.microsoft.com/office/powerpoint/2010/main" val="3897247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normAutofit/>
          </a:bodyPr>
          <a:lstStyle/>
          <a:p>
            <a:r>
              <a:rPr lang="en-US" dirty="0">
                <a:solidFill>
                  <a:srgbClr val="7030A0"/>
                </a:solidFill>
              </a:rPr>
              <a:t>Welcome Address</a:t>
            </a:r>
            <a:endParaRPr lang="en-US" dirty="0" smtClean="0"/>
          </a:p>
        </p:txBody>
      </p:sp>
      <p:sp>
        <p:nvSpPr>
          <p:cNvPr id="16386" name="Content Placeholder 2"/>
          <p:cNvSpPr>
            <a:spLocks noGrp="1"/>
          </p:cNvSpPr>
          <p:nvPr>
            <p:ph idx="1"/>
          </p:nvPr>
        </p:nvSpPr>
        <p:spPr/>
        <p:txBody>
          <a:bodyPr>
            <a:normAutofit fontScale="47500" lnSpcReduction="20000"/>
          </a:bodyPr>
          <a:lstStyle/>
          <a:p>
            <a:r>
              <a:rPr lang="en-US" sz="4200" dirty="0">
                <a:cs typeface="Arial" panose="020B0604020202020204" pitchFamily="34" charset="0"/>
              </a:rPr>
              <a:t>Americans with Disabilities Act of 1990 (ADA) –This is a wide-ranging civil rights law that is intended to protect against discrimination based on disability; amended in 2008 (ADAA</a:t>
            </a:r>
            <a:r>
              <a:rPr lang="en-US" sz="4200" dirty="0" smtClean="0">
                <a:cs typeface="Arial" panose="020B0604020202020204" pitchFamily="34" charset="0"/>
              </a:rPr>
              <a:t>)</a:t>
            </a:r>
            <a:endParaRPr lang="en-US" sz="4200" dirty="0">
              <a:cs typeface="Arial" panose="020B0604020202020204" pitchFamily="34" charset="0"/>
            </a:endParaRPr>
          </a:p>
          <a:p>
            <a:r>
              <a:rPr lang="en-US" sz="4200" dirty="0">
                <a:cs typeface="Arial" panose="020B0604020202020204" pitchFamily="34" charset="0"/>
              </a:rPr>
              <a:t>There are Five Titles to the ADA – there are no specific statutes on Transportation or Housing as there were laws implemented prior to ADA that covered discrimination (Fair Housing Act</a:t>
            </a:r>
            <a:r>
              <a:rPr lang="en-US" sz="4200" dirty="0" smtClean="0">
                <a:cs typeface="Arial" panose="020B0604020202020204" pitchFamily="34" charset="0"/>
              </a:rPr>
              <a:t>)</a:t>
            </a:r>
            <a:endParaRPr lang="en-US" sz="4200" dirty="0">
              <a:cs typeface="Arial" panose="020B0604020202020204" pitchFamily="34" charset="0"/>
            </a:endParaRPr>
          </a:p>
          <a:p>
            <a:r>
              <a:rPr lang="en-US" sz="4200" dirty="0">
                <a:cs typeface="Arial" panose="020B0604020202020204" pitchFamily="34" charset="0"/>
              </a:rPr>
              <a:t>Civil Rights Act of 1964 – did not include disability in the list of protected classes – like age, pregnancy - disability was added </a:t>
            </a:r>
            <a:r>
              <a:rPr lang="en-US" sz="4200" dirty="0" smtClean="0">
                <a:cs typeface="Arial" panose="020B0604020202020204" pitchFamily="34" charset="0"/>
              </a:rPr>
              <a:t>later</a:t>
            </a:r>
            <a:endParaRPr lang="en-US" sz="4200" dirty="0">
              <a:cs typeface="Arial" panose="020B0604020202020204" pitchFamily="34" charset="0"/>
            </a:endParaRPr>
          </a:p>
          <a:p>
            <a:r>
              <a:rPr lang="en-US" sz="4200" dirty="0">
                <a:cs typeface="Arial" panose="020B0604020202020204" pitchFamily="34" charset="0"/>
              </a:rPr>
              <a:t>Premise of the ADA – Community Integration – the inclusion of PWD in every aspect of life </a:t>
            </a:r>
          </a:p>
          <a:p>
            <a:endParaRPr lang="en-US" sz="2000" dirty="0" smtClean="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pPr>
              <a:defRPr/>
            </a:pPr>
            <a:r>
              <a:rPr lang="en-US" smtClean="0"/>
              <a:t>NDRN- WA 2017 Conference on Ending Homelessness - Welcome Address - LDB May 2017</a:t>
            </a:r>
            <a:endParaRPr lang="en-US"/>
          </a:p>
        </p:txBody>
      </p:sp>
      <p:sp>
        <p:nvSpPr>
          <p:cNvPr id="3" name="Slide Number Placeholder 2"/>
          <p:cNvSpPr>
            <a:spLocks noGrp="1"/>
          </p:cNvSpPr>
          <p:nvPr>
            <p:ph type="sldNum" sz="quarter" idx="12"/>
          </p:nvPr>
        </p:nvSpPr>
        <p:spPr/>
        <p:txBody>
          <a:bodyPr/>
          <a:lstStyle/>
          <a:p>
            <a:pPr>
              <a:defRPr/>
            </a:pPr>
            <a:fld id="{8623501B-F9E0-480C-9B9D-95E2F2AA3751}" type="slidenum">
              <a:rPr lang="en-US" smtClean="0"/>
              <a:pPr>
                <a:defRPr/>
              </a:pPr>
              <a:t>16</a:t>
            </a:fld>
            <a:endParaRPr lang="en-US" dirty="0"/>
          </a:p>
        </p:txBody>
      </p:sp>
    </p:spTree>
    <p:extLst>
      <p:ext uri="{BB962C8B-B14F-4D97-AF65-F5344CB8AC3E}">
        <p14:creationId xmlns:p14="http://schemas.microsoft.com/office/powerpoint/2010/main" val="19413742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Welcome Address</a:t>
            </a:r>
            <a:endParaRPr lang="en-US" dirty="0">
              <a:solidFill>
                <a:srgbClr val="7030A0"/>
              </a:solidFill>
            </a:endParaRPr>
          </a:p>
        </p:txBody>
      </p:sp>
      <p:sp>
        <p:nvSpPr>
          <p:cNvPr id="3" name="Content Placeholder 2"/>
          <p:cNvSpPr>
            <a:spLocks noGrp="1"/>
          </p:cNvSpPr>
          <p:nvPr>
            <p:ph idx="1"/>
          </p:nvPr>
        </p:nvSpPr>
        <p:spPr/>
        <p:txBody>
          <a:bodyPr>
            <a:normAutofit fontScale="55000" lnSpcReduction="20000"/>
          </a:bodyPr>
          <a:lstStyle/>
          <a:p>
            <a:pPr marL="0" indent="0">
              <a:buNone/>
            </a:pPr>
            <a:r>
              <a:rPr lang="en-US" sz="5100" b="1" u="sng" dirty="0" smtClean="0">
                <a:solidFill>
                  <a:srgbClr val="7030A0"/>
                </a:solidFill>
              </a:rPr>
              <a:t>ADA/FHA</a:t>
            </a:r>
            <a:endParaRPr lang="en-US" sz="5100" b="1" u="sng" dirty="0">
              <a:solidFill>
                <a:srgbClr val="7030A0"/>
              </a:solidFill>
            </a:endParaRPr>
          </a:p>
          <a:p>
            <a:r>
              <a:rPr lang="en-US" dirty="0">
                <a:hlinkClick r:id="rId2"/>
              </a:rPr>
              <a:t>Title II of the ADA prohibits discrimination against </a:t>
            </a:r>
            <a:r>
              <a:rPr lang="en-US" dirty="0"/>
              <a:t>persons with disabilities in all services, programs, and activities made available by State and local governments. The Department of Justice (DOJ) has coordination authority for the ADA in accordance with Executive Order 11250</a:t>
            </a:r>
            <a:r>
              <a:rPr lang="en-US" dirty="0" smtClean="0"/>
              <a:t>.</a:t>
            </a:r>
          </a:p>
          <a:p>
            <a:r>
              <a:rPr lang="en-US" dirty="0"/>
              <a:t>HUD is the designated agency for all programs, services and regulatory activities relating to State and local public housing, and housing assistance and referrals. In addition, HUD has jurisdiction over a State or local government activity when HUD has jurisdiction under Section 504 of the Rehabilitation Act of 1973.</a:t>
            </a:r>
            <a:endParaRPr lang="en-US" sz="2200" dirty="0" smtClean="0"/>
          </a:p>
          <a:p>
            <a:pPr marL="0" indent="0" algn="r">
              <a:buNone/>
            </a:pPr>
            <a:r>
              <a:rPr lang="en-US" sz="2900" dirty="0" smtClean="0"/>
              <a:t>HUD - website</a:t>
            </a:r>
            <a:endParaRPr lang="en-US" sz="2900" dirty="0"/>
          </a:p>
          <a:p>
            <a:endParaRPr lang="en-US" dirty="0"/>
          </a:p>
        </p:txBody>
      </p:sp>
      <p:sp>
        <p:nvSpPr>
          <p:cNvPr id="4" name="Footer Placeholder 3"/>
          <p:cNvSpPr>
            <a:spLocks noGrp="1"/>
          </p:cNvSpPr>
          <p:nvPr>
            <p:ph type="ftr" sz="quarter" idx="11"/>
          </p:nvPr>
        </p:nvSpPr>
        <p:spPr/>
        <p:txBody>
          <a:bodyPr/>
          <a:lstStyle/>
          <a:p>
            <a:pPr>
              <a:defRPr/>
            </a:pPr>
            <a:r>
              <a:rPr lang="en-US" smtClean="0"/>
              <a:t>NDRN- WA 2017 Conference on Ending Homelessness - Welcome Address - LDB May 2017</a:t>
            </a:r>
            <a:endParaRPr lang="en-US" dirty="0"/>
          </a:p>
        </p:txBody>
      </p:sp>
      <p:sp>
        <p:nvSpPr>
          <p:cNvPr id="5" name="Slide Number Placeholder 4"/>
          <p:cNvSpPr>
            <a:spLocks noGrp="1"/>
          </p:cNvSpPr>
          <p:nvPr>
            <p:ph type="sldNum" sz="quarter" idx="12"/>
          </p:nvPr>
        </p:nvSpPr>
        <p:spPr/>
        <p:txBody>
          <a:bodyPr/>
          <a:lstStyle/>
          <a:p>
            <a:pPr>
              <a:defRPr/>
            </a:pPr>
            <a:fld id="{8623501B-F9E0-480C-9B9D-95E2F2AA3751}" type="slidenum">
              <a:rPr lang="en-US" smtClean="0"/>
              <a:pPr>
                <a:defRPr/>
              </a:pPr>
              <a:t>17</a:t>
            </a:fld>
            <a:endParaRPr lang="en-US" dirty="0"/>
          </a:p>
        </p:txBody>
      </p:sp>
    </p:spTree>
    <p:extLst>
      <p:ext uri="{BB962C8B-B14F-4D97-AF65-F5344CB8AC3E}">
        <p14:creationId xmlns:p14="http://schemas.microsoft.com/office/powerpoint/2010/main" val="36955777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normAutofit/>
          </a:bodyPr>
          <a:lstStyle/>
          <a:p>
            <a:r>
              <a:rPr lang="en-US" dirty="0" smtClean="0">
                <a:solidFill>
                  <a:srgbClr val="7030A0"/>
                </a:solidFill>
              </a:rPr>
              <a:t>Welcome Address</a:t>
            </a:r>
            <a:endParaRPr lang="en-US" dirty="0" smtClean="0">
              <a:solidFill>
                <a:srgbClr val="7030A0"/>
              </a:solidFill>
            </a:endParaRPr>
          </a:p>
        </p:txBody>
      </p:sp>
      <p:sp>
        <p:nvSpPr>
          <p:cNvPr id="24578" name="Content Placeholder 2"/>
          <p:cNvSpPr>
            <a:spLocks noGrp="1"/>
          </p:cNvSpPr>
          <p:nvPr>
            <p:ph idx="1"/>
          </p:nvPr>
        </p:nvSpPr>
        <p:spPr/>
        <p:txBody>
          <a:bodyPr>
            <a:normAutofit fontScale="25000" lnSpcReduction="20000"/>
          </a:bodyPr>
          <a:lstStyle/>
          <a:p>
            <a:pPr marL="0" indent="0">
              <a:buNone/>
            </a:pPr>
            <a:endParaRPr lang="en-US" sz="8000" b="1" u="sng" dirty="0" smtClean="0">
              <a:latin typeface="Arial" panose="020B0604020202020204" pitchFamily="34" charset="0"/>
              <a:cs typeface="Arial" panose="020B0604020202020204" pitchFamily="34" charset="0"/>
            </a:endParaRPr>
          </a:p>
          <a:p>
            <a:pPr marL="0" indent="0">
              <a:buNone/>
            </a:pPr>
            <a:r>
              <a:rPr lang="en-US" sz="8000" b="1" u="sng" dirty="0" smtClean="0">
                <a:solidFill>
                  <a:srgbClr val="7030A0"/>
                </a:solidFill>
                <a:cs typeface="Arial" panose="020B0604020202020204" pitchFamily="34" charset="0"/>
              </a:rPr>
              <a:t>Resources</a:t>
            </a:r>
            <a:r>
              <a:rPr lang="en-US" sz="8000" b="1" u="sng" dirty="0">
                <a:solidFill>
                  <a:srgbClr val="7030A0"/>
                </a:solidFill>
                <a:cs typeface="Arial" panose="020B0604020202020204" pitchFamily="34" charset="0"/>
              </a:rPr>
              <a:t>:</a:t>
            </a:r>
          </a:p>
          <a:p>
            <a:r>
              <a:rPr lang="en-US" sz="6400" dirty="0">
                <a:cs typeface="Arial" panose="020B0604020202020204" pitchFamily="34" charset="0"/>
              </a:rPr>
              <a:t>ADA training: ADA Network: ADA Basics Building Blocks – series: https://adata.org/project/ada-basic-building-blocks</a:t>
            </a:r>
          </a:p>
          <a:p>
            <a:r>
              <a:rPr lang="en-US" sz="6400" dirty="0">
                <a:cs typeface="Arial" panose="020B0604020202020204" pitchFamily="34" charset="0"/>
              </a:rPr>
              <a:t>No Pity by Joe Shapiro (Book on the history of the disability rights movement)</a:t>
            </a:r>
          </a:p>
          <a:p>
            <a:r>
              <a:rPr lang="en-US" sz="6400" dirty="0">
                <a:cs typeface="Arial" panose="020B0604020202020204" pitchFamily="34" charset="0"/>
              </a:rPr>
              <a:t>  “Lives Worth Living”  Movie about the disability rights movement - http://www.pbs.org/independentlens/films/lives-worth-living/</a:t>
            </a:r>
          </a:p>
          <a:p>
            <a:r>
              <a:rPr lang="en-US" sz="7200" dirty="0">
                <a:cs typeface="Arial" panose="020B0604020202020204" pitchFamily="34" charset="0"/>
              </a:rPr>
              <a:t>NDRN –Our  history: http://www.ndrn.org/about/26-our-history.html</a:t>
            </a:r>
          </a:p>
          <a:p>
            <a:r>
              <a:rPr lang="en-US" sz="7200" dirty="0">
                <a:cs typeface="Arial" panose="020B0604020202020204" pitchFamily="34" charset="0"/>
              </a:rPr>
              <a:t>Words matter – People First Language </a:t>
            </a:r>
            <a:r>
              <a:rPr lang="en-US" sz="7200" dirty="0">
                <a:cs typeface="Arial" panose="020B0604020202020204" pitchFamily="34" charset="0"/>
                <a:hlinkClick r:id="rId2"/>
              </a:rPr>
              <a:t>http://</a:t>
            </a:r>
            <a:r>
              <a:rPr lang="en-US" sz="7200" dirty="0" smtClean="0">
                <a:cs typeface="Arial" panose="020B0604020202020204" pitchFamily="34" charset="0"/>
                <a:hlinkClick r:id="rId2"/>
              </a:rPr>
              <a:t>odr.dc.gov/page/people-first-language</a:t>
            </a:r>
            <a:endParaRPr lang="en-US" sz="7200" dirty="0" smtClean="0">
              <a:cs typeface="Arial" panose="020B0604020202020204" pitchFamily="34" charset="0"/>
            </a:endParaRPr>
          </a:p>
          <a:p>
            <a:r>
              <a:rPr lang="en-US" sz="7200" dirty="0" smtClean="0">
                <a:cs typeface="Arial" panose="020B0604020202020204" pitchFamily="34" charset="0"/>
              </a:rPr>
              <a:t>Words matter - </a:t>
            </a:r>
            <a:r>
              <a:rPr lang="en-US" sz="7200" dirty="0"/>
              <a:t>Guidelines for Reporting and Writing about People with </a:t>
            </a:r>
            <a:r>
              <a:rPr lang="en-US" sz="7200" dirty="0"/>
              <a:t>Disabilities </a:t>
            </a:r>
            <a:r>
              <a:rPr lang="en-US" sz="7200" dirty="0" smtClean="0"/>
              <a:t> </a:t>
            </a:r>
            <a:r>
              <a:rPr lang="en-US" sz="7200" dirty="0" smtClean="0">
                <a:hlinkClick r:id="rId3"/>
              </a:rPr>
              <a:t>http</a:t>
            </a:r>
            <a:r>
              <a:rPr lang="en-US" sz="7200" dirty="0">
                <a:hlinkClick r:id="rId3"/>
              </a:rPr>
              <a:t>://</a:t>
            </a:r>
            <a:r>
              <a:rPr lang="en-US" sz="7200" dirty="0" smtClean="0">
                <a:hlinkClick r:id="rId3"/>
              </a:rPr>
              <a:t>www.ndrn.org/en/media/press-kit/265-reporting-and-writing-about-disabilities.html</a:t>
            </a:r>
            <a:endParaRPr lang="en-US" sz="7200" dirty="0" smtClean="0"/>
          </a:p>
          <a:p>
            <a:endParaRPr lang="en-US" sz="7200" dirty="0">
              <a:cs typeface="Arial" panose="020B0604020202020204" pitchFamily="34" charset="0"/>
            </a:endParaRPr>
          </a:p>
          <a:p>
            <a:endParaRPr lang="en-US" dirty="0" smtClean="0"/>
          </a:p>
        </p:txBody>
      </p:sp>
      <p:sp>
        <p:nvSpPr>
          <p:cNvPr id="2" name="Footer Placeholder 1"/>
          <p:cNvSpPr>
            <a:spLocks noGrp="1"/>
          </p:cNvSpPr>
          <p:nvPr>
            <p:ph type="ftr" sz="quarter" idx="11"/>
          </p:nvPr>
        </p:nvSpPr>
        <p:spPr/>
        <p:txBody>
          <a:bodyPr/>
          <a:lstStyle/>
          <a:p>
            <a:pPr>
              <a:defRPr/>
            </a:pPr>
            <a:r>
              <a:rPr lang="en-US" smtClean="0"/>
              <a:t>NDRN- WA 2017 Conference on Ending Homelessness - Welcome Address - LDB May 2017</a:t>
            </a:r>
            <a:endParaRPr lang="en-US"/>
          </a:p>
        </p:txBody>
      </p:sp>
      <p:sp>
        <p:nvSpPr>
          <p:cNvPr id="3" name="Slide Number Placeholder 2"/>
          <p:cNvSpPr>
            <a:spLocks noGrp="1"/>
          </p:cNvSpPr>
          <p:nvPr>
            <p:ph type="sldNum" sz="quarter" idx="12"/>
          </p:nvPr>
        </p:nvSpPr>
        <p:spPr/>
        <p:txBody>
          <a:bodyPr/>
          <a:lstStyle/>
          <a:p>
            <a:pPr>
              <a:defRPr/>
            </a:pPr>
            <a:fld id="{8623501B-F9E0-480C-9B9D-95E2F2AA3751}" type="slidenum">
              <a:rPr lang="en-US" smtClean="0"/>
              <a:pPr>
                <a:defRPr/>
              </a:pPr>
              <a:t>18</a:t>
            </a:fld>
            <a:endParaRPr lang="en-US" dirty="0"/>
          </a:p>
        </p:txBody>
      </p:sp>
    </p:spTree>
    <p:extLst>
      <p:ext uri="{BB962C8B-B14F-4D97-AF65-F5344CB8AC3E}">
        <p14:creationId xmlns:p14="http://schemas.microsoft.com/office/powerpoint/2010/main" val="88244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7030A0"/>
                </a:solidFill>
              </a:rPr>
              <a:t>Welcome Address</a:t>
            </a:r>
            <a:endParaRPr lang="en-US" dirty="0">
              <a:solidFill>
                <a:srgbClr val="7030A0"/>
              </a:solidFill>
            </a:endParaRPr>
          </a:p>
        </p:txBody>
      </p:sp>
      <p:sp>
        <p:nvSpPr>
          <p:cNvPr id="3" name="Content Placeholder 2"/>
          <p:cNvSpPr>
            <a:spLocks noGrp="1"/>
          </p:cNvSpPr>
          <p:nvPr>
            <p:ph idx="1"/>
          </p:nvPr>
        </p:nvSpPr>
        <p:spPr/>
        <p:txBody>
          <a:bodyPr>
            <a:normAutofit/>
          </a:bodyPr>
          <a:lstStyle/>
          <a:p>
            <a:pPr marL="0" indent="0">
              <a:buNone/>
            </a:pPr>
            <a:r>
              <a:rPr lang="en-US" sz="2400" b="1" u="sng" dirty="0">
                <a:solidFill>
                  <a:srgbClr val="7030A0"/>
                </a:solidFill>
                <a:cs typeface="Arial" panose="020B0604020202020204" pitchFamily="34" charset="0"/>
              </a:rPr>
              <a:t>Contact information:</a:t>
            </a:r>
          </a:p>
          <a:p>
            <a:pPr marL="0" indent="0" algn="ctr">
              <a:spcBef>
                <a:spcPts val="0"/>
              </a:spcBef>
              <a:spcAft>
                <a:spcPts val="0"/>
              </a:spcAft>
              <a:buNone/>
            </a:pPr>
            <a:r>
              <a:rPr lang="en-US" sz="2000" dirty="0">
                <a:cs typeface="Arial" panose="020B0604020202020204" pitchFamily="34" charset="0"/>
              </a:rPr>
              <a:t>L. Dara Baldwin, MPA</a:t>
            </a:r>
          </a:p>
          <a:p>
            <a:pPr marL="0" indent="0" algn="ctr">
              <a:spcBef>
                <a:spcPts val="0"/>
              </a:spcBef>
              <a:spcAft>
                <a:spcPts val="0"/>
              </a:spcAft>
              <a:buNone/>
            </a:pPr>
            <a:r>
              <a:rPr lang="en-US" sz="2000" dirty="0">
                <a:cs typeface="Arial" panose="020B0604020202020204" pitchFamily="34" charset="0"/>
              </a:rPr>
              <a:t>Senior Public Policy Analyst</a:t>
            </a:r>
          </a:p>
          <a:p>
            <a:pPr marL="0" indent="0" algn="ctr">
              <a:spcBef>
                <a:spcPts val="0"/>
              </a:spcBef>
              <a:spcAft>
                <a:spcPts val="0"/>
              </a:spcAft>
              <a:buNone/>
            </a:pPr>
            <a:r>
              <a:rPr lang="en-US" sz="2000" dirty="0">
                <a:cs typeface="Arial" panose="020B0604020202020204" pitchFamily="34" charset="0"/>
              </a:rPr>
              <a:t>National Disability Rights Network (NDRN)</a:t>
            </a:r>
          </a:p>
          <a:p>
            <a:pPr marL="0" indent="0" algn="ctr">
              <a:spcBef>
                <a:spcPts val="0"/>
              </a:spcBef>
              <a:spcAft>
                <a:spcPts val="0"/>
              </a:spcAft>
              <a:buNone/>
            </a:pPr>
            <a:r>
              <a:rPr lang="en-US" sz="2000" dirty="0">
                <a:cs typeface="Arial" panose="020B0604020202020204" pitchFamily="34" charset="0"/>
              </a:rPr>
              <a:t>Email: dara.baldwin@ndrn.org</a:t>
            </a:r>
          </a:p>
          <a:p>
            <a:pPr marL="0" indent="0" algn="ctr">
              <a:spcBef>
                <a:spcPts val="0"/>
              </a:spcBef>
              <a:spcAft>
                <a:spcPts val="0"/>
              </a:spcAft>
              <a:buNone/>
            </a:pPr>
            <a:r>
              <a:rPr lang="en-US" sz="2000" dirty="0">
                <a:cs typeface="Arial" panose="020B0604020202020204" pitchFamily="34" charset="0"/>
              </a:rPr>
              <a:t>Phone: 202-408-9514 ext. 102</a:t>
            </a:r>
          </a:p>
          <a:p>
            <a:pPr marL="0" indent="0" algn="ctr">
              <a:spcBef>
                <a:spcPts val="0"/>
              </a:spcBef>
              <a:spcAft>
                <a:spcPts val="0"/>
              </a:spcAft>
              <a:buNone/>
            </a:pPr>
            <a:r>
              <a:rPr lang="en-US" sz="2000" dirty="0">
                <a:cs typeface="Arial" panose="020B0604020202020204" pitchFamily="34" charset="0"/>
              </a:rPr>
              <a:t>Website: www.ndrn.org</a:t>
            </a:r>
          </a:p>
          <a:p>
            <a:pPr marL="0" indent="0" algn="ctr">
              <a:spcBef>
                <a:spcPts val="0"/>
              </a:spcBef>
              <a:spcAft>
                <a:spcPts val="0"/>
              </a:spcAft>
              <a:buNone/>
            </a:pPr>
            <a:r>
              <a:rPr lang="en-US" sz="2000" dirty="0">
                <a:cs typeface="Arial" panose="020B0604020202020204" pitchFamily="34" charset="0"/>
              </a:rPr>
              <a:t>Twitter: @NDRNAdvocates</a:t>
            </a:r>
          </a:p>
          <a:p>
            <a:pPr marL="0" indent="0" algn="ctr">
              <a:spcBef>
                <a:spcPts val="0"/>
              </a:spcBef>
              <a:spcAft>
                <a:spcPts val="0"/>
              </a:spcAft>
              <a:buNone/>
            </a:pPr>
            <a:r>
              <a:rPr lang="en-US" sz="2000" dirty="0">
                <a:cs typeface="Arial" panose="020B0604020202020204" pitchFamily="34" charset="0"/>
              </a:rPr>
              <a:t>Facebook: </a:t>
            </a:r>
            <a:r>
              <a:rPr lang="en-US" sz="2000" dirty="0" err="1">
                <a:cs typeface="Arial" panose="020B0604020202020204" pitchFamily="34" charset="0"/>
              </a:rPr>
              <a:t>NDRNAdvocates</a:t>
            </a:r>
            <a:endParaRPr lang="en-US" sz="2000" dirty="0">
              <a:cs typeface="Arial" panose="020B0604020202020204" pitchFamily="34" charset="0"/>
            </a:endParaRPr>
          </a:p>
          <a:p>
            <a:endParaRPr lang="en-US" dirty="0"/>
          </a:p>
        </p:txBody>
      </p:sp>
      <p:sp>
        <p:nvSpPr>
          <p:cNvPr id="4" name="Footer Placeholder 3"/>
          <p:cNvSpPr>
            <a:spLocks noGrp="1"/>
          </p:cNvSpPr>
          <p:nvPr>
            <p:ph type="ftr" sz="quarter" idx="11"/>
          </p:nvPr>
        </p:nvSpPr>
        <p:spPr/>
        <p:txBody>
          <a:bodyPr/>
          <a:lstStyle/>
          <a:p>
            <a:pPr>
              <a:defRPr/>
            </a:pPr>
            <a:r>
              <a:rPr lang="en-US" smtClean="0"/>
              <a:t>NDRN- WA 2017 Conference on Ending Homelessness - Welcome Address - LDB May 2017</a:t>
            </a:r>
            <a:endParaRPr lang="en-US"/>
          </a:p>
        </p:txBody>
      </p:sp>
      <p:sp>
        <p:nvSpPr>
          <p:cNvPr id="5" name="Slide Number Placeholder 4"/>
          <p:cNvSpPr>
            <a:spLocks noGrp="1"/>
          </p:cNvSpPr>
          <p:nvPr>
            <p:ph type="sldNum" sz="quarter" idx="12"/>
          </p:nvPr>
        </p:nvSpPr>
        <p:spPr/>
        <p:txBody>
          <a:bodyPr/>
          <a:lstStyle/>
          <a:p>
            <a:pPr>
              <a:defRPr/>
            </a:pPr>
            <a:fld id="{8623501B-F9E0-480C-9B9D-95E2F2AA3751}" type="slidenum">
              <a:rPr lang="en-US" smtClean="0"/>
              <a:pPr>
                <a:defRPr/>
              </a:pPr>
              <a:t>19</a:t>
            </a:fld>
            <a:endParaRPr lang="en-US" dirty="0"/>
          </a:p>
        </p:txBody>
      </p:sp>
    </p:spTree>
    <p:extLst>
      <p:ext uri="{BB962C8B-B14F-4D97-AF65-F5344CB8AC3E}">
        <p14:creationId xmlns:p14="http://schemas.microsoft.com/office/powerpoint/2010/main" val="11863465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Welcome Address</a:t>
            </a:r>
            <a:endParaRPr lang="en-US" dirty="0">
              <a:solidFill>
                <a:srgbClr val="7030A0"/>
              </a:solidFill>
            </a:endParaRPr>
          </a:p>
        </p:txBody>
      </p:sp>
      <p:sp>
        <p:nvSpPr>
          <p:cNvPr id="3" name="Content Placeholder 2"/>
          <p:cNvSpPr>
            <a:spLocks noGrp="1"/>
          </p:cNvSpPr>
          <p:nvPr>
            <p:ph idx="1"/>
          </p:nvPr>
        </p:nvSpPr>
        <p:spPr/>
        <p:txBody>
          <a:bodyPr>
            <a:normAutofit fontScale="70000" lnSpcReduction="20000"/>
          </a:bodyPr>
          <a:lstStyle/>
          <a:p>
            <a:pPr marL="0" indent="0">
              <a:buNone/>
            </a:pPr>
            <a:endParaRPr lang="en-US" sz="2400" b="1" u="sng" dirty="0" smtClean="0">
              <a:solidFill>
                <a:srgbClr val="7030A0"/>
              </a:solidFill>
            </a:endParaRPr>
          </a:p>
          <a:p>
            <a:pPr marL="0" indent="0">
              <a:buNone/>
            </a:pPr>
            <a:endParaRPr lang="en-US" sz="2400" b="1" u="sng" dirty="0">
              <a:solidFill>
                <a:srgbClr val="7030A0"/>
              </a:solidFill>
            </a:endParaRPr>
          </a:p>
          <a:p>
            <a:pPr marL="0" indent="0">
              <a:buNone/>
            </a:pPr>
            <a:r>
              <a:rPr lang="en-US" sz="2400" b="1" u="sng" dirty="0" smtClean="0">
                <a:solidFill>
                  <a:srgbClr val="7030A0"/>
                </a:solidFill>
              </a:rPr>
              <a:t>Outline </a:t>
            </a:r>
            <a:r>
              <a:rPr lang="en-US" sz="2400" b="1" u="sng" dirty="0" smtClean="0">
                <a:solidFill>
                  <a:srgbClr val="7030A0"/>
                </a:solidFill>
              </a:rPr>
              <a:t>for </a:t>
            </a:r>
            <a:r>
              <a:rPr lang="en-US" sz="2400" b="1" u="sng" dirty="0" smtClean="0">
                <a:solidFill>
                  <a:srgbClr val="7030A0"/>
                </a:solidFill>
              </a:rPr>
              <a:t>Discussion (Slides 1-11)</a:t>
            </a:r>
            <a:endParaRPr lang="en-US" sz="2400" b="1" u="sng" dirty="0" smtClean="0">
              <a:solidFill>
                <a:srgbClr val="7030A0"/>
              </a:solidFill>
            </a:endParaRPr>
          </a:p>
          <a:p>
            <a:pPr marL="571500" indent="-571500">
              <a:buAutoNum type="romanUcPeriod"/>
            </a:pPr>
            <a:r>
              <a:rPr lang="en-US" sz="2000" dirty="0" smtClean="0"/>
              <a:t>NDRN – Information and History</a:t>
            </a:r>
          </a:p>
          <a:p>
            <a:pPr marL="571500" indent="-571500">
              <a:buAutoNum type="romanUcPeriod"/>
            </a:pPr>
            <a:r>
              <a:rPr lang="en-US" sz="2000" dirty="0" smtClean="0"/>
              <a:t>Disability </a:t>
            </a:r>
            <a:r>
              <a:rPr lang="en-US" sz="2000" dirty="0" smtClean="0"/>
              <a:t>Rights – overview of history &amp; “avenues” of </a:t>
            </a:r>
            <a:r>
              <a:rPr lang="en-US" sz="2000" dirty="0" smtClean="0"/>
              <a:t>work</a:t>
            </a:r>
          </a:p>
          <a:p>
            <a:pPr marL="571500" indent="-571500">
              <a:buAutoNum type="romanUcPeriod"/>
            </a:pPr>
            <a:r>
              <a:rPr lang="en-US" sz="2000" dirty="0" smtClean="0"/>
              <a:t> Disability Rights – “AA” </a:t>
            </a:r>
          </a:p>
          <a:p>
            <a:pPr marL="571500" indent="-571500">
              <a:buAutoNum type="romanUcPeriod"/>
            </a:pPr>
            <a:r>
              <a:rPr lang="en-US" sz="2000" dirty="0" smtClean="0"/>
              <a:t> Intersectionality in Disability Rights</a:t>
            </a:r>
          </a:p>
          <a:p>
            <a:pPr marL="571500" indent="-571500">
              <a:buFont typeface="Arial"/>
              <a:buAutoNum type="romanUcPeriod"/>
            </a:pPr>
            <a:r>
              <a:rPr lang="en-US" sz="2000" dirty="0"/>
              <a:t>Working with 45</a:t>
            </a:r>
            <a:r>
              <a:rPr lang="en-US" sz="2000" baseline="30000" dirty="0"/>
              <a:t>th</a:t>
            </a:r>
            <a:r>
              <a:rPr lang="en-US" sz="2000" dirty="0"/>
              <a:t> Administration &amp; 115</a:t>
            </a:r>
            <a:r>
              <a:rPr lang="en-US" sz="2000" baseline="30000" dirty="0"/>
              <a:t>th</a:t>
            </a:r>
            <a:r>
              <a:rPr lang="en-US" sz="2000" dirty="0"/>
              <a:t> Congress</a:t>
            </a:r>
          </a:p>
          <a:p>
            <a:pPr marL="0" indent="0">
              <a:buNone/>
            </a:pPr>
            <a:r>
              <a:rPr lang="en-US" sz="2000" i="1" dirty="0" smtClean="0">
                <a:solidFill>
                  <a:srgbClr val="7030A0"/>
                </a:solidFill>
              </a:rPr>
              <a:t>*Other Slides – information on disability rights laws used in Housing advocacy and ending Homelessness for persons with disabilities </a:t>
            </a:r>
          </a:p>
          <a:p>
            <a:pPr marL="571500" indent="-571500">
              <a:buAutoNum type="romanUcPeriod"/>
            </a:pPr>
            <a:endParaRPr lang="en-US" sz="2000" dirty="0" smtClean="0"/>
          </a:p>
          <a:p>
            <a:pPr marL="571500" indent="-571500">
              <a:buAutoNum type="romanUcPeriod"/>
            </a:pPr>
            <a:endParaRPr lang="en-US" dirty="0" smtClean="0"/>
          </a:p>
          <a:p>
            <a:pPr marL="571500" indent="-571500">
              <a:buAutoNum type="romanUcPeriod"/>
            </a:pPr>
            <a:endParaRPr lang="en-US" dirty="0"/>
          </a:p>
        </p:txBody>
      </p:sp>
      <p:sp>
        <p:nvSpPr>
          <p:cNvPr id="4" name="Footer Placeholder 3"/>
          <p:cNvSpPr>
            <a:spLocks noGrp="1"/>
          </p:cNvSpPr>
          <p:nvPr>
            <p:ph type="ftr" sz="quarter" idx="11"/>
          </p:nvPr>
        </p:nvSpPr>
        <p:spPr/>
        <p:txBody>
          <a:bodyPr/>
          <a:lstStyle/>
          <a:p>
            <a:r>
              <a:rPr lang="en-US" smtClean="0"/>
              <a:t>NDRN- WA 2017 Conference on Ending Homelessness - Welcome Address - LDB May 2017</a:t>
            </a:r>
            <a:endParaRPr lang="en-US"/>
          </a:p>
        </p:txBody>
      </p:sp>
      <p:sp>
        <p:nvSpPr>
          <p:cNvPr id="5" name="Slide Number Placeholder 4"/>
          <p:cNvSpPr>
            <a:spLocks noGrp="1"/>
          </p:cNvSpPr>
          <p:nvPr>
            <p:ph type="sldNum" sz="quarter" idx="12"/>
          </p:nvPr>
        </p:nvSpPr>
        <p:spPr/>
        <p:txBody>
          <a:bodyPr/>
          <a:lstStyle/>
          <a:p>
            <a:fld id="{CE6CE245-690D-B54C-85E5-011C51EA2C1F}" type="slidenum">
              <a:rPr lang="en-US" smtClean="0"/>
              <a:t>2</a:t>
            </a:fld>
            <a:endParaRPr lang="en-US"/>
          </a:p>
        </p:txBody>
      </p:sp>
    </p:spTree>
    <p:extLst>
      <p:ext uri="{BB962C8B-B14F-4D97-AF65-F5344CB8AC3E}">
        <p14:creationId xmlns:p14="http://schemas.microsoft.com/office/powerpoint/2010/main" val="7493942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normAutofit/>
          </a:bodyPr>
          <a:lstStyle/>
          <a:p>
            <a:r>
              <a:rPr lang="en-US" dirty="0" smtClean="0">
                <a:solidFill>
                  <a:srgbClr val="7030A0"/>
                </a:solidFill>
              </a:rPr>
              <a:t>Welcome Address</a:t>
            </a:r>
            <a:endParaRPr lang="en-US" dirty="0" smtClean="0">
              <a:solidFill>
                <a:srgbClr val="7030A0"/>
              </a:solidFill>
            </a:endParaRPr>
          </a:p>
        </p:txBody>
      </p:sp>
      <p:sp>
        <p:nvSpPr>
          <p:cNvPr id="3" name="Content Placeholder 2"/>
          <p:cNvSpPr>
            <a:spLocks noGrp="1"/>
          </p:cNvSpPr>
          <p:nvPr>
            <p:ph idx="1"/>
          </p:nvPr>
        </p:nvSpPr>
        <p:spPr/>
        <p:txBody>
          <a:bodyPr rtlCol="0">
            <a:noAutofit/>
          </a:bodyPr>
          <a:lstStyle/>
          <a:p>
            <a:pPr>
              <a:buFont typeface="Arial" pitchFamily="34" charset="0"/>
              <a:buChar char="•"/>
              <a:defRPr/>
            </a:pPr>
            <a:endParaRPr lang="en-US" sz="2000" dirty="0" smtClean="0">
              <a:latin typeface="Arial" panose="020B0604020202020204" pitchFamily="34" charset="0"/>
              <a:cs typeface="Arial" panose="020B0604020202020204" pitchFamily="34" charset="0"/>
            </a:endParaRPr>
          </a:p>
          <a:p>
            <a:pPr marL="0" indent="0">
              <a:buNone/>
              <a:defRPr/>
            </a:pPr>
            <a:endParaRPr lang="en-US" sz="2000" dirty="0" smtClean="0">
              <a:latin typeface="Arial" panose="020B0604020202020204" pitchFamily="34" charset="0"/>
              <a:cs typeface="Arial" panose="020B0604020202020204" pitchFamily="34" charset="0"/>
            </a:endParaRPr>
          </a:p>
          <a:p>
            <a:pPr>
              <a:buFont typeface="Arial" pitchFamily="34" charset="0"/>
              <a:buChar char="•"/>
              <a:defRPr/>
            </a:pPr>
            <a:r>
              <a:rPr lang="en-US" sz="2000" dirty="0" smtClean="0">
                <a:cs typeface="Arial" panose="020B0604020202020204" pitchFamily="34" charset="0"/>
              </a:rPr>
              <a:t>National </a:t>
            </a:r>
            <a:r>
              <a:rPr lang="en-US" sz="2000" dirty="0">
                <a:cs typeface="Arial" panose="020B0604020202020204" pitchFamily="34" charset="0"/>
              </a:rPr>
              <a:t>Disability Rights Network (NDRN) - </a:t>
            </a:r>
            <a:r>
              <a:rPr lang="en-US" sz="2000" dirty="0">
                <a:cs typeface="Arial" panose="020B0604020202020204" pitchFamily="34" charset="0"/>
                <a:hlinkClick r:id="rId2"/>
              </a:rPr>
              <a:t>http://</a:t>
            </a:r>
            <a:r>
              <a:rPr lang="en-US" sz="2000" dirty="0" smtClean="0">
                <a:cs typeface="Arial" panose="020B0604020202020204" pitchFamily="34" charset="0"/>
                <a:hlinkClick r:id="rId2"/>
              </a:rPr>
              <a:t>www.ndrn.org/index.php</a:t>
            </a:r>
            <a:endParaRPr lang="en-US" sz="2000" dirty="0">
              <a:cs typeface="Arial" panose="020B0604020202020204" pitchFamily="34" charset="0"/>
            </a:endParaRPr>
          </a:p>
          <a:p>
            <a:pPr>
              <a:buFont typeface="Arial" pitchFamily="34" charset="0"/>
              <a:buChar char="•"/>
              <a:defRPr/>
            </a:pPr>
            <a:r>
              <a:rPr lang="en-US" sz="2000" dirty="0">
                <a:cs typeface="Arial" panose="020B0604020202020204" pitchFamily="34" charset="0"/>
                <a:hlinkClick r:id="rId3"/>
              </a:rPr>
              <a:t>The National Disability Rights Network (NDRN) </a:t>
            </a:r>
            <a:r>
              <a:rPr lang="en-US" sz="2000" dirty="0">
                <a:cs typeface="Arial" panose="020B0604020202020204" pitchFamily="34" charset="0"/>
              </a:rPr>
              <a:t>is the nonprofit membership organization for the federally mandated Protection and Advocacy (P&amp;A) Systems and the Client Assistance Programs (CAP) for individuals with disabilities. Collectively, the Network is the largest provider of legally based advocacy services to people with disabilities in the United </a:t>
            </a:r>
            <a:r>
              <a:rPr lang="en-US" sz="2000" dirty="0" smtClean="0">
                <a:cs typeface="Arial" panose="020B0604020202020204" pitchFamily="34" charset="0"/>
              </a:rPr>
              <a:t>States</a:t>
            </a:r>
            <a:endParaRPr lang="en-US" sz="2000" dirty="0">
              <a:cs typeface="Arial" panose="020B0604020202020204" pitchFamily="34" charset="0"/>
            </a:endParaRPr>
          </a:p>
          <a:p>
            <a:pPr>
              <a:buFont typeface="Arial" pitchFamily="34" charset="0"/>
              <a:buChar char="•"/>
              <a:defRPr/>
            </a:pPr>
            <a:r>
              <a:rPr lang="en-US" sz="2000" dirty="0">
                <a:cs typeface="Arial" panose="020B0604020202020204" pitchFamily="34" charset="0"/>
              </a:rPr>
              <a:t>Civil Rights lawyers for people with disabilities (PWD) &amp; enforcement agency in the sates</a:t>
            </a:r>
          </a:p>
          <a:p>
            <a:pPr>
              <a:buFont typeface="Arial" pitchFamily="34" charset="0"/>
              <a:buChar char="•"/>
              <a:defRPr/>
            </a:pPr>
            <a:endParaRPr lang="en-US" dirty="0"/>
          </a:p>
        </p:txBody>
      </p:sp>
      <p:sp>
        <p:nvSpPr>
          <p:cNvPr id="2" name="Footer Placeholder 1"/>
          <p:cNvSpPr>
            <a:spLocks noGrp="1"/>
          </p:cNvSpPr>
          <p:nvPr>
            <p:ph type="ftr" sz="quarter" idx="11"/>
          </p:nvPr>
        </p:nvSpPr>
        <p:spPr/>
        <p:txBody>
          <a:bodyPr/>
          <a:lstStyle/>
          <a:p>
            <a:pPr>
              <a:defRPr/>
            </a:pPr>
            <a:r>
              <a:rPr lang="en-US" smtClean="0"/>
              <a:t>NDRN- WA 2017 Conference on Ending Homelessness - Welcome Address - LDB May 2017</a:t>
            </a:r>
            <a:endParaRPr lang="en-US"/>
          </a:p>
        </p:txBody>
      </p:sp>
      <p:sp>
        <p:nvSpPr>
          <p:cNvPr id="4" name="Slide Number Placeholder 3"/>
          <p:cNvSpPr>
            <a:spLocks noGrp="1"/>
          </p:cNvSpPr>
          <p:nvPr>
            <p:ph type="sldNum" sz="quarter" idx="12"/>
          </p:nvPr>
        </p:nvSpPr>
        <p:spPr/>
        <p:txBody>
          <a:bodyPr/>
          <a:lstStyle/>
          <a:p>
            <a:pPr>
              <a:defRPr/>
            </a:pPr>
            <a:fld id="{8623501B-F9E0-480C-9B9D-95E2F2AA3751}" type="slidenum">
              <a:rPr lang="en-US" smtClean="0"/>
              <a:pPr>
                <a:defRPr/>
              </a:pPr>
              <a:t>3</a:t>
            </a:fld>
            <a:endParaRPr lang="en-US" dirty="0"/>
          </a:p>
        </p:txBody>
      </p:sp>
    </p:spTree>
    <p:extLst>
      <p:ext uri="{BB962C8B-B14F-4D97-AF65-F5344CB8AC3E}">
        <p14:creationId xmlns:p14="http://schemas.microsoft.com/office/powerpoint/2010/main" val="23827545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normAutofit/>
          </a:bodyPr>
          <a:lstStyle/>
          <a:p>
            <a:r>
              <a:rPr lang="en-US" dirty="0" smtClean="0">
                <a:solidFill>
                  <a:srgbClr val="7030A0"/>
                </a:solidFill>
              </a:rPr>
              <a:t>Welcome Address</a:t>
            </a:r>
            <a:endParaRPr lang="en-US" dirty="0" smtClean="0">
              <a:solidFill>
                <a:srgbClr val="7030A0"/>
              </a:solidFill>
            </a:endParaRPr>
          </a:p>
        </p:txBody>
      </p:sp>
      <p:sp>
        <p:nvSpPr>
          <p:cNvPr id="3" name="Content Placeholder 2"/>
          <p:cNvSpPr>
            <a:spLocks noGrp="1"/>
          </p:cNvSpPr>
          <p:nvPr>
            <p:ph idx="1"/>
          </p:nvPr>
        </p:nvSpPr>
        <p:spPr/>
        <p:txBody>
          <a:bodyPr>
            <a:normAutofit/>
          </a:bodyPr>
          <a:lstStyle/>
          <a:p>
            <a:pPr>
              <a:lnSpc>
                <a:spcPct val="90000"/>
              </a:lnSpc>
            </a:pPr>
            <a:endParaRPr lang="en-US" sz="2000" dirty="0" smtClean="0">
              <a:cs typeface="Arial" panose="020B0604020202020204" pitchFamily="34" charset="0"/>
            </a:endParaRPr>
          </a:p>
          <a:p>
            <a:pPr>
              <a:lnSpc>
                <a:spcPct val="90000"/>
              </a:lnSpc>
            </a:pPr>
            <a:endParaRPr lang="en-US" sz="2000" dirty="0">
              <a:cs typeface="Arial" panose="020B0604020202020204" pitchFamily="34" charset="0"/>
            </a:endParaRPr>
          </a:p>
          <a:p>
            <a:pPr>
              <a:lnSpc>
                <a:spcPct val="90000"/>
              </a:lnSpc>
            </a:pPr>
            <a:r>
              <a:rPr lang="en-US" sz="2000" dirty="0" smtClean="0">
                <a:cs typeface="Arial" panose="020B0604020202020204" pitchFamily="34" charset="0"/>
              </a:rPr>
              <a:t>Federally </a:t>
            </a:r>
            <a:r>
              <a:rPr lang="en-US" sz="2000" dirty="0">
                <a:cs typeface="Arial" panose="020B0604020202020204" pitchFamily="34" charset="0"/>
              </a:rPr>
              <a:t>funded program – Labor/HHS – DHHS - Administration on Community Living (ACL) </a:t>
            </a:r>
          </a:p>
          <a:p>
            <a:pPr>
              <a:lnSpc>
                <a:spcPct val="90000"/>
              </a:lnSpc>
            </a:pPr>
            <a:r>
              <a:rPr lang="en-US" sz="2000" dirty="0">
                <a:cs typeface="Arial" panose="020B0604020202020204" pitchFamily="34" charset="0"/>
              </a:rPr>
              <a:t>57 P&amp;A’s – 1 in every state = 50; 1 in every territory = 6; and 1 specifically for the Native American community </a:t>
            </a:r>
          </a:p>
          <a:p>
            <a:pPr>
              <a:lnSpc>
                <a:spcPct val="90000"/>
              </a:lnSpc>
            </a:pPr>
            <a:r>
              <a:rPr lang="en-US" sz="2000" dirty="0">
                <a:cs typeface="Arial" panose="020B0604020202020204" pitchFamily="34" charset="0"/>
              </a:rPr>
              <a:t>Eight programs – to assist with civil and human rights of PWD – PADDS; CAP; PAIMI; PAIR; PAAT; PABBS; PATBI &amp; </a:t>
            </a:r>
            <a:r>
              <a:rPr lang="en-US" sz="2000" dirty="0" smtClean="0">
                <a:cs typeface="Arial" panose="020B0604020202020204" pitchFamily="34" charset="0"/>
              </a:rPr>
              <a:t>PAVA </a:t>
            </a:r>
            <a:r>
              <a:rPr lang="en-US" sz="2000" dirty="0" smtClean="0">
                <a:cs typeface="Arial" panose="020B0604020202020204" pitchFamily="34" charset="0"/>
                <a:hlinkClick r:id="rId2"/>
              </a:rPr>
              <a:t>http</a:t>
            </a:r>
            <a:r>
              <a:rPr lang="en-US" sz="2000" dirty="0">
                <a:cs typeface="Arial" panose="020B0604020202020204" pitchFamily="34" charset="0"/>
                <a:hlinkClick r:id="rId2"/>
              </a:rPr>
              <a:t>://</a:t>
            </a:r>
            <a:r>
              <a:rPr lang="en-US" sz="2000" dirty="0" smtClean="0">
                <a:cs typeface="Arial" panose="020B0604020202020204" pitchFamily="34" charset="0"/>
                <a:hlinkClick r:id="rId2"/>
              </a:rPr>
              <a:t>www.ndrn.org/en/about/paacap-network.html</a:t>
            </a:r>
            <a:endParaRPr lang="en-US" sz="2000" dirty="0" smtClean="0">
              <a:cs typeface="Arial" panose="020B0604020202020204" pitchFamily="34" charset="0"/>
            </a:endParaRPr>
          </a:p>
          <a:p>
            <a:pPr marL="0" indent="0">
              <a:lnSpc>
                <a:spcPct val="90000"/>
              </a:lnSpc>
              <a:buNone/>
            </a:pPr>
            <a:endParaRPr lang="en-US" sz="2000" dirty="0" smtClean="0">
              <a:cs typeface="Arial" panose="020B0604020202020204" pitchFamily="34" charset="0"/>
            </a:endParaRPr>
          </a:p>
          <a:p>
            <a:pPr marL="0" indent="0">
              <a:lnSpc>
                <a:spcPct val="90000"/>
              </a:lnSpc>
              <a:buNone/>
            </a:pPr>
            <a:endParaRPr lang="en-US" sz="2000" dirty="0">
              <a:cs typeface="Arial" panose="020B0604020202020204" pitchFamily="34" charset="0"/>
            </a:endParaRPr>
          </a:p>
          <a:p>
            <a:pPr marL="0" indent="0">
              <a:lnSpc>
                <a:spcPct val="90000"/>
              </a:lnSpc>
              <a:buNone/>
            </a:pPr>
            <a:endParaRPr lang="en-US" sz="2000" dirty="0" smtClean="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pPr>
              <a:defRPr/>
            </a:pPr>
            <a:r>
              <a:rPr lang="en-US" smtClean="0"/>
              <a:t>NDRN- WA 2017 Conference on Ending Homelessness - Welcome Address - LDB May 2017</a:t>
            </a:r>
            <a:endParaRPr lang="en-US"/>
          </a:p>
        </p:txBody>
      </p:sp>
      <p:sp>
        <p:nvSpPr>
          <p:cNvPr id="4" name="Slide Number Placeholder 3"/>
          <p:cNvSpPr>
            <a:spLocks noGrp="1"/>
          </p:cNvSpPr>
          <p:nvPr>
            <p:ph type="sldNum" sz="quarter" idx="12"/>
          </p:nvPr>
        </p:nvSpPr>
        <p:spPr/>
        <p:txBody>
          <a:bodyPr/>
          <a:lstStyle/>
          <a:p>
            <a:pPr>
              <a:defRPr/>
            </a:pPr>
            <a:fld id="{8623501B-F9E0-480C-9B9D-95E2F2AA3751}" type="slidenum">
              <a:rPr lang="en-US" smtClean="0"/>
              <a:pPr>
                <a:defRPr/>
              </a:pPr>
              <a:t>4</a:t>
            </a:fld>
            <a:endParaRPr lang="en-US" dirty="0"/>
          </a:p>
        </p:txBody>
      </p:sp>
    </p:spTree>
    <p:extLst>
      <p:ext uri="{BB962C8B-B14F-4D97-AF65-F5344CB8AC3E}">
        <p14:creationId xmlns:p14="http://schemas.microsoft.com/office/powerpoint/2010/main" val="942774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normAutofit/>
          </a:bodyPr>
          <a:lstStyle/>
          <a:p>
            <a:r>
              <a:rPr lang="en-US" dirty="0">
                <a:solidFill>
                  <a:srgbClr val="7030A0"/>
                </a:solidFill>
              </a:rPr>
              <a:t>Welcome Address</a:t>
            </a:r>
            <a:endParaRPr lang="en-US" dirty="0" smtClean="0"/>
          </a:p>
        </p:txBody>
      </p:sp>
      <p:sp>
        <p:nvSpPr>
          <p:cNvPr id="17410" name="Content Placeholder 2"/>
          <p:cNvSpPr>
            <a:spLocks noGrp="1"/>
          </p:cNvSpPr>
          <p:nvPr>
            <p:ph idx="1"/>
          </p:nvPr>
        </p:nvSpPr>
        <p:spPr/>
        <p:txBody>
          <a:bodyPr>
            <a:normAutofit/>
          </a:bodyPr>
          <a:lstStyle/>
          <a:p>
            <a:r>
              <a:rPr lang="en-US" sz="2000" dirty="0">
                <a:cs typeface="Arial" panose="020B0604020202020204" pitchFamily="34" charset="0"/>
              </a:rPr>
              <a:t>Disability Rights – History – fascinating (see resources slide for readings </a:t>
            </a:r>
            <a:r>
              <a:rPr lang="en-US" sz="2000" dirty="0" smtClean="0">
                <a:cs typeface="Arial" panose="020B0604020202020204" pitchFamily="34" charset="0"/>
              </a:rPr>
              <a:t>etc.)</a:t>
            </a:r>
            <a:endParaRPr lang="en-US" sz="2000" dirty="0">
              <a:cs typeface="Arial" panose="020B0604020202020204" pitchFamily="34" charset="0"/>
            </a:endParaRPr>
          </a:p>
          <a:p>
            <a:r>
              <a:rPr lang="en-US" sz="2000" dirty="0">
                <a:cs typeface="Arial" panose="020B0604020202020204" pitchFamily="34" charset="0"/>
              </a:rPr>
              <a:t>Two “avenues” to this work </a:t>
            </a:r>
          </a:p>
          <a:p>
            <a:pPr marL="0" indent="0">
              <a:buNone/>
            </a:pPr>
            <a:r>
              <a:rPr lang="en-US" sz="2000" dirty="0">
                <a:cs typeface="Arial" panose="020B0604020202020204" pitchFamily="34" charset="0"/>
              </a:rPr>
              <a:t>1. Paternalistic – we have to take care of PWD</a:t>
            </a:r>
          </a:p>
          <a:p>
            <a:pPr marL="0" indent="0">
              <a:buNone/>
            </a:pPr>
            <a:r>
              <a:rPr lang="en-US" sz="2000" dirty="0">
                <a:cs typeface="Arial" panose="020B0604020202020204" pitchFamily="34" charset="0"/>
              </a:rPr>
              <a:t>2. Civil and Human Rights  - PWD can and should live in the community provided with supports and give opportunities to decent employment, housing and all aspects of life </a:t>
            </a:r>
            <a:endParaRPr lang="en-US" sz="2000" dirty="0" smtClean="0">
              <a:cs typeface="Arial" panose="020B0604020202020204" pitchFamily="34" charset="0"/>
            </a:endParaRPr>
          </a:p>
        </p:txBody>
      </p:sp>
      <p:sp>
        <p:nvSpPr>
          <p:cNvPr id="2" name="Footer Placeholder 1"/>
          <p:cNvSpPr>
            <a:spLocks noGrp="1"/>
          </p:cNvSpPr>
          <p:nvPr>
            <p:ph type="ftr" sz="quarter" idx="11"/>
          </p:nvPr>
        </p:nvSpPr>
        <p:spPr/>
        <p:txBody>
          <a:bodyPr/>
          <a:lstStyle/>
          <a:p>
            <a:pPr>
              <a:defRPr/>
            </a:pPr>
            <a:r>
              <a:rPr lang="en-US" smtClean="0"/>
              <a:t>NDRN- WA 2017 Conference on Ending Homelessness - Welcome Address - LDB May 2017</a:t>
            </a:r>
            <a:endParaRPr lang="en-US"/>
          </a:p>
        </p:txBody>
      </p:sp>
      <p:sp>
        <p:nvSpPr>
          <p:cNvPr id="3" name="Slide Number Placeholder 2"/>
          <p:cNvSpPr>
            <a:spLocks noGrp="1"/>
          </p:cNvSpPr>
          <p:nvPr>
            <p:ph type="sldNum" sz="quarter" idx="12"/>
          </p:nvPr>
        </p:nvSpPr>
        <p:spPr/>
        <p:txBody>
          <a:bodyPr/>
          <a:lstStyle/>
          <a:p>
            <a:pPr>
              <a:defRPr/>
            </a:pPr>
            <a:fld id="{8623501B-F9E0-480C-9B9D-95E2F2AA3751}" type="slidenum">
              <a:rPr lang="en-US" smtClean="0"/>
              <a:pPr>
                <a:defRPr/>
              </a:pPr>
              <a:t>5</a:t>
            </a:fld>
            <a:endParaRPr lang="en-US" dirty="0"/>
          </a:p>
        </p:txBody>
      </p:sp>
    </p:spTree>
    <p:extLst>
      <p:ext uri="{BB962C8B-B14F-4D97-AF65-F5344CB8AC3E}">
        <p14:creationId xmlns:p14="http://schemas.microsoft.com/office/powerpoint/2010/main" val="13868805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Welcome Address </a:t>
            </a:r>
            <a:endParaRPr lang="en-US" dirty="0">
              <a:solidFill>
                <a:srgbClr val="7030A0"/>
              </a:solidFill>
            </a:endParaRPr>
          </a:p>
        </p:txBody>
      </p:sp>
      <p:sp>
        <p:nvSpPr>
          <p:cNvPr id="3" name="Content Placeholder 2"/>
          <p:cNvSpPr>
            <a:spLocks noGrp="1"/>
          </p:cNvSpPr>
          <p:nvPr>
            <p:ph idx="1"/>
          </p:nvPr>
        </p:nvSpPr>
        <p:spPr/>
        <p:txBody>
          <a:bodyPr>
            <a:normAutofit/>
          </a:bodyPr>
          <a:lstStyle/>
          <a:p>
            <a:r>
              <a:rPr lang="en-US" sz="2000" dirty="0" smtClean="0">
                <a:hlinkClick r:id="rId2"/>
              </a:rPr>
              <a:t>Maryland </a:t>
            </a:r>
            <a:r>
              <a:rPr lang="en-US" sz="2000" dirty="0">
                <a:hlinkClick r:id="rId2"/>
              </a:rPr>
              <a:t>Disability Law Center </a:t>
            </a:r>
            <a:r>
              <a:rPr lang="en-US" sz="2000" dirty="0" smtClean="0"/>
              <a:t>lawsuit </a:t>
            </a:r>
            <a:r>
              <a:rPr lang="en-US" sz="2000" dirty="0"/>
              <a:t>against Baltimore County that resulted in a </a:t>
            </a:r>
            <a:r>
              <a:rPr lang="en-US" sz="2000" dirty="0" smtClean="0"/>
              <a:t>March 2016 </a:t>
            </a:r>
            <a:r>
              <a:rPr lang="en-US" sz="2000" dirty="0"/>
              <a:t>settlement providing housing remedies. </a:t>
            </a:r>
            <a:endParaRPr lang="en-US" sz="2000" dirty="0" smtClean="0"/>
          </a:p>
          <a:p>
            <a:r>
              <a:rPr lang="en-US" sz="2000" dirty="0" smtClean="0"/>
              <a:t>The </a:t>
            </a:r>
            <a:r>
              <a:rPr lang="en-US" sz="2000" dirty="0"/>
              <a:t>settlement includes the development of 1,000 affordable rental homes, including 100 units fully accessible for families with disabilities.</a:t>
            </a:r>
          </a:p>
        </p:txBody>
      </p:sp>
      <p:sp>
        <p:nvSpPr>
          <p:cNvPr id="4" name="Footer Placeholder 3"/>
          <p:cNvSpPr>
            <a:spLocks noGrp="1"/>
          </p:cNvSpPr>
          <p:nvPr>
            <p:ph type="ftr" sz="quarter" idx="11"/>
          </p:nvPr>
        </p:nvSpPr>
        <p:spPr/>
        <p:txBody>
          <a:bodyPr/>
          <a:lstStyle/>
          <a:p>
            <a:pPr>
              <a:defRPr/>
            </a:pPr>
            <a:r>
              <a:rPr lang="en-US" smtClean="0"/>
              <a:t>NDRN- WA 2017 Conference on Ending Homelessness - Welcome Address - LDB May 2017</a:t>
            </a:r>
            <a:endParaRPr lang="en-US"/>
          </a:p>
        </p:txBody>
      </p:sp>
      <p:sp>
        <p:nvSpPr>
          <p:cNvPr id="5" name="Slide Number Placeholder 4"/>
          <p:cNvSpPr>
            <a:spLocks noGrp="1"/>
          </p:cNvSpPr>
          <p:nvPr>
            <p:ph type="sldNum" sz="quarter" idx="12"/>
          </p:nvPr>
        </p:nvSpPr>
        <p:spPr/>
        <p:txBody>
          <a:bodyPr/>
          <a:lstStyle/>
          <a:p>
            <a:pPr>
              <a:defRPr/>
            </a:pPr>
            <a:fld id="{8623501B-F9E0-480C-9B9D-95E2F2AA3751}" type="slidenum">
              <a:rPr lang="en-US" smtClean="0"/>
              <a:pPr>
                <a:defRPr/>
              </a:pPr>
              <a:t>6</a:t>
            </a:fld>
            <a:endParaRPr lang="en-US" dirty="0"/>
          </a:p>
        </p:txBody>
      </p:sp>
    </p:spTree>
    <p:extLst>
      <p:ext uri="{BB962C8B-B14F-4D97-AF65-F5344CB8AC3E}">
        <p14:creationId xmlns:p14="http://schemas.microsoft.com/office/powerpoint/2010/main" val="479121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Welcome Address</a:t>
            </a:r>
            <a:endParaRPr lang="en-US" dirty="0">
              <a:solidFill>
                <a:srgbClr val="7030A0"/>
              </a:solidFill>
            </a:endParaRPr>
          </a:p>
        </p:txBody>
      </p:sp>
      <p:sp>
        <p:nvSpPr>
          <p:cNvPr id="3" name="Content Placeholder 2"/>
          <p:cNvSpPr>
            <a:spLocks noGrp="1"/>
          </p:cNvSpPr>
          <p:nvPr>
            <p:ph idx="1"/>
          </p:nvPr>
        </p:nvSpPr>
        <p:spPr/>
        <p:txBody>
          <a:bodyPr>
            <a:normAutofit fontScale="40000" lnSpcReduction="20000"/>
          </a:bodyPr>
          <a:lstStyle/>
          <a:p>
            <a:pPr marL="0" indent="0">
              <a:buNone/>
            </a:pPr>
            <a:r>
              <a:rPr lang="en-US" sz="5000" b="1" u="sng" dirty="0" smtClean="0">
                <a:solidFill>
                  <a:srgbClr val="7030A0"/>
                </a:solidFill>
              </a:rPr>
              <a:t>Recent email sent to us by a partner in this work: </a:t>
            </a:r>
          </a:p>
          <a:p>
            <a:r>
              <a:rPr lang="en-US" sz="6200" dirty="0" smtClean="0"/>
              <a:t>I’m </a:t>
            </a:r>
            <a:r>
              <a:rPr lang="en-US" sz="6200" dirty="0"/>
              <a:t>very pleased that this short video on our case is now available on YouTube: </a:t>
            </a:r>
            <a:r>
              <a:rPr lang="en-US" sz="6200" u="sng" dirty="0">
                <a:hlinkClick r:id="rId2"/>
              </a:rPr>
              <a:t>https://</a:t>
            </a:r>
            <a:r>
              <a:rPr lang="en-US" sz="6200" u="sng" dirty="0" smtClean="0">
                <a:hlinkClick r:id="rId2"/>
              </a:rPr>
              <a:t>youtu.be/4LnekiS5Lu8</a:t>
            </a:r>
            <a:endParaRPr lang="en-US" sz="6200" dirty="0"/>
          </a:p>
          <a:p>
            <a:r>
              <a:rPr lang="en-US" sz="6200" dirty="0" smtClean="0"/>
              <a:t>Litigation </a:t>
            </a:r>
            <a:r>
              <a:rPr lang="en-US" sz="6200" dirty="0"/>
              <a:t>under ADA and Section 504 secured the largest ever affordable housing accessibility result (either settlement or judgment), </a:t>
            </a:r>
            <a:endParaRPr lang="en-US" sz="6200" dirty="0" smtClean="0"/>
          </a:p>
          <a:p>
            <a:r>
              <a:rPr lang="en-US" sz="6200" dirty="0" smtClean="0"/>
              <a:t>4,000 units of UFAS-compliant rental housing</a:t>
            </a:r>
          </a:p>
          <a:p>
            <a:pPr marL="0" indent="0" algn="r">
              <a:buNone/>
            </a:pPr>
            <a:r>
              <a:rPr lang="en-US" sz="2000" dirty="0"/>
              <a:t>Michael Allen of </a:t>
            </a:r>
            <a:r>
              <a:rPr lang="en-US" sz="2000" dirty="0" err="1"/>
              <a:t>Relman</a:t>
            </a:r>
            <a:r>
              <a:rPr lang="en-US" sz="2000" dirty="0"/>
              <a:t>, Dane &amp; Colfax, PLLC</a:t>
            </a:r>
          </a:p>
          <a:p>
            <a:endParaRPr lang="en-US" sz="6200" dirty="0" smtClean="0"/>
          </a:p>
          <a:p>
            <a:pPr marL="0" indent="0">
              <a:buNone/>
            </a:pPr>
            <a:endParaRPr lang="en-US" sz="7200" dirty="0" smtClean="0"/>
          </a:p>
        </p:txBody>
      </p:sp>
      <p:sp>
        <p:nvSpPr>
          <p:cNvPr id="4" name="Footer Placeholder 3"/>
          <p:cNvSpPr>
            <a:spLocks noGrp="1"/>
          </p:cNvSpPr>
          <p:nvPr>
            <p:ph type="ftr" sz="quarter" idx="11"/>
          </p:nvPr>
        </p:nvSpPr>
        <p:spPr/>
        <p:txBody>
          <a:bodyPr/>
          <a:lstStyle/>
          <a:p>
            <a:pPr>
              <a:defRPr/>
            </a:pPr>
            <a:r>
              <a:rPr lang="en-US" smtClean="0"/>
              <a:t>NDRN- WA 2017 Conference on Ending Homelessness - Welcome Address - LDB May 2017</a:t>
            </a:r>
            <a:endParaRPr lang="en-US"/>
          </a:p>
        </p:txBody>
      </p:sp>
      <p:sp>
        <p:nvSpPr>
          <p:cNvPr id="5" name="Slide Number Placeholder 4"/>
          <p:cNvSpPr>
            <a:spLocks noGrp="1"/>
          </p:cNvSpPr>
          <p:nvPr>
            <p:ph type="sldNum" sz="quarter" idx="12"/>
          </p:nvPr>
        </p:nvSpPr>
        <p:spPr/>
        <p:txBody>
          <a:bodyPr/>
          <a:lstStyle/>
          <a:p>
            <a:pPr>
              <a:defRPr/>
            </a:pPr>
            <a:fld id="{8623501B-F9E0-480C-9B9D-95E2F2AA3751}" type="slidenum">
              <a:rPr lang="en-US" smtClean="0"/>
              <a:pPr>
                <a:defRPr/>
              </a:pPr>
              <a:t>7</a:t>
            </a:fld>
            <a:endParaRPr lang="en-US" dirty="0"/>
          </a:p>
        </p:txBody>
      </p:sp>
    </p:spTree>
    <p:extLst>
      <p:ext uri="{BB962C8B-B14F-4D97-AF65-F5344CB8AC3E}">
        <p14:creationId xmlns:p14="http://schemas.microsoft.com/office/powerpoint/2010/main" val="3410393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endParaRPr lang="en-US" sz="2900" dirty="0" smtClean="0"/>
          </a:p>
          <a:p>
            <a:pPr marL="0" indent="0">
              <a:buNone/>
            </a:pPr>
            <a:r>
              <a:rPr lang="en-US" sz="2900" b="1" u="sng" dirty="0" smtClean="0">
                <a:solidFill>
                  <a:srgbClr val="7030A0"/>
                </a:solidFill>
              </a:rPr>
              <a:t>LA –Case Cont’d </a:t>
            </a:r>
            <a:endParaRPr lang="en-US" sz="2900" b="1" u="sng" dirty="0">
              <a:solidFill>
                <a:srgbClr val="7030A0"/>
              </a:solidFill>
            </a:endParaRPr>
          </a:p>
          <a:p>
            <a:r>
              <a:rPr lang="en-US" sz="2900" dirty="0" smtClean="0"/>
              <a:t>State-of-the-art </a:t>
            </a:r>
            <a:r>
              <a:rPr lang="en-US" sz="2900" dirty="0"/>
              <a:t>affirmative marketing, management and tenant selection policies to ensure that accessible units actually go to people with disabilities, and that they get the accommodations and modifications required by federal law</a:t>
            </a:r>
          </a:p>
          <a:p>
            <a:r>
              <a:rPr lang="en-US" sz="2900" dirty="0"/>
              <a:t>A court-appointed monitor </a:t>
            </a:r>
          </a:p>
          <a:p>
            <a:r>
              <a:rPr lang="en-US" sz="2900" dirty="0"/>
              <a:t>  Damages of $4.5 million to three non-profit advocacy groups</a:t>
            </a:r>
          </a:p>
          <a:p>
            <a:r>
              <a:rPr lang="en-US" sz="2900" dirty="0"/>
              <a:t>Let me know if you have questions.</a:t>
            </a:r>
            <a:r>
              <a:rPr lang="en-US" dirty="0"/>
              <a:t> </a:t>
            </a:r>
          </a:p>
          <a:p>
            <a:pPr marL="0" indent="0" algn="r">
              <a:buNone/>
            </a:pPr>
            <a:r>
              <a:rPr lang="en-US" sz="1100" dirty="0"/>
              <a:t>Michael </a:t>
            </a:r>
            <a:r>
              <a:rPr lang="en-US" sz="1100" dirty="0" smtClean="0"/>
              <a:t>Allen of </a:t>
            </a:r>
            <a:r>
              <a:rPr lang="en-US" sz="1100" dirty="0" err="1" smtClean="0"/>
              <a:t>Relman</a:t>
            </a:r>
            <a:r>
              <a:rPr lang="en-US" sz="1100" dirty="0"/>
              <a:t>, Dane &amp; Colfax, PLLC</a:t>
            </a:r>
          </a:p>
          <a:p>
            <a:endParaRPr lang="en-US" dirty="0"/>
          </a:p>
          <a:p>
            <a:endParaRPr lang="en-US" dirty="0"/>
          </a:p>
        </p:txBody>
      </p:sp>
      <p:sp>
        <p:nvSpPr>
          <p:cNvPr id="4" name="Footer Placeholder 3"/>
          <p:cNvSpPr>
            <a:spLocks noGrp="1"/>
          </p:cNvSpPr>
          <p:nvPr>
            <p:ph type="ftr" sz="quarter" idx="11"/>
          </p:nvPr>
        </p:nvSpPr>
        <p:spPr/>
        <p:txBody>
          <a:bodyPr/>
          <a:lstStyle/>
          <a:p>
            <a:pPr>
              <a:defRPr/>
            </a:pPr>
            <a:r>
              <a:rPr lang="en-US" smtClean="0"/>
              <a:t>NDRN- WA 2017 Conference on Ending Homelessness - Welcome Address - LDB May 2017</a:t>
            </a:r>
            <a:endParaRPr lang="en-US"/>
          </a:p>
        </p:txBody>
      </p:sp>
      <p:sp>
        <p:nvSpPr>
          <p:cNvPr id="5" name="Slide Number Placeholder 4"/>
          <p:cNvSpPr>
            <a:spLocks noGrp="1"/>
          </p:cNvSpPr>
          <p:nvPr>
            <p:ph type="sldNum" sz="quarter" idx="12"/>
          </p:nvPr>
        </p:nvSpPr>
        <p:spPr/>
        <p:txBody>
          <a:bodyPr/>
          <a:lstStyle/>
          <a:p>
            <a:pPr>
              <a:defRPr/>
            </a:pPr>
            <a:fld id="{8623501B-F9E0-480C-9B9D-95E2F2AA3751}" type="slidenum">
              <a:rPr lang="en-US" smtClean="0"/>
              <a:pPr>
                <a:defRPr/>
              </a:pPr>
              <a:t>8</a:t>
            </a:fld>
            <a:endParaRPr lang="en-US" dirty="0"/>
          </a:p>
        </p:txBody>
      </p:sp>
    </p:spTree>
    <p:extLst>
      <p:ext uri="{BB962C8B-B14F-4D97-AF65-F5344CB8AC3E}">
        <p14:creationId xmlns:p14="http://schemas.microsoft.com/office/powerpoint/2010/main" val="40515227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030A0"/>
                </a:solidFill>
              </a:rPr>
              <a:t>Welcome Address</a:t>
            </a:r>
            <a:endParaRPr lang="en-US" dirty="0"/>
          </a:p>
        </p:txBody>
      </p:sp>
      <p:sp>
        <p:nvSpPr>
          <p:cNvPr id="3" name="Content Placeholder 2"/>
          <p:cNvSpPr>
            <a:spLocks noGrp="1"/>
          </p:cNvSpPr>
          <p:nvPr>
            <p:ph idx="1"/>
          </p:nvPr>
        </p:nvSpPr>
        <p:spPr/>
        <p:txBody>
          <a:bodyPr>
            <a:normAutofit/>
          </a:bodyPr>
          <a:lstStyle/>
          <a:p>
            <a:r>
              <a:rPr lang="en-US" sz="2000" dirty="0" smtClean="0">
                <a:cs typeface="Arial" panose="020B0604020202020204" pitchFamily="34" charset="0"/>
              </a:rPr>
              <a:t>NDRN &amp; P&amp;A network use intersectionality in their work </a:t>
            </a:r>
          </a:p>
          <a:p>
            <a:r>
              <a:rPr lang="en-US" sz="2000" b="1" i="1" dirty="0" smtClean="0">
                <a:solidFill>
                  <a:srgbClr val="7030A0"/>
                </a:solidFill>
                <a:cs typeface="Arial" panose="020B0604020202020204" pitchFamily="34" charset="0"/>
              </a:rPr>
              <a:t>People with disabilities are ALL parts of life and so we use this in our </a:t>
            </a:r>
            <a:r>
              <a:rPr lang="en-US" sz="2000" b="1" i="1" dirty="0" smtClean="0">
                <a:solidFill>
                  <a:srgbClr val="7030A0"/>
                </a:solidFill>
                <a:cs typeface="Arial" panose="020B0604020202020204" pitchFamily="34" charset="0"/>
              </a:rPr>
              <a:t>work </a:t>
            </a:r>
            <a:r>
              <a:rPr lang="en-US" sz="2000" b="1" i="1" dirty="0">
                <a:solidFill>
                  <a:srgbClr val="7030A0"/>
                </a:solidFill>
                <a:cs typeface="Arial" panose="020B0604020202020204" pitchFamily="34" charset="0"/>
              </a:rPr>
              <a:t>(race, religion, sex,  sexual orientation, socio economic status etc</a:t>
            </a:r>
            <a:r>
              <a:rPr lang="en-US" sz="2000" b="1" i="1" dirty="0" smtClean="0">
                <a:solidFill>
                  <a:srgbClr val="7030A0"/>
                </a:solidFill>
                <a:cs typeface="Arial" panose="020B0604020202020204" pitchFamily="34" charset="0"/>
              </a:rPr>
              <a:t>.)</a:t>
            </a:r>
            <a:endParaRPr lang="en-US" sz="2000" b="1" i="1" dirty="0" smtClean="0">
              <a:solidFill>
                <a:srgbClr val="7030A0"/>
              </a:solidFill>
              <a:cs typeface="Arial" panose="020B0604020202020204" pitchFamily="34" charset="0"/>
            </a:endParaRPr>
          </a:p>
          <a:p>
            <a:r>
              <a:rPr lang="en-US" sz="2000" dirty="0" smtClean="0">
                <a:cs typeface="Arial" panose="020B0604020202020204" pitchFamily="34" charset="0"/>
              </a:rPr>
              <a:t>P&amp;A serve all as long as they have a disability – </a:t>
            </a:r>
            <a:r>
              <a:rPr lang="en-US" sz="2000" dirty="0" smtClean="0">
                <a:cs typeface="Arial" panose="020B0604020202020204" pitchFamily="34" charset="0"/>
              </a:rPr>
              <a:t>housing – multiple cases around the country</a:t>
            </a:r>
            <a:endParaRPr lang="en-US" sz="2000" dirty="0">
              <a:cs typeface="Arial" panose="020B0604020202020204" pitchFamily="34" charset="0"/>
            </a:endParaRPr>
          </a:p>
        </p:txBody>
      </p:sp>
      <p:sp>
        <p:nvSpPr>
          <p:cNvPr id="4" name="Footer Placeholder 3"/>
          <p:cNvSpPr>
            <a:spLocks noGrp="1"/>
          </p:cNvSpPr>
          <p:nvPr>
            <p:ph type="ftr" sz="quarter" idx="11"/>
          </p:nvPr>
        </p:nvSpPr>
        <p:spPr/>
        <p:txBody>
          <a:bodyPr/>
          <a:lstStyle/>
          <a:p>
            <a:pPr>
              <a:defRPr/>
            </a:pPr>
            <a:r>
              <a:rPr lang="en-US" smtClean="0"/>
              <a:t>NDRN- WA 2017 Conference on Ending Homelessness - Welcome Address - LDB May 2017</a:t>
            </a:r>
            <a:endParaRPr lang="en-US"/>
          </a:p>
        </p:txBody>
      </p:sp>
      <p:sp>
        <p:nvSpPr>
          <p:cNvPr id="5" name="Slide Number Placeholder 4"/>
          <p:cNvSpPr>
            <a:spLocks noGrp="1"/>
          </p:cNvSpPr>
          <p:nvPr>
            <p:ph type="sldNum" sz="quarter" idx="12"/>
          </p:nvPr>
        </p:nvSpPr>
        <p:spPr/>
        <p:txBody>
          <a:bodyPr/>
          <a:lstStyle/>
          <a:p>
            <a:pPr>
              <a:defRPr/>
            </a:pPr>
            <a:fld id="{8623501B-F9E0-480C-9B9D-95E2F2AA3751}" type="slidenum">
              <a:rPr lang="en-US" smtClean="0"/>
              <a:pPr>
                <a:defRPr/>
              </a:pPr>
              <a:t>9</a:t>
            </a:fld>
            <a:endParaRPr lang="en-US" dirty="0"/>
          </a:p>
        </p:txBody>
      </p:sp>
    </p:spTree>
    <p:extLst>
      <p:ext uri="{BB962C8B-B14F-4D97-AF65-F5344CB8AC3E}">
        <p14:creationId xmlns:p14="http://schemas.microsoft.com/office/powerpoint/2010/main" val="42158168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TC103457496[[fn=Parallax]]</Template>
  <TotalTime>10032</TotalTime>
  <Words>1428</Words>
  <Application>Microsoft Office PowerPoint</Application>
  <PresentationFormat>On-screen Show (4:3)</PresentationFormat>
  <Paragraphs>156</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Corbel</vt:lpstr>
      <vt:lpstr>Parallax</vt:lpstr>
      <vt:lpstr>NDRN  Welcome Address WA 2017 Conference on Ending Homelessness  </vt:lpstr>
      <vt:lpstr>Welcome Address</vt:lpstr>
      <vt:lpstr>Welcome Address</vt:lpstr>
      <vt:lpstr>Welcome Address</vt:lpstr>
      <vt:lpstr>Welcome Address</vt:lpstr>
      <vt:lpstr>Welcome Address </vt:lpstr>
      <vt:lpstr>Welcome Address</vt:lpstr>
      <vt:lpstr>PowerPoint Presentation</vt:lpstr>
      <vt:lpstr>Welcome Address</vt:lpstr>
      <vt:lpstr>Welcome Address</vt:lpstr>
      <vt:lpstr>Welcome Address</vt:lpstr>
      <vt:lpstr>Welcome Address</vt:lpstr>
      <vt:lpstr>Welcome Address</vt:lpstr>
      <vt:lpstr>Welcome Address</vt:lpstr>
      <vt:lpstr>Welcome Address</vt:lpstr>
      <vt:lpstr>Welcome Address</vt:lpstr>
      <vt:lpstr>Welcome Address</vt:lpstr>
      <vt:lpstr>Welcome Address</vt:lpstr>
      <vt:lpstr>Welcome Address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ten Broek Disability Law Symposium</dc:title>
  <dc:creator>Curt Decker</dc:creator>
  <cp:lastModifiedBy>Dara Baldwin</cp:lastModifiedBy>
  <cp:revision>78</cp:revision>
  <dcterms:created xsi:type="dcterms:W3CDTF">2013-04-16T19:51:29Z</dcterms:created>
  <dcterms:modified xsi:type="dcterms:W3CDTF">2017-05-08T23:32:06Z</dcterms:modified>
</cp:coreProperties>
</file>