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sldIdLst>
    <p:sldId id="256" r:id="rId2"/>
    <p:sldId id="285" r:id="rId3"/>
    <p:sldId id="257" r:id="rId4"/>
    <p:sldId id="258" r:id="rId5"/>
    <p:sldId id="289" r:id="rId6"/>
    <p:sldId id="276" r:id="rId7"/>
    <p:sldId id="259" r:id="rId8"/>
    <p:sldId id="260" r:id="rId9"/>
    <p:sldId id="288" r:id="rId10"/>
    <p:sldId id="261" r:id="rId11"/>
    <p:sldId id="267" r:id="rId12"/>
    <p:sldId id="262" r:id="rId13"/>
    <p:sldId id="268" r:id="rId14"/>
    <p:sldId id="271" r:id="rId15"/>
    <p:sldId id="272" r:id="rId16"/>
    <p:sldId id="263" r:id="rId17"/>
    <p:sldId id="269" r:id="rId18"/>
    <p:sldId id="264" r:id="rId19"/>
    <p:sldId id="270" r:id="rId20"/>
    <p:sldId id="273" r:id="rId21"/>
    <p:sldId id="274" r:id="rId22"/>
    <p:sldId id="290" r:id="rId23"/>
    <p:sldId id="291" r:id="rId24"/>
    <p:sldId id="292" r:id="rId25"/>
    <p:sldId id="278" r:id="rId26"/>
    <p:sldId id="287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A2D80-3F4D-4A29-AEBB-E79A483A9123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0602B-E08A-4014-90BF-5B83830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hide it</a:t>
            </a:r>
            <a:r>
              <a:rPr lang="en-US" baseline="0" dirty="0" smtClean="0"/>
              <a:t> – it’s obvious in our reactions, our demeanor, our emails.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Identifying and empathizing with burnout when you’re burned out isn’t easy.  Keep yourself healthy; your team will 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602B-E08A-4014-90BF-5B838305CD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7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Hours – for yourself and for your team</a:t>
            </a:r>
            <a:r>
              <a:rPr lang="en-US" baseline="0" dirty="0" smtClean="0"/>
              <a:t>, this is critical.  You need to take care of yourself, and your team needs to see that positive modeling.</a:t>
            </a:r>
          </a:p>
          <a:p>
            <a:endParaRPr lang="en-US" dirty="0" smtClean="0"/>
          </a:p>
          <a:p>
            <a:r>
              <a:rPr lang="en-US" dirty="0" smtClean="0"/>
              <a:t>Activities</a:t>
            </a:r>
            <a:r>
              <a:rPr lang="en-US" baseline="0" dirty="0" smtClean="0"/>
              <a:t> – Roses &amp; Thorns (professional or personal, with boundaries in mind); “Brag Jar”; Bring in a consultant quarterly; Team walk for coffee;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602B-E08A-4014-90BF-5B838305CD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r>
              <a:rPr lang="en-US" baseline="0" dirty="0" smtClean="0"/>
              <a:t> – Roses &amp; Thorns (professional or personal, with boundaries in mind); “Brag Jar”;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Budget – team coffee breaks; small plant with a bright pot during rainy season; hand written cards!  There were times when I was just done, but still had work that needed to be done.  I left at a healthy time, bought some cards, and wrote a note of appreciation to each team member.  I was reminded of how completely awesome the team is and what is going well around me.  My self care contributed to theirs!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602B-E08A-4014-90BF-5B838305CD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0600A7-C644-4971-8C50-C870F8A4F98B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78BAD9-12D8-4F40-A16F-A65A9D9F48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Compassion Fatigue Prevention: Sustaining and Maintaining Health in Homeless Service Teams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Jennifer </a:t>
            </a:r>
            <a:r>
              <a:rPr lang="en-US" dirty="0" smtClean="0"/>
              <a:t>Harkness, MA, LMHC, ATR</a:t>
            </a:r>
          </a:p>
          <a:p>
            <a:r>
              <a:rPr lang="en-US" dirty="0" smtClean="0"/>
              <a:t>Julie McFarland, MSW/JD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66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Pessimistic </a:t>
            </a:r>
            <a:r>
              <a:rPr lang="en-US" dirty="0"/>
              <a:t>or </a:t>
            </a:r>
            <a:r>
              <a:rPr lang="en-US" dirty="0" smtClean="0"/>
              <a:t>sarcastic</a:t>
            </a:r>
          </a:p>
          <a:p>
            <a:r>
              <a:rPr lang="en-US" dirty="0" smtClean="0"/>
              <a:t>Hopeless</a:t>
            </a:r>
          </a:p>
          <a:p>
            <a:r>
              <a:rPr lang="en-US" dirty="0" smtClean="0"/>
              <a:t>Lack of joy</a:t>
            </a:r>
          </a:p>
          <a:p>
            <a:r>
              <a:rPr lang="en-US" dirty="0"/>
              <a:t>L</a:t>
            </a:r>
            <a:r>
              <a:rPr lang="en-US" dirty="0" smtClean="0"/>
              <a:t>oss </a:t>
            </a:r>
            <a:r>
              <a:rPr lang="en-US" dirty="0"/>
              <a:t>of </a:t>
            </a:r>
            <a:r>
              <a:rPr lang="en-US" dirty="0" smtClean="0"/>
              <a:t>vulnerability</a:t>
            </a:r>
          </a:p>
          <a:p>
            <a:r>
              <a:rPr lang="en-US" dirty="0" smtClean="0"/>
              <a:t>Loss of spontaneity</a:t>
            </a:r>
          </a:p>
          <a:p>
            <a:r>
              <a:rPr lang="en-US" dirty="0" smtClean="0"/>
              <a:t>Lack of generosity</a:t>
            </a:r>
          </a:p>
          <a:p>
            <a:r>
              <a:rPr lang="en-US" dirty="0"/>
              <a:t>F</a:t>
            </a:r>
            <a:r>
              <a:rPr lang="en-US" dirty="0" smtClean="0"/>
              <a:t>eeling </a:t>
            </a:r>
            <a:r>
              <a:rPr lang="en-US" dirty="0"/>
              <a:t>overwhelmed by the negativity in this </a:t>
            </a:r>
            <a:r>
              <a:rPr lang="en-US" dirty="0" smtClean="0"/>
              <a:t>world</a:t>
            </a:r>
          </a:p>
          <a:p>
            <a:pPr marL="0" indent="0">
              <a:buNone/>
            </a:pPr>
            <a:r>
              <a:rPr lang="en-US" dirty="0" smtClean="0"/>
              <a:t>(Pearlman &amp; </a:t>
            </a:r>
            <a:r>
              <a:rPr lang="en-US" dirty="0" err="1" smtClean="0"/>
              <a:t>Saakvitne</a:t>
            </a:r>
            <a:r>
              <a:rPr lang="en-US" dirty="0" smtClean="0"/>
              <a:t>, 1995)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“Holding duality”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1091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383111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Allowing for negative and positive experiences</a:t>
            </a:r>
          </a:p>
          <a:p>
            <a:r>
              <a:rPr lang="en-US" dirty="0" smtClean="0"/>
              <a:t>Applied active optimism</a:t>
            </a:r>
          </a:p>
          <a:p>
            <a:r>
              <a:rPr lang="en-US" dirty="0" smtClean="0"/>
              <a:t>Create meaning out of your work</a:t>
            </a:r>
          </a:p>
          <a:p>
            <a:r>
              <a:rPr lang="en-US" dirty="0" smtClean="0"/>
              <a:t>Altruism</a:t>
            </a:r>
          </a:p>
          <a:p>
            <a:r>
              <a:rPr lang="en-US" dirty="0" smtClean="0"/>
              <a:t>Gratitude</a:t>
            </a:r>
          </a:p>
          <a:p>
            <a:r>
              <a:rPr lang="en-US" dirty="0" smtClean="0"/>
              <a:t>Resting in peaceful or joyous moments</a:t>
            </a:r>
          </a:p>
          <a:p>
            <a:r>
              <a:rPr lang="en-US" dirty="0" smtClean="0"/>
              <a:t>Limit violent exposure/news hiatus</a:t>
            </a:r>
          </a:p>
          <a:p>
            <a:pPr marL="0" indent="0">
              <a:buNone/>
            </a:pPr>
            <a:r>
              <a:rPr lang="en-US" sz="2200" dirty="0" smtClean="0"/>
              <a:t>(Harrison &amp; Westwood, 2009; Pearlman </a:t>
            </a:r>
            <a:r>
              <a:rPr lang="en-US" sz="2200" dirty="0"/>
              <a:t>&amp; </a:t>
            </a:r>
            <a:r>
              <a:rPr lang="en-US" sz="2200" dirty="0" err="1"/>
              <a:t>Saakvitne</a:t>
            </a:r>
            <a:r>
              <a:rPr lang="en-US" sz="2200" dirty="0"/>
              <a:t>, </a:t>
            </a:r>
            <a:r>
              <a:rPr lang="en-US" sz="2200" dirty="0" smtClean="0"/>
              <a:t>1995, Rothschild, 2006)</a:t>
            </a:r>
            <a:endParaRPr lang="en-US" sz="2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“Draw your stress/</a:t>
            </a:r>
          </a:p>
          <a:p>
            <a:r>
              <a:rPr lang="en-US" dirty="0" smtClean="0"/>
              <a:t>Draw what you need for self care”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31607"/>
            <a:ext cx="4041775" cy="2637823"/>
          </a:xfrm>
        </p:spPr>
      </p:pic>
    </p:spTree>
    <p:extLst>
      <p:ext uri="{BB962C8B-B14F-4D97-AF65-F5344CB8AC3E}">
        <p14:creationId xmlns:p14="http://schemas.microsoft.com/office/powerpoint/2010/main" val="83674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Meaninglessness</a:t>
            </a:r>
          </a:p>
          <a:p>
            <a:r>
              <a:rPr lang="en-US" dirty="0"/>
              <a:t>I</a:t>
            </a:r>
            <a:r>
              <a:rPr lang="en-US" dirty="0" smtClean="0"/>
              <a:t>solation</a:t>
            </a:r>
          </a:p>
          <a:p>
            <a:r>
              <a:rPr lang="en-US" dirty="0" smtClean="0"/>
              <a:t>Denial</a:t>
            </a:r>
          </a:p>
          <a:p>
            <a:r>
              <a:rPr lang="en-US" dirty="0" smtClean="0"/>
              <a:t>Intellectualize</a:t>
            </a:r>
          </a:p>
          <a:p>
            <a:r>
              <a:rPr lang="en-US" dirty="0" smtClean="0"/>
              <a:t>Numbing </a:t>
            </a:r>
          </a:p>
          <a:p>
            <a:r>
              <a:rPr lang="en-US" dirty="0" smtClean="0"/>
              <a:t>Avoidance</a:t>
            </a:r>
          </a:p>
          <a:p>
            <a:r>
              <a:rPr lang="en-US" dirty="0" smtClean="0"/>
              <a:t>Disillusionment</a:t>
            </a:r>
          </a:p>
          <a:p>
            <a:pPr marL="0" indent="0">
              <a:buNone/>
            </a:pPr>
            <a:r>
              <a:rPr lang="en-US" dirty="0" smtClean="0"/>
              <a:t>(Pearlman </a:t>
            </a:r>
            <a:r>
              <a:rPr lang="en-US" dirty="0"/>
              <a:t>&amp; </a:t>
            </a:r>
            <a:r>
              <a:rPr lang="en-US" dirty="0" err="1"/>
              <a:t>Saakvitne</a:t>
            </a:r>
            <a:r>
              <a:rPr lang="en-US" dirty="0"/>
              <a:t>, </a:t>
            </a:r>
            <a:r>
              <a:rPr lang="en-US" dirty="0" smtClean="0"/>
              <a:t>1995)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“Spiritual Reflection”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61440"/>
            <a:ext cx="3112347" cy="4166944"/>
          </a:xfrm>
        </p:spPr>
      </p:pic>
    </p:spTree>
    <p:extLst>
      <p:ext uri="{BB962C8B-B14F-4D97-AF65-F5344CB8AC3E}">
        <p14:creationId xmlns:p14="http://schemas.microsoft.com/office/powerpoint/2010/main" val="274344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Cultivating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“Remembering”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Turn to your spiritual beliefs and practices</a:t>
            </a:r>
          </a:p>
          <a:p>
            <a:r>
              <a:rPr lang="en-US" dirty="0" smtClean="0"/>
              <a:t>Cultivate Mindfulness</a:t>
            </a:r>
          </a:p>
          <a:p>
            <a:r>
              <a:rPr lang="en-US" dirty="0" smtClean="0"/>
              <a:t>Spiritual Community</a:t>
            </a:r>
          </a:p>
          <a:p>
            <a:pPr marL="0" indent="0">
              <a:buNone/>
            </a:pPr>
            <a:r>
              <a:rPr lang="en-US" dirty="0" smtClean="0"/>
              <a:t>(Pearlman </a:t>
            </a:r>
            <a:r>
              <a:rPr lang="en-US" dirty="0"/>
              <a:t>&amp; </a:t>
            </a:r>
            <a:r>
              <a:rPr lang="en-US" dirty="0" err="1"/>
              <a:t>Saakvitne</a:t>
            </a:r>
            <a:r>
              <a:rPr lang="en-US" dirty="0"/>
              <a:t>, 1995, Rothschild, 2006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581400" cy="386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1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self-worth</a:t>
            </a:r>
          </a:p>
          <a:p>
            <a:r>
              <a:rPr lang="en-US" dirty="0" smtClean="0"/>
              <a:t>Questioning identity</a:t>
            </a:r>
          </a:p>
          <a:p>
            <a:r>
              <a:rPr lang="en-US" dirty="0" smtClean="0"/>
              <a:t>Questioning basic beliefs</a:t>
            </a:r>
          </a:p>
          <a:p>
            <a:r>
              <a:rPr lang="en-US" dirty="0" smtClean="0"/>
              <a:t>Questioning roles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nterferes </a:t>
            </a:r>
            <a:r>
              <a:rPr lang="en-US" dirty="0"/>
              <a:t>with personal life and </a:t>
            </a:r>
            <a:r>
              <a:rPr lang="en-US" dirty="0" smtClean="0"/>
              <a:t>relationships</a:t>
            </a:r>
          </a:p>
          <a:p>
            <a:r>
              <a:rPr lang="en-US" dirty="0" smtClean="0"/>
              <a:t>Lack of enjoyment in meaningful activities</a:t>
            </a:r>
          </a:p>
          <a:p>
            <a:pPr marL="0" indent="0">
              <a:buNone/>
            </a:pPr>
            <a:r>
              <a:rPr lang="en-US" dirty="0" smtClean="0"/>
              <a:t>(Pearlman </a:t>
            </a:r>
            <a:r>
              <a:rPr lang="en-US" dirty="0"/>
              <a:t>&amp; </a:t>
            </a:r>
            <a:r>
              <a:rPr lang="en-US" dirty="0" err="1"/>
              <a:t>Saakvitne</a:t>
            </a:r>
            <a:r>
              <a:rPr lang="en-US" dirty="0"/>
              <a:t>, </a:t>
            </a:r>
            <a:r>
              <a:rPr lang="en-US" dirty="0" smtClean="0"/>
              <a:t>1995)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“Becoming Pele”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3429000" cy="4276313"/>
          </a:xfrm>
        </p:spPr>
      </p:pic>
    </p:spTree>
    <p:extLst>
      <p:ext uri="{BB962C8B-B14F-4D97-AF65-F5344CB8AC3E}">
        <p14:creationId xmlns:p14="http://schemas.microsoft.com/office/powerpoint/2010/main" val="136686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Evolve non-professional activities</a:t>
            </a:r>
          </a:p>
          <a:p>
            <a:r>
              <a:rPr lang="en-US" dirty="0" smtClean="0"/>
              <a:t>Turn to friends and family</a:t>
            </a:r>
          </a:p>
          <a:p>
            <a:r>
              <a:rPr lang="en-US" dirty="0" smtClean="0"/>
              <a:t>Avoid isolation</a:t>
            </a:r>
          </a:p>
          <a:p>
            <a:r>
              <a:rPr lang="en-US" dirty="0" smtClean="0"/>
              <a:t>Incorporate things you enjoy into your day</a:t>
            </a:r>
          </a:p>
          <a:p>
            <a:r>
              <a:rPr lang="en-US" dirty="0" smtClean="0"/>
              <a:t>Differentiation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Harrison &amp; Westwood, 2009; Pearlman &amp; </a:t>
            </a:r>
            <a:r>
              <a:rPr lang="en-US" dirty="0" err="1"/>
              <a:t>Saakvitne</a:t>
            </a:r>
            <a:r>
              <a:rPr lang="en-US" dirty="0"/>
              <a:t>, 1995, Rothschild, 2006)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“Exploring Joy”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85660"/>
            <a:ext cx="4041775" cy="3929718"/>
          </a:xfrm>
        </p:spPr>
      </p:pic>
    </p:spTree>
    <p:extLst>
      <p:ext uri="{BB962C8B-B14F-4D97-AF65-F5344CB8AC3E}">
        <p14:creationId xmlns:p14="http://schemas.microsoft.com/office/powerpoint/2010/main" val="76466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Self-Capacity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Difficulty self-soothing</a:t>
            </a:r>
          </a:p>
          <a:p>
            <a:r>
              <a:rPr lang="en-US" dirty="0" smtClean="0"/>
              <a:t>Greater anxiety</a:t>
            </a:r>
          </a:p>
          <a:p>
            <a:r>
              <a:rPr lang="en-US" dirty="0" smtClean="0"/>
              <a:t>Rumination on work</a:t>
            </a:r>
          </a:p>
          <a:p>
            <a:r>
              <a:rPr lang="en-US" dirty="0" smtClean="0"/>
              <a:t>Self-criticism</a:t>
            </a:r>
          </a:p>
          <a:p>
            <a:r>
              <a:rPr lang="en-US" dirty="0"/>
              <a:t>C</a:t>
            </a:r>
            <a:r>
              <a:rPr lang="en-US" dirty="0" smtClean="0"/>
              <a:t>annot </a:t>
            </a:r>
            <a:r>
              <a:rPr lang="en-US" dirty="0"/>
              <a:t>tolerate strong </a:t>
            </a:r>
            <a:r>
              <a:rPr lang="en-US" dirty="0" smtClean="0"/>
              <a:t>emotions</a:t>
            </a:r>
            <a:r>
              <a:rPr lang="en-US" dirty="0"/>
              <a:t> </a:t>
            </a:r>
            <a:r>
              <a:rPr lang="en-US" dirty="0" smtClean="0"/>
              <a:t>in self or others</a:t>
            </a:r>
          </a:p>
          <a:p>
            <a:r>
              <a:rPr lang="en-US" dirty="0" smtClean="0"/>
              <a:t>Projection onto others</a:t>
            </a:r>
          </a:p>
          <a:p>
            <a:r>
              <a:rPr lang="en-US" dirty="0" smtClean="0"/>
              <a:t>Aggression or irritability</a:t>
            </a:r>
          </a:p>
          <a:p>
            <a:r>
              <a:rPr lang="en-US" dirty="0" smtClean="0"/>
              <a:t>Turning to addictions</a:t>
            </a:r>
          </a:p>
          <a:p>
            <a:pPr marL="0" indent="0">
              <a:buNone/>
            </a:pPr>
            <a:r>
              <a:rPr lang="en-US" dirty="0" smtClean="0"/>
              <a:t>(Pearlman &amp; </a:t>
            </a:r>
            <a:r>
              <a:rPr lang="en-US" dirty="0" err="1" smtClean="0"/>
              <a:t>Saakvitne</a:t>
            </a:r>
            <a:r>
              <a:rPr lang="en-US" dirty="0" smtClean="0"/>
              <a:t>, 1995)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“Self Critic and Anxiety Train”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409638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not visualize traumatic imagery</a:t>
            </a:r>
          </a:p>
          <a:p>
            <a:r>
              <a:rPr lang="en-US" dirty="0" smtClean="0"/>
              <a:t>Avoid self-sacrificing styles</a:t>
            </a:r>
          </a:p>
          <a:p>
            <a:r>
              <a:rPr lang="en-US" dirty="0" smtClean="0"/>
              <a:t>Make yourself a priority</a:t>
            </a:r>
          </a:p>
          <a:p>
            <a:r>
              <a:rPr lang="en-US" dirty="0" smtClean="0"/>
              <a:t>Validation throughout the day</a:t>
            </a:r>
          </a:p>
          <a:p>
            <a:r>
              <a:rPr lang="en-US" dirty="0" smtClean="0"/>
              <a:t>Ritual, rest, routine, repetition, rhythm and rhyme</a:t>
            </a:r>
          </a:p>
          <a:p>
            <a:r>
              <a:rPr lang="en-US" dirty="0" smtClean="0"/>
              <a:t>Sensory activities</a:t>
            </a:r>
          </a:p>
          <a:p>
            <a:pPr marL="0" indent="0">
              <a:buNone/>
            </a:pPr>
            <a:r>
              <a:rPr lang="en-US" sz="1900" dirty="0"/>
              <a:t>(Harrison &amp; Westwood, 2009; Pearlman &amp; </a:t>
            </a:r>
            <a:r>
              <a:rPr lang="en-US" sz="1900" dirty="0" err="1"/>
              <a:t>Saakvitne</a:t>
            </a:r>
            <a:r>
              <a:rPr lang="en-US" sz="1900" dirty="0"/>
              <a:t>, 1995, (Perry, Pollard, Blakely, Baker, and Vigilante, </a:t>
            </a:r>
            <a:r>
              <a:rPr lang="en-US" sz="1900" dirty="0" smtClean="0"/>
              <a:t>1995; Rothschild</a:t>
            </a:r>
            <a:r>
              <a:rPr lang="en-US" sz="1900" dirty="0"/>
              <a:t>, 2006)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“Self Compassion Making Friends with Critic and Anxiety”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1091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135382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Ego-Resources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Diminished ability </a:t>
            </a:r>
            <a:r>
              <a:rPr lang="en-US" dirty="0"/>
              <a:t>to </a:t>
            </a:r>
            <a:r>
              <a:rPr lang="en-US" dirty="0" smtClean="0"/>
              <a:t>create boundaries</a:t>
            </a:r>
          </a:p>
          <a:p>
            <a:r>
              <a:rPr lang="en-US" dirty="0" smtClean="0"/>
              <a:t>Difficulty making </a:t>
            </a:r>
            <a:r>
              <a:rPr lang="en-US" dirty="0"/>
              <a:t>clear </a:t>
            </a:r>
            <a:r>
              <a:rPr lang="en-US" dirty="0" smtClean="0"/>
              <a:t>judgments</a:t>
            </a:r>
          </a:p>
          <a:p>
            <a:r>
              <a:rPr lang="en-US" dirty="0" smtClean="0"/>
              <a:t>Lack of introspection</a:t>
            </a:r>
          </a:p>
          <a:p>
            <a:r>
              <a:rPr lang="en-US" dirty="0" smtClean="0"/>
              <a:t>Lack of humor</a:t>
            </a:r>
          </a:p>
          <a:p>
            <a:r>
              <a:rPr lang="en-US" dirty="0"/>
              <a:t>C</a:t>
            </a:r>
            <a:r>
              <a:rPr lang="en-US" dirty="0" smtClean="0"/>
              <a:t>ognition </a:t>
            </a:r>
            <a:r>
              <a:rPr lang="en-US" dirty="0"/>
              <a:t>becomes </a:t>
            </a:r>
            <a:r>
              <a:rPr lang="en-US" dirty="0" smtClean="0"/>
              <a:t>clouded</a:t>
            </a:r>
          </a:p>
          <a:p>
            <a:r>
              <a:rPr lang="en-US" dirty="0" smtClean="0"/>
              <a:t>Over-committing </a:t>
            </a:r>
          </a:p>
          <a:p>
            <a:r>
              <a:rPr lang="en-US" dirty="0" smtClean="0"/>
              <a:t>Overworking</a:t>
            </a:r>
          </a:p>
          <a:p>
            <a:r>
              <a:rPr lang="en-US" dirty="0" smtClean="0"/>
              <a:t>Apathy </a:t>
            </a:r>
          </a:p>
          <a:p>
            <a:r>
              <a:rPr lang="en-US" dirty="0" smtClean="0"/>
              <a:t>Lethargy</a:t>
            </a:r>
          </a:p>
          <a:p>
            <a:r>
              <a:rPr lang="en-US" dirty="0"/>
              <a:t>S</a:t>
            </a:r>
            <a:r>
              <a:rPr lang="en-US" dirty="0" smtClean="0"/>
              <a:t>tifling </a:t>
            </a:r>
            <a:r>
              <a:rPr lang="en-US" dirty="0"/>
              <a:t>of personal </a:t>
            </a:r>
            <a:r>
              <a:rPr lang="en-US" dirty="0" smtClean="0"/>
              <a:t>growth</a:t>
            </a:r>
          </a:p>
          <a:p>
            <a:pPr marL="0" indent="0">
              <a:buNone/>
            </a:pPr>
            <a:r>
              <a:rPr lang="en-US" dirty="0" smtClean="0"/>
              <a:t>(Pearlman &amp; </a:t>
            </a:r>
            <a:r>
              <a:rPr lang="en-US" dirty="0" err="1" smtClean="0"/>
              <a:t>Saakvitne</a:t>
            </a:r>
            <a:r>
              <a:rPr lang="en-US" dirty="0" smtClean="0"/>
              <a:t>, 1995)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“I want to blow everything up”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1091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1475743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 other professional aspects of yourself like advocating, teaching or writing</a:t>
            </a:r>
          </a:p>
          <a:p>
            <a:r>
              <a:rPr lang="en-US" dirty="0" smtClean="0"/>
              <a:t>Go back to your theoretical foundation</a:t>
            </a:r>
          </a:p>
          <a:p>
            <a:r>
              <a:rPr lang="en-US" dirty="0" smtClean="0"/>
              <a:t>Balance workload</a:t>
            </a:r>
          </a:p>
          <a:p>
            <a:r>
              <a:rPr lang="en-US" dirty="0" smtClean="0"/>
              <a:t>Create internal and external boundaries</a:t>
            </a:r>
          </a:p>
          <a:p>
            <a:r>
              <a:rPr lang="en-US" dirty="0" smtClean="0"/>
              <a:t>Supervision and personal therapy</a:t>
            </a:r>
          </a:p>
          <a:p>
            <a:pPr marL="0" indent="0">
              <a:buNone/>
            </a:pPr>
            <a:r>
              <a:rPr lang="en-US" dirty="0"/>
              <a:t>(Harrison &amp; Westwood, 2009; Pearlman &amp; </a:t>
            </a:r>
            <a:r>
              <a:rPr lang="en-US" dirty="0" err="1"/>
              <a:t>Saakvitne</a:t>
            </a:r>
            <a:r>
              <a:rPr lang="en-US" dirty="0"/>
              <a:t>, 1995, Rothschild, 2006)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“Healthy Intentions”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19347"/>
            <a:ext cx="4041775" cy="2462343"/>
          </a:xfrm>
        </p:spPr>
      </p:pic>
    </p:spTree>
    <p:extLst>
      <p:ext uri="{BB962C8B-B14F-4D97-AF65-F5344CB8AC3E}">
        <p14:creationId xmlns:p14="http://schemas.microsoft.com/office/powerpoint/2010/main" val="72489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Peter Levine (1997) says, “While trauma can be hell on earth, trauma resolved is a gift of the gods-a heroic journey that belongs to each of us” (p.12).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“Unbreakable”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127519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02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Exhaustion</a:t>
            </a:r>
          </a:p>
          <a:p>
            <a:r>
              <a:rPr lang="en-US" dirty="0" smtClean="0"/>
              <a:t>Tension</a:t>
            </a:r>
          </a:p>
          <a:p>
            <a:r>
              <a:rPr lang="en-US" dirty="0" smtClean="0"/>
              <a:t>Headaches</a:t>
            </a:r>
          </a:p>
          <a:p>
            <a:r>
              <a:rPr lang="en-US" dirty="0"/>
              <a:t>B</a:t>
            </a:r>
            <a:r>
              <a:rPr lang="en-US" dirty="0" smtClean="0"/>
              <a:t>ody aches</a:t>
            </a:r>
          </a:p>
          <a:p>
            <a:r>
              <a:rPr lang="en-US" dirty="0" smtClean="0"/>
              <a:t>Ailments</a:t>
            </a:r>
          </a:p>
          <a:p>
            <a:r>
              <a:rPr lang="en-US" dirty="0"/>
              <a:t>W</a:t>
            </a:r>
            <a:r>
              <a:rPr lang="en-US" dirty="0" smtClean="0"/>
              <a:t>eaker </a:t>
            </a:r>
            <a:r>
              <a:rPr lang="en-US" dirty="0"/>
              <a:t>immune </a:t>
            </a:r>
            <a:r>
              <a:rPr lang="en-US" dirty="0" smtClean="0"/>
              <a:t>system</a:t>
            </a:r>
          </a:p>
          <a:p>
            <a:r>
              <a:rPr lang="en-US" dirty="0"/>
              <a:t>L</a:t>
            </a:r>
            <a:r>
              <a:rPr lang="en-US" dirty="0" smtClean="0"/>
              <a:t>ack of or interrupted sleep</a:t>
            </a:r>
          </a:p>
          <a:p>
            <a:pPr marL="0" indent="0">
              <a:buNone/>
            </a:pPr>
            <a:r>
              <a:rPr lang="en-US" dirty="0"/>
              <a:t>(Harrison &amp; Westwood, 2009; Pearlman &amp; </a:t>
            </a:r>
            <a:r>
              <a:rPr lang="en-US" dirty="0" err="1"/>
              <a:t>Saakvitne</a:t>
            </a:r>
            <a:r>
              <a:rPr lang="en-US" dirty="0"/>
              <a:t>, 1995, Rothschild, 2006)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“Melting with exhaustion”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2940882" cy="3951288"/>
          </a:xfrm>
        </p:spPr>
      </p:pic>
    </p:spTree>
    <p:extLst>
      <p:ext uri="{BB962C8B-B14F-4D97-AF65-F5344CB8AC3E}">
        <p14:creationId xmlns:p14="http://schemas.microsoft.com/office/powerpoint/2010/main" val="3578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Focus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Mindfulness of body posture mirroring and eye contact</a:t>
            </a:r>
          </a:p>
          <a:p>
            <a:r>
              <a:rPr lang="en-US" dirty="0" smtClean="0"/>
              <a:t>Holistic </a:t>
            </a:r>
            <a:r>
              <a:rPr lang="en-US" dirty="0"/>
              <a:t>health care </a:t>
            </a:r>
          </a:p>
          <a:p>
            <a:r>
              <a:rPr lang="en-US" dirty="0" smtClean="0"/>
              <a:t>Body practices like massage/</a:t>
            </a:r>
            <a:r>
              <a:rPr lang="en-US" dirty="0" err="1" smtClean="0"/>
              <a:t>reiki</a:t>
            </a:r>
            <a:endParaRPr lang="en-US" dirty="0" smtClean="0"/>
          </a:p>
          <a:p>
            <a:r>
              <a:rPr lang="en-US" dirty="0" smtClean="0"/>
              <a:t>Drink more water</a:t>
            </a:r>
          </a:p>
          <a:p>
            <a:r>
              <a:rPr lang="en-US" dirty="0" smtClean="0"/>
              <a:t>Eat protein frequently</a:t>
            </a:r>
          </a:p>
          <a:p>
            <a:r>
              <a:rPr lang="en-US" dirty="0" smtClean="0"/>
              <a:t>Exercise regularly</a:t>
            </a:r>
          </a:p>
          <a:p>
            <a:pPr marL="0" indent="0">
              <a:buNone/>
            </a:pPr>
            <a:r>
              <a:rPr lang="en-US" dirty="0"/>
              <a:t>(Harrison &amp; Westwood, 2009; Pearlman &amp; </a:t>
            </a:r>
            <a:r>
              <a:rPr lang="en-US" dirty="0" err="1"/>
              <a:t>Saakvitne</a:t>
            </a:r>
            <a:r>
              <a:rPr lang="en-US" dirty="0"/>
              <a:t>, 1995, Rothschild, 2006)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“Grounding Flowers”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2951270" cy="3951288"/>
          </a:xfrm>
        </p:spPr>
      </p:pic>
    </p:spTree>
    <p:extLst>
      <p:ext uri="{BB962C8B-B14F-4D97-AF65-F5344CB8AC3E}">
        <p14:creationId xmlns:p14="http://schemas.microsoft.com/office/powerpoint/2010/main" val="632293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Healthy Leaders, Healthy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239000" cy="4419599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When we aren’t at our best, it’s obvious. </a:t>
            </a:r>
            <a:r>
              <a:rPr lang="en-US" sz="3000" dirty="0"/>
              <a:t> </a:t>
            </a:r>
            <a:r>
              <a:rPr lang="en-US" sz="3000" dirty="0" smtClean="0"/>
              <a:t>We may think we can hide it.  We can’t.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We are responsible for modeling self-care.</a:t>
            </a:r>
          </a:p>
          <a:p>
            <a:endParaRPr lang="en-US" sz="3000" dirty="0"/>
          </a:p>
          <a:p>
            <a:r>
              <a:rPr lang="en-US" sz="3000" dirty="0" smtClean="0"/>
              <a:t>We are responsible for identifying symptoms of burn out within our teams.  No matter how we’re feeling, we have to keep a pulse on the team.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64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We Do For Our Team?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239000" cy="441959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Work a </a:t>
            </a:r>
            <a:r>
              <a:rPr lang="en-US" sz="3000" dirty="0" smtClean="0"/>
              <a:t>reasonable number of hours.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Be intentional about team building.  Build activities into regular meetings so people can really get to know each other.</a:t>
            </a:r>
          </a:p>
          <a:p>
            <a:endParaRPr lang="en-US" sz="3000" dirty="0"/>
          </a:p>
          <a:p>
            <a:r>
              <a:rPr lang="en-US" sz="3000" dirty="0" smtClean="0"/>
              <a:t>Name it – when you see signs of burnout, talk with the team member right away.  </a:t>
            </a:r>
            <a:r>
              <a:rPr lang="en-US" sz="3000" dirty="0" smtClean="0"/>
              <a:t>You’re coming from a place of compassion and it will likely be well-received.</a:t>
            </a:r>
            <a:endParaRPr lang="en-US" sz="3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09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We Do For Our Team?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7239000" cy="441959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Talk about self care often. 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Walk the talk.</a:t>
            </a:r>
          </a:p>
          <a:p>
            <a:endParaRPr lang="en-US" sz="3000" dirty="0"/>
          </a:p>
          <a:p>
            <a:r>
              <a:rPr lang="en-US" sz="3000" dirty="0" smtClean="0"/>
              <a:t>Include a self-care section in performance evaluations, and do them regularly!</a:t>
            </a:r>
          </a:p>
          <a:p>
            <a:endParaRPr lang="en-US" sz="3000" dirty="0"/>
          </a:p>
          <a:p>
            <a:r>
              <a:rPr lang="en-US" sz="3000" dirty="0" smtClean="0"/>
              <a:t>Build staff appreciation into your budget.  Even if it’s $200 and it means taking the team to Starbucks twice a year, it will go a long way.</a:t>
            </a:r>
          </a:p>
          <a:p>
            <a:endParaRPr lang="en-US" sz="3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0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Gratitude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would like to thank you for the work you do.  It is not easy, it takes a lot of courage and many skills. It is tremendously </a:t>
            </a:r>
            <a:r>
              <a:rPr lang="en-US" dirty="0" smtClean="0"/>
              <a:t>important, </a:t>
            </a:r>
            <a:r>
              <a:rPr lang="en-US" dirty="0"/>
              <a:t>noble and fulfilling. </a:t>
            </a:r>
            <a:r>
              <a:rPr lang="en-US" dirty="0" smtClean="0"/>
              <a:t>May </a:t>
            </a:r>
            <a:r>
              <a:rPr lang="en-US" dirty="0"/>
              <a:t>you plant and nourish many </a:t>
            </a:r>
            <a:r>
              <a:rPr lang="en-US" dirty="0" smtClean="0"/>
              <a:t>seeds within you and others </a:t>
            </a:r>
            <a:r>
              <a:rPr lang="en-US" dirty="0"/>
              <a:t>that grow to heal our world.  Namaste.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“Feel Good Folder”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1091"/>
            <a:ext cx="4041775" cy="3018856"/>
          </a:xfrm>
        </p:spPr>
      </p:pic>
    </p:spTree>
    <p:extLst>
      <p:ext uri="{BB962C8B-B14F-4D97-AF65-F5344CB8AC3E}">
        <p14:creationId xmlns:p14="http://schemas.microsoft.com/office/powerpoint/2010/main" val="76793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smtClean="0"/>
              <a:t>Questions?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“Cultivate Joy”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5795"/>
            <a:ext cx="8229600" cy="2634773"/>
          </a:xfrm>
        </p:spPr>
      </p:pic>
    </p:spTree>
    <p:extLst>
      <p:ext uri="{BB962C8B-B14F-4D97-AF65-F5344CB8AC3E}">
        <p14:creationId xmlns:p14="http://schemas.microsoft.com/office/powerpoint/2010/main" val="1899948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Adams, S.A., Riggs, S.A. (2008). An exploratory study of vicarious trauma among 	therapist trainees. Training and Education in Professional Psychology. 2(1), 26-	34. </a:t>
            </a:r>
            <a:r>
              <a:rPr lang="en-US" dirty="0" err="1"/>
              <a:t>doi</a:t>
            </a:r>
            <a:r>
              <a:rPr lang="en-US" dirty="0"/>
              <a:t>: 10.0137/1931-3918.2.1.26</a:t>
            </a:r>
          </a:p>
          <a:p>
            <a:r>
              <a:rPr lang="en-US" dirty="0" err="1"/>
              <a:t>Figley</a:t>
            </a:r>
            <a:r>
              <a:rPr lang="en-US" dirty="0"/>
              <a:t>, C.R. (1995). Compassion fatigue as a secondary traumatic stress disorder: An 	overview. In C.R. </a:t>
            </a:r>
            <a:r>
              <a:rPr lang="en-US" dirty="0" err="1"/>
              <a:t>Figley</a:t>
            </a:r>
            <a:r>
              <a:rPr lang="en-US" dirty="0"/>
              <a:t> (Ed.) Compassion fatigue: Coping with secondary 	traumatic stress disorder in those who treat the traumatized. Levittown, PA: 	Brunner/Mazel. </a:t>
            </a:r>
            <a:endParaRPr lang="en-US" dirty="0" smtClean="0"/>
          </a:p>
          <a:p>
            <a:r>
              <a:rPr lang="en-US" dirty="0" err="1"/>
              <a:t>Fishbane</a:t>
            </a:r>
            <a:r>
              <a:rPr lang="en-US" dirty="0"/>
              <a:t>, M. (2007). Wired to connect: neuroscience, relationships, and therapy.</a:t>
            </a:r>
          </a:p>
          <a:p>
            <a:r>
              <a:rPr lang="en-US" dirty="0"/>
              <a:t>	Family Process. [Electronic Version] 46(3), 395-412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Harrison, R.L., Westwood, M.J. (2009). Preventing vicarious traumatization of mental 	health 	therapists: Identifying protective practices. Psychotherapy Theory, 	Research, Practice, Training. 46(2), 203-219. </a:t>
            </a:r>
            <a:r>
              <a:rPr lang="en-US" dirty="0" err="1"/>
              <a:t>doi</a:t>
            </a:r>
            <a:r>
              <a:rPr lang="en-US" dirty="0"/>
              <a:t>: 10.1037/a0016081</a:t>
            </a:r>
          </a:p>
          <a:p>
            <a:r>
              <a:rPr lang="en-US" dirty="0"/>
              <a:t>McCann, I.L., Pearlman, L.A. (1990). Vicarious traumatization: A contextual model for 	understanding the effects of trauma on helpers. Journal of Traumatic Stress, 3(1), 	131-149.</a:t>
            </a:r>
          </a:p>
          <a:p>
            <a:r>
              <a:rPr lang="en-US" dirty="0"/>
              <a:t>Pearlman, L.A., </a:t>
            </a:r>
            <a:r>
              <a:rPr lang="en-US" dirty="0" err="1"/>
              <a:t>Saakvitne</a:t>
            </a:r>
            <a:r>
              <a:rPr lang="en-US" dirty="0"/>
              <a:t>, K.W. (1995). Trauma and the therapist: 	Countertransference 	and vicarious traumatization in psychotherapy with incest 	survivors.  New York: W.W. Norton &amp; Company, Inc</a:t>
            </a:r>
            <a:r>
              <a:rPr lang="en-US" dirty="0" smtClean="0"/>
              <a:t>.</a:t>
            </a:r>
          </a:p>
          <a:p>
            <a:r>
              <a:rPr lang="en-US" dirty="0"/>
              <a:t>Perry, BD, Pollard, R, Blakely, T, Baker, W, Vigilante, D. (1995). Childhood trauma, the 	neurobiology of adaptation and 'use-dependent' development of the brain: How "states" 	become "traits'". Infant Mental Health. [Electronic Version] J, 16 (4): 271-291.</a:t>
            </a:r>
          </a:p>
          <a:p>
            <a:r>
              <a:rPr lang="en-US" dirty="0"/>
              <a:t>Rothschild, B., (2006). Help for the helper. New York: W.W. Norton &amp; Company, Inc</a:t>
            </a:r>
            <a:r>
              <a:rPr lang="en-US" dirty="0" smtClean="0"/>
              <a:t>.</a:t>
            </a:r>
          </a:p>
          <a:p>
            <a:r>
              <a:rPr lang="en-US" dirty="0"/>
              <a:t>Siegel, D. (2001). Toward an interpersonal neurobiology of the developing mind:</a:t>
            </a:r>
          </a:p>
          <a:p>
            <a:r>
              <a:rPr lang="en-US" dirty="0"/>
              <a:t>	Attachment relationships, “</a:t>
            </a:r>
            <a:r>
              <a:rPr lang="en-US" dirty="0" err="1"/>
              <a:t>mindsight</a:t>
            </a:r>
            <a:r>
              <a:rPr lang="en-US" dirty="0"/>
              <a:t>,” and neural integration. [Electronic Version] 	Infant Mental Health </a:t>
            </a:r>
            <a:r>
              <a:rPr lang="en-US" dirty="0" smtClean="0"/>
              <a:t>	Journal</a:t>
            </a:r>
            <a:r>
              <a:rPr lang="en-US" dirty="0"/>
              <a:t>. 22(1-2), 67-94.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4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Introduction</a:t>
            </a:r>
          </a:p>
          <a:p>
            <a:r>
              <a:rPr lang="en-US" sz="3200" dirty="0" smtClean="0"/>
              <a:t>Compassion </a:t>
            </a:r>
            <a:r>
              <a:rPr lang="en-US" sz="3200" dirty="0" smtClean="0"/>
              <a:t>Fatigue Overview</a:t>
            </a:r>
          </a:p>
          <a:p>
            <a:r>
              <a:rPr lang="en-US" sz="3200" dirty="0" smtClean="0"/>
              <a:t>Prevention and Recovery</a:t>
            </a:r>
          </a:p>
          <a:p>
            <a:r>
              <a:rPr lang="en-US" sz="3200" dirty="0" smtClean="0"/>
              <a:t>Application in </a:t>
            </a:r>
            <a:r>
              <a:rPr lang="en-US" sz="3200" dirty="0" smtClean="0"/>
              <a:t>Homeless Service Teams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“Drowning in the storm”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02216"/>
            <a:ext cx="4041775" cy="3096605"/>
          </a:xfrm>
        </p:spPr>
      </p:pic>
    </p:spTree>
    <p:extLst>
      <p:ext uri="{BB962C8B-B14F-4D97-AF65-F5344CB8AC3E}">
        <p14:creationId xmlns:p14="http://schemas.microsoft.com/office/powerpoint/2010/main" val="26815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Think about the last person you spoke or worked with who was burned out.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could you tell?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8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Primary </a:t>
            </a:r>
            <a:r>
              <a:rPr lang="en-US" sz="3200" dirty="0" smtClean="0"/>
              <a:t>Trauma</a:t>
            </a:r>
          </a:p>
          <a:p>
            <a:r>
              <a:rPr lang="en-US" sz="3200" dirty="0" smtClean="0"/>
              <a:t>Secondary Trauma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Figley</a:t>
            </a:r>
            <a:r>
              <a:rPr lang="en-US" dirty="0" smtClean="0"/>
              <a:t>, 1995; Rothschild, 2006)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“Reptilian Brain Biting”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2800589" cy="4034566"/>
          </a:xfrm>
        </p:spPr>
      </p:pic>
    </p:spTree>
    <p:extLst>
      <p:ext uri="{BB962C8B-B14F-4D97-AF65-F5344CB8AC3E}">
        <p14:creationId xmlns:p14="http://schemas.microsoft.com/office/powerpoint/2010/main" val="268000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Compassion </a:t>
            </a:r>
            <a:r>
              <a:rPr lang="en-US" sz="3200" dirty="0" smtClean="0"/>
              <a:t>Fatigue</a:t>
            </a:r>
          </a:p>
          <a:p>
            <a:r>
              <a:rPr lang="en-US" sz="3200" dirty="0" smtClean="0"/>
              <a:t>Vicarious Trauma  </a:t>
            </a:r>
            <a:endParaRPr lang="en-US" sz="3200" dirty="0"/>
          </a:p>
          <a:p>
            <a:r>
              <a:rPr lang="en-US" sz="3200" dirty="0"/>
              <a:t>Burn </a:t>
            </a:r>
            <a:r>
              <a:rPr lang="en-US" sz="3200" dirty="0" smtClean="0"/>
              <a:t>Out</a:t>
            </a:r>
          </a:p>
          <a:p>
            <a:pPr marL="0" indent="0">
              <a:buNone/>
            </a:pPr>
            <a:r>
              <a:rPr lang="en-US" sz="2000" dirty="0" smtClean="0"/>
              <a:t>(Adams &amp; Riggs, 2008; </a:t>
            </a:r>
            <a:r>
              <a:rPr lang="en-US" sz="2000" dirty="0" err="1" smtClean="0"/>
              <a:t>Figley</a:t>
            </a:r>
            <a:r>
              <a:rPr lang="en-US" sz="2000" dirty="0" smtClean="0"/>
              <a:t>, 1995; Harrison &amp; Westwood, 2009; McCann &amp; </a:t>
            </a:r>
            <a:r>
              <a:rPr lang="en-US" sz="2000" dirty="0" err="1" smtClean="0"/>
              <a:t>Pealman</a:t>
            </a:r>
            <a:r>
              <a:rPr lang="en-US" sz="2000" dirty="0" smtClean="0"/>
              <a:t>, 1990).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“Traumatized”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48317"/>
            <a:ext cx="4041775" cy="28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7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Influencing Factors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Organizational </a:t>
            </a:r>
            <a:r>
              <a:rPr lang="en-US" sz="3200" dirty="0" err="1"/>
              <a:t>vs</a:t>
            </a:r>
            <a:r>
              <a:rPr lang="en-US" sz="3200" dirty="0"/>
              <a:t> Interpersonal influences</a:t>
            </a:r>
          </a:p>
          <a:p>
            <a:r>
              <a:rPr lang="en-US" sz="3200" dirty="0"/>
              <a:t>Developmental influences</a:t>
            </a:r>
          </a:p>
          <a:p>
            <a:r>
              <a:rPr lang="en-US" sz="3200" dirty="0"/>
              <a:t>Historical </a:t>
            </a:r>
            <a:r>
              <a:rPr lang="en-US" sz="3200" dirty="0" smtClean="0"/>
              <a:t>influences</a:t>
            </a:r>
          </a:p>
          <a:p>
            <a:pPr marL="0" indent="0">
              <a:buNone/>
            </a:pPr>
            <a:r>
              <a:rPr lang="en-US" sz="2200" dirty="0" smtClean="0"/>
              <a:t>(</a:t>
            </a:r>
            <a:r>
              <a:rPr lang="en-US" sz="2200" dirty="0"/>
              <a:t>Adams &amp; Riggs, </a:t>
            </a:r>
            <a:r>
              <a:rPr lang="en-US" sz="2200" dirty="0" smtClean="0"/>
              <a:t>2008</a:t>
            </a:r>
            <a:r>
              <a:rPr lang="en-US" sz="2200" dirty="0"/>
              <a:t>; </a:t>
            </a:r>
            <a:r>
              <a:rPr lang="en-US" sz="2200" dirty="0" err="1"/>
              <a:t>Figley</a:t>
            </a:r>
            <a:r>
              <a:rPr lang="en-US" sz="2200" dirty="0"/>
              <a:t>, 1995; </a:t>
            </a:r>
            <a:r>
              <a:rPr lang="en-US" sz="2200" dirty="0" smtClean="0"/>
              <a:t>Harrison </a:t>
            </a:r>
            <a:r>
              <a:rPr lang="en-US" sz="2200" dirty="0"/>
              <a:t>&amp; </a:t>
            </a:r>
            <a:r>
              <a:rPr lang="en-US" sz="2200" dirty="0" smtClean="0"/>
              <a:t>Westwood</a:t>
            </a:r>
            <a:r>
              <a:rPr lang="en-US" sz="2200" dirty="0"/>
              <a:t>, 2009; </a:t>
            </a:r>
            <a:r>
              <a:rPr lang="en-US" sz="2200" dirty="0" smtClean="0"/>
              <a:t>Pearlman &amp; </a:t>
            </a:r>
            <a:r>
              <a:rPr lang="en-US" sz="2200" dirty="0" err="1" smtClean="0"/>
              <a:t>Saakvitne</a:t>
            </a:r>
            <a:r>
              <a:rPr lang="en-US" sz="2200" dirty="0" smtClean="0"/>
              <a:t>, 1995). </a:t>
            </a:r>
            <a:endParaRPr lang="en-US" sz="2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“Learning to Fly”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310538" cy="3951288"/>
          </a:xfrm>
        </p:spPr>
      </p:pic>
    </p:spTree>
    <p:extLst>
      <p:ext uri="{BB962C8B-B14F-4D97-AF65-F5344CB8AC3E}">
        <p14:creationId xmlns:p14="http://schemas.microsoft.com/office/powerpoint/2010/main" val="257077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impacted in Vicarious Trauma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Worldview</a:t>
            </a:r>
          </a:p>
          <a:p>
            <a:r>
              <a:rPr lang="en-US" dirty="0" smtClean="0"/>
              <a:t>Spirituality</a:t>
            </a:r>
          </a:p>
          <a:p>
            <a:r>
              <a:rPr lang="en-US" dirty="0" smtClean="0"/>
              <a:t>Identity</a:t>
            </a:r>
          </a:p>
          <a:p>
            <a:r>
              <a:rPr lang="en-US" dirty="0" smtClean="0"/>
              <a:t>Self-Capacities</a:t>
            </a:r>
          </a:p>
          <a:p>
            <a:r>
              <a:rPr lang="en-US" dirty="0" smtClean="0"/>
              <a:t>Ego Resources</a:t>
            </a:r>
          </a:p>
          <a:p>
            <a:pPr marL="0" indent="0">
              <a:buNone/>
            </a:pPr>
            <a:r>
              <a:rPr lang="en-US" sz="1200" dirty="0" smtClean="0"/>
              <a:t>	</a:t>
            </a:r>
            <a:r>
              <a:rPr lang="en-US" sz="2000" dirty="0" smtClean="0"/>
              <a:t>(Pearlman &amp; </a:t>
            </a:r>
            <a:r>
              <a:rPr lang="en-US" sz="2000" dirty="0" err="1" smtClean="0"/>
              <a:t>Saakvitne</a:t>
            </a:r>
            <a:r>
              <a:rPr lang="en-US" sz="2000" dirty="0" smtClean="0"/>
              <a:t>, 1995)</a:t>
            </a:r>
          </a:p>
          <a:p>
            <a:r>
              <a:rPr lang="en-US" dirty="0" smtClean="0"/>
              <a:t>Body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000" dirty="0" smtClean="0"/>
              <a:t>(Rothschild, 2006)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“Incubating Potential”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2760488" cy="3951288"/>
          </a:xfrm>
        </p:spPr>
      </p:pic>
    </p:spTree>
    <p:extLst>
      <p:ext uri="{BB962C8B-B14F-4D97-AF65-F5344CB8AC3E}">
        <p14:creationId xmlns:p14="http://schemas.microsoft.com/office/powerpoint/2010/main" val="58453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“Self Care”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Awareness</a:t>
            </a:r>
          </a:p>
          <a:p>
            <a:r>
              <a:rPr lang="en-US" sz="3600" dirty="0" smtClean="0"/>
              <a:t>Balance </a:t>
            </a:r>
          </a:p>
          <a:p>
            <a:r>
              <a:rPr lang="en-US" sz="3600" dirty="0" smtClean="0"/>
              <a:t>Connection</a:t>
            </a:r>
          </a:p>
          <a:p>
            <a:pPr marL="0" indent="0">
              <a:buNone/>
            </a:pPr>
            <a:r>
              <a:rPr lang="en-US" sz="2000" dirty="0"/>
              <a:t>(Pearlman &amp; </a:t>
            </a:r>
            <a:r>
              <a:rPr lang="en-US" sz="2000" dirty="0" err="1"/>
              <a:t>Saakvitne</a:t>
            </a:r>
            <a:r>
              <a:rPr lang="en-US" sz="2000" dirty="0"/>
              <a:t>, 1995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“Mandala”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17" y="2438401"/>
            <a:ext cx="4350483" cy="3221546"/>
          </a:xfrm>
        </p:spPr>
      </p:pic>
    </p:spTree>
    <p:extLst>
      <p:ext uri="{BB962C8B-B14F-4D97-AF65-F5344CB8AC3E}">
        <p14:creationId xmlns:p14="http://schemas.microsoft.com/office/powerpoint/2010/main" val="3819980575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5024</TotalTime>
  <Words>1202</Words>
  <Application>Microsoft Office PowerPoint</Application>
  <PresentationFormat>On-screen Show (4:3)</PresentationFormat>
  <Paragraphs>212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Thatch</vt:lpstr>
      <vt:lpstr>Compassion Fatigue Prevention: Sustaining and Maintaining Health in Homeless Service Teams</vt:lpstr>
      <vt:lpstr>Peter Levine (1997) says, “While trauma can be hell on earth, trauma resolved is a gift of the gods-a heroic journey that belongs to each of us” (p.12).  “Unbreakable”</vt:lpstr>
      <vt:lpstr>What To Expect</vt:lpstr>
      <vt:lpstr>Think about the last person you spoke or worked with who was burned out.    How could you tell?</vt:lpstr>
      <vt:lpstr>Definitions</vt:lpstr>
      <vt:lpstr>Definitions</vt:lpstr>
      <vt:lpstr>Influencing Factors</vt:lpstr>
      <vt:lpstr>Areas impacted in Vicarious Trauma</vt:lpstr>
      <vt:lpstr>Notes on “Self Care”</vt:lpstr>
      <vt:lpstr>Worldview</vt:lpstr>
      <vt:lpstr>Balancing</vt:lpstr>
      <vt:lpstr>Spirituality</vt:lpstr>
      <vt:lpstr>Cultivating </vt:lpstr>
      <vt:lpstr>Identity</vt:lpstr>
      <vt:lpstr>Strengthening</vt:lpstr>
      <vt:lpstr>Self-Capacity</vt:lpstr>
      <vt:lpstr>Nurturing</vt:lpstr>
      <vt:lpstr>Ego-Resources</vt:lpstr>
      <vt:lpstr>Resourcing</vt:lpstr>
      <vt:lpstr>Body</vt:lpstr>
      <vt:lpstr>Health Focus</vt:lpstr>
      <vt:lpstr>Healthy Leaders, Healthy Teams</vt:lpstr>
      <vt:lpstr>What Can We Do For Our Team?</vt:lpstr>
      <vt:lpstr>What Can We Do For Our Team?</vt:lpstr>
      <vt:lpstr>Gratitude</vt:lpstr>
      <vt:lpstr>Questions? “Cultivate Joy”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Visual Exploration of Vicarious Trauma and Compassion Fatigue</dc:title>
  <dc:creator>The Jenn</dc:creator>
  <cp:lastModifiedBy>Julie McFarland</cp:lastModifiedBy>
  <cp:revision>145</cp:revision>
  <dcterms:created xsi:type="dcterms:W3CDTF">2013-06-14T05:43:30Z</dcterms:created>
  <dcterms:modified xsi:type="dcterms:W3CDTF">2014-05-01T20:39:37Z</dcterms:modified>
</cp:coreProperties>
</file>